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5.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9" r:id="rId1"/>
    <p:sldMasterId id="2147483671" r:id="rId2"/>
  </p:sldMasterIdLst>
  <p:notesMasterIdLst>
    <p:notesMasterId r:id="rId61"/>
  </p:notesMasterIdLst>
  <p:handoutMasterIdLst>
    <p:handoutMasterId r:id="rId62"/>
  </p:handoutMasterIdLst>
  <p:sldIdLst>
    <p:sldId id="817" r:id="rId3"/>
    <p:sldId id="724" r:id="rId4"/>
    <p:sldId id="797" r:id="rId5"/>
    <p:sldId id="726" r:id="rId6"/>
    <p:sldId id="728" r:id="rId7"/>
    <p:sldId id="729" r:id="rId8"/>
    <p:sldId id="730" r:id="rId9"/>
    <p:sldId id="731" r:id="rId10"/>
    <p:sldId id="732" r:id="rId11"/>
    <p:sldId id="733" r:id="rId12"/>
    <p:sldId id="754" r:id="rId13"/>
    <p:sldId id="798" r:id="rId14"/>
    <p:sldId id="820" r:id="rId15"/>
    <p:sldId id="799" r:id="rId16"/>
    <p:sldId id="734" r:id="rId17"/>
    <p:sldId id="735" r:id="rId18"/>
    <p:sldId id="736" r:id="rId19"/>
    <p:sldId id="819" r:id="rId20"/>
    <p:sldId id="737" r:id="rId21"/>
    <p:sldId id="738" r:id="rId22"/>
    <p:sldId id="739" r:id="rId23"/>
    <p:sldId id="742" r:id="rId24"/>
    <p:sldId id="740" r:id="rId25"/>
    <p:sldId id="741" r:id="rId26"/>
    <p:sldId id="744" r:id="rId27"/>
    <p:sldId id="745" r:id="rId28"/>
    <p:sldId id="804" r:id="rId29"/>
    <p:sldId id="753" r:id="rId30"/>
    <p:sldId id="755" r:id="rId31"/>
    <p:sldId id="759" r:id="rId32"/>
    <p:sldId id="762" r:id="rId33"/>
    <p:sldId id="821" r:id="rId34"/>
    <p:sldId id="822" r:id="rId35"/>
    <p:sldId id="765" r:id="rId36"/>
    <p:sldId id="766" r:id="rId37"/>
    <p:sldId id="767" r:id="rId38"/>
    <p:sldId id="805" r:id="rId39"/>
    <p:sldId id="768" r:id="rId40"/>
    <p:sldId id="769" r:id="rId41"/>
    <p:sldId id="770" r:id="rId42"/>
    <p:sldId id="771" r:id="rId43"/>
    <p:sldId id="772" r:id="rId44"/>
    <p:sldId id="774" r:id="rId45"/>
    <p:sldId id="776" r:id="rId46"/>
    <p:sldId id="775" r:id="rId47"/>
    <p:sldId id="806" r:id="rId48"/>
    <p:sldId id="777" r:id="rId49"/>
    <p:sldId id="778" r:id="rId50"/>
    <p:sldId id="780" r:id="rId51"/>
    <p:sldId id="781" r:id="rId52"/>
    <p:sldId id="779" r:id="rId53"/>
    <p:sldId id="782" r:id="rId54"/>
    <p:sldId id="783" r:id="rId55"/>
    <p:sldId id="784" r:id="rId56"/>
    <p:sldId id="785" r:id="rId57"/>
    <p:sldId id="807" r:id="rId58"/>
    <p:sldId id="823" r:id="rId59"/>
    <p:sldId id="818" r:id="rId60"/>
  </p:sldIdLst>
  <p:sldSz cx="12192000" cy="6858000"/>
  <p:notesSz cx="6858000" cy="9144000"/>
  <p:embeddedFontLst>
    <p:embeddedFont>
      <p:font typeface="Cambria Math" panose="02040503050406030204" pitchFamily="18" charset="0"/>
      <p:regular r:id="rId63"/>
    </p:embeddedFont>
    <p:embeddedFont>
      <p:font typeface="Fira Sans Extra Condensed" panose="020B0503050000020004" pitchFamily="34" charset="0"/>
      <p:regular r:id="rId64"/>
      <p:bold r:id="rId65"/>
      <p:italic r:id="rId66"/>
      <p:boldItalic r:id="rId67"/>
    </p:embeddedFont>
    <p:embeddedFont>
      <p:font typeface="Roboto" panose="02000000000000000000" pitchFamily="2" charset="0"/>
      <p:regular r:id="rId68"/>
      <p:bold r:id="rId69"/>
      <p:italic r:id="rId70"/>
      <p:boldItalic r:id="rId7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 Nam Hải_Nam Trực" initials="TN" lastIdx="1" clrIdx="0">
    <p:extLst>
      <p:ext uri="{19B8F6BF-5375-455C-9EA6-DF929625EA0E}">
        <p15:presenceInfo xmlns:p15="http://schemas.microsoft.com/office/powerpoint/2012/main" userId="648abff787a96da8" providerId="Windows Live"/>
      </p:ext>
    </p:extLst>
  </p:cmAuthor>
  <p:cmAuthor id="2" name="DRL" initials="DRL" lastIdx="10" clrIdx="1">
    <p:extLst>
      <p:ext uri="{19B8F6BF-5375-455C-9EA6-DF929625EA0E}">
        <p15:presenceInfo xmlns:p15="http://schemas.microsoft.com/office/powerpoint/2012/main" userId="DRL" providerId="None"/>
      </p:ext>
    </p:extLst>
  </p:cmAuthor>
  <p:cmAuthor id="3" name="Đào Kim Thịnh" initials="" lastIdx="6" clrIdx="2">
    <p:extLst>
      <p:ext uri="{19B8F6BF-5375-455C-9EA6-DF929625EA0E}">
        <p15:presenceInfo xmlns:p15="http://schemas.microsoft.com/office/powerpoint/2012/main" userId="S::thinh.daokim@hust.edu.vn::7c6afaa0-7a07-43b1-814c-a5cebcfeb159" providerId="AD"/>
      </p:ext>
    </p:extLst>
  </p:cmAuthor>
  <p:cmAuthor id="4" name="823417-Nguyễn Mạnh Hùng" initials="" lastIdx="3" clrIdx="3">
    <p:extLst>
      <p:ext uri="{19B8F6BF-5375-455C-9EA6-DF929625EA0E}">
        <p15:presenceInfo xmlns:p15="http://schemas.microsoft.com/office/powerpoint/2012/main" userId="S::823417@ftu.edu.vn::c3c82439-42a5-480f-88a6-ec2f0256d75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8E"/>
    <a:srgbClr val="149AD8"/>
    <a:srgbClr val="7159A4"/>
    <a:srgbClr val="0B9348"/>
    <a:srgbClr val="F49F1B"/>
    <a:srgbClr val="5CB9E4"/>
    <a:srgbClr val="02478F"/>
    <a:srgbClr val="024890"/>
    <a:srgbClr val="0C0E0D"/>
    <a:srgbClr val="0C0E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D058C3-6C3C-44B5-BBDE-6E23698250AC}" v="9" dt="2025-03-25T13:58:53.674"/>
  </p1510:revLst>
</p1510:revInfo>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07" autoAdjust="0"/>
    <p:restoredTop sz="90927" autoAdjust="0"/>
  </p:normalViewPr>
  <p:slideViewPr>
    <p:cSldViewPr showGuides="1">
      <p:cViewPr>
        <p:scale>
          <a:sx n="95" d="100"/>
          <a:sy n="95" d="100"/>
        </p:scale>
        <p:origin x="928" y="62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58" d="100"/>
          <a:sy n="58" d="100"/>
        </p:scale>
        <p:origin x="3317"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1.fntdata"/><Relationship Id="rId68" Type="http://schemas.openxmlformats.org/officeDocument/2006/relationships/font" Target="fonts/font6.fntdata"/><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font" Target="fonts/font4.fntdata"/><Relationship Id="rId74"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2.fntdata"/><Relationship Id="rId69" Type="http://schemas.openxmlformats.org/officeDocument/2006/relationships/font" Target="fonts/font7.fntdata"/><Relationship Id="rId77" Type="http://schemas.microsoft.com/office/2015/10/relationships/revisionInfo" Target="revisionInfo.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5.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 Id="rId70" Type="http://schemas.openxmlformats.org/officeDocument/2006/relationships/font" Target="fonts/font8.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font" Target="fonts/font3.fntdata"/><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font" Target="fonts/font9.fntdata"/><Relationship Id="rId2" Type="http://schemas.openxmlformats.org/officeDocument/2006/relationships/slideMaster" Target="slideMasters/slideMaster2.xml"/><Relationship Id="rId29" Type="http://schemas.openxmlformats.org/officeDocument/2006/relationships/slide" Target="slides/slide27.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5-03-25T09:46:42.985" idx="3">
    <p:pos x="3274" y="3613"/>
    <p:text>Please fix this</p:text>
    <p:extLst>
      <p:ext uri="{C676402C-5697-4E1C-873F-D02D1690AC5C}">
        <p15:threadingInfo xmlns:p15="http://schemas.microsoft.com/office/powerpoint/2012/main" timeZoneBias="240"/>
      </p:ext>
    </p:extLst>
  </p:cm>
  <p:cm authorId="3" dt="2025-05-07T14:01:49.138" idx="3">
    <p:pos x="3274" y="3709"/>
    <p:text>Has been edited</p:text>
    <p:extLst>
      <p:ext uri="{C676402C-5697-4E1C-873F-D02D1690AC5C}">
        <p15:threadingInfo xmlns:p15="http://schemas.microsoft.com/office/powerpoint/2012/main" timeZoneBias="-420">
          <p15:parentCm authorId="2" idx="3"/>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5-03-25T09:48:36.982" idx="4">
    <p:pos x="10" y="10"/>
    <p:text>What is "STT"?</p:text>
    <p:extLst>
      <p:ext uri="{C676402C-5697-4E1C-873F-D02D1690AC5C}">
        <p15:threadingInfo xmlns:p15="http://schemas.microsoft.com/office/powerpoint/2012/main" timeZoneBias="240"/>
      </p:ext>
    </p:extLst>
  </p:cm>
  <p:cm authorId="3" dt="2025-05-07T13:53:08.346" idx="2">
    <p:pos x="10" y="106"/>
    <p:text>Has been edited</p:text>
    <p:extLst>
      <p:ext uri="{C676402C-5697-4E1C-873F-D02D1690AC5C}">
        <p15:threadingInfo xmlns:p15="http://schemas.microsoft.com/office/powerpoint/2012/main" timeZoneBias="-420">
          <p15:parentCm authorId="2" idx="4"/>
        </p15:threadingInfo>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5-03-25T09:49:13.738" idx="5">
    <p:pos x="10" y="10"/>
    <p:text/>
    <p:extLst>
      <p:ext uri="{C676402C-5697-4E1C-873F-D02D1690AC5C}">
        <p15:threadingInfo xmlns:p15="http://schemas.microsoft.com/office/powerpoint/2012/main" timeZoneBias="24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25-03-25T09:50:21.903" idx="7">
    <p:pos x="7278" y="3316"/>
    <p:text>May be better to state this withbrespect to an industrial boilerv rather than a power generation boiler</p:text>
    <p:extLst>
      <p:ext uri="{C676402C-5697-4E1C-873F-D02D1690AC5C}">
        <p15:threadingInfo xmlns:p15="http://schemas.microsoft.com/office/powerpoint/2012/main" timeZoneBias="240"/>
      </p:ext>
    </p:extLst>
  </p:cm>
  <p:cm authorId="4" dt="2025-05-07T17:15:20.690" idx="3">
    <p:pos x="7278" y="3412"/>
    <p:text>Changed and revised</p:text>
    <p:extLst>
      <p:ext uri="{C676402C-5697-4E1C-873F-D02D1690AC5C}">
        <p15:threadingInfo xmlns:p15="http://schemas.microsoft.com/office/powerpoint/2012/main" timeZoneBias="-420">
          <p15:parentCm authorId="2" idx="7"/>
        </p15:threadingInfo>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3" dt="2025-05-07T14:04:29.164" idx="5">
    <p:pos x="10" y="10"/>
    <p:text>I have added the advantages and disadvantages of the water tube boiler</p:text>
    <p:extLst>
      <p:ext uri="{C676402C-5697-4E1C-873F-D02D1690AC5C}">
        <p15:threadingInfo xmlns:p15="http://schemas.microsoft.com/office/powerpoint/2012/main" timeZoneBias="-4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2B6FBC3-E50A-4F58-B6A1-D148DA1F68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68039863-04C0-4B22-A824-0BE27241958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AD8E957-D915-42DC-87EA-EAC37E42D8A7}" type="datetimeFigureOut">
              <a:rPr lang="en-US" smtClean="0">
                <a:latin typeface="Arial" panose="020B0604020202020204" pitchFamily="34" charset="0"/>
              </a:rPr>
              <a:t>8/15/25</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DD0729D2-3C88-4880-9BC8-E6946C88B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40FC6CC2-51DE-412E-A7E1-41D4D449675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D62606E-94A5-4699-AF7D-7E9600B43830}"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500573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4375BAF9-0B1D-4B8F-9B70-82DA2FF62AAB}" type="datetimeFigureOut">
              <a:rPr lang="en-US" smtClean="0"/>
              <a:pPr/>
              <a:t>8/15/25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B53270C4-5166-4AC5-86A0-5BCB4425EB66}" type="slidenum">
              <a:rPr lang="en-US" smtClean="0"/>
              <a:pPr/>
              <a:t>‹#›</a:t>
            </a:fld>
            <a:endParaRPr lang="en-US" dirty="0"/>
          </a:p>
        </p:txBody>
      </p:sp>
    </p:spTree>
    <p:extLst>
      <p:ext uri="{BB962C8B-B14F-4D97-AF65-F5344CB8AC3E}">
        <p14:creationId xmlns:p14="http://schemas.microsoft.com/office/powerpoint/2010/main" val="2787933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7788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err="1"/>
              <a:t>Giải</a:t>
            </a:r>
            <a:r>
              <a:rPr lang="en-US" dirty="0"/>
              <a:t> </a:t>
            </a:r>
            <a:r>
              <a:rPr lang="en-US" dirty="0" err="1"/>
              <a:t>thích</a:t>
            </a:r>
            <a:r>
              <a:rPr lang="en-US" dirty="0"/>
              <a:t> </a:t>
            </a:r>
            <a:r>
              <a:rPr lang="en-US" dirty="0" err="1"/>
              <a:t>về</a:t>
            </a:r>
            <a:r>
              <a:rPr lang="en-US" dirty="0"/>
              <a:t> </a:t>
            </a:r>
            <a:r>
              <a:rPr lang="en-US" dirty="0" err="1"/>
              <a:t>các</a:t>
            </a:r>
            <a:r>
              <a:rPr lang="en-US" dirty="0"/>
              <a:t> </a:t>
            </a:r>
            <a:r>
              <a:rPr lang="en-US" dirty="0" err="1"/>
              <a:t>loại</a:t>
            </a:r>
            <a:r>
              <a:rPr lang="en-US" dirty="0"/>
              <a:t> </a:t>
            </a:r>
            <a:r>
              <a:rPr lang="en-US" dirty="0" err="1"/>
              <a:t>tổn</a:t>
            </a:r>
            <a:r>
              <a:rPr lang="en-US" dirty="0"/>
              <a:t> </a:t>
            </a:r>
            <a:r>
              <a:rPr lang="en-US" dirty="0" err="1"/>
              <a:t>thất</a:t>
            </a:r>
            <a:r>
              <a:rPr lang="en-US" dirty="0"/>
              <a:t>:</a:t>
            </a:r>
          </a:p>
          <a:p>
            <a:pPr lvl="1">
              <a:defRPr/>
            </a:pPr>
            <a:r>
              <a:rPr lang="en-US" dirty="0"/>
              <a:t>q</a:t>
            </a:r>
            <a:r>
              <a:rPr lang="en-US" baseline="-25000" dirty="0"/>
              <a:t>2</a:t>
            </a:r>
            <a:r>
              <a:rPr lang="en-US" dirty="0"/>
              <a:t> : </a:t>
            </a:r>
            <a:r>
              <a:rPr lang="en-US" dirty="0" err="1"/>
              <a:t>Tổn</a:t>
            </a:r>
            <a:r>
              <a:rPr lang="en-US" dirty="0"/>
              <a:t> </a:t>
            </a:r>
            <a:r>
              <a:rPr lang="en-US" dirty="0" err="1"/>
              <a:t>thất</a:t>
            </a:r>
            <a:r>
              <a:rPr lang="en-US" dirty="0"/>
              <a:t> do </a:t>
            </a:r>
            <a:r>
              <a:rPr lang="en-US" dirty="0" err="1"/>
              <a:t>phần</a:t>
            </a:r>
            <a:r>
              <a:rPr lang="en-US" dirty="0"/>
              <a:t> </a:t>
            </a:r>
            <a:r>
              <a:rPr lang="en-US" dirty="0" err="1"/>
              <a:t>nhiệt</a:t>
            </a:r>
            <a:r>
              <a:rPr lang="en-US" dirty="0"/>
              <a:t> </a:t>
            </a:r>
            <a:r>
              <a:rPr lang="en-US" dirty="0" err="1"/>
              <a:t>khói</a:t>
            </a:r>
            <a:r>
              <a:rPr lang="en-US" dirty="0"/>
              <a:t> </a:t>
            </a:r>
            <a:r>
              <a:rPr lang="en-US" dirty="0" err="1"/>
              <a:t>thải</a:t>
            </a:r>
            <a:r>
              <a:rPr lang="en-US" dirty="0"/>
              <a:t> </a:t>
            </a:r>
            <a:r>
              <a:rPr lang="en-US" dirty="0" err="1"/>
              <a:t>mang</a:t>
            </a:r>
            <a:r>
              <a:rPr lang="en-US" dirty="0"/>
              <a:t> </a:t>
            </a:r>
            <a:r>
              <a:rPr lang="en-US" dirty="0" err="1"/>
              <a:t>ra</a:t>
            </a:r>
            <a:r>
              <a:rPr lang="en-US" dirty="0"/>
              <a:t> </a:t>
            </a:r>
            <a:r>
              <a:rPr lang="en-US" dirty="0" err="1"/>
              <a:t>ngoài</a:t>
            </a:r>
            <a:r>
              <a:rPr lang="en-US" dirty="0"/>
              <a:t>.</a:t>
            </a:r>
          </a:p>
          <a:p>
            <a:pPr lvl="1">
              <a:defRPr/>
            </a:pPr>
            <a:r>
              <a:rPr lang="en-US" dirty="0"/>
              <a:t>q</a:t>
            </a:r>
            <a:r>
              <a:rPr lang="en-US" baseline="-25000" dirty="0"/>
              <a:t>3</a:t>
            </a:r>
            <a:r>
              <a:rPr lang="en-US" dirty="0"/>
              <a:t> : Trong </a:t>
            </a:r>
            <a:r>
              <a:rPr lang="en-US" dirty="0" err="1"/>
              <a:t>khói</a:t>
            </a:r>
            <a:r>
              <a:rPr lang="en-US" dirty="0"/>
              <a:t> </a:t>
            </a:r>
            <a:r>
              <a:rPr lang="en-US" dirty="0" err="1"/>
              <a:t>thải</a:t>
            </a:r>
            <a:r>
              <a:rPr lang="en-US" dirty="0"/>
              <a:t> </a:t>
            </a:r>
            <a:r>
              <a:rPr lang="en-US" dirty="0" err="1"/>
              <a:t>vẫn</a:t>
            </a:r>
            <a:r>
              <a:rPr lang="en-US" dirty="0"/>
              <a:t> </a:t>
            </a:r>
            <a:r>
              <a:rPr lang="en-US" dirty="0" err="1"/>
              <a:t>còn</a:t>
            </a:r>
            <a:r>
              <a:rPr lang="en-US" dirty="0"/>
              <a:t> </a:t>
            </a:r>
            <a:r>
              <a:rPr lang="en-US" dirty="0" err="1"/>
              <a:t>những</a:t>
            </a:r>
            <a:r>
              <a:rPr lang="en-US" dirty="0"/>
              <a:t> </a:t>
            </a:r>
            <a:r>
              <a:rPr lang="en-US" dirty="0" err="1"/>
              <a:t>chất</a:t>
            </a:r>
            <a:r>
              <a:rPr lang="en-US" dirty="0"/>
              <a:t> </a:t>
            </a:r>
            <a:r>
              <a:rPr lang="en-US" dirty="0" err="1"/>
              <a:t>khí</a:t>
            </a:r>
            <a:r>
              <a:rPr lang="en-US" dirty="0"/>
              <a:t> </a:t>
            </a:r>
            <a:r>
              <a:rPr lang="en-US" dirty="0" err="1"/>
              <a:t>cháy</a:t>
            </a:r>
            <a:r>
              <a:rPr lang="en-US" dirty="0"/>
              <a:t> </a:t>
            </a:r>
            <a:r>
              <a:rPr lang="en-US" dirty="0" err="1"/>
              <a:t>không</a:t>
            </a:r>
            <a:r>
              <a:rPr lang="en-US" dirty="0"/>
              <a:t> </a:t>
            </a:r>
            <a:r>
              <a:rPr lang="en-US" dirty="0" err="1"/>
              <a:t>hoàn</a:t>
            </a:r>
            <a:r>
              <a:rPr lang="en-US" dirty="0"/>
              <a:t> </a:t>
            </a:r>
            <a:r>
              <a:rPr lang="en-US" dirty="0" err="1"/>
              <a:t>toàn</a:t>
            </a:r>
            <a:endParaRPr lang="en-US" dirty="0"/>
          </a:p>
          <a:p>
            <a:pPr lvl="1">
              <a:defRPr/>
            </a:pPr>
            <a:r>
              <a:rPr lang="en-US" dirty="0"/>
              <a:t>q</a:t>
            </a:r>
            <a:r>
              <a:rPr lang="en-US" baseline="-25000" dirty="0"/>
              <a:t>4</a:t>
            </a:r>
            <a:r>
              <a:rPr lang="en-US" dirty="0"/>
              <a:t> : </a:t>
            </a:r>
            <a:r>
              <a:rPr lang="en-US" dirty="0" err="1"/>
              <a:t>Một</a:t>
            </a:r>
            <a:r>
              <a:rPr lang="en-US" dirty="0"/>
              <a:t> </a:t>
            </a:r>
            <a:r>
              <a:rPr lang="en-US" dirty="0" err="1"/>
              <a:t>phần</a:t>
            </a:r>
            <a:r>
              <a:rPr lang="en-US" dirty="0"/>
              <a:t> </a:t>
            </a:r>
            <a:r>
              <a:rPr lang="en-US" dirty="0" err="1"/>
              <a:t>nhiên</a:t>
            </a:r>
            <a:r>
              <a:rPr lang="en-US" dirty="0"/>
              <a:t> </a:t>
            </a:r>
            <a:r>
              <a:rPr lang="en-US" dirty="0" err="1"/>
              <a:t>liệu</a:t>
            </a:r>
            <a:r>
              <a:rPr lang="en-US" dirty="0"/>
              <a:t> </a:t>
            </a:r>
            <a:r>
              <a:rPr lang="en-US" dirty="0" err="1"/>
              <a:t>cháy</a:t>
            </a:r>
            <a:r>
              <a:rPr lang="en-US" dirty="0"/>
              <a:t> </a:t>
            </a:r>
            <a:r>
              <a:rPr lang="en-US" dirty="0" err="1"/>
              <a:t>không</a:t>
            </a:r>
            <a:r>
              <a:rPr lang="en-US" dirty="0"/>
              <a:t> </a:t>
            </a:r>
            <a:r>
              <a:rPr lang="en-US" dirty="0" err="1"/>
              <a:t>kịp</a:t>
            </a:r>
            <a:r>
              <a:rPr lang="en-US" dirty="0"/>
              <a:t> </a:t>
            </a:r>
            <a:r>
              <a:rPr lang="en-US" dirty="0" err="1"/>
              <a:t>bị</a:t>
            </a:r>
            <a:r>
              <a:rPr lang="en-US" dirty="0"/>
              <a:t> </a:t>
            </a:r>
            <a:r>
              <a:rPr lang="en-US" dirty="0" err="1"/>
              <a:t>thải</a:t>
            </a:r>
            <a:r>
              <a:rPr lang="en-US" dirty="0"/>
              <a:t> </a:t>
            </a:r>
            <a:r>
              <a:rPr lang="en-US" dirty="0" err="1"/>
              <a:t>ra</a:t>
            </a:r>
            <a:r>
              <a:rPr lang="en-US" dirty="0"/>
              <a:t> </a:t>
            </a:r>
            <a:r>
              <a:rPr lang="en-US" dirty="0" err="1"/>
              <a:t>ngoài</a:t>
            </a:r>
            <a:endParaRPr lang="en-US" dirty="0"/>
          </a:p>
          <a:p>
            <a:pPr lvl="2" indent="-514350">
              <a:defRPr/>
            </a:pPr>
            <a:r>
              <a:rPr lang="vi-VN" dirty="0"/>
              <a:t>+ Cỡ hạt than không đều</a:t>
            </a:r>
            <a:r>
              <a:rPr lang="en-US" dirty="0"/>
              <a:t>, h</a:t>
            </a:r>
            <a:r>
              <a:rPr lang="vi-VN" dirty="0"/>
              <a:t>ạt nhỏ</a:t>
            </a:r>
            <a:r>
              <a:rPr lang="en-US" dirty="0"/>
              <a:t> -</a:t>
            </a:r>
            <a:r>
              <a:rPr lang="vi-VN" dirty="0"/>
              <a:t> bị lọt</a:t>
            </a:r>
            <a:r>
              <a:rPr lang="en-US" dirty="0"/>
              <a:t>, </a:t>
            </a:r>
            <a:r>
              <a:rPr lang="en-US" dirty="0" err="1"/>
              <a:t>cục</a:t>
            </a:r>
            <a:r>
              <a:rPr lang="en-US" dirty="0"/>
              <a:t> </a:t>
            </a:r>
            <a:r>
              <a:rPr lang="en-US" dirty="0" err="1"/>
              <a:t>lớn</a:t>
            </a:r>
            <a:r>
              <a:rPr lang="en-US" dirty="0"/>
              <a:t> - </a:t>
            </a:r>
            <a:r>
              <a:rPr lang="en-US" dirty="0" err="1"/>
              <a:t>cháy</a:t>
            </a:r>
            <a:r>
              <a:rPr lang="en-US" dirty="0"/>
              <a:t> </a:t>
            </a:r>
            <a:r>
              <a:rPr lang="en-US" dirty="0" err="1"/>
              <a:t>không</a:t>
            </a:r>
            <a:r>
              <a:rPr lang="en-US" dirty="0"/>
              <a:t> </a:t>
            </a:r>
            <a:r>
              <a:rPr lang="en-US" dirty="0" err="1"/>
              <a:t>hết</a:t>
            </a:r>
            <a:r>
              <a:rPr lang="en-US" dirty="0"/>
              <a:t> </a:t>
            </a:r>
            <a:r>
              <a:rPr lang="en-US" dirty="0" err="1"/>
              <a:t>lõi</a:t>
            </a:r>
            <a:r>
              <a:rPr lang="en-US" dirty="0"/>
              <a:t> than</a:t>
            </a:r>
          </a:p>
          <a:p>
            <a:pPr lvl="2" indent="-514350">
              <a:defRPr/>
            </a:pPr>
            <a:r>
              <a:rPr lang="vi-VN" dirty="0"/>
              <a:t>+ Cấu tạo ghi lò: khe hở của ghi lớn hơn cỡ hạt than</a:t>
            </a:r>
          </a:p>
          <a:p>
            <a:pPr lvl="2" indent="-514350">
              <a:defRPr/>
            </a:pPr>
            <a:r>
              <a:rPr lang="en-US" dirty="0"/>
              <a:t>+ </a:t>
            </a:r>
            <a:r>
              <a:rPr lang="en-US" dirty="0" err="1"/>
              <a:t>Ghi</a:t>
            </a:r>
            <a:r>
              <a:rPr lang="en-US" dirty="0"/>
              <a:t> </a:t>
            </a:r>
            <a:r>
              <a:rPr lang="en-US" dirty="0" err="1"/>
              <a:t>bị</a:t>
            </a:r>
            <a:r>
              <a:rPr lang="en-US" dirty="0"/>
              <a:t> </a:t>
            </a:r>
            <a:r>
              <a:rPr lang="en-US" dirty="0" err="1"/>
              <a:t>cong</a:t>
            </a:r>
            <a:r>
              <a:rPr lang="en-US" dirty="0"/>
              <a:t> </a:t>
            </a:r>
            <a:r>
              <a:rPr lang="en-US" dirty="0" err="1"/>
              <a:t>vênh</a:t>
            </a:r>
            <a:endParaRPr lang="en-US" dirty="0"/>
          </a:p>
          <a:p>
            <a:pPr lvl="2" indent="-514350">
              <a:defRPr/>
            </a:pPr>
            <a:r>
              <a:rPr lang="en-US" dirty="0"/>
              <a:t>+ </a:t>
            </a:r>
            <a:r>
              <a:rPr lang="en-US" dirty="0" err="1"/>
              <a:t>Xúc</a:t>
            </a:r>
            <a:r>
              <a:rPr lang="en-US" dirty="0"/>
              <a:t> </a:t>
            </a:r>
            <a:r>
              <a:rPr lang="en-US" dirty="0" err="1"/>
              <a:t>xỉ</a:t>
            </a:r>
            <a:r>
              <a:rPr lang="en-US" dirty="0"/>
              <a:t> </a:t>
            </a:r>
            <a:r>
              <a:rPr lang="en-US" dirty="0" err="1"/>
              <a:t>có</a:t>
            </a:r>
            <a:r>
              <a:rPr lang="en-US" dirty="0"/>
              <a:t> </a:t>
            </a:r>
            <a:r>
              <a:rPr lang="en-US" dirty="0" err="1"/>
              <a:t>lẫn</a:t>
            </a:r>
            <a:r>
              <a:rPr lang="en-US" dirty="0"/>
              <a:t> than </a:t>
            </a:r>
            <a:r>
              <a:rPr lang="en-US" dirty="0" err="1"/>
              <a:t>ra</a:t>
            </a:r>
            <a:r>
              <a:rPr lang="en-US" dirty="0"/>
              <a:t> </a:t>
            </a:r>
            <a:r>
              <a:rPr lang="en-US" dirty="0" err="1"/>
              <a:t>khỏi</a:t>
            </a:r>
            <a:r>
              <a:rPr lang="en-US" dirty="0"/>
              <a:t> </a:t>
            </a:r>
            <a:r>
              <a:rPr lang="en-US" dirty="0" err="1"/>
              <a:t>buồng</a:t>
            </a:r>
            <a:r>
              <a:rPr lang="en-US" dirty="0"/>
              <a:t> </a:t>
            </a:r>
            <a:r>
              <a:rPr lang="en-US" dirty="0" err="1"/>
              <a:t>đốt</a:t>
            </a:r>
            <a:endParaRPr lang="en-US" dirty="0"/>
          </a:p>
          <a:p>
            <a:pPr lvl="1">
              <a:defRPr/>
            </a:pPr>
            <a:r>
              <a:rPr lang="en-US" dirty="0"/>
              <a:t>q</a:t>
            </a:r>
            <a:r>
              <a:rPr lang="en-US" baseline="-25000" dirty="0"/>
              <a:t>5</a:t>
            </a:r>
            <a:r>
              <a:rPr lang="en-US" dirty="0"/>
              <a:t> : Do </a:t>
            </a:r>
            <a:r>
              <a:rPr lang="en-US" dirty="0" err="1"/>
              <a:t>vách</a:t>
            </a:r>
            <a:r>
              <a:rPr lang="en-US" dirty="0"/>
              <a:t> </a:t>
            </a:r>
            <a:r>
              <a:rPr lang="en-US" dirty="0" err="1"/>
              <a:t>nồi</a:t>
            </a:r>
            <a:r>
              <a:rPr lang="en-US" dirty="0"/>
              <a:t> </a:t>
            </a:r>
            <a:r>
              <a:rPr lang="en-US" dirty="0" err="1"/>
              <a:t>hơi</a:t>
            </a:r>
            <a:r>
              <a:rPr lang="en-US" dirty="0"/>
              <a:t> </a:t>
            </a:r>
            <a:r>
              <a:rPr lang="en-US" dirty="0" err="1"/>
              <a:t>có</a:t>
            </a:r>
            <a:r>
              <a:rPr lang="en-US" dirty="0"/>
              <a:t> </a:t>
            </a:r>
            <a:r>
              <a:rPr lang="en-US" dirty="0" err="1"/>
              <a:t>nhiệt</a:t>
            </a:r>
            <a:r>
              <a:rPr lang="en-US" dirty="0"/>
              <a:t> </a:t>
            </a:r>
            <a:r>
              <a:rPr lang="en-US" dirty="0" err="1"/>
              <a:t>độ</a:t>
            </a:r>
            <a:r>
              <a:rPr lang="en-US" dirty="0"/>
              <a:t> </a:t>
            </a:r>
            <a:r>
              <a:rPr lang="en-US" dirty="0" err="1"/>
              <a:t>cao</a:t>
            </a:r>
            <a:r>
              <a:rPr lang="en-US" dirty="0"/>
              <a:t> </a:t>
            </a:r>
            <a:r>
              <a:rPr lang="en-US" dirty="0" err="1"/>
              <a:t>hơn</a:t>
            </a:r>
            <a:r>
              <a:rPr lang="en-US" dirty="0"/>
              <a:t> </a:t>
            </a:r>
            <a:r>
              <a:rPr lang="en-US" dirty="0" err="1"/>
              <a:t>không</a:t>
            </a:r>
            <a:r>
              <a:rPr lang="en-US" dirty="0"/>
              <a:t> </a:t>
            </a:r>
            <a:r>
              <a:rPr lang="en-US" dirty="0" err="1"/>
              <a:t>khí</a:t>
            </a:r>
            <a:r>
              <a:rPr lang="en-US" dirty="0"/>
              <a:t> </a:t>
            </a:r>
            <a:r>
              <a:rPr lang="en-US" dirty="0" err="1"/>
              <a:t>xung</a:t>
            </a:r>
            <a:r>
              <a:rPr lang="en-US" dirty="0"/>
              <a:t> </a:t>
            </a:r>
            <a:r>
              <a:rPr lang="en-US" dirty="0" err="1"/>
              <a:t>quanh</a:t>
            </a:r>
            <a:r>
              <a:rPr lang="en-US" dirty="0"/>
              <a:t>-  do </a:t>
            </a:r>
            <a:r>
              <a:rPr lang="en-US" dirty="0" err="1"/>
              <a:t>bọc</a:t>
            </a:r>
            <a:r>
              <a:rPr lang="en-US" dirty="0"/>
              <a:t> </a:t>
            </a:r>
            <a:r>
              <a:rPr lang="en-US" dirty="0" err="1"/>
              <a:t>cách</a:t>
            </a:r>
            <a:r>
              <a:rPr lang="en-US" dirty="0"/>
              <a:t> </a:t>
            </a:r>
            <a:r>
              <a:rPr lang="en-US" dirty="0" err="1"/>
              <a:t>nhiệt</a:t>
            </a:r>
            <a:r>
              <a:rPr lang="en-US" dirty="0"/>
              <a:t> </a:t>
            </a:r>
            <a:r>
              <a:rPr lang="en-US" dirty="0" err="1"/>
              <a:t>không</a:t>
            </a:r>
            <a:r>
              <a:rPr lang="en-US" dirty="0"/>
              <a:t> </a:t>
            </a:r>
            <a:r>
              <a:rPr lang="en-US" dirty="0" err="1"/>
              <a:t>tốt</a:t>
            </a:r>
            <a:endParaRPr lang="en-US" dirty="0"/>
          </a:p>
          <a:p>
            <a:pPr lvl="1">
              <a:defRPr/>
            </a:pPr>
            <a:r>
              <a:rPr lang="en-US" dirty="0"/>
              <a:t>q</a:t>
            </a:r>
            <a:r>
              <a:rPr lang="en-US" baseline="-25000" dirty="0"/>
              <a:t>6</a:t>
            </a:r>
            <a:r>
              <a:rPr lang="en-US" dirty="0"/>
              <a:t> : </a:t>
            </a:r>
            <a:r>
              <a:rPr lang="en-US" dirty="0" err="1"/>
              <a:t>Lượng</a:t>
            </a:r>
            <a:r>
              <a:rPr lang="en-US" dirty="0"/>
              <a:t> </a:t>
            </a:r>
            <a:r>
              <a:rPr lang="en-US" dirty="0" err="1"/>
              <a:t>nhiệt</a:t>
            </a:r>
            <a:r>
              <a:rPr lang="en-US" dirty="0"/>
              <a:t> do </a:t>
            </a:r>
            <a:r>
              <a:rPr lang="en-US" dirty="0" err="1"/>
              <a:t>xỉ</a:t>
            </a:r>
            <a:r>
              <a:rPr lang="en-US" dirty="0"/>
              <a:t> </a:t>
            </a:r>
            <a:r>
              <a:rPr lang="en-US" dirty="0" err="1"/>
              <a:t>thải</a:t>
            </a:r>
            <a:r>
              <a:rPr lang="en-US" dirty="0"/>
              <a:t> </a:t>
            </a:r>
            <a:r>
              <a:rPr lang="en-US" dirty="0" err="1"/>
              <a:t>mang</a:t>
            </a:r>
            <a:r>
              <a:rPr lang="en-US" dirty="0"/>
              <a:t> </a:t>
            </a:r>
            <a:r>
              <a:rPr lang="en-US" dirty="0" err="1"/>
              <a:t>ra</a:t>
            </a:r>
            <a:r>
              <a:rPr lang="en-US" dirty="0"/>
              <a:t> </a:t>
            </a:r>
            <a:r>
              <a:rPr lang="en-US" dirty="0" err="1"/>
              <a:t>ngoài</a:t>
            </a:r>
            <a:endParaRPr lang="en-US" dirty="0"/>
          </a:p>
          <a:p>
            <a:pPr lvl="2" indent="-514350">
              <a:defRPr/>
            </a:pPr>
            <a:r>
              <a:rPr lang="en-US" dirty="0"/>
              <a:t>+ </a:t>
            </a:r>
            <a:r>
              <a:rPr lang="en-US" dirty="0" err="1"/>
              <a:t>Lượng</a:t>
            </a:r>
            <a:r>
              <a:rPr lang="en-US" dirty="0"/>
              <a:t> </a:t>
            </a:r>
            <a:r>
              <a:rPr lang="en-US" dirty="0" err="1"/>
              <a:t>tro</a:t>
            </a:r>
            <a:r>
              <a:rPr lang="en-US" dirty="0"/>
              <a:t> </a:t>
            </a:r>
            <a:r>
              <a:rPr lang="en-US" dirty="0" err="1"/>
              <a:t>nhiều</a:t>
            </a:r>
            <a:r>
              <a:rPr lang="en-US" dirty="0"/>
              <a:t> (</a:t>
            </a:r>
            <a:r>
              <a:rPr lang="en-US" dirty="0" err="1"/>
              <a:t>tạo</a:t>
            </a:r>
            <a:r>
              <a:rPr lang="en-US" dirty="0"/>
              <a:t> </a:t>
            </a:r>
            <a:r>
              <a:rPr lang="en-US" dirty="0" err="1"/>
              <a:t>xỉ</a:t>
            </a:r>
            <a:r>
              <a:rPr lang="en-US" dirty="0"/>
              <a:t>) </a:t>
            </a:r>
          </a:p>
          <a:p>
            <a:pPr lvl="2" indent="-514350">
              <a:defRPr/>
            </a:pPr>
            <a:r>
              <a:rPr lang="en-US" dirty="0"/>
              <a:t>+ </a:t>
            </a:r>
            <a:r>
              <a:rPr lang="en-US" dirty="0" err="1"/>
              <a:t>Nhiệt</a:t>
            </a:r>
            <a:r>
              <a:rPr lang="en-US" dirty="0"/>
              <a:t> </a:t>
            </a:r>
            <a:r>
              <a:rPr lang="en-US" dirty="0" err="1"/>
              <a:t>độ</a:t>
            </a:r>
            <a:r>
              <a:rPr lang="en-US" dirty="0"/>
              <a:t> </a:t>
            </a:r>
            <a:r>
              <a:rPr lang="en-US" dirty="0" err="1"/>
              <a:t>xỉ</a:t>
            </a:r>
            <a:r>
              <a:rPr lang="en-US" dirty="0"/>
              <a:t> </a:t>
            </a:r>
            <a:r>
              <a:rPr lang="en-US" dirty="0" err="1"/>
              <a:t>cao</a:t>
            </a:r>
            <a:endParaRPr lang="en-US" dirty="0"/>
          </a:p>
          <a:p>
            <a:pPr>
              <a:defRPr/>
            </a:pPr>
            <a:r>
              <a:rPr lang="en-US" dirty="0" err="1"/>
              <a:t>Đặt</a:t>
            </a:r>
            <a:r>
              <a:rPr lang="en-US" dirty="0"/>
              <a:t> </a:t>
            </a:r>
            <a:r>
              <a:rPr lang="en-US" dirty="0" err="1"/>
              <a:t>câu</a:t>
            </a:r>
            <a:r>
              <a:rPr lang="en-US" dirty="0"/>
              <a:t> </a:t>
            </a:r>
            <a:r>
              <a:rPr lang="en-US" dirty="0" err="1"/>
              <a:t>hỏi</a:t>
            </a:r>
            <a:r>
              <a:rPr lang="en-US" dirty="0"/>
              <a:t>, </a:t>
            </a:r>
            <a:r>
              <a:rPr lang="en-US" dirty="0" err="1"/>
              <a:t>yêu</a:t>
            </a:r>
            <a:r>
              <a:rPr lang="en-US" dirty="0"/>
              <a:t> </a:t>
            </a:r>
            <a:r>
              <a:rPr lang="en-US" dirty="0" err="1"/>
              <a:t>cầu</a:t>
            </a:r>
            <a:r>
              <a:rPr lang="en-US" dirty="0"/>
              <a:t> </a:t>
            </a:r>
            <a:r>
              <a:rPr lang="en-US" dirty="0" err="1"/>
              <a:t>học</a:t>
            </a:r>
            <a:r>
              <a:rPr lang="en-US" dirty="0"/>
              <a:t> </a:t>
            </a:r>
            <a:r>
              <a:rPr lang="en-US" dirty="0" err="1"/>
              <a:t>viên</a:t>
            </a:r>
            <a:r>
              <a:rPr lang="en-US" dirty="0"/>
              <a:t> </a:t>
            </a:r>
            <a:r>
              <a:rPr lang="en-US" dirty="0" err="1"/>
              <a:t>cho</a:t>
            </a:r>
            <a:r>
              <a:rPr lang="en-US" dirty="0"/>
              <a:t> </a:t>
            </a:r>
            <a:r>
              <a:rPr lang="en-US" dirty="0" err="1"/>
              <a:t>biết</a:t>
            </a:r>
            <a:r>
              <a:rPr lang="en-US" dirty="0"/>
              <a:t> </a:t>
            </a:r>
            <a:r>
              <a:rPr lang="en-US" dirty="0" err="1"/>
              <a:t>loại</a:t>
            </a:r>
            <a:r>
              <a:rPr lang="en-US" dirty="0"/>
              <a:t> </a:t>
            </a:r>
            <a:r>
              <a:rPr lang="en-US" dirty="0" err="1"/>
              <a:t>tổn</a:t>
            </a:r>
            <a:r>
              <a:rPr lang="en-US" dirty="0"/>
              <a:t> </a:t>
            </a:r>
            <a:r>
              <a:rPr lang="en-US" dirty="0" err="1"/>
              <a:t>thất</a:t>
            </a:r>
            <a:r>
              <a:rPr lang="en-US" dirty="0"/>
              <a:t> </a:t>
            </a:r>
            <a:r>
              <a:rPr lang="en-US" dirty="0" err="1"/>
              <a:t>nào</a:t>
            </a:r>
            <a:r>
              <a:rPr lang="en-US" dirty="0"/>
              <a:t> </a:t>
            </a:r>
            <a:r>
              <a:rPr lang="en-US" dirty="0" err="1"/>
              <a:t>là</a:t>
            </a:r>
            <a:r>
              <a:rPr lang="en-US" dirty="0"/>
              <a:t> </a:t>
            </a:r>
            <a:r>
              <a:rPr lang="en-US" dirty="0" err="1"/>
              <a:t>lớn</a:t>
            </a:r>
            <a:r>
              <a:rPr lang="en-US" dirty="0"/>
              <a:t> </a:t>
            </a:r>
            <a:r>
              <a:rPr lang="en-US" dirty="0" err="1"/>
              <a:t>nhất</a:t>
            </a:r>
            <a:r>
              <a:rPr lang="en-US" dirty="0"/>
              <a:t> </a:t>
            </a:r>
            <a:r>
              <a:rPr lang="en-US" dirty="0" err="1"/>
              <a:t>trong</a:t>
            </a:r>
            <a:r>
              <a:rPr lang="en-US" dirty="0"/>
              <a:t> </a:t>
            </a:r>
            <a:r>
              <a:rPr lang="en-US" dirty="0" err="1"/>
              <a:t>lò</a:t>
            </a:r>
            <a:r>
              <a:rPr lang="en-US" dirty="0"/>
              <a:t> </a:t>
            </a:r>
            <a:r>
              <a:rPr lang="en-US" dirty="0" err="1"/>
              <a:t>hơi</a:t>
            </a:r>
            <a:r>
              <a:rPr lang="en-US" dirty="0"/>
              <a:t>. </a:t>
            </a:r>
            <a:r>
              <a:rPr lang="en-US" dirty="0" err="1"/>
              <a:t>Trả</a:t>
            </a:r>
            <a:r>
              <a:rPr lang="en-US" dirty="0"/>
              <a:t> </a:t>
            </a:r>
            <a:r>
              <a:rPr lang="en-US" dirty="0" err="1"/>
              <a:t>lời</a:t>
            </a:r>
            <a:r>
              <a:rPr lang="en-US" dirty="0"/>
              <a:t>: q</a:t>
            </a:r>
            <a:r>
              <a:rPr lang="en-US" baseline="-25000" dirty="0"/>
              <a:t>2</a:t>
            </a:r>
            <a:r>
              <a:rPr lang="en-US" dirty="0"/>
              <a:t> </a:t>
            </a:r>
            <a:r>
              <a:rPr lang="en-US" dirty="0" err="1"/>
              <a:t>và</a:t>
            </a:r>
            <a:r>
              <a:rPr lang="en-US" dirty="0"/>
              <a:t> q</a:t>
            </a:r>
            <a:r>
              <a:rPr lang="en-US" baseline="-25000" dirty="0"/>
              <a:t>4</a:t>
            </a:r>
          </a:p>
          <a:p>
            <a:pPr>
              <a:defRPr/>
            </a:pPr>
            <a:r>
              <a:rPr lang="en-US" dirty="0" err="1"/>
              <a:t>Đố</a:t>
            </a:r>
            <a:r>
              <a:rPr lang="vi-VN" dirty="0"/>
              <a:t>t dầu hay khí </a:t>
            </a:r>
            <a:r>
              <a:rPr lang="en-US" dirty="0"/>
              <a:t>   : </a:t>
            </a:r>
            <a:r>
              <a:rPr lang="vi-VN" dirty="0"/>
              <a:t>q</a:t>
            </a:r>
            <a:r>
              <a:rPr lang="vi-VN" baseline="-25000" dirty="0"/>
              <a:t>4</a:t>
            </a:r>
            <a:r>
              <a:rPr lang="vi-VN" dirty="0"/>
              <a:t> và q</a:t>
            </a:r>
            <a:r>
              <a:rPr lang="vi-VN" baseline="-25000" dirty="0"/>
              <a:t>6</a:t>
            </a:r>
            <a:r>
              <a:rPr lang="en-US" dirty="0"/>
              <a:t>  = </a:t>
            </a:r>
            <a:r>
              <a:rPr lang="vi-VN" dirty="0"/>
              <a:t> </a:t>
            </a:r>
            <a:r>
              <a:rPr lang="en-US" dirty="0"/>
              <a:t>0</a:t>
            </a:r>
            <a:endParaRPr lang="vi-VN" dirty="0"/>
          </a:p>
          <a:p>
            <a:pPr>
              <a:defRPr/>
            </a:pPr>
            <a:r>
              <a:rPr lang="vi-VN" dirty="0"/>
              <a:t>Đốt than thủ công : rất khó kiểm soát lượng không khí và nhiên liệu =&gt; tổn thất q2 và q3 tăng cao =&gt; Hiệu suất lò thấp </a:t>
            </a:r>
          </a:p>
          <a:p>
            <a:pPr>
              <a:defRPr/>
            </a:pPr>
            <a:r>
              <a:rPr lang="en-US" dirty="0" err="1"/>
              <a:t>Lưu</a:t>
            </a:r>
            <a:r>
              <a:rPr lang="en-US" dirty="0"/>
              <a:t> ý: q</a:t>
            </a:r>
            <a:r>
              <a:rPr lang="en-US" baseline="-25000" dirty="0"/>
              <a:t>2</a:t>
            </a:r>
            <a:r>
              <a:rPr lang="en-US" dirty="0"/>
              <a:t>, q</a:t>
            </a:r>
            <a:r>
              <a:rPr lang="en-US" baseline="-25000" dirty="0"/>
              <a:t>3</a:t>
            </a:r>
            <a:r>
              <a:rPr lang="en-US" dirty="0"/>
              <a:t> , q</a:t>
            </a:r>
            <a:r>
              <a:rPr lang="en-US" baseline="-25000" dirty="0"/>
              <a:t>4</a:t>
            </a:r>
            <a:r>
              <a:rPr lang="en-US" dirty="0"/>
              <a:t> </a:t>
            </a:r>
            <a:r>
              <a:rPr lang="en-US" dirty="0" err="1"/>
              <a:t>sẽ</a:t>
            </a:r>
            <a:r>
              <a:rPr lang="en-US" dirty="0"/>
              <a:t> </a:t>
            </a:r>
            <a:r>
              <a:rPr lang="en-US" dirty="0" err="1"/>
              <a:t>được</a:t>
            </a:r>
            <a:r>
              <a:rPr lang="en-US" dirty="0"/>
              <a:t> </a:t>
            </a:r>
            <a:r>
              <a:rPr lang="en-US" dirty="0" err="1"/>
              <a:t>giải</a:t>
            </a:r>
            <a:r>
              <a:rPr lang="en-US" dirty="0"/>
              <a:t> </a:t>
            </a:r>
            <a:r>
              <a:rPr lang="en-US" dirty="0" err="1"/>
              <a:t>thích</a:t>
            </a:r>
            <a:r>
              <a:rPr lang="en-US" dirty="0"/>
              <a:t> </a:t>
            </a:r>
            <a:r>
              <a:rPr lang="en-US" dirty="0" err="1"/>
              <a:t>thêm</a:t>
            </a:r>
            <a:r>
              <a:rPr lang="en-US" dirty="0"/>
              <a:t> ở slide </a:t>
            </a:r>
            <a:r>
              <a:rPr lang="en-US" dirty="0" err="1"/>
              <a:t>sau</a:t>
            </a:r>
            <a:r>
              <a:rPr lang="en-US" dirty="0"/>
              <a:t>, ở slide </a:t>
            </a:r>
            <a:r>
              <a:rPr lang="en-US" dirty="0" err="1"/>
              <a:t>này</a:t>
            </a:r>
            <a:r>
              <a:rPr lang="en-US" dirty="0"/>
              <a:t> </a:t>
            </a:r>
            <a:r>
              <a:rPr lang="en-US" dirty="0" err="1"/>
              <a:t>chỉ</a:t>
            </a:r>
            <a:r>
              <a:rPr lang="en-US" dirty="0"/>
              <a:t> </a:t>
            </a:r>
            <a:r>
              <a:rPr lang="en-US" dirty="0" err="1"/>
              <a:t>giải</a:t>
            </a:r>
            <a:r>
              <a:rPr lang="en-US" dirty="0"/>
              <a:t> </a:t>
            </a:r>
            <a:r>
              <a:rPr lang="en-US" dirty="0" err="1"/>
              <a:t>thích</a:t>
            </a:r>
            <a:r>
              <a:rPr lang="en-US" dirty="0"/>
              <a:t> chi </a:t>
            </a:r>
            <a:r>
              <a:rPr lang="en-US" dirty="0" err="1"/>
              <a:t>tiết</a:t>
            </a:r>
            <a:r>
              <a:rPr lang="en-US" dirty="0"/>
              <a:t> </a:t>
            </a:r>
            <a:r>
              <a:rPr lang="en-US" dirty="0" err="1"/>
              <a:t>hơn</a:t>
            </a:r>
            <a:r>
              <a:rPr lang="en-US" dirty="0"/>
              <a:t> </a:t>
            </a:r>
            <a:r>
              <a:rPr lang="en-US" dirty="0" err="1"/>
              <a:t>về</a:t>
            </a:r>
            <a:r>
              <a:rPr lang="en-US" dirty="0"/>
              <a:t> q5, q6</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26</a:t>
            </a:fld>
            <a:endParaRPr lang="en-US" dirty="0"/>
          </a:p>
        </p:txBody>
      </p:sp>
    </p:spTree>
    <p:extLst>
      <p:ext uri="{BB962C8B-B14F-4D97-AF65-F5344CB8AC3E}">
        <p14:creationId xmlns:p14="http://schemas.microsoft.com/office/powerpoint/2010/main" val="3855580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5000"/>
              </a:lnSpc>
              <a:spcBef>
                <a:spcPts val="300"/>
              </a:spcBef>
              <a:spcAft>
                <a:spcPts val="300"/>
              </a:spcAft>
            </a:pPr>
            <a:r>
              <a:rPr lang="en-US" sz="1800" dirty="0">
                <a:effectLst/>
                <a:ea typeface="Times New Roman" panose="02020603050405020304" pitchFamily="18" charset="0"/>
              </a:rPr>
              <a:t>T</a:t>
            </a:r>
            <a:r>
              <a:rPr lang="en-US" sz="1800" spc="-5" dirty="0">
                <a:effectLst/>
                <a:ea typeface="Times New Roman" panose="02020603050405020304" pitchFamily="18" charset="0"/>
              </a:rPr>
              <a:t>r</a:t>
            </a:r>
            <a:r>
              <a:rPr lang="en-US" sz="1800" dirty="0">
                <a:effectLst/>
                <a:ea typeface="Times New Roman" panose="02020603050405020304" pitchFamily="18" charset="0"/>
              </a:rPr>
              <a:t>ong </a:t>
            </a:r>
            <a:r>
              <a:rPr lang="en-US" sz="1800" dirty="0" err="1">
                <a:effectLst/>
                <a:ea typeface="Times New Roman" panose="02020603050405020304" pitchFamily="18" charset="0"/>
              </a:rPr>
              <a:t>đó</a:t>
            </a:r>
            <a:r>
              <a:rPr lang="en-US" sz="1800" dirty="0">
                <a:effectLst/>
                <a:ea typeface="Times New Roman" panose="02020603050405020304" pitchFamily="18" charset="0"/>
              </a:rPr>
              <a:t>, </a:t>
            </a:r>
            <a:r>
              <a:rPr lang="en-US" sz="1800" dirty="0" err="1">
                <a:effectLst/>
                <a:ea typeface="Times New Roman" panose="02020603050405020304" pitchFamily="18" charset="0"/>
              </a:rPr>
              <a:t>khu</a:t>
            </a:r>
            <a:r>
              <a:rPr lang="en-US" sz="1800" dirty="0">
                <a:effectLst/>
                <a:ea typeface="Times New Roman" panose="02020603050405020304" pitchFamily="18" charset="0"/>
              </a:rPr>
              <a:t> </a:t>
            </a:r>
            <a:r>
              <a:rPr lang="en-US" sz="1800" spc="5" dirty="0" err="1">
                <a:effectLst/>
                <a:ea typeface="Times New Roman" panose="02020603050405020304" pitchFamily="18" charset="0"/>
              </a:rPr>
              <a:t>v</a:t>
            </a:r>
            <a:r>
              <a:rPr lang="en-US" sz="1800" dirty="0" err="1">
                <a:effectLst/>
                <a:ea typeface="Times New Roman" panose="02020603050405020304" pitchFamily="18" charset="0"/>
              </a:rPr>
              <a:t>ực</a:t>
            </a:r>
            <a:r>
              <a:rPr lang="en-US" sz="1800" spc="-5" dirty="0">
                <a:effectLst/>
                <a:ea typeface="Times New Roman" panose="02020603050405020304" pitchFamily="18" charset="0"/>
              </a:rPr>
              <a:t> </a:t>
            </a:r>
            <a:r>
              <a:rPr lang="en-US" sz="1800" dirty="0" err="1">
                <a:effectLst/>
                <a:ea typeface="Times New Roman" panose="02020603050405020304" pitchFamily="18" charset="0"/>
              </a:rPr>
              <a:t>s</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spc="10" dirty="0" err="1">
                <a:effectLst/>
                <a:ea typeface="Times New Roman" panose="02020603050405020304" pitchFamily="18" charset="0"/>
              </a:rPr>
              <a:t>x</a:t>
            </a:r>
            <a:r>
              <a:rPr lang="en-US" sz="1800" dirty="0" err="1">
                <a:effectLst/>
                <a:ea typeface="Times New Roman" panose="02020603050405020304" pitchFamily="18" charset="0"/>
              </a:rPr>
              <a:t>u</a:t>
            </a:r>
            <a:r>
              <a:rPr lang="en-US" sz="1800" spc="-5" dirty="0" err="1">
                <a:effectLst/>
                <a:ea typeface="Times New Roman" panose="02020603050405020304" pitchFamily="18" charset="0"/>
              </a:rPr>
              <a:t>ấ</a:t>
            </a:r>
            <a:r>
              <a:rPr lang="en-US" sz="1800" dirty="0" err="1">
                <a:effectLst/>
                <a:ea typeface="Times New Roman" panose="02020603050405020304" pitchFamily="18" charset="0"/>
              </a:rPr>
              <a:t>t</a:t>
            </a:r>
            <a:r>
              <a:rPr lang="en-US" sz="1800" dirty="0">
                <a:effectLst/>
                <a:ea typeface="Times New Roman" panose="02020603050405020304" pitchFamily="18" charset="0"/>
              </a:rPr>
              <a:t> bao </a:t>
            </a:r>
            <a:r>
              <a:rPr lang="en-US" sz="1800" dirty="0" err="1">
                <a:effectLst/>
                <a:ea typeface="Times New Roman" panose="02020603050405020304" pitchFamily="18" charset="0"/>
              </a:rPr>
              <a:t>gồm</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Lò</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th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p</a:t>
            </a:r>
            <a:r>
              <a:rPr lang="en-US" sz="1800" spc="5" dirty="0" err="1">
                <a:effectLst/>
                <a:ea typeface="Times New Roman" panose="02020603050405020304" pitchFamily="18" charset="0"/>
              </a:rPr>
              <a:t>h</a:t>
            </a:r>
            <a:r>
              <a:rPr lang="en-US" sz="1800" dirty="0" err="1">
                <a:effectLst/>
                <a:ea typeface="Times New Roman" panose="02020603050405020304" pitchFamily="18" charset="0"/>
              </a:rPr>
              <a:t>ụ</a:t>
            </a:r>
            <a:r>
              <a:rPr lang="en-US" sz="1800" dirty="0">
                <a:effectLst/>
                <a:ea typeface="Times New Roman" panose="02020603050405020304" pitchFamily="18" charset="0"/>
              </a:rPr>
              <a:t> </a:t>
            </a:r>
            <a:r>
              <a:rPr lang="en-US" sz="1800" dirty="0" err="1">
                <a:effectLst/>
                <a:ea typeface="Times New Roman" panose="02020603050405020304" pitchFamily="18" charset="0"/>
              </a:rPr>
              <a:t>t</a:t>
            </a:r>
            <a:r>
              <a:rPr lang="en-US" sz="1800" spc="-5" dirty="0" err="1">
                <a:effectLst/>
                <a:ea typeface="Times New Roman" panose="02020603050405020304" pitchFamily="18" charset="0"/>
              </a:rPr>
              <a:t>r</a:t>
            </a:r>
            <a:r>
              <a:rPr lang="en-US" sz="1800" dirty="0" err="1">
                <a:effectLst/>
                <a:ea typeface="Times New Roman" panose="02020603050405020304" pitchFamily="18" charset="0"/>
              </a:rPr>
              <a:t>ợ</a:t>
            </a:r>
            <a:r>
              <a:rPr lang="en-US" sz="1800" dirty="0">
                <a:effectLst/>
                <a:ea typeface="Times New Roman" panose="02020603050405020304" pitchFamily="18" charset="0"/>
              </a:rPr>
              <a:t> </a:t>
            </a:r>
            <a:r>
              <a:rPr lang="en-US" sz="1800" dirty="0" err="1">
                <a:effectLst/>
                <a:ea typeface="Times New Roman" panose="02020603050405020304" pitchFamily="18" charset="0"/>
              </a:rPr>
              <a:t>lò</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 (</a:t>
            </a:r>
            <a:r>
              <a:rPr lang="en-US" sz="1800" dirty="0" err="1">
                <a:effectLst/>
                <a:ea typeface="Times New Roman" panose="02020603050405020304" pitchFamily="18" charset="0"/>
              </a:rPr>
              <a:t>bơm</a:t>
            </a:r>
            <a:r>
              <a:rPr lang="en-US" sz="1800" dirty="0">
                <a:effectLst/>
                <a:ea typeface="Times New Roman" panose="02020603050405020304" pitchFamily="18" charset="0"/>
              </a:rPr>
              <a:t>, </a:t>
            </a:r>
            <a:r>
              <a:rPr lang="en-US" sz="1800" dirty="0" err="1">
                <a:effectLst/>
                <a:ea typeface="Times New Roman" panose="02020603050405020304" pitchFamily="18" charset="0"/>
              </a:rPr>
              <a:t>q</a:t>
            </a:r>
            <a:r>
              <a:rPr lang="en-US" sz="1800" spc="5" dirty="0" err="1">
                <a:effectLst/>
                <a:ea typeface="Times New Roman" panose="02020603050405020304" pitchFamily="18" charset="0"/>
              </a:rPr>
              <a:t>u</a:t>
            </a:r>
            <a:r>
              <a:rPr lang="en-US" sz="1800" spc="-5" dirty="0" err="1">
                <a:effectLst/>
                <a:ea typeface="Times New Roman" panose="02020603050405020304" pitchFamily="18" charset="0"/>
              </a:rPr>
              <a:t>ạ</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đ</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ề</a:t>
            </a:r>
            <a:r>
              <a:rPr lang="en-US" sz="1800" dirty="0" err="1">
                <a:effectLst/>
                <a:ea typeface="Times New Roman" panose="02020603050405020304" pitchFamily="18" charset="0"/>
              </a:rPr>
              <a:t>u</a:t>
            </a:r>
            <a:r>
              <a:rPr lang="en-US" sz="1800" dirty="0">
                <a:effectLst/>
                <a:ea typeface="Times New Roman" panose="02020603050405020304" pitchFamily="18" charset="0"/>
              </a:rPr>
              <a:t> </a:t>
            </a:r>
            <a:r>
              <a:rPr lang="en-US" sz="1800" dirty="0" err="1">
                <a:effectLst/>
                <a:ea typeface="Times New Roman" panose="02020603050405020304" pitchFamily="18" charset="0"/>
              </a:rPr>
              <a:t>khi</a:t>
            </a:r>
            <a:r>
              <a:rPr lang="en-US" sz="1800" spc="-5" dirty="0" err="1">
                <a:effectLst/>
                <a:ea typeface="Times New Roman" panose="02020603050405020304" pitchFamily="18" charset="0"/>
              </a:rPr>
              <a:t>ể</a:t>
            </a:r>
            <a:r>
              <a:rPr lang="en-US" sz="1800" dirty="0" err="1">
                <a:effectLst/>
                <a:ea typeface="Times New Roman" panose="02020603050405020304" pitchFamily="18" charset="0"/>
              </a:rPr>
              <a:t>n</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dirty="0" err="1">
                <a:effectLst/>
                <a:ea typeface="Times New Roman" panose="02020603050405020304" pitchFamily="18" charset="0"/>
              </a:rPr>
              <a:t>ộ</a:t>
            </a:r>
            <a:r>
              <a:rPr lang="en-US" sz="1800" dirty="0">
                <a:effectLst/>
                <a:ea typeface="Times New Roman" panose="02020603050405020304" pitchFamily="18" charset="0"/>
              </a:rPr>
              <a:t> </a:t>
            </a:r>
            <a:r>
              <a:rPr lang="en-US" sz="1800" dirty="0" err="1">
                <a:effectLst/>
                <a:ea typeface="Times New Roman" panose="02020603050405020304" pitchFamily="18" charset="0"/>
              </a:rPr>
              <a:t>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k</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m</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dirty="0" err="1">
                <a:effectLst/>
                <a:ea typeface="Times New Roman" panose="02020603050405020304" pitchFamily="18" charset="0"/>
              </a:rPr>
              <a:t>ộ</a:t>
            </a:r>
            <a:r>
              <a:rPr lang="en-US" sz="1800" dirty="0">
                <a:effectLst/>
                <a:ea typeface="Times New Roman" panose="02020603050405020304" pitchFamily="18" charset="0"/>
              </a:rPr>
              <a:t> </a:t>
            </a:r>
            <a:r>
              <a:rPr lang="en-US" sz="1800" dirty="0" err="1">
                <a:effectLst/>
                <a:ea typeface="Times New Roman" panose="02020603050405020304" pitchFamily="18" charset="0"/>
              </a:rPr>
              <a:t>gia</a:t>
            </a:r>
            <a:r>
              <a:rPr lang="en-US" sz="1800" dirty="0">
                <a:effectLst/>
                <a:ea typeface="Times New Roman" panose="02020603050405020304" pitchFamily="18" charset="0"/>
              </a:rPr>
              <a:t> </a:t>
            </a:r>
            <a:r>
              <a:rPr lang="en-US" sz="1800" dirty="0" err="1">
                <a:effectLst/>
                <a:ea typeface="Times New Roman" panose="02020603050405020304" pitchFamily="18" charset="0"/>
              </a:rPr>
              <a:t>nhi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spc="5" dirty="0" err="1">
                <a:effectLst/>
                <a:ea typeface="Times New Roman" panose="02020603050405020304" pitchFamily="18" charset="0"/>
              </a:rPr>
              <a:t>t</a:t>
            </a:r>
            <a:r>
              <a:rPr lang="en-US" sz="1800" dirty="0" err="1">
                <a:effectLst/>
                <a:ea typeface="Times New Roman" panose="02020603050405020304" pitchFamily="18" charset="0"/>
              </a:rPr>
              <a:t>rước</a:t>
            </a:r>
            <a:r>
              <a:rPr lang="en-US" sz="1800" spc="-5" dirty="0">
                <a:effectLst/>
                <a:ea typeface="Times New Roman" panose="02020603050405020304" pitchFamily="18" charset="0"/>
              </a:rPr>
              <a:t> </a:t>
            </a:r>
            <a:r>
              <a:rPr lang="en-US" sz="1800" dirty="0" err="1">
                <a:effectLst/>
                <a:ea typeface="Times New Roman" panose="02020603050405020304" pitchFamily="18" charset="0"/>
              </a:rPr>
              <a:t>không</a:t>
            </a:r>
            <a:r>
              <a:rPr lang="en-US" sz="1800" dirty="0">
                <a:effectLst/>
                <a:ea typeface="Times New Roman" panose="02020603050405020304" pitchFamily="18" charset="0"/>
              </a:rPr>
              <a:t> </a:t>
            </a:r>
            <a:r>
              <a:rPr lang="en-US" sz="1800" dirty="0" err="1">
                <a:effectLst/>
                <a:ea typeface="Times New Roman" panose="02020603050405020304" pitchFamily="18" charset="0"/>
              </a:rPr>
              <a:t>khí</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xử</a:t>
            </a:r>
            <a:r>
              <a:rPr lang="en-US" sz="1800" dirty="0">
                <a:effectLst/>
                <a:ea typeface="Times New Roman" panose="02020603050405020304" pitchFamily="18" charset="0"/>
              </a:rPr>
              <a:t> </a:t>
            </a:r>
            <a:r>
              <a:rPr lang="en-US" sz="1800" dirty="0" err="1">
                <a:effectLst/>
                <a:ea typeface="Times New Roman" panose="02020603050405020304" pitchFamily="18" charset="0"/>
              </a:rPr>
              <a:t>lý</a:t>
            </a:r>
            <a:r>
              <a:rPr lang="en-US" sz="1800" dirty="0">
                <a:effectLst/>
                <a:ea typeface="Times New Roman" panose="02020603050405020304" pitchFamily="18" charset="0"/>
              </a:rPr>
              <a:t> </a:t>
            </a:r>
            <a:r>
              <a:rPr lang="en-US" sz="1800" dirty="0" err="1">
                <a:effectLst/>
                <a:ea typeface="Times New Roman" panose="02020603050405020304" pitchFamily="18" charset="0"/>
              </a:rPr>
              <a:t>nướ</a:t>
            </a:r>
            <a:r>
              <a:rPr lang="en-US" sz="1800" spc="-5" dirty="0" err="1">
                <a:effectLst/>
                <a:ea typeface="Times New Roman" panose="02020603050405020304" pitchFamily="18" charset="0"/>
              </a:rPr>
              <a:t>c</a:t>
            </a:r>
            <a:r>
              <a:rPr lang="en-US" sz="1800" spc="-5" dirty="0">
                <a:effectLst/>
                <a:ea typeface="Times New Roman" panose="02020603050405020304" pitchFamily="18" charset="0"/>
              </a:rPr>
              <a:t>.</a:t>
            </a:r>
            <a:endParaRPr lang="en-US" sz="1800" dirty="0">
              <a:effectLst/>
              <a:ea typeface="Times New Roman" panose="02020603050405020304" pitchFamily="18" charset="0"/>
            </a:endParaRP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khử</a:t>
            </a:r>
            <a:r>
              <a:rPr lang="en-US" sz="1800" dirty="0">
                <a:effectLst/>
                <a:ea typeface="Times New Roman" panose="02020603050405020304" pitchFamily="18" charset="0"/>
              </a:rPr>
              <a:t> </a:t>
            </a:r>
            <a:r>
              <a:rPr lang="en-US" sz="1800" dirty="0" err="1">
                <a:effectLst/>
                <a:ea typeface="Times New Roman" panose="02020603050405020304" pitchFamily="18" charset="0"/>
              </a:rPr>
              <a:t>khí</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Bơm</a:t>
            </a:r>
            <a:r>
              <a:rPr lang="en-US" sz="1800" dirty="0">
                <a:effectLst/>
                <a:ea typeface="Times New Roman" panose="02020603050405020304" pitchFamily="18" charset="0"/>
              </a:rPr>
              <a:t> </a:t>
            </a:r>
            <a:r>
              <a:rPr lang="en-US" sz="1800" dirty="0" err="1">
                <a:effectLst/>
                <a:ea typeface="Times New Roman" panose="02020603050405020304" pitchFamily="18" charset="0"/>
              </a:rPr>
              <a:t>nước</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ấp</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xử</a:t>
            </a:r>
            <a:r>
              <a:rPr lang="en-US" sz="1800" dirty="0">
                <a:effectLst/>
                <a:ea typeface="Times New Roman" panose="02020603050405020304" pitchFamily="18" charset="0"/>
              </a:rPr>
              <a:t> </a:t>
            </a:r>
            <a:r>
              <a:rPr lang="en-US" sz="1800" dirty="0" err="1">
                <a:effectLst/>
                <a:ea typeface="Times New Roman" panose="02020603050405020304" pitchFamily="18" charset="0"/>
              </a:rPr>
              <a:t>lý</a:t>
            </a:r>
            <a:r>
              <a:rPr lang="en-US" sz="1800" dirty="0">
                <a:effectLst/>
                <a:ea typeface="Times New Roman" panose="02020603050405020304" pitchFamily="18" charset="0"/>
              </a:rPr>
              <a:t> </a:t>
            </a:r>
            <a:r>
              <a:rPr lang="en-US" sz="1800" dirty="0" err="1">
                <a:effectLst/>
                <a:ea typeface="Times New Roman" panose="02020603050405020304" pitchFamily="18" charset="0"/>
              </a:rPr>
              <a:t>và</a:t>
            </a:r>
            <a:r>
              <a:rPr lang="en-US" sz="1800" dirty="0">
                <a:effectLst/>
                <a:ea typeface="Times New Roman" panose="02020603050405020304" pitchFamily="18" charset="0"/>
              </a:rPr>
              <a:t> </a:t>
            </a:r>
            <a:r>
              <a:rPr lang="en-US" sz="1800" dirty="0" err="1">
                <a:effectLst/>
                <a:ea typeface="Times New Roman" panose="02020603050405020304" pitchFamily="18" charset="0"/>
              </a:rPr>
              <a:t>dự</a:t>
            </a:r>
            <a:r>
              <a:rPr lang="en-US" sz="1800" dirty="0">
                <a:effectLst/>
                <a:ea typeface="Times New Roman" panose="02020603050405020304" pitchFamily="18" charset="0"/>
              </a:rPr>
              <a:t> </a:t>
            </a:r>
            <a:r>
              <a:rPr lang="en-US" sz="1800" dirty="0" err="1">
                <a:effectLst/>
                <a:ea typeface="Times New Roman" panose="02020603050405020304" pitchFamily="18" charset="0"/>
              </a:rPr>
              <a:t>t</a:t>
            </a:r>
            <a:r>
              <a:rPr lang="en-US" sz="1800" spc="-5" dirty="0" err="1">
                <a:effectLst/>
                <a:ea typeface="Times New Roman" panose="02020603050405020304" pitchFamily="18" charset="0"/>
              </a:rPr>
              <a:t>r</a:t>
            </a:r>
            <a:r>
              <a:rPr lang="en-US" sz="1800" dirty="0" err="1">
                <a:effectLst/>
                <a:ea typeface="Times New Roman" panose="02020603050405020304" pitchFamily="18" charset="0"/>
              </a:rPr>
              <a:t>ữ</a:t>
            </a:r>
            <a:r>
              <a:rPr lang="en-US" sz="1800" dirty="0">
                <a:effectLst/>
                <a:ea typeface="Times New Roman" panose="02020603050405020304" pitchFamily="18" charset="0"/>
              </a:rPr>
              <a:t> </a:t>
            </a:r>
            <a:r>
              <a:rPr lang="en-US" sz="1800" spc="10" dirty="0" err="1">
                <a:effectLst/>
                <a:ea typeface="Times New Roman" panose="02020603050405020304" pitchFamily="18" charset="0"/>
              </a:rPr>
              <a:t>n</a:t>
            </a:r>
            <a:r>
              <a:rPr lang="en-US" sz="1800" dirty="0" err="1">
                <a:effectLst/>
                <a:ea typeface="Times New Roman" panose="02020603050405020304" pitchFamily="18" charset="0"/>
              </a:rPr>
              <a:t>hiên</a:t>
            </a:r>
            <a:r>
              <a:rPr lang="en-US" sz="1800" dirty="0">
                <a:effectLst/>
                <a:ea typeface="Times New Roman" panose="02020603050405020304" pitchFamily="18" charset="0"/>
              </a:rPr>
              <a:t> </a:t>
            </a:r>
            <a:r>
              <a:rPr lang="en-US" sz="1800" dirty="0" err="1">
                <a:effectLst/>
                <a:ea typeface="Times New Roman" panose="02020603050405020304" pitchFamily="18" charset="0"/>
              </a:rPr>
              <a:t>l</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u</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err="1">
                <a:effectLst/>
                <a:ea typeface="Times New Roman" panose="02020603050405020304" pitchFamily="18" charset="0"/>
              </a:rPr>
              <a:t>Khu</a:t>
            </a:r>
            <a:r>
              <a:rPr lang="en-US" sz="1800" spc="105" dirty="0">
                <a:effectLst/>
                <a:ea typeface="Times New Roman" panose="02020603050405020304" pitchFamily="18" charset="0"/>
              </a:rPr>
              <a:t> </a:t>
            </a:r>
            <a:r>
              <a:rPr lang="en-US" sz="1800" dirty="0" err="1">
                <a:effectLst/>
                <a:ea typeface="Times New Roman" panose="02020603050405020304" pitchFamily="18" charset="0"/>
              </a:rPr>
              <a:t>vực</a:t>
            </a:r>
            <a:r>
              <a:rPr lang="en-US" sz="1800" spc="100" dirty="0">
                <a:effectLst/>
                <a:ea typeface="Times New Roman" panose="02020603050405020304" pitchFamily="18" charset="0"/>
              </a:rPr>
              <a:t> </a:t>
            </a:r>
            <a:r>
              <a:rPr lang="en-US" sz="1800" dirty="0" err="1">
                <a:effectLst/>
                <a:ea typeface="Times New Roman" panose="02020603050405020304" pitchFamily="18" charset="0"/>
              </a:rPr>
              <a:t>ph</a:t>
            </a:r>
            <a:r>
              <a:rPr lang="en-US" sz="1800" spc="-5" dirty="0" err="1">
                <a:effectLst/>
                <a:ea typeface="Times New Roman" panose="02020603050405020304" pitchFamily="18" charset="0"/>
              </a:rPr>
              <a:t>â</a:t>
            </a:r>
            <a:r>
              <a:rPr lang="en-US" sz="1800" dirty="0" err="1">
                <a:effectLst/>
                <a:ea typeface="Times New Roman" panose="02020603050405020304" pitchFamily="18" charset="0"/>
              </a:rPr>
              <a:t>n</a:t>
            </a:r>
            <a:r>
              <a:rPr lang="en-US" sz="1800" spc="105" dirty="0">
                <a:effectLst/>
                <a:ea typeface="Times New Roman" panose="02020603050405020304" pitchFamily="18" charset="0"/>
              </a:rPr>
              <a:t> </a:t>
            </a:r>
            <a:r>
              <a:rPr lang="en-US" sz="1800" dirty="0" err="1">
                <a:effectLst/>
                <a:ea typeface="Times New Roman" panose="02020603050405020304" pitchFamily="18" charset="0"/>
              </a:rPr>
              <a:t>p</a:t>
            </a:r>
            <a:r>
              <a:rPr lang="en-US" sz="1800" spc="5" dirty="0" err="1">
                <a:effectLst/>
                <a:ea typeface="Times New Roman" panose="02020603050405020304" pitchFamily="18" charset="0"/>
              </a:rPr>
              <a:t>h</a:t>
            </a:r>
            <a:r>
              <a:rPr lang="en-US" sz="1800" dirty="0" err="1">
                <a:effectLst/>
                <a:ea typeface="Times New Roman" panose="02020603050405020304" pitchFamily="18" charset="0"/>
              </a:rPr>
              <a:t>ối</a:t>
            </a:r>
            <a:r>
              <a:rPr lang="en-US" sz="1800" spc="110" dirty="0">
                <a:effectLst/>
                <a:ea typeface="Times New Roman" panose="02020603050405020304" pitchFamily="18" charset="0"/>
              </a:rPr>
              <a:t> </a:t>
            </a:r>
            <a:r>
              <a:rPr lang="en-US" sz="1800" dirty="0" err="1">
                <a:effectLst/>
                <a:ea typeface="Times New Roman" panose="02020603050405020304" pitchFamily="18" charset="0"/>
              </a:rPr>
              <a:t>hơi</a:t>
            </a:r>
            <a:r>
              <a:rPr lang="en-US" sz="1800" spc="120" dirty="0">
                <a:effectLst/>
                <a:ea typeface="Times New Roman" panose="02020603050405020304" pitchFamily="18" charset="0"/>
              </a:rPr>
              <a:t> </a:t>
            </a:r>
            <a:r>
              <a:rPr lang="en-US" sz="1800" dirty="0" err="1">
                <a:effectLst/>
                <a:ea typeface="Times New Roman" panose="02020603050405020304" pitchFamily="18" charset="0"/>
              </a:rPr>
              <a:t>là</a:t>
            </a:r>
            <a:r>
              <a:rPr lang="en-US" sz="1800" spc="105" dirty="0">
                <a:effectLst/>
                <a:ea typeface="Times New Roman" panose="02020603050405020304" pitchFamily="18" charset="0"/>
              </a:rPr>
              <a:t> </a:t>
            </a:r>
            <a:r>
              <a:rPr lang="en-US" sz="1800" spc="5" dirty="0" err="1">
                <a:effectLst/>
                <a:ea typeface="Times New Roman" panose="02020603050405020304" pitchFamily="18" charset="0"/>
              </a:rPr>
              <a:t>m</a:t>
            </a:r>
            <a:r>
              <a:rPr lang="en-US" sz="1800" dirty="0" err="1">
                <a:effectLst/>
                <a:ea typeface="Times New Roman" panose="02020603050405020304" pitchFamily="18" charset="0"/>
              </a:rPr>
              <a:t>ột</a:t>
            </a:r>
            <a:r>
              <a:rPr lang="en-US" sz="1800" spc="110" dirty="0">
                <a:effectLst/>
                <a:ea typeface="Times New Roman" panose="02020603050405020304" pitchFamily="18" charset="0"/>
              </a:rPr>
              <a:t> </a:t>
            </a:r>
            <a:r>
              <a:rPr lang="en-US" sz="1800" dirty="0" err="1">
                <a:effectLst/>
                <a:ea typeface="Times New Roman" panose="02020603050405020304" pitchFamily="18" charset="0"/>
              </a:rPr>
              <a:t>ph</a:t>
            </a:r>
            <a:r>
              <a:rPr lang="en-US" sz="1800" spc="-5" dirty="0" err="1">
                <a:effectLst/>
                <a:ea typeface="Times New Roman" panose="02020603050405020304" pitchFamily="18" charset="0"/>
              </a:rPr>
              <a:t>ầ</a:t>
            </a:r>
            <a:r>
              <a:rPr lang="en-US" sz="1800" dirty="0" err="1">
                <a:effectLst/>
                <a:ea typeface="Times New Roman" panose="02020603050405020304" pitchFamily="18" charset="0"/>
              </a:rPr>
              <a:t>n</a:t>
            </a:r>
            <a:r>
              <a:rPr lang="en-US" sz="1800" spc="10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ủa</a:t>
            </a:r>
            <a:r>
              <a:rPr lang="en-US" sz="1800" spc="100" dirty="0">
                <a:effectLst/>
                <a:ea typeface="Times New Roman" panose="02020603050405020304" pitchFamily="18" charset="0"/>
              </a:rPr>
              <a:t> </a:t>
            </a:r>
            <a:r>
              <a:rPr lang="en-US" sz="1800" spc="15" dirty="0" err="1">
                <a:effectLst/>
                <a:ea typeface="Times New Roman" panose="02020603050405020304" pitchFamily="18" charset="0"/>
              </a:rPr>
              <a:t>h</a:t>
            </a:r>
            <a:r>
              <a:rPr lang="en-US" sz="1800" dirty="0" err="1">
                <a:effectLst/>
                <a:ea typeface="Times New Roman" panose="02020603050405020304" pitchFamily="18" charset="0"/>
              </a:rPr>
              <a:t>ệ</a:t>
            </a:r>
            <a:r>
              <a:rPr lang="en-US" sz="1800" spc="105" dirty="0">
                <a:effectLst/>
                <a:ea typeface="Times New Roman" panose="02020603050405020304" pitchFamily="18" charset="0"/>
              </a:rPr>
              <a:t> </a:t>
            </a:r>
            <a:r>
              <a:rPr lang="en-US" sz="1800" dirty="0" err="1">
                <a:effectLst/>
                <a:ea typeface="Times New Roman" panose="02020603050405020304" pitchFamily="18" charset="0"/>
              </a:rPr>
              <a:t>thống</a:t>
            </a:r>
            <a:r>
              <a:rPr lang="en-US" sz="1800" spc="105"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a:t>
            </a:r>
            <a:r>
              <a:rPr lang="en-US" sz="1800" spc="110" dirty="0">
                <a:effectLst/>
                <a:ea typeface="Times New Roman" panose="02020603050405020304" pitchFamily="18" charset="0"/>
              </a:rPr>
              <a:t> </a:t>
            </a:r>
            <a:r>
              <a:rPr lang="en-US" sz="1800" dirty="0">
                <a:effectLst/>
                <a:ea typeface="Times New Roman" panose="02020603050405020304" pitchFamily="18" charset="0"/>
              </a:rPr>
              <a:t>b</a:t>
            </a:r>
            <a:r>
              <a:rPr lang="en-US" sz="1800" spc="-5" dirty="0">
                <a:effectLst/>
                <a:ea typeface="Times New Roman" panose="02020603050405020304" pitchFamily="18" charset="0"/>
              </a:rPr>
              <a:t>a</a:t>
            </a:r>
            <a:r>
              <a:rPr lang="en-US" sz="1800" dirty="0">
                <a:effectLst/>
                <a:ea typeface="Times New Roman" panose="02020603050405020304" pitchFamily="18" charset="0"/>
              </a:rPr>
              <a:t>o</a:t>
            </a:r>
            <a:r>
              <a:rPr lang="en-US" sz="1800" spc="105" dirty="0">
                <a:effectLst/>
                <a:ea typeface="Times New Roman" panose="02020603050405020304" pitchFamily="18" charset="0"/>
              </a:rPr>
              <a:t> </a:t>
            </a:r>
            <a:r>
              <a:rPr lang="en-US" sz="1800" spc="5" dirty="0" err="1">
                <a:effectLst/>
                <a:ea typeface="Times New Roman" panose="02020603050405020304" pitchFamily="18" charset="0"/>
              </a:rPr>
              <a:t>g</a:t>
            </a:r>
            <a:r>
              <a:rPr lang="en-US" sz="1800" dirty="0" err="1">
                <a:effectLst/>
                <a:ea typeface="Times New Roman" panose="02020603050405020304" pitchFamily="18" charset="0"/>
              </a:rPr>
              <a:t>ồm</a:t>
            </a:r>
            <a:r>
              <a:rPr lang="en-US" sz="1800" spc="110" dirty="0">
                <a:effectLst/>
                <a:ea typeface="Times New Roman" panose="02020603050405020304" pitchFamily="18" charset="0"/>
              </a:rPr>
              <a:t> </a:t>
            </a:r>
            <a:r>
              <a:rPr lang="en-US" sz="1800" dirty="0" err="1">
                <a:effectLst/>
                <a:ea typeface="Times New Roman" panose="02020603050405020304" pitchFamily="18" charset="0"/>
              </a:rPr>
              <a:t>những</a:t>
            </a:r>
            <a:r>
              <a:rPr lang="en-US" sz="1800" spc="105" dirty="0">
                <a:effectLst/>
                <a:ea typeface="Times New Roman" panose="02020603050405020304" pitchFamily="18" charset="0"/>
              </a:rPr>
              <a:t> </a:t>
            </a:r>
            <a:r>
              <a:rPr lang="en-US" sz="1800" dirty="0" err="1">
                <a:effectLst/>
                <a:ea typeface="Times New Roman" panose="02020603050405020304" pitchFamily="18" charset="0"/>
              </a:rPr>
              <a:t>thành</a:t>
            </a:r>
            <a:r>
              <a:rPr lang="en-US" sz="1800" spc="105" dirty="0">
                <a:effectLst/>
                <a:ea typeface="Times New Roman" panose="02020603050405020304" pitchFamily="18" charset="0"/>
              </a:rPr>
              <a:t> </a:t>
            </a:r>
            <a:r>
              <a:rPr lang="en-US" sz="1800" dirty="0" err="1">
                <a:effectLst/>
                <a:ea typeface="Times New Roman" panose="02020603050405020304" pitchFamily="18" charset="0"/>
              </a:rPr>
              <a:t>p</a:t>
            </a:r>
            <a:r>
              <a:rPr lang="en-US" sz="1800" spc="5" dirty="0" err="1">
                <a:effectLst/>
                <a:ea typeface="Times New Roman" panose="02020603050405020304" pitchFamily="18" charset="0"/>
              </a:rPr>
              <a:t>hầ</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hính</a:t>
            </a:r>
            <a:r>
              <a:rPr lang="en-US" sz="1800" dirty="0">
                <a:effectLst/>
                <a:ea typeface="Times New Roman" panose="02020603050405020304" pitchFamily="18" charset="0"/>
              </a:rPr>
              <a:t> </a:t>
            </a:r>
            <a:r>
              <a:rPr lang="en-US" sz="1800" dirty="0" err="1">
                <a:effectLst/>
                <a:ea typeface="Times New Roman" panose="02020603050405020304" pitchFamily="18" charset="0"/>
              </a:rPr>
              <a:t>như</a:t>
            </a:r>
            <a:r>
              <a:rPr lang="en-US" sz="1800" dirty="0">
                <a:effectLst/>
                <a:ea typeface="Times New Roman" panose="02020603050405020304" pitchFamily="18" charset="0"/>
              </a:rPr>
              <a:t> </a:t>
            </a:r>
            <a:r>
              <a:rPr lang="en-US" sz="1800" dirty="0" err="1">
                <a:effectLst/>
                <a:ea typeface="Times New Roman" panose="02020603050405020304" pitchFamily="18" charset="0"/>
              </a:rPr>
              <a:t>sau</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đường</a:t>
            </a:r>
            <a:r>
              <a:rPr lang="en-US" sz="1800" dirty="0">
                <a:effectLst/>
                <a:ea typeface="Times New Roman" panose="02020603050405020304" pitchFamily="18" charset="0"/>
              </a:rPr>
              <a:t> </a:t>
            </a:r>
            <a:r>
              <a:rPr lang="en-US" sz="1800" spc="5" dirty="0" err="1">
                <a:effectLst/>
                <a:ea typeface="Times New Roman" panose="02020603050405020304" pitchFamily="18" charset="0"/>
              </a:rPr>
              <a:t>ố</a:t>
            </a:r>
            <a:r>
              <a:rPr lang="en-US" sz="1800" dirty="0" err="1">
                <a:effectLst/>
                <a:ea typeface="Times New Roman" panose="02020603050405020304" pitchFamily="18" charset="0"/>
              </a:rPr>
              <a:t>ng</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tr</a:t>
            </a:r>
            <a:r>
              <a:rPr lang="en-US" sz="1800" spc="-5" dirty="0" err="1">
                <a:effectLst/>
                <a:ea typeface="Times New Roman" panose="02020603050405020304" pitchFamily="18" charset="0"/>
              </a:rPr>
              <a:t>ạ</a:t>
            </a:r>
            <a:r>
              <a:rPr lang="en-US" sz="1800" dirty="0" err="1">
                <a:effectLst/>
                <a:ea typeface="Times New Roman" panose="02020603050405020304" pitchFamily="18" charset="0"/>
              </a:rPr>
              <a:t>m</a:t>
            </a:r>
            <a:r>
              <a:rPr lang="en-US" sz="1800" dirty="0">
                <a:effectLst/>
                <a:ea typeface="Times New Roman" panose="02020603050405020304" pitchFamily="18" charset="0"/>
              </a:rPr>
              <a:t> </a:t>
            </a:r>
            <a:r>
              <a:rPr lang="en-US" sz="1800" dirty="0" err="1">
                <a:effectLst/>
                <a:ea typeface="Times New Roman" panose="02020603050405020304" pitchFamily="18" charset="0"/>
              </a:rPr>
              <a:t>ho</a:t>
            </a:r>
            <a:r>
              <a:rPr lang="en-US" sz="1800" spc="10" dirty="0" err="1">
                <a:effectLst/>
                <a:ea typeface="Times New Roman" panose="02020603050405020304" pitchFamily="18" charset="0"/>
              </a:rPr>
              <a:t>ặ</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a:effectLst/>
                <a:ea typeface="Times New Roman" panose="02020603050405020304" pitchFamily="18" charset="0"/>
              </a:rPr>
              <a:t>v</a:t>
            </a:r>
            <a:r>
              <a:rPr lang="en-US" sz="1800" spc="-5" dirty="0">
                <a:effectLst/>
                <a:ea typeface="Times New Roman" panose="02020603050405020304" pitchFamily="18" charset="0"/>
              </a:rPr>
              <a:t>a</a:t>
            </a:r>
            <a:r>
              <a:rPr lang="en-US" sz="1800" dirty="0">
                <a:effectLst/>
                <a:ea typeface="Times New Roman" panose="02020603050405020304" pitchFamily="18" charset="0"/>
              </a:rPr>
              <a:t>n </a:t>
            </a:r>
            <a:r>
              <a:rPr lang="en-US" sz="1800" dirty="0" err="1">
                <a:effectLst/>
                <a:ea typeface="Times New Roman" panose="02020603050405020304" pitchFamily="18" charset="0"/>
              </a:rPr>
              <a:t>gi</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m</a:t>
            </a:r>
            <a:r>
              <a:rPr lang="en-US" sz="1800" spc="15" dirty="0">
                <a:effectLst/>
                <a:ea typeface="Times New Roman" panose="02020603050405020304" pitchFamily="18" charset="0"/>
              </a:rPr>
              <a:t> </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p</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a:t>
            </a:r>
            <a:r>
              <a:rPr lang="en-US" sz="1800" spc="-5" dirty="0" err="1">
                <a:effectLst/>
                <a:ea typeface="Times New Roman" panose="02020603050405020304" pitchFamily="18" charset="0"/>
              </a:rPr>
              <a:t>â</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dirty="0" err="1">
                <a:effectLst/>
                <a:ea typeface="Times New Roman" panose="02020603050405020304" pitchFamily="18" charset="0"/>
              </a:rPr>
              <a:t>góp</a:t>
            </a:r>
            <a:r>
              <a:rPr lang="en-US" sz="1800" dirty="0">
                <a:effectLst/>
                <a:ea typeface="Times New Roman" panose="02020603050405020304" pitchFamily="18" charset="0"/>
              </a:rPr>
              <a:t> </a:t>
            </a:r>
            <a:r>
              <a:rPr lang="en-US" sz="1800" dirty="0" err="1">
                <a:effectLst/>
                <a:ea typeface="Times New Roman" panose="02020603050405020304" pitchFamily="18" charset="0"/>
              </a:rPr>
              <a:t>g</a:t>
            </a:r>
            <a:r>
              <a:rPr lang="en-US" sz="1800" spc="5" dirty="0" err="1">
                <a:effectLst/>
                <a:ea typeface="Times New Roman" panose="02020603050405020304" pitchFamily="18" charset="0"/>
              </a:rPr>
              <a:t>i</a:t>
            </a:r>
            <a:r>
              <a:rPr lang="en-US" sz="1800" dirty="0" err="1">
                <a:effectLst/>
                <a:ea typeface="Times New Roman" panose="02020603050405020304" pitchFamily="18" charset="0"/>
              </a:rPr>
              <a:t>ọt</a:t>
            </a:r>
            <a:r>
              <a:rPr lang="en-US" sz="1800" dirty="0">
                <a:effectLst/>
                <a:ea typeface="Times New Roman" panose="02020603050405020304" pitchFamily="18" charset="0"/>
              </a:rPr>
              <a:t> </a:t>
            </a:r>
            <a:r>
              <a:rPr lang="en-US" sz="1800" dirty="0" err="1">
                <a:effectLst/>
                <a:ea typeface="Times New Roman" panose="02020603050405020304" pitchFamily="18" charset="0"/>
              </a:rPr>
              <a:t>nước</a:t>
            </a:r>
            <a:r>
              <a:rPr lang="en-US" sz="1800" spc="5" dirty="0">
                <a:effectLst/>
                <a:ea typeface="Times New Roman" panose="02020603050405020304" pitchFamily="18" charset="0"/>
              </a:rPr>
              <a:t> </a:t>
            </a:r>
            <a:r>
              <a:rPr lang="en-US" sz="1800" dirty="0" err="1">
                <a:effectLst/>
                <a:ea typeface="Times New Roman" panose="02020603050405020304" pitchFamily="18" charset="0"/>
              </a:rPr>
              <a:t>ngưng</a:t>
            </a:r>
            <a:r>
              <a:rPr lang="en-US" sz="1800" dirty="0">
                <a:effectLst/>
                <a:ea typeface="Times New Roman" panose="02020603050405020304" pitchFamily="18" charset="0"/>
              </a:rPr>
              <a:t> </a:t>
            </a:r>
            <a:r>
              <a:rPr lang="en-US" sz="1800" spc="-5" dirty="0">
                <a:effectLst/>
                <a:ea typeface="Times New Roman" panose="02020603050405020304" pitchFamily="18" charset="0"/>
              </a:rPr>
              <a:t>(</a:t>
            </a:r>
            <a:r>
              <a:rPr lang="en-US" sz="1800" dirty="0">
                <a:effectLst/>
                <a:ea typeface="Times New Roman" panose="02020603050405020304" pitchFamily="18" charset="0"/>
              </a:rPr>
              <a:t>d</a:t>
            </a:r>
            <a:r>
              <a:rPr lang="en-US" sz="1800" spc="-5" dirty="0">
                <a:effectLst/>
                <a:ea typeface="Times New Roman" panose="02020603050405020304" pitchFamily="18" charset="0"/>
              </a:rPr>
              <a:t>r</a:t>
            </a:r>
            <a:r>
              <a:rPr lang="en-US" sz="1800" dirty="0">
                <a:effectLst/>
                <a:ea typeface="Times New Roman" panose="02020603050405020304" pitchFamily="18" charset="0"/>
              </a:rPr>
              <a:t>ip </a:t>
            </a:r>
            <a:r>
              <a:rPr lang="en-US" sz="1800" spc="5" dirty="0">
                <a:effectLst/>
                <a:ea typeface="Times New Roman" panose="02020603050405020304" pitchFamily="18" charset="0"/>
              </a:rPr>
              <a:t>l</a:t>
            </a:r>
            <a:r>
              <a:rPr lang="en-US" sz="1800" spc="-5" dirty="0">
                <a:effectLst/>
                <a:ea typeface="Times New Roman" panose="02020603050405020304" pitchFamily="18" charset="0"/>
              </a:rPr>
              <a:t>e</a:t>
            </a:r>
            <a:r>
              <a:rPr lang="en-US" sz="1800" dirty="0">
                <a:effectLst/>
                <a:ea typeface="Times New Roman" panose="02020603050405020304" pitchFamily="18" charset="0"/>
              </a:rPr>
              <a:t>gs).</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dirty="0" err="1">
                <a:effectLst/>
                <a:ea typeface="Times New Roman" panose="02020603050405020304" pitchFamily="18" charset="0"/>
              </a:rPr>
              <a:t>ộ</a:t>
            </a:r>
            <a:r>
              <a:rPr lang="en-US" sz="1800" dirty="0">
                <a:effectLst/>
                <a:ea typeface="Times New Roman" panose="02020603050405020304" pitchFamily="18" charset="0"/>
              </a:rPr>
              <a:t> </a:t>
            </a:r>
            <a:r>
              <a:rPr lang="en-US" sz="1800" dirty="0" err="1">
                <a:effectLst/>
                <a:ea typeface="Times New Roman" panose="02020603050405020304" pitchFamily="18" charset="0"/>
              </a:rPr>
              <a:t>t</a:t>
            </a:r>
            <a:r>
              <a:rPr lang="en-US" sz="1800" spc="5" dirty="0" err="1">
                <a:effectLst/>
                <a:ea typeface="Times New Roman" panose="02020603050405020304" pitchFamily="18" charset="0"/>
              </a:rPr>
              <a:t>í</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 </a:t>
            </a:r>
            <a:r>
              <a:rPr lang="en-US" sz="1800" dirty="0" err="1">
                <a:effectLst/>
                <a:ea typeface="Times New Roman" panose="02020603050405020304" pitchFamily="18" charset="0"/>
              </a:rPr>
              <a:t>n</a:t>
            </a:r>
            <a:r>
              <a:rPr lang="en-US" sz="1800" spc="5" dirty="0" err="1">
                <a:effectLst/>
                <a:ea typeface="Times New Roman" panose="02020603050405020304" pitchFamily="18" charset="0"/>
              </a:rPr>
              <a:t>ư</a:t>
            </a:r>
            <a:r>
              <a:rPr lang="en-US" sz="1800" dirty="0" err="1">
                <a:effectLst/>
                <a:ea typeface="Times New Roman" panose="02020603050405020304" pitchFamily="18" charset="0"/>
              </a:rPr>
              <a:t>ớ</a:t>
            </a:r>
            <a:r>
              <a:rPr lang="en-US" sz="1800" spc="-5" dirty="0" err="1">
                <a:effectLst/>
                <a:ea typeface="Times New Roman" panose="02020603050405020304" pitchFamily="18" charset="0"/>
              </a:rPr>
              <a:t>c</a:t>
            </a:r>
            <a:r>
              <a:rPr lang="en-US" sz="1800" spc="-5" dirty="0">
                <a:effectLst/>
                <a:ea typeface="Times New Roman" panose="02020603050405020304" pitchFamily="18" charset="0"/>
              </a:rPr>
              <a:t>.</a:t>
            </a:r>
            <a:endParaRPr lang="en-US" sz="1800" dirty="0">
              <a:effectLst/>
              <a:ea typeface="Times New Roman" panose="02020603050405020304" pitchFamily="18" charset="0"/>
            </a:endParaRP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gi</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m</a:t>
            </a:r>
            <a:r>
              <a:rPr lang="en-US" sz="1800" dirty="0">
                <a:effectLst/>
                <a:ea typeface="Times New Roman" panose="02020603050405020304" pitchFamily="18" charset="0"/>
              </a:rPr>
              <a:t> </a:t>
            </a:r>
            <a:r>
              <a:rPr lang="en-US" sz="1800" dirty="0" err="1">
                <a:effectLst/>
                <a:ea typeface="Times New Roman" panose="02020603050405020304" pitchFamily="18" charset="0"/>
              </a:rPr>
              <a:t>nh</a:t>
            </a:r>
            <a:r>
              <a:rPr lang="en-US" sz="1800" spc="10"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độ</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 </a:t>
            </a:r>
            <a:r>
              <a:rPr lang="en-US" sz="1800" dirty="0" err="1">
                <a:effectLst/>
                <a:ea typeface="Times New Roman" panose="02020603050405020304" pitchFamily="18" charset="0"/>
              </a:rPr>
              <a:t>quá</a:t>
            </a:r>
            <a:r>
              <a:rPr lang="en-US" sz="1800" dirty="0">
                <a:effectLst/>
                <a:ea typeface="Times New Roman" panose="02020603050405020304" pitchFamily="18" charset="0"/>
              </a:rPr>
              <a:t> </a:t>
            </a:r>
            <a:r>
              <a:rPr lang="en-US" sz="1800" dirty="0" err="1">
                <a:effectLst/>
                <a:ea typeface="Times New Roman" panose="02020603050405020304" pitchFamily="18" charset="0"/>
              </a:rPr>
              <a:t>nh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err="1">
                <a:effectLst/>
                <a:ea typeface="Times New Roman" panose="02020603050405020304" pitchFamily="18" charset="0"/>
              </a:rPr>
              <a:t>Khu</a:t>
            </a:r>
            <a:r>
              <a:rPr lang="en-US" sz="1800" dirty="0">
                <a:effectLst/>
                <a:ea typeface="Times New Roman" panose="02020603050405020304" pitchFamily="18" charset="0"/>
              </a:rPr>
              <a:t> </a:t>
            </a:r>
            <a:r>
              <a:rPr lang="en-US" sz="1800" spc="-5" dirty="0" err="1">
                <a:effectLst/>
                <a:ea typeface="Times New Roman" panose="02020603050405020304" pitchFamily="18" charset="0"/>
              </a:rPr>
              <a:t>v</a:t>
            </a:r>
            <a:r>
              <a:rPr lang="en-US" sz="1800" dirty="0" err="1">
                <a:effectLst/>
                <a:ea typeface="Times New Roman" panose="02020603050405020304" pitchFamily="18" charset="0"/>
              </a:rPr>
              <a:t>ực</a:t>
            </a:r>
            <a:r>
              <a:rPr lang="en-US" sz="1800" spc="-5" dirty="0">
                <a:effectLst/>
                <a:ea typeface="Times New Roman" panose="02020603050405020304" pitchFamily="18" charset="0"/>
              </a:rPr>
              <a:t> </a:t>
            </a:r>
            <a:r>
              <a:rPr lang="en-US" sz="1800" dirty="0" err="1">
                <a:effectLst/>
                <a:ea typeface="Times New Roman" panose="02020603050405020304" pitchFamily="18" charset="0"/>
              </a:rPr>
              <a:t>sử</a:t>
            </a:r>
            <a:r>
              <a:rPr lang="en-US" sz="1800" dirty="0">
                <a:effectLst/>
                <a:ea typeface="Times New Roman" panose="02020603050405020304" pitchFamily="18" charset="0"/>
              </a:rPr>
              <a:t> </a:t>
            </a:r>
            <a:r>
              <a:rPr lang="en-US" sz="1800" dirty="0" err="1">
                <a:effectLst/>
                <a:ea typeface="Times New Roman" panose="02020603050405020304" pitchFamily="18" charset="0"/>
              </a:rPr>
              <a:t>d</a:t>
            </a:r>
            <a:r>
              <a:rPr lang="en-US" sz="1800" spc="5" dirty="0" err="1">
                <a:effectLst/>
                <a:ea typeface="Times New Roman" panose="02020603050405020304" pitchFamily="18" charset="0"/>
              </a:rPr>
              <a:t>ụ</a:t>
            </a:r>
            <a:r>
              <a:rPr lang="en-US" sz="1800" dirty="0" err="1">
                <a:effectLst/>
                <a:ea typeface="Times New Roman" panose="02020603050405020304" pitchFamily="18" charset="0"/>
              </a:rPr>
              <a:t>ng</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uối</a:t>
            </a:r>
            <a:r>
              <a:rPr lang="en-US" sz="1800" spc="1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spc="10" dirty="0" err="1">
                <a:effectLst/>
                <a:ea typeface="Times New Roman" panose="02020603050405020304" pitchFamily="18" charset="0"/>
              </a:rPr>
              <a:t>ù</a:t>
            </a:r>
            <a:r>
              <a:rPr lang="en-US" sz="1800" dirty="0" err="1">
                <a:effectLst/>
                <a:ea typeface="Times New Roman" panose="02020603050405020304" pitchFamily="18" charset="0"/>
              </a:rPr>
              <a:t>ng</a:t>
            </a:r>
            <a:r>
              <a:rPr lang="en-US" sz="1800" dirty="0">
                <a:effectLst/>
                <a:ea typeface="Times New Roman" panose="02020603050405020304" pitchFamily="18" charset="0"/>
              </a:rPr>
              <a:t> b</a:t>
            </a:r>
            <a:r>
              <a:rPr lang="en-US" sz="1800" spc="-5" dirty="0">
                <a:effectLst/>
                <a:ea typeface="Times New Roman" panose="02020603050405020304" pitchFamily="18" charset="0"/>
              </a:rPr>
              <a:t>a</a:t>
            </a:r>
            <a:r>
              <a:rPr lang="en-US" sz="1800" dirty="0">
                <a:effectLst/>
                <a:ea typeface="Times New Roman" panose="02020603050405020304" pitchFamily="18" charset="0"/>
              </a:rPr>
              <a:t>o </a:t>
            </a:r>
            <a:r>
              <a:rPr lang="en-US" sz="1800" dirty="0" err="1">
                <a:effectLst/>
                <a:ea typeface="Times New Roman" panose="02020603050405020304" pitchFamily="18" charset="0"/>
              </a:rPr>
              <a:t>gồm</a:t>
            </a:r>
            <a:r>
              <a:rPr lang="en-US" sz="180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th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hính</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dirty="0" err="1">
                <a:effectLst/>
                <a:ea typeface="Times New Roman" panose="02020603050405020304" pitchFamily="18" charset="0"/>
              </a:rPr>
              <a:t>ộ</a:t>
            </a:r>
            <a:r>
              <a:rPr lang="en-US" sz="1800" dirty="0">
                <a:effectLst/>
                <a:ea typeface="Times New Roman" panose="02020603050405020304" pitchFamily="18" charset="0"/>
              </a:rPr>
              <a:t> </a:t>
            </a:r>
            <a:r>
              <a:rPr lang="en-US" sz="1800" dirty="0" err="1">
                <a:effectLst/>
                <a:ea typeface="Times New Roman" panose="02020603050405020304" pitchFamily="18" charset="0"/>
              </a:rPr>
              <a:t>tr</a:t>
            </a:r>
            <a:r>
              <a:rPr lang="en-US" sz="1800" spc="-5" dirty="0" err="1">
                <a:effectLst/>
                <a:ea typeface="Times New Roman" panose="02020603050405020304" pitchFamily="18" charset="0"/>
              </a:rPr>
              <a:t>a</a:t>
            </a:r>
            <a:r>
              <a:rPr lang="en-US" sz="1800" dirty="0" err="1">
                <a:effectLst/>
                <a:ea typeface="Times New Roman" panose="02020603050405020304" pitchFamily="18" charset="0"/>
              </a:rPr>
              <a:t>o</a:t>
            </a:r>
            <a:r>
              <a:rPr lang="en-US" sz="1800" dirty="0">
                <a:effectLst/>
                <a:ea typeface="Times New Roman" panose="02020603050405020304" pitchFamily="18" charset="0"/>
              </a:rPr>
              <a:t> </a:t>
            </a:r>
            <a:r>
              <a:rPr lang="en-US" sz="1800" dirty="0" err="1">
                <a:effectLst/>
                <a:ea typeface="Times New Roman" panose="02020603050405020304" pitchFamily="18" charset="0"/>
              </a:rPr>
              <a:t>đổi</a:t>
            </a:r>
            <a:r>
              <a:rPr lang="en-US" sz="1800" dirty="0">
                <a:effectLst/>
                <a:ea typeface="Times New Roman" panose="02020603050405020304" pitchFamily="18" charset="0"/>
              </a:rPr>
              <a:t> </a:t>
            </a:r>
            <a:r>
              <a:rPr lang="en-US" sz="1800" dirty="0" err="1">
                <a:effectLst/>
                <a:ea typeface="Times New Roman" panose="02020603050405020304" pitchFamily="18" charset="0"/>
              </a:rPr>
              <a:t>nh</a:t>
            </a:r>
            <a:r>
              <a:rPr lang="en-US" sz="1800" spc="10"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ột</a:t>
            </a:r>
            <a:r>
              <a:rPr lang="en-US" sz="180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ấ</a:t>
            </a:r>
            <a:r>
              <a:rPr lang="en-US" sz="1800" dirty="0" err="1">
                <a:effectLst/>
                <a:ea typeface="Times New Roman" panose="02020603050405020304" pitchFamily="18" charset="0"/>
              </a:rPr>
              <a:t>t</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b</a:t>
            </a:r>
            <a:r>
              <a:rPr lang="en-US" sz="1800" spc="-5" dirty="0">
                <a:effectLst/>
                <a:ea typeface="Times New Roman" panose="02020603050405020304" pitchFamily="18" charset="0"/>
              </a:rPr>
              <a:t>a</a:t>
            </a:r>
            <a:r>
              <a:rPr lang="en-US" sz="1800" dirty="0">
                <a:effectLst/>
                <a:ea typeface="Times New Roman" panose="02020603050405020304" pitchFamily="18" charset="0"/>
              </a:rPr>
              <a:t>y </a:t>
            </a:r>
            <a:r>
              <a:rPr lang="en-US" sz="1800" dirty="0" err="1">
                <a:effectLst/>
                <a:ea typeface="Times New Roman" panose="02020603050405020304" pitchFamily="18" charset="0"/>
              </a:rPr>
              <a:t>hơi</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p</a:t>
            </a:r>
            <a:r>
              <a:rPr lang="en-US" sz="1800" dirty="0">
                <a:effectLst/>
                <a:ea typeface="Times New Roman" panose="02020603050405020304" pitchFamily="18" charset="0"/>
              </a:rPr>
              <a:t> </a:t>
            </a:r>
            <a:r>
              <a:rPr lang="en-US" sz="1800" dirty="0" err="1">
                <a:effectLst/>
                <a:ea typeface="Times New Roman" panose="02020603050405020304" pitchFamily="18" charset="0"/>
              </a:rPr>
              <a:t>n</a:t>
            </a:r>
            <a:r>
              <a:rPr lang="en-US" sz="1800" spc="-5" dirty="0" err="1">
                <a:effectLst/>
                <a:ea typeface="Times New Roman" panose="02020603050405020304" pitchFamily="18" charset="0"/>
              </a:rPr>
              <a:t>ấ</a:t>
            </a:r>
            <a:r>
              <a:rPr lang="en-US" sz="1800" dirty="0" err="1">
                <a:effectLst/>
                <a:ea typeface="Times New Roman" panose="02020603050405020304" pitchFamily="18" charset="0"/>
              </a:rPr>
              <a:t>u</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M</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y</a:t>
            </a:r>
            <a:r>
              <a:rPr lang="en-US" sz="1800" dirty="0">
                <a:effectLst/>
                <a:ea typeface="Times New Roman" panose="02020603050405020304" pitchFamily="18" charset="0"/>
              </a:rPr>
              <a:t> </a:t>
            </a:r>
            <a:r>
              <a:rPr lang="en-US" sz="1800" dirty="0" err="1">
                <a:effectLst/>
                <a:ea typeface="Times New Roman" panose="02020603050405020304" pitchFamily="18" charset="0"/>
              </a:rPr>
              <a:t>s</a:t>
            </a:r>
            <a:r>
              <a:rPr lang="en-US" sz="1800" spc="-5" dirty="0" err="1">
                <a:effectLst/>
                <a:ea typeface="Times New Roman" panose="02020603050405020304" pitchFamily="18" charset="0"/>
              </a:rPr>
              <a:t>ấ</a:t>
            </a:r>
            <a:r>
              <a:rPr lang="en-US" sz="1800" dirty="0" err="1">
                <a:effectLst/>
                <a:ea typeface="Times New Roman" panose="02020603050405020304" pitchFamily="18" charset="0"/>
              </a:rPr>
              <a:t>y</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sưởi</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ấ</a:t>
            </a:r>
            <a:r>
              <a:rPr lang="en-US" sz="1800" dirty="0" err="1">
                <a:effectLst/>
                <a:ea typeface="Times New Roman" panose="02020603050405020304" pitchFamily="18" charset="0"/>
              </a:rPr>
              <a:t>m</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Tuabin</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err="1">
                <a:effectLst/>
                <a:ea typeface="Times New Roman" panose="02020603050405020304" pitchFamily="18" charset="0"/>
              </a:rPr>
              <a:t>Khu</a:t>
            </a:r>
            <a:r>
              <a:rPr lang="en-US" sz="1800" dirty="0">
                <a:effectLst/>
                <a:ea typeface="Times New Roman" panose="02020603050405020304" pitchFamily="18" charset="0"/>
              </a:rPr>
              <a:t> </a:t>
            </a:r>
            <a:r>
              <a:rPr lang="en-US" sz="1800" spc="-5" dirty="0" err="1">
                <a:effectLst/>
                <a:ea typeface="Times New Roman" panose="02020603050405020304" pitchFamily="18" charset="0"/>
              </a:rPr>
              <a:t>v</a:t>
            </a:r>
            <a:r>
              <a:rPr lang="en-US" sz="1800" dirty="0" err="1">
                <a:effectLst/>
                <a:ea typeface="Times New Roman" panose="02020603050405020304" pitchFamily="18" charset="0"/>
              </a:rPr>
              <a:t>ực</a:t>
            </a:r>
            <a:r>
              <a:rPr lang="en-US" sz="1800" spc="-5" dirty="0">
                <a:effectLst/>
                <a:ea typeface="Times New Roman" panose="02020603050405020304" pitchFamily="18" charset="0"/>
              </a:rPr>
              <a:t> </a:t>
            </a:r>
            <a:r>
              <a:rPr lang="en-US" sz="1800" dirty="0" err="1">
                <a:effectLst/>
                <a:ea typeface="Times New Roman" panose="02020603050405020304" pitchFamily="18" charset="0"/>
              </a:rPr>
              <a:t>thu</a:t>
            </a:r>
            <a:r>
              <a:rPr lang="en-US" sz="1800" dirty="0">
                <a:effectLst/>
                <a:ea typeface="Times New Roman" panose="02020603050405020304" pitchFamily="18" charset="0"/>
              </a:rPr>
              <a:t> </a:t>
            </a:r>
            <a:r>
              <a:rPr lang="en-US" sz="1800" spc="5" dirty="0" err="1">
                <a:effectLst/>
                <a:ea typeface="Times New Roman" panose="02020603050405020304" pitchFamily="18" charset="0"/>
              </a:rPr>
              <a:t>h</a:t>
            </a:r>
            <a:r>
              <a:rPr lang="en-US" sz="1800" dirty="0" err="1">
                <a:effectLst/>
                <a:ea typeface="Times New Roman" panose="02020603050405020304" pitchFamily="18" charset="0"/>
              </a:rPr>
              <a:t>ồi</a:t>
            </a:r>
            <a:r>
              <a:rPr lang="en-US" sz="1800" dirty="0">
                <a:effectLst/>
                <a:ea typeface="Times New Roman" panose="02020603050405020304" pitchFamily="18" charset="0"/>
              </a:rPr>
              <a:t> </a:t>
            </a:r>
            <a:r>
              <a:rPr lang="en-US" sz="1800" dirty="0" err="1">
                <a:effectLst/>
                <a:ea typeface="Times New Roman" panose="02020603050405020304" pitchFamily="18" charset="0"/>
              </a:rPr>
              <a:t>nước</a:t>
            </a:r>
            <a:r>
              <a:rPr lang="en-US" sz="1800" spc="-5" dirty="0">
                <a:effectLst/>
                <a:ea typeface="Times New Roman" panose="02020603050405020304" pitchFamily="18" charset="0"/>
              </a:rPr>
              <a:t> </a:t>
            </a:r>
            <a:r>
              <a:rPr lang="en-US" sz="1800" dirty="0" err="1">
                <a:effectLst/>
                <a:ea typeface="Times New Roman" panose="02020603050405020304" pitchFamily="18" charset="0"/>
              </a:rPr>
              <a:t>n</a:t>
            </a:r>
            <a:r>
              <a:rPr lang="en-US" sz="1800" spc="10" dirty="0" err="1">
                <a:effectLst/>
                <a:ea typeface="Times New Roman" panose="02020603050405020304" pitchFamily="18" charset="0"/>
              </a:rPr>
              <a:t>g</a:t>
            </a:r>
            <a:r>
              <a:rPr lang="en-US" sz="1800" dirty="0" err="1">
                <a:effectLst/>
                <a:ea typeface="Times New Roman" panose="02020603050405020304" pitchFamily="18" charset="0"/>
              </a:rPr>
              <a:t>ưng</a:t>
            </a:r>
            <a:r>
              <a:rPr lang="en-US" sz="1800" dirty="0">
                <a:effectLst/>
                <a:ea typeface="Times New Roman" panose="02020603050405020304" pitchFamily="18" charset="0"/>
              </a:rPr>
              <a:t> b</a:t>
            </a:r>
            <a:r>
              <a:rPr lang="en-US" sz="1800" spc="-5" dirty="0">
                <a:effectLst/>
                <a:ea typeface="Times New Roman" panose="02020603050405020304" pitchFamily="18" charset="0"/>
              </a:rPr>
              <a:t>a</a:t>
            </a:r>
            <a:r>
              <a:rPr lang="en-US" sz="1800" dirty="0">
                <a:effectLst/>
                <a:ea typeface="Times New Roman" panose="02020603050405020304" pitchFamily="18" charset="0"/>
              </a:rPr>
              <a:t>o </a:t>
            </a:r>
            <a:r>
              <a:rPr lang="en-US" sz="1800" dirty="0" err="1">
                <a:effectLst/>
                <a:ea typeface="Times New Roman" panose="02020603050405020304" pitchFamily="18" charset="0"/>
              </a:rPr>
              <a:t>gồm</a:t>
            </a:r>
            <a:r>
              <a:rPr lang="en-US" sz="180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th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hính</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b</a:t>
            </a:r>
            <a:r>
              <a:rPr lang="en-US" sz="1800" spc="-5" dirty="0" err="1">
                <a:effectLst/>
                <a:ea typeface="Times New Roman" panose="02020603050405020304" pitchFamily="18" charset="0"/>
              </a:rPr>
              <a:t>ẫ</a:t>
            </a:r>
            <a:r>
              <a:rPr lang="en-US" sz="1800" dirty="0" err="1">
                <a:effectLst/>
                <a:ea typeface="Times New Roman" panose="02020603050405020304" pitchFamily="18" charset="0"/>
              </a:rPr>
              <a:t>y</a:t>
            </a:r>
            <a:r>
              <a:rPr lang="en-US" sz="1800" dirty="0">
                <a:effectLst/>
                <a:ea typeface="Times New Roman" panose="02020603050405020304" pitchFamily="18" charset="0"/>
              </a:rPr>
              <a:t> </a:t>
            </a:r>
            <a:r>
              <a:rPr lang="en-US" sz="1800" dirty="0" err="1">
                <a:effectLst/>
                <a:ea typeface="Times New Roman" panose="02020603050405020304" pitchFamily="18" charset="0"/>
              </a:rPr>
              <a:t>hơi</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bể</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h</a:t>
            </a:r>
            <a:r>
              <a:rPr lang="en-US" sz="1800" spc="10" dirty="0" err="1">
                <a:effectLst/>
                <a:ea typeface="Times New Roman" panose="02020603050405020304" pitchFamily="18" charset="0"/>
              </a:rPr>
              <a:t>ứ</a:t>
            </a:r>
            <a:r>
              <a:rPr lang="en-US" sz="1800" dirty="0" err="1">
                <a:effectLst/>
                <a:ea typeface="Times New Roman" panose="02020603050405020304" pitchFamily="18" charset="0"/>
              </a:rPr>
              <a:t>a</a:t>
            </a:r>
            <a:r>
              <a:rPr lang="en-US" sz="1800" spc="-5" dirty="0">
                <a:effectLst/>
                <a:ea typeface="Times New Roman" panose="02020603050405020304" pitchFamily="18" charset="0"/>
              </a:rPr>
              <a:t> </a:t>
            </a:r>
            <a:r>
              <a:rPr lang="en-US" sz="1800" dirty="0" err="1">
                <a:effectLst/>
                <a:ea typeface="Times New Roman" panose="02020603050405020304" pitchFamily="18" charset="0"/>
              </a:rPr>
              <a:t>thu</a:t>
            </a:r>
            <a:r>
              <a:rPr lang="en-US" sz="1800" dirty="0">
                <a:effectLst/>
                <a:ea typeface="Times New Roman" panose="02020603050405020304" pitchFamily="18" charset="0"/>
              </a:rPr>
              <a:t> </a:t>
            </a:r>
            <a:r>
              <a:rPr lang="en-US" sz="1800" dirty="0" err="1">
                <a:effectLst/>
                <a:ea typeface="Times New Roman" panose="02020603050405020304" pitchFamily="18" charset="0"/>
              </a:rPr>
              <a:t>gom</a:t>
            </a:r>
            <a:r>
              <a:rPr lang="en-US" sz="1800" spc="5" dirty="0">
                <a:effectLst/>
                <a:ea typeface="Times New Roman" panose="02020603050405020304" pitchFamily="18" charset="0"/>
              </a:rPr>
              <a:t> </a:t>
            </a:r>
            <a:r>
              <a:rPr lang="en-US" sz="1800" dirty="0" err="1">
                <a:effectLst/>
                <a:ea typeface="Times New Roman" panose="02020603050405020304" pitchFamily="18" charset="0"/>
              </a:rPr>
              <a:t>n</a:t>
            </a:r>
            <a:r>
              <a:rPr lang="en-US" sz="1800" spc="15" dirty="0" err="1">
                <a:effectLst/>
                <a:ea typeface="Times New Roman" panose="02020603050405020304" pitchFamily="18" charset="0"/>
              </a:rPr>
              <a:t>ư</a:t>
            </a:r>
            <a:r>
              <a:rPr lang="en-US" sz="1800" dirty="0" err="1">
                <a:effectLst/>
                <a:ea typeface="Times New Roman" panose="02020603050405020304" pitchFamily="18" charset="0"/>
              </a:rPr>
              <a:t>ớc</a:t>
            </a:r>
            <a:r>
              <a:rPr lang="en-US" sz="1800" spc="-5" dirty="0">
                <a:effectLst/>
                <a:ea typeface="Times New Roman" panose="02020603050405020304" pitchFamily="18" charset="0"/>
              </a:rPr>
              <a:t> </a:t>
            </a:r>
            <a:r>
              <a:rPr lang="en-US" sz="1800" dirty="0" err="1">
                <a:effectLst/>
                <a:ea typeface="Times New Roman" panose="02020603050405020304" pitchFamily="18" charset="0"/>
              </a:rPr>
              <a:t>ngưng</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bơm</a:t>
            </a:r>
            <a:r>
              <a:rPr lang="en-US" sz="1800" dirty="0">
                <a:effectLst/>
                <a:ea typeface="Times New Roman" panose="02020603050405020304" pitchFamily="18" charset="0"/>
              </a:rPr>
              <a:t> </a:t>
            </a:r>
            <a:r>
              <a:rPr lang="en-US" sz="1800" dirty="0" err="1">
                <a:effectLst/>
                <a:ea typeface="Times New Roman" panose="02020603050405020304" pitchFamily="18" charset="0"/>
              </a:rPr>
              <a:t>nư</a:t>
            </a:r>
            <a:r>
              <a:rPr lang="en-US" sz="1800" spc="5" dirty="0" err="1">
                <a:effectLst/>
                <a:ea typeface="Times New Roman" panose="02020603050405020304" pitchFamily="18" charset="0"/>
              </a:rPr>
              <a:t>ớ</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ngưng</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đường</a:t>
            </a:r>
            <a:r>
              <a:rPr lang="en-US" sz="1800" dirty="0">
                <a:effectLst/>
                <a:ea typeface="Times New Roman" panose="02020603050405020304" pitchFamily="18" charset="0"/>
              </a:rPr>
              <a:t> </a:t>
            </a:r>
            <a:r>
              <a:rPr lang="en-US" sz="1800" spc="5" dirty="0" err="1">
                <a:effectLst/>
                <a:ea typeface="Times New Roman" panose="02020603050405020304" pitchFamily="18" charset="0"/>
              </a:rPr>
              <a:t>ố</a:t>
            </a:r>
            <a:r>
              <a:rPr lang="en-US" sz="1800" dirty="0" err="1">
                <a:effectLst/>
                <a:ea typeface="Times New Roman" panose="02020603050405020304" pitchFamily="18" charset="0"/>
              </a:rPr>
              <a:t>ng</a:t>
            </a:r>
            <a:r>
              <a:rPr lang="en-US" sz="1800" dirty="0">
                <a:effectLst/>
                <a:ea typeface="Times New Roman" panose="02020603050405020304" pitchFamily="18" charset="0"/>
              </a:rPr>
              <a:t> </a:t>
            </a:r>
            <a:r>
              <a:rPr lang="en-US" sz="1800" dirty="0" err="1">
                <a:effectLst/>
                <a:ea typeface="Times New Roman" panose="02020603050405020304" pitchFamily="18" charset="0"/>
              </a:rPr>
              <a:t>nước</a:t>
            </a:r>
            <a:r>
              <a:rPr lang="en-US" sz="1800" spc="-5" dirty="0">
                <a:effectLst/>
                <a:ea typeface="Times New Roman" panose="02020603050405020304" pitchFamily="18" charset="0"/>
              </a:rPr>
              <a:t> </a:t>
            </a:r>
            <a:r>
              <a:rPr lang="en-US" sz="1800" dirty="0" err="1">
                <a:effectLst/>
                <a:ea typeface="Times New Roman" panose="02020603050405020304" pitchFamily="18" charset="0"/>
              </a:rPr>
              <a:t>ng</a:t>
            </a:r>
            <a:r>
              <a:rPr lang="en-US" sz="1800" spc="10" dirty="0" err="1">
                <a:effectLst/>
                <a:ea typeface="Times New Roman" panose="02020603050405020304" pitchFamily="18" charset="0"/>
              </a:rPr>
              <a:t>ư</a:t>
            </a:r>
            <a:r>
              <a:rPr lang="en-US" sz="1800" dirty="0" err="1">
                <a:effectLst/>
                <a:ea typeface="Times New Roman" panose="02020603050405020304" pitchFamily="18" charset="0"/>
              </a:rPr>
              <a:t>ng</a:t>
            </a:r>
            <a:r>
              <a:rPr lang="en-US" sz="1800" dirty="0">
                <a:effectLst/>
                <a:ea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38</a:t>
            </a:fld>
            <a:endParaRPr lang="en-US" dirty="0"/>
          </a:p>
        </p:txBody>
      </p:sp>
    </p:spTree>
    <p:extLst>
      <p:ext uri="{BB962C8B-B14F-4D97-AF65-F5344CB8AC3E}">
        <p14:creationId xmlns:p14="http://schemas.microsoft.com/office/powerpoint/2010/main" val="3423406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Bef>
                <a:spcPts val="300"/>
              </a:spcBef>
              <a:spcAft>
                <a:spcPts val="300"/>
              </a:spcAft>
            </a:pPr>
            <a:r>
              <a:rPr lang="en-US" sz="1800" dirty="0">
                <a:effectLst/>
                <a:ea typeface="Times New Roman" panose="02020603050405020304" pitchFamily="18" charset="0"/>
              </a:rPr>
              <a:t>The float cup steam trap, also known as the island bucket type, is made up of the following major components:</a:t>
            </a:r>
          </a:p>
          <a:p>
            <a:pPr algn="just">
              <a:lnSpc>
                <a:spcPct val="115000"/>
              </a:lnSpc>
              <a:spcBef>
                <a:spcPts val="300"/>
              </a:spcBef>
              <a:spcAft>
                <a:spcPts val="300"/>
              </a:spcAft>
            </a:pPr>
            <a:r>
              <a:rPr lang="en-US" sz="1800" dirty="0">
                <a:effectLst/>
                <a:ea typeface="Times New Roman" panose="02020603050405020304" pitchFamily="18" charset="0"/>
              </a:rPr>
              <a:t>– Trap body.</a:t>
            </a:r>
          </a:p>
          <a:p>
            <a:pPr algn="just">
              <a:lnSpc>
                <a:spcPct val="115000"/>
              </a:lnSpc>
              <a:spcBef>
                <a:spcPts val="300"/>
              </a:spcBef>
              <a:spcAft>
                <a:spcPts val="300"/>
              </a:spcAft>
            </a:pPr>
            <a:r>
              <a:rPr lang="en-US" sz="1800" dirty="0">
                <a:effectLst/>
                <a:ea typeface="Times New Roman" panose="02020603050405020304" pitchFamily="18" charset="0"/>
              </a:rPr>
              <a:t>– Input and output: connected to the pipeline system.</a:t>
            </a:r>
          </a:p>
          <a:p>
            <a:pPr algn="just">
              <a:lnSpc>
                <a:spcPct val="115000"/>
              </a:lnSpc>
              <a:spcBef>
                <a:spcPts val="300"/>
              </a:spcBef>
              <a:spcAft>
                <a:spcPts val="300"/>
              </a:spcAft>
            </a:pPr>
            <a:r>
              <a:rPr lang="en-US" sz="1800" dirty="0">
                <a:effectLst/>
                <a:ea typeface="Times New Roman" panose="02020603050405020304" pitchFamily="18" charset="0"/>
              </a:rPr>
              <a:t>– Bucket (inverted).</a:t>
            </a:r>
          </a:p>
          <a:p>
            <a:pPr algn="just">
              <a:lnSpc>
                <a:spcPct val="115000"/>
              </a:lnSpc>
              <a:spcBef>
                <a:spcPts val="300"/>
              </a:spcBef>
              <a:spcAft>
                <a:spcPts val="300"/>
              </a:spcAft>
            </a:pPr>
            <a:r>
              <a:rPr lang="en-US" sz="1800" dirty="0">
                <a:effectLst/>
                <a:ea typeface="Times New Roman" panose="02020603050405020304" pitchFamily="18" charset="0"/>
              </a:rPr>
              <a:t>– Vent: The top of the beaker was chiseled to allow air and vapor to escape into the trap.</a:t>
            </a:r>
          </a:p>
          <a:p>
            <a:pPr algn="just">
              <a:lnSpc>
                <a:spcPct val="115000"/>
              </a:lnSpc>
              <a:spcBef>
                <a:spcPts val="300"/>
              </a:spcBef>
              <a:spcAft>
                <a:spcPts val="300"/>
              </a:spcAft>
            </a:pPr>
            <a:r>
              <a:rPr lang="en-US" sz="1800" dirty="0">
                <a:effectLst/>
                <a:ea typeface="Times New Roman" panose="02020603050405020304" pitchFamily="18" charset="0"/>
              </a:rPr>
              <a:t>In bucket type steam traps, the bucket is connected to a lever that opens and closes the trap valve in response to the bucket’s movement. When air or steam flows into the bottom of the float cup, the cup floats. In this position, the float cup closes off the air outlet.</a:t>
            </a:r>
          </a:p>
          <a:p>
            <a:pPr algn="just">
              <a:lnSpc>
                <a:spcPct val="115000"/>
              </a:lnSpc>
              <a:spcBef>
                <a:spcPts val="300"/>
              </a:spcBef>
              <a:spcAft>
                <a:spcPts val="300"/>
              </a:spcAft>
            </a:pPr>
            <a:r>
              <a:rPr lang="en-US" sz="1800" dirty="0">
                <a:effectLst/>
                <a:ea typeface="Times New Roman" panose="02020603050405020304" pitchFamily="18" charset="0"/>
              </a:rPr>
              <a:t>The vent on the top of the bucket permits a small amount of steam to escape to the trap's top. As steam escapes through the vent, condensate fills the interior of the cup, causing the cup to gradually sink and allowing the lever to open the trap valve and release the condensate (along with the steam being held in the trap).</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43</a:t>
            </a:fld>
            <a:endParaRPr lang="en-US" dirty="0"/>
          </a:p>
        </p:txBody>
      </p:sp>
    </p:spTree>
    <p:extLst>
      <p:ext uri="{BB962C8B-B14F-4D97-AF65-F5344CB8AC3E}">
        <p14:creationId xmlns:p14="http://schemas.microsoft.com/office/powerpoint/2010/main" val="29611843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spcBef>
                <a:spcPts val="300"/>
              </a:spcBef>
              <a:spcAft>
                <a:spcPts val="300"/>
              </a:spcAft>
            </a:pPr>
            <a:r>
              <a:rPr lang="en-US" sz="1800" dirty="0">
                <a:effectLst/>
                <a:ea typeface="Times New Roman" panose="02020603050405020304" pitchFamily="18" charset="0"/>
              </a:rPr>
              <a:t>Balloon-type steam trap consists of the following primary components:</a:t>
            </a:r>
          </a:p>
          <a:p>
            <a:pPr algn="just">
              <a:lnSpc>
                <a:spcPct val="110000"/>
              </a:lnSpc>
              <a:spcBef>
                <a:spcPts val="300"/>
              </a:spcBef>
              <a:spcAft>
                <a:spcPts val="300"/>
              </a:spcAft>
            </a:pPr>
            <a:r>
              <a:rPr lang="en-US" sz="1800" dirty="0">
                <a:effectLst/>
                <a:ea typeface="Times New Roman" panose="02020603050405020304" pitchFamily="18" charset="0"/>
              </a:rPr>
              <a:t>– Trap body.</a:t>
            </a:r>
          </a:p>
          <a:p>
            <a:pPr algn="just">
              <a:lnSpc>
                <a:spcPct val="110000"/>
              </a:lnSpc>
              <a:spcBef>
                <a:spcPts val="300"/>
              </a:spcBef>
              <a:spcAft>
                <a:spcPts val="300"/>
              </a:spcAft>
            </a:pPr>
            <a:r>
              <a:rPr lang="en-US" sz="1800" dirty="0">
                <a:effectLst/>
                <a:ea typeface="Times New Roman" panose="02020603050405020304" pitchFamily="18" charset="0"/>
              </a:rPr>
              <a:t>– Inlet (steam) and outlet (condensate).</a:t>
            </a:r>
          </a:p>
          <a:p>
            <a:pPr algn="just">
              <a:lnSpc>
                <a:spcPct val="110000"/>
              </a:lnSpc>
              <a:spcBef>
                <a:spcPts val="300"/>
              </a:spcBef>
              <a:spcAft>
                <a:spcPts val="300"/>
              </a:spcAft>
            </a:pPr>
            <a:r>
              <a:rPr lang="en-US" sz="1800" dirty="0">
                <a:effectLst/>
                <a:ea typeface="Times New Roman" panose="02020603050405020304" pitchFamily="18" charset="0"/>
              </a:rPr>
              <a:t>– Floating balloon.</a:t>
            </a:r>
          </a:p>
          <a:p>
            <a:pPr algn="just">
              <a:lnSpc>
                <a:spcPct val="110000"/>
              </a:lnSpc>
              <a:spcBef>
                <a:spcPts val="300"/>
              </a:spcBef>
              <a:spcAft>
                <a:spcPts val="300"/>
              </a:spcAft>
              <a:tabLst>
                <a:tab pos="1143000" algn="l"/>
              </a:tabLst>
            </a:pPr>
            <a:r>
              <a:rPr lang="en-US" sz="1800" dirty="0">
                <a:effectLst/>
                <a:ea typeface="Times New Roman" panose="02020603050405020304" pitchFamily="18" charset="0"/>
              </a:rPr>
              <a:t>– Vent.</a:t>
            </a:r>
          </a:p>
          <a:p>
            <a:pPr algn="just">
              <a:lnSpc>
                <a:spcPct val="110000"/>
              </a:lnSpc>
              <a:spcBef>
                <a:spcPts val="300"/>
              </a:spcBef>
              <a:spcAft>
                <a:spcPts val="300"/>
              </a:spcAft>
            </a:pPr>
            <a:r>
              <a:rPr lang="en-US" sz="1800" dirty="0">
                <a:effectLst/>
                <a:ea typeface="Times New Roman" panose="02020603050405020304" pitchFamily="18" charset="0"/>
              </a:rPr>
              <a:t>The working principle of </a:t>
            </a:r>
            <a:r>
              <a:rPr lang="en-US" sz="1800" i="1" dirty="0">
                <a:effectLst/>
                <a:ea typeface="Times New Roman" panose="02020603050405020304" pitchFamily="18" charset="0"/>
              </a:rPr>
              <a:t>Ball float</a:t>
            </a:r>
            <a:r>
              <a:rPr lang="en-US" sz="1800" dirty="0">
                <a:effectLst/>
                <a:ea typeface="Times New Roman" panose="02020603050405020304" pitchFamily="18" charset="0"/>
              </a:rPr>
              <a:t>-type steam trap is as follows:</a:t>
            </a:r>
          </a:p>
          <a:p>
            <a:pPr algn="just">
              <a:lnSpc>
                <a:spcPct val="110000"/>
              </a:lnSpc>
              <a:spcBef>
                <a:spcPts val="300"/>
              </a:spcBef>
              <a:spcAft>
                <a:spcPts val="300"/>
              </a:spcAft>
            </a:pPr>
            <a:r>
              <a:rPr lang="en-US" sz="1800" dirty="0">
                <a:effectLst/>
                <a:ea typeface="Times New Roman" panose="02020603050405020304" pitchFamily="18" charset="0"/>
              </a:rPr>
              <a:t>When hot steam and condensate enter the steam trap, the gas will escape through the air outlet, the condensate will condense and gradually rise, and the float ball, along with the shafts and levers, will lift the plug from its initial position, allowing condensate to escape.</a:t>
            </a:r>
          </a:p>
          <a:p>
            <a:pPr algn="just">
              <a:lnSpc>
                <a:spcPct val="110000"/>
              </a:lnSpc>
              <a:spcBef>
                <a:spcPts val="300"/>
              </a:spcBef>
              <a:spcAft>
                <a:spcPts val="300"/>
              </a:spcAft>
              <a:tabLst>
                <a:tab pos="1143000" algn="l"/>
              </a:tabLst>
            </a:pPr>
            <a:r>
              <a:rPr lang="en-US" sz="1800" dirty="0">
                <a:effectLst/>
                <a:ea typeface="Times New Roman" panose="02020603050405020304" pitchFamily="18" charset="0"/>
              </a:rPr>
              <a:t>When condensate is released, the amount of condensate in the trap tank decreases to a low level, causing the float ball to return to its original position and the valve discharge hole to close. The process is ongoing and contributes to keeping the steam system as dry as possible</a:t>
            </a:r>
          </a:p>
        </p:txBody>
      </p:sp>
      <p:sp>
        <p:nvSpPr>
          <p:cNvPr id="4" name="Slide Number Placeholder 3"/>
          <p:cNvSpPr>
            <a:spLocks noGrp="1"/>
          </p:cNvSpPr>
          <p:nvPr>
            <p:ph type="sldNum" sz="quarter" idx="5"/>
          </p:nvPr>
        </p:nvSpPr>
        <p:spPr/>
        <p:txBody>
          <a:bodyPr/>
          <a:lstStyle/>
          <a:p>
            <a:fld id="{B53270C4-5166-4AC5-86A0-5BCB4425EB66}" type="slidenum">
              <a:rPr lang="en-US" smtClean="0"/>
              <a:t>44</a:t>
            </a:fld>
            <a:endParaRPr lang="en-US" dirty="0"/>
          </a:p>
        </p:txBody>
      </p:sp>
    </p:spTree>
    <p:extLst>
      <p:ext uri="{BB962C8B-B14F-4D97-AF65-F5344CB8AC3E}">
        <p14:creationId xmlns:p14="http://schemas.microsoft.com/office/powerpoint/2010/main" val="35845267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Bef>
                <a:spcPts val="300"/>
              </a:spcBef>
              <a:spcAft>
                <a:spcPts val="300"/>
              </a:spcAft>
            </a:pPr>
            <a:r>
              <a:rPr lang="en-US" sz="1800" dirty="0">
                <a:effectLst/>
                <a:ea typeface="Times New Roman" panose="02020603050405020304" pitchFamily="18" charset="0"/>
              </a:rPr>
              <a:t>Thermodynamic steam trap (or coin type) is a type of condensate collection trap that contains a disc in the shape of a coin and is made up of the following components:</a:t>
            </a:r>
          </a:p>
          <a:p>
            <a:pPr algn="just">
              <a:lnSpc>
                <a:spcPct val="115000"/>
              </a:lnSpc>
              <a:spcBef>
                <a:spcPts val="300"/>
              </a:spcBef>
              <a:spcAft>
                <a:spcPts val="300"/>
              </a:spcAft>
            </a:pPr>
            <a:r>
              <a:rPr lang="en-US" sz="1800" dirty="0">
                <a:effectLst/>
                <a:ea typeface="Times New Roman" panose="02020603050405020304" pitchFamily="18" charset="0"/>
              </a:rPr>
              <a:t>– Valve disc (or coin).</a:t>
            </a:r>
          </a:p>
          <a:p>
            <a:pPr algn="just">
              <a:lnSpc>
                <a:spcPct val="115000"/>
              </a:lnSpc>
              <a:spcBef>
                <a:spcPts val="300"/>
              </a:spcBef>
              <a:spcAft>
                <a:spcPts val="300"/>
              </a:spcAft>
            </a:pPr>
            <a:r>
              <a:rPr lang="en-US" sz="1800" dirty="0">
                <a:effectLst/>
                <a:ea typeface="Times New Roman" panose="02020603050405020304" pitchFamily="18" charset="0"/>
              </a:rPr>
              <a:t>– Trap body.</a:t>
            </a:r>
          </a:p>
          <a:p>
            <a:pPr algn="just">
              <a:lnSpc>
                <a:spcPct val="115000"/>
              </a:lnSpc>
              <a:spcBef>
                <a:spcPts val="300"/>
              </a:spcBef>
              <a:spcAft>
                <a:spcPts val="300"/>
              </a:spcAft>
            </a:pPr>
            <a:r>
              <a:rPr lang="en-US" sz="1800" dirty="0">
                <a:effectLst/>
                <a:ea typeface="Times New Roman" panose="02020603050405020304" pitchFamily="18" charset="0"/>
              </a:rPr>
              <a:t>– Filter.</a:t>
            </a:r>
          </a:p>
          <a:p>
            <a:r>
              <a:rPr lang="en-US" sz="1800" dirty="0">
                <a:effectLst/>
                <a:ea typeface="Times New Roman" panose="02020603050405020304" pitchFamily="18" charset="0"/>
              </a:rPr>
              <a:t>– Inlet (steam), outlet (condensate).</a:t>
            </a:r>
          </a:p>
          <a:p>
            <a:pPr algn="just">
              <a:lnSpc>
                <a:spcPct val="115000"/>
              </a:lnSpc>
              <a:spcBef>
                <a:spcPts val="300"/>
              </a:spcBef>
              <a:spcAft>
                <a:spcPts val="300"/>
              </a:spcAft>
            </a:pPr>
            <a:r>
              <a:rPr lang="en-US" sz="1800" dirty="0">
                <a:effectLst/>
                <a:ea typeface="Times New Roman" panose="02020603050405020304" pitchFamily="18" charset="0"/>
              </a:rPr>
              <a:t>The thermodynamic steam trap is a type of steam trap that operates due to the dynamic effect of steam and condensate passing through the trap. In this steam trap, the valve disc moves up and down based on gravity and the steam pressure within the trap, which rests on a flat surface inside the trap's lid.</a:t>
            </a:r>
          </a:p>
          <a:p>
            <a:r>
              <a:rPr lang="en-US" sz="1800" dirty="0">
                <a:effectLst/>
                <a:ea typeface="Times New Roman" panose="02020603050405020304" pitchFamily="18" charset="0"/>
              </a:rPr>
              <a:t>When the system collects sufficient condensate to increase the pressure beneath the valve disc, the disc is pushed to the top of the lid. The condensate and air then exit through the outlet of the steam trap (outlet). When the condensate has been drained from the trap, according to the trap's inlet, additional steam enters at a high velocity and moves to the top of the plate, creating a pressure zone. The low bottom of the disc combined with the disc's gravity will cause the valve disc to descend, closing the outlet position and preventing steam from escaping.</a:t>
            </a:r>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45</a:t>
            </a:fld>
            <a:endParaRPr lang="en-US" dirty="0"/>
          </a:p>
        </p:txBody>
      </p:sp>
    </p:spTree>
    <p:extLst>
      <p:ext uri="{BB962C8B-B14F-4D97-AF65-F5344CB8AC3E}">
        <p14:creationId xmlns:p14="http://schemas.microsoft.com/office/powerpoint/2010/main" val="3125607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Bef>
                <a:spcPts val="300"/>
              </a:spcBef>
              <a:spcAft>
                <a:spcPts val="300"/>
              </a:spcAft>
            </a:pPr>
            <a:r>
              <a:rPr lang="en-US" sz="1800" dirty="0">
                <a:effectLst/>
                <a:ea typeface="Times New Roman" panose="02020603050405020304" pitchFamily="18" charset="0"/>
              </a:rPr>
              <a:t>Steam trap incidents also account for a large portion of steam leaks in industrial plants. In general, steam trap incidents are more difficult to observe than piping incidents, especially in closed condensate systems.</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48</a:t>
            </a:fld>
            <a:endParaRPr lang="en-US" dirty="0"/>
          </a:p>
        </p:txBody>
      </p:sp>
    </p:spTree>
    <p:extLst>
      <p:ext uri="{BB962C8B-B14F-4D97-AF65-F5344CB8AC3E}">
        <p14:creationId xmlns:p14="http://schemas.microsoft.com/office/powerpoint/2010/main" val="1254632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5000"/>
              </a:lnSpc>
              <a:spcBef>
                <a:spcPts val="300"/>
              </a:spcBef>
              <a:spcAft>
                <a:spcPts val="300"/>
              </a:spcAft>
            </a:pPr>
            <a:r>
              <a:rPr lang="en-US" sz="1800" dirty="0" err="1">
                <a:effectLst/>
                <a:ea typeface="Times New Roman" panose="02020603050405020304" pitchFamily="18" charset="0"/>
              </a:rPr>
              <a:t>Một</a:t>
            </a:r>
            <a:r>
              <a:rPr lang="en-US" sz="1800" dirty="0">
                <a:effectLst/>
                <a:ea typeface="Times New Roman" panose="02020603050405020304" pitchFamily="18" charset="0"/>
              </a:rPr>
              <a:t> </a:t>
            </a:r>
            <a:r>
              <a:rPr lang="en-US" sz="1800" spc="5" dirty="0" err="1">
                <a:effectLst/>
                <a:ea typeface="Times New Roman" panose="02020603050405020304" pitchFamily="18" charset="0"/>
              </a:rPr>
              <a:t>s</a:t>
            </a:r>
            <a:r>
              <a:rPr lang="en-US" sz="1800" dirty="0" err="1">
                <a:effectLst/>
                <a:ea typeface="Times New Roman" panose="02020603050405020304" pitchFamily="18" charset="0"/>
              </a:rPr>
              <a:t>ố</a:t>
            </a:r>
            <a:r>
              <a:rPr lang="en-US" sz="1800" dirty="0">
                <a:effectLst/>
                <a:ea typeface="Times New Roman" panose="02020603050405020304" pitchFamily="18" charset="0"/>
              </a:rPr>
              <a:t> </a:t>
            </a:r>
            <a:r>
              <a:rPr lang="en-US" sz="1800" dirty="0" err="1">
                <a:effectLst/>
                <a:ea typeface="Times New Roman" panose="02020603050405020304" pitchFamily="18" charset="0"/>
              </a:rPr>
              <a:t>lý</a:t>
            </a:r>
            <a:r>
              <a:rPr lang="en-US" sz="1800" dirty="0">
                <a:effectLst/>
                <a:ea typeface="Times New Roman" panose="02020603050405020304" pitchFamily="18" charset="0"/>
              </a:rPr>
              <a:t> do </a:t>
            </a:r>
            <a:r>
              <a:rPr lang="en-US" sz="1800" spc="5" dirty="0" err="1">
                <a:effectLst/>
                <a:ea typeface="Times New Roman" panose="02020603050405020304" pitchFamily="18" charset="0"/>
              </a:rPr>
              <a:t>d</a:t>
            </a:r>
            <a:r>
              <a:rPr lang="en-US" sz="1800" spc="-5" dirty="0" err="1">
                <a:effectLst/>
                <a:ea typeface="Times New Roman" panose="02020603050405020304" pitchFamily="18" charset="0"/>
              </a:rPr>
              <a:t>ẫ</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dirty="0" err="1">
                <a:effectLst/>
                <a:ea typeface="Times New Roman" panose="02020603050405020304" pitchFamily="18" charset="0"/>
              </a:rPr>
              <a:t>đ</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dirty="0" err="1">
                <a:effectLst/>
                <a:ea typeface="Times New Roman" panose="02020603050405020304" pitchFamily="18" charset="0"/>
              </a:rPr>
              <a:t>lớp</a:t>
            </a:r>
            <a:r>
              <a:rPr lang="en-US" sz="1800" dirty="0">
                <a:effectLst/>
                <a:ea typeface="Times New Roman" panose="02020603050405020304" pitchFamily="18" charset="0"/>
              </a:rPr>
              <a:t> </a:t>
            </a:r>
            <a:r>
              <a:rPr lang="en-US" sz="1800" dirty="0" err="1">
                <a:effectLst/>
                <a:ea typeface="Times New Roman" panose="02020603050405020304" pitchFamily="18" charset="0"/>
              </a:rPr>
              <a:t>b</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o</a:t>
            </a:r>
            <a:r>
              <a:rPr lang="en-US" sz="1800" dirty="0">
                <a:effectLst/>
                <a:ea typeface="Times New Roman" panose="02020603050405020304" pitchFamily="18" charset="0"/>
              </a:rPr>
              <a:t> </a:t>
            </a:r>
            <a:r>
              <a:rPr lang="en-US" sz="1800" dirty="0" err="1">
                <a:effectLst/>
                <a:ea typeface="Times New Roman" panose="02020603050405020304" pitchFamily="18" charset="0"/>
              </a:rPr>
              <a:t>ôn</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th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u</a:t>
            </a:r>
            <a:r>
              <a:rPr lang="en-US" sz="1800" dirty="0">
                <a:effectLst/>
                <a:ea typeface="Times New Roman" panose="02020603050405020304" pitchFamily="18" charset="0"/>
              </a:rPr>
              <a:t> </a:t>
            </a:r>
            <a:r>
              <a:rPr lang="en-US" sz="1800" dirty="0" err="1">
                <a:effectLst/>
                <a:ea typeface="Times New Roman" panose="02020603050405020304" pitchFamily="18" charset="0"/>
              </a:rPr>
              <a:t>ho</a:t>
            </a:r>
            <a:r>
              <a:rPr lang="en-US" sz="1800" spc="-5" dirty="0" err="1">
                <a:effectLst/>
                <a:ea typeface="Times New Roman" panose="02020603050405020304" pitchFamily="18" charset="0"/>
              </a:rPr>
              <a:t>ặ</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hỏ</a:t>
            </a:r>
            <a:r>
              <a:rPr lang="en-US" sz="1800" spc="10" dirty="0" err="1">
                <a:effectLst/>
                <a:ea typeface="Times New Roman" panose="02020603050405020304" pitchFamily="18" charset="0"/>
              </a:rPr>
              <a:t>n</a:t>
            </a:r>
            <a:r>
              <a:rPr lang="en-US" sz="1800" dirty="0" err="1">
                <a:effectLst/>
                <a:ea typeface="Times New Roman" panose="02020603050405020304" pitchFamily="18" charset="0"/>
              </a:rPr>
              <a:t>g</a:t>
            </a:r>
            <a:r>
              <a:rPr lang="en-US" sz="1800" dirty="0">
                <a:effectLst/>
                <a:ea typeface="Times New Roman" panose="02020603050405020304" pitchFamily="18" charset="0"/>
              </a:rPr>
              <a:t>, b</a:t>
            </a:r>
            <a:r>
              <a:rPr lang="en-US" sz="1800" spc="-5" dirty="0">
                <a:effectLst/>
                <a:ea typeface="Times New Roman" panose="02020603050405020304" pitchFamily="18" charset="0"/>
              </a:rPr>
              <a:t>a</a:t>
            </a:r>
            <a:r>
              <a:rPr lang="en-US" sz="1800" dirty="0">
                <a:effectLst/>
                <a:ea typeface="Times New Roman" panose="02020603050405020304" pitchFamily="18" charset="0"/>
              </a:rPr>
              <a:t>o </a:t>
            </a:r>
            <a:r>
              <a:rPr lang="en-US" sz="1800" spc="5" dirty="0" err="1">
                <a:effectLst/>
                <a:ea typeface="Times New Roman" panose="02020603050405020304" pitchFamily="18" charset="0"/>
              </a:rPr>
              <a:t>g</a:t>
            </a:r>
            <a:r>
              <a:rPr lang="en-US" sz="1800" dirty="0" err="1">
                <a:effectLst/>
                <a:ea typeface="Times New Roman" panose="02020603050405020304" pitchFamily="18" charset="0"/>
              </a:rPr>
              <a:t>ồm</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err="1">
                <a:effectLst/>
                <a:ea typeface="Times New Roman" panose="02020603050405020304" pitchFamily="18" charset="0"/>
              </a:rPr>
              <a:t>Thi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u</a:t>
            </a:r>
            <a:r>
              <a:rPr lang="en-US" sz="1800" dirty="0">
                <a:effectLst/>
                <a:ea typeface="Times New Roman" panose="02020603050405020304" pitchFamily="18" charset="0"/>
              </a:rPr>
              <a:t> </a:t>
            </a:r>
            <a:r>
              <a:rPr lang="en-US" sz="1800" dirty="0" err="1">
                <a:effectLst/>
                <a:ea typeface="Times New Roman" panose="02020603050405020304" pitchFamily="18" charset="0"/>
              </a:rPr>
              <a:t>lớp</a:t>
            </a:r>
            <a:r>
              <a:rPr lang="en-US" sz="1800" dirty="0">
                <a:effectLst/>
                <a:ea typeface="Times New Roman" panose="02020603050405020304" pitchFamily="18" charset="0"/>
              </a:rPr>
              <a:t> </a:t>
            </a:r>
            <a:r>
              <a:rPr lang="en-US" sz="1800" spc="-5" dirty="0" err="1">
                <a:effectLst/>
                <a:ea typeface="Times New Roman" panose="02020603050405020304" pitchFamily="18" charset="0"/>
              </a:rPr>
              <a:t>các</a:t>
            </a:r>
            <a:r>
              <a:rPr lang="en-US" sz="1800" dirty="0" err="1">
                <a:effectLst/>
                <a:ea typeface="Times New Roman" panose="02020603050405020304" pitchFamily="18" charset="0"/>
              </a:rPr>
              <a:t>h</a:t>
            </a:r>
            <a:r>
              <a:rPr lang="en-US" sz="1800" dirty="0">
                <a:effectLst/>
                <a:ea typeface="Times New Roman" panose="02020603050405020304" pitchFamily="18" charset="0"/>
              </a:rPr>
              <a:t> </a:t>
            </a:r>
            <a:r>
              <a:rPr lang="en-US" sz="1800" dirty="0" err="1">
                <a:effectLst/>
                <a:ea typeface="Times New Roman" panose="02020603050405020304" pitchFamily="18" charset="0"/>
              </a:rPr>
              <a:t>nh</a:t>
            </a:r>
            <a:r>
              <a:rPr lang="en-US" sz="1800" spc="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 do </a:t>
            </a:r>
            <a:r>
              <a:rPr lang="en-US" sz="1800" spc="10"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ho</a:t>
            </a:r>
            <a:r>
              <a:rPr lang="en-US" sz="1800" spc="-5" dirty="0" err="1">
                <a:effectLst/>
                <a:ea typeface="Times New Roman" panose="02020603050405020304" pitchFamily="18" charset="0"/>
              </a:rPr>
              <a:t>ạ</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spc="5" dirty="0" err="1">
                <a:effectLst/>
                <a:ea typeface="Times New Roman" panose="02020603050405020304" pitchFamily="18" charset="0"/>
              </a:rPr>
              <a:t>đ</a:t>
            </a:r>
            <a:r>
              <a:rPr lang="en-US" sz="1800" dirty="0" err="1">
                <a:effectLst/>
                <a:ea typeface="Times New Roman" panose="02020603050405020304" pitchFamily="18" charset="0"/>
              </a:rPr>
              <a:t>ộng</a:t>
            </a:r>
            <a:r>
              <a:rPr lang="en-US" sz="1800" dirty="0">
                <a:effectLst/>
                <a:ea typeface="Times New Roman" panose="02020603050405020304" pitchFamily="18" charset="0"/>
              </a:rPr>
              <a:t> </a:t>
            </a:r>
            <a:r>
              <a:rPr lang="en-US" sz="1800" dirty="0" err="1">
                <a:effectLst/>
                <a:ea typeface="Times New Roman" panose="02020603050405020304" pitchFamily="18" charset="0"/>
              </a:rPr>
              <a:t>b</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o</a:t>
            </a:r>
            <a:r>
              <a:rPr lang="en-US" sz="1800" dirty="0">
                <a:effectLst/>
                <a:ea typeface="Times New Roman" panose="02020603050405020304" pitchFamily="18" charset="0"/>
              </a:rPr>
              <a:t> </a:t>
            </a:r>
            <a:r>
              <a:rPr lang="en-US" sz="1800" dirty="0" err="1">
                <a:effectLst/>
                <a:ea typeface="Times New Roman" panose="02020603050405020304" pitchFamily="18" charset="0"/>
              </a:rPr>
              <a:t>trì</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B</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o</a:t>
            </a:r>
            <a:r>
              <a:rPr lang="en-US" sz="1800" dirty="0">
                <a:effectLst/>
                <a:ea typeface="Times New Roman" panose="02020603050405020304" pitchFamily="18" charset="0"/>
              </a:rPr>
              <a:t> </a:t>
            </a:r>
            <a:r>
              <a:rPr lang="en-US" sz="1800" dirty="0" err="1">
                <a:effectLst/>
                <a:ea typeface="Times New Roman" panose="02020603050405020304" pitchFamily="18" charset="0"/>
              </a:rPr>
              <a:t>ôn</a:t>
            </a:r>
            <a:r>
              <a:rPr lang="en-US" sz="1800" dirty="0">
                <a:effectLst/>
                <a:ea typeface="Times New Roman" panose="02020603050405020304" pitchFamily="18" charset="0"/>
              </a:rPr>
              <a:t> </a:t>
            </a:r>
            <a:r>
              <a:rPr lang="en-US" sz="1800" dirty="0" err="1">
                <a:effectLst/>
                <a:ea typeface="Times New Roman" panose="02020603050405020304" pitchFamily="18" charset="0"/>
              </a:rPr>
              <a:t>bị</a:t>
            </a:r>
            <a:r>
              <a:rPr lang="en-US" sz="1800" dirty="0">
                <a:effectLst/>
                <a:ea typeface="Times New Roman" panose="02020603050405020304" pitchFamily="18" charset="0"/>
              </a:rPr>
              <a:t> </a:t>
            </a:r>
            <a:r>
              <a:rPr lang="en-US" sz="1800" dirty="0" err="1">
                <a:effectLst/>
                <a:ea typeface="Times New Roman" panose="02020603050405020304" pitchFamily="18" charset="0"/>
              </a:rPr>
              <a:t>h</a:t>
            </a:r>
            <a:r>
              <a:rPr lang="en-US" sz="1800" spc="5" dirty="0" err="1">
                <a:effectLst/>
                <a:ea typeface="Times New Roman" panose="02020603050405020304" pitchFamily="18" charset="0"/>
              </a:rPr>
              <a:t>ỏ</a:t>
            </a:r>
            <a:r>
              <a:rPr lang="en-US" sz="1800" dirty="0" err="1">
                <a:effectLst/>
                <a:ea typeface="Times New Roman" panose="02020603050405020304" pitchFamily="18" charset="0"/>
              </a:rPr>
              <a:t>ng</a:t>
            </a:r>
            <a:r>
              <a:rPr lang="en-US" sz="1800" dirty="0">
                <a:effectLst/>
                <a:ea typeface="Times New Roman" panose="02020603050405020304" pitchFamily="18" charset="0"/>
              </a:rPr>
              <a:t> do </a:t>
            </a:r>
            <a:r>
              <a:rPr lang="en-US" sz="1800" dirty="0" err="1">
                <a:effectLst/>
                <a:ea typeface="Times New Roman" panose="02020603050405020304" pitchFamily="18" charset="0"/>
              </a:rPr>
              <a:t>sự</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ố</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spc="5" dirty="0" err="1">
                <a:effectLst/>
                <a:ea typeface="Times New Roman" panose="02020603050405020304" pitchFamily="18" charset="0"/>
              </a:rPr>
              <a:t>S</a:t>
            </a:r>
            <a:r>
              <a:rPr lang="en-US" sz="1800" dirty="0" err="1">
                <a:effectLst/>
                <a:ea typeface="Times New Roman" panose="02020603050405020304" pitchFamily="18" charset="0"/>
              </a:rPr>
              <a:t>ự</a:t>
            </a:r>
            <a:r>
              <a:rPr lang="en-US" sz="1800" dirty="0">
                <a:effectLst/>
                <a:ea typeface="Times New Roman" panose="02020603050405020304" pitchFamily="18" charset="0"/>
              </a:rPr>
              <a:t> h</a:t>
            </a:r>
            <a:r>
              <a:rPr lang="en-US" sz="1800" spc="-5" dirty="0">
                <a:effectLst/>
                <a:ea typeface="Times New Roman" panose="02020603050405020304" pitchFamily="18" charset="0"/>
              </a:rPr>
              <a:t>a</a:t>
            </a:r>
            <a:r>
              <a:rPr lang="en-US" sz="1800" dirty="0">
                <a:effectLst/>
                <a:ea typeface="Times New Roman" panose="02020603050405020304" pitchFamily="18" charset="0"/>
              </a:rPr>
              <a:t>o </a:t>
            </a:r>
            <a:r>
              <a:rPr lang="en-US" sz="1800" dirty="0" err="1">
                <a:effectLst/>
                <a:ea typeface="Times New Roman" panose="02020603050405020304" pitchFamily="18" charset="0"/>
              </a:rPr>
              <a:t>mòn</a:t>
            </a:r>
            <a:r>
              <a:rPr lang="en-US" sz="1800" dirty="0">
                <a:effectLst/>
                <a:ea typeface="Times New Roman" panose="02020603050405020304" pitchFamily="18" charset="0"/>
              </a:rPr>
              <a:t> </a:t>
            </a:r>
            <a:r>
              <a:rPr lang="en-US" sz="1800" dirty="0" err="1">
                <a:effectLst/>
                <a:ea typeface="Times New Roman" panose="02020603050405020304" pitchFamily="18" charset="0"/>
              </a:rPr>
              <a:t>b</a:t>
            </a:r>
            <a:r>
              <a:rPr lang="en-US" sz="1800" spc="5" dirty="0" err="1">
                <a:effectLst/>
                <a:ea typeface="Times New Roman" panose="02020603050405020304" pitchFamily="18" charset="0"/>
              </a:rPr>
              <a:t>ì</a:t>
            </a:r>
            <a:r>
              <a:rPr lang="en-US" sz="1800" dirty="0" err="1">
                <a:effectLst/>
                <a:ea typeface="Times New Roman" panose="02020603050405020304" pitchFamily="18" charset="0"/>
              </a:rPr>
              <a:t>nh</a:t>
            </a:r>
            <a:r>
              <a:rPr lang="en-US" sz="1800" dirty="0">
                <a:effectLst/>
                <a:ea typeface="Times New Roman" panose="02020603050405020304" pitchFamily="18" charset="0"/>
              </a:rPr>
              <a:t> </a:t>
            </a:r>
            <a:r>
              <a:rPr lang="en-US" sz="1800" dirty="0" err="1">
                <a:effectLst/>
                <a:ea typeface="Times New Roman" panose="02020603050405020304" pitchFamily="18" charset="0"/>
              </a:rPr>
              <a:t>th</a:t>
            </a:r>
            <a:r>
              <a:rPr lang="en-US" sz="1800" spc="5" dirty="0" err="1">
                <a:effectLst/>
                <a:ea typeface="Times New Roman" panose="02020603050405020304" pitchFamily="18" charset="0"/>
              </a:rPr>
              <a:t>ư</a:t>
            </a:r>
            <a:r>
              <a:rPr lang="en-US" sz="1800" dirty="0" err="1">
                <a:effectLst/>
                <a:ea typeface="Times New Roman" panose="02020603050405020304" pitchFamily="18" charset="0"/>
              </a:rPr>
              <a:t>ờng</a:t>
            </a:r>
            <a:r>
              <a:rPr lang="en-US" sz="1800" dirty="0">
                <a:effectLst/>
                <a:ea typeface="Times New Roman" panose="02020603050405020304" pitchFamily="18" charset="0"/>
              </a:rPr>
              <a:t> </a:t>
            </a:r>
            <a:r>
              <a:rPr lang="en-US" sz="1800" spc="-5" dirty="0" err="1">
                <a:effectLst/>
                <a:ea typeface="Times New Roman" panose="02020603050405020304" pitchFamily="18" charset="0"/>
              </a:rPr>
              <a:t>c</a:t>
            </a:r>
            <a:r>
              <a:rPr lang="en-US" sz="1800" dirty="0" err="1">
                <a:effectLst/>
                <a:ea typeface="Times New Roman" panose="02020603050405020304" pitchFamily="18" charset="0"/>
              </a:rPr>
              <a:t>ủa</a:t>
            </a:r>
            <a:r>
              <a:rPr lang="en-US" sz="1800" spc="-5" dirty="0">
                <a:effectLst/>
                <a:ea typeface="Times New Roman" panose="02020603050405020304" pitchFamily="18" charset="0"/>
              </a:rPr>
              <a:t> </a:t>
            </a:r>
            <a:r>
              <a:rPr lang="en-US" sz="1800" dirty="0" err="1">
                <a:effectLst/>
                <a:ea typeface="Times New Roman" panose="02020603050405020304" pitchFamily="18" charset="0"/>
              </a:rPr>
              <a:t>lớp</a:t>
            </a:r>
            <a:r>
              <a:rPr lang="en-US" sz="1800" dirty="0">
                <a:effectLst/>
                <a:ea typeface="Times New Roman" panose="02020603050405020304" pitchFamily="18" charset="0"/>
              </a:rPr>
              <a:t> </a:t>
            </a:r>
            <a:r>
              <a:rPr lang="en-US" sz="1800" dirty="0" err="1">
                <a:effectLst/>
                <a:ea typeface="Times New Roman" panose="02020603050405020304" pitchFamily="18" charset="0"/>
              </a:rPr>
              <a:t>b</a:t>
            </a:r>
            <a:r>
              <a:rPr lang="en-US" sz="1800" spc="-5" dirty="0" err="1">
                <a:effectLst/>
                <a:ea typeface="Times New Roman" panose="02020603050405020304" pitchFamily="18" charset="0"/>
              </a:rPr>
              <a:t>ả</a:t>
            </a:r>
            <a:r>
              <a:rPr lang="en-US" sz="1800" dirty="0" err="1">
                <a:effectLst/>
                <a:ea typeface="Times New Roman" panose="02020603050405020304" pitchFamily="18" charset="0"/>
              </a:rPr>
              <a:t>o</a:t>
            </a:r>
            <a:r>
              <a:rPr lang="en-US" sz="1800" dirty="0">
                <a:effectLst/>
                <a:ea typeface="Times New Roman" panose="02020603050405020304" pitchFamily="18" charset="0"/>
              </a:rPr>
              <a:t> </a:t>
            </a:r>
            <a:r>
              <a:rPr lang="en-US" sz="1800" dirty="0" err="1">
                <a:effectLst/>
                <a:ea typeface="Times New Roman" panose="02020603050405020304" pitchFamily="18" charset="0"/>
              </a:rPr>
              <a:t>ôn</a:t>
            </a:r>
            <a:r>
              <a:rPr lang="en-US" sz="1800" dirty="0">
                <a:effectLst/>
                <a:ea typeface="Times New Roman" panose="02020603050405020304" pitchFamily="18" charset="0"/>
              </a:rPr>
              <a:t> do </a:t>
            </a:r>
            <a:r>
              <a:rPr lang="en-US" sz="1800" dirty="0" err="1">
                <a:effectLst/>
                <a:ea typeface="Times New Roman" panose="02020603050405020304" pitchFamily="18" charset="0"/>
              </a:rPr>
              <a:t>đi</a:t>
            </a:r>
            <a:r>
              <a:rPr lang="en-US" sz="1800" spc="-5" dirty="0" err="1">
                <a:effectLst/>
                <a:ea typeface="Times New Roman" panose="02020603050405020304" pitchFamily="18" charset="0"/>
              </a:rPr>
              <a:t>ề</a:t>
            </a:r>
            <a:r>
              <a:rPr lang="en-US" sz="1800" dirty="0" err="1">
                <a:effectLst/>
                <a:ea typeface="Times New Roman" panose="02020603050405020304" pitchFamily="18" charset="0"/>
              </a:rPr>
              <a:t>u</a:t>
            </a:r>
            <a:r>
              <a:rPr lang="en-US" sz="1800" dirty="0">
                <a:effectLst/>
                <a:ea typeface="Times New Roman" panose="02020603050405020304" pitchFamily="18" charset="0"/>
              </a:rPr>
              <a:t> </a:t>
            </a:r>
            <a:r>
              <a:rPr lang="en-US" sz="1800" dirty="0" err="1">
                <a:effectLst/>
                <a:ea typeface="Times New Roman" panose="02020603050405020304" pitchFamily="18" charset="0"/>
              </a:rPr>
              <a:t>k</a:t>
            </a:r>
            <a:r>
              <a:rPr lang="en-US" sz="1800" spc="1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dirty="0" err="1">
                <a:effectLst/>
                <a:ea typeface="Times New Roman" panose="02020603050405020304" pitchFamily="18" charset="0"/>
              </a:rPr>
              <a:t>môi</a:t>
            </a:r>
            <a:r>
              <a:rPr lang="en-US" sz="1800" spc="10" dirty="0">
                <a:effectLst/>
                <a:ea typeface="Times New Roman" panose="02020603050405020304" pitchFamily="18" charset="0"/>
              </a:rPr>
              <a:t> </a:t>
            </a:r>
            <a:r>
              <a:rPr lang="en-US" sz="1800" dirty="0" err="1">
                <a:effectLst/>
                <a:ea typeface="Times New Roman" panose="02020603050405020304" pitchFamily="18" charset="0"/>
              </a:rPr>
              <a:t>tr</a:t>
            </a:r>
            <a:r>
              <a:rPr lang="en-US" sz="1800" spc="-5" dirty="0" err="1">
                <a:effectLst/>
                <a:ea typeface="Times New Roman" panose="02020603050405020304" pitchFamily="18" charset="0"/>
              </a:rPr>
              <a:t>ư</a:t>
            </a:r>
            <a:r>
              <a:rPr lang="en-US" sz="1800" dirty="0" err="1">
                <a:effectLst/>
                <a:ea typeface="Times New Roman" panose="02020603050405020304" pitchFamily="18" charset="0"/>
              </a:rPr>
              <a:t>ờng</a:t>
            </a:r>
            <a:r>
              <a:rPr lang="en-US" sz="1800" dirty="0">
                <a:effectLst/>
                <a:ea typeface="Times New Roman" panose="02020603050405020304" pitchFamily="18" charset="0"/>
              </a:rPr>
              <a:t> </a:t>
            </a:r>
            <a:r>
              <a:rPr lang="en-US" sz="1800" dirty="0" err="1">
                <a:effectLst/>
                <a:ea typeface="Times New Roman" panose="02020603050405020304" pitchFamily="18" charset="0"/>
              </a:rPr>
              <a:t>xung</a:t>
            </a:r>
            <a:r>
              <a:rPr lang="en-US" sz="1800" dirty="0">
                <a:effectLst/>
                <a:ea typeface="Times New Roman" panose="02020603050405020304" pitchFamily="18" charset="0"/>
              </a:rPr>
              <a:t> </a:t>
            </a:r>
            <a:r>
              <a:rPr lang="en-US" sz="1800" dirty="0" err="1">
                <a:effectLst/>
                <a:ea typeface="Times New Roman" panose="02020603050405020304" pitchFamily="18" charset="0"/>
              </a:rPr>
              <a:t>qu</a:t>
            </a:r>
            <a:r>
              <a:rPr lang="en-US" sz="1800" spc="-5" dirty="0" err="1">
                <a:effectLst/>
                <a:ea typeface="Times New Roman" panose="02020603050405020304" pitchFamily="18" charset="0"/>
              </a:rPr>
              <a:t>a</a:t>
            </a:r>
            <a:r>
              <a:rPr lang="en-US" sz="1800" spc="10" dirty="0" err="1">
                <a:effectLst/>
                <a:ea typeface="Times New Roman" panose="02020603050405020304" pitchFamily="18" charset="0"/>
              </a:rPr>
              <a:t>n</a:t>
            </a:r>
            <a:r>
              <a:rPr lang="en-US" sz="1800" dirty="0" err="1">
                <a:effectLst/>
                <a:ea typeface="Times New Roman" panose="02020603050405020304" pitchFamily="18" charset="0"/>
              </a:rPr>
              <a:t>h</a:t>
            </a:r>
            <a:r>
              <a:rPr lang="en-US" sz="1800" dirty="0">
                <a:effectLst/>
                <a:ea typeface="Times New Roman" panose="02020603050405020304" pitchFamily="18" charset="0"/>
              </a:rPr>
              <a:t>.</a:t>
            </a:r>
          </a:p>
          <a:p>
            <a:pPr algn="just">
              <a:lnSpc>
                <a:spcPct val="125000"/>
              </a:lnSpc>
              <a:spcBef>
                <a:spcPts val="300"/>
              </a:spcBef>
              <a:spcAft>
                <a:spcPts val="300"/>
              </a:spcAft>
            </a:pPr>
            <a:r>
              <a:rPr lang="en-US" sz="1800" dirty="0">
                <a:effectLst/>
                <a:ea typeface="Times New Roman" panose="02020603050405020304" pitchFamily="18" charset="0"/>
              </a:rPr>
              <a:t>–</a:t>
            </a:r>
            <a:r>
              <a:rPr lang="en-US" sz="1800" spc="70" dirty="0">
                <a:effectLst/>
                <a:ea typeface="Times New Roman" panose="02020603050405020304" pitchFamily="18" charset="0"/>
              </a:rPr>
              <a:t> </a:t>
            </a:r>
            <a:r>
              <a:rPr lang="en-US" sz="1800" dirty="0">
                <a:effectLst/>
                <a:ea typeface="Times New Roman" panose="02020603050405020304" pitchFamily="18" charset="0"/>
              </a:rPr>
              <a:t>V</a:t>
            </a:r>
            <a:r>
              <a:rPr lang="en-US" sz="1800" spc="-5" dirty="0">
                <a:effectLst/>
                <a:ea typeface="Times New Roman" panose="02020603050405020304" pitchFamily="18" charset="0"/>
              </a:rPr>
              <a:t>a</a:t>
            </a:r>
            <a:r>
              <a:rPr lang="en-US" sz="1800" dirty="0">
                <a:effectLst/>
                <a:ea typeface="Times New Roman" panose="02020603050405020304" pitchFamily="18" charset="0"/>
              </a:rPr>
              <a:t>n </a:t>
            </a:r>
            <a:r>
              <a:rPr lang="en-US" sz="1800" dirty="0" err="1">
                <a:effectLst/>
                <a:ea typeface="Times New Roman" panose="02020603050405020304" pitchFamily="18" charset="0"/>
              </a:rPr>
              <a:t>và</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c</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thành</a:t>
            </a:r>
            <a:r>
              <a:rPr lang="en-US" sz="1800" dirty="0">
                <a:effectLst/>
                <a:ea typeface="Times New Roman" panose="02020603050405020304" pitchFamily="18" charset="0"/>
              </a:rPr>
              <a:t> </a:t>
            </a:r>
            <a:r>
              <a:rPr lang="en-US" sz="1800" dirty="0" err="1">
                <a:effectLst/>
                <a:ea typeface="Times New Roman" panose="02020603050405020304" pitchFamily="18" charset="0"/>
              </a:rPr>
              <a:t>p</a:t>
            </a:r>
            <a:r>
              <a:rPr lang="en-US" sz="1800" spc="15" dirty="0" err="1">
                <a:effectLst/>
                <a:ea typeface="Times New Roman" panose="02020603050405020304" pitchFamily="18" charset="0"/>
              </a:rPr>
              <a:t>h</a:t>
            </a:r>
            <a:r>
              <a:rPr lang="en-US" sz="1800" spc="-5" dirty="0" err="1">
                <a:effectLst/>
                <a:ea typeface="Times New Roman" panose="02020603050405020304" pitchFamily="18" charset="0"/>
              </a:rPr>
              <a:t>ầ</a:t>
            </a:r>
            <a:r>
              <a:rPr lang="en-US" sz="1800" dirty="0" err="1">
                <a:effectLst/>
                <a:ea typeface="Times New Roman" panose="02020603050405020304" pitchFamily="18" charset="0"/>
              </a:rPr>
              <a:t>n</a:t>
            </a:r>
            <a:r>
              <a:rPr lang="en-US" sz="1800" dirty="0">
                <a:effectLst/>
                <a:ea typeface="Times New Roman" panose="02020603050405020304" pitchFamily="18" charset="0"/>
              </a:rPr>
              <a:t> </a:t>
            </a:r>
            <a:r>
              <a:rPr lang="en-US" sz="1800" spc="10" dirty="0" err="1">
                <a:effectLst/>
                <a:ea typeface="Times New Roman" panose="02020603050405020304" pitchFamily="18" charset="0"/>
              </a:rPr>
              <a:t>k</a:t>
            </a:r>
            <a:r>
              <a:rPr lang="en-US" sz="1800" dirty="0" err="1">
                <a:effectLst/>
                <a:ea typeface="Times New Roman" panose="02020603050405020304" pitchFamily="18" charset="0"/>
              </a:rPr>
              <a:t>h</a:t>
            </a:r>
            <a:r>
              <a:rPr lang="en-US" sz="1800" spc="-5" dirty="0" err="1">
                <a:effectLst/>
                <a:ea typeface="Times New Roman" panose="02020603050405020304" pitchFamily="18" charset="0"/>
              </a:rPr>
              <a:t>á</a:t>
            </a:r>
            <a:r>
              <a:rPr lang="en-US" sz="1800" dirty="0" err="1">
                <a:effectLst/>
                <a:ea typeface="Times New Roman" panose="02020603050405020304" pitchFamily="18" charset="0"/>
              </a:rPr>
              <a:t>c</a:t>
            </a:r>
            <a:r>
              <a:rPr lang="en-US" sz="1800" spc="-5" dirty="0">
                <a:effectLst/>
                <a:ea typeface="Times New Roman" panose="02020603050405020304" pitchFamily="18" charset="0"/>
              </a:rPr>
              <a:t> </a:t>
            </a:r>
            <a:r>
              <a:rPr lang="en-US" sz="1800" dirty="0" err="1">
                <a:effectLst/>
                <a:ea typeface="Times New Roman" panose="02020603050405020304" pitchFamily="18" charset="0"/>
              </a:rPr>
              <a:t>không</a:t>
            </a:r>
            <a:r>
              <a:rPr lang="en-US" sz="1800" dirty="0">
                <a:effectLst/>
                <a:ea typeface="Times New Roman" panose="02020603050405020304" pitchFamily="18" charset="0"/>
              </a:rPr>
              <a:t> </a:t>
            </a:r>
            <a:r>
              <a:rPr lang="en-US" sz="1800" dirty="0" err="1">
                <a:effectLst/>
                <a:ea typeface="Times New Roman" panose="02020603050405020304" pitchFamily="18" charset="0"/>
              </a:rPr>
              <a:t>được</a:t>
            </a:r>
            <a:r>
              <a:rPr lang="en-US" sz="1800" spc="5" dirty="0">
                <a:effectLst/>
                <a:ea typeface="Times New Roman" panose="02020603050405020304" pitchFamily="18" charset="0"/>
              </a:rPr>
              <a:t> </a:t>
            </a:r>
            <a:r>
              <a:rPr lang="en-US" sz="1800" spc="-5" dirty="0" err="1">
                <a:effectLst/>
                <a:ea typeface="Times New Roman" panose="02020603050405020304" pitchFamily="18" charset="0"/>
              </a:rPr>
              <a:t>các</a:t>
            </a:r>
            <a:r>
              <a:rPr lang="en-US" sz="1800" dirty="0" err="1">
                <a:effectLst/>
                <a:ea typeface="Times New Roman" panose="02020603050405020304" pitchFamily="18" charset="0"/>
              </a:rPr>
              <a:t>h</a:t>
            </a:r>
            <a:r>
              <a:rPr lang="en-US" sz="1800" dirty="0">
                <a:effectLst/>
                <a:ea typeface="Times New Roman" panose="02020603050405020304" pitchFamily="18" charset="0"/>
              </a:rPr>
              <a:t> </a:t>
            </a:r>
            <a:r>
              <a:rPr lang="en-US" sz="1800" dirty="0" err="1">
                <a:effectLst/>
                <a:ea typeface="Times New Roman" panose="02020603050405020304" pitchFamily="18" charset="0"/>
              </a:rPr>
              <a:t>nh</a:t>
            </a:r>
            <a:r>
              <a:rPr lang="en-US" sz="1800" spc="15" dirty="0" err="1">
                <a:effectLst/>
                <a:ea typeface="Times New Roman" panose="02020603050405020304" pitchFamily="18" charset="0"/>
              </a:rPr>
              <a:t>i</a:t>
            </a:r>
            <a:r>
              <a:rPr lang="en-US" sz="1800" spc="-5" dirty="0" err="1">
                <a:effectLst/>
                <a:ea typeface="Times New Roman" panose="02020603050405020304" pitchFamily="18" charset="0"/>
              </a:rPr>
              <a:t>ệ</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spc="5" dirty="0" err="1">
                <a:effectLst/>
                <a:ea typeface="Times New Roman" panose="02020603050405020304" pitchFamily="18" charset="0"/>
              </a:rPr>
              <a:t>t</a:t>
            </a:r>
            <a:r>
              <a:rPr lang="en-US" sz="1800" dirty="0" err="1">
                <a:effectLst/>
                <a:ea typeface="Times New Roman" panose="02020603050405020304" pitchFamily="18" charset="0"/>
              </a:rPr>
              <a:t>rong</a:t>
            </a:r>
            <a:r>
              <a:rPr lang="en-US" sz="1800" spc="-5" dirty="0">
                <a:effectLst/>
                <a:ea typeface="Times New Roman" panose="02020603050405020304" pitchFamily="18" charset="0"/>
              </a:rPr>
              <a:t> </a:t>
            </a:r>
            <a:r>
              <a:rPr lang="en-US" sz="1800" dirty="0" err="1">
                <a:effectLst/>
                <a:ea typeface="Times New Roman" panose="02020603050405020304" pitchFamily="18" charset="0"/>
              </a:rPr>
              <a:t>th</a:t>
            </a:r>
            <a:r>
              <a:rPr lang="en-US" sz="1800" spc="10" dirty="0" err="1">
                <a:effectLst/>
                <a:ea typeface="Times New Roman" panose="02020603050405020304" pitchFamily="18" charset="0"/>
              </a:rPr>
              <a:t>i</a:t>
            </a:r>
            <a:r>
              <a:rPr lang="en-US" sz="1800" spc="-5" dirty="0" err="1">
                <a:effectLst/>
                <a:ea typeface="Times New Roman" panose="02020603050405020304" pitchFamily="18" charset="0"/>
              </a:rPr>
              <a:t>ế</a:t>
            </a:r>
            <a:r>
              <a:rPr lang="en-US" sz="1800" dirty="0" err="1">
                <a:effectLst/>
                <a:ea typeface="Times New Roman" panose="02020603050405020304" pitchFamily="18" charset="0"/>
              </a:rPr>
              <a:t>t</a:t>
            </a:r>
            <a:r>
              <a:rPr lang="en-US" sz="1800" dirty="0">
                <a:effectLst/>
                <a:ea typeface="Times New Roman" panose="02020603050405020304" pitchFamily="18" charset="0"/>
              </a:rPr>
              <a:t> </a:t>
            </a:r>
            <a:r>
              <a:rPr lang="en-US" sz="1800" dirty="0" err="1">
                <a:effectLst/>
                <a:ea typeface="Times New Roman" panose="02020603050405020304" pitchFamily="18" charset="0"/>
              </a:rPr>
              <a:t>k</a:t>
            </a:r>
            <a:r>
              <a:rPr lang="en-US" sz="1800" spc="-5" dirty="0" err="1">
                <a:effectLst/>
                <a:ea typeface="Times New Roman" panose="02020603050405020304" pitchFamily="18" charset="0"/>
              </a:rPr>
              <a:t>ế</a:t>
            </a:r>
            <a:r>
              <a:rPr lang="en-US" sz="1800" dirty="0">
                <a:effectLst/>
                <a:ea typeface="Times New Roman" panose="02020603050405020304" pitchFamily="18" charset="0"/>
              </a:rPr>
              <a:t>.</a:t>
            </a: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50</a:t>
            </a:fld>
            <a:endParaRPr lang="en-US" dirty="0"/>
          </a:p>
        </p:txBody>
      </p:sp>
    </p:spTree>
    <p:extLst>
      <p:ext uri="{BB962C8B-B14F-4D97-AF65-F5344CB8AC3E}">
        <p14:creationId xmlns:p14="http://schemas.microsoft.com/office/powerpoint/2010/main" val="3608974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54</a:t>
            </a:fld>
            <a:endParaRPr lang="en-US" dirty="0"/>
          </a:p>
        </p:txBody>
      </p:sp>
    </p:spTree>
    <p:extLst>
      <p:ext uri="{BB962C8B-B14F-4D97-AF65-F5344CB8AC3E}">
        <p14:creationId xmlns:p14="http://schemas.microsoft.com/office/powerpoint/2010/main" val="25645437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68565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dirty="0">
                <a:effectLst/>
                <a:ea typeface="Times New Roman" panose="02020603050405020304" pitchFamily="18" charset="0"/>
                <a:cs typeface="Arial" panose="020B0604020202020204" pitchFamily="34" charset="0"/>
              </a:rPr>
              <a:t>Higher Heating Value – HHV </a:t>
            </a:r>
            <a:r>
              <a:rPr lang="en-GB" sz="1200" dirty="0">
                <a:effectLst/>
                <a:ea typeface="Times New Roman" panose="02020603050405020304" pitchFamily="18" charset="0"/>
                <a:cs typeface="Arial" panose="020B0604020202020204" pitchFamily="34" charset="0"/>
              </a:rPr>
              <a:t>hay </a:t>
            </a:r>
            <a:r>
              <a:rPr lang="vi-VN" sz="1200" dirty="0">
                <a:effectLst/>
                <a:ea typeface="Times New Roman" panose="02020603050405020304" pitchFamily="18" charset="0"/>
                <a:cs typeface="Arial" panose="020B0604020202020204" pitchFamily="34" charset="0"/>
              </a:rPr>
              <a:t>Gross Calorific value – GCV</a:t>
            </a:r>
            <a:endParaRPr lang="en-GB" sz="1200" dirty="0">
              <a:effectLst/>
              <a:ea typeface="Times New Roman" panose="02020603050405020304" pitchFamily="18" charset="0"/>
              <a:cs typeface="Arial" panose="020B0604020202020204" pitchFamily="34" charset="0"/>
            </a:endParaRPr>
          </a:p>
          <a:p>
            <a:r>
              <a:rPr lang="vi-VN" sz="1200" dirty="0">
                <a:effectLst/>
                <a:ea typeface="Times New Roman" panose="02020603050405020304" pitchFamily="18" charset="0"/>
                <a:cs typeface="Arial" panose="020B0604020202020204" pitchFamily="34" charset="0"/>
              </a:rPr>
              <a:t>Lower Heating Value – LHV hay Net Calorific Value – NCV</a:t>
            </a:r>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6</a:t>
            </a:fld>
            <a:endParaRPr lang="en-US" dirty="0"/>
          </a:p>
        </p:txBody>
      </p:sp>
    </p:spTree>
    <p:extLst>
      <p:ext uri="{BB962C8B-B14F-4D97-AF65-F5344CB8AC3E}">
        <p14:creationId xmlns:p14="http://schemas.microsoft.com/office/powerpoint/2010/main" val="1575527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7</a:t>
            </a:fld>
            <a:endParaRPr lang="en-US" dirty="0"/>
          </a:p>
        </p:txBody>
      </p:sp>
    </p:spTree>
    <p:extLst>
      <p:ext uri="{BB962C8B-B14F-4D97-AF65-F5344CB8AC3E}">
        <p14:creationId xmlns:p14="http://schemas.microsoft.com/office/powerpoint/2010/main" val="94486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Bef>
                <a:spcPts val="300"/>
              </a:spcBef>
              <a:spcAft>
                <a:spcPts val="300"/>
              </a:spcAft>
            </a:pPr>
            <a:r>
              <a:rPr lang="vi-VN" sz="1200" dirty="0">
                <a:effectLst/>
                <a:ea typeface="Times New Roman" panose="02020603050405020304" pitchFamily="18" charset="0"/>
                <a:cs typeface="Arial" panose="020B0604020202020204" pitchFamily="34" charset="0"/>
              </a:rPr>
              <a:t>Thành phần của khói lý thuyết bao gồm: </a:t>
            </a:r>
            <a:endParaRPr lang="en-US" sz="1200" dirty="0">
              <a:effectLst/>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vi-VN" sz="1200" dirty="0">
                <a:effectLst/>
                <a:ea typeface="Times New Roman" panose="02020603050405020304" pitchFamily="18" charset="0"/>
                <a:cs typeface="Arial" panose="020B0604020202020204" pitchFamily="34" charset="0"/>
              </a:rPr>
              <a:t>– CO</a:t>
            </a:r>
            <a:r>
              <a:rPr lang="vi-VN" sz="1200" baseline="-25000" dirty="0">
                <a:effectLst/>
                <a:ea typeface="Times New Roman" panose="02020603050405020304" pitchFamily="18" charset="0"/>
                <a:cs typeface="Arial" panose="020B0604020202020204" pitchFamily="34" charset="0"/>
              </a:rPr>
              <a:t>2</a:t>
            </a:r>
            <a:r>
              <a:rPr lang="vi-VN" sz="1200" dirty="0">
                <a:effectLst/>
                <a:ea typeface="Times New Roman" panose="02020603050405020304" pitchFamily="18" charset="0"/>
                <a:cs typeface="Arial" panose="020B0604020202020204" pitchFamily="34" charset="0"/>
              </a:rPr>
              <a:t> từ quá trình cháy thành phần carbon; </a:t>
            </a:r>
            <a:endParaRPr lang="en-US" sz="1200" dirty="0">
              <a:effectLst/>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vi-VN" sz="1200" dirty="0">
                <a:effectLst/>
                <a:ea typeface="Times New Roman" panose="02020603050405020304" pitchFamily="18" charset="0"/>
                <a:cs typeface="Arial" panose="020B0604020202020204" pitchFamily="34" charset="0"/>
              </a:rPr>
              <a:t>– H</a:t>
            </a:r>
            <a:r>
              <a:rPr lang="vi-VN" sz="1200" baseline="-25000" dirty="0">
                <a:effectLst/>
                <a:ea typeface="Times New Roman" panose="02020603050405020304" pitchFamily="18" charset="0"/>
                <a:cs typeface="Arial" panose="020B0604020202020204" pitchFamily="34" charset="0"/>
              </a:rPr>
              <a:t>2</a:t>
            </a:r>
            <a:r>
              <a:rPr lang="vi-VN" sz="1200" dirty="0">
                <a:effectLst/>
                <a:ea typeface="Times New Roman" panose="02020603050405020304" pitchFamily="18" charset="0"/>
                <a:cs typeface="Arial" panose="020B0604020202020204" pitchFamily="34" charset="0"/>
              </a:rPr>
              <a:t>O từ quá trình cháy thành phần Hydro và từ thành phần ẩm trong nhiên liệu và không khí; </a:t>
            </a:r>
            <a:endParaRPr lang="en-US" sz="1200" dirty="0">
              <a:effectLst/>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en-US" sz="1200" dirty="0">
                <a:effectLst/>
                <a:ea typeface="Times New Roman" panose="02020603050405020304" pitchFamily="18" charset="0"/>
                <a:cs typeface="Arial" panose="020B0604020202020204" pitchFamily="34" charset="0"/>
              </a:rPr>
              <a:t>– </a:t>
            </a:r>
            <a:r>
              <a:rPr lang="vi-VN" sz="1200" dirty="0">
                <a:effectLst/>
                <a:ea typeface="Times New Roman" panose="02020603050405020304" pitchFamily="18" charset="0"/>
                <a:cs typeface="Arial" panose="020B0604020202020204" pitchFamily="34" charset="0"/>
              </a:rPr>
              <a:t>SO</a:t>
            </a:r>
            <a:r>
              <a:rPr lang="vi-VN" sz="1200" baseline="-25000" dirty="0">
                <a:effectLst/>
                <a:ea typeface="Times New Roman" panose="02020603050405020304" pitchFamily="18" charset="0"/>
                <a:cs typeface="Arial" panose="020B0604020202020204" pitchFamily="34" charset="0"/>
              </a:rPr>
              <a:t>2</a:t>
            </a:r>
            <a:r>
              <a:rPr lang="vi-VN" sz="1200" dirty="0">
                <a:effectLst/>
                <a:ea typeface="Times New Roman" panose="02020603050405020304" pitchFamily="18" charset="0"/>
                <a:cs typeface="Arial" panose="020B0604020202020204" pitchFamily="34" charset="0"/>
              </a:rPr>
              <a:t> </a:t>
            </a:r>
            <a:r>
              <a:rPr lang="en-US" sz="1200" dirty="0">
                <a:effectLst/>
                <a:ea typeface="Times New Roman" panose="02020603050405020304" pitchFamily="18" charset="0"/>
                <a:cs typeface="Arial" panose="020B0604020202020204" pitchFamily="34" charset="0"/>
              </a:rPr>
              <a:t>t</a:t>
            </a:r>
            <a:r>
              <a:rPr lang="vi-VN" sz="1200" dirty="0">
                <a:effectLst/>
                <a:ea typeface="Times New Roman" panose="02020603050405020304" pitchFamily="18" charset="0"/>
                <a:cs typeface="Arial" panose="020B0604020202020204" pitchFamily="34" charset="0"/>
              </a:rPr>
              <a:t>ừ quá trình cháy thành phần S trong nhiên liệu</a:t>
            </a:r>
            <a:endParaRPr lang="en-US" sz="1200" dirty="0">
              <a:effectLst/>
              <a:ea typeface="Times New Roman" panose="02020603050405020304" pitchFamily="18" charset="0"/>
              <a:cs typeface="Arial" panose="020B0604020202020204" pitchFamily="34" charset="0"/>
            </a:endParaRPr>
          </a:p>
          <a:p>
            <a:pPr algn="just">
              <a:lnSpc>
                <a:spcPct val="107000"/>
              </a:lnSpc>
              <a:spcBef>
                <a:spcPts val="300"/>
              </a:spcBef>
              <a:spcAft>
                <a:spcPts val="300"/>
              </a:spcAft>
            </a:pPr>
            <a:r>
              <a:rPr lang="vi-VN" sz="1200" dirty="0">
                <a:effectLst/>
                <a:ea typeface="Times New Roman" panose="02020603050405020304" pitchFamily="18" charset="0"/>
                <a:cs typeface="Arial" panose="020B0604020202020204" pitchFamily="34" charset="0"/>
              </a:rPr>
              <a:t>– N</a:t>
            </a:r>
            <a:r>
              <a:rPr lang="vi-VN" sz="1200" baseline="-25000" dirty="0">
                <a:effectLst/>
                <a:ea typeface="Times New Roman" panose="02020603050405020304" pitchFamily="18" charset="0"/>
                <a:cs typeface="Arial" panose="020B0604020202020204" pitchFamily="34" charset="0"/>
              </a:rPr>
              <a:t>2</a:t>
            </a:r>
            <a:r>
              <a:rPr lang="vi-VN" sz="1200" dirty="0">
                <a:effectLst/>
                <a:ea typeface="Times New Roman" panose="02020603050405020304" pitchFamily="18" charset="0"/>
                <a:cs typeface="Arial" panose="020B0604020202020204" pitchFamily="34" charset="0"/>
              </a:rPr>
              <a:t> từ không khí</a:t>
            </a:r>
            <a:endParaRPr lang="en-US" sz="1200" dirty="0">
              <a:effectLst/>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8</a:t>
            </a:fld>
            <a:endParaRPr lang="en-US" dirty="0"/>
          </a:p>
        </p:txBody>
      </p:sp>
    </p:spTree>
    <p:extLst>
      <p:ext uri="{BB962C8B-B14F-4D97-AF65-F5344CB8AC3E}">
        <p14:creationId xmlns:p14="http://schemas.microsoft.com/office/powerpoint/2010/main" val="4033511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10</a:t>
            </a:fld>
            <a:endParaRPr lang="en-US" dirty="0"/>
          </a:p>
        </p:txBody>
      </p:sp>
    </p:spTree>
    <p:extLst>
      <p:ext uri="{BB962C8B-B14F-4D97-AF65-F5344CB8AC3E}">
        <p14:creationId xmlns:p14="http://schemas.microsoft.com/office/powerpoint/2010/main" val="1674038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17</a:t>
            </a:fld>
            <a:endParaRPr lang="en-US" dirty="0"/>
          </a:p>
        </p:txBody>
      </p:sp>
    </p:spTree>
    <p:extLst>
      <p:ext uri="{BB962C8B-B14F-4D97-AF65-F5344CB8AC3E}">
        <p14:creationId xmlns:p14="http://schemas.microsoft.com/office/powerpoint/2010/main" val="3399299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360A4-CAB1-1007-5B9B-22A8489CB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6279C4-7ECB-81FB-CE80-77DE3CBDBB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0B1212-A772-8DCB-D770-F9C1B5B45EF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76A3D21-F413-8602-7323-F651EBA2D122}"/>
              </a:ext>
            </a:extLst>
          </p:cNvPr>
          <p:cNvSpPr>
            <a:spLocks noGrp="1"/>
          </p:cNvSpPr>
          <p:nvPr>
            <p:ph type="sldNum" sz="quarter" idx="5"/>
          </p:nvPr>
        </p:nvSpPr>
        <p:spPr/>
        <p:txBody>
          <a:bodyPr/>
          <a:lstStyle/>
          <a:p>
            <a:fld id="{B53270C4-5166-4AC5-86A0-5BCB4425EB66}" type="slidenum">
              <a:rPr lang="en-US" smtClean="0"/>
              <a:t>18</a:t>
            </a:fld>
            <a:endParaRPr lang="en-US" dirty="0"/>
          </a:p>
        </p:txBody>
      </p:sp>
    </p:spTree>
    <p:extLst>
      <p:ext uri="{BB962C8B-B14F-4D97-AF65-F5344CB8AC3E}">
        <p14:creationId xmlns:p14="http://schemas.microsoft.com/office/powerpoint/2010/main" val="3671044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dirty="0">
                <a:effectLst/>
                <a:ea typeface="Times New Roman" panose="02020603050405020304" pitchFamily="18" charset="0"/>
              </a:rPr>
              <a:t>The fixed grate boiler has a simple structure, however, it has many disadvantages that lead to heavy labor in feeding, coal removal, and cement discharge, and cannot increase capacity.</a:t>
            </a:r>
            <a:endParaRPr lang="en-GB" sz="1200" dirty="0">
              <a:effectLs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vi-VN" sz="1200" dirty="0">
                <a:effectLst/>
                <a:ea typeface="Times New Roman" panose="02020603050405020304" pitchFamily="18" charset="0"/>
              </a:rPr>
              <a:t>Many mechanized structures are introduced such as flip grate structure, ladder grate structure and movable ladder to help increase furnace capacity and reduce heavy labor.</a:t>
            </a:r>
            <a:endParaRPr lang="en-US" dirty="0"/>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19</a:t>
            </a:fld>
            <a:endParaRPr lang="en-US" dirty="0"/>
          </a:p>
        </p:txBody>
      </p:sp>
    </p:spTree>
    <p:extLst>
      <p:ext uri="{BB962C8B-B14F-4D97-AF65-F5344CB8AC3E}">
        <p14:creationId xmlns:p14="http://schemas.microsoft.com/office/powerpoint/2010/main" val="1241138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dirty="0" err="1"/>
              <a:t>Giải</a:t>
            </a:r>
            <a:r>
              <a:rPr lang="en-US" dirty="0"/>
              <a:t> </a:t>
            </a:r>
            <a:r>
              <a:rPr lang="en-US" dirty="0" err="1"/>
              <a:t>thích</a:t>
            </a:r>
            <a:r>
              <a:rPr lang="en-US" dirty="0"/>
              <a:t> </a:t>
            </a:r>
            <a:r>
              <a:rPr lang="en-US" dirty="0" err="1"/>
              <a:t>cho</a:t>
            </a:r>
            <a:r>
              <a:rPr lang="en-US" dirty="0"/>
              <a:t> </a:t>
            </a:r>
            <a:r>
              <a:rPr lang="en-US" dirty="0" err="1"/>
              <a:t>học</a:t>
            </a:r>
            <a:r>
              <a:rPr lang="en-US" dirty="0"/>
              <a:t> </a:t>
            </a:r>
            <a:r>
              <a:rPr lang="en-US" dirty="0" err="1"/>
              <a:t>viên</a:t>
            </a:r>
            <a:r>
              <a:rPr lang="en-US" dirty="0"/>
              <a:t> </a:t>
            </a:r>
            <a:r>
              <a:rPr lang="en-US" dirty="0" err="1"/>
              <a:t>về</a:t>
            </a:r>
            <a:r>
              <a:rPr lang="en-US" dirty="0"/>
              <a:t> </a:t>
            </a:r>
            <a:r>
              <a:rPr lang="en-US" dirty="0" err="1"/>
              <a:t>các</a:t>
            </a:r>
            <a:r>
              <a:rPr lang="en-US" dirty="0"/>
              <a:t> </a:t>
            </a:r>
            <a:r>
              <a:rPr lang="en-US" dirty="0" err="1"/>
              <a:t>ký</a:t>
            </a:r>
            <a:r>
              <a:rPr lang="en-US" dirty="0"/>
              <a:t> </a:t>
            </a:r>
            <a:r>
              <a:rPr lang="en-US" dirty="0" err="1"/>
              <a:t>hiệu</a:t>
            </a:r>
            <a:r>
              <a:rPr lang="en-US" dirty="0"/>
              <a:t>:</a:t>
            </a:r>
          </a:p>
          <a:p>
            <a:pPr marL="457200" marR="0" lvl="1" indent="0" algn="l" defTabSz="914400" rtl="0" eaLnBrk="1" fontAlgn="auto" latinLnBrk="0" hangingPunct="1">
              <a:lnSpc>
                <a:spcPct val="100000"/>
              </a:lnSpc>
              <a:spcBef>
                <a:spcPct val="0"/>
              </a:spcBef>
              <a:spcAft>
                <a:spcPts val="0"/>
              </a:spcAft>
              <a:buClrTx/>
              <a:buSzTx/>
              <a:buFont typeface="Calibri" panose="020F0502020204030204" pitchFamily="34" charset="0"/>
              <a:buNone/>
              <a:tabLst/>
              <a:defRPr/>
            </a:pPr>
            <a:r>
              <a:rPr lang="en-US" dirty="0"/>
              <a:t>Q	: </a:t>
            </a:r>
            <a:r>
              <a:rPr lang="en-US" dirty="0" err="1"/>
              <a:t>Nhiệt</a:t>
            </a:r>
            <a:r>
              <a:rPr lang="en-US" dirty="0"/>
              <a:t> </a:t>
            </a:r>
            <a:r>
              <a:rPr lang="en-US" dirty="0" err="1"/>
              <a:t>lượng</a:t>
            </a:r>
            <a:r>
              <a:rPr lang="en-US" dirty="0"/>
              <a:t> </a:t>
            </a:r>
            <a:r>
              <a:rPr lang="fr-FR" sz="1200" dirty="0">
                <a:effectLst/>
                <a:ea typeface="Times New Roman" panose="02020603050405020304" pitchFamily="18" charset="0"/>
              </a:rPr>
              <a:t>(kJ/kg, kJ/</a:t>
            </a:r>
            <a:r>
              <a:rPr lang="fr-FR" sz="1200" spc="10" dirty="0">
                <a:effectLst/>
                <a:ea typeface="Times New Roman" panose="02020603050405020304" pitchFamily="18" charset="0"/>
              </a:rPr>
              <a:t>m</a:t>
            </a:r>
            <a:r>
              <a:rPr lang="fr-FR" sz="1200" spc="5" dirty="0">
                <a:effectLst/>
                <a:ea typeface="Times New Roman" panose="02020603050405020304" pitchFamily="18" charset="0"/>
              </a:rPr>
              <a:t>3</a:t>
            </a:r>
            <a:r>
              <a:rPr lang="fr-FR" sz="1200" baseline="-25000" dirty="0">
                <a:effectLst/>
                <a:ea typeface="Times New Roman" panose="02020603050405020304" pitchFamily="18" charset="0"/>
              </a:rPr>
              <a:t>tc</a:t>
            </a:r>
            <a:r>
              <a:rPr lang="fr-FR" sz="1200" spc="-5" dirty="0">
                <a:effectLst/>
                <a:ea typeface="Times New Roman" panose="02020603050405020304" pitchFamily="18" charset="0"/>
              </a:rPr>
              <a:t>)</a:t>
            </a:r>
            <a:endParaRPr lang="en-US" dirty="0"/>
          </a:p>
          <a:p>
            <a:pPr marL="457200" marR="0" lvl="1" indent="0" algn="l" defTabSz="914400" rtl="0" eaLnBrk="1" fontAlgn="auto" latinLnBrk="0" hangingPunct="1">
              <a:lnSpc>
                <a:spcPct val="100000"/>
              </a:lnSpc>
              <a:spcBef>
                <a:spcPct val="0"/>
              </a:spcBef>
              <a:spcAft>
                <a:spcPts val="0"/>
              </a:spcAft>
              <a:buClrTx/>
              <a:buSzTx/>
              <a:buFont typeface="Calibri" panose="020F0502020204030204" pitchFamily="34" charset="0"/>
              <a:buNone/>
              <a:tabLst/>
              <a:defRPr/>
            </a:pPr>
            <a:r>
              <a:rPr lang="vi-VN" dirty="0"/>
              <a:t>Q</a:t>
            </a:r>
            <a:r>
              <a:rPr lang="vi-VN" baseline="-25000" dirty="0"/>
              <a:t>đv</a:t>
            </a:r>
            <a:r>
              <a:rPr lang="en-US" baseline="-25000" dirty="0"/>
              <a:t> 	</a:t>
            </a:r>
            <a:r>
              <a:rPr lang="en-US" dirty="0"/>
              <a:t>: </a:t>
            </a:r>
            <a:r>
              <a:rPr lang="en-US" dirty="0" err="1"/>
              <a:t>Nhiệt</a:t>
            </a:r>
            <a:r>
              <a:rPr lang="en-US" dirty="0"/>
              <a:t> </a:t>
            </a:r>
            <a:r>
              <a:rPr lang="en-US" dirty="0" err="1"/>
              <a:t>lượng</a:t>
            </a:r>
            <a:r>
              <a:rPr lang="en-US" dirty="0"/>
              <a:t> </a:t>
            </a:r>
            <a:r>
              <a:rPr lang="en-US" dirty="0" err="1"/>
              <a:t>đưa</a:t>
            </a:r>
            <a:r>
              <a:rPr lang="en-US" dirty="0"/>
              <a:t> </a:t>
            </a:r>
            <a:r>
              <a:rPr lang="en-US" dirty="0" err="1"/>
              <a:t>vào</a:t>
            </a:r>
            <a:r>
              <a:rPr lang="en-US" dirty="0"/>
              <a:t> </a:t>
            </a:r>
            <a:r>
              <a:rPr lang="fr-FR" sz="1200" dirty="0">
                <a:effectLst/>
                <a:ea typeface="Times New Roman" panose="02020603050405020304" pitchFamily="18" charset="0"/>
              </a:rPr>
              <a:t>(kJ/kg, kJ/</a:t>
            </a:r>
            <a:r>
              <a:rPr lang="fr-FR" sz="1200" spc="10" dirty="0">
                <a:effectLst/>
                <a:ea typeface="Times New Roman" panose="02020603050405020304" pitchFamily="18" charset="0"/>
              </a:rPr>
              <a:t>m</a:t>
            </a:r>
            <a:r>
              <a:rPr lang="fr-FR" sz="1200" spc="5" dirty="0">
                <a:effectLst/>
                <a:ea typeface="Times New Roman" panose="02020603050405020304" pitchFamily="18" charset="0"/>
              </a:rPr>
              <a:t>3</a:t>
            </a:r>
            <a:r>
              <a:rPr lang="fr-FR" sz="1200" baseline="-25000" dirty="0">
                <a:effectLst/>
                <a:ea typeface="Times New Roman" panose="02020603050405020304" pitchFamily="18" charset="0"/>
              </a:rPr>
              <a:t>tc</a:t>
            </a:r>
            <a:r>
              <a:rPr lang="fr-FR" sz="1200" spc="-5" dirty="0">
                <a:effectLst/>
                <a:ea typeface="Times New Roman" panose="02020603050405020304" pitchFamily="18" charset="0"/>
              </a:rPr>
              <a:t>)</a:t>
            </a:r>
            <a:endParaRPr lang="en-US" dirty="0"/>
          </a:p>
          <a:p>
            <a:pPr lvl="1" eaLnBrk="1" hangingPunct="1">
              <a:spcBef>
                <a:spcPct val="0"/>
              </a:spcBef>
              <a:buFont typeface="Calibri" panose="020F0502020204030204" pitchFamily="34" charset="0"/>
              <a:buNone/>
              <a:defRPr/>
            </a:pPr>
            <a:r>
              <a:rPr lang="en-US" dirty="0"/>
              <a:t>q	: </a:t>
            </a:r>
            <a:r>
              <a:rPr lang="en-US" dirty="0" err="1"/>
              <a:t>nhiệt</a:t>
            </a:r>
            <a:r>
              <a:rPr lang="en-US" dirty="0"/>
              <a:t> </a:t>
            </a:r>
            <a:r>
              <a:rPr lang="en-US" dirty="0" err="1"/>
              <a:t>lượng</a:t>
            </a:r>
            <a:r>
              <a:rPr lang="en-US" dirty="0"/>
              <a:t> </a:t>
            </a:r>
            <a:r>
              <a:rPr lang="en-US" dirty="0" err="1"/>
              <a:t>tính</a:t>
            </a:r>
            <a:r>
              <a:rPr lang="en-US" dirty="0"/>
              <a:t> </a:t>
            </a:r>
            <a:r>
              <a:rPr lang="en-US" dirty="0" err="1"/>
              <a:t>theo</a:t>
            </a:r>
            <a:r>
              <a:rPr lang="en-US" dirty="0"/>
              <a:t> </a:t>
            </a:r>
            <a:r>
              <a:rPr lang="en-US" dirty="0" err="1"/>
              <a:t>giá</a:t>
            </a:r>
            <a:r>
              <a:rPr lang="en-US" dirty="0"/>
              <a:t> </a:t>
            </a:r>
            <a:r>
              <a:rPr lang="en-US" dirty="0" err="1"/>
              <a:t>trị</a:t>
            </a:r>
            <a:r>
              <a:rPr lang="en-US" dirty="0"/>
              <a:t> </a:t>
            </a:r>
            <a:r>
              <a:rPr lang="en-US" dirty="0" err="1"/>
              <a:t>tương</a:t>
            </a:r>
            <a:r>
              <a:rPr lang="en-US" dirty="0"/>
              <a:t> </a:t>
            </a:r>
            <a:r>
              <a:rPr lang="en-US" dirty="0" err="1"/>
              <a:t>đối</a:t>
            </a:r>
            <a:r>
              <a:rPr lang="en-US" dirty="0"/>
              <a:t> (%):  </a:t>
            </a:r>
          </a:p>
          <a:p>
            <a:pPr lvl="1" eaLnBrk="1" hangingPunct="1">
              <a:spcBef>
                <a:spcPct val="0"/>
              </a:spcBef>
              <a:buFont typeface="Calibri" panose="020F0502020204030204" pitchFamily="34" charset="0"/>
              <a:buNone/>
              <a:defRPr/>
            </a:pPr>
            <a:r>
              <a:rPr lang="en-US" dirty="0"/>
              <a:t>q</a:t>
            </a:r>
            <a:r>
              <a:rPr lang="en-US" baseline="-25000" dirty="0"/>
              <a:t>1</a:t>
            </a:r>
            <a:r>
              <a:rPr lang="en-US" dirty="0"/>
              <a:t> + q</a:t>
            </a:r>
            <a:r>
              <a:rPr lang="en-US" baseline="-25000" dirty="0"/>
              <a:t>2</a:t>
            </a:r>
            <a:r>
              <a:rPr lang="en-US" dirty="0"/>
              <a:t> + q</a:t>
            </a:r>
            <a:r>
              <a:rPr lang="en-US" baseline="-25000" dirty="0"/>
              <a:t>3 </a:t>
            </a:r>
            <a:r>
              <a:rPr lang="en-US" dirty="0"/>
              <a:t>+ q</a:t>
            </a:r>
            <a:r>
              <a:rPr lang="en-US" baseline="-25000" dirty="0"/>
              <a:t>4 </a:t>
            </a:r>
            <a:r>
              <a:rPr lang="en-US" dirty="0"/>
              <a:t>+ q</a:t>
            </a:r>
            <a:r>
              <a:rPr lang="en-US" baseline="-25000" dirty="0"/>
              <a:t>5 </a:t>
            </a:r>
            <a:r>
              <a:rPr lang="en-US" dirty="0"/>
              <a:t>+ q</a:t>
            </a:r>
            <a:r>
              <a:rPr lang="en-US" baseline="-25000" dirty="0"/>
              <a:t>6</a:t>
            </a:r>
            <a:r>
              <a:rPr lang="en-US" dirty="0"/>
              <a:t> = 1 hay 100 %</a:t>
            </a:r>
          </a:p>
          <a:p>
            <a:pPr lvl="1" eaLnBrk="1" hangingPunct="1">
              <a:spcBef>
                <a:spcPct val="0"/>
              </a:spcBef>
              <a:buFont typeface="Calibri" panose="020F0502020204030204" pitchFamily="34" charset="0"/>
              <a:buNone/>
              <a:defRPr/>
            </a:pPr>
            <a:r>
              <a:rPr lang="en-US" dirty="0" err="1"/>
              <a:t>i</a:t>
            </a:r>
            <a:r>
              <a:rPr lang="en-US" baseline="-25000" dirty="0" err="1"/>
              <a:t>h</a:t>
            </a:r>
            <a:r>
              <a:rPr lang="en-US" dirty="0"/>
              <a:t>	: </a:t>
            </a:r>
            <a:r>
              <a:rPr lang="en-US" dirty="0" err="1"/>
              <a:t>entanpi</a:t>
            </a:r>
            <a:r>
              <a:rPr lang="en-US" dirty="0"/>
              <a:t> </a:t>
            </a:r>
            <a:r>
              <a:rPr lang="en-US" dirty="0" err="1"/>
              <a:t>của</a:t>
            </a:r>
            <a:r>
              <a:rPr lang="en-US" dirty="0"/>
              <a:t> h</a:t>
            </a:r>
            <a:r>
              <a:rPr lang="vi-VN" dirty="0"/>
              <a:t>ơ</a:t>
            </a:r>
            <a:r>
              <a:rPr lang="en-US" dirty="0" err="1"/>
              <a:t>i</a:t>
            </a:r>
            <a:endParaRPr lang="en-US" dirty="0"/>
          </a:p>
          <a:p>
            <a:pPr lvl="1" eaLnBrk="1" hangingPunct="1">
              <a:spcBef>
                <a:spcPct val="0"/>
              </a:spcBef>
              <a:buFont typeface="Calibri" panose="020F0502020204030204" pitchFamily="34" charset="0"/>
              <a:buNone/>
              <a:defRPr/>
            </a:pPr>
            <a:r>
              <a:rPr lang="en-US" dirty="0" err="1"/>
              <a:t>i</a:t>
            </a:r>
            <a:r>
              <a:rPr lang="en-US" baseline="-25000" dirty="0" err="1"/>
              <a:t>nc</a:t>
            </a:r>
            <a:r>
              <a:rPr lang="en-US" dirty="0"/>
              <a:t>	: </a:t>
            </a:r>
            <a:r>
              <a:rPr lang="en-US" dirty="0" err="1"/>
              <a:t>entanpi</a:t>
            </a:r>
            <a:r>
              <a:rPr lang="en-US" dirty="0"/>
              <a:t> </a:t>
            </a:r>
            <a:r>
              <a:rPr lang="en-US" dirty="0" err="1"/>
              <a:t>của</a:t>
            </a:r>
            <a:r>
              <a:rPr lang="en-US" dirty="0"/>
              <a:t> n</a:t>
            </a:r>
            <a:r>
              <a:rPr lang="vi-VN" dirty="0"/>
              <a:t>ướ</a:t>
            </a:r>
            <a:r>
              <a:rPr lang="en-US" dirty="0"/>
              <a:t>c </a:t>
            </a:r>
            <a:r>
              <a:rPr lang="en-US" dirty="0" err="1"/>
              <a:t>cấp</a:t>
            </a:r>
            <a:endParaRPr lang="en-US" dirty="0"/>
          </a:p>
          <a:p>
            <a:pPr lvl="1" eaLnBrk="1" hangingPunct="1">
              <a:spcBef>
                <a:spcPct val="0"/>
              </a:spcBef>
              <a:buFont typeface="Calibri" panose="020F0502020204030204" pitchFamily="34" charset="0"/>
              <a:buNone/>
              <a:defRPr/>
            </a:pPr>
            <a:r>
              <a:rPr lang="en-US" dirty="0"/>
              <a:t>B	: </a:t>
            </a:r>
            <a:r>
              <a:rPr lang="en-US" dirty="0" err="1"/>
              <a:t>tiêu</a:t>
            </a:r>
            <a:r>
              <a:rPr lang="en-US" dirty="0"/>
              <a:t> hao </a:t>
            </a:r>
            <a:r>
              <a:rPr lang="en-US" dirty="0" err="1"/>
              <a:t>nhiên</a:t>
            </a:r>
            <a:r>
              <a:rPr lang="en-US" dirty="0"/>
              <a:t> </a:t>
            </a:r>
          </a:p>
          <a:p>
            <a:pPr lvl="1" eaLnBrk="1" hangingPunct="1">
              <a:spcBef>
                <a:spcPct val="0"/>
              </a:spcBef>
              <a:buFont typeface="Calibri" panose="020F0502020204030204" pitchFamily="34" charset="0"/>
              <a:buNone/>
              <a:defRPr/>
            </a:pPr>
            <a:r>
              <a:rPr lang="en-US" dirty="0"/>
              <a:t>D	: </a:t>
            </a:r>
            <a:r>
              <a:rPr lang="en-US" dirty="0" err="1"/>
              <a:t>sản</a:t>
            </a:r>
            <a:r>
              <a:rPr lang="en-US" dirty="0"/>
              <a:t> l</a:t>
            </a:r>
            <a:r>
              <a:rPr lang="vi-VN" dirty="0"/>
              <a:t>ượ</a:t>
            </a:r>
            <a:r>
              <a:rPr lang="en-US" dirty="0"/>
              <a:t>ng h</a:t>
            </a:r>
            <a:r>
              <a:rPr lang="vi-VN" dirty="0"/>
              <a:t>ơ</a:t>
            </a:r>
            <a:r>
              <a:rPr lang="en-US" dirty="0" err="1"/>
              <a:t>i</a:t>
            </a:r>
            <a:endParaRPr lang="en-US" dirty="0"/>
          </a:p>
          <a:p>
            <a:pPr eaLnBrk="1" hangingPunct="1">
              <a:spcBef>
                <a:spcPct val="0"/>
              </a:spcBef>
              <a:defRPr/>
            </a:pPr>
            <a:r>
              <a:rPr lang="en-US" dirty="0" err="1"/>
              <a:t>Nêu</a:t>
            </a:r>
            <a:r>
              <a:rPr lang="en-US" dirty="0"/>
              <a:t> </a:t>
            </a:r>
            <a:r>
              <a:rPr lang="en-US" dirty="0" err="1"/>
              <a:t>rõ</a:t>
            </a:r>
            <a:r>
              <a:rPr lang="en-US" dirty="0"/>
              <a:t> ý </a:t>
            </a:r>
            <a:r>
              <a:rPr lang="en-US" dirty="0" err="1"/>
              <a:t>nghĩa</a:t>
            </a:r>
            <a:r>
              <a:rPr lang="en-US" dirty="0"/>
              <a:t> &amp; </a:t>
            </a:r>
            <a:r>
              <a:rPr lang="en-US" dirty="0" err="1"/>
              <a:t>phạm</a:t>
            </a:r>
            <a:r>
              <a:rPr lang="en-US" dirty="0"/>
              <a:t> vi </a:t>
            </a:r>
            <a:r>
              <a:rPr lang="en-US" dirty="0" err="1"/>
              <a:t>sử</a:t>
            </a:r>
            <a:r>
              <a:rPr lang="en-US" dirty="0"/>
              <a:t> </a:t>
            </a:r>
            <a:r>
              <a:rPr lang="en-US" dirty="0" err="1"/>
              <a:t>dụng</a:t>
            </a:r>
            <a:r>
              <a:rPr lang="en-US" dirty="0"/>
              <a:t> </a:t>
            </a:r>
            <a:r>
              <a:rPr lang="en-US" dirty="0" err="1"/>
              <a:t>của</a:t>
            </a:r>
            <a:r>
              <a:rPr lang="en-US" dirty="0"/>
              <a:t> </a:t>
            </a:r>
            <a:r>
              <a:rPr lang="en-US" dirty="0" err="1"/>
              <a:t>phương</a:t>
            </a:r>
            <a:r>
              <a:rPr lang="en-US" dirty="0"/>
              <a:t> </a:t>
            </a:r>
            <a:r>
              <a:rPr lang="en-US" dirty="0" err="1"/>
              <a:t>pháp</a:t>
            </a:r>
            <a:r>
              <a:rPr lang="en-US" dirty="0"/>
              <a:t> </a:t>
            </a:r>
            <a:r>
              <a:rPr lang="en-US" dirty="0" err="1"/>
              <a:t>xác</a:t>
            </a:r>
            <a:r>
              <a:rPr lang="en-US" dirty="0"/>
              <a:t> </a:t>
            </a:r>
            <a:r>
              <a:rPr lang="en-US" dirty="0" err="1"/>
              <a:t>định</a:t>
            </a:r>
            <a:r>
              <a:rPr lang="en-US" dirty="0"/>
              <a:t> </a:t>
            </a:r>
            <a:r>
              <a:rPr lang="en-US" dirty="0" err="1"/>
              <a:t>hiệu</a:t>
            </a:r>
            <a:r>
              <a:rPr lang="en-US" dirty="0"/>
              <a:t> </a:t>
            </a:r>
            <a:r>
              <a:rPr lang="en-US" dirty="0" err="1"/>
              <a:t>suất</a:t>
            </a:r>
            <a:r>
              <a:rPr lang="en-US" dirty="0"/>
              <a:t> </a:t>
            </a:r>
            <a:r>
              <a:rPr lang="en-US" dirty="0" err="1"/>
              <a:t>lò</a:t>
            </a:r>
            <a:r>
              <a:rPr lang="en-US" dirty="0"/>
              <a:t> </a:t>
            </a:r>
            <a:r>
              <a:rPr lang="en-US" dirty="0" err="1"/>
              <a:t>hơi</a:t>
            </a:r>
            <a:r>
              <a:rPr lang="en-US" dirty="0"/>
              <a:t> </a:t>
            </a:r>
            <a:r>
              <a:rPr lang="en-US" dirty="0" err="1"/>
              <a:t>theo</a:t>
            </a:r>
            <a:r>
              <a:rPr lang="en-US" dirty="0"/>
              <a:t> </a:t>
            </a:r>
            <a:r>
              <a:rPr lang="en-US" dirty="0" err="1"/>
              <a:t>cân</a:t>
            </a:r>
            <a:r>
              <a:rPr lang="en-US" dirty="0"/>
              <a:t> </a:t>
            </a:r>
            <a:r>
              <a:rPr lang="en-US" dirty="0" err="1"/>
              <a:t>bằng</a:t>
            </a:r>
            <a:r>
              <a:rPr lang="en-US" dirty="0"/>
              <a:t> </a:t>
            </a:r>
            <a:r>
              <a:rPr lang="en-US" dirty="0" err="1"/>
              <a:t>thuận</a:t>
            </a:r>
            <a:r>
              <a:rPr lang="en-US" dirty="0"/>
              <a:t> </a:t>
            </a:r>
            <a:r>
              <a:rPr lang="en-US" dirty="0" err="1"/>
              <a:t>và</a:t>
            </a:r>
            <a:r>
              <a:rPr lang="en-US" dirty="0"/>
              <a:t> </a:t>
            </a:r>
            <a:r>
              <a:rPr lang="en-US" dirty="0" err="1"/>
              <a:t>cân</a:t>
            </a:r>
            <a:r>
              <a:rPr lang="en-US" dirty="0"/>
              <a:t> </a:t>
            </a:r>
            <a:r>
              <a:rPr lang="en-US" dirty="0" err="1"/>
              <a:t>bằng</a:t>
            </a:r>
            <a:r>
              <a:rPr lang="en-US" dirty="0"/>
              <a:t> </a:t>
            </a:r>
            <a:r>
              <a:rPr lang="en-US" dirty="0" err="1"/>
              <a:t>nghịch</a:t>
            </a:r>
            <a:endParaRPr lang="en-US" dirty="0"/>
          </a:p>
          <a:p>
            <a:pPr eaLnBrk="1" hangingPunct="1">
              <a:spcBef>
                <a:spcPct val="0"/>
              </a:spcBef>
              <a:defRPr/>
            </a:pPr>
            <a:r>
              <a:rPr lang="en-US" dirty="0" err="1"/>
              <a:t>Giải</a:t>
            </a:r>
            <a:r>
              <a:rPr lang="en-US" dirty="0"/>
              <a:t> </a:t>
            </a:r>
            <a:r>
              <a:rPr lang="en-US" dirty="0" err="1"/>
              <a:t>thích</a:t>
            </a:r>
            <a:r>
              <a:rPr lang="en-US" dirty="0"/>
              <a:t> </a:t>
            </a:r>
            <a:r>
              <a:rPr lang="en-US" dirty="0" err="1"/>
              <a:t>thêm</a:t>
            </a:r>
            <a:r>
              <a:rPr lang="en-US" dirty="0"/>
              <a:t> </a:t>
            </a:r>
            <a:r>
              <a:rPr lang="en-US" dirty="0" err="1"/>
              <a:t>về</a:t>
            </a:r>
            <a:r>
              <a:rPr lang="en-US" dirty="0"/>
              <a:t> </a:t>
            </a:r>
            <a:r>
              <a:rPr lang="en-US" dirty="0" err="1"/>
              <a:t>công</a:t>
            </a:r>
            <a:r>
              <a:rPr lang="en-US" dirty="0"/>
              <a:t> </a:t>
            </a:r>
            <a:r>
              <a:rPr lang="en-US" dirty="0" err="1"/>
              <a:t>thức</a:t>
            </a:r>
            <a:r>
              <a:rPr lang="en-US" dirty="0"/>
              <a:t>  </a:t>
            </a:r>
            <a:r>
              <a:rPr lang="en-US" dirty="0">
                <a:solidFill>
                  <a:srgbClr val="C00000"/>
                </a:solidFill>
                <a:sym typeface="Symbol" pitchFamily="18" charset="2"/>
              </a:rPr>
              <a:t>Q</a:t>
            </a:r>
            <a:r>
              <a:rPr lang="en-US" baseline="-25000" dirty="0">
                <a:solidFill>
                  <a:srgbClr val="C00000"/>
                </a:solidFill>
                <a:sym typeface="Symbol" pitchFamily="18" charset="2"/>
              </a:rPr>
              <a:t>1</a:t>
            </a:r>
            <a:r>
              <a:rPr lang="en-US" dirty="0">
                <a:solidFill>
                  <a:srgbClr val="C00000"/>
                </a:solidFill>
                <a:sym typeface="Symbol" pitchFamily="18" charset="2"/>
              </a:rPr>
              <a:t> = D(</a:t>
            </a:r>
            <a:r>
              <a:rPr lang="en-US" dirty="0" err="1">
                <a:solidFill>
                  <a:srgbClr val="C00000"/>
                </a:solidFill>
                <a:sym typeface="Symbol" pitchFamily="18" charset="2"/>
              </a:rPr>
              <a:t>i</a:t>
            </a:r>
            <a:r>
              <a:rPr lang="en-US" baseline="-25000" dirty="0" err="1">
                <a:solidFill>
                  <a:srgbClr val="C00000"/>
                </a:solidFill>
                <a:sym typeface="Symbol" pitchFamily="18" charset="2"/>
              </a:rPr>
              <a:t>h</a:t>
            </a:r>
            <a:r>
              <a:rPr lang="en-US" dirty="0">
                <a:solidFill>
                  <a:srgbClr val="C00000"/>
                </a:solidFill>
                <a:sym typeface="Symbol" pitchFamily="18" charset="2"/>
              </a:rPr>
              <a:t> – </a:t>
            </a:r>
            <a:r>
              <a:rPr lang="en-US" dirty="0" err="1">
                <a:solidFill>
                  <a:srgbClr val="C00000"/>
                </a:solidFill>
                <a:sym typeface="Symbol" pitchFamily="18" charset="2"/>
              </a:rPr>
              <a:t>i</a:t>
            </a:r>
            <a:r>
              <a:rPr lang="en-US" baseline="-25000" dirty="0" err="1">
                <a:solidFill>
                  <a:srgbClr val="C00000"/>
                </a:solidFill>
                <a:sym typeface="Symbol" pitchFamily="18" charset="2"/>
              </a:rPr>
              <a:t>nc</a:t>
            </a:r>
            <a:r>
              <a:rPr lang="en-US" dirty="0">
                <a:solidFill>
                  <a:srgbClr val="C00000"/>
                </a:solidFill>
                <a:sym typeface="Symbol" pitchFamily="18" charset="2"/>
              </a:rPr>
              <a:t>)</a:t>
            </a:r>
            <a:endParaRPr lang="en-US" baseline="-25000" dirty="0">
              <a:solidFill>
                <a:srgbClr val="C00000"/>
              </a:solidFill>
              <a:sym typeface="Symbol" pitchFamily="18" charset="2"/>
            </a:endParaRPr>
          </a:p>
          <a:p>
            <a:pPr lvl="1" indent="-179388" eaLnBrk="1" hangingPunct="1">
              <a:spcBef>
                <a:spcPct val="0"/>
              </a:spcBef>
              <a:buFont typeface="Arial" pitchFamily="34" charset="0"/>
              <a:buNone/>
              <a:defRPr/>
            </a:pPr>
            <a:r>
              <a:rPr lang="en-US" dirty="0"/>
              <a:t>	</a:t>
            </a:r>
            <a:r>
              <a:rPr lang="en-US" dirty="0" err="1"/>
              <a:t>i</a:t>
            </a:r>
            <a:r>
              <a:rPr lang="en-US" baseline="-25000" dirty="0" err="1"/>
              <a:t>h</a:t>
            </a:r>
            <a:r>
              <a:rPr lang="en-US" dirty="0"/>
              <a:t> - </a:t>
            </a:r>
            <a:r>
              <a:rPr lang="en-US" dirty="0" err="1"/>
              <a:t>entanpi</a:t>
            </a:r>
            <a:r>
              <a:rPr lang="en-US" dirty="0"/>
              <a:t> </a:t>
            </a:r>
            <a:r>
              <a:rPr lang="en-US" dirty="0" err="1"/>
              <a:t>của</a:t>
            </a:r>
            <a:r>
              <a:rPr lang="en-US" dirty="0"/>
              <a:t> h</a:t>
            </a:r>
            <a:r>
              <a:rPr lang="vi-VN" dirty="0"/>
              <a:t>ơ</a:t>
            </a:r>
            <a:r>
              <a:rPr lang="en-US" dirty="0"/>
              <a:t>i: </a:t>
            </a:r>
            <a:r>
              <a:rPr lang="en-US" dirty="0" err="1"/>
              <a:t>nhiệt</a:t>
            </a:r>
            <a:r>
              <a:rPr lang="en-US" dirty="0"/>
              <a:t> l</a:t>
            </a:r>
            <a:r>
              <a:rPr lang="vi-VN" dirty="0"/>
              <a:t>ượ</a:t>
            </a:r>
            <a:r>
              <a:rPr lang="en-US" dirty="0"/>
              <a:t>ng </a:t>
            </a:r>
            <a:r>
              <a:rPr lang="en-US" dirty="0" err="1"/>
              <a:t>nằm</a:t>
            </a:r>
            <a:r>
              <a:rPr lang="en-US" dirty="0"/>
              <a:t> </a:t>
            </a:r>
            <a:r>
              <a:rPr lang="en-US" dirty="0" err="1"/>
              <a:t>trong</a:t>
            </a:r>
            <a:r>
              <a:rPr lang="en-US" dirty="0"/>
              <a:t> 1 kg h</a:t>
            </a:r>
            <a:r>
              <a:rPr lang="vi-VN" dirty="0"/>
              <a:t>ơ</a:t>
            </a:r>
            <a:r>
              <a:rPr lang="en-US" dirty="0" err="1"/>
              <a:t>i</a:t>
            </a:r>
            <a:endParaRPr lang="en-US" dirty="0"/>
          </a:p>
          <a:p>
            <a:pPr lvl="1" indent="-179388" eaLnBrk="1" hangingPunct="1">
              <a:spcBef>
                <a:spcPct val="0"/>
              </a:spcBef>
              <a:buFont typeface="Arial" pitchFamily="34" charset="0"/>
              <a:buNone/>
              <a:defRPr/>
            </a:pPr>
            <a:r>
              <a:rPr lang="en-US" dirty="0"/>
              <a:t>	</a:t>
            </a:r>
            <a:r>
              <a:rPr lang="en-US" dirty="0" err="1"/>
              <a:t>i</a:t>
            </a:r>
            <a:r>
              <a:rPr lang="en-US" baseline="-25000" dirty="0" err="1"/>
              <a:t>nc</a:t>
            </a:r>
            <a:r>
              <a:rPr lang="en-US" dirty="0"/>
              <a:t> - </a:t>
            </a:r>
            <a:r>
              <a:rPr lang="en-US" dirty="0" err="1"/>
              <a:t>entanpi</a:t>
            </a:r>
            <a:r>
              <a:rPr lang="en-US" dirty="0"/>
              <a:t> </a:t>
            </a:r>
            <a:r>
              <a:rPr lang="en-US" dirty="0" err="1"/>
              <a:t>của</a:t>
            </a:r>
            <a:r>
              <a:rPr lang="en-US" dirty="0"/>
              <a:t> n</a:t>
            </a:r>
            <a:r>
              <a:rPr lang="vi-VN" dirty="0"/>
              <a:t>ướ</a:t>
            </a:r>
            <a:r>
              <a:rPr lang="en-US" dirty="0"/>
              <a:t>c </a:t>
            </a:r>
            <a:r>
              <a:rPr lang="en-US" dirty="0" err="1"/>
              <a:t>cấp</a:t>
            </a:r>
            <a:r>
              <a:rPr lang="en-US" dirty="0"/>
              <a:t>: </a:t>
            </a:r>
            <a:r>
              <a:rPr lang="en-US" dirty="0" err="1"/>
              <a:t>nhiệt</a:t>
            </a:r>
            <a:r>
              <a:rPr lang="en-US" dirty="0"/>
              <a:t> l</a:t>
            </a:r>
            <a:r>
              <a:rPr lang="vi-VN" dirty="0"/>
              <a:t>ượ</a:t>
            </a:r>
            <a:r>
              <a:rPr lang="en-US" dirty="0"/>
              <a:t>ng </a:t>
            </a:r>
            <a:r>
              <a:rPr lang="en-US" dirty="0" err="1"/>
              <a:t>nằm</a:t>
            </a:r>
            <a:r>
              <a:rPr lang="en-US" dirty="0"/>
              <a:t> </a:t>
            </a:r>
            <a:r>
              <a:rPr lang="en-US" dirty="0" err="1"/>
              <a:t>trong</a:t>
            </a:r>
            <a:r>
              <a:rPr lang="en-US" dirty="0"/>
              <a:t> 1kg n</a:t>
            </a:r>
            <a:r>
              <a:rPr lang="vi-VN" dirty="0"/>
              <a:t>ướ</a:t>
            </a:r>
            <a:r>
              <a:rPr lang="en-US" dirty="0"/>
              <a:t>c </a:t>
            </a:r>
            <a:r>
              <a:rPr lang="en-US" dirty="0" err="1"/>
              <a:t>cấp</a:t>
            </a:r>
            <a:endParaRPr lang="en-US" dirty="0"/>
          </a:p>
          <a:p>
            <a:pPr lvl="1" indent="-179388" eaLnBrk="1" hangingPunct="1">
              <a:spcBef>
                <a:spcPct val="0"/>
              </a:spcBef>
              <a:buFont typeface="Wingdings" pitchFamily="2" charset="2"/>
              <a:buChar char="Ø"/>
              <a:defRPr/>
            </a:pPr>
            <a:r>
              <a:rPr lang="en-US" dirty="0">
                <a:solidFill>
                  <a:srgbClr val="C00000"/>
                </a:solidFill>
                <a:sym typeface="Symbol" pitchFamily="18" charset="2"/>
              </a:rPr>
              <a:t>(</a:t>
            </a:r>
            <a:r>
              <a:rPr lang="en-US" dirty="0" err="1">
                <a:solidFill>
                  <a:srgbClr val="C00000"/>
                </a:solidFill>
                <a:sym typeface="Symbol" pitchFamily="18" charset="2"/>
              </a:rPr>
              <a:t>i</a:t>
            </a:r>
            <a:r>
              <a:rPr lang="en-US" baseline="-25000" dirty="0" err="1">
                <a:solidFill>
                  <a:srgbClr val="C00000"/>
                </a:solidFill>
                <a:sym typeface="Symbol" pitchFamily="18" charset="2"/>
              </a:rPr>
              <a:t>h</a:t>
            </a:r>
            <a:r>
              <a:rPr lang="en-US" dirty="0">
                <a:solidFill>
                  <a:srgbClr val="C00000"/>
                </a:solidFill>
                <a:sym typeface="Symbol" pitchFamily="18" charset="2"/>
              </a:rPr>
              <a:t> – </a:t>
            </a:r>
            <a:r>
              <a:rPr lang="en-US" dirty="0" err="1">
                <a:solidFill>
                  <a:srgbClr val="C00000"/>
                </a:solidFill>
                <a:sym typeface="Symbol" pitchFamily="18" charset="2"/>
              </a:rPr>
              <a:t>i</a:t>
            </a:r>
            <a:r>
              <a:rPr lang="en-US" baseline="-25000" dirty="0" err="1">
                <a:solidFill>
                  <a:srgbClr val="C00000"/>
                </a:solidFill>
                <a:sym typeface="Symbol" pitchFamily="18" charset="2"/>
              </a:rPr>
              <a:t>nc</a:t>
            </a:r>
            <a:r>
              <a:rPr lang="en-US" dirty="0">
                <a:solidFill>
                  <a:srgbClr val="C00000"/>
                </a:solidFill>
                <a:sym typeface="Symbol" pitchFamily="18" charset="2"/>
              </a:rPr>
              <a:t>) - </a:t>
            </a:r>
            <a:r>
              <a:rPr lang="en-US" dirty="0" err="1">
                <a:solidFill>
                  <a:srgbClr val="C00000"/>
                </a:solidFill>
                <a:sym typeface="Symbol" pitchFamily="18" charset="2"/>
              </a:rPr>
              <a:t>nhiệt</a:t>
            </a:r>
            <a:r>
              <a:rPr lang="en-US" dirty="0">
                <a:solidFill>
                  <a:srgbClr val="C00000"/>
                </a:solidFill>
                <a:sym typeface="Symbol" pitchFamily="18" charset="2"/>
              </a:rPr>
              <a:t> l</a:t>
            </a:r>
            <a:r>
              <a:rPr lang="vi-VN" dirty="0">
                <a:solidFill>
                  <a:srgbClr val="C00000"/>
                </a:solidFill>
                <a:sym typeface="Symbol" pitchFamily="18" charset="2"/>
              </a:rPr>
              <a:t>ượ</a:t>
            </a:r>
            <a:r>
              <a:rPr lang="en-US" dirty="0">
                <a:solidFill>
                  <a:srgbClr val="C00000"/>
                </a:solidFill>
                <a:sym typeface="Symbol" pitchFamily="18" charset="2"/>
              </a:rPr>
              <a:t>ng </a:t>
            </a:r>
            <a:r>
              <a:rPr lang="en-US" dirty="0" err="1">
                <a:solidFill>
                  <a:srgbClr val="C00000"/>
                </a:solidFill>
                <a:sym typeface="Symbol" pitchFamily="18" charset="2"/>
              </a:rPr>
              <a:t>cần</a:t>
            </a:r>
            <a:r>
              <a:rPr lang="en-US" dirty="0">
                <a:solidFill>
                  <a:srgbClr val="C00000"/>
                </a:solidFill>
                <a:sym typeface="Symbol" pitchFamily="18" charset="2"/>
              </a:rPr>
              <a:t> </a:t>
            </a:r>
            <a:r>
              <a:rPr lang="vi-VN" dirty="0">
                <a:solidFill>
                  <a:srgbClr val="C00000"/>
                </a:solidFill>
                <a:sym typeface="Symbol" pitchFamily="18" charset="2"/>
              </a:rPr>
              <a:t>để</a:t>
            </a:r>
            <a:r>
              <a:rPr lang="en-US" dirty="0">
                <a:solidFill>
                  <a:srgbClr val="C00000"/>
                </a:solidFill>
                <a:sym typeface="Symbol" pitchFamily="18" charset="2"/>
              </a:rPr>
              <a:t> </a:t>
            </a:r>
            <a:r>
              <a:rPr lang="en-US" dirty="0" err="1">
                <a:solidFill>
                  <a:srgbClr val="C00000"/>
                </a:solidFill>
                <a:sym typeface="Symbol" pitchFamily="18" charset="2"/>
              </a:rPr>
              <a:t>chuyển</a:t>
            </a:r>
            <a:r>
              <a:rPr lang="en-US" dirty="0">
                <a:solidFill>
                  <a:srgbClr val="C00000"/>
                </a:solidFill>
                <a:sym typeface="Symbol" pitchFamily="18" charset="2"/>
              </a:rPr>
              <a:t> 1kg n</a:t>
            </a:r>
            <a:r>
              <a:rPr lang="vi-VN" dirty="0">
                <a:solidFill>
                  <a:srgbClr val="C00000"/>
                </a:solidFill>
                <a:sym typeface="Symbol" pitchFamily="18" charset="2"/>
              </a:rPr>
              <a:t>ướ</a:t>
            </a:r>
            <a:r>
              <a:rPr lang="en-US" dirty="0">
                <a:solidFill>
                  <a:srgbClr val="C00000"/>
                </a:solidFill>
                <a:sym typeface="Symbol" pitchFamily="18" charset="2"/>
              </a:rPr>
              <a:t>c </a:t>
            </a:r>
            <a:r>
              <a:rPr lang="en-US" dirty="0" err="1">
                <a:solidFill>
                  <a:srgbClr val="C00000"/>
                </a:solidFill>
                <a:sym typeface="Symbol" pitchFamily="18" charset="2"/>
              </a:rPr>
              <a:t>thành</a:t>
            </a:r>
            <a:r>
              <a:rPr lang="en-US" dirty="0">
                <a:solidFill>
                  <a:srgbClr val="C00000"/>
                </a:solidFill>
                <a:sym typeface="Symbol" pitchFamily="18" charset="2"/>
              </a:rPr>
              <a:t> 1 kg h</a:t>
            </a:r>
            <a:r>
              <a:rPr lang="vi-VN" dirty="0">
                <a:solidFill>
                  <a:srgbClr val="C00000"/>
                </a:solidFill>
                <a:sym typeface="Symbol" pitchFamily="18" charset="2"/>
              </a:rPr>
              <a:t>ơ</a:t>
            </a:r>
            <a:r>
              <a:rPr lang="en-US" dirty="0" err="1">
                <a:solidFill>
                  <a:srgbClr val="C00000"/>
                </a:solidFill>
                <a:sym typeface="Symbol" pitchFamily="18" charset="2"/>
              </a:rPr>
              <a:t>i</a:t>
            </a:r>
            <a:endParaRPr lang="en-US" dirty="0">
              <a:solidFill>
                <a:srgbClr val="C00000"/>
              </a:solidFill>
              <a:sym typeface="Symbol" pitchFamily="18" charset="2"/>
            </a:endParaRPr>
          </a:p>
          <a:p>
            <a:pPr lvl="1" indent="-179388" eaLnBrk="1" hangingPunct="1">
              <a:spcBef>
                <a:spcPct val="0"/>
              </a:spcBef>
              <a:buFont typeface="Wingdings" pitchFamily="2" charset="2"/>
              <a:buNone/>
              <a:defRPr/>
            </a:pPr>
            <a:r>
              <a:rPr lang="en-US" dirty="0">
                <a:solidFill>
                  <a:srgbClr val="C00000"/>
                </a:solidFill>
                <a:sym typeface="Symbol" pitchFamily="18" charset="2"/>
              </a:rPr>
              <a:t>	D(</a:t>
            </a:r>
            <a:r>
              <a:rPr lang="en-US" dirty="0" err="1">
                <a:solidFill>
                  <a:srgbClr val="C00000"/>
                </a:solidFill>
                <a:sym typeface="Symbol" pitchFamily="18" charset="2"/>
              </a:rPr>
              <a:t>i</a:t>
            </a:r>
            <a:r>
              <a:rPr lang="en-US" baseline="-25000" dirty="0" err="1">
                <a:solidFill>
                  <a:srgbClr val="C00000"/>
                </a:solidFill>
                <a:sym typeface="Symbol" pitchFamily="18" charset="2"/>
              </a:rPr>
              <a:t>h</a:t>
            </a:r>
            <a:r>
              <a:rPr lang="en-US" dirty="0">
                <a:solidFill>
                  <a:srgbClr val="C00000"/>
                </a:solidFill>
                <a:sym typeface="Symbol" pitchFamily="18" charset="2"/>
              </a:rPr>
              <a:t> – </a:t>
            </a:r>
            <a:r>
              <a:rPr lang="en-US" dirty="0" err="1">
                <a:solidFill>
                  <a:srgbClr val="C00000"/>
                </a:solidFill>
                <a:sym typeface="Symbol" pitchFamily="18" charset="2"/>
              </a:rPr>
              <a:t>i</a:t>
            </a:r>
            <a:r>
              <a:rPr lang="en-US" baseline="-25000" dirty="0" err="1">
                <a:solidFill>
                  <a:srgbClr val="C00000"/>
                </a:solidFill>
                <a:sym typeface="Symbol" pitchFamily="18" charset="2"/>
              </a:rPr>
              <a:t>nc</a:t>
            </a:r>
            <a:r>
              <a:rPr lang="en-US" dirty="0">
                <a:solidFill>
                  <a:srgbClr val="C00000"/>
                </a:solidFill>
                <a:sym typeface="Symbol" pitchFamily="18" charset="2"/>
              </a:rPr>
              <a:t>) - </a:t>
            </a:r>
            <a:r>
              <a:rPr lang="en-US" dirty="0" err="1">
                <a:solidFill>
                  <a:srgbClr val="C00000"/>
                </a:solidFill>
                <a:sym typeface="Symbol" pitchFamily="18" charset="2"/>
              </a:rPr>
              <a:t>nhiệt</a:t>
            </a:r>
            <a:r>
              <a:rPr lang="en-US" dirty="0">
                <a:solidFill>
                  <a:srgbClr val="C00000"/>
                </a:solidFill>
                <a:sym typeface="Symbol" pitchFamily="18" charset="2"/>
              </a:rPr>
              <a:t> l</a:t>
            </a:r>
            <a:r>
              <a:rPr lang="vi-VN" dirty="0">
                <a:solidFill>
                  <a:srgbClr val="C00000"/>
                </a:solidFill>
                <a:sym typeface="Symbol" pitchFamily="18" charset="2"/>
              </a:rPr>
              <a:t>ượ</a:t>
            </a:r>
            <a:r>
              <a:rPr lang="en-US" dirty="0">
                <a:solidFill>
                  <a:srgbClr val="C00000"/>
                </a:solidFill>
                <a:sym typeface="Symbol" pitchFamily="18" charset="2"/>
              </a:rPr>
              <a:t>ng </a:t>
            </a:r>
            <a:r>
              <a:rPr lang="en-US" dirty="0" err="1">
                <a:solidFill>
                  <a:srgbClr val="C00000"/>
                </a:solidFill>
                <a:sym typeface="Symbol" pitchFamily="18" charset="2"/>
              </a:rPr>
              <a:t>cần</a:t>
            </a:r>
            <a:r>
              <a:rPr lang="en-US" dirty="0">
                <a:solidFill>
                  <a:srgbClr val="C00000"/>
                </a:solidFill>
                <a:sym typeface="Symbol" pitchFamily="18" charset="2"/>
              </a:rPr>
              <a:t> </a:t>
            </a:r>
            <a:r>
              <a:rPr lang="en-US" dirty="0" err="1">
                <a:solidFill>
                  <a:srgbClr val="C00000"/>
                </a:solidFill>
                <a:sym typeface="Symbol" pitchFamily="18" charset="2"/>
              </a:rPr>
              <a:t>chuyển</a:t>
            </a:r>
            <a:r>
              <a:rPr lang="en-US" dirty="0">
                <a:solidFill>
                  <a:srgbClr val="C00000"/>
                </a:solidFill>
                <a:sym typeface="Symbol" pitchFamily="18" charset="2"/>
              </a:rPr>
              <a:t> D kg n</a:t>
            </a:r>
            <a:r>
              <a:rPr lang="vi-VN" dirty="0">
                <a:solidFill>
                  <a:srgbClr val="C00000"/>
                </a:solidFill>
                <a:sym typeface="Symbol" pitchFamily="18" charset="2"/>
              </a:rPr>
              <a:t>ướ</a:t>
            </a:r>
            <a:r>
              <a:rPr lang="en-US" dirty="0">
                <a:solidFill>
                  <a:srgbClr val="C00000"/>
                </a:solidFill>
                <a:sym typeface="Symbol" pitchFamily="18" charset="2"/>
              </a:rPr>
              <a:t>c </a:t>
            </a:r>
            <a:r>
              <a:rPr lang="en-US" dirty="0" err="1">
                <a:solidFill>
                  <a:srgbClr val="C00000"/>
                </a:solidFill>
                <a:sym typeface="Symbol" pitchFamily="18" charset="2"/>
              </a:rPr>
              <a:t>thành</a:t>
            </a:r>
            <a:r>
              <a:rPr lang="en-US" dirty="0">
                <a:solidFill>
                  <a:srgbClr val="C00000"/>
                </a:solidFill>
                <a:sym typeface="Symbol" pitchFamily="18" charset="2"/>
              </a:rPr>
              <a:t> h</a:t>
            </a:r>
            <a:r>
              <a:rPr lang="vi-VN" dirty="0">
                <a:solidFill>
                  <a:srgbClr val="C00000"/>
                </a:solidFill>
                <a:sym typeface="Symbol" pitchFamily="18" charset="2"/>
              </a:rPr>
              <a:t>ơ</a:t>
            </a:r>
            <a:r>
              <a:rPr lang="en-US" dirty="0" err="1">
                <a:solidFill>
                  <a:srgbClr val="C00000"/>
                </a:solidFill>
                <a:sym typeface="Symbol" pitchFamily="18" charset="2"/>
              </a:rPr>
              <a:t>i</a:t>
            </a:r>
            <a:endParaRPr lang="en-US" dirty="0"/>
          </a:p>
          <a:p>
            <a:endParaRPr lang="en-US" dirty="0"/>
          </a:p>
        </p:txBody>
      </p:sp>
      <p:sp>
        <p:nvSpPr>
          <p:cNvPr id="4" name="Slide Number Placeholder 3"/>
          <p:cNvSpPr>
            <a:spLocks noGrp="1"/>
          </p:cNvSpPr>
          <p:nvPr>
            <p:ph type="sldNum" sz="quarter" idx="5"/>
          </p:nvPr>
        </p:nvSpPr>
        <p:spPr/>
        <p:txBody>
          <a:bodyPr/>
          <a:lstStyle/>
          <a:p>
            <a:fld id="{B53270C4-5166-4AC5-86A0-5BCB4425EB66}" type="slidenum">
              <a:rPr lang="en-US" smtClean="0"/>
              <a:t>25</a:t>
            </a:fld>
            <a:endParaRPr lang="en-US" dirty="0"/>
          </a:p>
        </p:txBody>
      </p:sp>
    </p:spTree>
    <p:extLst>
      <p:ext uri="{BB962C8B-B14F-4D97-AF65-F5344CB8AC3E}">
        <p14:creationId xmlns:p14="http://schemas.microsoft.com/office/powerpoint/2010/main" val="4147539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44BCD-6EEA-4999-8164-B58B0B4A89B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70C2BC-42B1-496B-A82C-7689B644C03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925151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8A3E1-447E-4823-820B-583DBD47F4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A11DBC-DC8F-456F-8201-369E303DC70B}"/>
              </a:ext>
            </a:extLst>
          </p:cNvPr>
          <p:cNvSpPr>
            <a:spLocks noGrp="1"/>
          </p:cNvSpPr>
          <p:nvPr>
            <p:ph type="body" orient="vert" idx="1"/>
          </p:nvPr>
        </p:nvSpPr>
        <p:spPr>
          <a:xfrm>
            <a:off x="838200" y="1825625"/>
            <a:ext cx="10515600" cy="4351338"/>
          </a:xfrm>
          <a:prstGeom prst="rect">
            <a:avLst/>
          </a:prstGeom>
        </p:spPr>
        <p:txBody>
          <a:bodyPr vert="eaVert"/>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46800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BE227B-18E6-4928-831E-7D44523908DC}"/>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B19F77-09C4-4698-9F14-986787001BE5}"/>
              </a:ext>
            </a:extLst>
          </p:cNvPr>
          <p:cNvSpPr>
            <a:spLocks noGrp="1"/>
          </p:cNvSpPr>
          <p:nvPr>
            <p:ph type="body" orient="vert" idx="1"/>
          </p:nvPr>
        </p:nvSpPr>
        <p:spPr>
          <a:xfrm>
            <a:off x="838200" y="365125"/>
            <a:ext cx="7734300" cy="5811838"/>
          </a:xfrm>
          <a:prstGeom prst="rect">
            <a:avLst/>
          </a:prstGeom>
        </p:spPr>
        <p:txBody>
          <a:bodyPr vert="eaVert"/>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95338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cxnSp>
        <p:nvCxnSpPr>
          <p:cNvPr id="4" name="Straight Connector 3">
            <a:extLst>
              <a:ext uri="{FF2B5EF4-FFF2-40B4-BE49-F238E27FC236}">
                <a16:creationId xmlns:a16="http://schemas.microsoft.com/office/drawing/2014/main" id="{70E386B4-5DA3-3F41-B8E2-EF5B17CA9C32}"/>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5267359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cxnSp>
        <p:nvCxnSpPr>
          <p:cNvPr id="9" name="Straight Connector 8">
            <a:extLst>
              <a:ext uri="{FF2B5EF4-FFF2-40B4-BE49-F238E27FC236}">
                <a16:creationId xmlns:a16="http://schemas.microsoft.com/office/drawing/2014/main" id="{B836A95C-E658-B8F6-B577-AEE2B8749548}"/>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1072350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2"/>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3"/>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4"/>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1164344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Edit Master text styles</a:t>
            </a:r>
          </a:p>
        </p:txBody>
      </p:sp>
      <p:cxnSp>
        <p:nvCxnSpPr>
          <p:cNvPr id="7" name="Straight Connector 6">
            <a:extLst>
              <a:ext uri="{FF2B5EF4-FFF2-40B4-BE49-F238E27FC236}">
                <a16:creationId xmlns:a16="http://schemas.microsoft.com/office/drawing/2014/main" id="{84ACFA75-A3CA-A750-C854-BB9EF2664123}"/>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4698343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cxnSp>
        <p:nvCxnSpPr>
          <p:cNvPr id="7" name="Straight Connector 6">
            <a:extLst>
              <a:ext uri="{FF2B5EF4-FFF2-40B4-BE49-F238E27FC236}">
                <a16:creationId xmlns:a16="http://schemas.microsoft.com/office/drawing/2014/main" id="{65D92741-C9DA-B396-9691-77B5A2A1314A}"/>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9038891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spTree>
    <p:extLst>
      <p:ext uri="{BB962C8B-B14F-4D97-AF65-F5344CB8AC3E}">
        <p14:creationId xmlns:p14="http://schemas.microsoft.com/office/powerpoint/2010/main" val="34246288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dirty="0"/>
          </a:p>
        </p:txBody>
      </p:sp>
      <p:cxnSp>
        <p:nvCxnSpPr>
          <p:cNvPr id="5" name="Straight Connector 4">
            <a:extLst>
              <a:ext uri="{FF2B5EF4-FFF2-40B4-BE49-F238E27FC236}">
                <a16:creationId xmlns:a16="http://schemas.microsoft.com/office/drawing/2014/main" id="{69DB089C-53F4-DFBC-47B6-307A8B87ED46}"/>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9932868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68190942"/>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25CBD-4D2C-4E59-A5F4-F3F7EA4B3C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8F061B2-F73D-497C-BDBD-9E76B207109C}"/>
              </a:ext>
            </a:extLst>
          </p:cNvPr>
          <p:cNvSpPr>
            <a:spLocks noGrp="1"/>
          </p:cNvSpPr>
          <p:nvPr>
            <p:ph idx="1"/>
          </p:nvPr>
        </p:nvSpPr>
        <p:spPr>
          <a:xfrm>
            <a:off x="838200" y="1825625"/>
            <a:ext cx="10515600" cy="435133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5037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803680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208FD8B-E854-1F82-CF16-FD2CBFDB535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99462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289473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6E493-886D-40C3-B70F-F229ED0399C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4D2B61-67B5-4380-8EC2-F9DD240E0A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latin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151560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48832-0665-42B2-8CF5-032A28345F9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26C7407-3C84-4F5C-ACB5-7B548FA381CF}"/>
              </a:ext>
            </a:extLst>
          </p:cNvPr>
          <p:cNvSpPr>
            <a:spLocks noGrp="1"/>
          </p:cNvSpPr>
          <p:nvPr>
            <p:ph sz="half" idx="1"/>
          </p:nvPr>
        </p:nvSpPr>
        <p:spPr>
          <a:xfrm>
            <a:off x="838200" y="1825625"/>
            <a:ext cx="5181600" cy="435133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F491BB4A-9BB1-4758-9E5C-9AD9CDFDA30D}"/>
              </a:ext>
            </a:extLst>
          </p:cNvPr>
          <p:cNvSpPr>
            <a:spLocks noGrp="1"/>
          </p:cNvSpPr>
          <p:nvPr>
            <p:ph sz="half" idx="2"/>
          </p:nvPr>
        </p:nvSpPr>
        <p:spPr>
          <a:xfrm>
            <a:off x="6172200" y="1825625"/>
            <a:ext cx="5181600" cy="435133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09757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AA809-033A-4484-9E7D-87A9B66247C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360EE39-BD98-4CC1-809A-86C44BE48D7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A8BF7412-4D51-4DB8-8CAF-432542BCDCE6}"/>
              </a:ext>
            </a:extLst>
          </p:cNvPr>
          <p:cNvSpPr>
            <a:spLocks noGrp="1"/>
          </p:cNvSpPr>
          <p:nvPr>
            <p:ph sz="half" idx="2"/>
          </p:nvPr>
        </p:nvSpPr>
        <p:spPr>
          <a:xfrm>
            <a:off x="839788" y="2505075"/>
            <a:ext cx="5157787" cy="368458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9CE91BA4-F8A1-4B5A-A1B4-EE9CE245E51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85E92FEA-925D-4D58-AD5A-992712A69588}"/>
              </a:ext>
            </a:extLst>
          </p:cNvPr>
          <p:cNvSpPr>
            <a:spLocks noGrp="1"/>
          </p:cNvSpPr>
          <p:nvPr>
            <p:ph sz="quarter" idx="4"/>
          </p:nvPr>
        </p:nvSpPr>
        <p:spPr>
          <a:xfrm>
            <a:off x="6172200" y="2505075"/>
            <a:ext cx="5183188" cy="3684588"/>
          </a:xfrm>
          <a:prstGeom prst="rect">
            <a:avLst/>
          </a:prstGeom>
        </p:spPr>
        <p:txBody>
          <a:bodyPr/>
          <a:lstStyle>
            <a:lvl1pPr>
              <a:defRPr>
                <a:latin typeface="Arial" panose="020B0604020202020204" pitchFamily="34" charset="0"/>
              </a:defRPr>
            </a:lvl1pPr>
            <a:lvl2pPr>
              <a:defRPr>
                <a:latin typeface="Arial" panose="020B0604020202020204" pitchFamily="34" charset="0"/>
              </a:defRPr>
            </a:lvl2pPr>
            <a:lvl3pPr>
              <a:defRPr>
                <a:latin typeface="Arial" panose="020B0604020202020204" pitchFamily="34" charset="0"/>
              </a:defRPr>
            </a:lvl3pPr>
            <a:lvl4pPr>
              <a:defRPr>
                <a:latin typeface="Arial" panose="020B0604020202020204" pitchFamily="34" charset="0"/>
              </a:defRPr>
            </a:lvl4pPr>
            <a:lvl5pPr>
              <a:defRPr>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110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DD747-E278-4A80-B10C-B1FD37A2110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935444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CED0352-EE81-AB8B-B4B1-8F30CA24251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7" name="Picture 6">
            <a:extLst>
              <a:ext uri="{FF2B5EF4-FFF2-40B4-BE49-F238E27FC236}">
                <a16:creationId xmlns:a16="http://schemas.microsoft.com/office/drawing/2014/main" id="{997916B2-74EB-0835-D13F-4DB018BEE67B}"/>
              </a:ext>
            </a:extLst>
          </p:cNvPr>
          <p:cNvPicPr>
            <a:picLocks noChangeAspect="1"/>
          </p:cNvPicPr>
          <p:nvPr userDrawn="1"/>
        </p:nvPicPr>
        <p:blipFill>
          <a:blip r:embed="rId3"/>
          <a:stretch>
            <a:fillRect/>
          </a:stretch>
        </p:blipFill>
        <p:spPr>
          <a:xfrm>
            <a:off x="8600660" y="97937"/>
            <a:ext cx="1992580" cy="411037"/>
          </a:xfrm>
          <a:prstGeom prst="rect">
            <a:avLst/>
          </a:prstGeom>
        </p:spPr>
      </p:pic>
      <p:pic>
        <p:nvPicPr>
          <p:cNvPr id="8" name="Picture 7">
            <a:extLst>
              <a:ext uri="{FF2B5EF4-FFF2-40B4-BE49-F238E27FC236}">
                <a16:creationId xmlns:a16="http://schemas.microsoft.com/office/drawing/2014/main" id="{99FF5031-7BF1-3A90-0821-4FDA1D9CFEED}"/>
              </a:ext>
            </a:extLst>
          </p:cNvPr>
          <p:cNvPicPr>
            <a:picLocks noChangeAspect="1"/>
          </p:cNvPicPr>
          <p:nvPr userDrawn="1"/>
        </p:nvPicPr>
        <p:blipFill>
          <a:blip r:embed="rId4"/>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57253522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CA113-1387-4B82-B9A0-8BDCDB27E57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DABBD5-4736-4BF7-B16B-CA7E424C363C}"/>
              </a:ext>
            </a:extLst>
          </p:cNvPr>
          <p:cNvSpPr>
            <a:spLocks noGrp="1"/>
          </p:cNvSpPr>
          <p:nvPr>
            <p:ph idx="1"/>
          </p:nvPr>
        </p:nvSpPr>
        <p:spPr>
          <a:xfrm>
            <a:off x="5183188" y="987425"/>
            <a:ext cx="6172200" cy="4873625"/>
          </a:xfrm>
          <a:prstGeom prst="rect">
            <a:avLst/>
          </a:prstGeom>
        </p:spPr>
        <p:txBody>
          <a:bodyPr/>
          <a:lstStyle>
            <a:lvl1pPr>
              <a:defRPr sz="3200">
                <a:latin typeface="Arial" panose="020B0604020202020204" pitchFamily="34" charset="0"/>
              </a:defRPr>
            </a:lvl1pPr>
            <a:lvl2pPr>
              <a:defRPr sz="2800">
                <a:latin typeface="Arial" panose="020B0604020202020204" pitchFamily="34" charset="0"/>
              </a:defRPr>
            </a:lvl2pPr>
            <a:lvl3pPr>
              <a:defRPr sz="2400">
                <a:latin typeface="Arial" panose="020B0604020202020204" pitchFamily="34" charset="0"/>
              </a:defRPr>
            </a:lvl3pPr>
            <a:lvl4pPr>
              <a:defRPr sz="2000">
                <a:latin typeface="Arial" panose="020B0604020202020204" pitchFamily="34" charset="0"/>
              </a:defRPr>
            </a:lvl4pPr>
            <a:lvl5pPr>
              <a:defRPr sz="20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730B421F-CA61-4D62-8783-D1A59C0122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3777998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A7794-752D-4665-AA58-545DE4219A6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A2426F-30BD-4EFB-9498-3C40FAB82808}"/>
              </a:ext>
            </a:extLst>
          </p:cNvPr>
          <p:cNvSpPr>
            <a:spLocks noGrp="1"/>
          </p:cNvSpPr>
          <p:nvPr>
            <p:ph type="pic" idx="1"/>
          </p:nvPr>
        </p:nvSpPr>
        <p:spPr>
          <a:xfrm>
            <a:off x="5183188" y="987425"/>
            <a:ext cx="6172200" cy="4873625"/>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8FA26A5E-C852-4252-8CCD-32CA6563CF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atin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9445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algn="ctr"/>
            <a:r>
              <a:rPr lang="en-US" sz="2400" dirty="0">
                <a:solidFill>
                  <a:srgbClr val="CFCFCF"/>
                </a:solidFill>
                <a:latin typeface="Arial" panose="020B0604020202020204" pitchFamily="34" charset="0"/>
              </a:rPr>
              <a:t>www.9slide.vn</a:t>
            </a:r>
          </a:p>
        </p:txBody>
      </p:sp>
      <p:grpSp>
        <p:nvGrpSpPr>
          <p:cNvPr id="13" name="Group 12">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14" name="Rectangle 13">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Arial" panose="020B0604020202020204" pitchFamily="34" charset="0"/>
              </a:endParaRPr>
            </a:p>
          </p:txBody>
        </p:sp>
        <p:sp>
          <p:nvSpPr>
            <p:cNvPr id="15"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6"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7"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8"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grpSp>
      <p:sp>
        <p:nvSpPr>
          <p:cNvPr id="19" name="TextBox 18">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Arial" panose="020B0604020202020204" pitchFamily="34" charset="0"/>
              </a:rPr>
              <a:pPr algn="ctr"/>
              <a:t>‹#›</a:t>
            </a:fld>
            <a:endParaRPr lang="en-US" sz="1400" dirty="0">
              <a:solidFill>
                <a:schemeClr val="tx1">
                  <a:lumMod val="75000"/>
                  <a:lumOff val="25000"/>
                </a:schemeClr>
              </a:solidFill>
              <a:latin typeface="Arial" panose="020B0604020202020204" pitchFamily="34" charset="0"/>
            </a:endParaRPr>
          </a:p>
        </p:txBody>
      </p:sp>
      <p:pic>
        <p:nvPicPr>
          <p:cNvPr id="2" name="Picture 1">
            <a:extLst>
              <a:ext uri="{FF2B5EF4-FFF2-40B4-BE49-F238E27FC236}">
                <a16:creationId xmlns:a16="http://schemas.microsoft.com/office/drawing/2014/main" id="{816474E2-8B51-3E3F-6A3E-A7C6DCFCF906}"/>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4" name="Picture 3">
            <a:extLst>
              <a:ext uri="{FF2B5EF4-FFF2-40B4-BE49-F238E27FC236}">
                <a16:creationId xmlns:a16="http://schemas.microsoft.com/office/drawing/2014/main" id="{59A926B9-7544-F884-6C64-42F6D7988AD2}"/>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E668B3B3-E0DB-7C12-82FA-04F9EEF5D382}"/>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6" name="Picture 5">
            <a:extLst>
              <a:ext uri="{FF2B5EF4-FFF2-40B4-BE49-F238E27FC236}">
                <a16:creationId xmlns:a16="http://schemas.microsoft.com/office/drawing/2014/main" id="{654DF1F8-CD66-1659-0C22-1BC98152CFF1}"/>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97437781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algn="ctr"/>
            <a:r>
              <a:rPr lang="en-US" sz="2400" dirty="0">
                <a:solidFill>
                  <a:srgbClr val="CFCFCF"/>
                </a:solidFill>
                <a:latin typeface="Arial" panose="020B0604020202020204" pitchFamily="34" charset="0"/>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Arial" panose="020B0604020202020204" pitchFamily="34" charset="0"/>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lt1"/>
                </a:solidFill>
                <a:latin typeface="Arial" panose="020B0604020202020204" pitchFamily="34" charset="0"/>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Arial" panose="020B0604020202020204" pitchFamily="34" charset="0"/>
              </a:rPr>
              <a:pPr algn="ctr"/>
              <a:t>‹#›</a:t>
            </a:fld>
            <a:endParaRPr lang="en-US" sz="1400" dirty="0">
              <a:solidFill>
                <a:schemeClr val="tx1">
                  <a:lumMod val="75000"/>
                  <a:lumOff val="25000"/>
                </a:schemeClr>
              </a:solidFill>
              <a:latin typeface="Arial" panose="020B0604020202020204" pitchFamily="34" charset="0"/>
            </a:endParaRPr>
          </a:p>
        </p:txBody>
      </p:sp>
      <p:pic>
        <p:nvPicPr>
          <p:cNvPr id="14" name="Picture 13">
            <a:extLst>
              <a:ext uri="{FF2B5EF4-FFF2-40B4-BE49-F238E27FC236}">
                <a16:creationId xmlns:a16="http://schemas.microsoft.com/office/drawing/2014/main" id="{816474E2-8B51-3E3F-6A3E-A7C6DCFCF906}"/>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59A926B9-7544-F884-6C64-42F6D7988AD2}"/>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E668B3B3-E0DB-7C12-82FA-04F9EEF5D382}"/>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654DF1F8-CD66-1659-0C22-1BC98152CFF1}"/>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4188836500"/>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oleObject" Target="../embeddings/oleObject1.bin"/><Relationship Id="rId1" Type="http://schemas.openxmlformats.org/officeDocument/2006/relationships/slideLayout" Target="../slideLayouts/slideLayout20.xml"/><Relationship Id="rId5" Type="http://schemas.openxmlformats.org/officeDocument/2006/relationships/image" Target="../media/image5.pn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oleObject" Target="../embeddings/oleObject2.bin"/><Relationship Id="rId1" Type="http://schemas.openxmlformats.org/officeDocument/2006/relationships/slideLayout" Target="../slideLayouts/slideLayout20.xml"/><Relationship Id="rId5" Type="http://schemas.openxmlformats.org/officeDocument/2006/relationships/comments" Target="../comments/commen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0.xml"/><Relationship Id="rId4" Type="http://schemas.openxmlformats.org/officeDocument/2006/relationships/comments" Target="../comments/comment4.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0.xml"/><Relationship Id="rId5" Type="http://schemas.openxmlformats.org/officeDocument/2006/relationships/comments" Target="../comments/comment5.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image" Target="../media/image14.jpeg"/><Relationship Id="rId5" Type="http://schemas.openxmlformats.org/officeDocument/2006/relationships/image" Target="../media/image13.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9.xml"/><Relationship Id="rId1" Type="http://schemas.openxmlformats.org/officeDocument/2006/relationships/slideLayout" Target="../slideLayouts/slideLayout20.xml"/><Relationship Id="rId5" Type="http://schemas.openxmlformats.org/officeDocument/2006/relationships/image" Target="../media/image5.png"/><Relationship Id="rId4" Type="http://schemas.openxmlformats.org/officeDocument/2006/relationships/image" Target="../media/image18.wmf"/></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0.xml"/><Relationship Id="rId5" Type="http://schemas.microsoft.com/office/2007/relationships/hdphoto" Target="../media/hdphoto2.wdp"/><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eg"/><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0.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0.xml"/><Relationship Id="rId5" Type="http://schemas.openxmlformats.org/officeDocument/2006/relationships/image" Target="../media/image5.png"/><Relationship Id="rId4"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0.xml"/><Relationship Id="rId5" Type="http://schemas.openxmlformats.org/officeDocument/2006/relationships/image" Target="../media/image5.png"/><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0.xml"/><Relationship Id="rId5" Type="http://schemas.openxmlformats.org/officeDocument/2006/relationships/image" Target="../media/image5.png"/><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0.xml"/><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slideLayout" Target="../slideLayouts/slideLayout20.xml"/><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7.wmf"/><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8.png"/><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oleObject" Target="../embeddings/oleObject4.bin"/><Relationship Id="rId1" Type="http://schemas.openxmlformats.org/officeDocument/2006/relationships/slideLayout" Target="../slideLayouts/slideLayout20.xml"/><Relationship Id="rId5" Type="http://schemas.openxmlformats.org/officeDocument/2006/relationships/image" Target="../media/image5.png"/><Relationship Id="rId4" Type="http://schemas.openxmlformats.org/officeDocument/2006/relationships/image" Target="../media/image40.png"/></Relationships>
</file>

<file path=ppt/slides/_rels/slide5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20.xml"/><Relationship Id="rId5" Type="http://schemas.openxmlformats.org/officeDocument/2006/relationships/image" Target="../media/image5.png"/><Relationship Id="rId4" Type="http://schemas.openxmlformats.org/officeDocument/2006/relationships/image" Target="../media/image42.png"/></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3.png"/><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64.png"/><Relationship Id="rId1" Type="http://schemas.openxmlformats.org/officeDocument/2006/relationships/slideLayout" Target="../slideLayouts/slideLayout20.xml"/><Relationship Id="rId6" Type="http://schemas.openxmlformats.org/officeDocument/2006/relationships/image" Target="../media/image5.png"/><Relationship Id="rId5" Type="http://schemas.openxmlformats.org/officeDocument/2006/relationships/image" Target="../media/image44.wmf"/><Relationship Id="rId4" Type="http://schemas.openxmlformats.org/officeDocument/2006/relationships/oleObject" Target="../embeddings/oleObject5.bin"/></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5.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162859" y="1299520"/>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685800" y="3352800"/>
            <a:ext cx="6297723" cy="901270"/>
          </a:xfrm>
        </p:spPr>
        <p:txBody>
          <a:bodyPr>
            <a:normAutofit lnSpcReduction="10000"/>
          </a:bodyPr>
          <a:lstStyle/>
          <a:p>
            <a:pPr marL="0" indent="0">
              <a:spcAft>
                <a:spcPts val="800"/>
              </a:spcAft>
            </a:pPr>
            <a:r>
              <a:rPr lang="vi-VN" sz="2200" b="1" dirty="0">
                <a:solidFill>
                  <a:schemeClr val="accent1">
                    <a:lumMod val="50000"/>
                  </a:schemeClr>
                </a:solidFill>
              </a:rPr>
              <a:t>Module </a:t>
            </a:r>
            <a:r>
              <a:rPr lang="en-US" sz="2200" b="1" dirty="0">
                <a:solidFill>
                  <a:schemeClr val="accent1">
                    <a:lumMod val="50000"/>
                  </a:schemeClr>
                </a:solidFill>
              </a:rPr>
              <a:t>13: ENERGY EFFICIENCY IN BOILERS AND STEAM SYSTEMS</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B4509CA9-6FAC-AA34-9448-09F7FE701C26}"/>
              </a:ext>
            </a:extLst>
          </p:cNvPr>
          <p:cNvSpPr txBox="1"/>
          <p:nvPr/>
        </p:nvSpPr>
        <p:spPr>
          <a:xfrm>
            <a:off x="628397" y="2209800"/>
            <a:ext cx="5443733" cy="369332"/>
          </a:xfrm>
          <a:prstGeom prst="rect">
            <a:avLst/>
          </a:prstGeom>
          <a:noFill/>
        </p:spPr>
        <p:txBody>
          <a:bodyPr wrap="square" rtlCol="0" anchor="ctr">
            <a:spAutoFit/>
          </a:bodyPr>
          <a:lstStyle/>
          <a:p>
            <a:r>
              <a:rPr lang="en-US" b="1" dirty="0">
                <a:solidFill>
                  <a:srgbClr val="00B0F0"/>
                </a:solidFill>
              </a:rPr>
              <a:t>TECHNICAL STAFFS</a:t>
            </a:r>
          </a:p>
        </p:txBody>
      </p:sp>
      <p:sp>
        <p:nvSpPr>
          <p:cNvPr id="6" name="Google Shape;46;p15">
            <a:extLst>
              <a:ext uri="{FF2B5EF4-FFF2-40B4-BE49-F238E27FC236}">
                <a16:creationId xmlns:a16="http://schemas.microsoft.com/office/drawing/2014/main" id="{C0653404-1376-06BE-4E1D-6056D4DDDCCE}"/>
              </a:ext>
            </a:extLst>
          </p:cNvPr>
          <p:cNvSpPr txBox="1">
            <a:spLocks/>
          </p:cNvSpPr>
          <p:nvPr/>
        </p:nvSpPr>
        <p:spPr>
          <a:xfrm>
            <a:off x="628397" y="1066800"/>
            <a:ext cx="8519720"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600" b="1" kern="0" dirty="0">
                <a:solidFill>
                  <a:schemeClr val="accent1">
                    <a:lumMod val="50000"/>
                  </a:schemeClr>
                </a:solidFill>
              </a:rPr>
              <a:t>TRAINING PROGRAMME </a:t>
            </a:r>
            <a:br>
              <a:rPr lang="en-US" sz="3600" b="1" kern="0" dirty="0">
                <a:solidFill>
                  <a:schemeClr val="accent1">
                    <a:lumMod val="50000"/>
                  </a:schemeClr>
                </a:solidFill>
              </a:rPr>
            </a:br>
            <a:r>
              <a:rPr lang="en-US" sz="3600" b="1" kern="0" dirty="0">
                <a:solidFill>
                  <a:schemeClr val="accent1">
                    <a:lumMod val="50000"/>
                  </a:schemeClr>
                </a:solidFill>
              </a:rPr>
              <a:t>FOR INDUSTRIAL ENTERPRISEs</a:t>
            </a:r>
          </a:p>
        </p:txBody>
      </p:sp>
    </p:spTree>
    <p:extLst>
      <p:ext uri="{BB962C8B-B14F-4D97-AF65-F5344CB8AC3E}">
        <p14:creationId xmlns:p14="http://schemas.microsoft.com/office/powerpoint/2010/main" val="7774088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CFF929A2-C5E2-BE28-4D54-A68C62AA379F}"/>
              </a:ext>
            </a:extLst>
          </p:cNvPr>
          <p:cNvSpPr txBox="1">
            <a:spLocks noChangeArrowheads="1"/>
          </p:cNvSpPr>
          <p:nvPr/>
        </p:nvSpPr>
        <p:spPr>
          <a:xfrm>
            <a:off x="647700" y="495314"/>
            <a:ext cx="10896600" cy="8004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Combustion - Excess air and its meaning</a:t>
            </a:r>
          </a:p>
        </p:txBody>
      </p:sp>
      <p:sp>
        <p:nvSpPr>
          <p:cNvPr id="4" name="Content Placeholder 2">
            <a:extLst>
              <a:ext uri="{FF2B5EF4-FFF2-40B4-BE49-F238E27FC236}">
                <a16:creationId xmlns:a16="http://schemas.microsoft.com/office/drawing/2014/main" id="{C017DDA5-6D9A-2FFD-1E19-4FD24278B76F}"/>
              </a:ext>
            </a:extLst>
          </p:cNvPr>
          <p:cNvSpPr txBox="1">
            <a:spLocks noChangeArrowheads="1"/>
          </p:cNvSpPr>
          <p:nvPr/>
        </p:nvSpPr>
        <p:spPr>
          <a:xfrm>
            <a:off x="893693" y="1448002"/>
            <a:ext cx="10210800" cy="18288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buClr>
                <a:schemeClr val="tx1"/>
              </a:buClr>
            </a:pPr>
            <a:endParaRPr lang="en-US" altLang="en-US" sz="1800" dirty="0">
              <a:solidFill>
                <a:schemeClr val="tx1"/>
              </a:solidFill>
              <a:latin typeface="Arial" panose="020B0604020202020204" pitchFamily="34" charset="0"/>
              <a:cs typeface="Arial" panose="020B0604020202020204" pitchFamily="34" charset="0"/>
            </a:endParaRPr>
          </a:p>
          <a:p>
            <a:pPr algn="just">
              <a:lnSpc>
                <a:spcPct val="100000"/>
              </a:lnSpc>
              <a:buClr>
                <a:schemeClr val="tx1"/>
              </a:buClr>
            </a:pPr>
            <a:r>
              <a:rPr lang="en-GB" altLang="en-US" sz="1800" dirty="0">
                <a:solidFill>
                  <a:schemeClr val="tx1"/>
                </a:solidFill>
                <a:latin typeface="Arial" panose="020B0604020202020204" pitchFamily="34" charset="0"/>
                <a:cs typeface="Arial" panose="020B0604020202020204" pitchFamily="34" charset="0"/>
              </a:rPr>
              <a:t>Maintaining this excess air (residual air) will determine the efficiency of the combustion process. The amount of excess air that achieves the highest combustion efficiency is called the optimal amount of excess air.</a:t>
            </a:r>
          </a:p>
          <a:p>
            <a:pPr marR="0" lvl="0" algn="l" defTabSz="914400" rtl="0" eaLnBrk="1" fontAlgn="auto" latinLnBrk="0" hangingPunct="1">
              <a:lnSpc>
                <a:spcPct val="100000"/>
              </a:lnSpc>
              <a:spcBef>
                <a:spcPts val="0"/>
              </a:spcBef>
              <a:spcAft>
                <a:spcPts val="0"/>
              </a:spcAft>
              <a:buClr>
                <a:prstClr val="black"/>
              </a:buClr>
              <a:buSzTx/>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optimal amount of excess (excess) air depends on the fuel type and combustion type.</a:t>
            </a:r>
          </a:p>
          <a:p>
            <a:pPr marR="0" lvl="0" algn="l" defTabSz="914400" rtl="0" eaLnBrk="1" fontAlgn="auto" latinLnBrk="0" hangingPunct="1">
              <a:lnSpc>
                <a:spcPct val="120000"/>
              </a:lnSpc>
              <a:spcBef>
                <a:spcPts val="300"/>
              </a:spcBef>
              <a:spcAft>
                <a:spcPts val="300"/>
              </a:spcAft>
              <a:buClr>
                <a:prstClr val="black"/>
              </a:buClr>
              <a:buSzTx/>
              <a:tabLst/>
              <a:defRPr/>
            </a:pPr>
            <a:r>
              <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amount of excess air that exceeds or falls below the optimal level will reduce the efficiency of the combustion process.</a:t>
            </a:r>
          </a:p>
        </p:txBody>
      </p:sp>
      <p:sp>
        <p:nvSpPr>
          <p:cNvPr id="9" name="TextBox 8">
            <a:extLst>
              <a:ext uri="{FF2B5EF4-FFF2-40B4-BE49-F238E27FC236}">
                <a16:creationId xmlns:a16="http://schemas.microsoft.com/office/drawing/2014/main" id="{C36944F3-646C-E00C-FE85-B38970A8D9D8}"/>
              </a:ext>
            </a:extLst>
          </p:cNvPr>
          <p:cNvSpPr txBox="1"/>
          <p:nvPr/>
        </p:nvSpPr>
        <p:spPr>
          <a:xfrm>
            <a:off x="893693" y="3429000"/>
            <a:ext cx="10162761" cy="726609"/>
          </a:xfrm>
          <a:prstGeom prst="rect">
            <a:avLst/>
          </a:prstGeom>
          <a:noFill/>
        </p:spPr>
        <p:txBody>
          <a:bodyPr wrap="square">
            <a:spAutoFit/>
          </a:bodyPr>
          <a:lstStyle/>
          <a:p>
            <a:pPr marL="285750" marR="0" lvl="0" indent="-285750" algn="l" defTabSz="914400" rtl="0" eaLnBrk="1" fontAlgn="auto" latinLnBrk="0" hangingPunct="1">
              <a:lnSpc>
                <a:spcPct val="120000"/>
              </a:lnSpc>
              <a:spcBef>
                <a:spcPts val="300"/>
              </a:spcBef>
              <a:spcAft>
                <a:spcPts val="300"/>
              </a:spcAft>
              <a:buClrTx/>
              <a:buSzTx/>
              <a:buFont typeface="Arial" panose="020B0604020202020204" pitchFamily="34" charset="0"/>
              <a:buChar char="•"/>
              <a:tabLst/>
              <a:defRPr/>
            </a:pPr>
            <a:r>
              <a:rPr kumimoji="0" lang="vi-VN"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Excess air coefficient:</a:t>
            </a:r>
            <a:r>
              <a:rPr kumimoji="0" lang="vi-VN"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is the ratio between the actual amount of air supplied (V</a:t>
            </a:r>
            <a:r>
              <a:rPr kumimoji="0" lang="vi-VN" b="0" i="0" u="none" strike="noStrike" kern="1200" cap="none" spc="0" normalizeH="0" baseline="3000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tt</a:t>
            </a:r>
            <a:r>
              <a:rPr kumimoji="0" lang="vi-VN" b="0" i="0" u="none" strike="noStrike" kern="1200" cap="none" spc="0" normalizeH="0" baseline="-2500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kk</a:t>
            </a:r>
            <a:r>
              <a:rPr kumimoji="0" lang="vi-VN"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with the calculated theoretical amount of air denoted α, accordingly we have:</a:t>
            </a:r>
            <a:endParaRPr kumimoji="0" lang="en-US"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Content Placeholder 2">
            <a:extLst>
              <a:ext uri="{FF2B5EF4-FFF2-40B4-BE49-F238E27FC236}">
                <a16:creationId xmlns:a16="http://schemas.microsoft.com/office/drawing/2014/main" id="{C0FD9229-62A5-D4A2-AF8C-F07C573C3EF9}"/>
              </a:ext>
            </a:extLst>
          </p:cNvPr>
          <p:cNvSpPr txBox="1">
            <a:spLocks/>
          </p:cNvSpPr>
          <p:nvPr/>
        </p:nvSpPr>
        <p:spPr>
          <a:xfrm>
            <a:off x="990600" y="4288757"/>
            <a:ext cx="4613412" cy="2133600"/>
          </a:xfrm>
          <a:prstGeom prst="rect">
            <a:avLst/>
          </a:prstGeom>
        </p:spPr>
        <p:txBody>
          <a:bodyPr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06400" indent="-342900">
              <a:buFont typeface="Wingdings" panose="05000000000000000000" pitchFamily="2" charset="2"/>
              <a:buChar char="§"/>
              <a:defRPr/>
            </a:pPr>
            <a:r>
              <a:rPr kumimoji="0" lang="vi-VN" sz="200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Arial" panose="020B0604020202020204" pitchFamily="34" charset="0"/>
              </a:rPr>
              <a:t>Excess air coefficient </a:t>
            </a:r>
            <a:endParaRPr kumimoji="0" lang="en-GB" sz="200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63500" indent="0">
              <a:buNone/>
              <a:defRPr/>
            </a:pPr>
            <a:r>
              <a:rPr lang="en-GB" sz="2000" b="1" dirty="0">
                <a:solidFill>
                  <a:schemeClr val="tx1"/>
                </a:solidFill>
                <a:latin typeface="Arial" panose="020B0604020202020204" pitchFamily="34" charset="0"/>
                <a:cs typeface="Arial" panose="020B0604020202020204" pitchFamily="34" charset="0"/>
                <a:sym typeface="Symbol" pitchFamily="18" charset="2"/>
              </a:rPr>
              <a:t>		</a:t>
            </a:r>
            <a:r>
              <a:rPr lang="en-US" sz="2000" b="1" dirty="0">
                <a:solidFill>
                  <a:schemeClr val="tx1"/>
                </a:solidFill>
                <a:latin typeface="Arial" panose="020B0604020202020204" pitchFamily="34" charset="0"/>
                <a:cs typeface="Arial" panose="020B0604020202020204" pitchFamily="34" charset="0"/>
                <a:sym typeface="Symbol" pitchFamily="18" charset="2"/>
              </a:rPr>
              <a:t> = </a:t>
            </a:r>
            <a:r>
              <a:rPr lang="en-US" sz="2000" b="1" dirty="0" err="1">
                <a:solidFill>
                  <a:schemeClr val="tx1"/>
                </a:solidFill>
                <a:latin typeface="Arial" panose="020B0604020202020204" pitchFamily="34" charset="0"/>
                <a:cs typeface="Arial" panose="020B0604020202020204" pitchFamily="34" charset="0"/>
                <a:sym typeface="Symbol" pitchFamily="18" charset="2"/>
              </a:rPr>
              <a:t>V</a:t>
            </a:r>
            <a:r>
              <a:rPr lang="en-US" sz="2000" b="1" baseline="-25000" dirty="0" err="1">
                <a:solidFill>
                  <a:schemeClr val="tx1"/>
                </a:solidFill>
                <a:latin typeface="Arial" panose="020B0604020202020204" pitchFamily="34" charset="0"/>
                <a:cs typeface="Arial" panose="020B0604020202020204" pitchFamily="34" charset="0"/>
                <a:sym typeface="Symbol" pitchFamily="18" charset="2"/>
              </a:rPr>
              <a:t>kk</a:t>
            </a:r>
            <a:r>
              <a:rPr lang="en-US" sz="2000" b="1" baseline="-25000" dirty="0">
                <a:solidFill>
                  <a:schemeClr val="tx1"/>
                </a:solidFill>
                <a:latin typeface="Arial" panose="020B0604020202020204" pitchFamily="34" charset="0"/>
                <a:cs typeface="Arial" panose="020B0604020202020204" pitchFamily="34" charset="0"/>
                <a:sym typeface="Symbol" pitchFamily="18" charset="2"/>
              </a:rPr>
              <a:t> </a:t>
            </a:r>
            <a:r>
              <a:rPr lang="en-US" sz="2000" b="1" dirty="0">
                <a:solidFill>
                  <a:schemeClr val="tx1"/>
                </a:solidFill>
                <a:latin typeface="Arial" panose="020B0604020202020204" pitchFamily="34" charset="0"/>
                <a:cs typeface="Arial" panose="020B0604020202020204" pitchFamily="34" charset="0"/>
                <a:sym typeface="Symbol" pitchFamily="18" charset="2"/>
              </a:rPr>
              <a:t>/ </a:t>
            </a:r>
            <a:r>
              <a:rPr lang="en-US" sz="2000" b="1" dirty="0" err="1">
                <a:solidFill>
                  <a:schemeClr val="tx1"/>
                </a:solidFill>
                <a:latin typeface="Arial" panose="020B0604020202020204" pitchFamily="34" charset="0"/>
                <a:cs typeface="Arial" panose="020B0604020202020204" pitchFamily="34" charset="0"/>
                <a:sym typeface="Symbol" pitchFamily="18" charset="2"/>
              </a:rPr>
              <a:t>V</a:t>
            </a:r>
            <a:r>
              <a:rPr lang="en-US" sz="2000" b="1" baseline="30000" dirty="0" err="1">
                <a:solidFill>
                  <a:schemeClr val="tx1"/>
                </a:solidFill>
                <a:latin typeface="Arial" panose="020B0604020202020204" pitchFamily="34" charset="0"/>
                <a:cs typeface="Arial" panose="020B0604020202020204" pitchFamily="34" charset="0"/>
                <a:sym typeface="Symbol" pitchFamily="18" charset="2"/>
              </a:rPr>
              <a:t>o</a:t>
            </a:r>
            <a:r>
              <a:rPr lang="en-US" sz="2000" b="1" baseline="-25000" dirty="0" err="1">
                <a:solidFill>
                  <a:schemeClr val="tx1"/>
                </a:solidFill>
                <a:latin typeface="Arial" panose="020B0604020202020204" pitchFamily="34" charset="0"/>
                <a:cs typeface="Arial" panose="020B0604020202020204" pitchFamily="34" charset="0"/>
                <a:sym typeface="Symbol" pitchFamily="18" charset="2"/>
              </a:rPr>
              <a:t>kk</a:t>
            </a:r>
            <a:r>
              <a:rPr lang="en-US" sz="2000" b="1" dirty="0">
                <a:solidFill>
                  <a:schemeClr val="tx1"/>
                </a:solidFill>
                <a:latin typeface="Arial" panose="020B0604020202020204" pitchFamily="34" charset="0"/>
                <a:cs typeface="Arial" panose="020B0604020202020204" pitchFamily="34" charset="0"/>
                <a:sym typeface="Symbol" pitchFamily="18" charset="2"/>
              </a:rPr>
              <a:t> </a:t>
            </a:r>
            <a:endParaRPr lang="en-US" sz="200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Determination formula </a:t>
            </a:r>
            <a:r>
              <a:rPr kumimoji="0" lang="vi-VN" sz="2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Symbol"/>
              </a:rPr>
              <a:t></a:t>
            </a:r>
            <a:r>
              <a:rPr kumimoji="0" lang="en-US" sz="2000" b="1" i="1" u="none" strike="noStrike" kern="1200" cap="none" spc="0" normalizeH="0" baseline="-25000" noProof="0" dirty="0">
                <a:ln>
                  <a:noFill/>
                </a:ln>
                <a:solidFill>
                  <a:schemeClr val="tx1"/>
                </a:solidFill>
                <a:effectLst/>
                <a:uLnTx/>
                <a:uFillTx/>
                <a:latin typeface="Arial" panose="020B0604020202020204" pitchFamily="34" charset="0"/>
                <a:ea typeface="+mn-ea"/>
                <a:cs typeface="Arial" panose="020B0604020202020204" pitchFamily="34" charset="0"/>
              </a:rPr>
              <a:t>operate</a:t>
            </a:r>
            <a:r>
              <a:rPr kumimoji="0" lang="en-US" sz="2000" b="1"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
            </a:r>
            <a:endParaRPr kumimoji="0" lang="en-US" sz="2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Symbol"/>
            </a:endParaRPr>
          </a:p>
          <a:p>
            <a:pPr>
              <a:buFont typeface="Arial" panose="020B0604020202020204" pitchFamily="34" charset="0"/>
              <a:buNone/>
              <a:defRPr/>
            </a:pPr>
            <a:r>
              <a:rPr lang="en-US" sz="2000" dirty="0">
                <a:solidFill>
                  <a:schemeClr val="tx1"/>
                </a:solidFill>
                <a:latin typeface="Arial" panose="020B0604020202020204" pitchFamily="34" charset="0"/>
                <a:cs typeface="Arial" panose="020B0604020202020204" pitchFamily="34" charset="0"/>
                <a:sym typeface="Symbol" pitchFamily="18" charset="2"/>
              </a:rPr>
              <a:t>		</a:t>
            </a:r>
            <a:r>
              <a:rPr lang="en-US" sz="2000" b="1" dirty="0">
                <a:solidFill>
                  <a:schemeClr val="tx1"/>
                </a:solidFill>
                <a:latin typeface="Arial" panose="020B0604020202020204" pitchFamily="34" charset="0"/>
                <a:cs typeface="Arial" panose="020B0604020202020204" pitchFamily="34" charset="0"/>
                <a:sym typeface="Symbol" pitchFamily="18" charset="2"/>
              </a:rPr>
              <a:t></a:t>
            </a:r>
            <a:r>
              <a:rPr lang="en-US" sz="2000" b="1" baseline="-25000" dirty="0">
                <a:solidFill>
                  <a:schemeClr val="tx1"/>
                </a:solidFill>
                <a:latin typeface="Arial" panose="020B0604020202020204" pitchFamily="34" charset="0"/>
                <a:cs typeface="Arial" panose="020B0604020202020204" pitchFamily="34" charset="0"/>
              </a:rPr>
              <a:t> </a:t>
            </a:r>
            <a:r>
              <a:rPr lang="en-US" sz="2000" b="1" i="1" baseline="-25000" dirty="0">
                <a:solidFill>
                  <a:schemeClr val="tx1"/>
                </a:solidFill>
                <a:latin typeface="Arial" panose="020B0604020202020204" pitchFamily="34" charset="0"/>
                <a:cs typeface="Arial" panose="020B0604020202020204" pitchFamily="34" charset="0"/>
              </a:rPr>
              <a:t>operate</a:t>
            </a:r>
            <a:r>
              <a:rPr lang="en-US" sz="2000" b="1" i="1" dirty="0">
                <a:solidFill>
                  <a:schemeClr val="tx1"/>
                </a:solidFill>
                <a:latin typeface="Arial" panose="020B0604020202020204" pitchFamily="34" charset="0"/>
                <a:cs typeface="Arial" panose="020B0604020202020204" pitchFamily="34" charset="0"/>
              </a:rPr>
              <a:t> </a:t>
            </a:r>
            <a:r>
              <a:rPr lang="en-US" sz="2000" b="1" dirty="0">
                <a:solidFill>
                  <a:schemeClr val="tx1"/>
                </a:solidFill>
                <a:latin typeface="Arial" panose="020B0604020202020204" pitchFamily="34" charset="0"/>
                <a:cs typeface="Arial" panose="020B0604020202020204" pitchFamily="34" charset="0"/>
              </a:rPr>
              <a:t>= 21/(21 – O</a:t>
            </a:r>
            <a:r>
              <a:rPr lang="en-US" sz="2000" b="1" baseline="-25000" dirty="0">
                <a:solidFill>
                  <a:schemeClr val="tx1"/>
                </a:solidFill>
                <a:latin typeface="Arial" panose="020B0604020202020204" pitchFamily="34" charset="0"/>
                <a:cs typeface="Arial" panose="020B0604020202020204" pitchFamily="34" charset="0"/>
              </a:rPr>
              <a:t>2</a:t>
            </a:r>
            <a:r>
              <a:rPr lang="en-US" sz="2000" b="1" dirty="0">
                <a:solidFill>
                  <a:schemeClr val="tx1"/>
                </a:solidFill>
                <a:latin typeface="Arial" panose="020B0604020202020204" pitchFamily="34" charset="0"/>
                <a:cs typeface="Arial" panose="020B0604020202020204" pitchFamily="34" charset="0"/>
              </a:rPr>
              <a:t>)	</a:t>
            </a:r>
          </a:p>
          <a:p>
            <a:pPr>
              <a:buFont typeface="Arial" panose="020B0604020202020204" pitchFamily="34" charset="0"/>
              <a:buNone/>
              <a:defRPr/>
            </a:pPr>
            <a:r>
              <a:rPr lang="en-US" sz="2000" b="1" dirty="0">
                <a:solidFill>
                  <a:schemeClr val="tx1"/>
                </a:solidFill>
                <a:latin typeface="Arial" panose="020B0604020202020204" pitchFamily="34" charset="0"/>
                <a:cs typeface="Arial" panose="020B0604020202020204" pitchFamily="34" charset="0"/>
              </a:rPr>
              <a:t>  		</a:t>
            </a:r>
            <a:r>
              <a:rPr lang="en-US" sz="2000" b="1" dirty="0">
                <a:solidFill>
                  <a:schemeClr val="tx1"/>
                </a:solidFill>
                <a:latin typeface="Arial" panose="020B0604020202020204" pitchFamily="34" charset="0"/>
                <a:cs typeface="Arial" panose="020B0604020202020204" pitchFamily="34" charset="0"/>
                <a:sym typeface="Symbol" pitchFamily="18" charset="2"/>
              </a:rPr>
              <a:t> </a:t>
            </a:r>
            <a:r>
              <a:rPr lang="en-US" sz="2000" b="1" i="1" baseline="-25000" dirty="0">
                <a:solidFill>
                  <a:schemeClr val="tx1"/>
                </a:solidFill>
                <a:latin typeface="Arial" panose="020B0604020202020204" pitchFamily="34" charset="0"/>
                <a:cs typeface="Arial" panose="020B0604020202020204" pitchFamily="34" charset="0"/>
              </a:rPr>
              <a:t>operate</a:t>
            </a:r>
            <a:r>
              <a:rPr lang="en-US" sz="2000" b="1" i="1" dirty="0">
                <a:solidFill>
                  <a:schemeClr val="tx1"/>
                </a:solidFill>
                <a:latin typeface="Arial" panose="020B0604020202020204" pitchFamily="34" charset="0"/>
                <a:cs typeface="Arial" panose="020B0604020202020204" pitchFamily="34" charset="0"/>
                <a:sym typeface="Symbol" pitchFamily="18" charset="2"/>
              </a:rPr>
              <a:t> </a:t>
            </a:r>
            <a:r>
              <a:rPr lang="en-US" sz="2000" b="1" dirty="0">
                <a:solidFill>
                  <a:schemeClr val="tx1"/>
                </a:solidFill>
                <a:latin typeface="Arial" panose="020B0604020202020204" pitchFamily="34" charset="0"/>
                <a:cs typeface="Arial" panose="020B0604020202020204" pitchFamily="34" charset="0"/>
                <a:sym typeface="Symbol" pitchFamily="18" charset="2"/>
              </a:rPr>
              <a:t>≈ CO</a:t>
            </a:r>
            <a:r>
              <a:rPr lang="en-US" sz="2000" b="1" baseline="-25000" dirty="0">
                <a:solidFill>
                  <a:schemeClr val="tx1"/>
                </a:solidFill>
                <a:latin typeface="Arial" panose="020B0604020202020204" pitchFamily="34" charset="0"/>
                <a:cs typeface="Arial" panose="020B0604020202020204" pitchFamily="34" charset="0"/>
                <a:sym typeface="Symbol" pitchFamily="18" charset="2"/>
              </a:rPr>
              <a:t>2</a:t>
            </a:r>
            <a:r>
              <a:rPr lang="en-US" sz="2000" b="1" baseline="30000" dirty="0">
                <a:solidFill>
                  <a:schemeClr val="tx1"/>
                </a:solidFill>
                <a:latin typeface="Arial" panose="020B0604020202020204" pitchFamily="34" charset="0"/>
                <a:cs typeface="Arial" panose="020B0604020202020204" pitchFamily="34" charset="0"/>
                <a:sym typeface="Symbol" pitchFamily="18" charset="2"/>
              </a:rPr>
              <a:t>max </a:t>
            </a:r>
            <a:r>
              <a:rPr lang="en-US" sz="2000" b="1" dirty="0">
                <a:solidFill>
                  <a:schemeClr val="tx1"/>
                </a:solidFill>
                <a:latin typeface="Arial" panose="020B0604020202020204" pitchFamily="34" charset="0"/>
                <a:cs typeface="Arial" panose="020B0604020202020204" pitchFamily="34" charset="0"/>
                <a:sym typeface="Symbol" pitchFamily="18" charset="2"/>
              </a:rPr>
              <a:t>/CO</a:t>
            </a:r>
            <a:r>
              <a:rPr lang="en-US" sz="2000" b="1" baseline="-25000" dirty="0">
                <a:solidFill>
                  <a:schemeClr val="tx1"/>
                </a:solidFill>
                <a:latin typeface="Arial" panose="020B0604020202020204" pitchFamily="34" charset="0"/>
                <a:cs typeface="Arial" panose="020B0604020202020204" pitchFamily="34" charset="0"/>
                <a:sym typeface="Symbol" pitchFamily="18" charset="2"/>
              </a:rPr>
              <a:t>2</a:t>
            </a:r>
            <a:endParaRPr lang="en-US" sz="2000" dirty="0">
              <a:solidFill>
                <a:schemeClr val="tx1"/>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955980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4">
            <a:extLst>
              <a:ext uri="{FF2B5EF4-FFF2-40B4-BE49-F238E27FC236}">
                <a16:creationId xmlns:a16="http://schemas.microsoft.com/office/drawing/2014/main" id="{1B1A112A-A30B-4D05-72F0-D3AB3056444F}"/>
              </a:ext>
            </a:extLst>
          </p:cNvPr>
          <p:cNvGraphicFramePr>
            <a:graphicFrameLocks noChangeAspect="1"/>
          </p:cNvGraphicFramePr>
          <p:nvPr>
            <p:extLst>
              <p:ext uri="{D42A27DB-BD31-4B8C-83A1-F6EECF244321}">
                <p14:modId xmlns:p14="http://schemas.microsoft.com/office/powerpoint/2010/main" val="2194365342"/>
              </p:ext>
            </p:extLst>
          </p:nvPr>
        </p:nvGraphicFramePr>
        <p:xfrm>
          <a:off x="152400" y="2649130"/>
          <a:ext cx="4133601" cy="3065368"/>
        </p:xfrm>
        <a:graphic>
          <a:graphicData uri="http://schemas.openxmlformats.org/presentationml/2006/ole">
            <mc:AlternateContent xmlns:mc="http://schemas.openxmlformats.org/markup-compatibility/2006">
              <mc:Choice xmlns:v="urn:schemas-microsoft-com:vml" Requires="v">
                <p:oleObj name="Chart" r:id="rId2" imgW="5800704" imgH="4248221" progId="MSGraph.Chart.8">
                  <p:embed/>
                </p:oleObj>
              </mc:Choice>
              <mc:Fallback>
                <p:oleObj name="Chart" r:id="rId2" imgW="5800704" imgH="4248221" progId="MSGraph.Chart.8">
                  <p:embed/>
                  <p:pic>
                    <p:nvPicPr>
                      <p:cNvPr id="4" name="Object 4">
                        <a:extLst>
                          <a:ext uri="{FF2B5EF4-FFF2-40B4-BE49-F238E27FC236}">
                            <a16:creationId xmlns:a16="http://schemas.microsoft.com/office/drawing/2014/main" id="{1B1A112A-A30B-4D05-72F0-D3AB305644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649130"/>
                        <a:ext cx="4133601" cy="3065368"/>
                      </a:xfrm>
                      <a:prstGeom prst="rect">
                        <a:avLst/>
                      </a:prstGeom>
                      <a:solidFill>
                        <a:srgbClr val="FFFFFF"/>
                      </a:solidFill>
                      <a:ln>
                        <a:noFill/>
                      </a:ln>
                    </p:spPr>
                  </p:pic>
                </p:oleObj>
              </mc:Fallback>
            </mc:AlternateContent>
          </a:graphicData>
        </a:graphic>
      </p:graphicFrame>
      <p:sp>
        <p:nvSpPr>
          <p:cNvPr id="5" name="Rectangle 5">
            <a:extLst>
              <a:ext uri="{FF2B5EF4-FFF2-40B4-BE49-F238E27FC236}">
                <a16:creationId xmlns:a16="http://schemas.microsoft.com/office/drawing/2014/main" id="{6DBC1E8C-3115-9119-9825-360FCEEEC80D}"/>
              </a:ext>
            </a:extLst>
          </p:cNvPr>
          <p:cNvSpPr>
            <a:spLocks noChangeArrowheads="1"/>
          </p:cNvSpPr>
          <p:nvPr/>
        </p:nvSpPr>
        <p:spPr bwMode="white">
          <a:xfrm>
            <a:off x="381000" y="5714498"/>
            <a:ext cx="437515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marL="4064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vi-VN" sz="2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Excess air coefficient </a:t>
            </a:r>
            <a:r>
              <a:rPr lang="en-US" altLang="en-US" sz="2000" dirty="0">
                <a:solidFill>
                  <a:srgbClr val="014C6D"/>
                </a:solidFill>
                <a:latin typeface="Arial" panose="020B0604020202020204" pitchFamily="34" charset="0"/>
                <a:cs typeface="Arial" panose="020B0604020202020204" pitchFamily="34" charset="0"/>
                <a:sym typeface="Symbol" panose="05050102010706020507" pitchFamily="18" charset="2"/>
              </a:rPr>
              <a:t></a:t>
            </a:r>
          </a:p>
        </p:txBody>
      </p:sp>
      <p:pic>
        <p:nvPicPr>
          <p:cNvPr id="6" name="Content Placeholder 8" descr="mang nhiet">
            <a:extLst>
              <a:ext uri="{FF2B5EF4-FFF2-40B4-BE49-F238E27FC236}">
                <a16:creationId xmlns:a16="http://schemas.microsoft.com/office/drawing/2014/main" id="{2D125BA6-599F-8641-365E-AFC6ACD7CDE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5261"/>
          <a:stretch/>
        </p:blipFill>
        <p:spPr>
          <a:xfrm>
            <a:off x="4145736" y="1853644"/>
            <a:ext cx="3747070" cy="3708956"/>
          </a:xfrm>
          <a:prstGeom prst="rect">
            <a:avLst/>
          </a:prstGeom>
        </p:spPr>
      </p:pic>
      <p:graphicFrame>
        <p:nvGraphicFramePr>
          <p:cNvPr id="7" name="Table 6">
            <a:extLst>
              <a:ext uri="{FF2B5EF4-FFF2-40B4-BE49-F238E27FC236}">
                <a16:creationId xmlns:a16="http://schemas.microsoft.com/office/drawing/2014/main" id="{9DEF770F-22E5-A3A6-74E9-93440A3B0735}"/>
              </a:ext>
            </a:extLst>
          </p:cNvPr>
          <p:cNvGraphicFramePr>
            <a:graphicFrameLocks noGrp="1"/>
          </p:cNvGraphicFramePr>
          <p:nvPr>
            <p:extLst>
              <p:ext uri="{D42A27DB-BD31-4B8C-83A1-F6EECF244321}">
                <p14:modId xmlns:p14="http://schemas.microsoft.com/office/powerpoint/2010/main" val="173758515"/>
              </p:ext>
            </p:extLst>
          </p:nvPr>
        </p:nvGraphicFramePr>
        <p:xfrm>
          <a:off x="8046264" y="1414864"/>
          <a:ext cx="3400715" cy="4581415"/>
        </p:xfrm>
        <a:graphic>
          <a:graphicData uri="http://schemas.openxmlformats.org/drawingml/2006/table">
            <a:tbl>
              <a:tblPr/>
              <a:tblGrid>
                <a:gridCol w="1700998">
                  <a:extLst>
                    <a:ext uri="{9D8B030D-6E8A-4147-A177-3AD203B41FA5}">
                      <a16:colId xmlns:a16="http://schemas.microsoft.com/office/drawing/2014/main" val="20000"/>
                    </a:ext>
                  </a:extLst>
                </a:gridCol>
                <a:gridCol w="1699717">
                  <a:extLst>
                    <a:ext uri="{9D8B030D-6E8A-4147-A177-3AD203B41FA5}">
                      <a16:colId xmlns:a16="http://schemas.microsoft.com/office/drawing/2014/main" val="20001"/>
                    </a:ext>
                  </a:extLst>
                </a:gridCol>
              </a:tblGrid>
              <a:tr h="706765">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en-US" sz="2400" b="1" i="0" u="none" strike="noStrike" cap="none" normalizeH="0" baseline="0" dirty="0">
                          <a:ln>
                            <a:noFill/>
                          </a:ln>
                          <a:solidFill>
                            <a:schemeClr val="tx1"/>
                          </a:solidFill>
                          <a:effectLst/>
                          <a:latin typeface="Arial" pitchFamily="34" charset="0"/>
                          <a:cs typeface="Arial" pitchFamily="34" charset="0"/>
                        </a:rPr>
                        <a:t>Fuel</a:t>
                      </a:r>
                      <a:endParaRPr kumimoji="0" lang="en-US" sz="2400" b="0" i="0" u="none" strike="noStrike" cap="none" normalizeH="0" baseline="0" dirty="0">
                        <a:ln>
                          <a:noFill/>
                        </a:ln>
                        <a:solidFill>
                          <a:schemeClr val="tx1"/>
                        </a:solidFill>
                        <a:effectLst/>
                        <a:latin typeface="Arial" pitchFamily="34" charset="0"/>
                        <a:cs typeface="Arial" pitchFamily="34" charset="0"/>
                      </a:endParaRPr>
                    </a:p>
                  </a:txBody>
                  <a:tcPr marL="73520" marR="73520" marT="36757" marB="36757" anchor="ctr" horzOverflow="overflow">
                    <a:lnL>
                      <a:noFill/>
                    </a:lnL>
                    <a:lnR>
                      <a:noFill/>
                    </a:lnR>
                    <a:lnT w="12700" cap="flat" cmpd="sng" algn="ctr">
                      <a:solidFill>
                        <a:srgbClr val="00CC99"/>
                      </a:solidFill>
                      <a:prstDash val="solid"/>
                      <a:round/>
                      <a:headEnd type="none" w="med" len="med"/>
                      <a:tailEnd type="none" w="med" len="med"/>
                    </a:lnT>
                    <a:lnB w="12700" cap="flat" cmpd="sng" algn="ctr">
                      <a:solidFill>
                        <a:srgbClr val="00CC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en-US" sz="2400" b="1" i="0" u="none" strike="noStrike" cap="none" normalizeH="0" baseline="0" dirty="0">
                          <a:ln>
                            <a:noFill/>
                          </a:ln>
                          <a:solidFill>
                            <a:schemeClr val="tx1"/>
                          </a:solidFill>
                          <a:effectLst/>
                          <a:latin typeface="Arial" pitchFamily="34" charset="0"/>
                          <a:cs typeface="Arial" pitchFamily="34" charset="0"/>
                          <a:sym typeface="Symbol" pitchFamily="18" charset="2"/>
                        </a:rPr>
                        <a:t></a:t>
                      </a:r>
                      <a:r>
                        <a:rPr kumimoji="0" lang="en-US" sz="2400" b="1" i="0" u="none" strike="noStrike" cap="none" normalizeH="0" baseline="-25000" dirty="0">
                          <a:ln>
                            <a:noFill/>
                          </a:ln>
                          <a:solidFill>
                            <a:schemeClr val="tx1"/>
                          </a:solidFill>
                          <a:effectLst/>
                          <a:latin typeface="Arial" pitchFamily="34" charset="0"/>
                          <a:cs typeface="Arial" pitchFamily="34" charset="0"/>
                        </a:rPr>
                        <a:t>Optimal</a:t>
                      </a:r>
                      <a:endParaRPr kumimoji="0" lang="en-US" sz="2400" b="0" i="0" u="none" strike="noStrike" cap="none" normalizeH="0" baseline="0" dirty="0">
                        <a:ln>
                          <a:noFill/>
                        </a:ln>
                        <a:solidFill>
                          <a:schemeClr val="tx1"/>
                        </a:solidFill>
                        <a:effectLst/>
                        <a:latin typeface="Arial" pitchFamily="34" charset="0"/>
                        <a:cs typeface="Arial" pitchFamily="34" charset="0"/>
                      </a:endParaRPr>
                    </a:p>
                  </a:txBody>
                  <a:tcPr marL="73520" marR="73520" marT="36757" marB="36757" anchor="ctr" horzOverflow="overflow">
                    <a:lnL>
                      <a:noFill/>
                    </a:lnL>
                    <a:lnR>
                      <a:noFill/>
                    </a:lnR>
                    <a:lnT w="12700" cap="flat" cmpd="sng" algn="ctr">
                      <a:solidFill>
                        <a:srgbClr val="00CC99"/>
                      </a:solidFill>
                      <a:prstDash val="solid"/>
                      <a:round/>
                      <a:headEnd type="none" w="med" len="med"/>
                      <a:tailEnd type="none" w="med" len="med"/>
                    </a:lnT>
                    <a:lnB w="12700" cap="flat" cmpd="sng" algn="ctr">
                      <a:solidFill>
                        <a:srgbClr val="00CC9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10690">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en-US" sz="2400" b="0" i="0" u="none" strike="noStrike" cap="none" normalizeH="0" baseline="0" dirty="0">
                          <a:ln>
                            <a:noFill/>
                          </a:ln>
                          <a:solidFill>
                            <a:schemeClr val="tx1"/>
                          </a:solidFill>
                          <a:effectLst/>
                          <a:latin typeface="Arial" pitchFamily="34" charset="0"/>
                          <a:cs typeface="Arial" pitchFamily="34" charset="0"/>
                        </a:rPr>
                        <a:t>Gas, Oil DO</a:t>
                      </a:r>
                    </a:p>
                  </a:txBody>
                  <a:tcPr marL="73520" marR="73520" marT="36757" marB="36757" anchor="ctr" horzOverflow="overflow">
                    <a:lnL>
                      <a:noFill/>
                    </a:lnL>
                    <a:lnR>
                      <a:noFill/>
                    </a:lnR>
                    <a:lnT w="12700" cap="flat" cmpd="sng" algn="ctr">
                      <a:solidFill>
                        <a:srgbClr val="00CC99"/>
                      </a:solidFill>
                      <a:prstDash val="solid"/>
                      <a:round/>
                      <a:headEnd type="none" w="med" len="med"/>
                      <a:tailEnd type="none" w="med" len="med"/>
                    </a:lnT>
                    <a:lnB w="12700" cap="flat" cmpd="sng" algn="ctr">
                      <a:solidFill>
                        <a:srgbClr val="00CC99"/>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en-US" sz="2400" b="0" i="0" u="none" strike="noStrike" cap="none" normalizeH="0" baseline="0" dirty="0">
                          <a:ln>
                            <a:noFill/>
                          </a:ln>
                          <a:solidFill>
                            <a:schemeClr val="tx1"/>
                          </a:solidFill>
                          <a:effectLst/>
                          <a:latin typeface="Arial" pitchFamily="34" charset="0"/>
                          <a:cs typeface="Arial" pitchFamily="34" charset="0"/>
                        </a:rPr>
                        <a:t>1,05 ÷ 1,15 </a:t>
                      </a:r>
                    </a:p>
                  </a:txBody>
                  <a:tcPr marL="73520" marR="73520" marT="36757" marB="36757" anchor="ctr" horzOverflow="overflow">
                    <a:lnL>
                      <a:noFill/>
                    </a:lnL>
                    <a:lnR>
                      <a:noFill/>
                    </a:lnR>
                    <a:lnT w="12700" cap="flat" cmpd="sng" algn="ctr">
                      <a:solidFill>
                        <a:srgbClr val="00CC99"/>
                      </a:solidFill>
                      <a:prstDash val="solid"/>
                      <a:round/>
                      <a:headEnd type="none" w="med" len="med"/>
                      <a:tailEnd type="none" w="med" len="med"/>
                    </a:lnT>
                    <a:lnB w="12700" cap="flat" cmpd="sng" algn="ctr">
                      <a:solidFill>
                        <a:srgbClr val="00CC99"/>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1"/>
                  </a:ext>
                </a:extLst>
              </a:tr>
              <a:tr h="706765">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en-US" sz="2400" b="0" i="0" u="none" strike="noStrike" cap="none" normalizeH="0" baseline="0" dirty="0">
                          <a:ln>
                            <a:noFill/>
                          </a:ln>
                          <a:solidFill>
                            <a:schemeClr val="tx1"/>
                          </a:solidFill>
                          <a:effectLst/>
                          <a:latin typeface="Arial" pitchFamily="34" charset="0"/>
                          <a:cs typeface="Arial" pitchFamily="34" charset="0"/>
                        </a:rPr>
                        <a:t>FO oil</a:t>
                      </a:r>
                    </a:p>
                  </a:txBody>
                  <a:tcPr marL="73520" marR="73520" marT="36757" marB="36757" anchor="ctr" horzOverflow="overflow">
                    <a:lnL>
                      <a:noFill/>
                    </a:lnL>
                    <a:lnR>
                      <a:noFill/>
                    </a:lnR>
                    <a:lnT w="12700" cap="flat" cmpd="sng" algn="ctr">
                      <a:solidFill>
                        <a:srgbClr val="00CC99"/>
                      </a:solidFill>
                      <a:prstDash val="solid"/>
                      <a:round/>
                      <a:headEnd type="none" w="med" len="med"/>
                      <a:tailEnd type="none" w="med" len="med"/>
                    </a:lnT>
                    <a:lnB>
                      <a:noFill/>
                    </a:lnB>
                    <a:lnTlToBr>
                      <a:noFill/>
                    </a:lnTlToBr>
                    <a:lnBlToTr>
                      <a:noFill/>
                    </a:lnBlToTr>
                    <a:solidFill>
                      <a:srgbClr val="E7F6EF"/>
                    </a:solid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en-US" sz="2400" b="0" i="0" u="none" strike="noStrike" cap="none" normalizeH="0" baseline="0" dirty="0">
                          <a:ln>
                            <a:noFill/>
                          </a:ln>
                          <a:solidFill>
                            <a:schemeClr val="tx1"/>
                          </a:solidFill>
                          <a:effectLst/>
                          <a:latin typeface="Arial" pitchFamily="34" charset="0"/>
                          <a:cs typeface="Arial" pitchFamily="34" charset="0"/>
                        </a:rPr>
                        <a:t>1,10 ÷ 1,25</a:t>
                      </a:r>
                    </a:p>
                  </a:txBody>
                  <a:tcPr marL="73520" marR="73520" marT="36757" marB="36757" anchor="ctr" horzOverflow="overflow">
                    <a:lnL>
                      <a:noFill/>
                    </a:lnL>
                    <a:lnR>
                      <a:noFill/>
                    </a:lnR>
                    <a:lnT w="12700" cap="flat" cmpd="sng" algn="ctr">
                      <a:solidFill>
                        <a:srgbClr val="00CC99"/>
                      </a:solidFill>
                      <a:prstDash val="solid"/>
                      <a:round/>
                      <a:headEnd type="none" w="med" len="med"/>
                      <a:tailEnd type="none" w="med" len="med"/>
                    </a:lnT>
                    <a:lnB>
                      <a:noFill/>
                    </a:lnB>
                    <a:lnTlToBr>
                      <a:noFill/>
                    </a:lnTlToBr>
                    <a:lnBlToTr>
                      <a:noFill/>
                    </a:lnBlToTr>
                    <a:solidFill>
                      <a:srgbClr val="E7F6EF"/>
                    </a:solidFill>
                  </a:tcPr>
                </a:tc>
                <a:extLst>
                  <a:ext uri="{0D108BD9-81ED-4DB2-BD59-A6C34878D82A}">
                    <a16:rowId xmlns:a16="http://schemas.microsoft.com/office/drawing/2014/main" val="10002"/>
                  </a:ext>
                </a:extLst>
              </a:tr>
              <a:tr h="1346505">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en-US" sz="2400" b="0" i="0" u="none" strike="noStrike" cap="none" normalizeH="0" baseline="0" dirty="0">
                          <a:ln>
                            <a:noFill/>
                          </a:ln>
                          <a:solidFill>
                            <a:schemeClr val="tx1"/>
                          </a:solidFill>
                          <a:effectLst/>
                          <a:latin typeface="Arial" pitchFamily="34" charset="0"/>
                          <a:cs typeface="Arial" pitchFamily="34" charset="0"/>
                        </a:rPr>
                        <a:t>Charcoal (burn on grate)</a:t>
                      </a:r>
                    </a:p>
                  </a:txBody>
                  <a:tcPr marL="73520" marR="73520" marT="36757" marB="36757"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en-US" sz="2400" b="0" i="0" u="none" strike="noStrike" cap="none" normalizeH="0" baseline="0" dirty="0">
                          <a:ln>
                            <a:noFill/>
                          </a:ln>
                          <a:solidFill>
                            <a:schemeClr val="tx1"/>
                          </a:solidFill>
                          <a:effectLst/>
                          <a:latin typeface="Arial" pitchFamily="34" charset="0"/>
                          <a:cs typeface="Arial" pitchFamily="34" charset="0"/>
                        </a:rPr>
                        <a:t>1,3 ÷ 1,5 </a:t>
                      </a:r>
                    </a:p>
                  </a:txBody>
                  <a:tcPr marL="73520" marR="73520" marT="36757" marB="36757"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910690">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en-US" sz="2400" b="0" i="0" u="none" strike="noStrike" cap="none" normalizeH="0" baseline="0" dirty="0">
                          <a:ln>
                            <a:noFill/>
                          </a:ln>
                          <a:solidFill>
                            <a:schemeClr val="tx1"/>
                          </a:solidFill>
                          <a:effectLst/>
                          <a:latin typeface="Arial" pitchFamily="34" charset="0"/>
                          <a:cs typeface="Arial" pitchFamily="34" charset="0"/>
                        </a:rPr>
                        <a:t>Firewood, rice husk</a:t>
                      </a:r>
                    </a:p>
                  </a:txBody>
                  <a:tcPr marL="73520" marR="73520" marT="36757" marB="36757" anchor="ctr" horzOverflow="overflow">
                    <a:lnL>
                      <a:noFill/>
                    </a:lnL>
                    <a:lnR>
                      <a:noFill/>
                    </a:lnR>
                    <a:lnT>
                      <a:noFill/>
                    </a:lnT>
                    <a:lnB w="12700" cap="flat" cmpd="sng" algn="ctr">
                      <a:solidFill>
                        <a:srgbClr val="00CC99"/>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r>
                        <a:rPr kumimoji="0" lang="en-US" sz="2400" b="0" i="0" u="none" strike="noStrike" cap="none" normalizeH="0" baseline="0" dirty="0">
                          <a:ln>
                            <a:noFill/>
                          </a:ln>
                          <a:solidFill>
                            <a:schemeClr val="tx1"/>
                          </a:solidFill>
                          <a:effectLst/>
                          <a:latin typeface="Arial" pitchFamily="34" charset="0"/>
                          <a:cs typeface="Arial" pitchFamily="34" charset="0"/>
                        </a:rPr>
                        <a:t>1,5  ÷ 1,6 </a:t>
                      </a:r>
                    </a:p>
                  </a:txBody>
                  <a:tcPr marL="73520" marR="73520" marT="36757" marB="36757" anchor="ctr" horzOverflow="overflow">
                    <a:lnL>
                      <a:noFill/>
                    </a:lnL>
                    <a:lnR>
                      <a:noFill/>
                    </a:lnR>
                    <a:lnT>
                      <a:noFill/>
                    </a:lnT>
                    <a:lnB w="12700" cap="flat" cmpd="sng" algn="ctr">
                      <a:solidFill>
                        <a:srgbClr val="00CC99"/>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4"/>
                  </a:ext>
                </a:extLst>
              </a:tr>
            </a:tbl>
          </a:graphicData>
        </a:graphic>
      </p:graphicFrame>
      <p:sp>
        <p:nvSpPr>
          <p:cNvPr id="2" name="Title 4">
            <a:extLst>
              <a:ext uri="{FF2B5EF4-FFF2-40B4-BE49-F238E27FC236}">
                <a16:creationId xmlns:a16="http://schemas.microsoft.com/office/drawing/2014/main" id="{E7800005-14C7-1BB8-E477-3EFDCBCD656B}"/>
              </a:ext>
            </a:extLst>
          </p:cNvPr>
          <p:cNvSpPr txBox="1">
            <a:spLocks noChangeArrowheads="1"/>
          </p:cNvSpPr>
          <p:nvPr/>
        </p:nvSpPr>
        <p:spPr>
          <a:xfrm>
            <a:off x="609600" y="486563"/>
            <a:ext cx="10837379" cy="7503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en-US" altLang="en-US" sz="2800" b="1" dirty="0">
                <a:solidFill>
                  <a:schemeClr val="accent1">
                    <a:lumMod val="50000"/>
                  </a:schemeClr>
                </a:solidFill>
                <a:latin typeface="Arial" panose="020B0604020202020204" pitchFamily="34" charset="0"/>
                <a:cs typeface="Arial" panose="020B0604020202020204" pitchFamily="34" charset="0"/>
              </a:rPr>
              <a:t>Combustion - Excess air and its meaning</a:t>
            </a:r>
          </a:p>
        </p:txBody>
      </p:sp>
      <p:sp>
        <p:nvSpPr>
          <p:cNvPr id="9" name="TextBox 8">
            <a:extLst>
              <a:ext uri="{FF2B5EF4-FFF2-40B4-BE49-F238E27FC236}">
                <a16:creationId xmlns:a16="http://schemas.microsoft.com/office/drawing/2014/main" id="{2B56FEAA-18AE-ED22-65D9-4A8FDD7AD5A2}"/>
              </a:ext>
            </a:extLst>
          </p:cNvPr>
          <p:cNvSpPr txBox="1"/>
          <p:nvPr/>
        </p:nvSpPr>
        <p:spPr>
          <a:xfrm>
            <a:off x="4907734" y="5796225"/>
            <a:ext cx="2071729" cy="400110"/>
          </a:xfrm>
          <a:prstGeom prst="rect">
            <a:avLst/>
          </a:prstGeom>
          <a:noFill/>
        </p:spPr>
        <p:txBody>
          <a:bodyPr wrap="square">
            <a:spAutoFit/>
          </a:bodyPr>
          <a:lstStyle/>
          <a:p>
            <a:pPr algn="l" rtl="0"/>
            <a:r>
              <a:rPr lang="en-US" altLang="en-US" sz="2000" i="1" dirty="0">
                <a:latin typeface="Arial" panose="020B0604020202020204" pitchFamily="34" charset="0"/>
                <a:cs typeface="Arial" panose="020B0604020202020204" pitchFamily="34" charset="0"/>
              </a:rPr>
              <a:t>Select </a:t>
            </a:r>
            <a:r>
              <a:rPr lang="en-US" altLang="en-US" sz="2000" i="1" dirty="0">
                <a:latin typeface="Arial" panose="020B0604020202020204" pitchFamily="34" charset="0"/>
                <a:cs typeface="Arial" panose="020B0604020202020204" pitchFamily="34" charset="0"/>
                <a:sym typeface="Symbol" panose="05050102010706020507" pitchFamily="18" charset="2"/>
              </a:rPr>
              <a:t> optimal</a:t>
            </a:r>
            <a:endParaRPr lang="en-US" sz="2000" i="1"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5"/>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9179912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D0920FC1-8CAE-6900-CCF3-E79400692CA0}"/>
              </a:ext>
            </a:extLst>
          </p:cNvPr>
          <p:cNvSpPr txBox="1">
            <a:spLocks noChangeArrowheads="1"/>
          </p:cNvSpPr>
          <p:nvPr/>
        </p:nvSpPr>
        <p:spPr>
          <a:xfrm>
            <a:off x="609600" y="439592"/>
            <a:ext cx="11005930" cy="792162"/>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mn-cs"/>
              </a:rPr>
              <a:t>Fuel selection criteria</a:t>
            </a:r>
          </a:p>
        </p:txBody>
      </p:sp>
      <p:sp>
        <p:nvSpPr>
          <p:cNvPr id="3" name="Content Placeholder 2">
            <a:extLst>
              <a:ext uri="{FF2B5EF4-FFF2-40B4-BE49-F238E27FC236}">
                <a16:creationId xmlns:a16="http://schemas.microsoft.com/office/drawing/2014/main" id="{490E02CA-E605-414D-C674-D2BBE825D5A7}"/>
              </a:ext>
            </a:extLst>
          </p:cNvPr>
          <p:cNvSpPr txBox="1">
            <a:spLocks noChangeArrowheads="1"/>
          </p:cNvSpPr>
          <p:nvPr/>
        </p:nvSpPr>
        <p:spPr>
          <a:xfrm>
            <a:off x="576470" y="990600"/>
            <a:ext cx="3352800" cy="48768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0">
              <a:lnSpc>
                <a:spcPct val="120000"/>
              </a:lnSpc>
              <a:spcBef>
                <a:spcPts val="300"/>
              </a:spcBef>
              <a:spcAft>
                <a:spcPts val="300"/>
              </a:spcAft>
              <a:buClr>
                <a:schemeClr val="tx1"/>
              </a:buClr>
            </a:pPr>
            <a:r>
              <a:rPr lang="en-US" altLang="en-US" sz="2000" dirty="0">
                <a:solidFill>
                  <a:schemeClr val="tx1"/>
                </a:solidFill>
                <a:latin typeface="Arial" panose="020B0604020202020204" pitchFamily="34" charset="0"/>
              </a:rPr>
              <a:t>Choosing the right type of fuel is very important. This will depend mainly on their cost.</a:t>
            </a:r>
          </a:p>
          <a:p>
            <a:pPr algn="just" rtl="0">
              <a:lnSpc>
                <a:spcPct val="120000"/>
              </a:lnSpc>
              <a:spcBef>
                <a:spcPts val="300"/>
              </a:spcBef>
              <a:spcAft>
                <a:spcPts val="300"/>
              </a:spcAft>
              <a:buClr>
                <a:schemeClr val="tx1"/>
              </a:buClr>
            </a:pPr>
            <a:r>
              <a:rPr lang="en-US" altLang="en-US" sz="2000" dirty="0">
                <a:solidFill>
                  <a:schemeClr val="tx1"/>
                </a:solidFill>
                <a:latin typeface="Arial" panose="020B0604020202020204" pitchFamily="34" charset="0"/>
              </a:rPr>
              <a:t>Each fuel has a different characteristic and also has a different price structure.</a:t>
            </a:r>
          </a:p>
          <a:p>
            <a:pPr algn="just" rtl="0">
              <a:lnSpc>
                <a:spcPct val="120000"/>
              </a:lnSpc>
              <a:spcBef>
                <a:spcPts val="300"/>
              </a:spcBef>
              <a:spcAft>
                <a:spcPts val="300"/>
              </a:spcAft>
              <a:buClr>
                <a:schemeClr val="tx1"/>
              </a:buClr>
            </a:pPr>
            <a:r>
              <a:rPr lang="en-US" altLang="en-US" sz="2000" dirty="0">
                <a:solidFill>
                  <a:schemeClr val="tx1"/>
                </a:solidFill>
                <a:latin typeface="Arial" panose="020B0604020202020204" pitchFamily="34" charset="0"/>
              </a:rPr>
              <a:t>To make it easier to compare fuels, a common term is “</a:t>
            </a:r>
            <a:r>
              <a:rPr lang="en-US" altLang="en-US" sz="2000" i="1" dirty="0">
                <a:solidFill>
                  <a:schemeClr val="tx1"/>
                </a:solidFill>
                <a:latin typeface="Arial" panose="020B0604020202020204" pitchFamily="34" charset="0"/>
              </a:rPr>
              <a:t>heat costs</a:t>
            </a:r>
            <a:r>
              <a:rPr lang="en-US" altLang="en-US" sz="2000" dirty="0">
                <a:solidFill>
                  <a:schemeClr val="tx1"/>
                </a:solidFill>
                <a:latin typeface="Arial" panose="020B0604020202020204" pitchFamily="34" charset="0"/>
              </a:rPr>
              <a:t>”</a:t>
            </a:r>
          </a:p>
        </p:txBody>
      </p:sp>
      <p:graphicFrame>
        <p:nvGraphicFramePr>
          <p:cNvPr id="4" name="Object 1">
            <a:extLst>
              <a:ext uri="{FF2B5EF4-FFF2-40B4-BE49-F238E27FC236}">
                <a16:creationId xmlns:a16="http://schemas.microsoft.com/office/drawing/2014/main" id="{A11AC243-3C7D-0A78-2A19-3E84B75C81B3}"/>
              </a:ext>
            </a:extLst>
          </p:cNvPr>
          <p:cNvGraphicFramePr>
            <a:graphicFrameLocks noChangeAspect="1"/>
          </p:cNvGraphicFramePr>
          <p:nvPr>
            <p:extLst>
              <p:ext uri="{D42A27DB-BD31-4B8C-83A1-F6EECF244321}">
                <p14:modId xmlns:p14="http://schemas.microsoft.com/office/powerpoint/2010/main" val="3261518017"/>
              </p:ext>
            </p:extLst>
          </p:nvPr>
        </p:nvGraphicFramePr>
        <p:xfrm>
          <a:off x="3983038" y="1541463"/>
          <a:ext cx="8094662" cy="2770187"/>
        </p:xfrm>
        <a:graphic>
          <a:graphicData uri="http://schemas.openxmlformats.org/presentationml/2006/ole">
            <mc:AlternateContent xmlns:mc="http://schemas.openxmlformats.org/markup-compatibility/2006">
              <mc:Choice xmlns:v="urn:schemas-microsoft-com:vml" Requires="v">
                <p:oleObj name="Worksheet" r:id="rId2" imgW="6635762" imgH="2057400" progId="Excel.Sheet.8">
                  <p:embed/>
                </p:oleObj>
              </mc:Choice>
              <mc:Fallback>
                <p:oleObj name="Worksheet" r:id="rId2" imgW="6635762" imgH="2057400" progId="Excel.Sheet.8">
                  <p:embed/>
                  <p:pic>
                    <p:nvPicPr>
                      <p:cNvPr id="4" name="Object 1">
                        <a:extLst>
                          <a:ext uri="{FF2B5EF4-FFF2-40B4-BE49-F238E27FC236}">
                            <a16:creationId xmlns:a16="http://schemas.microsoft.com/office/drawing/2014/main" id="{A11AC243-3C7D-0A78-2A19-3E84B75C81B3}"/>
                          </a:ext>
                        </a:extLst>
                      </p:cNvPr>
                      <p:cNvPicPr>
                        <a:picLocks noChangeAspect="1" noChangeArrowheads="1"/>
                      </p:cNvPicPr>
                      <p:nvPr/>
                    </p:nvPicPr>
                    <p:blipFill>
                      <a:blip r:embed="rId3"/>
                      <a:srcRect/>
                      <a:stretch>
                        <a:fillRect/>
                      </a:stretch>
                    </p:blipFill>
                    <p:spPr bwMode="auto">
                      <a:xfrm>
                        <a:off x="3983038" y="1541463"/>
                        <a:ext cx="8094662" cy="2770187"/>
                      </a:xfrm>
                      <a:prstGeom prst="rect">
                        <a:avLst/>
                      </a:prstGeom>
                      <a:noFill/>
                      <a:ln>
                        <a:noFill/>
                      </a:ln>
                    </p:spPr>
                  </p:pic>
                </p:oleObj>
              </mc:Fallback>
            </mc:AlternateContent>
          </a:graphicData>
        </a:graphic>
      </p:graphicFrame>
      <p:sp>
        <p:nvSpPr>
          <p:cNvPr id="5" name="Content Placeholder 2">
            <a:extLst>
              <a:ext uri="{FF2B5EF4-FFF2-40B4-BE49-F238E27FC236}">
                <a16:creationId xmlns:a16="http://schemas.microsoft.com/office/drawing/2014/main" id="{BF49DA87-C50A-8915-4AD3-C18D867FD04B}"/>
              </a:ext>
            </a:extLst>
          </p:cNvPr>
          <p:cNvSpPr txBox="1">
            <a:spLocks noChangeArrowheads="1"/>
          </p:cNvSpPr>
          <p:nvPr/>
        </p:nvSpPr>
        <p:spPr>
          <a:xfrm>
            <a:off x="3929270" y="4418013"/>
            <a:ext cx="7686260" cy="12969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lnSpc>
                <a:spcPct val="120000"/>
              </a:lnSpc>
              <a:spcBef>
                <a:spcPts val="300"/>
              </a:spcBef>
              <a:spcAft>
                <a:spcPts val="300"/>
              </a:spcAft>
              <a:buClr>
                <a:srgbClr val="000066"/>
              </a:buClr>
              <a:buFont typeface="Wingdings" panose="05000000000000000000" pitchFamily="2" charset="2"/>
              <a:buChar char="ü"/>
            </a:pPr>
            <a:r>
              <a:rPr lang="en-US" altLang="en-US" sz="2000" dirty="0">
                <a:solidFill>
                  <a:schemeClr val="tx1"/>
                </a:solidFill>
                <a:latin typeface="Arial" panose="020B0604020202020204" pitchFamily="34" charset="0"/>
                <a:cs typeface="Arial" panose="020B0604020202020204" pitchFamily="34" charset="0"/>
              </a:rPr>
              <a:t>Coal has the lowest thermal cost of all fuels. Therefore, coal is often chosen in places where fuel use intensity is high (about more than 10 tons/day).</a:t>
            </a:r>
          </a:p>
        </p:txBody>
      </p:sp>
      <p:pic>
        <p:nvPicPr>
          <p:cNvPr id="6" name="Picture 5"/>
          <p:cNvPicPr>
            <a:picLocks noChangeAspect="1"/>
          </p:cNvPicPr>
          <p:nvPr/>
        </p:nvPicPr>
        <p:blipFill>
          <a:blip r:embed="rId4"/>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8736084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E7C590F9-E143-8D48-D384-BD526E9AE565}"/>
              </a:ext>
            </a:extLst>
          </p:cNvPr>
          <p:cNvSpPr txBox="1">
            <a:spLocks noChangeArrowheads="1"/>
          </p:cNvSpPr>
          <p:nvPr/>
        </p:nvSpPr>
        <p:spPr>
          <a:xfrm>
            <a:off x="609600" y="439592"/>
            <a:ext cx="11005930" cy="792162"/>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mn-cs"/>
              </a:rPr>
              <a:t>Q&amp;A</a:t>
            </a:r>
          </a:p>
        </p:txBody>
      </p:sp>
      <p:sp>
        <p:nvSpPr>
          <p:cNvPr id="3" name="Content Placeholder 2">
            <a:extLst>
              <a:ext uri="{FF2B5EF4-FFF2-40B4-BE49-F238E27FC236}">
                <a16:creationId xmlns:a16="http://schemas.microsoft.com/office/drawing/2014/main" id="{61FEBD8F-7A00-E1E0-5842-C566FAE5E50B}"/>
              </a:ext>
            </a:extLst>
          </p:cNvPr>
          <p:cNvSpPr txBox="1">
            <a:spLocks noChangeArrowheads="1"/>
          </p:cNvSpPr>
          <p:nvPr/>
        </p:nvSpPr>
        <p:spPr>
          <a:xfrm>
            <a:off x="548592" y="1828800"/>
            <a:ext cx="11005930" cy="1447800"/>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0">
              <a:lnSpc>
                <a:spcPct val="120000"/>
              </a:lnSpc>
              <a:spcBef>
                <a:spcPts val="300"/>
              </a:spcBef>
              <a:spcAft>
                <a:spcPts val="300"/>
              </a:spcAft>
              <a:buClr>
                <a:schemeClr val="tx1"/>
              </a:buClr>
            </a:pPr>
            <a:r>
              <a:rPr lang="en-US" altLang="en-US" sz="2000" dirty="0">
                <a:solidFill>
                  <a:schemeClr val="tx1"/>
                </a:solidFill>
                <a:latin typeface="Arial" panose="020B0604020202020204" pitchFamily="34" charset="0"/>
              </a:rPr>
              <a:t>Do you have any concern or question regarding boilers and steam system in your work? </a:t>
            </a:r>
          </a:p>
        </p:txBody>
      </p:sp>
    </p:spTree>
    <p:extLst>
      <p:ext uri="{BB962C8B-B14F-4D97-AF65-F5344CB8AC3E}">
        <p14:creationId xmlns:p14="http://schemas.microsoft.com/office/powerpoint/2010/main" val="4222678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F732CEFC-7360-31C3-573E-99D58F9DF1BC}"/>
              </a:ext>
            </a:extLst>
          </p:cNvPr>
          <p:cNvSpPr txBox="1">
            <a:spLocks/>
          </p:cNvSpPr>
          <p:nvPr/>
        </p:nvSpPr>
        <p:spPr>
          <a:xfrm>
            <a:off x="952500" y="3124200"/>
            <a:ext cx="10287000" cy="609600"/>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defRPr/>
            </a:pPr>
            <a:r>
              <a:rPr lang="en-US" sz="3200" b="1" dirty="0">
                <a:solidFill>
                  <a:srgbClr val="0E2841"/>
                </a:solidFill>
                <a:latin typeface="Arial" panose="020B0604020202020204" pitchFamily="34" charset="0"/>
                <a:cs typeface="Arial" panose="020B0604020202020204" pitchFamily="34" charset="0"/>
              </a:rPr>
              <a:t>2. OVERVIEW OF BOILER</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4536543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7FE3FB9-B772-E9A1-78D6-5211E894978C}"/>
              </a:ext>
            </a:extLst>
          </p:cNvPr>
          <p:cNvSpPr txBox="1"/>
          <p:nvPr/>
        </p:nvSpPr>
        <p:spPr>
          <a:xfrm>
            <a:off x="675337" y="506722"/>
            <a:ext cx="10993055" cy="545727"/>
          </a:xfrm>
          <a:prstGeom prst="rect">
            <a:avLst/>
          </a:prstGeom>
          <a:noFill/>
        </p:spPr>
        <p:txBody>
          <a:bodyPr wrap="square">
            <a:spAutoFit/>
          </a:bodyPr>
          <a:lstStyle/>
          <a:p>
            <a:pPr algn="ctr">
              <a:lnSpc>
                <a:spcPct val="115000"/>
              </a:lnSpc>
              <a:spcBef>
                <a:spcPts val="300"/>
              </a:spcBef>
              <a:spcAft>
                <a:spcPts val="300"/>
              </a:spcAft>
            </a:pPr>
            <a:r>
              <a:rPr lang="vi-VN"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Concept of boiler</a:t>
            </a:r>
            <a:endParaRPr lang="en-US" sz="2800"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pic>
        <p:nvPicPr>
          <p:cNvPr id="9" name="Picture 8"/>
          <p:cNvPicPr>
            <a:picLocks noChangeAspect="1"/>
          </p:cNvPicPr>
          <p:nvPr/>
        </p:nvPicPr>
        <p:blipFill>
          <a:blip r:embed="rId2"/>
          <a:stretch>
            <a:fillRect/>
          </a:stretch>
        </p:blipFill>
        <p:spPr>
          <a:xfrm>
            <a:off x="11188160" y="5996280"/>
            <a:ext cx="1000211" cy="861720"/>
          </a:xfrm>
          <a:prstGeom prst="rect">
            <a:avLst/>
          </a:prstGeom>
        </p:spPr>
      </p:pic>
      <p:sp>
        <p:nvSpPr>
          <p:cNvPr id="3" name="TextBox 2">
            <a:extLst>
              <a:ext uri="{FF2B5EF4-FFF2-40B4-BE49-F238E27FC236}">
                <a16:creationId xmlns:a16="http://schemas.microsoft.com/office/drawing/2014/main" id="{F0C6109F-4D01-0307-644A-AF6B11A59E9E}"/>
              </a:ext>
            </a:extLst>
          </p:cNvPr>
          <p:cNvSpPr txBox="1"/>
          <p:nvPr/>
        </p:nvSpPr>
        <p:spPr>
          <a:xfrm>
            <a:off x="762000" y="1415469"/>
            <a:ext cx="4953000" cy="3139321"/>
          </a:xfrm>
          <a:prstGeom prst="rect">
            <a:avLst/>
          </a:prstGeom>
          <a:noFill/>
        </p:spPr>
        <p:txBody>
          <a:bodyPr wrap="square">
            <a:spAutoFit/>
          </a:bodyPr>
          <a:lstStyle/>
          <a:p>
            <a:pPr>
              <a:buNone/>
            </a:pPr>
            <a:r>
              <a:rPr lang="en-US" dirty="0"/>
              <a:t>The </a:t>
            </a:r>
            <a:r>
              <a:rPr lang="en-US" b="1" dirty="0"/>
              <a:t>concept of an industrial boiler</a:t>
            </a:r>
            <a:r>
              <a:rPr lang="en-US" dirty="0"/>
              <a:t> refers to a </a:t>
            </a:r>
            <a:r>
              <a:rPr lang="en-US" b="1" dirty="0"/>
              <a:t>closed vessel system</a:t>
            </a:r>
            <a:r>
              <a:rPr lang="en-US" dirty="0"/>
              <a:t> used in industrial settings to generate steam for various processes. It works by heating water using a fuel source—such as natural gas, oil, coal, or biomass—so that the resulting steam can be used for:</a:t>
            </a:r>
          </a:p>
          <a:p>
            <a:pPr marL="285750" indent="-285750">
              <a:buFont typeface="Arial" panose="020B0604020202020204" pitchFamily="34" charset="0"/>
              <a:buChar char="•"/>
            </a:pPr>
            <a:r>
              <a:rPr lang="en-US" b="1" dirty="0"/>
              <a:t>Heating</a:t>
            </a:r>
            <a:endParaRPr lang="en-US" dirty="0"/>
          </a:p>
          <a:p>
            <a:pPr marL="285750" indent="-285750">
              <a:buFont typeface="Arial" panose="020B0604020202020204" pitchFamily="34" charset="0"/>
              <a:buChar char="•"/>
            </a:pPr>
            <a:r>
              <a:rPr lang="en-US" b="1" dirty="0"/>
              <a:t>Power generation</a:t>
            </a:r>
            <a:endParaRPr lang="en-US" dirty="0"/>
          </a:p>
          <a:p>
            <a:pPr marL="285750" indent="-285750">
              <a:buFont typeface="Arial" panose="020B0604020202020204" pitchFamily="34" charset="0"/>
              <a:buChar char="•"/>
            </a:pPr>
            <a:r>
              <a:rPr lang="en-US" b="1" dirty="0"/>
              <a:t>Industrial processes</a:t>
            </a:r>
            <a:r>
              <a:rPr lang="en-US" dirty="0"/>
              <a:t> (like drying, cooking, distillation, etc.)</a:t>
            </a:r>
          </a:p>
        </p:txBody>
      </p:sp>
      <p:sp>
        <p:nvSpPr>
          <p:cNvPr id="7" name="TextBox 6">
            <a:extLst>
              <a:ext uri="{FF2B5EF4-FFF2-40B4-BE49-F238E27FC236}">
                <a16:creationId xmlns:a16="http://schemas.microsoft.com/office/drawing/2014/main" id="{5E13327C-0628-0884-E2EE-90DEC0505BDD}"/>
              </a:ext>
            </a:extLst>
          </p:cNvPr>
          <p:cNvSpPr txBox="1"/>
          <p:nvPr/>
        </p:nvSpPr>
        <p:spPr>
          <a:xfrm>
            <a:off x="704001" y="5236737"/>
            <a:ext cx="11430000" cy="1477328"/>
          </a:xfrm>
          <a:prstGeom prst="rect">
            <a:avLst/>
          </a:prstGeom>
          <a:noFill/>
        </p:spPr>
        <p:txBody>
          <a:bodyPr wrap="square">
            <a:spAutoFit/>
          </a:bodyPr>
          <a:lstStyle/>
          <a:p>
            <a:pPr>
              <a:buNone/>
            </a:pPr>
            <a:r>
              <a:rPr lang="en-US" b="1" dirty="0"/>
              <a:t>Key Features:</a:t>
            </a:r>
          </a:p>
          <a:p>
            <a:pPr marL="285750" indent="-285750">
              <a:buFont typeface="Arial" panose="020B0604020202020204" pitchFamily="34" charset="0"/>
              <a:buChar char="•"/>
            </a:pPr>
            <a:r>
              <a:rPr lang="en-US" b="1" dirty="0"/>
              <a:t>Core component</a:t>
            </a:r>
            <a:r>
              <a:rPr lang="en-US" dirty="0"/>
              <a:t> of steam systems used in many industries (e.g., food, textile, chemical, and energy).</a:t>
            </a:r>
          </a:p>
          <a:p>
            <a:pPr marL="285750" indent="-285750">
              <a:buFont typeface="Arial" panose="020B0604020202020204" pitchFamily="34" charset="0"/>
              <a:buChar char="•"/>
            </a:pPr>
            <a:r>
              <a:rPr lang="en-US" dirty="0"/>
              <a:t>Works under pressure and must be carefully designed, operated, and maintained for safety and efficiency.</a:t>
            </a:r>
          </a:p>
          <a:p>
            <a:pPr marL="285750" indent="-285750">
              <a:buFont typeface="Arial" panose="020B0604020202020204" pitchFamily="34" charset="0"/>
              <a:buChar char="•"/>
            </a:pPr>
            <a:r>
              <a:rPr lang="en-US" dirty="0"/>
              <a:t>Typically part of a </a:t>
            </a:r>
            <a:r>
              <a:rPr lang="en-US" b="1" dirty="0"/>
              <a:t>larger steam system</a:t>
            </a:r>
            <a:r>
              <a:rPr lang="en-US" dirty="0"/>
              <a:t>, including steam distribution, producer, usage, and condensate return.</a:t>
            </a:r>
          </a:p>
        </p:txBody>
      </p:sp>
      <p:grpSp>
        <p:nvGrpSpPr>
          <p:cNvPr id="18" name="Group 17">
            <a:extLst>
              <a:ext uri="{FF2B5EF4-FFF2-40B4-BE49-F238E27FC236}">
                <a16:creationId xmlns:a16="http://schemas.microsoft.com/office/drawing/2014/main" id="{615C7EE6-8360-F78B-7712-4CF2F0A02176}"/>
              </a:ext>
            </a:extLst>
          </p:cNvPr>
          <p:cNvGrpSpPr/>
          <p:nvPr/>
        </p:nvGrpSpPr>
        <p:grpSpPr>
          <a:xfrm>
            <a:off x="5715000" y="1219200"/>
            <a:ext cx="6419001" cy="3546966"/>
            <a:chOff x="5715000" y="1415469"/>
            <a:chExt cx="6419001" cy="3546966"/>
          </a:xfrm>
        </p:grpSpPr>
        <p:pic>
          <p:nvPicPr>
            <p:cNvPr id="2" name="Picture 1">
              <a:extLst>
                <a:ext uri="{FF2B5EF4-FFF2-40B4-BE49-F238E27FC236}">
                  <a16:creationId xmlns:a16="http://schemas.microsoft.com/office/drawing/2014/main" id="{AA0F883C-E042-BBEC-8C6E-14CA78633E66}"/>
                </a:ext>
              </a:extLst>
            </p:cNvPr>
            <p:cNvPicPr>
              <a:picLocks noChangeAspect="1"/>
            </p:cNvPicPr>
            <p:nvPr/>
          </p:nvPicPr>
          <p:blipFill>
            <a:blip r:embed="rId3"/>
            <a:srcRect l="4902" t="16729" r="19608"/>
            <a:stretch/>
          </p:blipFill>
          <p:spPr>
            <a:xfrm>
              <a:off x="5715000" y="1415469"/>
              <a:ext cx="6419001" cy="3546966"/>
            </a:xfrm>
            <a:prstGeom prst="rect">
              <a:avLst/>
            </a:prstGeom>
          </p:spPr>
        </p:pic>
        <p:sp>
          <p:nvSpPr>
            <p:cNvPr id="8" name="Rectangle 7">
              <a:extLst>
                <a:ext uri="{FF2B5EF4-FFF2-40B4-BE49-F238E27FC236}">
                  <a16:creationId xmlns:a16="http://schemas.microsoft.com/office/drawing/2014/main" id="{0AD36C72-7CE5-A30D-2686-1AF21F64C610}"/>
                </a:ext>
              </a:extLst>
            </p:cNvPr>
            <p:cNvSpPr/>
            <p:nvPr/>
          </p:nvSpPr>
          <p:spPr>
            <a:xfrm>
              <a:off x="6629400" y="1600200"/>
              <a:ext cx="1219200" cy="29536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VN" sz="1400" dirty="0">
                  <a:solidFill>
                    <a:schemeClr val="tx1"/>
                  </a:solidFill>
                </a:rPr>
                <a:t>Distribution</a:t>
              </a:r>
            </a:p>
          </p:txBody>
        </p:sp>
        <p:sp>
          <p:nvSpPr>
            <p:cNvPr id="11" name="Rectangle 10">
              <a:extLst>
                <a:ext uri="{FF2B5EF4-FFF2-40B4-BE49-F238E27FC236}">
                  <a16:creationId xmlns:a16="http://schemas.microsoft.com/office/drawing/2014/main" id="{AD243DC3-8ADB-35A6-B92F-3906FC7EE6C8}"/>
                </a:ext>
              </a:extLst>
            </p:cNvPr>
            <p:cNvSpPr/>
            <p:nvPr/>
          </p:nvSpPr>
          <p:spPr>
            <a:xfrm>
              <a:off x="6781800" y="4505235"/>
              <a:ext cx="1219200" cy="29536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VN" sz="1400" dirty="0">
                  <a:solidFill>
                    <a:schemeClr val="tx1"/>
                  </a:solidFill>
                </a:rPr>
                <a:t>Producer</a:t>
              </a:r>
            </a:p>
          </p:txBody>
        </p:sp>
        <p:sp>
          <p:nvSpPr>
            <p:cNvPr id="13" name="Rectangle 12">
              <a:extLst>
                <a:ext uri="{FF2B5EF4-FFF2-40B4-BE49-F238E27FC236}">
                  <a16:creationId xmlns:a16="http://schemas.microsoft.com/office/drawing/2014/main" id="{B74B2CC3-ADE1-C775-7075-788276170D55}"/>
                </a:ext>
              </a:extLst>
            </p:cNvPr>
            <p:cNvSpPr/>
            <p:nvPr/>
          </p:nvSpPr>
          <p:spPr>
            <a:xfrm>
              <a:off x="8254534" y="2133600"/>
              <a:ext cx="1219200" cy="29536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Usage</a:t>
              </a:r>
              <a:endParaRPr lang="en-VN" sz="1400" dirty="0">
                <a:solidFill>
                  <a:schemeClr val="tx1"/>
                </a:solidFill>
              </a:endParaRPr>
            </a:p>
          </p:txBody>
        </p:sp>
        <p:sp>
          <p:nvSpPr>
            <p:cNvPr id="14" name="Rectangle 13">
              <a:extLst>
                <a:ext uri="{FF2B5EF4-FFF2-40B4-BE49-F238E27FC236}">
                  <a16:creationId xmlns:a16="http://schemas.microsoft.com/office/drawing/2014/main" id="{36FC5997-7D93-A9B5-A8D6-F0D5E807B024}"/>
                </a:ext>
              </a:extLst>
            </p:cNvPr>
            <p:cNvSpPr/>
            <p:nvPr/>
          </p:nvSpPr>
          <p:spPr>
            <a:xfrm>
              <a:off x="8991600" y="4119319"/>
              <a:ext cx="1219200" cy="29536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VN" sz="1400" dirty="0">
                  <a:solidFill>
                    <a:schemeClr val="tx1"/>
                  </a:solidFill>
                </a:rPr>
                <a:t>Recovery</a:t>
              </a:r>
            </a:p>
          </p:txBody>
        </p:sp>
      </p:grpSp>
      <p:sp>
        <p:nvSpPr>
          <p:cNvPr id="20" name="TextBox 19">
            <a:extLst>
              <a:ext uri="{FF2B5EF4-FFF2-40B4-BE49-F238E27FC236}">
                <a16:creationId xmlns:a16="http://schemas.microsoft.com/office/drawing/2014/main" id="{F47D2487-AA85-311D-791D-603D12E9E438}"/>
              </a:ext>
            </a:extLst>
          </p:cNvPr>
          <p:cNvSpPr txBox="1"/>
          <p:nvPr/>
        </p:nvSpPr>
        <p:spPr>
          <a:xfrm>
            <a:off x="5531120" y="4787045"/>
            <a:ext cx="6419001" cy="738664"/>
          </a:xfrm>
          <a:prstGeom prst="rect">
            <a:avLst/>
          </a:prstGeom>
          <a:noFill/>
        </p:spPr>
        <p:txBody>
          <a:bodyPr wrap="square">
            <a:spAutoFit/>
          </a:bodyPr>
          <a:lstStyle/>
          <a:p>
            <a:r>
              <a:rPr lang="en-US" sz="1400" b="1" dirty="0"/>
              <a:t>Figure 1: Conventional Steam System</a:t>
            </a:r>
            <a:r>
              <a:rPr lang="en-US" sz="1400" dirty="0"/>
              <a:t>
(Source: US DOE Steam System Best Practices Program – Steam System Sourcebook)</a:t>
            </a:r>
            <a:endParaRPr lang="en-VN" sz="1400" dirty="0"/>
          </a:p>
        </p:txBody>
      </p:sp>
    </p:spTree>
    <p:extLst>
      <p:ext uri="{BB962C8B-B14F-4D97-AF65-F5344CB8AC3E}">
        <p14:creationId xmlns:p14="http://schemas.microsoft.com/office/powerpoint/2010/main" val="21055172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A461341-E734-C67F-473A-DC2218C683FF}"/>
              </a:ext>
            </a:extLst>
          </p:cNvPr>
          <p:cNvSpPr txBox="1"/>
          <p:nvPr/>
        </p:nvSpPr>
        <p:spPr>
          <a:xfrm>
            <a:off x="685800" y="609600"/>
            <a:ext cx="10820400"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Classification of boilers</a:t>
            </a:r>
            <a:endParaRPr kumimoji="0" 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endParaRPr>
          </a:p>
        </p:txBody>
      </p:sp>
      <p:sp>
        <p:nvSpPr>
          <p:cNvPr id="7" name="Content Placeholder 2">
            <a:extLst>
              <a:ext uri="{FF2B5EF4-FFF2-40B4-BE49-F238E27FC236}">
                <a16:creationId xmlns:a16="http://schemas.microsoft.com/office/drawing/2014/main" id="{3AEA96F8-3F45-BFA3-7F3B-5C703F6D60C0}"/>
              </a:ext>
            </a:extLst>
          </p:cNvPr>
          <p:cNvSpPr txBox="1">
            <a:spLocks/>
          </p:cNvSpPr>
          <p:nvPr/>
        </p:nvSpPr>
        <p:spPr>
          <a:xfrm>
            <a:off x="1066800" y="1295400"/>
            <a:ext cx="8229600" cy="19812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spcBef>
                <a:spcPts val="600"/>
              </a:spcBef>
              <a:spcAft>
                <a:spcPts val="600"/>
              </a:spcAft>
              <a:buClr>
                <a:srgbClr val="002962"/>
              </a:buClr>
              <a:buSzPct val="100000"/>
            </a:pPr>
            <a:r>
              <a:rPr lang="en-US" altLang="en-US" sz="2400" dirty="0">
                <a:solidFill>
                  <a:schemeClr val="tx1"/>
                </a:solidFill>
                <a:latin typeface="Arial" panose="020B0604020202020204" pitchFamily="34" charset="0"/>
                <a:cs typeface="Arial" panose="020B0604020202020204" pitchFamily="34" charset="0"/>
              </a:rPr>
              <a:t>According to fuel used</a:t>
            </a:r>
          </a:p>
          <a:p>
            <a:pPr>
              <a:lnSpc>
                <a:spcPct val="140000"/>
              </a:lnSpc>
              <a:spcBef>
                <a:spcPts val="600"/>
              </a:spcBef>
              <a:spcAft>
                <a:spcPts val="600"/>
              </a:spcAft>
              <a:buClr>
                <a:srgbClr val="002962"/>
              </a:buClr>
              <a:buSzPct val="100000"/>
            </a:pPr>
            <a:r>
              <a:rPr lang="en-US" altLang="en-US" sz="2400" dirty="0">
                <a:solidFill>
                  <a:schemeClr val="tx1"/>
                </a:solidFill>
                <a:latin typeface="Arial" panose="020B0604020202020204" pitchFamily="34" charset="0"/>
                <a:cs typeface="Arial" panose="020B0604020202020204" pitchFamily="34" charset="0"/>
              </a:rPr>
              <a:t>According to installation layout</a:t>
            </a:r>
          </a:p>
          <a:p>
            <a:pPr>
              <a:lnSpc>
                <a:spcPct val="140000"/>
              </a:lnSpc>
              <a:spcBef>
                <a:spcPts val="600"/>
              </a:spcBef>
              <a:spcAft>
                <a:spcPts val="600"/>
              </a:spcAft>
              <a:buClr>
                <a:srgbClr val="002962"/>
              </a:buClr>
              <a:buSzPct val="100000"/>
            </a:pPr>
            <a:r>
              <a:rPr lang="en-US" altLang="en-US" sz="2400" dirty="0">
                <a:solidFill>
                  <a:schemeClr val="tx1"/>
                </a:solidFill>
                <a:latin typeface="Arial" panose="020B0604020202020204" pitchFamily="34" charset="0"/>
                <a:cs typeface="Arial" panose="020B0604020202020204" pitchFamily="34" charset="0"/>
              </a:rPr>
              <a:t>According to</a:t>
            </a:r>
            <a:r>
              <a:rPr lang="vi-VN" sz="2400" dirty="0">
                <a:solidFill>
                  <a:schemeClr val="tx1"/>
                </a:solidFill>
                <a:latin typeface="Arial" panose="020B0604020202020204" pitchFamily="34" charset="0"/>
                <a:cs typeface="Arial" panose="020B0604020202020204" pitchFamily="34" charset="0"/>
              </a:rPr>
              <a:t>The structure of the system receives heat and generates steam</a:t>
            </a:r>
            <a:endParaRPr lang="en-US" altLang="en-US" sz="2400" dirty="0">
              <a:solidFill>
                <a:schemeClr val="tx1"/>
              </a:solidFill>
              <a:latin typeface="Arial" panose="020B0604020202020204" pitchFamily="34" charset="0"/>
              <a:cs typeface="Arial" panose="020B0604020202020204" pitchFamily="34" charset="0"/>
            </a:endParaRPr>
          </a:p>
          <a:p>
            <a:pPr>
              <a:lnSpc>
                <a:spcPct val="140000"/>
              </a:lnSpc>
              <a:spcBef>
                <a:spcPts val="600"/>
              </a:spcBef>
              <a:spcAft>
                <a:spcPts val="600"/>
              </a:spcAft>
              <a:buClr>
                <a:srgbClr val="002962"/>
              </a:buClr>
              <a:buSzPct val="100000"/>
            </a:pPr>
            <a:r>
              <a:rPr lang="en-US" altLang="en-US" sz="2400" dirty="0">
                <a:solidFill>
                  <a:schemeClr val="tx1"/>
                </a:solidFill>
                <a:latin typeface="Arial" panose="020B0604020202020204" pitchFamily="34" charset="0"/>
                <a:cs typeface="Arial" panose="020B0604020202020204" pitchFamily="34" charset="0"/>
              </a:rPr>
              <a:t>Other classifications (capacity, steam parameters,...)</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747888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C89AA950-F3FE-827B-8553-24BE42030024}"/>
              </a:ext>
            </a:extLst>
          </p:cNvPr>
          <p:cNvSpPr txBox="1"/>
          <p:nvPr/>
        </p:nvSpPr>
        <p:spPr>
          <a:xfrm>
            <a:off x="8580423" y="5787530"/>
            <a:ext cx="2133600" cy="369332"/>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Fire tube boiler</a:t>
            </a:r>
            <a:endPar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DF4EE46B-E32F-E804-629D-71BCC1C20150}"/>
              </a:ext>
            </a:extLst>
          </p:cNvPr>
          <p:cNvSpPr txBox="1"/>
          <p:nvPr/>
        </p:nvSpPr>
        <p:spPr>
          <a:xfrm>
            <a:off x="499270" y="1622287"/>
            <a:ext cx="6887817" cy="4534575"/>
          </a:xfrm>
          <a:prstGeom prst="rect">
            <a:avLst/>
          </a:prstGeom>
          <a:noFill/>
        </p:spPr>
        <p:txBody>
          <a:bodyPr wrap="square">
            <a:spAutoFit/>
          </a:bodyPr>
          <a:lstStyle/>
          <a:p>
            <a:pPr>
              <a:spcBef>
                <a:spcPts val="200"/>
              </a:spcBef>
              <a:spcAft>
                <a:spcPts val="200"/>
              </a:spcAft>
            </a:pPr>
            <a:r>
              <a:rPr kumimoji="0" lang="en-US" altLang="en-US" b="1"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Advantage </a:t>
            </a:r>
            <a:r>
              <a:rPr lang="en-US" altLang="en-US" b="1">
                <a:latin typeface="Arial" panose="020B0604020202020204" pitchFamily="34" charset="0"/>
                <a:cs typeface="Arial" panose="020B0604020202020204" pitchFamily="34" charset="0"/>
              </a:rPr>
              <a:t>:</a:t>
            </a:r>
          </a:p>
          <a:p>
            <a:pPr marL="800100" marR="0" lvl="1" indent="-34290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altLang="en-US" b="0"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The structure is simple, easy to manufacture, and the price is not high.</a:t>
            </a:r>
          </a:p>
          <a:p>
            <a:pPr marL="800100" marR="0" lvl="1" indent="-34290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altLang="en-US" b="0"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Quick installation. Easy to use</a:t>
            </a:r>
          </a:p>
          <a:p>
            <a:pPr marL="800100" marR="0" lvl="1" indent="-34290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altLang="en-US" b="0"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Cleaning &amp; repairing fire pipes is not difficult.</a:t>
            </a:r>
          </a:p>
          <a:p>
            <a:pPr marL="800100" marR="0" lvl="1" indent="-34290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altLang="en-US" b="0"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Large water volume: stable pressure</a:t>
            </a:r>
          </a:p>
          <a:p>
            <a:pPr marL="800100" marR="0" lvl="1" indent="-34290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altLang="en-US" b="0"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Requires moderate water quality</a:t>
            </a:r>
          </a:p>
          <a:p>
            <a:pPr>
              <a:spcBef>
                <a:spcPts val="200"/>
              </a:spcBef>
              <a:spcAft>
                <a:spcPts val="200"/>
              </a:spcAft>
            </a:pPr>
            <a:r>
              <a:rPr kumimoji="0" lang="en-US" altLang="en-US" b="1"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Weakness</a:t>
            </a:r>
            <a:r>
              <a:rPr lang="en-US" altLang="en-US" b="1">
                <a:latin typeface="Arial" panose="020B0604020202020204" pitchFamily="34" charset="0"/>
                <a:cs typeface="Arial" panose="020B0604020202020204" pitchFamily="34" charset="0"/>
              </a:rPr>
              <a:t>:</a:t>
            </a:r>
          </a:p>
          <a:p>
            <a:pPr marL="800100" lvl="1" indent="-342900" algn="l" rtl="0">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Not suitable for solid fuel</a:t>
            </a:r>
          </a:p>
          <a:p>
            <a:pPr marL="800100" lvl="1" indent="-342900" algn="l" rtl="0">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Capacity and pressure are limited</a:t>
            </a:r>
          </a:p>
          <a:p>
            <a:pPr marL="800100" lvl="1" indent="-342900" algn="l" rtl="0">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Poor water circulation in the furnace</a:t>
            </a:r>
          </a:p>
          <a:p>
            <a:pPr marL="800100" lvl="1" indent="-342900" algn="l" rtl="0">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Slow startup</a:t>
            </a:r>
          </a:p>
          <a:p>
            <a:pPr marL="800100" lvl="1" indent="-342900" algn="l" rtl="0">
              <a:spcBef>
                <a:spcPts val="200"/>
              </a:spcBef>
              <a:spcAft>
                <a:spcPts val="200"/>
              </a:spcAft>
              <a:buFont typeface="Arial" panose="020B0604020202020204" pitchFamily="34" charset="0"/>
              <a:buChar char="•"/>
            </a:pPr>
            <a:r>
              <a:rPr lang="en-US" altLang="en-US">
                <a:latin typeface="Arial" panose="020B0604020202020204" pitchFamily="34" charset="0"/>
                <a:cs typeface="Arial" panose="020B0604020202020204" pitchFamily="34" charset="0"/>
              </a:rPr>
              <a:t>Easily damaged fire tube and sieve surface when water is depleted or crusted</a:t>
            </a:r>
          </a:p>
        </p:txBody>
      </p:sp>
      <p:sp>
        <p:nvSpPr>
          <p:cNvPr id="8" name="TextBox 7">
            <a:extLst>
              <a:ext uri="{FF2B5EF4-FFF2-40B4-BE49-F238E27FC236}">
                <a16:creationId xmlns:a16="http://schemas.microsoft.com/office/drawing/2014/main" id="{8E70EC46-3B70-6540-846F-1CB9C4D4FF9D}"/>
              </a:ext>
            </a:extLst>
          </p:cNvPr>
          <p:cNvSpPr txBox="1"/>
          <p:nvPr/>
        </p:nvSpPr>
        <p:spPr>
          <a:xfrm>
            <a:off x="400335" y="1244004"/>
            <a:ext cx="6137412"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2400" b="1">
                <a:latin typeface="Arial" panose="020B0604020202020204" pitchFamily="34" charset="0"/>
                <a:ea typeface="Times New Roman" panose="02020603050405020304" pitchFamily="18" charset="0"/>
              </a:rPr>
              <a:t>Fire</a:t>
            </a:r>
            <a:r>
              <a:rPr kumimoji="0" lang="en-US" sz="2400" b="1" i="0" u="none" strike="noStrike" kern="1200" cap="none" spc="0" normalizeH="0" baseline="0" noProof="0">
                <a:ln>
                  <a:noFill/>
                </a:ln>
                <a:effectLst/>
                <a:uLnTx/>
                <a:uFillTx/>
                <a:latin typeface="Arial" panose="020B0604020202020204" pitchFamily="34" charset="0"/>
                <a:ea typeface="Times New Roman" panose="02020603050405020304" pitchFamily="18" charset="0"/>
                <a:cs typeface="+mn-cs"/>
              </a:rPr>
              <a:t> </a:t>
            </a:r>
            <a:r>
              <a:rPr kumimoji="0" lang="en-US" sz="2400" b="1"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mn-cs"/>
              </a:rPr>
              <a:t>tube boiler</a:t>
            </a:r>
            <a:endParaRPr kumimoji="0" lang="en-US" sz="22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5D9DA574-349E-5660-2683-A46AEF1D036C}"/>
              </a:ext>
            </a:extLst>
          </p:cNvPr>
          <p:cNvSpPr txBox="1"/>
          <p:nvPr/>
        </p:nvSpPr>
        <p:spPr>
          <a:xfrm>
            <a:off x="0" y="668178"/>
            <a:ext cx="12188370" cy="477054"/>
          </a:xfrm>
          <a:prstGeom prst="rect">
            <a:avLst/>
          </a:prstGeom>
          <a:noFill/>
        </p:spPr>
        <p:txBody>
          <a:bodyPr wrap="square">
            <a:spAutoFit/>
          </a:bodyPr>
          <a:lstStyle/>
          <a:p>
            <a:pPr algn="ctr"/>
            <a:r>
              <a:rPr lang="en-US" sz="2500" b="1" dirty="0">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Classification according to the method of receiving heat to generate steam</a:t>
            </a:r>
            <a:endParaRPr lang="en-US" sz="2500" dirty="0">
              <a:solidFill>
                <a:schemeClr val="accent1">
                  <a:lumMod val="50000"/>
                </a:schemeClr>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11188160" y="5996280"/>
            <a:ext cx="1000211" cy="861720"/>
          </a:xfrm>
          <a:prstGeom prst="rect">
            <a:avLst/>
          </a:prstGeom>
        </p:spPr>
      </p:pic>
      <p:pic>
        <p:nvPicPr>
          <p:cNvPr id="3" name="Picture 2"/>
          <p:cNvPicPr>
            <a:picLocks noChangeAspect="1"/>
          </p:cNvPicPr>
          <p:nvPr/>
        </p:nvPicPr>
        <p:blipFill>
          <a:blip r:embed="rId4"/>
          <a:stretch>
            <a:fillRect/>
          </a:stretch>
        </p:blipFill>
        <p:spPr>
          <a:xfrm>
            <a:off x="7387087" y="1549624"/>
            <a:ext cx="4192661" cy="4237906"/>
          </a:xfrm>
          <a:prstGeom prst="rect">
            <a:avLst/>
          </a:prstGeom>
        </p:spPr>
      </p:pic>
    </p:spTree>
    <p:extLst>
      <p:ext uri="{BB962C8B-B14F-4D97-AF65-F5344CB8AC3E}">
        <p14:creationId xmlns:p14="http://schemas.microsoft.com/office/powerpoint/2010/main" val="10300642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14D7C-3DA4-A6E1-1CE2-FC48BCA4A92B}"/>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id="{88418A48-0935-9B06-E55D-FC8E24D5DA22}"/>
              </a:ext>
            </a:extLst>
          </p:cNvPr>
          <p:cNvSpPr txBox="1"/>
          <p:nvPr/>
        </p:nvSpPr>
        <p:spPr>
          <a:xfrm>
            <a:off x="8580423" y="5787530"/>
            <a:ext cx="2133600" cy="369332"/>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800" b="1"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rPr>
              <a:t>Water </a:t>
            </a:r>
            <a:r>
              <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tube boiler</a:t>
            </a:r>
            <a:endPar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286D1744-BE7E-7427-051C-A44A92DFDE48}"/>
              </a:ext>
            </a:extLst>
          </p:cNvPr>
          <p:cNvSpPr txBox="1"/>
          <p:nvPr/>
        </p:nvSpPr>
        <p:spPr>
          <a:xfrm>
            <a:off x="499270" y="1622287"/>
            <a:ext cx="6887817" cy="3980577"/>
          </a:xfrm>
          <a:prstGeom prst="rect">
            <a:avLst/>
          </a:prstGeom>
          <a:noFill/>
        </p:spPr>
        <p:txBody>
          <a:bodyPr wrap="square">
            <a:spAutoFit/>
          </a:bodyPr>
          <a:lstStyle/>
          <a:p>
            <a:pPr>
              <a:spcBef>
                <a:spcPts val="200"/>
              </a:spcBef>
              <a:spcAft>
                <a:spcPts val="200"/>
              </a:spcAft>
            </a:pPr>
            <a:r>
              <a:rPr kumimoji="0" lang="en-US" altLang="en-US"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Advantage </a:t>
            </a:r>
            <a:r>
              <a:rPr lang="en-US" altLang="en-US" b="1" dirty="0">
                <a:latin typeface="Arial" panose="020B0604020202020204" pitchFamily="34" charset="0"/>
                <a:cs typeface="Arial" panose="020B0604020202020204" pitchFamily="34" charset="0"/>
              </a:rPr>
              <a:t>:</a:t>
            </a:r>
          </a:p>
          <a:p>
            <a:pPr marL="800100" marR="0" lvl="1" indent="-34290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a:t>High operating pressure</a:t>
            </a:r>
            <a:endParaRPr kumimoji="0" lang="en-US" altLang="en-US"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marL="800100" marR="0" lvl="1" indent="-34290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a:t>High steam generation efficiency</a:t>
            </a:r>
            <a:r>
              <a:rPr kumimoji="0" lang="en-US" altLang="en-US" b="0"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a:t>
            </a:r>
            <a:endParaRPr kumimoji="0" lang="en-US" altLang="en-US"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a:p>
            <a:pPr marL="800100" marR="0" lvl="1" indent="-34290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a:t>Rapid steam production</a:t>
            </a:r>
          </a:p>
          <a:p>
            <a:pPr marL="800100" marR="0" lvl="1" indent="-34290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a:t>Safer at high pressure</a:t>
            </a:r>
          </a:p>
          <a:p>
            <a:pPr marL="800100" marR="0" lvl="1" indent="-34290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a:t>Easily integrated with automation systems</a:t>
            </a:r>
          </a:p>
          <a:p>
            <a:pPr marL="800100" marR="0" lvl="1" indent="-34290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lang="en-US"/>
              <a:t>Modular design possible</a:t>
            </a:r>
          </a:p>
          <a:p>
            <a:pPr>
              <a:spcBef>
                <a:spcPts val="200"/>
              </a:spcBef>
              <a:spcAft>
                <a:spcPts val="200"/>
              </a:spcAft>
            </a:pPr>
            <a:r>
              <a:rPr kumimoji="0" lang="en-US" altLang="en-US" b="1"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Weakness</a:t>
            </a:r>
            <a:r>
              <a:rPr lang="en-US" altLang="en-US" b="1" dirty="0">
                <a:latin typeface="Arial" panose="020B0604020202020204" pitchFamily="34" charset="0"/>
                <a:cs typeface="Arial" panose="020B0604020202020204" pitchFamily="34" charset="0"/>
              </a:rPr>
              <a:t>:</a:t>
            </a:r>
          </a:p>
          <a:p>
            <a:pPr marL="800100" lvl="1" indent="-342900" algn="l" rtl="0">
              <a:spcBef>
                <a:spcPts val="200"/>
              </a:spcBef>
              <a:spcAft>
                <a:spcPts val="200"/>
              </a:spcAft>
              <a:buFont typeface="Arial" panose="020B0604020202020204" pitchFamily="34" charset="0"/>
              <a:buChar char="•"/>
            </a:pPr>
            <a:r>
              <a:rPr lang="en-US"/>
              <a:t>High initial investment cost</a:t>
            </a:r>
          </a:p>
          <a:p>
            <a:pPr marL="800100" lvl="1" indent="-342900" algn="l" rtl="0">
              <a:spcBef>
                <a:spcPts val="200"/>
              </a:spcBef>
              <a:spcAft>
                <a:spcPts val="200"/>
              </a:spcAft>
              <a:buFont typeface="Arial" panose="020B0604020202020204" pitchFamily="34" charset="0"/>
              <a:buChar char="•"/>
            </a:pPr>
            <a:r>
              <a:rPr lang="en-US"/>
              <a:t>More complex operation and maintenance</a:t>
            </a:r>
          </a:p>
          <a:p>
            <a:pPr marL="800100" lvl="1" indent="-342900" algn="l" rtl="0">
              <a:spcBef>
                <a:spcPts val="200"/>
              </a:spcBef>
              <a:spcAft>
                <a:spcPts val="200"/>
              </a:spcAft>
              <a:buFont typeface="Arial" panose="020B0604020202020204" pitchFamily="34" charset="0"/>
              <a:buChar char="•"/>
            </a:pPr>
            <a:r>
              <a:rPr lang="en-US"/>
              <a:t>Strict feedwater quality requirements</a:t>
            </a:r>
          </a:p>
          <a:p>
            <a:pPr marL="800100" lvl="1" indent="-342900" algn="l" rtl="0">
              <a:spcBef>
                <a:spcPts val="200"/>
              </a:spcBef>
              <a:spcAft>
                <a:spcPts val="200"/>
              </a:spcAft>
              <a:buFont typeface="Arial" panose="020B0604020202020204" pitchFamily="34" charset="0"/>
              <a:buChar char="•"/>
            </a:pPr>
            <a:r>
              <a:rPr lang="en-US"/>
              <a:t>Longer installation time (for large units)</a:t>
            </a:r>
          </a:p>
        </p:txBody>
      </p:sp>
      <p:sp>
        <p:nvSpPr>
          <p:cNvPr id="8" name="TextBox 7">
            <a:extLst>
              <a:ext uri="{FF2B5EF4-FFF2-40B4-BE49-F238E27FC236}">
                <a16:creationId xmlns:a16="http://schemas.microsoft.com/office/drawing/2014/main" id="{8837CE81-A951-557D-970C-3373CAD14CC0}"/>
              </a:ext>
            </a:extLst>
          </p:cNvPr>
          <p:cNvSpPr txBox="1"/>
          <p:nvPr/>
        </p:nvSpPr>
        <p:spPr>
          <a:xfrm>
            <a:off x="400335" y="1244004"/>
            <a:ext cx="6137412" cy="46166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en-US" sz="2400" b="1" i="0" u="none" strike="noStrike" kern="1200" cap="none" spc="0" normalizeH="0" baseline="0" noProof="0">
                <a:ln>
                  <a:noFill/>
                </a:ln>
                <a:effectLst/>
                <a:uLnTx/>
                <a:uFillTx/>
                <a:latin typeface="Arial" panose="020B0604020202020204" pitchFamily="34" charset="0"/>
                <a:ea typeface="Times New Roman" panose="02020603050405020304" pitchFamily="18" charset="0"/>
                <a:cs typeface="+mn-cs"/>
              </a:rPr>
              <a:t>Water </a:t>
            </a:r>
            <a:r>
              <a:rPr kumimoji="0" lang="en-US" sz="2400" b="1"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mn-cs"/>
              </a:rPr>
              <a:t>tube boiler</a:t>
            </a:r>
            <a:endParaRPr kumimoji="0" lang="en-US" sz="22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38182DD3-309B-194D-A64E-1546A7E77744}"/>
              </a:ext>
            </a:extLst>
          </p:cNvPr>
          <p:cNvSpPr txBox="1"/>
          <p:nvPr/>
        </p:nvSpPr>
        <p:spPr>
          <a:xfrm>
            <a:off x="0" y="668178"/>
            <a:ext cx="12188370" cy="477054"/>
          </a:xfrm>
          <a:prstGeom prst="rect">
            <a:avLst/>
          </a:prstGeom>
          <a:noFill/>
        </p:spPr>
        <p:txBody>
          <a:bodyPr wrap="square">
            <a:spAutoFit/>
          </a:bodyPr>
          <a:lstStyle/>
          <a:p>
            <a:pPr algn="ctr"/>
            <a:r>
              <a:rPr lang="en-US" sz="2500" b="1" dirty="0">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Classification according to the method of receiving heat to generate steam</a:t>
            </a:r>
            <a:endParaRPr lang="en-US" sz="2500" dirty="0">
              <a:solidFill>
                <a:schemeClr val="accent1">
                  <a:lumMod val="50000"/>
                </a:schemeClr>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3806145-F14D-DEEE-473D-5B3C0901A9F2}"/>
              </a:ext>
            </a:extLst>
          </p:cNvPr>
          <p:cNvPicPr>
            <a:picLocks noChangeAspect="1"/>
          </p:cNvPicPr>
          <p:nvPr/>
        </p:nvPicPr>
        <p:blipFill>
          <a:blip r:embed="rId3"/>
          <a:stretch>
            <a:fillRect/>
          </a:stretch>
        </p:blipFill>
        <p:spPr>
          <a:xfrm>
            <a:off x="11188160" y="5996280"/>
            <a:ext cx="1000211" cy="861720"/>
          </a:xfrm>
          <a:prstGeom prst="rect">
            <a:avLst/>
          </a:prstGeom>
        </p:spPr>
      </p:pic>
      <p:pic>
        <p:nvPicPr>
          <p:cNvPr id="5" name="Picture 4">
            <a:extLst>
              <a:ext uri="{FF2B5EF4-FFF2-40B4-BE49-F238E27FC236}">
                <a16:creationId xmlns:a16="http://schemas.microsoft.com/office/drawing/2014/main" id="{BBFD3DE8-6A80-680D-A3E4-91FE0DC39297}"/>
              </a:ext>
            </a:extLst>
          </p:cNvPr>
          <p:cNvPicPr>
            <a:picLocks noChangeAspect="1"/>
          </p:cNvPicPr>
          <p:nvPr/>
        </p:nvPicPr>
        <p:blipFill>
          <a:blip r:embed="rId4"/>
          <a:stretch>
            <a:fillRect/>
          </a:stretch>
        </p:blipFill>
        <p:spPr>
          <a:xfrm>
            <a:off x="7302335" y="1412848"/>
            <a:ext cx="4491037" cy="4072931"/>
          </a:xfrm>
          <a:prstGeom prst="rect">
            <a:avLst/>
          </a:prstGeom>
        </p:spPr>
      </p:pic>
    </p:spTree>
    <p:extLst>
      <p:ext uri="{BB962C8B-B14F-4D97-AF65-F5344CB8AC3E}">
        <p14:creationId xmlns:p14="http://schemas.microsoft.com/office/powerpoint/2010/main" val="22503500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DE017B-57C6-A01C-A2C7-56897EE69C78}"/>
              </a:ext>
            </a:extLst>
          </p:cNvPr>
          <p:cNvSpPr txBox="1"/>
          <p:nvPr/>
        </p:nvSpPr>
        <p:spPr>
          <a:xfrm>
            <a:off x="76200" y="775067"/>
            <a:ext cx="12039600" cy="400110"/>
          </a:xfrm>
          <a:prstGeom prst="rect">
            <a:avLst/>
          </a:prstGeom>
          <a:noFill/>
        </p:spPr>
        <p:txBody>
          <a:bodyPr wrap="square">
            <a:spAutoFit/>
          </a:bodyPr>
          <a:lstStyle/>
          <a:p>
            <a:pPr algn="ctr"/>
            <a:r>
              <a:rPr lang="en-US" sz="20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Classification according to the method of combustion and the structure of the fire chamber</a:t>
            </a:r>
            <a:endParaRPr lang="en-US" sz="2000" dirty="0">
              <a:solidFill>
                <a:schemeClr val="accent1">
                  <a:lumMod val="50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4C4061A1-412B-0116-29CF-50DF402CF82A}"/>
              </a:ext>
            </a:extLst>
          </p:cNvPr>
          <p:cNvSpPr txBox="1"/>
          <p:nvPr/>
        </p:nvSpPr>
        <p:spPr>
          <a:xfrm>
            <a:off x="647700" y="1382217"/>
            <a:ext cx="10896600" cy="1015663"/>
          </a:xfrm>
          <a:prstGeom prst="rect">
            <a:avLst/>
          </a:prstGeom>
          <a:noFill/>
        </p:spPr>
        <p:txBody>
          <a:bodyPr wrap="square">
            <a:spAutoFit/>
          </a:bodyPr>
          <a:lstStyle/>
          <a:p>
            <a:pPr marL="342900" indent="-342900" algn="just">
              <a:buFont typeface="Wingdings" panose="05000000000000000000" pitchFamily="2" charset="2"/>
              <a:buChar char="v"/>
            </a:pPr>
            <a:r>
              <a:rPr lang="en-US" sz="2000" b="1" spc="5" dirty="0">
                <a:effectLst/>
                <a:latin typeface="Arial" panose="020B0604020202020204" pitchFamily="34" charset="0"/>
                <a:ea typeface="Times New Roman" panose="02020603050405020304" pitchFamily="18" charset="0"/>
                <a:cs typeface="Arial" panose="020B0604020202020204" pitchFamily="34" charset="0"/>
              </a:rPr>
              <a:t>Fixed grate boiler</a:t>
            </a:r>
            <a:r>
              <a:rPr lang="vi-VN"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a:effectLst/>
                <a:latin typeface="Arial" panose="020B0604020202020204" pitchFamily="34" charset="0"/>
                <a:ea typeface="Times New Roman" panose="02020603050405020304" pitchFamily="18" charset="0"/>
              </a:rPr>
              <a:t>The boiler has a combustion chamber structure with a fixed grate that allows fuel to be supplied on the grate surface, wind is supplied from under the grate for fuel combustion.</a:t>
            </a:r>
            <a:endParaRPr lang="en-US" sz="2000" dirty="0">
              <a:latin typeface="Arial" panose="020B0604020202020204" pitchFamily="34" charset="0"/>
              <a:cs typeface="Arial" panose="020B0604020202020204" pitchFamily="34" charset="0"/>
            </a:endParaRPr>
          </a:p>
        </p:txBody>
      </p:sp>
      <p:pic>
        <p:nvPicPr>
          <p:cNvPr id="6" name="Picture 5" descr="7-2">
            <a:extLst>
              <a:ext uri="{FF2B5EF4-FFF2-40B4-BE49-F238E27FC236}">
                <a16:creationId xmlns:a16="http://schemas.microsoft.com/office/drawing/2014/main" id="{0A770551-A83C-4611-B687-FB8B04355483}"/>
              </a:ext>
            </a:extLst>
          </p:cNvPr>
          <p:cNvPicPr>
            <a:picLocks noChangeAspect="1"/>
          </p:cNvPicPr>
          <p:nvPr/>
        </p:nvPicPr>
        <p:blipFill>
          <a:blip r:embed="rId3" cstate="print">
            <a:extLst>
              <a:ext uri="{BEBA8EAE-BF5A-486C-A8C5-ECC9F3942E4B}">
                <a14:imgProps xmlns:a14="http://schemas.microsoft.com/office/drawing/2010/main">
                  <a14:imgLayer r:embed="rId4">
                    <a14:imgEffect>
                      <a14:sharpenSoften amount="50000"/>
                    </a14:imgEffect>
                    <a14:imgEffect>
                      <a14:brightnessContrast bright="11000" contrast="10000"/>
                    </a14:imgEffect>
                  </a14:imgLayer>
                </a14:imgProps>
              </a:ext>
              <a:ext uri="{28A0092B-C50C-407E-A947-70E740481C1C}">
                <a14:useLocalDpi xmlns:a14="http://schemas.microsoft.com/office/drawing/2010/main" val="0"/>
              </a:ext>
            </a:extLst>
          </a:blip>
          <a:srcRect/>
          <a:stretch>
            <a:fillRect/>
          </a:stretch>
        </p:blipFill>
        <p:spPr bwMode="auto">
          <a:xfrm>
            <a:off x="1053478" y="2487309"/>
            <a:ext cx="3162260" cy="3308916"/>
          </a:xfrm>
          <a:prstGeom prst="rect">
            <a:avLst/>
          </a:prstGeom>
          <a:noFill/>
          <a:ln>
            <a:noFill/>
          </a:ln>
        </p:spPr>
      </p:pic>
      <p:sp>
        <p:nvSpPr>
          <p:cNvPr id="8" name="TextBox 7">
            <a:extLst>
              <a:ext uri="{FF2B5EF4-FFF2-40B4-BE49-F238E27FC236}">
                <a16:creationId xmlns:a16="http://schemas.microsoft.com/office/drawing/2014/main" id="{7CEA32F8-97C3-A211-0E71-3428D7D028B8}"/>
              </a:ext>
            </a:extLst>
          </p:cNvPr>
          <p:cNvSpPr txBox="1"/>
          <p:nvPr/>
        </p:nvSpPr>
        <p:spPr>
          <a:xfrm>
            <a:off x="4766458" y="3241906"/>
            <a:ext cx="2503248" cy="2585323"/>
          </a:xfrm>
          <a:prstGeom prst="rect">
            <a:avLst/>
          </a:prstGeom>
          <a:noFill/>
        </p:spPr>
        <p:txBody>
          <a:bodyPr wrap="square">
            <a:spAutoFit/>
          </a:bodyPr>
          <a:lstStyle/>
          <a:p>
            <a:r>
              <a:rPr lang="en-US" sz="1800" dirty="0">
                <a:effectLst/>
                <a:latin typeface="Arial" panose="020B0604020202020204" pitchFamily="34" charset="0"/>
                <a:ea typeface="Times New Roman" panose="02020603050405020304" pitchFamily="18" charset="0"/>
              </a:rPr>
              <a:t>1. Boiler door; 2. Grating wings; 3. Side burner; 4. Fire chamber space; 5. Roll boiler; </a:t>
            </a:r>
            <a:br>
              <a:rPr lang="en-US" sz="1800" dirty="0">
                <a:effectLst/>
                <a:latin typeface="Arial" panose="020B0604020202020204" pitchFamily="34" charset="0"/>
                <a:ea typeface="Times New Roman" panose="02020603050405020304" pitchFamily="18" charset="0"/>
              </a:rPr>
            </a:br>
            <a:r>
              <a:rPr lang="en-US" sz="1800" dirty="0">
                <a:effectLst/>
                <a:latin typeface="Arial" panose="020B0604020202020204" pitchFamily="34" charset="0"/>
                <a:ea typeface="Times New Roman" panose="02020603050405020304" pitchFamily="18" charset="0"/>
              </a:rPr>
              <a:t>6. Air distribution chamber; 7. Air ducts; </a:t>
            </a:r>
            <a:br>
              <a:rPr lang="en-US" sz="1800" dirty="0">
                <a:effectLst/>
                <a:latin typeface="Arial" panose="020B0604020202020204" pitchFamily="34" charset="0"/>
                <a:ea typeface="Times New Roman" panose="02020603050405020304" pitchFamily="18" charset="0"/>
              </a:rPr>
            </a:br>
            <a:r>
              <a:rPr lang="en-US" sz="1800" dirty="0">
                <a:effectLst/>
                <a:latin typeface="Arial" panose="020B0604020202020204" pitchFamily="34" charset="0"/>
                <a:ea typeface="Times New Roman" panose="02020603050405020304" pitchFamily="18" charset="0"/>
              </a:rPr>
              <a:t>8. Funnel ash slag; 9. Slag waste hole</a:t>
            </a:r>
            <a:endParaRPr lang="en-US" sz="1600" i="1" dirty="0">
              <a:latin typeface="Arial" panose="020B0604020202020204" pitchFamily="34" charset="0"/>
              <a:cs typeface="Arial" panose="020B0604020202020204" pitchFamily="34" charset="0"/>
            </a:endParaRPr>
          </a:p>
        </p:txBody>
      </p:sp>
      <p:pic>
        <p:nvPicPr>
          <p:cNvPr id="9" name="Picture 8" descr="Oil &amp; Gas Fired Stainless Steel Fix Grate Boiler, Rs 35000 /piece Steam &amp;  Power Engineers | ID: 21124409588">
            <a:extLst>
              <a:ext uri="{FF2B5EF4-FFF2-40B4-BE49-F238E27FC236}">
                <a16:creationId xmlns:a16="http://schemas.microsoft.com/office/drawing/2014/main" id="{4FE20037-D441-4A89-BAFA-2038FCF1CB2A}"/>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53400" y="2258212"/>
            <a:ext cx="2633552" cy="1190178"/>
          </a:xfrm>
          <a:prstGeom prst="rect">
            <a:avLst/>
          </a:prstGeom>
          <a:noFill/>
          <a:ln>
            <a:noFill/>
          </a:ln>
        </p:spPr>
      </p:pic>
      <p:pic>
        <p:nvPicPr>
          <p:cNvPr id="10" name="Picture 9" descr="Nguyên Nhân Khiến Ghi Lò Hơi Bị Hư Hỏng">
            <a:extLst>
              <a:ext uri="{FF2B5EF4-FFF2-40B4-BE49-F238E27FC236}">
                <a16:creationId xmlns:a16="http://schemas.microsoft.com/office/drawing/2014/main" id="{683367AC-9FD6-455B-9010-46FDE4426E2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53400" y="3562798"/>
            <a:ext cx="2639672" cy="2201457"/>
          </a:xfrm>
          <a:prstGeom prst="rect">
            <a:avLst/>
          </a:prstGeom>
          <a:noFill/>
        </p:spPr>
      </p:pic>
      <p:sp>
        <p:nvSpPr>
          <p:cNvPr id="12" name="TextBox 11">
            <a:extLst>
              <a:ext uri="{FF2B5EF4-FFF2-40B4-BE49-F238E27FC236}">
                <a16:creationId xmlns:a16="http://schemas.microsoft.com/office/drawing/2014/main" id="{51C2815B-37B9-E6A9-A412-EB11B3DDA7B6}"/>
              </a:ext>
            </a:extLst>
          </p:cNvPr>
          <p:cNvSpPr txBox="1"/>
          <p:nvPr/>
        </p:nvSpPr>
        <p:spPr>
          <a:xfrm>
            <a:off x="6858000" y="5778226"/>
            <a:ext cx="4953000" cy="369332"/>
          </a:xfrm>
          <a:prstGeom prst="rect">
            <a:avLst/>
          </a:prstGeom>
          <a:noFill/>
        </p:spPr>
        <p:txBody>
          <a:bodyPr wrap="square">
            <a:spAutoFit/>
          </a:bodyPr>
          <a:lstStyle/>
          <a:p>
            <a:pPr algn="ctr"/>
            <a:r>
              <a:rPr lang="en-US" sz="1800" dirty="0">
                <a:effectLst/>
                <a:latin typeface="Arial" panose="020B0604020202020204" pitchFamily="34" charset="0"/>
                <a:ea typeface="Times New Roman" panose="02020603050405020304" pitchFamily="18" charset="0"/>
              </a:rPr>
              <a:t>Fixed recorders joined by registers</a:t>
            </a:r>
            <a:endParaRPr lang="en-US"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CBE96D14-C702-F2C5-714A-2A916918346F}"/>
              </a:ext>
            </a:extLst>
          </p:cNvPr>
          <p:cNvSpPr txBox="1"/>
          <p:nvPr/>
        </p:nvSpPr>
        <p:spPr>
          <a:xfrm>
            <a:off x="939158" y="5796225"/>
            <a:ext cx="3390900" cy="400110"/>
          </a:xfrm>
          <a:prstGeom prst="rect">
            <a:avLst/>
          </a:prstGeom>
          <a:noFill/>
        </p:spPr>
        <p:txBody>
          <a:bodyPr wrap="square">
            <a:spAutoFit/>
          </a:bodyPr>
          <a:lstStyle/>
          <a:p>
            <a:pPr algn="ctr"/>
            <a:r>
              <a:rPr lang="en-US" sz="2000" b="1" dirty="0">
                <a:effectLst/>
                <a:latin typeface="Arial" panose="020B0604020202020204" pitchFamily="34" charset="0"/>
                <a:ea typeface="Times New Roman" panose="02020603050405020304" pitchFamily="18" charset="0"/>
              </a:rPr>
              <a:t>Fixed burn chamber</a:t>
            </a:r>
            <a:endParaRPr lang="en-US" sz="2000" b="1" dirty="0">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7"/>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325264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EBAF3D0-7891-142C-F616-D09373166448}"/>
              </a:ext>
            </a:extLst>
          </p:cNvPr>
          <p:cNvSpPr txBox="1"/>
          <p:nvPr/>
        </p:nvSpPr>
        <p:spPr>
          <a:xfrm>
            <a:off x="752772" y="609600"/>
            <a:ext cx="10935493" cy="49244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CONTENT</a:t>
            </a:r>
          </a:p>
        </p:txBody>
      </p:sp>
      <p:sp>
        <p:nvSpPr>
          <p:cNvPr id="3" name="Content Placeholder 2">
            <a:extLst>
              <a:ext uri="{FF2B5EF4-FFF2-40B4-BE49-F238E27FC236}">
                <a16:creationId xmlns:a16="http://schemas.microsoft.com/office/drawing/2014/main" id="{45D7194C-9419-DD17-CA8D-6FE4330EEDF8}"/>
              </a:ext>
            </a:extLst>
          </p:cNvPr>
          <p:cNvSpPr txBox="1">
            <a:spLocks/>
          </p:cNvSpPr>
          <p:nvPr/>
        </p:nvSpPr>
        <p:spPr>
          <a:xfrm>
            <a:off x="990600" y="1943100"/>
            <a:ext cx="8686800" cy="2971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a:pPr>
            <a:r>
              <a:rPr lang="en-GB" altLang="en-US" sz="2400" dirty="0">
                <a:solidFill>
                  <a:schemeClr val="tx1"/>
                </a:solidFill>
                <a:latin typeface="Arial" panose="020B0604020202020204" pitchFamily="34" charset="0"/>
                <a:cs typeface="Arial" panose="020B0604020202020204" pitchFamily="34" charset="0"/>
              </a:rPr>
              <a:t>Overview of fuel and combustion process</a:t>
            </a:r>
          </a:p>
          <a:p>
            <a:pPr marL="457200" indent="-457200">
              <a:buFont typeface="+mj-lt"/>
              <a:buAutoNum type="arabicPeriod"/>
            </a:pPr>
            <a:r>
              <a:rPr lang="en-GB" altLang="en-US" sz="2400" dirty="0">
                <a:solidFill>
                  <a:schemeClr val="tx1"/>
                </a:solidFill>
                <a:latin typeface="Arial" panose="020B0604020202020204" pitchFamily="34" charset="0"/>
                <a:cs typeface="Arial" panose="020B0604020202020204" pitchFamily="34" charset="0"/>
              </a:rPr>
              <a:t>Overview of industrial boilers</a:t>
            </a:r>
          </a:p>
          <a:p>
            <a:pPr marL="457200" indent="-457200">
              <a:buFont typeface="+mj-lt"/>
              <a:buAutoNum type="arabicPeriod"/>
            </a:pPr>
            <a:r>
              <a:rPr lang="en-GB" altLang="en-US" sz="2400" dirty="0">
                <a:solidFill>
                  <a:schemeClr val="tx1"/>
                </a:solidFill>
                <a:latin typeface="Arial" panose="020B0604020202020204" pitchFamily="34" charset="0"/>
                <a:cs typeface="Arial" panose="020B0604020202020204" pitchFamily="34" charset="0"/>
              </a:rPr>
              <a:t>Opportunity to save energy for boilers</a:t>
            </a:r>
          </a:p>
          <a:p>
            <a:pPr marL="457200" indent="-457200">
              <a:buFont typeface="+mj-lt"/>
              <a:buAutoNum type="arabicPeriod"/>
            </a:pPr>
            <a:r>
              <a:rPr lang="en-GB" altLang="en-US" sz="2400" dirty="0">
                <a:solidFill>
                  <a:schemeClr val="tx1"/>
                </a:solidFill>
                <a:latin typeface="Arial" panose="020B0604020202020204" pitchFamily="34" charset="0"/>
                <a:cs typeface="Arial" panose="020B0604020202020204" pitchFamily="34" charset="0"/>
              </a:rPr>
              <a:t>Overview of steam distribution system</a:t>
            </a:r>
          </a:p>
          <a:p>
            <a:pPr marL="457200" indent="-457200">
              <a:buFont typeface="+mj-lt"/>
              <a:buAutoNum type="arabicPeriod"/>
            </a:pPr>
            <a:r>
              <a:rPr lang="en-GB" altLang="en-US" sz="2400" dirty="0">
                <a:solidFill>
                  <a:schemeClr val="tx1"/>
                </a:solidFill>
                <a:latin typeface="Arial" panose="020B0604020202020204" pitchFamily="34" charset="0"/>
                <a:cs typeface="Arial" panose="020B0604020202020204" pitchFamily="34" charset="0"/>
              </a:rPr>
              <a:t>Energy saving opportunities for steam distribution systems</a:t>
            </a:r>
          </a:p>
          <a:p>
            <a:pPr marL="457200" indent="-457200">
              <a:buFont typeface="+mj-lt"/>
              <a:buAutoNum type="arabicPeriod"/>
            </a:pPr>
            <a:r>
              <a:rPr lang="en-GB" altLang="en-US" sz="2400" dirty="0">
                <a:solidFill>
                  <a:schemeClr val="tx1"/>
                </a:solidFill>
                <a:latin typeface="Arial" panose="020B0604020202020204" pitchFamily="34" charset="0"/>
                <a:cs typeface="Arial" panose="020B0604020202020204" pitchFamily="34" charset="0"/>
              </a:rPr>
              <a:t>Application examples</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79707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E7E05D-DFA7-F632-FE01-A073099295A6}"/>
              </a:ext>
            </a:extLst>
          </p:cNvPr>
          <p:cNvSpPr txBox="1"/>
          <p:nvPr/>
        </p:nvSpPr>
        <p:spPr>
          <a:xfrm>
            <a:off x="685800" y="1508240"/>
            <a:ext cx="4068265" cy="4121065"/>
          </a:xfrm>
          <a:prstGeom prst="rect">
            <a:avLst/>
          </a:prstGeom>
          <a:noFill/>
        </p:spPr>
        <p:txBody>
          <a:bodyPr wrap="square">
            <a:spAutoFit/>
          </a:bodyPr>
          <a:lstStyle/>
          <a:p>
            <a:pPr marL="285750" indent="-285750" algn="just">
              <a:lnSpc>
                <a:spcPct val="120000"/>
              </a:lnSpc>
              <a:spcBef>
                <a:spcPts val="300"/>
              </a:spcBef>
              <a:spcAft>
                <a:spcPts val="300"/>
              </a:spcAft>
              <a:buFont typeface="Wingdings" panose="05000000000000000000" pitchFamily="2" charset="2"/>
              <a:buChar char="v"/>
            </a:pPr>
            <a:r>
              <a:rPr lang="vi-VN" sz="2000" b="1" spc="5" dirty="0">
                <a:effectLst/>
                <a:latin typeface="Arial" panose="020B0604020202020204" pitchFamily="34" charset="0"/>
                <a:ea typeface="Times New Roman" panose="02020603050405020304" pitchFamily="18" charset="0"/>
                <a:cs typeface="Arial" panose="020B0604020202020204" pitchFamily="34" charset="0"/>
              </a:rPr>
              <a:t>Chain grate boiler</a:t>
            </a:r>
            <a:r>
              <a:rPr lang="vi-VN" sz="2000" b="1" dirty="0">
                <a:effectLst/>
                <a:latin typeface="Arial" panose="020B0604020202020204" pitchFamily="34" charset="0"/>
                <a:ea typeface="Times New Roman" panose="02020603050405020304" pitchFamily="18" charset="0"/>
                <a:cs typeface="Arial" panose="020B0604020202020204" pitchFamily="34" charset="0"/>
              </a:rPr>
              <a:t>:</a:t>
            </a:r>
            <a:r>
              <a:rPr lang="vi-VN" sz="2000" b="1" spc="5" dirty="0">
                <a:effectLst/>
                <a:latin typeface="Arial" panose="020B0604020202020204" pitchFamily="34" charset="0"/>
                <a:ea typeface="Times New Roman" panose="02020603050405020304" pitchFamily="18" charset="0"/>
                <a:cs typeface="Arial" panose="020B0604020202020204" pitchFamily="34" charset="0"/>
              </a:rPr>
              <a:t> </a:t>
            </a:r>
            <a:r>
              <a:rPr lang="en-GB" sz="2000" spc="5" dirty="0">
                <a:effectLst/>
                <a:latin typeface="Arial" panose="020B0604020202020204" pitchFamily="34" charset="0"/>
                <a:ea typeface="Times New Roman" panose="02020603050405020304" pitchFamily="18" charset="0"/>
                <a:cs typeface="Arial" panose="020B0604020202020204" pitchFamily="34" charset="0"/>
              </a:rPr>
              <a:t>A type of boiler with a combustion chamber with a movable chain grate whereby fuel can be fed into the hopper from one side of the chain grate and recorded in motion into the combustion chamber. The moving process allows the fuel to burn out when it exits the combustion chamber.</a:t>
            </a:r>
            <a:endParaRPr lang="en-US" sz="2000" dirty="0">
              <a:latin typeface="Arial" panose="020B0604020202020204" pitchFamily="34" charset="0"/>
              <a:cs typeface="Arial" panose="020B0604020202020204" pitchFamily="34" charset="0"/>
            </a:endParaRPr>
          </a:p>
        </p:txBody>
      </p:sp>
      <p:pic>
        <p:nvPicPr>
          <p:cNvPr id="4" name="Picture 3" descr="bi-drum water tube biomass boiler">
            <a:extLst>
              <a:ext uri="{FF2B5EF4-FFF2-40B4-BE49-F238E27FC236}">
                <a16:creationId xmlns:a16="http://schemas.microsoft.com/office/drawing/2014/main" id="{E7108D6C-1A35-4213-A73E-80F4FC046BF6}"/>
              </a:ext>
            </a:extLst>
          </p:cNvPr>
          <p:cNvPicPr>
            <a:picLocks noChangeAspect="1"/>
          </p:cNvPicPr>
          <p:nvPr/>
        </p:nvPicPr>
        <p:blipFill>
          <a:blip r:embed="rId2">
            <a:lum bright="-40000" contrast="60000"/>
          </a:blip>
          <a:srcRect/>
          <a:stretch>
            <a:fillRect/>
          </a:stretch>
        </p:blipFill>
        <p:spPr bwMode="auto">
          <a:xfrm>
            <a:off x="4895387" y="1676400"/>
            <a:ext cx="6792878" cy="3639602"/>
          </a:xfrm>
          <a:prstGeom prst="rect">
            <a:avLst/>
          </a:prstGeom>
          <a:noFill/>
          <a:ln w="9525">
            <a:noFill/>
            <a:miter lim="800000"/>
            <a:headEnd/>
            <a:tailEnd/>
          </a:ln>
        </p:spPr>
      </p:pic>
      <p:sp>
        <p:nvSpPr>
          <p:cNvPr id="6" name="TextBox 5">
            <a:extLst>
              <a:ext uri="{FF2B5EF4-FFF2-40B4-BE49-F238E27FC236}">
                <a16:creationId xmlns:a16="http://schemas.microsoft.com/office/drawing/2014/main" id="{1F7558B3-116D-B07E-1EFE-E5B95DE793AF}"/>
              </a:ext>
            </a:extLst>
          </p:cNvPr>
          <p:cNvSpPr txBox="1"/>
          <p:nvPr/>
        </p:nvSpPr>
        <p:spPr>
          <a:xfrm>
            <a:off x="7707280" y="5429250"/>
            <a:ext cx="2590800" cy="400110"/>
          </a:xfrm>
          <a:prstGeom prst="rect">
            <a:avLst/>
          </a:prstGeom>
          <a:noFill/>
        </p:spPr>
        <p:txBody>
          <a:bodyPr wrap="square">
            <a:spAutoFit/>
          </a:bodyPr>
          <a:lstStyle/>
          <a:p>
            <a:r>
              <a:rPr lang="vi-VN" sz="2000" i="1" dirty="0">
                <a:effectLst/>
                <a:latin typeface="Arial" panose="020B0604020202020204" pitchFamily="34" charset="0"/>
                <a:ea typeface="Times New Roman" panose="02020603050405020304" pitchFamily="18" charset="0"/>
                <a:cs typeface="Arial" panose="020B0604020202020204" pitchFamily="34" charset="0"/>
              </a:rPr>
              <a:t>Chain grate boiler</a:t>
            </a:r>
            <a:endParaRPr lang="en-US" sz="2000" i="1"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31AF788F-B486-E187-DE78-9CBADA229B6A}"/>
              </a:ext>
            </a:extLst>
          </p:cNvPr>
          <p:cNvSpPr txBox="1"/>
          <p:nvPr/>
        </p:nvSpPr>
        <p:spPr>
          <a:xfrm>
            <a:off x="76200" y="736096"/>
            <a:ext cx="12039600" cy="400110"/>
          </a:xfrm>
          <a:prstGeom prst="rect">
            <a:avLst/>
          </a:prstGeom>
          <a:noFill/>
        </p:spPr>
        <p:txBody>
          <a:bodyPr wrap="square">
            <a:spAutoFit/>
          </a:bodyPr>
          <a:lstStyle/>
          <a:p>
            <a:pPr algn="ctr"/>
            <a:r>
              <a:rPr lang="en-US" sz="20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Classification according to the method of combustion and the structure of the fire chamber</a:t>
            </a:r>
            <a:endParaRPr lang="en-US" sz="2000" dirty="0">
              <a:solidFill>
                <a:schemeClr val="accent1">
                  <a:lumMod val="50000"/>
                </a:schemeClr>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1012467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9CBE909-D922-340A-A641-B99E98705167}"/>
              </a:ext>
            </a:extLst>
          </p:cNvPr>
          <p:cNvSpPr txBox="1"/>
          <p:nvPr/>
        </p:nvSpPr>
        <p:spPr>
          <a:xfrm>
            <a:off x="609600" y="1225288"/>
            <a:ext cx="6858000" cy="4751942"/>
          </a:xfrm>
          <a:prstGeom prst="rect">
            <a:avLst/>
          </a:prstGeom>
          <a:noFill/>
        </p:spPr>
        <p:txBody>
          <a:bodyPr wrap="square">
            <a:spAutoFit/>
          </a:bodyPr>
          <a:lstStyle/>
          <a:p>
            <a:pPr marL="342900" indent="-342900" algn="just">
              <a:lnSpc>
                <a:spcPct val="125000"/>
              </a:lnSpc>
              <a:spcBef>
                <a:spcPts val="300"/>
              </a:spcBef>
              <a:spcAft>
                <a:spcPts val="300"/>
              </a:spcAft>
              <a:buFont typeface="Wingdings" panose="05000000000000000000" pitchFamily="2" charset="2"/>
              <a:buChar char="v"/>
            </a:pPr>
            <a:r>
              <a:rPr lang="vi-VN" sz="2000" b="1" spc="5" dirty="0">
                <a:effectLst/>
                <a:latin typeface="Arial" panose="020B0604020202020204" pitchFamily="34" charset="0"/>
                <a:ea typeface="Times New Roman" panose="02020603050405020304" pitchFamily="18" charset="0"/>
                <a:cs typeface="Arial" panose="020B0604020202020204" pitchFamily="34" charset="0"/>
              </a:rPr>
              <a:t>Fluidized bed boiler</a:t>
            </a:r>
            <a:r>
              <a:rPr lang="vi-VN" sz="2000" b="1" dirty="0">
                <a:effectLst/>
                <a:latin typeface="Arial" panose="020B0604020202020204" pitchFamily="34" charset="0"/>
                <a:ea typeface="Times New Roman" panose="02020603050405020304" pitchFamily="18" charset="0"/>
                <a:cs typeface="Arial" panose="020B0604020202020204" pitchFamily="34" charset="0"/>
              </a:rPr>
              <a:t>: </a:t>
            </a:r>
            <a:endParaRPr lang="en-GB" sz="2000" b="1"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25000"/>
              </a:lnSpc>
              <a:spcBef>
                <a:spcPts val="300"/>
              </a:spcBef>
              <a:spcAft>
                <a:spcPts val="300"/>
              </a:spcAft>
            </a:pPr>
            <a:r>
              <a:rPr lang="en-GB" dirty="0">
                <a:effectLst/>
                <a:latin typeface="Arial" panose="020B0604020202020204" pitchFamily="34" charset="0"/>
                <a:ea typeface="Times New Roman" panose="02020603050405020304" pitchFamily="18" charset="0"/>
                <a:cs typeface="Arial" panose="020B0604020202020204" pitchFamily="34" charset="0"/>
              </a:rPr>
              <a:t>A type of fuel boiler with small particle size and high uniformity. The boiler has a recording structure with wind fungi that make it possible to blow the wind up at high speed causing the fuel to be blown away suspended in the combustion chamber called fluidization mode. For a stable boiling mode and temperature in the combustion chamber, an amount of inert particles in the form of sand, small particulate slag can be introduced and maintained in it besides </a:t>
            </a:r>
            <a:r>
              <a:rPr lang="en-GB" dirty="0" err="1">
                <a:effectLst/>
                <a:latin typeface="Arial" panose="020B0604020202020204" pitchFamily="34" charset="0"/>
                <a:ea typeface="Times New Roman" panose="02020603050405020304" pitchFamily="18" charset="0"/>
                <a:cs typeface="Arial" panose="020B0604020202020204" pitchFamily="34" charset="0"/>
              </a:rPr>
              <a:t>fueling</a:t>
            </a:r>
            <a:r>
              <a:rPr lang="en-GB" dirty="0">
                <a:effectLst/>
                <a:latin typeface="Arial" panose="020B0604020202020204" pitchFamily="34" charset="0"/>
                <a:ea typeface="Times New Roman" panose="02020603050405020304" pitchFamily="18" charset="0"/>
                <a:cs typeface="Arial" panose="020B0604020202020204" pitchFamily="34" charset="0"/>
              </a:rPr>
              <a:t>. </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25000"/>
              </a:lnSpc>
              <a:spcBef>
                <a:spcPts val="300"/>
              </a:spcBef>
              <a:spcAft>
                <a:spcPts val="300"/>
              </a:spcAft>
            </a:pPr>
            <a:r>
              <a:rPr lang="en-GB" dirty="0">
                <a:effectLst/>
                <a:latin typeface="Arial" panose="020B0604020202020204" pitchFamily="34" charset="0"/>
                <a:ea typeface="Times New Roman" panose="02020603050405020304" pitchFamily="18" charset="0"/>
                <a:cs typeface="Arial" panose="020B0604020202020204" pitchFamily="34" charset="0"/>
              </a:rPr>
              <a:t>Fluidized bed boilers have great advantages of multi-fuel combustion, high combustion efficiency with low excess air coefficient, low combustion chamber temperature (840 – 900 </a:t>
            </a:r>
            <a:r>
              <a:rPr lang="en-GB" dirty="0" err="1">
                <a:effectLst/>
                <a:latin typeface="Arial" panose="020B0604020202020204" pitchFamily="34" charset="0"/>
                <a:ea typeface="Times New Roman" panose="02020603050405020304" pitchFamily="18" charset="0"/>
                <a:cs typeface="Arial" panose="020B0604020202020204" pitchFamily="34" charset="0"/>
              </a:rPr>
              <a:t>oC</a:t>
            </a:r>
            <a:r>
              <a:rPr lang="en-GB" dirty="0">
                <a:effectLst/>
                <a:latin typeface="Arial" panose="020B0604020202020204" pitchFamily="34" charset="0"/>
                <a:ea typeface="Times New Roman" panose="02020603050405020304" pitchFamily="18" charset="0"/>
                <a:cs typeface="Arial" panose="020B0604020202020204" pitchFamily="34" charset="0"/>
              </a:rPr>
              <a:t>) to help reduce NOx emissions. </a:t>
            </a:r>
            <a:endParaRPr lang="en-US"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DFFDC485-B667-92C3-7F2A-6E953ED8F593}"/>
              </a:ext>
            </a:extLst>
          </p:cNvPr>
          <p:cNvSpPr txBox="1"/>
          <p:nvPr/>
        </p:nvSpPr>
        <p:spPr>
          <a:xfrm>
            <a:off x="8686800" y="4470760"/>
            <a:ext cx="2895600" cy="400110"/>
          </a:xfrm>
          <a:prstGeom prst="rect">
            <a:avLst/>
          </a:prstGeom>
          <a:noFill/>
        </p:spPr>
        <p:txBody>
          <a:bodyPr wrap="square">
            <a:spAutoFit/>
          </a:bodyPr>
          <a:lstStyle/>
          <a:p>
            <a:r>
              <a:rPr lang="vi-VN" sz="2000" i="1" dirty="0">
                <a:effectLst/>
                <a:latin typeface="Arial" panose="020B0604020202020204" pitchFamily="34" charset="0"/>
                <a:ea typeface="Times New Roman" panose="02020603050405020304" pitchFamily="18" charset="0"/>
                <a:cs typeface="Arial" panose="020B0604020202020204" pitchFamily="34" charset="0"/>
              </a:rPr>
              <a:t>Fluidized bed boiler</a:t>
            </a:r>
            <a:endParaRPr lang="en-US" sz="2000" i="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1F7C3DCA-43F4-BC91-CDAC-B94CDB988299}"/>
              </a:ext>
            </a:extLst>
          </p:cNvPr>
          <p:cNvSpPr txBox="1"/>
          <p:nvPr/>
        </p:nvSpPr>
        <p:spPr>
          <a:xfrm>
            <a:off x="0" y="662584"/>
            <a:ext cx="12192000" cy="400110"/>
          </a:xfrm>
          <a:prstGeom prst="rect">
            <a:avLst/>
          </a:prstGeom>
          <a:noFill/>
        </p:spPr>
        <p:txBody>
          <a:bodyPr wrap="square">
            <a:spAutoFit/>
          </a:bodyPr>
          <a:lstStyle/>
          <a:p>
            <a:pPr algn="ctr"/>
            <a:r>
              <a:rPr lang="en-US" sz="20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Classification according to the method of combustion and the structure of the fire chamber</a:t>
            </a:r>
            <a:endParaRPr lang="en-US" sz="2000" dirty="0">
              <a:solidFill>
                <a:schemeClr val="accent1">
                  <a:lumMod val="50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FFD43E44-B5EB-93B5-2076-E71C1C02B0A2}"/>
              </a:ext>
            </a:extLst>
          </p:cNvPr>
          <p:cNvPicPr>
            <a:picLocks noChangeAspect="1"/>
          </p:cNvPicPr>
          <p:nvPr/>
        </p:nvPicPr>
        <p:blipFill rotWithShape="1">
          <a:blip r:embed="rId2"/>
          <a:srcRect l="38126" t="30000" r="18749" b="25661"/>
          <a:stretch/>
        </p:blipFill>
        <p:spPr>
          <a:xfrm>
            <a:off x="7467600" y="1501405"/>
            <a:ext cx="4572000" cy="2644166"/>
          </a:xfrm>
          <a:prstGeom prst="rect">
            <a:avLst/>
          </a:prstGeom>
        </p:spPr>
      </p:pic>
      <p:pic>
        <p:nvPicPr>
          <p:cNvPr id="6" name="Picture 5"/>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0063966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81932-8CF4-92E6-EC5E-98AB1184E187}"/>
              </a:ext>
            </a:extLst>
          </p:cNvPr>
          <p:cNvSpPr txBox="1">
            <a:spLocks/>
          </p:cNvSpPr>
          <p:nvPr/>
        </p:nvSpPr>
        <p:spPr>
          <a:xfrm>
            <a:off x="904875" y="502255"/>
            <a:ext cx="10477500" cy="71893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en-US" altLang="en-US" sz="2800" b="1" dirty="0">
                <a:solidFill>
                  <a:schemeClr val="accent1">
                    <a:lumMod val="50000"/>
                  </a:schemeClr>
                </a:solidFill>
                <a:latin typeface="Arial" panose="020B0604020202020204" pitchFamily="34" charset="0"/>
                <a:cs typeface="Arial" panose="020B0604020202020204" pitchFamily="34" charset="0"/>
              </a:rPr>
              <a:t>Boiler selection</a:t>
            </a:r>
          </a:p>
        </p:txBody>
      </p:sp>
      <p:graphicFrame>
        <p:nvGraphicFramePr>
          <p:cNvPr id="6" name="Table 5">
            <a:extLst>
              <a:ext uri="{FF2B5EF4-FFF2-40B4-BE49-F238E27FC236}">
                <a16:creationId xmlns:a16="http://schemas.microsoft.com/office/drawing/2014/main" id="{2FAEAABD-D958-D676-3877-7E769559C707}"/>
              </a:ext>
            </a:extLst>
          </p:cNvPr>
          <p:cNvGraphicFramePr>
            <a:graphicFrameLocks noGrp="1"/>
          </p:cNvGraphicFramePr>
          <p:nvPr>
            <p:extLst>
              <p:ext uri="{D42A27DB-BD31-4B8C-83A1-F6EECF244321}">
                <p14:modId xmlns:p14="http://schemas.microsoft.com/office/powerpoint/2010/main" val="1961029204"/>
              </p:ext>
            </p:extLst>
          </p:nvPr>
        </p:nvGraphicFramePr>
        <p:xfrm>
          <a:off x="762000" y="1708839"/>
          <a:ext cx="6781799" cy="4287441"/>
        </p:xfrm>
        <a:graphic>
          <a:graphicData uri="http://schemas.openxmlformats.org/drawingml/2006/table">
            <a:tbl>
              <a:tblPr/>
              <a:tblGrid>
                <a:gridCol w="1447800">
                  <a:extLst>
                    <a:ext uri="{9D8B030D-6E8A-4147-A177-3AD203B41FA5}">
                      <a16:colId xmlns:a16="http://schemas.microsoft.com/office/drawing/2014/main" val="3656939567"/>
                    </a:ext>
                  </a:extLst>
                </a:gridCol>
                <a:gridCol w="1744595">
                  <a:extLst>
                    <a:ext uri="{9D8B030D-6E8A-4147-A177-3AD203B41FA5}">
                      <a16:colId xmlns:a16="http://schemas.microsoft.com/office/drawing/2014/main" val="1358304392"/>
                    </a:ext>
                  </a:extLst>
                </a:gridCol>
                <a:gridCol w="3589404">
                  <a:extLst>
                    <a:ext uri="{9D8B030D-6E8A-4147-A177-3AD203B41FA5}">
                      <a16:colId xmlns:a16="http://schemas.microsoft.com/office/drawing/2014/main" val="1363763976"/>
                    </a:ext>
                  </a:extLst>
                </a:gridCol>
              </a:tblGrid>
              <a:tr h="1111647">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1800" b="0" i="0" u="none" strike="noStrike" cap="none" normalizeH="0" baseline="0" dirty="0">
                          <a:ln>
                            <a:noFill/>
                          </a:ln>
                          <a:solidFill>
                            <a:srgbClr val="CC0099"/>
                          </a:solidFill>
                          <a:effectLst/>
                          <a:latin typeface="Arial" panose="020B0604020202020204" pitchFamily="34" charset="0"/>
                          <a:cs typeface="Arial" panose="020B0604020202020204" pitchFamily="34" charset="0"/>
                        </a:rPr>
                        <a:t>Oven a little bit tube fire </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Blip>
                          <a:blip r:embed="rId2"/>
                        </a:buBlip>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Burning oil and gas</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Blip>
                          <a:blip r:embed="rId2"/>
                        </a:buBlip>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Burn coal and firewood</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Small and medium capacity</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3-shift operating mode</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HT uses steam: large equipment</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584572246"/>
                  </a:ext>
                </a:extLst>
              </a:tr>
              <a:tr h="1416205">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1800" b="0" i="0" u="none" strike="noStrike" cap="none" normalizeH="0" baseline="0" dirty="0" err="1">
                          <a:ln>
                            <a:noFill/>
                          </a:ln>
                          <a:solidFill>
                            <a:srgbClr val="CC0099"/>
                          </a:solidFill>
                          <a:effectLst/>
                          <a:latin typeface="Arial" panose="020B0604020202020204" pitchFamily="34" charset="0"/>
                          <a:cs typeface="Arial" panose="020B0604020202020204" pitchFamily="34" charset="0"/>
                        </a:rPr>
                        <a:t>Oven</a:t>
                      </a:r>
                      <a:r>
                        <a:rPr kumimoji="0" lang="en-US" sz="1800" b="0" i="0" u="none" strike="noStrike" cap="none" normalizeH="0" baseline="0" dirty="0">
                          <a:ln>
                            <a:noFill/>
                          </a:ln>
                          <a:solidFill>
                            <a:srgbClr val="CC0099"/>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rgbClr val="CC0099"/>
                          </a:solidFill>
                          <a:effectLst/>
                          <a:latin typeface="Arial" panose="020B0604020202020204" pitchFamily="34" charset="0"/>
                          <a:cs typeface="Arial" panose="020B0604020202020204" pitchFamily="34" charset="0"/>
                        </a:rPr>
                        <a:t>a little bit</a:t>
                      </a:r>
                      <a:r>
                        <a:rPr kumimoji="0" lang="en-US" sz="1800" b="0" i="0" u="none" strike="noStrike" cap="none" normalizeH="0" baseline="0" dirty="0">
                          <a:ln>
                            <a:noFill/>
                          </a:ln>
                          <a:solidFill>
                            <a:srgbClr val="CC0099"/>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rgbClr val="CC0099"/>
                          </a:solidFill>
                          <a:effectLst/>
                          <a:latin typeface="Arial" panose="020B0604020202020204" pitchFamily="34" charset="0"/>
                          <a:cs typeface="Arial" panose="020B0604020202020204" pitchFamily="34" charset="0"/>
                        </a:rPr>
                        <a:t>tube</a:t>
                      </a:r>
                      <a:r>
                        <a:rPr kumimoji="0" lang="en-US" sz="1800" b="0" i="0" u="none" strike="noStrike" cap="none" normalizeH="0" baseline="0" dirty="0">
                          <a:ln>
                            <a:noFill/>
                          </a:ln>
                          <a:solidFill>
                            <a:srgbClr val="CC0099"/>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rgbClr val="CC0099"/>
                          </a:solidFill>
                          <a:effectLst/>
                          <a:latin typeface="Arial" panose="020B0604020202020204" pitchFamily="34" charset="0"/>
                          <a:cs typeface="Arial" panose="020B0604020202020204" pitchFamily="34" charset="0"/>
                        </a:rPr>
                        <a:t>water</a:t>
                      </a:r>
                      <a:r>
                        <a:rPr kumimoji="0" lang="en-US" sz="1800" b="0" i="0" u="none" strike="noStrike" cap="none" normalizeH="0" baseline="0" dirty="0">
                          <a:ln>
                            <a:noFill/>
                          </a:ln>
                          <a:solidFill>
                            <a:srgbClr val="CC0099"/>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rgbClr val="CC0099"/>
                          </a:solidFill>
                          <a:effectLst/>
                          <a:latin typeface="Arial" panose="020B0604020202020204" pitchFamily="34" charset="0"/>
                          <a:cs typeface="Arial" panose="020B0604020202020204" pitchFamily="34" charset="0"/>
                        </a:rPr>
                        <a:t>stand</a:t>
                      </a:r>
                      <a:r>
                        <a:rPr kumimoji="0" lang="en-US" sz="1800" b="0" i="0" u="none" strike="noStrike" cap="none" normalizeH="0" baseline="0" dirty="0">
                          <a:ln>
                            <a:noFill/>
                          </a:ln>
                          <a:solidFill>
                            <a:srgbClr val="CC0099"/>
                          </a:solidFill>
                          <a:effectLst/>
                          <a:latin typeface="Arial" panose="020B0604020202020204" pitchFamily="34" charset="0"/>
                          <a:cs typeface="Arial" panose="020B0604020202020204" pitchFamily="34" charset="0"/>
                        </a:rPr>
                        <a:t> </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Burn DO oil and gas</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Labour</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capacity</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small</a:t>
                      </a:r>
                      <a:endPar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Are not</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luck</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onion</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 cases</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HT</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history</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use</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a little bit</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much</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set</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bag</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small</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need</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a little bit</a:t>
                      </a: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fast</a:t>
                      </a:r>
                      <a:endPar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2610910962"/>
                  </a:ext>
                </a:extLst>
              </a:tr>
              <a:tr h="1416205">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0" lang="en-US" sz="1800" b="0" i="0" u="none" strike="noStrike" cap="none" normalizeH="0" baseline="0" dirty="0">
                          <a:ln>
                            <a:noFill/>
                          </a:ln>
                          <a:solidFill>
                            <a:srgbClr val="CC0099"/>
                          </a:solidFill>
                          <a:effectLst/>
                          <a:latin typeface="Arial" panose="020B0604020202020204" pitchFamily="34" charset="0"/>
                          <a:cs typeface="Arial" panose="020B0604020202020204" pitchFamily="34" charset="0"/>
                        </a:rPr>
                        <a:t>Curved water tube boiler with steam drum</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Blip>
                          <a:blip r:embed="rId2"/>
                        </a:buBlip>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Burn all types of fuel</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Blip>
                          <a:blip r:embed="rId2"/>
                        </a:buBlip>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Very suitable for solid materials</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Medium and large capacity</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3-shift operating mode</a:t>
                      </a:r>
                    </a:p>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Char char="§"/>
                        <a:tabLst/>
                      </a:pPr>
                      <a:r>
                        <a:rPr kumimoji="0" 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HT uses steam: large equipment requires high pressure, superheated steam</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4192421631"/>
                  </a:ext>
                </a:extLst>
              </a:tr>
            </a:tbl>
          </a:graphicData>
        </a:graphic>
      </p:graphicFrame>
      <p:pic>
        <p:nvPicPr>
          <p:cNvPr id="5" name="Picture 4"/>
          <p:cNvPicPr>
            <a:picLocks noChangeAspect="1"/>
          </p:cNvPicPr>
          <p:nvPr/>
        </p:nvPicPr>
        <p:blipFill>
          <a:blip r:embed="rId3"/>
          <a:stretch>
            <a:fillRect/>
          </a:stretch>
        </p:blipFill>
        <p:spPr>
          <a:xfrm>
            <a:off x="11188160" y="5996280"/>
            <a:ext cx="1000211" cy="861720"/>
          </a:xfrm>
          <a:prstGeom prst="rect">
            <a:avLst/>
          </a:prstGeom>
        </p:spPr>
      </p:pic>
      <p:sp>
        <p:nvSpPr>
          <p:cNvPr id="3" name="TextBox 2">
            <a:extLst>
              <a:ext uri="{FF2B5EF4-FFF2-40B4-BE49-F238E27FC236}">
                <a16:creationId xmlns:a16="http://schemas.microsoft.com/office/drawing/2014/main" id="{C69879AC-E48B-1859-A657-D73B31618345}"/>
              </a:ext>
            </a:extLst>
          </p:cNvPr>
          <p:cNvSpPr txBox="1"/>
          <p:nvPr/>
        </p:nvSpPr>
        <p:spPr>
          <a:xfrm>
            <a:off x="7772400" y="1708839"/>
            <a:ext cx="3619500" cy="4287440"/>
          </a:xfrm>
          <a:prstGeom prst="rect">
            <a:avLst/>
          </a:prstGeom>
          <a:noFill/>
          <a:ln>
            <a:solidFill>
              <a:schemeClr val="tx1"/>
            </a:solidFill>
          </a:ln>
        </p:spPr>
        <p:txBody>
          <a:bodyPr wrap="square">
            <a:spAutoFit/>
          </a:bodyPr>
          <a:lstStyle/>
          <a:p>
            <a:pPr algn="just">
              <a:lnSpc>
                <a:spcPct val="115000"/>
              </a:lnSpc>
              <a:spcAft>
                <a:spcPts val="1000"/>
              </a:spcAft>
            </a:pPr>
            <a:r>
              <a:rPr lang="en-GB" sz="1600" b="1" i="1" dirty="0">
                <a:effectLst/>
                <a:latin typeface="Arial" panose="020B0604020202020204" pitchFamily="34" charset="0"/>
                <a:ea typeface="Times New Roman" panose="02020603050405020304" pitchFamily="18" charset="0"/>
                <a:cs typeface="Arial" panose="020B0604020202020204" pitchFamily="34" charset="0"/>
              </a:rPr>
              <a:t>Question: </a:t>
            </a:r>
            <a:r>
              <a:rPr lang="en-GB" sz="1600" dirty="0">
                <a:effectLst/>
                <a:latin typeface="Arial" panose="020B0604020202020204" pitchFamily="34" charset="0"/>
                <a:ea typeface="Times New Roman" panose="02020603050405020304" pitchFamily="18" charset="0"/>
                <a:cs typeface="Arial" panose="020B0604020202020204" pitchFamily="34" charset="0"/>
              </a:rPr>
              <a:t>How is a fire tube boiler different from a water tube boiler?</a:t>
            </a:r>
          </a:p>
          <a:p>
            <a:pPr algn="just">
              <a:lnSpc>
                <a:spcPct val="115000"/>
              </a:lnSpc>
              <a:spcAft>
                <a:spcPts val="1000"/>
              </a:spcAft>
            </a:pPr>
            <a:r>
              <a:rPr lang="en-GB" sz="1600" dirty="0">
                <a:effectLst/>
                <a:latin typeface="Arial" panose="020B0604020202020204" pitchFamily="34" charset="0"/>
                <a:ea typeface="Times New Roman" panose="02020603050405020304" pitchFamily="18" charset="0"/>
                <a:cs typeface="Arial" panose="020B0604020202020204" pitchFamily="34" charset="0"/>
              </a:rPr>
              <a:t>1. fire tube boiler with water flowing in the tube; smoke outside the tube, but the opposite is true for water tube boilers</a:t>
            </a:r>
          </a:p>
          <a:p>
            <a:pPr algn="just">
              <a:lnSpc>
                <a:spcPct val="115000"/>
              </a:lnSpc>
              <a:spcAft>
                <a:spcPts val="1000"/>
              </a:spcAft>
            </a:pPr>
            <a:r>
              <a:rPr lang="en-GB" sz="1600" dirty="0">
                <a:effectLst/>
                <a:latin typeface="Arial" panose="020B0604020202020204" pitchFamily="34" charset="0"/>
                <a:ea typeface="Times New Roman" panose="02020603050405020304" pitchFamily="18" charset="0"/>
                <a:cs typeface="Arial" panose="020B0604020202020204" pitchFamily="34" charset="0"/>
              </a:rPr>
              <a:t>2. Fire tube furnace tube boiler has water outside the tube; smoke inside the tube while water tube boilers do the opposite.</a:t>
            </a:r>
          </a:p>
          <a:p>
            <a:pPr algn="just">
              <a:lnSpc>
                <a:spcPct val="115000"/>
              </a:lnSpc>
              <a:spcAft>
                <a:spcPts val="1000"/>
              </a:spcAft>
            </a:pPr>
            <a:r>
              <a:rPr lang="en-GB" sz="1600" dirty="0">
                <a:effectLst/>
                <a:latin typeface="Arial" panose="020B0604020202020204" pitchFamily="34" charset="0"/>
                <a:ea typeface="Times New Roman" panose="02020603050405020304" pitchFamily="18" charset="0"/>
                <a:cs typeface="Arial" panose="020B0604020202020204" pitchFamily="34" charset="0"/>
              </a:rPr>
              <a:t>3. Fire tube boiler is a boiler that burns fire in the tube while water tube boiler puts water in the tube.</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8677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F3BD3256-2D1F-189F-4F20-D56E506E9DB5}"/>
              </a:ext>
            </a:extLst>
          </p:cNvPr>
          <p:cNvSpPr txBox="1">
            <a:spLocks/>
          </p:cNvSpPr>
          <p:nvPr/>
        </p:nvSpPr>
        <p:spPr>
          <a:xfrm>
            <a:off x="914400" y="586582"/>
            <a:ext cx="10273760" cy="563562"/>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en-GB" altLang="en-US" sz="2800" b="1" dirty="0">
                <a:solidFill>
                  <a:schemeClr val="accent1">
                    <a:lumMod val="50000"/>
                  </a:schemeClr>
                </a:solidFill>
                <a:latin typeface="Arial" panose="020B0604020202020204" pitchFamily="34" charset="0"/>
                <a:cs typeface="Arial" panose="020B0604020202020204" pitchFamily="34" charset="0"/>
              </a:rPr>
              <a:t>Technical specifications of the boiler</a:t>
            </a:r>
          </a:p>
        </p:txBody>
      </p:sp>
      <p:sp>
        <p:nvSpPr>
          <p:cNvPr id="3" name="Content Placeholder 7">
            <a:extLst>
              <a:ext uri="{FF2B5EF4-FFF2-40B4-BE49-F238E27FC236}">
                <a16:creationId xmlns:a16="http://schemas.microsoft.com/office/drawing/2014/main" id="{800CEC7A-23A6-CAA4-423D-E790DE925C08}"/>
              </a:ext>
            </a:extLst>
          </p:cNvPr>
          <p:cNvSpPr txBox="1">
            <a:spLocks/>
          </p:cNvSpPr>
          <p:nvPr/>
        </p:nvSpPr>
        <p:spPr>
          <a:xfrm>
            <a:off x="914400" y="1600200"/>
            <a:ext cx="10654748" cy="45259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08000" indent="-508000">
              <a:spcBef>
                <a:spcPts val="600"/>
              </a:spcBef>
              <a:spcAft>
                <a:spcPts val="600"/>
              </a:spcAft>
              <a:buNone/>
              <a:defRPr/>
            </a:pPr>
            <a:r>
              <a:rPr lang="en-US" sz="1800" b="1" dirty="0">
                <a:solidFill>
                  <a:schemeClr val="tx1"/>
                </a:solidFill>
                <a:latin typeface="Arial" panose="020B0604020202020204" pitchFamily="34" charset="0"/>
                <a:cs typeface="Arial" panose="020B0604020202020204" pitchFamily="34" charset="0"/>
              </a:rPr>
              <a:t>p</a:t>
            </a:r>
            <a:r>
              <a:rPr lang="en-US" sz="1800" dirty="0">
                <a:solidFill>
                  <a:schemeClr val="tx1"/>
                </a:solidFill>
                <a:latin typeface="Arial" panose="020B0604020202020204" pitchFamily="34" charset="0"/>
                <a:cs typeface="Arial" panose="020B0604020202020204" pitchFamily="34" charset="0"/>
              </a:rPr>
              <a:t>	: pressure [</a:t>
            </a:r>
            <a:r>
              <a:rPr lang="en-US" sz="1800" dirty="0" err="1">
                <a:solidFill>
                  <a:schemeClr val="tx1"/>
                </a:solidFill>
                <a:latin typeface="Arial" panose="020B0604020202020204" pitchFamily="34" charset="0"/>
                <a:cs typeface="Arial" panose="020B0604020202020204" pitchFamily="34" charset="0"/>
              </a:rPr>
              <a:t>kG</a:t>
            </a:r>
            <a:r>
              <a:rPr lang="en-US" sz="1800" dirty="0">
                <a:solidFill>
                  <a:schemeClr val="tx1"/>
                </a:solidFill>
                <a:latin typeface="Arial" panose="020B0604020202020204" pitchFamily="34" charset="0"/>
                <a:cs typeface="Arial" panose="020B0604020202020204" pitchFamily="34" charset="0"/>
              </a:rPr>
              <a:t>/cm</a:t>
            </a:r>
            <a:r>
              <a:rPr lang="en-US" sz="1800" baseline="30000" dirty="0">
                <a:solidFill>
                  <a:schemeClr val="tx1"/>
                </a:solidFill>
                <a:latin typeface="Arial" panose="020B0604020202020204" pitchFamily="34" charset="0"/>
                <a:cs typeface="Arial" panose="020B0604020202020204" pitchFamily="34" charset="0"/>
              </a:rPr>
              <a:t>2</a:t>
            </a:r>
            <a:r>
              <a:rPr lang="en-US" sz="1800" dirty="0">
                <a:solidFill>
                  <a:schemeClr val="tx1"/>
                </a:solidFill>
                <a:latin typeface="Arial" panose="020B0604020202020204" pitchFamily="34" charset="0"/>
                <a:cs typeface="Arial" panose="020B0604020202020204" pitchFamily="34" charset="0"/>
              </a:rPr>
              <a:t> ; at; bar; MPa]</a:t>
            </a:r>
          </a:p>
          <a:p>
            <a:pPr marL="508000" indent="-508000">
              <a:spcBef>
                <a:spcPts val="600"/>
              </a:spcBef>
              <a:spcAft>
                <a:spcPts val="600"/>
              </a:spcAft>
              <a:buNone/>
              <a:defRPr/>
            </a:pPr>
            <a:r>
              <a:rPr lang="en-US" sz="1800" b="1" dirty="0">
                <a:solidFill>
                  <a:schemeClr val="tx1"/>
                </a:solidFill>
                <a:latin typeface="Arial" panose="020B0604020202020204" pitchFamily="34" charset="0"/>
                <a:cs typeface="Arial" panose="020B0604020202020204" pitchFamily="34" charset="0"/>
              </a:rPr>
              <a:t>t</a:t>
            </a:r>
            <a:r>
              <a:rPr lang="en-US" sz="1800" dirty="0">
                <a:solidFill>
                  <a:schemeClr val="tx1"/>
                </a:solidFill>
                <a:latin typeface="Arial" panose="020B0604020202020204" pitchFamily="34" charset="0"/>
                <a:cs typeface="Arial" panose="020B0604020202020204" pitchFamily="34" charset="0"/>
              </a:rPr>
              <a:t>	:</a:t>
            </a:r>
            <a:r>
              <a:rPr lang="vi-VN" sz="1800" b="1" dirty="0">
                <a:solidFill>
                  <a:schemeClr val="tx1"/>
                </a:solidFill>
                <a:latin typeface="Arial" panose="020B0604020202020204" pitchFamily="34" charset="0"/>
                <a:cs typeface="Arial" panose="020B0604020202020204" pitchFamily="34" charset="0"/>
              </a:rPr>
              <a:t> </a:t>
            </a:r>
            <a:r>
              <a:rPr lang="en-US" sz="1800" dirty="0">
                <a:solidFill>
                  <a:schemeClr val="tx1"/>
                </a:solidFill>
                <a:latin typeface="Arial" panose="020B0604020202020204" pitchFamily="34" charset="0"/>
                <a:cs typeface="Arial" panose="020B0604020202020204" pitchFamily="34" charset="0"/>
              </a:rPr>
              <a:t>temperature </a:t>
            </a:r>
            <a:r>
              <a:rPr lang="vi-VN" sz="1800" dirty="0">
                <a:solidFill>
                  <a:schemeClr val="tx1"/>
                </a:solidFill>
                <a:latin typeface="Arial" panose="020B0604020202020204" pitchFamily="34" charset="0"/>
                <a:cs typeface="Arial" panose="020B0604020202020204" pitchFamily="34" charset="0"/>
              </a:rPr>
              <a:t>[</a:t>
            </a:r>
            <a:r>
              <a:rPr lang="vi-VN" sz="1800" baseline="30000" dirty="0">
                <a:solidFill>
                  <a:schemeClr val="tx1"/>
                </a:solidFill>
                <a:latin typeface="Arial" panose="020B0604020202020204" pitchFamily="34" charset="0"/>
                <a:cs typeface="Arial" panose="020B0604020202020204" pitchFamily="34" charset="0"/>
              </a:rPr>
              <a:t>o</a:t>
            </a:r>
            <a:r>
              <a:rPr lang="vi-VN" sz="1800" dirty="0">
                <a:solidFill>
                  <a:schemeClr val="tx1"/>
                </a:solidFill>
                <a:latin typeface="Arial" panose="020B0604020202020204" pitchFamily="34" charset="0"/>
                <a:cs typeface="Arial" panose="020B0604020202020204" pitchFamily="34" charset="0"/>
              </a:rPr>
              <a:t>C]</a:t>
            </a:r>
            <a:r>
              <a:rPr lang="en-US" sz="1800" dirty="0">
                <a:solidFill>
                  <a:schemeClr val="tx1"/>
                </a:solidFill>
                <a:latin typeface="Arial" panose="020B0604020202020204" pitchFamily="34" charset="0"/>
                <a:cs typeface="Arial" panose="020B0604020202020204" pitchFamily="34" charset="0"/>
              </a:rPr>
              <a:t> – (temperature of superheated steam)</a:t>
            </a:r>
          </a:p>
          <a:p>
            <a:pPr marL="0" indent="-508000" algn="just">
              <a:lnSpc>
                <a:spcPct val="120000"/>
              </a:lnSpc>
              <a:spcBef>
                <a:spcPts val="600"/>
              </a:spcBef>
              <a:spcAft>
                <a:spcPts val="600"/>
              </a:spcAft>
              <a:buNone/>
              <a:defRPr/>
            </a:pPr>
            <a:r>
              <a:rPr lang="vi-VN" sz="1800" dirty="0">
                <a:solidFill>
                  <a:schemeClr val="tx1"/>
                </a:solidFill>
                <a:latin typeface="Arial" panose="020B0604020202020204" pitchFamily="34" charset="0"/>
                <a:cs typeface="Arial" panose="020B0604020202020204" pitchFamily="34" charset="0"/>
              </a:rPr>
              <a:t>D </a:t>
            </a:r>
            <a:r>
              <a:rPr lang="en-US" sz="1800" dirty="0">
                <a:solidFill>
                  <a:schemeClr val="tx1"/>
                </a:solidFill>
                <a:latin typeface="Arial" panose="020B0604020202020204" pitchFamily="34" charset="0"/>
                <a:cs typeface="Arial" panose="020B0604020202020204" pitchFamily="34" charset="0"/>
              </a:rPr>
              <a:t>  : Rated steam output  </a:t>
            </a:r>
            <a:r>
              <a:rPr lang="vi-VN" sz="1800" dirty="0">
                <a:solidFill>
                  <a:schemeClr val="tx1"/>
                </a:solidFill>
                <a:latin typeface="Arial" panose="020B0604020202020204" pitchFamily="34" charset="0"/>
                <a:cs typeface="Arial" panose="020B0604020202020204" pitchFamily="34" charset="0"/>
              </a:rPr>
              <a:t>[kg/h; t/h</a:t>
            </a:r>
            <a:r>
              <a:rPr lang="en-US" sz="1800" dirty="0">
                <a:solidFill>
                  <a:schemeClr val="tx1"/>
                </a:solidFill>
                <a:latin typeface="Arial" panose="020B0604020202020204" pitchFamily="34" charset="0"/>
                <a:cs typeface="Arial" panose="020B0604020202020204" pitchFamily="34" charset="0"/>
              </a:rPr>
              <a:t>; BHP</a:t>
            </a:r>
            <a:r>
              <a:rPr lang="vi-VN" sz="1800" dirty="0">
                <a:solidFill>
                  <a:schemeClr val="tx1"/>
                </a:solidFill>
                <a:latin typeface="Arial" panose="020B0604020202020204" pitchFamily="34" charset="0"/>
                <a:cs typeface="Arial" panose="020B0604020202020204" pitchFamily="34" charset="0"/>
              </a:rPr>
              <a:t>]</a:t>
            </a:r>
            <a:endParaRPr lang="en-US" sz="1800" dirty="0">
              <a:solidFill>
                <a:schemeClr val="tx1"/>
              </a:solidFill>
              <a:latin typeface="Arial" panose="020B0604020202020204" pitchFamily="34" charset="0"/>
              <a:cs typeface="Arial" panose="020B0604020202020204" pitchFamily="34" charset="0"/>
            </a:endParaRPr>
          </a:p>
          <a:p>
            <a:pPr marL="0" indent="-508000" algn="just">
              <a:lnSpc>
                <a:spcPct val="120000"/>
              </a:lnSpc>
              <a:spcBef>
                <a:spcPts val="600"/>
              </a:spcBef>
              <a:spcAft>
                <a:spcPts val="600"/>
              </a:spcAft>
              <a:buNone/>
              <a:defRPr/>
            </a:pPr>
            <a:r>
              <a:rPr lang="en-US" sz="1800" dirty="0">
                <a:solidFill>
                  <a:schemeClr val="tx1"/>
                </a:solidFill>
                <a:latin typeface="Arial" panose="020B0604020202020204" pitchFamily="34" charset="0"/>
                <a:cs typeface="Arial" panose="020B0604020202020204" pitchFamily="34" charset="0"/>
              </a:rPr>
              <a:t>Rated steam output (D) </a:t>
            </a:r>
            <a:r>
              <a:rPr lang="vi-VN" sz="1800" dirty="0">
                <a:solidFill>
                  <a:schemeClr val="tx1"/>
                </a:solidFill>
                <a:latin typeface="Arial" panose="020B0604020202020204" pitchFamily="34" charset="0"/>
                <a:cs typeface="Arial" panose="020B0604020202020204" pitchFamily="34" charset="0"/>
              </a:rPr>
              <a:t>: </a:t>
            </a:r>
            <a:r>
              <a:rPr lang="en-US" sz="1800" spc="5" dirty="0">
                <a:solidFill>
                  <a:schemeClr val="tx1"/>
                </a:solidFill>
                <a:latin typeface="Arial" panose="020B0604020202020204" pitchFamily="34" charset="0"/>
                <a:ea typeface="Times New Roman" panose="02020603050405020304" pitchFamily="18" charset="0"/>
                <a:cs typeface="Arial" panose="020B0604020202020204" pitchFamily="34" charset="0"/>
              </a:rPr>
              <a:t>is the largest output that the boiler can achieve, ensuring </a:t>
            </a:r>
            <a:r>
              <a:rPr lang="en-US" sz="1800" dirty="0">
                <a:solidFill>
                  <a:schemeClr val="tx1"/>
                </a:solidFill>
                <a:latin typeface="Arial" panose="020B0604020202020204" pitchFamily="34" charset="0"/>
                <a:ea typeface="Times New Roman" panose="02020603050405020304" pitchFamily="18" charset="0"/>
                <a:cs typeface="Arial" panose="020B0604020202020204" pitchFamily="34" charset="0"/>
              </a:rPr>
              <a:t>long-term, stable operation with given steam parameters without destroying or adversely affecting the working mode of the boiler</a:t>
            </a:r>
            <a:endParaRPr lang="en-US" sz="1800" dirty="0">
              <a:solidFill>
                <a:schemeClr val="tx1"/>
              </a:solidFill>
              <a:latin typeface="Arial" panose="020B0604020202020204" pitchFamily="34" charset="0"/>
              <a:cs typeface="Arial" panose="020B0604020202020204" pitchFamily="34" charset="0"/>
            </a:endParaRPr>
          </a:p>
          <a:p>
            <a:pPr marL="0" lvl="1" indent="-1544638" algn="just">
              <a:lnSpc>
                <a:spcPct val="120000"/>
              </a:lnSpc>
              <a:spcBef>
                <a:spcPts val="600"/>
              </a:spcBef>
              <a:spcAft>
                <a:spcPts val="600"/>
              </a:spcAft>
              <a:buNone/>
              <a:defRPr/>
            </a:pPr>
            <a:r>
              <a:rPr lang="en-US" sz="1800" dirty="0">
                <a:solidFill>
                  <a:schemeClr val="tx1"/>
                </a:solidFill>
                <a:latin typeface="Arial" panose="020B0604020202020204" pitchFamily="34" charset="0"/>
                <a:cs typeface="Arial" panose="020B0604020202020204" pitchFamily="34" charset="0"/>
              </a:rPr>
              <a:t>Maximum steam output (</a:t>
            </a:r>
            <a:r>
              <a:rPr lang="en-US" sz="1800" dirty="0" err="1">
                <a:solidFill>
                  <a:schemeClr val="tx1"/>
                </a:solidFill>
                <a:latin typeface="Arial" panose="020B0604020202020204" pitchFamily="34" charset="0"/>
                <a:cs typeface="Arial" panose="020B0604020202020204" pitchFamily="34" charset="0"/>
              </a:rPr>
              <a:t>D</a:t>
            </a:r>
            <a:r>
              <a:rPr lang="en-US" sz="1800" baseline="-25000" dirty="0" err="1">
                <a:solidFill>
                  <a:schemeClr val="tx1"/>
                </a:solidFill>
                <a:latin typeface="Arial" panose="020B0604020202020204" pitchFamily="34" charset="0"/>
                <a:cs typeface="Arial" panose="020B0604020202020204" pitchFamily="34" charset="0"/>
              </a:rPr>
              <a:t>max</a:t>
            </a:r>
            <a:r>
              <a:rPr lang="en-US" sz="1800" dirty="0">
                <a:solidFill>
                  <a:schemeClr val="tx1"/>
                </a:solidFill>
                <a:latin typeface="Arial" panose="020B0604020202020204" pitchFamily="34" charset="0"/>
                <a:cs typeface="Arial" panose="020B0604020202020204" pitchFamily="34" charset="0"/>
              </a:rPr>
              <a:t>): is the largest steam output that a boiler can produce, but only for a short period of time, meaning that the boiler cannot work for long with maximum steam output. </a:t>
            </a:r>
            <a:r>
              <a:rPr lang="en-US" sz="1800" dirty="0" err="1">
                <a:solidFill>
                  <a:schemeClr val="tx1"/>
                </a:solidFill>
                <a:latin typeface="Arial" panose="020B0604020202020204" pitchFamily="34" charset="0"/>
                <a:cs typeface="Arial" panose="020B0604020202020204" pitchFamily="34" charset="0"/>
              </a:rPr>
              <a:t>Dmax</a:t>
            </a:r>
            <a:r>
              <a:rPr lang="en-US" sz="1800" dirty="0">
                <a:solidFill>
                  <a:schemeClr val="tx1"/>
                </a:solidFill>
                <a:latin typeface="Arial" panose="020B0604020202020204" pitchFamily="34" charset="0"/>
                <a:cs typeface="Arial" panose="020B0604020202020204" pitchFamily="34" charset="0"/>
              </a:rPr>
              <a:t> = (1.1 ÷ 1.2)D</a:t>
            </a:r>
          </a:p>
          <a:p>
            <a:pPr marL="0" lvl="1" indent="-1544638" algn="just">
              <a:lnSpc>
                <a:spcPct val="120000"/>
              </a:lnSpc>
              <a:spcBef>
                <a:spcPts val="600"/>
              </a:spcBef>
              <a:spcAft>
                <a:spcPts val="600"/>
              </a:spcAft>
              <a:buNone/>
              <a:defRPr/>
            </a:pPr>
            <a:r>
              <a:rPr lang="en-GB" sz="1800" dirty="0">
                <a:solidFill>
                  <a:schemeClr val="tx1"/>
                </a:solidFill>
                <a:latin typeface="Arial" panose="020B0604020202020204" pitchFamily="34" charset="0"/>
                <a:cs typeface="Arial" panose="020B0604020202020204" pitchFamily="34" charset="0"/>
              </a:rPr>
              <a:t>Economical steam output (DKT): is the steam output in which the boiler works with the highest economic efficiency. Economical steam output is equal to: </a:t>
            </a:r>
            <a:r>
              <a:rPr lang="en-GB" sz="1800" dirty="0" err="1">
                <a:solidFill>
                  <a:schemeClr val="tx1"/>
                </a:solidFill>
                <a:latin typeface="Arial" panose="020B0604020202020204" pitchFamily="34" charset="0"/>
                <a:cs typeface="Arial" panose="020B0604020202020204" pitchFamily="34" charset="0"/>
              </a:rPr>
              <a:t>Dkt</a:t>
            </a:r>
            <a:r>
              <a:rPr lang="en-GB" sz="1800" dirty="0">
                <a:solidFill>
                  <a:schemeClr val="tx1"/>
                </a:solidFill>
                <a:latin typeface="Arial" panose="020B0604020202020204" pitchFamily="34" charset="0"/>
                <a:cs typeface="Arial" panose="020B0604020202020204" pitchFamily="34" charset="0"/>
              </a:rPr>
              <a:t> = (0.8 ÷ 0.9)D</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533504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971789-B675-B8E6-A5E0-291F64B40ABE}"/>
              </a:ext>
            </a:extLst>
          </p:cNvPr>
          <p:cNvSpPr txBox="1"/>
          <p:nvPr/>
        </p:nvSpPr>
        <p:spPr>
          <a:xfrm>
            <a:off x="933450" y="598127"/>
            <a:ext cx="10325100" cy="523220"/>
          </a:xfrm>
          <a:prstGeom prst="rect">
            <a:avLst/>
          </a:prstGeom>
          <a:noFill/>
        </p:spPr>
        <p:txBody>
          <a:bodyPr wrap="square">
            <a:spAutoFit/>
          </a:bodyPr>
          <a:lstStyle/>
          <a:p>
            <a:pPr algn="ctr"/>
            <a:r>
              <a:rPr lang="en-GB"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Heat Balance and Determination of Boiler Efficiency</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10F4BA87-1AA7-9AA1-40AD-672F55EDF3F5}"/>
              </a:ext>
            </a:extLst>
          </p:cNvPr>
          <p:cNvSpPr txBox="1"/>
          <p:nvPr/>
        </p:nvSpPr>
        <p:spPr>
          <a:xfrm>
            <a:off x="933450" y="1600200"/>
            <a:ext cx="10325100" cy="4136453"/>
          </a:xfrm>
          <a:prstGeom prst="rect">
            <a:avLst/>
          </a:prstGeom>
          <a:noFill/>
        </p:spPr>
        <p:txBody>
          <a:bodyPr wrap="square">
            <a:spAutoFit/>
          </a:bodyPr>
          <a:lstStyle/>
          <a:p>
            <a:pPr algn="just">
              <a:lnSpc>
                <a:spcPct val="120000"/>
              </a:lnSpc>
              <a:spcBef>
                <a:spcPts val="300"/>
              </a:spcBef>
              <a:spcAft>
                <a:spcPts val="30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According to TCVN 8630-2019 boiler – energy efficiency and determination method, the energy efficiency level of boilers is 5 levels. Where:</a:t>
            </a:r>
          </a:p>
          <a:p>
            <a:pPr lvl="1" algn="just">
              <a:lnSpc>
                <a:spcPct val="120000"/>
              </a:lnSpc>
              <a:spcBef>
                <a:spcPts val="300"/>
              </a:spcBef>
              <a:spcAft>
                <a:spcPts val="300"/>
              </a:spcAft>
            </a:pP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Level 1: energy saving level of class 1.</a:t>
            </a:r>
          </a:p>
          <a:p>
            <a:pPr lvl="1" algn="just">
              <a:lnSpc>
                <a:spcPct val="120000"/>
              </a:lnSpc>
              <a:spcBef>
                <a:spcPts val="300"/>
              </a:spcBef>
              <a:spcAft>
                <a:spcPts val="300"/>
              </a:spcAft>
            </a:pP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Level 2: energy saving level 2.</a:t>
            </a:r>
          </a:p>
          <a:p>
            <a:pPr lvl="1" algn="just">
              <a:lnSpc>
                <a:spcPct val="120000"/>
              </a:lnSpc>
              <a:spcBef>
                <a:spcPts val="300"/>
              </a:spcBef>
              <a:spcAft>
                <a:spcPts val="300"/>
              </a:spcAft>
            </a:pP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Level 3: the minimum level applies to new boilers and no more than 2 years of operation.</a:t>
            </a:r>
          </a:p>
          <a:p>
            <a:pPr lvl="1" algn="just">
              <a:lnSpc>
                <a:spcPct val="120000"/>
              </a:lnSpc>
              <a:spcBef>
                <a:spcPts val="300"/>
              </a:spcBef>
              <a:spcAft>
                <a:spcPts val="300"/>
              </a:spcAft>
            </a:pP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Level 4: the minimum applicable to boilers that have been operating for more than 2 years to less than 10 years.</a:t>
            </a:r>
          </a:p>
          <a:p>
            <a:pPr lvl="1" algn="just">
              <a:lnSpc>
                <a:spcPct val="120000"/>
              </a:lnSpc>
              <a:spcBef>
                <a:spcPts val="300"/>
              </a:spcBef>
              <a:spcAft>
                <a:spcPts val="300"/>
              </a:spcAft>
            </a:pP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Level 5: the minimum applicable to boilers that have been operating for 10 years or more.</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1715492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a:extLst>
              <a:ext uri="{FF2B5EF4-FFF2-40B4-BE49-F238E27FC236}">
                <a16:creationId xmlns:a16="http://schemas.microsoft.com/office/drawing/2014/main" id="{B7704413-86A7-FA87-36B5-36A9BCD7F823}"/>
              </a:ext>
            </a:extLst>
          </p:cNvPr>
          <p:cNvSpPr txBox="1">
            <a:spLocks/>
          </p:cNvSpPr>
          <p:nvPr/>
        </p:nvSpPr>
        <p:spPr>
          <a:xfrm>
            <a:off x="765727" y="1430461"/>
            <a:ext cx="8458199" cy="3124200"/>
          </a:xfrm>
          <a:prstGeom prst="rect">
            <a:avLst/>
          </a:prstGeom>
        </p:spPr>
        <p:txBody>
          <a:bodyPr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charset="0"/>
              <a:buChar char="►"/>
              <a:defRPr/>
            </a:pPr>
            <a:r>
              <a:rPr lang="en-GB" sz="1800" b="1" dirty="0">
                <a:solidFill>
                  <a:schemeClr val="tx1"/>
                </a:solidFill>
                <a:latin typeface="Arial" panose="020B0604020202020204" pitchFamily="34" charset="0"/>
                <a:cs typeface="Arial" panose="020B0604020202020204" pitchFamily="34" charset="0"/>
              </a:rPr>
              <a:t>Heat balance in the boiler</a:t>
            </a:r>
          </a:p>
          <a:p>
            <a:pPr marL="0" indent="0">
              <a:buNone/>
              <a:defRPr/>
            </a:pPr>
            <a:r>
              <a:rPr lang="en-GB" sz="1800" b="1" dirty="0">
                <a:solidFill>
                  <a:schemeClr val="tx1"/>
                </a:solidFill>
                <a:latin typeface="Arial" panose="020B0604020202020204" pitchFamily="34" charset="0"/>
                <a:cs typeface="Arial" panose="020B0604020202020204" pitchFamily="34" charset="0"/>
              </a:rPr>
              <a:t>	</a:t>
            </a:r>
            <a:r>
              <a:rPr lang="vi-VN" sz="1800" dirty="0">
                <a:solidFill>
                  <a:schemeClr val="tx1"/>
                </a:solidFill>
                <a:latin typeface="Arial" panose="020B0604020202020204" pitchFamily="34" charset="0"/>
                <a:cs typeface="Arial" panose="020B0604020202020204" pitchFamily="34" charset="0"/>
              </a:rPr>
              <a:t>Q</a:t>
            </a:r>
            <a:r>
              <a:rPr lang="vi-VN" sz="1800" baseline="-25000" dirty="0">
                <a:solidFill>
                  <a:schemeClr val="tx1"/>
                </a:solidFill>
                <a:latin typeface="Arial" panose="020B0604020202020204" pitchFamily="34" charset="0"/>
                <a:cs typeface="Arial" panose="020B0604020202020204" pitchFamily="34" charset="0"/>
              </a:rPr>
              <a:t>đv</a:t>
            </a:r>
            <a:r>
              <a:rPr lang="vi-VN" sz="1800" dirty="0">
                <a:solidFill>
                  <a:schemeClr val="tx1"/>
                </a:solidFill>
                <a:latin typeface="Arial" panose="020B0604020202020204" pitchFamily="34" charset="0"/>
                <a:cs typeface="Arial" panose="020B0604020202020204" pitchFamily="34" charset="0"/>
              </a:rPr>
              <a:t> </a:t>
            </a:r>
            <a:r>
              <a:rPr lang="en-US" sz="1800" dirty="0">
                <a:solidFill>
                  <a:schemeClr val="tx1"/>
                </a:solidFill>
                <a:latin typeface="Arial" panose="020B0604020202020204" pitchFamily="34" charset="0"/>
                <a:cs typeface="Arial" panose="020B0604020202020204" pitchFamily="34" charset="0"/>
              </a:rPr>
              <a:t> </a:t>
            </a:r>
            <a:r>
              <a:rPr lang="vi-VN" sz="1800" dirty="0">
                <a:solidFill>
                  <a:schemeClr val="tx1"/>
                </a:solidFill>
                <a:latin typeface="Arial" panose="020B0604020202020204" pitchFamily="34" charset="0"/>
                <a:cs typeface="Arial" panose="020B0604020202020204" pitchFamily="34" charset="0"/>
              </a:rPr>
              <a:t>= Q</a:t>
            </a:r>
            <a:r>
              <a:rPr lang="vi-VN" sz="1800" baseline="-25000" dirty="0">
                <a:solidFill>
                  <a:schemeClr val="tx1"/>
                </a:solidFill>
                <a:latin typeface="Arial" panose="020B0604020202020204" pitchFamily="34" charset="0"/>
                <a:cs typeface="Arial" panose="020B0604020202020204" pitchFamily="34" charset="0"/>
              </a:rPr>
              <a:t>có ích</a:t>
            </a:r>
            <a:r>
              <a:rPr lang="vi-VN" sz="1800" dirty="0">
                <a:solidFill>
                  <a:schemeClr val="tx1"/>
                </a:solidFill>
                <a:latin typeface="Arial" panose="020B0604020202020204" pitchFamily="34" charset="0"/>
                <a:cs typeface="Arial" panose="020B0604020202020204" pitchFamily="34" charset="0"/>
              </a:rPr>
              <a:t> + Losses</a:t>
            </a:r>
          </a:p>
          <a:p>
            <a:pPr indent="571500">
              <a:buFont typeface="Arial" panose="020B0604020202020204" pitchFamily="34" charset="0"/>
              <a:buNone/>
              <a:defRPr/>
            </a:pPr>
            <a:r>
              <a:rPr lang="es-ES" sz="1800" dirty="0" err="1">
                <a:solidFill>
                  <a:schemeClr val="tx1"/>
                </a:solidFill>
                <a:latin typeface="Arial" panose="020B0604020202020204" pitchFamily="34" charset="0"/>
                <a:cs typeface="Arial" panose="020B0604020202020204" pitchFamily="34" charset="0"/>
              </a:rPr>
              <a:t>Q</a:t>
            </a:r>
            <a:r>
              <a:rPr lang="es-ES" sz="1800" baseline="-25000" dirty="0" err="1">
                <a:solidFill>
                  <a:schemeClr val="tx1"/>
                </a:solidFill>
                <a:latin typeface="Arial" panose="020B0604020202020204" pitchFamily="34" charset="0"/>
                <a:cs typeface="Arial" panose="020B0604020202020204" pitchFamily="34" charset="0"/>
              </a:rPr>
              <a:t>đv</a:t>
            </a:r>
            <a:r>
              <a:rPr lang="es-ES" sz="1800" dirty="0">
                <a:solidFill>
                  <a:schemeClr val="tx1"/>
                </a:solidFill>
                <a:latin typeface="Arial" panose="020B0604020202020204" pitchFamily="34" charset="0"/>
                <a:cs typeface="Arial" panose="020B0604020202020204" pitchFamily="34" charset="0"/>
              </a:rPr>
              <a:t>  = Q</a:t>
            </a:r>
            <a:r>
              <a:rPr lang="es-ES" sz="1800" baseline="-25000" dirty="0">
                <a:solidFill>
                  <a:schemeClr val="tx1"/>
                </a:solidFill>
                <a:latin typeface="Arial" panose="020B0604020202020204" pitchFamily="34" charset="0"/>
                <a:cs typeface="Arial" panose="020B0604020202020204" pitchFamily="34" charset="0"/>
              </a:rPr>
              <a:t>1</a:t>
            </a:r>
            <a:r>
              <a:rPr lang="es-ES" sz="1800" dirty="0">
                <a:solidFill>
                  <a:schemeClr val="tx1"/>
                </a:solidFill>
                <a:latin typeface="Arial" panose="020B0604020202020204" pitchFamily="34" charset="0"/>
                <a:cs typeface="Arial" panose="020B0604020202020204" pitchFamily="34" charset="0"/>
              </a:rPr>
              <a:t> + Q</a:t>
            </a:r>
            <a:r>
              <a:rPr lang="es-ES" sz="1800" baseline="-25000" dirty="0">
                <a:solidFill>
                  <a:schemeClr val="tx1"/>
                </a:solidFill>
                <a:latin typeface="Arial" panose="020B0604020202020204" pitchFamily="34" charset="0"/>
                <a:cs typeface="Arial" panose="020B0604020202020204" pitchFamily="34" charset="0"/>
              </a:rPr>
              <a:t>2</a:t>
            </a:r>
            <a:r>
              <a:rPr lang="es-ES" sz="1800" dirty="0">
                <a:solidFill>
                  <a:schemeClr val="tx1"/>
                </a:solidFill>
                <a:latin typeface="Arial" panose="020B0604020202020204" pitchFamily="34" charset="0"/>
                <a:cs typeface="Arial" panose="020B0604020202020204" pitchFamily="34" charset="0"/>
              </a:rPr>
              <a:t> + Q</a:t>
            </a:r>
            <a:r>
              <a:rPr lang="es-ES" sz="1800" baseline="-25000" dirty="0">
                <a:solidFill>
                  <a:schemeClr val="tx1"/>
                </a:solidFill>
                <a:latin typeface="Arial" panose="020B0604020202020204" pitchFamily="34" charset="0"/>
                <a:cs typeface="Arial" panose="020B0604020202020204" pitchFamily="34" charset="0"/>
              </a:rPr>
              <a:t>3 </a:t>
            </a:r>
            <a:r>
              <a:rPr lang="es-ES" sz="1800" dirty="0">
                <a:solidFill>
                  <a:schemeClr val="tx1"/>
                </a:solidFill>
                <a:latin typeface="Arial" panose="020B0604020202020204" pitchFamily="34" charset="0"/>
                <a:cs typeface="Arial" panose="020B0604020202020204" pitchFamily="34" charset="0"/>
              </a:rPr>
              <a:t>+ Q</a:t>
            </a:r>
            <a:r>
              <a:rPr lang="es-ES" sz="1800" baseline="-25000" dirty="0">
                <a:solidFill>
                  <a:schemeClr val="tx1"/>
                </a:solidFill>
                <a:latin typeface="Arial" panose="020B0604020202020204" pitchFamily="34" charset="0"/>
                <a:cs typeface="Arial" panose="020B0604020202020204" pitchFamily="34" charset="0"/>
              </a:rPr>
              <a:t>4 </a:t>
            </a:r>
            <a:r>
              <a:rPr lang="es-ES" sz="1800" dirty="0">
                <a:solidFill>
                  <a:schemeClr val="tx1"/>
                </a:solidFill>
                <a:latin typeface="Arial" panose="020B0604020202020204" pitchFamily="34" charset="0"/>
                <a:cs typeface="Arial" panose="020B0604020202020204" pitchFamily="34" charset="0"/>
              </a:rPr>
              <a:t>+ Q</a:t>
            </a:r>
            <a:r>
              <a:rPr lang="es-ES" sz="1800" baseline="-25000" dirty="0">
                <a:solidFill>
                  <a:schemeClr val="tx1"/>
                </a:solidFill>
                <a:latin typeface="Arial" panose="020B0604020202020204" pitchFamily="34" charset="0"/>
                <a:cs typeface="Arial" panose="020B0604020202020204" pitchFamily="34" charset="0"/>
              </a:rPr>
              <a:t>5</a:t>
            </a:r>
            <a:r>
              <a:rPr lang="es-ES" sz="1800" dirty="0">
                <a:solidFill>
                  <a:schemeClr val="tx1"/>
                </a:solidFill>
                <a:latin typeface="Arial" panose="020B0604020202020204" pitchFamily="34" charset="0"/>
                <a:cs typeface="Arial" panose="020B0604020202020204" pitchFamily="34" charset="0"/>
              </a:rPr>
              <a:t> + Q</a:t>
            </a:r>
            <a:r>
              <a:rPr lang="es-ES" sz="1800" baseline="-25000" dirty="0">
                <a:solidFill>
                  <a:schemeClr val="tx1"/>
                </a:solidFill>
                <a:latin typeface="Arial" panose="020B0604020202020204" pitchFamily="34" charset="0"/>
                <a:cs typeface="Arial" panose="020B0604020202020204" pitchFamily="34" charset="0"/>
              </a:rPr>
              <a:t>6</a:t>
            </a:r>
          </a:p>
          <a:p>
            <a:pPr>
              <a:buFont typeface="Arial" charset="0"/>
              <a:buChar char="►"/>
              <a:defRPr/>
            </a:pPr>
            <a:r>
              <a:rPr lang="vi-VN" sz="1800" b="1" dirty="0">
                <a:solidFill>
                  <a:schemeClr val="tx1"/>
                </a:solidFill>
                <a:latin typeface="Arial" panose="020B0604020202020204" pitchFamily="34" charset="0"/>
                <a:cs typeface="Arial" panose="020B0604020202020204" pitchFamily="34" charset="0"/>
              </a:rPr>
              <a:t>Thermal performance</a:t>
            </a:r>
          </a:p>
          <a:p>
            <a:pPr indent="627063">
              <a:buFont typeface="Arial" panose="020B0604020202020204" pitchFamily="34" charset="0"/>
              <a:buNone/>
              <a:defRPr/>
            </a:pPr>
            <a:r>
              <a:rPr lang="el-GR" sz="1800" dirty="0">
                <a:solidFill>
                  <a:schemeClr val="tx1"/>
                </a:solidFill>
                <a:latin typeface="Arial" panose="020B0604020202020204" pitchFamily="34" charset="0"/>
                <a:cs typeface="Arial" panose="020B0604020202020204" pitchFamily="34" charset="0"/>
                <a:sym typeface="Symbol" pitchFamily="18" charset="2"/>
              </a:rPr>
              <a:t>η</a:t>
            </a:r>
            <a:r>
              <a:rPr lang="en-US" sz="1800" baseline="-25000" dirty="0">
                <a:solidFill>
                  <a:schemeClr val="tx1"/>
                </a:solidFill>
                <a:latin typeface="Arial" panose="020B0604020202020204" pitchFamily="34" charset="0"/>
                <a:cs typeface="Arial" panose="020B0604020202020204" pitchFamily="34" charset="0"/>
                <a:sym typeface="Symbol" pitchFamily="18" charset="2"/>
              </a:rPr>
              <a:t>t  </a:t>
            </a:r>
            <a:r>
              <a:rPr lang="en-US" sz="1800" dirty="0">
                <a:solidFill>
                  <a:schemeClr val="tx1"/>
                </a:solidFill>
                <a:latin typeface="Arial" panose="020B0604020202020204" pitchFamily="34" charset="0"/>
                <a:cs typeface="Arial" panose="020B0604020202020204" pitchFamily="34" charset="0"/>
                <a:sym typeface="Symbol" pitchFamily="18" charset="2"/>
              </a:rPr>
              <a:t>= Q</a:t>
            </a:r>
            <a:r>
              <a:rPr lang="en-US" sz="1800" baseline="-25000" dirty="0">
                <a:solidFill>
                  <a:schemeClr val="tx1"/>
                </a:solidFill>
                <a:latin typeface="Arial" panose="020B0604020202020204" pitchFamily="34" charset="0"/>
                <a:cs typeface="Arial" panose="020B0604020202020204" pitchFamily="34" charset="0"/>
                <a:sym typeface="Symbol" pitchFamily="18" charset="2"/>
              </a:rPr>
              <a:t>1</a:t>
            </a:r>
            <a:r>
              <a:rPr lang="en-US" sz="1800" dirty="0">
                <a:solidFill>
                  <a:schemeClr val="tx1"/>
                </a:solidFill>
                <a:latin typeface="Arial" panose="020B0604020202020204" pitchFamily="34" charset="0"/>
                <a:cs typeface="Arial" panose="020B0604020202020204" pitchFamily="34" charset="0"/>
                <a:sym typeface="Symbol" pitchFamily="18" charset="2"/>
              </a:rPr>
              <a:t> / Q</a:t>
            </a:r>
            <a:r>
              <a:rPr lang="vi-VN" sz="1800" baseline="-25000" dirty="0">
                <a:solidFill>
                  <a:schemeClr val="tx1"/>
                </a:solidFill>
                <a:latin typeface="Arial" panose="020B0604020202020204" pitchFamily="34" charset="0"/>
                <a:cs typeface="Arial" panose="020B0604020202020204" pitchFamily="34" charset="0"/>
              </a:rPr>
              <a:t>đv</a:t>
            </a:r>
            <a:r>
              <a:rPr lang="vi-VN" sz="1800" dirty="0">
                <a:solidFill>
                  <a:schemeClr val="tx1"/>
                </a:solidFill>
                <a:latin typeface="Arial" panose="020B0604020202020204" pitchFamily="34" charset="0"/>
                <a:cs typeface="Arial" panose="020B0604020202020204" pitchFamily="34" charset="0"/>
              </a:rPr>
              <a:t> </a:t>
            </a:r>
            <a:r>
              <a:rPr lang="en-US" sz="1800" dirty="0">
                <a:solidFill>
                  <a:schemeClr val="tx1"/>
                </a:solidFill>
                <a:latin typeface="Arial" panose="020B0604020202020204" pitchFamily="34" charset="0"/>
                <a:cs typeface="Arial" panose="020B0604020202020204" pitchFamily="34" charset="0"/>
                <a:sym typeface="Symbol" pitchFamily="18" charset="2"/>
              </a:rPr>
              <a:t> = q</a:t>
            </a:r>
            <a:r>
              <a:rPr lang="en-US" sz="1800" baseline="-25000" dirty="0">
                <a:solidFill>
                  <a:schemeClr val="tx1"/>
                </a:solidFill>
                <a:latin typeface="Arial" panose="020B0604020202020204" pitchFamily="34" charset="0"/>
                <a:cs typeface="Arial" panose="020B0604020202020204" pitchFamily="34" charset="0"/>
                <a:sym typeface="Symbol" pitchFamily="18" charset="2"/>
              </a:rPr>
              <a:t>1</a:t>
            </a:r>
            <a:r>
              <a:rPr lang="en-US" sz="1800" dirty="0">
                <a:solidFill>
                  <a:schemeClr val="tx1"/>
                </a:solidFill>
                <a:latin typeface="Arial" panose="020B0604020202020204" pitchFamily="34" charset="0"/>
                <a:cs typeface="Arial" panose="020B0604020202020204" pitchFamily="34" charset="0"/>
                <a:sym typeface="Symbol" pitchFamily="18" charset="2"/>
              </a:rPr>
              <a:t> (positive balance)</a:t>
            </a:r>
          </a:p>
          <a:p>
            <a:pPr indent="627063">
              <a:buFont typeface="Symbol" pitchFamily="18" charset="2"/>
              <a:buNone/>
              <a:defRPr/>
            </a:pPr>
            <a:r>
              <a:rPr lang="en-US" sz="1800" dirty="0">
                <a:solidFill>
                  <a:schemeClr val="tx1"/>
                </a:solidFill>
                <a:latin typeface="Arial" panose="020B0604020202020204" pitchFamily="34" charset="0"/>
                <a:cs typeface="Arial" panose="020B0604020202020204" pitchFamily="34" charset="0"/>
                <a:sym typeface="Symbol" pitchFamily="18" charset="2"/>
              </a:rPr>
              <a:t>    = 100 – (q</a:t>
            </a:r>
            <a:r>
              <a:rPr lang="en-US" sz="1800" baseline="-25000" dirty="0">
                <a:solidFill>
                  <a:schemeClr val="tx1"/>
                </a:solidFill>
                <a:latin typeface="Arial" panose="020B0604020202020204" pitchFamily="34" charset="0"/>
                <a:cs typeface="Arial" panose="020B0604020202020204" pitchFamily="34" charset="0"/>
                <a:sym typeface="Symbol" pitchFamily="18" charset="2"/>
              </a:rPr>
              <a:t>2</a:t>
            </a:r>
            <a:r>
              <a:rPr lang="en-US" sz="1800" dirty="0">
                <a:solidFill>
                  <a:schemeClr val="tx1"/>
                </a:solidFill>
                <a:latin typeface="Arial" panose="020B0604020202020204" pitchFamily="34" charset="0"/>
                <a:cs typeface="Arial" panose="020B0604020202020204" pitchFamily="34" charset="0"/>
                <a:sym typeface="Symbol" pitchFamily="18" charset="2"/>
              </a:rPr>
              <a:t> + q</a:t>
            </a:r>
            <a:r>
              <a:rPr lang="en-US" sz="1800" baseline="-25000" dirty="0">
                <a:solidFill>
                  <a:schemeClr val="tx1"/>
                </a:solidFill>
                <a:latin typeface="Arial" panose="020B0604020202020204" pitchFamily="34" charset="0"/>
                <a:cs typeface="Arial" panose="020B0604020202020204" pitchFamily="34" charset="0"/>
                <a:sym typeface="Symbol" pitchFamily="18" charset="2"/>
              </a:rPr>
              <a:t>3</a:t>
            </a:r>
            <a:r>
              <a:rPr lang="en-US" sz="1800" dirty="0">
                <a:solidFill>
                  <a:schemeClr val="tx1"/>
                </a:solidFill>
                <a:latin typeface="Arial" panose="020B0604020202020204" pitchFamily="34" charset="0"/>
                <a:cs typeface="Arial" panose="020B0604020202020204" pitchFamily="34" charset="0"/>
                <a:sym typeface="Symbol" pitchFamily="18" charset="2"/>
              </a:rPr>
              <a:t> + q</a:t>
            </a:r>
            <a:r>
              <a:rPr lang="en-US" sz="1800" baseline="-25000" dirty="0">
                <a:solidFill>
                  <a:schemeClr val="tx1"/>
                </a:solidFill>
                <a:latin typeface="Arial" panose="020B0604020202020204" pitchFamily="34" charset="0"/>
                <a:cs typeface="Arial" panose="020B0604020202020204" pitchFamily="34" charset="0"/>
                <a:sym typeface="Symbol" pitchFamily="18" charset="2"/>
              </a:rPr>
              <a:t>4</a:t>
            </a:r>
            <a:r>
              <a:rPr lang="en-US" sz="1800" dirty="0">
                <a:solidFill>
                  <a:schemeClr val="tx1"/>
                </a:solidFill>
                <a:latin typeface="Arial" panose="020B0604020202020204" pitchFamily="34" charset="0"/>
                <a:cs typeface="Arial" panose="020B0604020202020204" pitchFamily="34" charset="0"/>
                <a:sym typeface="Symbol" pitchFamily="18" charset="2"/>
              </a:rPr>
              <a:t> + q</a:t>
            </a:r>
            <a:r>
              <a:rPr lang="en-US" sz="1800" baseline="-25000" dirty="0">
                <a:solidFill>
                  <a:schemeClr val="tx1"/>
                </a:solidFill>
                <a:latin typeface="Arial" panose="020B0604020202020204" pitchFamily="34" charset="0"/>
                <a:cs typeface="Arial" panose="020B0604020202020204" pitchFamily="34" charset="0"/>
                <a:sym typeface="Symbol" pitchFamily="18" charset="2"/>
              </a:rPr>
              <a:t>5</a:t>
            </a:r>
            <a:r>
              <a:rPr lang="en-US" sz="1800" dirty="0">
                <a:solidFill>
                  <a:schemeClr val="tx1"/>
                </a:solidFill>
                <a:latin typeface="Arial" panose="020B0604020202020204" pitchFamily="34" charset="0"/>
                <a:cs typeface="Arial" panose="020B0604020202020204" pitchFamily="34" charset="0"/>
                <a:sym typeface="Symbol" pitchFamily="18" charset="2"/>
              </a:rPr>
              <a:t> + q</a:t>
            </a:r>
            <a:r>
              <a:rPr lang="en-US" sz="1800" baseline="-25000" dirty="0">
                <a:solidFill>
                  <a:schemeClr val="tx1"/>
                </a:solidFill>
                <a:latin typeface="Arial" panose="020B0604020202020204" pitchFamily="34" charset="0"/>
                <a:cs typeface="Arial" panose="020B0604020202020204" pitchFamily="34" charset="0"/>
                <a:sym typeface="Symbol" pitchFamily="18" charset="2"/>
              </a:rPr>
              <a:t>6</a:t>
            </a:r>
            <a:r>
              <a:rPr lang="en-US" sz="1800" dirty="0">
                <a:solidFill>
                  <a:schemeClr val="tx1"/>
                </a:solidFill>
                <a:latin typeface="Arial" panose="020B0604020202020204" pitchFamily="34" charset="0"/>
                <a:cs typeface="Arial" panose="020B0604020202020204" pitchFamily="34" charset="0"/>
                <a:sym typeface="Symbol" pitchFamily="18" charset="2"/>
              </a:rPr>
              <a:t>), % (negative balance)</a:t>
            </a:r>
          </a:p>
          <a:p>
            <a:pPr>
              <a:buFont typeface="Arial" panose="020B0604020202020204" pitchFamily="34" charset="0"/>
              <a:buNone/>
              <a:defRPr/>
            </a:pPr>
            <a:r>
              <a:rPr lang="en-US" sz="1800" i="1" dirty="0">
                <a:solidFill>
                  <a:schemeClr val="tx1"/>
                </a:solidFill>
                <a:latin typeface="Arial" panose="020B0604020202020204" pitchFamily="34" charset="0"/>
                <a:cs typeface="Arial" panose="020B0604020202020204" pitchFamily="34" charset="0"/>
                <a:sym typeface="Symbol" pitchFamily="18" charset="2"/>
              </a:rPr>
              <a:t>In there</a:t>
            </a:r>
          </a:p>
          <a:p>
            <a:pPr marL="466725" lvl="1" indent="508000">
              <a:buFont typeface="Symbol" pitchFamily="18" charset="2"/>
              <a:buNone/>
              <a:defRPr/>
            </a:pPr>
            <a:r>
              <a:rPr lang="en-US" sz="1800" dirty="0">
                <a:solidFill>
                  <a:schemeClr val="tx1"/>
                </a:solidFill>
                <a:latin typeface="Arial" panose="020B0604020202020204" pitchFamily="34" charset="0"/>
                <a:cs typeface="Arial" panose="020B0604020202020204" pitchFamily="34" charset="0"/>
                <a:sym typeface="Symbol" pitchFamily="18" charset="2"/>
              </a:rPr>
              <a:t>Q</a:t>
            </a:r>
            <a:r>
              <a:rPr lang="en-US" sz="1800" baseline="-25000" dirty="0">
                <a:solidFill>
                  <a:schemeClr val="tx1"/>
                </a:solidFill>
                <a:latin typeface="Arial" panose="020B0604020202020204" pitchFamily="34" charset="0"/>
                <a:cs typeface="Arial" panose="020B0604020202020204" pitchFamily="34" charset="0"/>
                <a:sym typeface="Symbol" pitchFamily="18" charset="2"/>
              </a:rPr>
              <a:t>1</a:t>
            </a:r>
            <a:r>
              <a:rPr lang="en-US" sz="1800" dirty="0">
                <a:solidFill>
                  <a:schemeClr val="tx1"/>
                </a:solidFill>
                <a:latin typeface="Arial" panose="020B0604020202020204" pitchFamily="34" charset="0"/>
                <a:cs typeface="Arial" panose="020B0604020202020204" pitchFamily="34" charset="0"/>
                <a:sym typeface="Symbol" pitchFamily="18" charset="2"/>
              </a:rPr>
              <a:t> = D(</a:t>
            </a:r>
            <a:r>
              <a:rPr lang="en-US" sz="1800" dirty="0" err="1">
                <a:solidFill>
                  <a:schemeClr val="tx1"/>
                </a:solidFill>
                <a:latin typeface="Arial" panose="020B0604020202020204" pitchFamily="34" charset="0"/>
                <a:cs typeface="Arial" panose="020B0604020202020204" pitchFamily="34" charset="0"/>
                <a:sym typeface="Symbol" pitchFamily="18" charset="2"/>
              </a:rPr>
              <a:t>i</a:t>
            </a:r>
            <a:r>
              <a:rPr lang="en-US" sz="1800" baseline="-25000" dirty="0" err="1">
                <a:solidFill>
                  <a:schemeClr val="tx1"/>
                </a:solidFill>
                <a:latin typeface="Arial" panose="020B0604020202020204" pitchFamily="34" charset="0"/>
                <a:cs typeface="Arial" panose="020B0604020202020204" pitchFamily="34" charset="0"/>
                <a:sym typeface="Symbol" pitchFamily="18" charset="2"/>
              </a:rPr>
              <a:t>h</a:t>
            </a:r>
            <a:r>
              <a:rPr lang="en-US" sz="1800" dirty="0">
                <a:solidFill>
                  <a:schemeClr val="tx1"/>
                </a:solidFill>
                <a:latin typeface="Arial" panose="020B0604020202020204" pitchFamily="34" charset="0"/>
                <a:cs typeface="Arial" panose="020B0604020202020204" pitchFamily="34" charset="0"/>
                <a:sym typeface="Symbol" pitchFamily="18" charset="2"/>
              </a:rPr>
              <a:t> – </a:t>
            </a:r>
            <a:r>
              <a:rPr lang="en-US" sz="1800" dirty="0" err="1">
                <a:solidFill>
                  <a:schemeClr val="tx1"/>
                </a:solidFill>
                <a:latin typeface="Arial" panose="020B0604020202020204" pitchFamily="34" charset="0"/>
                <a:cs typeface="Arial" panose="020B0604020202020204" pitchFamily="34" charset="0"/>
                <a:sym typeface="Symbol" pitchFamily="18" charset="2"/>
              </a:rPr>
              <a:t>i</a:t>
            </a:r>
            <a:r>
              <a:rPr lang="en-US" sz="1800" baseline="-25000" dirty="0" err="1">
                <a:solidFill>
                  <a:schemeClr val="tx1"/>
                </a:solidFill>
                <a:latin typeface="Arial" panose="020B0604020202020204" pitchFamily="34" charset="0"/>
                <a:cs typeface="Arial" panose="020B0604020202020204" pitchFamily="34" charset="0"/>
                <a:sym typeface="Symbol" pitchFamily="18" charset="2"/>
              </a:rPr>
              <a:t>nc</a:t>
            </a:r>
            <a:r>
              <a:rPr lang="en-US" sz="1800" dirty="0">
                <a:solidFill>
                  <a:schemeClr val="tx1"/>
                </a:solidFill>
                <a:latin typeface="Arial" panose="020B0604020202020204" pitchFamily="34" charset="0"/>
                <a:cs typeface="Arial" panose="020B0604020202020204" pitchFamily="34" charset="0"/>
                <a:sym typeface="Symbol" pitchFamily="18" charset="2"/>
              </a:rPr>
              <a:t>)               </a:t>
            </a:r>
            <a:r>
              <a:rPr lang="en-US" sz="1800" dirty="0" err="1">
                <a:solidFill>
                  <a:schemeClr val="tx1"/>
                </a:solidFill>
                <a:latin typeface="Arial" panose="020B0604020202020204" pitchFamily="34" charset="0"/>
                <a:cs typeface="Arial" panose="020B0604020202020204" pitchFamily="34" charset="0"/>
                <a:sym typeface="Symbol" pitchFamily="18" charset="2"/>
              </a:rPr>
              <a:t>Q</a:t>
            </a:r>
            <a:r>
              <a:rPr lang="en-US" sz="1800" baseline="-25000" dirty="0" err="1">
                <a:solidFill>
                  <a:schemeClr val="tx1"/>
                </a:solidFill>
                <a:latin typeface="Arial" panose="020B0604020202020204" pitchFamily="34" charset="0"/>
                <a:cs typeface="Arial" panose="020B0604020202020204" pitchFamily="34" charset="0"/>
                <a:sym typeface="Symbol" pitchFamily="18" charset="2"/>
              </a:rPr>
              <a:t>đv</a:t>
            </a:r>
            <a:r>
              <a:rPr lang="en-US" sz="1800" dirty="0">
                <a:solidFill>
                  <a:schemeClr val="tx1"/>
                </a:solidFill>
                <a:latin typeface="Arial" panose="020B0604020202020204" pitchFamily="34" charset="0"/>
                <a:cs typeface="Arial" panose="020B0604020202020204" pitchFamily="34" charset="0"/>
                <a:sym typeface="Symbol" pitchFamily="18" charset="2"/>
              </a:rPr>
              <a:t> = </a:t>
            </a:r>
            <a:r>
              <a:rPr lang="en-US" sz="1800" dirty="0" err="1">
                <a:solidFill>
                  <a:schemeClr val="tx1"/>
                </a:solidFill>
                <a:latin typeface="Arial" panose="020B0604020202020204" pitchFamily="34" charset="0"/>
                <a:cs typeface="Arial" panose="020B0604020202020204" pitchFamily="34" charset="0"/>
                <a:sym typeface="Symbol" pitchFamily="18" charset="2"/>
              </a:rPr>
              <a:t>BQ</a:t>
            </a:r>
            <a:r>
              <a:rPr lang="en-US" sz="1800" baseline="-25000" dirty="0" err="1">
                <a:solidFill>
                  <a:schemeClr val="tx1"/>
                </a:solidFill>
                <a:latin typeface="Arial" panose="020B0604020202020204" pitchFamily="34" charset="0"/>
                <a:cs typeface="Arial" panose="020B0604020202020204" pitchFamily="34" charset="0"/>
                <a:sym typeface="Symbol" pitchFamily="18" charset="2"/>
              </a:rPr>
              <a:t>th</a:t>
            </a:r>
            <a:r>
              <a:rPr lang="en-US" sz="1800" dirty="0">
                <a:solidFill>
                  <a:schemeClr val="tx1"/>
                </a:solidFill>
                <a:latin typeface="Arial" panose="020B0604020202020204" pitchFamily="34" charset="0"/>
                <a:cs typeface="Arial" panose="020B0604020202020204" pitchFamily="34" charset="0"/>
                <a:sym typeface="Symbol" pitchFamily="18" charset="2"/>
              </a:rPr>
              <a:t> </a:t>
            </a:r>
          </a:p>
        </p:txBody>
      </p:sp>
      <p:graphicFrame>
        <p:nvGraphicFramePr>
          <p:cNvPr id="5" name="Object 4">
            <a:extLst>
              <a:ext uri="{FF2B5EF4-FFF2-40B4-BE49-F238E27FC236}">
                <a16:creationId xmlns:a16="http://schemas.microsoft.com/office/drawing/2014/main" id="{A60F1DC4-F992-CFAE-F42E-1EC07F53C0B3}"/>
              </a:ext>
            </a:extLst>
          </p:cNvPr>
          <p:cNvGraphicFramePr>
            <a:graphicFrameLocks noChangeAspect="1"/>
          </p:cNvGraphicFramePr>
          <p:nvPr>
            <p:extLst>
              <p:ext uri="{D42A27DB-BD31-4B8C-83A1-F6EECF244321}">
                <p14:modId xmlns:p14="http://schemas.microsoft.com/office/powerpoint/2010/main" val="1539849834"/>
              </p:ext>
            </p:extLst>
          </p:nvPr>
        </p:nvGraphicFramePr>
        <p:xfrm>
          <a:off x="7696200" y="2211758"/>
          <a:ext cx="1940663" cy="955655"/>
        </p:xfrm>
        <a:graphic>
          <a:graphicData uri="http://schemas.openxmlformats.org/presentationml/2006/ole">
            <mc:AlternateContent xmlns:mc="http://schemas.openxmlformats.org/markup-compatibility/2006">
              <mc:Choice xmlns:v="urn:schemas-microsoft-com:vml" Requires="v">
                <p:oleObj r:id="rId3" imgW="939800" imgH="457200" progId="Equation.DSMT4">
                  <p:embed/>
                </p:oleObj>
              </mc:Choice>
              <mc:Fallback>
                <p:oleObj r:id="rId3" imgW="939800" imgH="457200" progId="Equation.DSMT4">
                  <p:embed/>
                  <p:pic>
                    <p:nvPicPr>
                      <p:cNvPr id="5" name="Object 4">
                        <a:extLst>
                          <a:ext uri="{FF2B5EF4-FFF2-40B4-BE49-F238E27FC236}">
                            <a16:creationId xmlns:a16="http://schemas.microsoft.com/office/drawing/2014/main" id="{A60F1DC4-F992-CFAE-F42E-1EC07F53C0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2211758"/>
                        <a:ext cx="1940663" cy="955655"/>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638EA7B0-6FCD-B354-648D-8744B25B0099}"/>
              </a:ext>
            </a:extLst>
          </p:cNvPr>
          <p:cNvSpPr txBox="1"/>
          <p:nvPr/>
        </p:nvSpPr>
        <p:spPr>
          <a:xfrm>
            <a:off x="737152" y="4217338"/>
            <a:ext cx="10744200" cy="750847"/>
          </a:xfrm>
          <a:prstGeom prst="rect">
            <a:avLst/>
          </a:prstGeom>
          <a:noFill/>
        </p:spPr>
        <p:txBody>
          <a:bodyPr wrap="square">
            <a:spAutoFit/>
          </a:bodyPr>
          <a:lstStyle/>
          <a:p>
            <a:pPr algn="just">
              <a:lnSpc>
                <a:spcPct val="125000"/>
              </a:lnSpc>
              <a:spcBef>
                <a:spcPts val="300"/>
              </a:spcBef>
              <a:spcAft>
                <a:spcPts val="300"/>
              </a:spcAft>
            </a:pPr>
            <a:r>
              <a:rPr lang="en-GB" dirty="0">
                <a:effectLst/>
                <a:latin typeface="Arial" panose="020B0604020202020204" pitchFamily="34" charset="0"/>
                <a:ea typeface="Times New Roman" panose="02020603050405020304" pitchFamily="18" charset="0"/>
                <a:cs typeface="Arial" panose="020B0604020202020204" pitchFamily="34" charset="0"/>
              </a:rPr>
              <a:t>D is the output of steam (kg/h); steam and </a:t>
            </a:r>
            <a:r>
              <a:rPr lang="en-GB" dirty="0" err="1">
                <a:effectLst/>
                <a:latin typeface="Arial" panose="020B0604020202020204" pitchFamily="34" charset="0"/>
                <a:ea typeface="Times New Roman" panose="02020603050405020304" pitchFamily="18" charset="0"/>
                <a:cs typeface="Arial" panose="020B0604020202020204" pitchFamily="34" charset="0"/>
              </a:rPr>
              <a:t>inc</a:t>
            </a:r>
            <a:r>
              <a:rPr lang="en-GB" dirty="0">
                <a:effectLst/>
                <a:latin typeface="Arial" panose="020B0604020202020204" pitchFamily="34" charset="0"/>
                <a:ea typeface="Times New Roman" panose="02020603050405020304" pitchFamily="18" charset="0"/>
                <a:cs typeface="Arial" panose="020B0604020202020204" pitchFamily="34" charset="0"/>
              </a:rPr>
              <a:t> are the enthalpy of steam and water respectively grade (kJ/kg); B is the amount of fuel consumed per hour (kg/h); </a:t>
            </a:r>
            <a:r>
              <a:rPr lang="en-GB" dirty="0" err="1">
                <a:effectLst/>
                <a:latin typeface="Arial" panose="020B0604020202020204" pitchFamily="34" charset="0"/>
                <a:ea typeface="Times New Roman" panose="02020603050405020304" pitchFamily="18" charset="0"/>
                <a:cs typeface="Arial" panose="020B0604020202020204" pitchFamily="34" charset="0"/>
              </a:rPr>
              <a:t>Qtlv</a:t>
            </a:r>
            <a:r>
              <a:rPr lang="en-GB" dirty="0">
                <a:effectLst/>
                <a:latin typeface="Arial" panose="020B0604020202020204" pitchFamily="34" charset="0"/>
                <a:ea typeface="Times New Roman" panose="02020603050405020304" pitchFamily="18" charset="0"/>
                <a:cs typeface="Arial" panose="020B0604020202020204" pitchFamily="34" charset="0"/>
              </a:rPr>
              <a:t> is the working low calorific value (kJ/kg). </a:t>
            </a:r>
            <a:endParaRPr lang="en-US"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84447BF8-5CEF-80AD-AC11-35E5624503C2}"/>
              </a:ext>
            </a:extLst>
          </p:cNvPr>
          <p:cNvSpPr txBox="1"/>
          <p:nvPr/>
        </p:nvSpPr>
        <p:spPr>
          <a:xfrm>
            <a:off x="710648" y="4988847"/>
            <a:ext cx="10770704" cy="1174039"/>
          </a:xfrm>
          <a:prstGeom prst="rect">
            <a:avLst/>
          </a:prstGeom>
          <a:noFill/>
        </p:spPr>
        <p:txBody>
          <a:bodyPr wrap="square">
            <a:spAutoFit/>
          </a:bodyPr>
          <a:lstStyle/>
          <a:p>
            <a:pPr algn="just">
              <a:lnSpc>
                <a:spcPct val="125000"/>
              </a:lnSpc>
              <a:spcBef>
                <a:spcPts val="300"/>
              </a:spcBef>
              <a:spcAft>
                <a:spcPts val="300"/>
              </a:spcAft>
            </a:pPr>
            <a:r>
              <a:rPr lang="fr-FR" dirty="0" err="1">
                <a:effectLst/>
                <a:latin typeface="Arial" panose="020B0604020202020204" pitchFamily="34" charset="0"/>
                <a:ea typeface="Times New Roman" panose="02020603050405020304" pitchFamily="18" charset="0"/>
                <a:cs typeface="Arial" panose="020B0604020202020204" pitchFamily="34" charset="0"/>
              </a:rPr>
              <a:t>Q</a:t>
            </a:r>
            <a:r>
              <a:rPr lang="fr-FR" spc="5" baseline="-25000" dirty="0" err="1">
                <a:effectLst/>
                <a:latin typeface="Arial" panose="020B0604020202020204" pitchFamily="34" charset="0"/>
                <a:ea typeface="Times New Roman" panose="02020603050405020304" pitchFamily="18" charset="0"/>
                <a:cs typeface="Arial" panose="020B0604020202020204" pitchFamily="34" charset="0"/>
              </a:rPr>
              <a:t>đ</a:t>
            </a:r>
            <a:r>
              <a:rPr lang="fr-FR" baseline="-25000" dirty="0" err="1">
                <a:effectLst/>
                <a:latin typeface="Arial" panose="020B0604020202020204" pitchFamily="34" charset="0"/>
                <a:ea typeface="Times New Roman" panose="02020603050405020304" pitchFamily="18" charset="0"/>
                <a:cs typeface="Arial" panose="020B0604020202020204" pitchFamily="34" charset="0"/>
              </a:rPr>
              <a:t>v</a:t>
            </a:r>
            <a:r>
              <a:rPr lang="fr-FR" spc="95" dirty="0">
                <a:effectLst/>
                <a:latin typeface="Arial" panose="020B0604020202020204" pitchFamily="34" charset="0"/>
                <a:ea typeface="Times New Roman" panose="02020603050405020304" pitchFamily="18" charset="0"/>
                <a:cs typeface="Arial" panose="020B0604020202020204" pitchFamily="34" charset="0"/>
              </a:rPr>
              <a:t> </a:t>
            </a:r>
            <a:r>
              <a:rPr lang="en-GB" dirty="0">
                <a:effectLst/>
                <a:latin typeface="Arial" panose="020B0604020202020204" pitchFamily="34" charset="0"/>
                <a:ea typeface="Times New Roman" panose="02020603050405020304" pitchFamily="18" charset="0"/>
                <a:cs typeface="Arial" panose="020B0604020202020204" pitchFamily="34" charset="0"/>
              </a:rPr>
              <a:t>is the amount of heat caused by 1 kg of solid or liquid fuel or 1m3tc  of gaseous fuel burned and supplied to the boiler;</a:t>
            </a:r>
          </a:p>
          <a:p>
            <a:pPr algn="just">
              <a:lnSpc>
                <a:spcPct val="125000"/>
              </a:lnSpc>
              <a:spcBef>
                <a:spcPts val="300"/>
              </a:spcBef>
              <a:spcAft>
                <a:spcPts val="300"/>
              </a:spcAft>
            </a:pPr>
            <a:r>
              <a:rPr lang="fr-FR" dirty="0">
                <a:effectLst/>
                <a:latin typeface="Arial" panose="020B0604020202020204" pitchFamily="34" charset="0"/>
                <a:ea typeface="Times New Roman" panose="02020603050405020304" pitchFamily="18" charset="0"/>
                <a:cs typeface="Arial" panose="020B0604020202020204" pitchFamily="34" charset="0"/>
              </a:rPr>
              <a:t>Q</a:t>
            </a:r>
            <a:r>
              <a:rPr lang="fr-FR" baseline="-25000" dirty="0">
                <a:effectLst/>
                <a:latin typeface="Arial" panose="020B0604020202020204" pitchFamily="34" charset="0"/>
                <a:ea typeface="Times New Roman" panose="02020603050405020304" pitchFamily="18" charset="0"/>
                <a:cs typeface="Arial" panose="020B0604020202020204" pitchFamily="34" charset="0"/>
              </a:rPr>
              <a:t>1</a:t>
            </a:r>
            <a:r>
              <a:rPr lang="fr-FR" spc="105" dirty="0">
                <a:effectLst/>
                <a:latin typeface="Arial" panose="020B0604020202020204" pitchFamily="34" charset="0"/>
                <a:ea typeface="Times New Roman" panose="02020603050405020304" pitchFamily="18" charset="0"/>
                <a:cs typeface="Arial" panose="020B0604020202020204" pitchFamily="34" charset="0"/>
              </a:rPr>
              <a:t> </a:t>
            </a:r>
            <a:r>
              <a:rPr lang="en-GB" dirty="0">
                <a:effectLst/>
                <a:latin typeface="Arial" panose="020B0604020202020204" pitchFamily="34" charset="0"/>
                <a:ea typeface="Times New Roman" panose="02020603050405020304" pitchFamily="18" charset="0"/>
                <a:cs typeface="Arial" panose="020B0604020202020204" pitchFamily="34" charset="0"/>
              </a:rPr>
              <a:t>is the amount of heat used to generate steam </a:t>
            </a:r>
            <a:r>
              <a:rPr lang="fr-FR" dirty="0">
                <a:effectLst/>
                <a:latin typeface="Arial" panose="020B0604020202020204" pitchFamily="34" charset="0"/>
                <a:ea typeface="Times New Roman" panose="02020603050405020304" pitchFamily="18" charset="0"/>
                <a:cs typeface="Arial" panose="020B0604020202020204" pitchFamily="34" charset="0"/>
              </a:rPr>
              <a:t>(kJ/kg, kJ/</a:t>
            </a:r>
            <a:r>
              <a:rPr lang="fr-FR" spc="10" dirty="0">
                <a:effectLst/>
                <a:latin typeface="Arial" panose="020B0604020202020204" pitchFamily="34" charset="0"/>
                <a:ea typeface="Times New Roman" panose="02020603050405020304" pitchFamily="18" charset="0"/>
                <a:cs typeface="Arial" panose="020B0604020202020204" pitchFamily="34" charset="0"/>
              </a:rPr>
              <a:t>m</a:t>
            </a:r>
            <a:r>
              <a:rPr lang="fr-FR" spc="5" dirty="0">
                <a:effectLst/>
                <a:latin typeface="Arial" panose="020B0604020202020204" pitchFamily="34" charset="0"/>
                <a:ea typeface="Times New Roman" panose="02020603050405020304" pitchFamily="18" charset="0"/>
                <a:cs typeface="Arial" panose="020B0604020202020204" pitchFamily="34" charset="0"/>
              </a:rPr>
              <a:t>3</a:t>
            </a:r>
            <a:r>
              <a:rPr lang="fr-FR" baseline="-25000" dirty="0">
                <a:effectLst/>
                <a:latin typeface="Arial" panose="020B0604020202020204" pitchFamily="34" charset="0"/>
                <a:ea typeface="Times New Roman" panose="02020603050405020304" pitchFamily="18" charset="0"/>
                <a:cs typeface="Arial" panose="020B0604020202020204" pitchFamily="34" charset="0"/>
              </a:rPr>
              <a:t>tc</a:t>
            </a:r>
            <a:r>
              <a:rPr lang="fr-FR" spc="-5" dirty="0">
                <a:effectLst/>
                <a:latin typeface="Arial" panose="020B0604020202020204" pitchFamily="34" charset="0"/>
                <a:ea typeface="Times New Roman" panose="02020603050405020304" pitchFamily="18" charset="0"/>
                <a:cs typeface="Arial" panose="020B0604020202020204" pitchFamily="34" charset="0"/>
              </a:rPr>
              <a:t>)</a:t>
            </a:r>
            <a:r>
              <a:rPr lang="fr-FR" dirty="0">
                <a:effectLst/>
                <a:latin typeface="Arial" panose="020B0604020202020204" pitchFamily="34" charset="0"/>
                <a:ea typeface="Times New Roman" panose="02020603050405020304" pitchFamily="18"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BEBA1471-5D11-97B8-AFFE-60777F454583}"/>
              </a:ext>
            </a:extLst>
          </p:cNvPr>
          <p:cNvSpPr txBox="1"/>
          <p:nvPr/>
        </p:nvSpPr>
        <p:spPr>
          <a:xfrm>
            <a:off x="765727" y="643019"/>
            <a:ext cx="10660545" cy="523220"/>
          </a:xfrm>
          <a:prstGeom prst="rect">
            <a:avLst/>
          </a:prstGeom>
          <a:noFill/>
        </p:spPr>
        <p:txBody>
          <a:bodyPr wrap="square">
            <a:spAutoFit/>
          </a:bodyPr>
          <a:lstStyle/>
          <a:p>
            <a:pPr algn="ctr"/>
            <a:r>
              <a:rPr lang="en-GB"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Heat Balance and Determination of Boiler Efficiency:</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5"/>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154404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A0D91-D555-4AD1-D14F-E0E914677BCA}"/>
              </a:ext>
            </a:extLst>
          </p:cNvPr>
          <p:cNvSpPr txBox="1">
            <a:spLocks/>
          </p:cNvSpPr>
          <p:nvPr/>
        </p:nvSpPr>
        <p:spPr>
          <a:xfrm>
            <a:off x="647700" y="609600"/>
            <a:ext cx="10896600" cy="563563"/>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en-US" altLang="en-US" sz="2800" b="1" dirty="0">
                <a:solidFill>
                  <a:schemeClr val="accent1">
                    <a:lumMod val="50000"/>
                  </a:schemeClr>
                </a:solidFill>
                <a:latin typeface="Arial" panose="020B0604020202020204" pitchFamily="34" charset="0"/>
                <a:cs typeface="Arial" panose="020B0604020202020204" pitchFamily="34" charset="0"/>
              </a:rPr>
              <a:t>Types of losses in boilers</a:t>
            </a:r>
          </a:p>
        </p:txBody>
      </p:sp>
      <p:sp>
        <p:nvSpPr>
          <p:cNvPr id="5" name="TextBox 4">
            <a:extLst>
              <a:ext uri="{FF2B5EF4-FFF2-40B4-BE49-F238E27FC236}">
                <a16:creationId xmlns:a16="http://schemas.microsoft.com/office/drawing/2014/main" id="{BC00584B-AB8D-A855-5DB6-9C63F233D138}"/>
              </a:ext>
            </a:extLst>
          </p:cNvPr>
          <p:cNvSpPr txBox="1"/>
          <p:nvPr/>
        </p:nvSpPr>
        <p:spPr>
          <a:xfrm>
            <a:off x="914400" y="1708849"/>
            <a:ext cx="10515600" cy="1720151"/>
          </a:xfrm>
          <a:prstGeom prst="rect">
            <a:avLst/>
          </a:prstGeom>
          <a:noFill/>
        </p:spPr>
        <p:txBody>
          <a:bodyPr wrap="square">
            <a:spAutoFit/>
          </a:bodyPr>
          <a:lstStyle/>
          <a:p>
            <a:pPr marL="342900" indent="-342900" algn="just">
              <a:lnSpc>
                <a:spcPct val="125000"/>
              </a:lnSpc>
              <a:spcBef>
                <a:spcPts val="300"/>
              </a:spcBef>
              <a:spcAft>
                <a:spcPts val="300"/>
              </a:spcAft>
              <a:buFont typeface="Arial" panose="020B0604020202020204" pitchFamily="34" charset="0"/>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Q2 is the amount of heat loss caused by flue gas carried outside the boiler (kJ/kg, kJ/m3tc);</a:t>
            </a:r>
          </a:p>
          <a:p>
            <a:pPr marL="342900" indent="-342900" algn="just">
              <a:lnSpc>
                <a:spcPct val="125000"/>
              </a:lnSpc>
              <a:spcBef>
                <a:spcPts val="300"/>
              </a:spcBef>
              <a:spcAft>
                <a:spcPts val="300"/>
              </a:spcAft>
              <a:buFont typeface="Arial" panose="020B0604020202020204" pitchFamily="34" charset="0"/>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Q3 is the amount of heat loss due to chemically incomplete combustion (kJ/kg, kJ/ m3tc); </a:t>
            </a:r>
          </a:p>
          <a:p>
            <a:pPr marL="342900" indent="-342900" algn="just">
              <a:lnSpc>
                <a:spcPct val="125000"/>
              </a:lnSpc>
              <a:spcBef>
                <a:spcPts val="300"/>
              </a:spcBef>
              <a:spcAft>
                <a:spcPts val="300"/>
              </a:spcAft>
              <a:buFont typeface="Arial" panose="020B0604020202020204" pitchFamily="34" charset="0"/>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Q4 is the amount of heat loss due to unburned carbon in ash (kJ/kg, kJ/ m3tc);</a:t>
            </a:r>
          </a:p>
          <a:p>
            <a:pPr marL="342900" indent="-342900" algn="just">
              <a:lnSpc>
                <a:spcPct val="125000"/>
              </a:lnSpc>
              <a:spcBef>
                <a:spcPts val="300"/>
              </a:spcBef>
              <a:spcAft>
                <a:spcPts val="300"/>
              </a:spcAft>
              <a:buFont typeface="Arial" panose="020B0604020202020204" pitchFamily="34" charset="0"/>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Q5 is the amount of heat loss due to heat dissipation from the exterior of the boiler wall to the surrounding air (kJ/kg, kJ/ m3tc);</a:t>
            </a:r>
          </a:p>
          <a:p>
            <a:pPr marL="342900" indent="-342900" algn="just">
              <a:lnSpc>
                <a:spcPct val="125000"/>
              </a:lnSpc>
              <a:spcBef>
                <a:spcPts val="300"/>
              </a:spcBef>
              <a:spcAft>
                <a:spcPts val="300"/>
              </a:spcAft>
              <a:buFont typeface="Arial" panose="020B0604020202020204" pitchFamily="34" charset="0"/>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Q6 is the amount of heat loss brought out by hot slag ash (kJ/kg, kJ/m3tc).</a:t>
            </a:r>
          </a:p>
        </p:txBody>
      </p:sp>
      <p:sp>
        <p:nvSpPr>
          <p:cNvPr id="7" name="TextBox 6">
            <a:extLst>
              <a:ext uri="{FF2B5EF4-FFF2-40B4-BE49-F238E27FC236}">
                <a16:creationId xmlns:a16="http://schemas.microsoft.com/office/drawing/2014/main" id="{FA862157-753A-119E-3354-A53CF0C459E3}"/>
              </a:ext>
            </a:extLst>
          </p:cNvPr>
          <p:cNvSpPr txBox="1"/>
          <p:nvPr/>
        </p:nvSpPr>
        <p:spPr>
          <a:xfrm>
            <a:off x="914400" y="3505200"/>
            <a:ext cx="10896600" cy="2600520"/>
          </a:xfrm>
          <a:prstGeom prst="rect">
            <a:avLst/>
          </a:prstGeom>
          <a:noFill/>
        </p:spPr>
        <p:txBody>
          <a:bodyPr wrap="square">
            <a:spAutoFit/>
          </a:bodyPr>
          <a:lstStyle/>
          <a:p>
            <a:pPr marL="285750" indent="-285750">
              <a:lnSpc>
                <a:spcPct val="120000"/>
              </a:lnSpc>
              <a:spcBef>
                <a:spcPts val="200"/>
              </a:spcBef>
              <a:spcAft>
                <a:spcPts val="200"/>
              </a:spcAft>
              <a:buFont typeface="Wingdings" panose="05000000000000000000" pitchFamily="2" charset="2"/>
              <a:buChar char="§"/>
            </a:pPr>
            <a:r>
              <a:rPr lang="en-GB" sz="1400" spc="-10" dirty="0">
                <a:effectLst/>
                <a:latin typeface="Arial" panose="020B0604020202020204" pitchFamily="34" charset="0"/>
                <a:ea typeface="Times New Roman" panose="02020603050405020304" pitchFamily="18" charset="0"/>
                <a:cs typeface="Arial" panose="020B0604020202020204" pitchFamily="34" charset="0"/>
              </a:rPr>
              <a:t>q2 losses depend on the exhaust flue gas temperature and fluctuate between 4 ÷ 7% depending on the type of boiler and fuel quality.</a:t>
            </a:r>
          </a:p>
          <a:p>
            <a:pPr marL="285750" indent="-285750">
              <a:lnSpc>
                <a:spcPct val="120000"/>
              </a:lnSpc>
              <a:spcBef>
                <a:spcPts val="200"/>
              </a:spcBef>
              <a:spcAft>
                <a:spcPts val="200"/>
              </a:spcAft>
              <a:buFont typeface="Wingdings" panose="05000000000000000000" pitchFamily="2" charset="2"/>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q3 value is determined through the CO composition and is usually small (normally about 0 ÷ 1.5%) and will increase significantly when operating in poor combustion mode.</a:t>
            </a:r>
          </a:p>
          <a:p>
            <a:pPr marL="285750" indent="-285750">
              <a:lnSpc>
                <a:spcPct val="120000"/>
              </a:lnSpc>
              <a:spcBef>
                <a:spcPts val="200"/>
              </a:spcBef>
              <a:spcAft>
                <a:spcPts val="200"/>
              </a:spcAft>
              <a:buFont typeface="Wingdings" panose="05000000000000000000" pitchFamily="2" charset="2"/>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Loss q4 is characterized by the appearance of non-combustible substances in solid form, which depend on the substance amount of fuel and combustion chamber structure. For powdered coal boilers, q4 ranges from 0.5 ÷ 5%.</a:t>
            </a:r>
          </a:p>
          <a:p>
            <a:pPr marL="285750" indent="-285750">
              <a:lnSpc>
                <a:spcPct val="120000"/>
              </a:lnSpc>
              <a:spcBef>
                <a:spcPts val="200"/>
              </a:spcBef>
              <a:spcAft>
                <a:spcPts val="200"/>
              </a:spcAft>
              <a:buFont typeface="Wingdings" panose="05000000000000000000" pitchFamily="2" charset="2"/>
              <a:buChar char="§"/>
            </a:pPr>
            <a:r>
              <a:rPr lang="vi-VN" sz="1400" dirty="0">
                <a:effectLst/>
                <a:latin typeface="Arial" panose="020B0604020202020204" pitchFamily="34" charset="0"/>
                <a:ea typeface="Times New Roman" panose="02020603050405020304" pitchFamily="18" charset="0"/>
                <a:cs typeface="Arial" panose="020B0604020202020204" pitchFamily="34" charset="0"/>
              </a:rPr>
              <a:t>q5 </a:t>
            </a:r>
            <a:r>
              <a:rPr lang="en-GB" sz="1400" dirty="0">
                <a:effectLst/>
                <a:latin typeface="Arial" panose="020B0604020202020204" pitchFamily="34" charset="0"/>
                <a:ea typeface="Times New Roman" panose="02020603050405020304" pitchFamily="18" charset="0"/>
                <a:cs typeface="Arial" panose="020B0604020202020204" pitchFamily="34" charset="0"/>
              </a:rPr>
              <a:t>depends on the surface area outside the boiler and the temperature difference between the boiler surface and the surrounding air. The q5 value is usually not large, in the range from 0.2 to 0.5%.</a:t>
            </a:r>
          </a:p>
          <a:p>
            <a:pPr marL="285750" indent="-285750">
              <a:lnSpc>
                <a:spcPct val="120000"/>
              </a:lnSpc>
              <a:spcBef>
                <a:spcPts val="200"/>
              </a:spcBef>
              <a:spcAft>
                <a:spcPts val="200"/>
              </a:spcAft>
              <a:buFont typeface="Wingdings" panose="05000000000000000000" pitchFamily="2" charset="2"/>
              <a:buChar char="§"/>
            </a:pPr>
            <a:r>
              <a:rPr lang="en-GB" sz="1400" dirty="0">
                <a:latin typeface="Arial" panose="020B0604020202020204" pitchFamily="34" charset="0"/>
                <a:ea typeface="Times New Roman" panose="02020603050405020304" pitchFamily="18" charset="0"/>
                <a:cs typeface="Arial" panose="020B0604020202020204" pitchFamily="34" charset="0"/>
              </a:rPr>
              <a:t>q</a:t>
            </a:r>
            <a:r>
              <a:rPr lang="en-GB" sz="1400" dirty="0">
                <a:effectLst/>
                <a:latin typeface="Arial" panose="020B0604020202020204" pitchFamily="34" charset="0"/>
                <a:ea typeface="Times New Roman" panose="02020603050405020304" pitchFamily="18" charset="0"/>
                <a:cs typeface="Arial" panose="020B0604020202020204" pitchFamily="34" charset="0"/>
              </a:rPr>
              <a:t>6 is not large, about 0.5 ÷ 2% when burning solid fuel and discharging liquid slag. When discharging slag ash in solid form, the q6 loss is only calculated when the ash content of the fuel is high.</a:t>
            </a:r>
            <a:endParaRPr lang="en-US" sz="14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8391304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93B9634-E72F-6045-5602-C2888B82DC09}"/>
              </a:ext>
            </a:extLst>
          </p:cNvPr>
          <p:cNvSpPr txBox="1"/>
          <p:nvPr/>
        </p:nvSpPr>
        <p:spPr>
          <a:xfrm>
            <a:off x="3629" y="3136612"/>
            <a:ext cx="12188371" cy="584775"/>
          </a:xfrm>
          <a:prstGeom prst="rect">
            <a:avLst/>
          </a:prstGeom>
          <a:noFill/>
        </p:spPr>
        <p:txBody>
          <a:bodyPr wrap="square">
            <a:spAutoFit/>
          </a:bodyPr>
          <a:lstStyle/>
          <a:p>
            <a:pPr algn="ctr"/>
            <a:r>
              <a:rPr lang="en-US" sz="3200" b="1" dirty="0">
                <a:latin typeface="Arial" panose="020B0604020202020204" pitchFamily="34" charset="0"/>
              </a:rPr>
              <a:t>3. </a:t>
            </a:r>
            <a:r>
              <a:rPr lang="vi-VN" sz="3200" b="1" dirty="0">
                <a:latin typeface="Arial" panose="020B0604020202020204" pitchFamily="34" charset="0"/>
              </a:rPr>
              <a:t>OPPORTUNITIES TO EE FOR BOILER</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4672924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E38CE87-BA08-B0BB-F4DF-4B55C32E2094}"/>
              </a:ext>
            </a:extLst>
          </p:cNvPr>
          <p:cNvSpPr txBox="1"/>
          <p:nvPr/>
        </p:nvSpPr>
        <p:spPr>
          <a:xfrm>
            <a:off x="647700" y="1375970"/>
            <a:ext cx="10896600" cy="4106060"/>
          </a:xfrm>
          <a:prstGeom prst="rect">
            <a:avLst/>
          </a:prstGeom>
          <a:noFill/>
        </p:spPr>
        <p:txBody>
          <a:bodyPr wrap="square">
            <a:spAutoFit/>
          </a:bodyPr>
          <a:lstStyle/>
          <a:p>
            <a:pPr marL="457200" indent="-457200" algn="just">
              <a:lnSpc>
                <a:spcPct val="130000"/>
              </a:lnSpc>
              <a:spcBef>
                <a:spcPts val="300"/>
              </a:spcBef>
              <a:spcAft>
                <a:spcPts val="300"/>
              </a:spcAft>
              <a:buFont typeface="+mj-lt"/>
              <a:buAutoNum type="arabicPeriod"/>
            </a:pPr>
            <a:r>
              <a:rPr lang="en-GB" sz="2200" dirty="0">
                <a:effectLst/>
                <a:latin typeface="Arial" panose="020B0604020202020204" pitchFamily="34" charset="0"/>
                <a:ea typeface="Times New Roman" panose="02020603050405020304" pitchFamily="18" charset="0"/>
                <a:cs typeface="Arial" panose="020B0604020202020204" pitchFamily="34" charset="0"/>
              </a:rPr>
              <a:t>Minimize excess air.</a:t>
            </a:r>
          </a:p>
          <a:p>
            <a:pPr marL="457200" indent="-457200" algn="just">
              <a:lnSpc>
                <a:spcPct val="130000"/>
              </a:lnSpc>
              <a:spcBef>
                <a:spcPts val="300"/>
              </a:spcBef>
              <a:spcAft>
                <a:spcPts val="300"/>
              </a:spcAft>
              <a:buFont typeface="+mj-lt"/>
              <a:buAutoNum type="arabicPeriod"/>
            </a:pPr>
            <a:r>
              <a:rPr lang="en-GB" sz="2200" dirty="0">
                <a:effectLst/>
                <a:latin typeface="Arial" panose="020B0604020202020204" pitchFamily="34" charset="0"/>
                <a:ea typeface="Times New Roman" panose="02020603050405020304" pitchFamily="18" charset="0"/>
                <a:cs typeface="Arial" panose="020B0604020202020204" pitchFamily="34" charset="0"/>
              </a:rPr>
              <a:t>Install heat recovery equipment.</a:t>
            </a:r>
          </a:p>
          <a:p>
            <a:pPr marL="457200" indent="-457200" algn="just">
              <a:lnSpc>
                <a:spcPct val="130000"/>
              </a:lnSpc>
              <a:spcBef>
                <a:spcPts val="300"/>
              </a:spcBef>
              <a:spcAft>
                <a:spcPts val="300"/>
              </a:spcAft>
              <a:buFont typeface="+mj-lt"/>
              <a:buAutoNum type="arabicPeriod"/>
            </a:pPr>
            <a:r>
              <a:rPr lang="en-GB" sz="2200" dirty="0">
                <a:effectLst/>
                <a:latin typeface="Arial" panose="020B0604020202020204" pitchFamily="34" charset="0"/>
                <a:ea typeface="Times New Roman" panose="02020603050405020304" pitchFamily="18" charset="0"/>
                <a:cs typeface="Arial" panose="020B0604020202020204" pitchFamily="34" charset="0"/>
              </a:rPr>
              <a:t>Clean the heat transfer surface of the boiler.</a:t>
            </a:r>
          </a:p>
          <a:p>
            <a:pPr marL="457200" indent="-457200" algn="just">
              <a:lnSpc>
                <a:spcPct val="130000"/>
              </a:lnSpc>
              <a:spcBef>
                <a:spcPts val="300"/>
              </a:spcBef>
              <a:spcAft>
                <a:spcPts val="300"/>
              </a:spcAft>
              <a:buFont typeface="+mj-lt"/>
              <a:buAutoNum type="arabicPeriod"/>
            </a:pPr>
            <a:r>
              <a:rPr lang="en-GB" sz="2200" dirty="0">
                <a:effectLst/>
                <a:latin typeface="Arial" panose="020B0604020202020204" pitchFamily="34" charset="0"/>
                <a:ea typeface="Times New Roman" panose="02020603050405020304" pitchFamily="18" charset="0"/>
                <a:cs typeface="Arial" panose="020B0604020202020204" pitchFamily="34" charset="0"/>
              </a:rPr>
              <a:t>Improve water treatment.</a:t>
            </a:r>
          </a:p>
          <a:p>
            <a:pPr marL="457200" indent="-457200" algn="just">
              <a:lnSpc>
                <a:spcPct val="130000"/>
              </a:lnSpc>
              <a:spcBef>
                <a:spcPts val="300"/>
              </a:spcBef>
              <a:spcAft>
                <a:spcPts val="300"/>
              </a:spcAft>
              <a:buFont typeface="+mj-lt"/>
              <a:buAutoNum type="arabicPeriod"/>
            </a:pPr>
            <a:r>
              <a:rPr lang="en-GB" sz="2200" dirty="0">
                <a:effectLst/>
                <a:latin typeface="Arial" panose="020B0604020202020204" pitchFamily="34" charset="0"/>
                <a:ea typeface="Times New Roman" panose="02020603050405020304" pitchFamily="18" charset="0"/>
                <a:cs typeface="Arial" panose="020B0604020202020204" pitchFamily="34" charset="0"/>
              </a:rPr>
              <a:t>Install an automatic oven discharge controller to minimize oven exhaust.</a:t>
            </a:r>
          </a:p>
          <a:p>
            <a:pPr marL="457200" indent="-457200" algn="just">
              <a:lnSpc>
                <a:spcPct val="130000"/>
              </a:lnSpc>
              <a:spcBef>
                <a:spcPts val="300"/>
              </a:spcBef>
              <a:spcAft>
                <a:spcPts val="300"/>
              </a:spcAft>
              <a:buFont typeface="+mj-lt"/>
              <a:buAutoNum type="arabicPeriod"/>
            </a:pPr>
            <a:r>
              <a:rPr lang="en-GB" sz="2200" dirty="0">
                <a:effectLst/>
                <a:latin typeface="Arial" panose="020B0604020202020204" pitchFamily="34" charset="0"/>
                <a:ea typeface="Times New Roman" panose="02020603050405020304" pitchFamily="18" charset="0"/>
                <a:cs typeface="Arial" panose="020B0604020202020204" pitchFamily="34" charset="0"/>
              </a:rPr>
              <a:t>Heat recovery from boiler exhaust.</a:t>
            </a:r>
          </a:p>
          <a:p>
            <a:pPr marL="457200" indent="-457200" algn="just">
              <a:lnSpc>
                <a:spcPct val="130000"/>
              </a:lnSpc>
              <a:spcBef>
                <a:spcPts val="300"/>
              </a:spcBef>
              <a:spcAft>
                <a:spcPts val="300"/>
              </a:spcAft>
              <a:buFont typeface="+mj-lt"/>
              <a:buAutoNum type="arabicPeriod"/>
            </a:pPr>
            <a:r>
              <a:rPr lang="en-GB" sz="2200" dirty="0">
                <a:effectLst/>
                <a:latin typeface="Arial" panose="020B0604020202020204" pitchFamily="34" charset="0"/>
                <a:ea typeface="Times New Roman" panose="02020603050405020304" pitchFamily="18" charset="0"/>
                <a:cs typeface="Arial" panose="020B0604020202020204" pitchFamily="34" charset="0"/>
              </a:rPr>
              <a:t> Add or restore boiler refractory.</a:t>
            </a:r>
          </a:p>
          <a:p>
            <a:pPr marL="457200" indent="-457200" algn="just">
              <a:lnSpc>
                <a:spcPct val="130000"/>
              </a:lnSpc>
              <a:spcBef>
                <a:spcPts val="300"/>
              </a:spcBef>
              <a:spcAft>
                <a:spcPts val="300"/>
              </a:spcAft>
              <a:buFont typeface="+mj-lt"/>
              <a:buAutoNum type="arabicPeriod"/>
            </a:pPr>
            <a:r>
              <a:rPr lang="en-GB" sz="2200" dirty="0">
                <a:effectLst/>
                <a:latin typeface="Arial" panose="020B0604020202020204" pitchFamily="34" charset="0"/>
                <a:ea typeface="Times New Roman" panose="02020603050405020304" pitchFamily="18" charset="0"/>
                <a:cs typeface="Arial" panose="020B0604020202020204" pitchFamily="34" charset="0"/>
              </a:rPr>
              <a:t>Investigate opportunities for fuel conversion.</a:t>
            </a:r>
          </a:p>
        </p:txBody>
      </p:sp>
      <p:sp>
        <p:nvSpPr>
          <p:cNvPr id="4" name="TextBox 3">
            <a:extLst>
              <a:ext uri="{FF2B5EF4-FFF2-40B4-BE49-F238E27FC236}">
                <a16:creationId xmlns:a16="http://schemas.microsoft.com/office/drawing/2014/main" id="{693DCE04-D740-B3CA-F867-36103354BE8A}"/>
              </a:ext>
            </a:extLst>
          </p:cNvPr>
          <p:cNvSpPr txBox="1"/>
          <p:nvPr/>
        </p:nvSpPr>
        <p:spPr>
          <a:xfrm>
            <a:off x="3630" y="685800"/>
            <a:ext cx="12188370" cy="523220"/>
          </a:xfrm>
          <a:prstGeom prst="rect">
            <a:avLst/>
          </a:prstGeom>
          <a:noFill/>
        </p:spPr>
        <p:txBody>
          <a:bodyPr wrap="square">
            <a:spAutoFit/>
          </a:bodyPr>
          <a:lstStyle/>
          <a:p>
            <a:pPr algn="ctr" rtl="0"/>
            <a:r>
              <a:rPr lang="vi-VN" sz="2800" b="1" i="0" u="none" strike="noStrike" kern="1200" baseline="0" dirty="0">
                <a:solidFill>
                  <a:schemeClr val="accent1">
                    <a:lumMod val="50000"/>
                  </a:schemeClr>
                </a:solidFill>
                <a:latin typeface="Arial" panose="020B0604020202020204" pitchFamily="34" charset="0"/>
              </a:rPr>
              <a:t>OPPORTUNITIES TO SAVE ENERGY FOR BOILER</a:t>
            </a: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774666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B625CF-0D8A-459E-554E-B84256C4387D}"/>
              </a:ext>
            </a:extLst>
          </p:cNvPr>
          <p:cNvSpPr txBox="1"/>
          <p:nvPr/>
        </p:nvSpPr>
        <p:spPr>
          <a:xfrm>
            <a:off x="836544" y="659781"/>
            <a:ext cx="10744200" cy="523220"/>
          </a:xfrm>
          <a:prstGeom prst="rect">
            <a:avLst/>
          </a:prstGeom>
          <a:noFill/>
        </p:spPr>
        <p:txBody>
          <a:bodyPr wrap="square">
            <a:spAutoFit/>
          </a:bodyPr>
          <a:lstStyle/>
          <a:p>
            <a:pPr algn="ctr"/>
            <a:r>
              <a:rPr lang="vi-VN"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1. Minimize </a:t>
            </a:r>
            <a:r>
              <a:rPr lang="vi-VN" sz="2800" b="1" dirty="0">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e</a:t>
            </a:r>
            <a:r>
              <a:rPr lang="vi-VN"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xcess air</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pic>
        <p:nvPicPr>
          <p:cNvPr id="2" name="Picture 1" descr="A diagram of a steam turbine&#10;&#10;Description automatically generated">
            <a:extLst>
              <a:ext uri="{FF2B5EF4-FFF2-40B4-BE49-F238E27FC236}">
                <a16:creationId xmlns:a16="http://schemas.microsoft.com/office/drawing/2014/main" id="{567E97F3-1916-FAD9-42D0-F1758094B9D1}"/>
              </a:ext>
            </a:extLst>
          </p:cNvPr>
          <p:cNvPicPr>
            <a:picLocks noChangeAspect="1"/>
          </p:cNvPicPr>
          <p:nvPr/>
        </p:nvPicPr>
        <p:blipFill rotWithShape="1">
          <a:blip r:embed="rId3"/>
          <a:srcRect l="12330" t="9672"/>
          <a:stretch/>
        </p:blipFill>
        <p:spPr bwMode="auto">
          <a:xfrm>
            <a:off x="7620000" y="2294930"/>
            <a:ext cx="4243707" cy="2581871"/>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524D8E8C-10CA-1FD1-63DE-6574787D5725}"/>
              </a:ext>
            </a:extLst>
          </p:cNvPr>
          <p:cNvSpPr txBox="1"/>
          <p:nvPr/>
        </p:nvSpPr>
        <p:spPr>
          <a:xfrm>
            <a:off x="533400" y="1371600"/>
            <a:ext cx="9372600" cy="923330"/>
          </a:xfrm>
          <a:prstGeom prst="rect">
            <a:avLst/>
          </a:prstGeom>
          <a:noFill/>
        </p:spPr>
        <p:txBody>
          <a:bodyPr wrap="square">
            <a:spAutoFit/>
          </a:bodyPr>
          <a:lstStyle/>
          <a:p>
            <a:pPr marL="285750" indent="-285750">
              <a:buFont typeface="Arial" panose="020B0604020202020204" pitchFamily="34" charset="0"/>
              <a:buChar char="•"/>
            </a:pPr>
            <a:r>
              <a:rPr lang="en-US" b="1" dirty="0"/>
              <a:t>Goal:</a:t>
            </a:r>
            <a:r>
              <a:rPr lang="en-US" dirty="0"/>
              <a:t> Reduce excess air in combustion to avoid heat loss and improve efficiency.</a:t>
            </a:r>
          </a:p>
          <a:p>
            <a:pPr marL="285750" indent="-285750">
              <a:buFont typeface="Arial" panose="020B0604020202020204" pitchFamily="34" charset="0"/>
              <a:buChar char="•"/>
            </a:pPr>
            <a:r>
              <a:rPr lang="en-US" b="1" dirty="0"/>
              <a:t>Why:</a:t>
            </a:r>
            <a:r>
              <a:rPr lang="en-US" dirty="0"/>
              <a:t> Actual air use often exceeds theoretical needs → extra air increases heat loss.</a:t>
            </a:r>
          </a:p>
          <a:p>
            <a:pPr marL="285750" indent="-285750">
              <a:buFont typeface="Arial" panose="020B0604020202020204" pitchFamily="34" charset="0"/>
              <a:buChar char="•"/>
            </a:pPr>
            <a:r>
              <a:rPr lang="en-US" b="1" dirty="0"/>
              <a:t>Control Basis:</a:t>
            </a:r>
            <a:r>
              <a:rPr lang="en-US" dirty="0"/>
              <a:t> Adjust fuel flow based on steam pressure; manage air-fuel ratio.</a:t>
            </a:r>
          </a:p>
        </p:txBody>
      </p:sp>
      <p:sp>
        <p:nvSpPr>
          <p:cNvPr id="11" name="TextBox 10">
            <a:extLst>
              <a:ext uri="{FF2B5EF4-FFF2-40B4-BE49-F238E27FC236}">
                <a16:creationId xmlns:a16="http://schemas.microsoft.com/office/drawing/2014/main" id="{E47708E3-947D-76E4-E207-03EF475546A8}"/>
              </a:ext>
            </a:extLst>
          </p:cNvPr>
          <p:cNvSpPr txBox="1"/>
          <p:nvPr/>
        </p:nvSpPr>
        <p:spPr>
          <a:xfrm>
            <a:off x="566056" y="2446624"/>
            <a:ext cx="9568544" cy="3139321"/>
          </a:xfrm>
          <a:prstGeom prst="rect">
            <a:avLst/>
          </a:prstGeom>
          <a:noFill/>
        </p:spPr>
        <p:txBody>
          <a:bodyPr wrap="square">
            <a:spAutoFit/>
          </a:bodyPr>
          <a:lstStyle/>
          <a:p>
            <a:pPr marL="285750" indent="-285750">
              <a:buFont typeface="Wingdings" pitchFamily="2" charset="2"/>
              <a:buChar char="q"/>
            </a:pPr>
            <a:r>
              <a:rPr lang="en-US" b="1" dirty="0"/>
              <a:t>Control Methods:</a:t>
            </a:r>
            <a:endParaRPr lang="en-US" dirty="0"/>
          </a:p>
          <a:p>
            <a:pPr marL="342900" indent="-342900">
              <a:buFont typeface="+mj-lt"/>
              <a:buAutoNum type="arabicPeriod"/>
            </a:pPr>
            <a:r>
              <a:rPr lang="en-US" b="1" dirty="0"/>
              <a:t>Positioning Control</a:t>
            </a:r>
            <a:endParaRPr lang="en-US" dirty="0"/>
          </a:p>
          <a:p>
            <a:pPr marL="742950" lvl="1" indent="-285750">
              <a:buFont typeface="Arial" panose="020B0604020202020204" pitchFamily="34" charset="0"/>
              <a:buChar char="•"/>
            </a:pPr>
            <a:r>
              <a:rPr lang="en-US" dirty="0"/>
              <a:t>Mechanical link between fuel and air flow devices.</a:t>
            </a:r>
          </a:p>
          <a:p>
            <a:pPr marL="742950" lvl="1" indent="-285750">
              <a:buFont typeface="Arial" panose="020B0604020202020204" pitchFamily="34" charset="0"/>
              <a:buChar char="•"/>
            </a:pPr>
            <a:r>
              <a:rPr lang="en-US" dirty="0"/>
              <a:t>Periodic oxygen &amp; combustion measurements.</a:t>
            </a:r>
          </a:p>
          <a:p>
            <a:pPr marL="742950" lvl="1" indent="-285750">
              <a:buFont typeface="Arial" panose="020B0604020202020204" pitchFamily="34" charset="0"/>
              <a:buChar char="•"/>
            </a:pPr>
            <a:r>
              <a:rPr lang="en-US" dirty="0"/>
              <a:t>Manual adjustments maintain air-fuel relationship.</a:t>
            </a:r>
          </a:p>
          <a:p>
            <a:pPr>
              <a:buFont typeface="+mj-lt"/>
              <a:buAutoNum type="arabicPeriod"/>
            </a:pPr>
            <a:r>
              <a:rPr lang="en-US" b="1" dirty="0"/>
              <a:t> Automatic Control</a:t>
            </a:r>
            <a:endParaRPr lang="en-US" dirty="0"/>
          </a:p>
          <a:p>
            <a:pPr marL="742950" lvl="1" indent="-285750">
              <a:buFont typeface="Arial" panose="020B0604020202020204" pitchFamily="34" charset="0"/>
              <a:buChar char="•"/>
            </a:pPr>
            <a:r>
              <a:rPr lang="en-US" dirty="0"/>
              <a:t>Fuel flow valve + flue gas oxygen monitor.</a:t>
            </a:r>
          </a:p>
          <a:p>
            <a:pPr marL="742950" lvl="1" indent="-285750">
              <a:buFont typeface="Arial" panose="020B0604020202020204" pitchFamily="34" charset="0"/>
              <a:buChar char="•"/>
            </a:pPr>
            <a:r>
              <a:rPr lang="en-US" dirty="0"/>
              <a:t>Continuous exhaust oxygen measurement.</a:t>
            </a:r>
          </a:p>
          <a:p>
            <a:pPr marL="742950" lvl="1" indent="-285750">
              <a:buFont typeface="Arial" panose="020B0604020202020204" pitchFamily="34" charset="0"/>
              <a:buChar char="•"/>
            </a:pPr>
            <a:r>
              <a:rPr lang="en-US" dirty="0"/>
              <a:t>Adjusts air based on combustion curve automatically.</a:t>
            </a:r>
          </a:p>
          <a:p>
            <a:pPr marL="742950" lvl="1" indent="-285750">
              <a:buFont typeface="Arial" panose="020B0604020202020204" pitchFamily="34" charset="0"/>
              <a:buChar char="•"/>
            </a:pPr>
            <a:r>
              <a:rPr lang="en-US" dirty="0"/>
              <a:t>More efficient than positioning; saves more energy with VSD fans.</a:t>
            </a:r>
          </a:p>
          <a:p>
            <a:pPr>
              <a:buNone/>
            </a:pPr>
            <a:r>
              <a:rPr lang="en-US" b="1" dirty="0"/>
              <a:t>Key Benefit:</a:t>
            </a:r>
            <a:r>
              <a:rPr lang="en-US" dirty="0"/>
              <a:t> Efficient combustion → less heat loss, lower fuel use, and energy savings.</a:t>
            </a:r>
          </a:p>
        </p:txBody>
      </p:sp>
    </p:spTree>
    <p:extLst>
      <p:ext uri="{BB962C8B-B14F-4D97-AF65-F5344CB8AC3E}">
        <p14:creationId xmlns:p14="http://schemas.microsoft.com/office/powerpoint/2010/main" val="1632816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50CF00-21CB-DD08-17D8-65B9F2233AEC}"/>
              </a:ext>
            </a:extLst>
          </p:cNvPr>
          <p:cNvSpPr txBox="1"/>
          <p:nvPr/>
        </p:nvSpPr>
        <p:spPr>
          <a:xfrm>
            <a:off x="342900" y="3136612"/>
            <a:ext cx="115062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E2841">
                    <a:lumMod val="75000"/>
                  </a:srgbClr>
                </a:solidFill>
                <a:effectLst/>
                <a:uLnTx/>
                <a:uFillTx/>
                <a:latin typeface="Arial" panose="020B0604020202020204" pitchFamily="34" charset="0"/>
                <a:ea typeface="+mn-ea"/>
                <a:cs typeface="+mn-cs"/>
              </a:rPr>
              <a:t>1. OVERVIEW OF FUEL AND COMBUSTION PROCESS</a:t>
            </a:r>
          </a:p>
        </p:txBody>
      </p:sp>
      <p:pic>
        <p:nvPicPr>
          <p:cNvPr id="3" name="Picture 2"/>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12452413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0CCDBA8-B8E1-C1CB-CCBB-A52E13D409DB}"/>
              </a:ext>
            </a:extLst>
          </p:cNvPr>
          <p:cNvSpPr txBox="1"/>
          <p:nvPr/>
        </p:nvSpPr>
        <p:spPr>
          <a:xfrm>
            <a:off x="752060" y="609600"/>
            <a:ext cx="10601738" cy="523220"/>
          </a:xfrm>
          <a:prstGeom prst="rect">
            <a:avLst/>
          </a:prstGeom>
          <a:noFill/>
        </p:spPr>
        <p:txBody>
          <a:bodyPr wrap="square">
            <a:spAutoFit/>
          </a:bodyPr>
          <a:lstStyle/>
          <a:p>
            <a:pPr algn="ctr"/>
            <a:r>
              <a:rPr lang="en-GB" sz="2800" b="1" spc="5"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2. Install exhaust heat recovery equipment</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BA365188-1EE7-EB08-8A96-F7535D91A64D}"/>
              </a:ext>
            </a:extLst>
          </p:cNvPr>
          <p:cNvSpPr txBox="1"/>
          <p:nvPr/>
        </p:nvSpPr>
        <p:spPr>
          <a:xfrm>
            <a:off x="637759" y="1400186"/>
            <a:ext cx="10830340" cy="4611455"/>
          </a:xfrm>
          <a:prstGeom prst="rect">
            <a:avLst/>
          </a:prstGeom>
          <a:noFill/>
        </p:spPr>
        <p:txBody>
          <a:bodyPr wrap="square">
            <a:spAutoFit/>
          </a:bodyPr>
          <a:lstStyle/>
          <a:p>
            <a:pPr marL="285750" indent="-285750">
              <a:lnSpc>
                <a:spcPct val="150000"/>
              </a:lnSpc>
              <a:buFont typeface="Wingdings" pitchFamily="2" charset="2"/>
              <a:buChar char="Ø"/>
            </a:pPr>
            <a:r>
              <a:rPr lang="en-US" b="1" dirty="0"/>
              <a:t>Description: </a:t>
            </a:r>
            <a:r>
              <a:rPr lang="en-US" dirty="0"/>
              <a:t>Heat recovery equipment captures waste heat from boiler exhaust gases or blowdown water and reuses it for preheating boiler feedwater, combustion air, or process fluids. By recovering this otherwise wasted thermal energy, the system reduces fuel consumption, improves overall boiler efficiency, and lowers greenhouse gas emissions. This not only cuts operating costs but also supports sustainability goals.</a:t>
            </a:r>
          </a:p>
          <a:p>
            <a:pPr marL="285750" indent="-285750">
              <a:lnSpc>
                <a:spcPct val="150000"/>
              </a:lnSpc>
              <a:buFont typeface="Wingdings" pitchFamily="2" charset="2"/>
              <a:buChar char="Ø"/>
            </a:pPr>
            <a:r>
              <a:rPr lang="en-US" b="1" dirty="0"/>
              <a:t>Key Benefits:</a:t>
            </a:r>
            <a:endParaRPr lang="en-US" dirty="0"/>
          </a:p>
          <a:p>
            <a:pPr marL="285750" indent="-285750">
              <a:lnSpc>
                <a:spcPct val="150000"/>
              </a:lnSpc>
              <a:buFont typeface="Arial" panose="020B0604020202020204" pitchFamily="34" charset="0"/>
              <a:buChar char="•"/>
            </a:pPr>
            <a:r>
              <a:rPr lang="en-US" dirty="0"/>
              <a:t>Reduce fuel consumption by </a:t>
            </a:r>
            <a:r>
              <a:rPr lang="en-US" b="1" dirty="0"/>
              <a:t>up to 10–20%</a:t>
            </a:r>
            <a:r>
              <a:rPr lang="en-US" dirty="0"/>
              <a:t> depending on system design.</a:t>
            </a:r>
          </a:p>
          <a:p>
            <a:pPr marL="285750" indent="-285750">
              <a:lnSpc>
                <a:spcPct val="150000"/>
              </a:lnSpc>
              <a:buFont typeface="Arial" panose="020B0604020202020204" pitchFamily="34" charset="0"/>
              <a:buChar char="•"/>
            </a:pPr>
            <a:r>
              <a:rPr lang="en-US" dirty="0"/>
              <a:t>Extend equipment life through reduced thermal stress.</a:t>
            </a:r>
          </a:p>
          <a:p>
            <a:pPr marL="285750" indent="-285750">
              <a:lnSpc>
                <a:spcPct val="150000"/>
              </a:lnSpc>
              <a:buFont typeface="Arial" panose="020B0604020202020204" pitchFamily="34" charset="0"/>
              <a:buChar char="•"/>
            </a:pPr>
            <a:r>
              <a:rPr lang="en-US" dirty="0"/>
              <a:t>Lower CO₂ emissions and improve environmental performance.</a:t>
            </a:r>
          </a:p>
          <a:p>
            <a:pPr marL="285750" indent="-285750">
              <a:lnSpc>
                <a:spcPct val="150000"/>
              </a:lnSpc>
              <a:buFont typeface="Wingdings" pitchFamily="2" charset="2"/>
              <a:buChar char="Ø"/>
            </a:pPr>
            <a:r>
              <a:rPr lang="en-US" b="1" dirty="0"/>
              <a:t>Example: </a:t>
            </a:r>
            <a:r>
              <a:rPr lang="en-US" dirty="0"/>
              <a:t>Economizers installed on flue gas outlets can preheat feedwater, while flash steam recovery systems can reuse heat from boiler blowdown.</a:t>
            </a:r>
          </a:p>
        </p:txBody>
      </p:sp>
    </p:spTree>
    <p:extLst>
      <p:ext uri="{BB962C8B-B14F-4D97-AF65-F5344CB8AC3E}">
        <p14:creationId xmlns:p14="http://schemas.microsoft.com/office/powerpoint/2010/main" val="37486765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B042258-6676-9B4F-EE51-3CD47484139C}"/>
              </a:ext>
            </a:extLst>
          </p:cNvPr>
          <p:cNvSpPr txBox="1"/>
          <p:nvPr/>
        </p:nvSpPr>
        <p:spPr>
          <a:xfrm>
            <a:off x="1232336" y="577407"/>
            <a:ext cx="10363200" cy="584775"/>
          </a:xfrm>
          <a:prstGeom prst="rect">
            <a:avLst/>
          </a:prstGeom>
          <a:noFill/>
        </p:spPr>
        <p:txBody>
          <a:bodyPr wrap="square">
            <a:spAutoFit/>
          </a:bodyPr>
          <a:lstStyle/>
          <a:p>
            <a:r>
              <a:rPr lang="en-US" sz="3200" b="1" spc="5" dirty="0">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3. </a:t>
            </a:r>
            <a:r>
              <a:rPr lang="en-GB" sz="3200" b="1" spc="5"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Cleaning the heat transfer surfaces of the boiler</a:t>
            </a:r>
            <a:endParaRPr lang="en-US" sz="3200" dirty="0">
              <a:solidFill>
                <a:schemeClr val="accent1">
                  <a:lumMod val="50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93EEBD26-594A-8A63-7A4D-248BA9DDE695}"/>
              </a:ext>
            </a:extLst>
          </p:cNvPr>
          <p:cNvSpPr txBox="1"/>
          <p:nvPr/>
        </p:nvSpPr>
        <p:spPr>
          <a:xfrm>
            <a:off x="609599" y="1630658"/>
            <a:ext cx="10972799" cy="1779911"/>
          </a:xfrm>
          <a:prstGeom prst="rect">
            <a:avLst/>
          </a:prstGeom>
          <a:noFill/>
        </p:spPr>
        <p:txBody>
          <a:bodyPr wrap="square">
            <a:spAutoFit/>
          </a:bodyPr>
          <a:lstStyle/>
          <a:p>
            <a:pPr marL="285750" indent="-285750" algn="just">
              <a:lnSpc>
                <a:spcPct val="150000"/>
              </a:lnSpc>
              <a:spcBef>
                <a:spcPts val="300"/>
              </a:spcBef>
              <a:spcAft>
                <a:spcPts val="300"/>
              </a:spcAft>
              <a:buFont typeface="Arial" panose="020B0604020202020204" pitchFamily="34" charset="0"/>
              <a:buChar char="•"/>
            </a:pPr>
            <a:r>
              <a:rPr lang="en-GB" sz="1800" spc="5" dirty="0">
                <a:effectLst/>
                <a:latin typeface="Arial" panose="020B0604020202020204" pitchFamily="34" charset="0"/>
                <a:ea typeface="Times New Roman" panose="02020603050405020304" pitchFamily="18" charset="0"/>
                <a:cs typeface="Arial" panose="020B0604020202020204" pitchFamily="34" charset="0"/>
              </a:rPr>
              <a:t>Over time, heat transfer surfaces become soiled</a:t>
            </a:r>
            <a:r>
              <a:rPr lang="en-US" sz="1800" dirty="0">
                <a:effectLst/>
                <a:latin typeface="Arial" panose="020B0604020202020204" pitchFamily="34" charset="0"/>
                <a:ea typeface="Times New Roman" panose="02020603050405020304" pitchFamily="18" charset="0"/>
                <a:cs typeface="Arial" panose="020B0604020202020204" pitchFamily="34" charset="0"/>
              </a:rPr>
              <a:t>. </a:t>
            </a:r>
          </a:p>
          <a:p>
            <a:pPr marL="285750" indent="-285750" algn="just">
              <a:lnSpc>
                <a:spcPct val="150000"/>
              </a:lnSpc>
              <a:spcBef>
                <a:spcPts val="300"/>
              </a:spcBef>
              <a:spcAft>
                <a:spcPts val="300"/>
              </a:spcAft>
              <a:buFont typeface="Arial" panose="020B0604020202020204" pitchFamily="34" charset="0"/>
              <a:buChar char="•"/>
            </a:pPr>
            <a:r>
              <a:rPr lang="en-GB" sz="1800" spc="-5" dirty="0">
                <a:effectLst/>
                <a:latin typeface="Arial" panose="020B0604020202020204" pitchFamily="34" charset="0"/>
                <a:ea typeface="Times New Roman" panose="02020603050405020304" pitchFamily="18" charset="0"/>
                <a:cs typeface="Arial" panose="020B0604020202020204" pitchFamily="34" charset="0"/>
              </a:rPr>
              <a:t>Adhesion on the heat transfer surface results in a decrease in heat transfer capacity and an increase in the flue gas temperature</a:t>
            </a:r>
            <a:r>
              <a:rPr lang="en-US" sz="1800" dirty="0">
                <a:effectLst/>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en-US" sz="1800" dirty="0">
                <a:effectLst/>
                <a:latin typeface="Arial" panose="020B0604020202020204" pitchFamily="34" charset="0"/>
                <a:ea typeface="Times New Roman" panose="02020603050405020304" pitchFamily="18" charset="0"/>
                <a:cs typeface="Arial" panose="020B0604020202020204" pitchFamily="34" charset="0"/>
              </a:rPr>
              <a:t>lower boiler efficiency</a:t>
            </a:r>
            <a:r>
              <a:rPr lang="en-US" sz="1800" dirty="0">
                <a:effectLst/>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en-GB" sz="1800" spc="10" dirty="0">
                <a:effectLst/>
                <a:latin typeface="Arial" panose="020B0604020202020204" pitchFamily="34" charset="0"/>
                <a:ea typeface="Times New Roman" panose="02020603050405020304" pitchFamily="18" charset="0"/>
                <a:cs typeface="Arial" panose="020B0604020202020204" pitchFamily="34" charset="0"/>
              </a:rPr>
              <a:t>a planned and preventive service procedure is required to periodically clean the heat transfer surfaces in the boiler</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5872453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05765-C715-6AE9-B6EE-0B3A65DEAF9A}"/>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C2B7375-3A45-5BF7-02C9-1AF168AB16D3}"/>
              </a:ext>
            </a:extLst>
          </p:cNvPr>
          <p:cNvSpPr txBox="1"/>
          <p:nvPr/>
        </p:nvSpPr>
        <p:spPr>
          <a:xfrm>
            <a:off x="3276600" y="533400"/>
            <a:ext cx="6557132" cy="647421"/>
          </a:xfrm>
          <a:prstGeom prst="rect">
            <a:avLst/>
          </a:prstGeom>
          <a:noFill/>
        </p:spPr>
        <p:txBody>
          <a:bodyPr wrap="square">
            <a:spAutoFit/>
          </a:bodyPr>
          <a:lstStyle/>
          <a:p>
            <a:pPr algn="ctr">
              <a:lnSpc>
                <a:spcPct val="125000"/>
              </a:lnSpc>
              <a:spcBef>
                <a:spcPts val="300"/>
              </a:spcBef>
              <a:spcAft>
                <a:spcPts val="300"/>
              </a:spcAft>
            </a:pPr>
            <a:r>
              <a:rPr lang="en-US" sz="3200" b="1" spc="5"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4. Improving water treatment</a:t>
            </a:r>
            <a:endParaRPr lang="en-US" sz="3200"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8C4046A0-987B-4F08-7C06-4F38B24561D0}"/>
              </a:ext>
            </a:extLst>
          </p:cNvPr>
          <p:cNvSpPr txBox="1"/>
          <p:nvPr/>
        </p:nvSpPr>
        <p:spPr>
          <a:xfrm>
            <a:off x="609600" y="1447800"/>
            <a:ext cx="10972799" cy="4228722"/>
          </a:xfrm>
          <a:prstGeom prst="rect">
            <a:avLst/>
          </a:prstGeom>
          <a:noFill/>
        </p:spPr>
        <p:txBody>
          <a:bodyPr wrap="square">
            <a:spAutoFit/>
          </a:bodyPr>
          <a:lstStyle/>
          <a:p>
            <a:pPr marL="285750" indent="-285750" algn="just">
              <a:lnSpc>
                <a:spcPct val="150000"/>
              </a:lnSpc>
              <a:spcBef>
                <a:spcPts val="300"/>
              </a:spcBef>
              <a:spcAft>
                <a:spcPts val="300"/>
              </a:spcAft>
              <a:buFont typeface="Arial" panose="020B0604020202020204" pitchFamily="34" charset="0"/>
              <a:buChar char="•"/>
            </a:pPr>
            <a:r>
              <a:rPr lang="en-GB" sz="2000" spc="-5" dirty="0">
                <a:latin typeface="Arial" panose="020B0604020202020204" pitchFamily="34" charset="0"/>
                <a:ea typeface="Times New Roman" panose="02020603050405020304" pitchFamily="18" charset="0"/>
                <a:cs typeface="Arial" panose="020B0604020202020204" pitchFamily="34" charset="0"/>
              </a:rPr>
              <a:t>Feed water quality is most affected by the composition of the treated water. Condensate is usually the cleanest water in a steam system. Supplemental water must be treated before being added to the system. When the water treatment system is improved, the quality of the feed water can be improved.</a:t>
            </a:r>
          </a:p>
          <a:p>
            <a:pPr marL="285750" indent="-285750" algn="just">
              <a:lnSpc>
                <a:spcPct val="150000"/>
              </a:lnSpc>
              <a:buFont typeface="Arial" panose="020B0604020202020204" pitchFamily="34" charset="0"/>
              <a:buChar char="•"/>
            </a:pPr>
            <a:r>
              <a:rPr lang="en-GB" sz="2000" dirty="0">
                <a:latin typeface="Arial" panose="020B0604020202020204" pitchFamily="34" charset="0"/>
                <a:ea typeface="Times New Roman" panose="02020603050405020304" pitchFamily="18" charset="0"/>
                <a:cs typeface="Arial" panose="020B0604020202020204" pitchFamily="34" charset="0"/>
              </a:rPr>
              <a:t>Boiler supplemental water must be treated appropriately based on the water chemistry mandate for reliable boiler operation. </a:t>
            </a:r>
          </a:p>
          <a:p>
            <a:pPr marL="285750" indent="-285750" algn="just">
              <a:lnSpc>
                <a:spcPct val="150000"/>
              </a:lnSpc>
              <a:buFont typeface="Arial" panose="020B0604020202020204" pitchFamily="34" charset="0"/>
              <a:buChar char="•"/>
            </a:pPr>
            <a:r>
              <a:rPr lang="en-GB" sz="2000" dirty="0">
                <a:latin typeface="Arial" panose="020B0604020202020204" pitchFamily="34" charset="0"/>
                <a:ea typeface="Times New Roman" panose="02020603050405020304" pitchFamily="18" charset="0"/>
                <a:cs typeface="Arial" panose="020B0604020202020204" pitchFamily="34" charset="0"/>
              </a:rPr>
              <a:t>Flush management depends on two factors: boiler operating pressure and water treatment.</a:t>
            </a:r>
          </a:p>
          <a:p>
            <a:pPr marL="285750" indent="-285750" algn="just">
              <a:lnSpc>
                <a:spcPct val="150000"/>
              </a:lnSpc>
              <a:buFont typeface="Arial" panose="020B0604020202020204" pitchFamily="34" charset="0"/>
              <a:buChar char="•"/>
            </a:pPr>
            <a:r>
              <a:rPr lang="en-GB" sz="2000" dirty="0">
                <a:latin typeface="Arial" panose="020B0604020202020204" pitchFamily="34" charset="0"/>
                <a:ea typeface="Times New Roman" panose="02020603050405020304" pitchFamily="18" charset="0"/>
                <a:cs typeface="Arial" panose="020B0604020202020204" pitchFamily="34" charset="0"/>
              </a:rPr>
              <a:t>When the best supplemental water quality is ensured, the amount of bottom discharge required will be reduced.</a:t>
            </a:r>
            <a:endParaRPr lang="en-US" sz="20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E24E010-3768-05D6-1D15-A4641E9C7000}"/>
              </a:ext>
            </a:extLst>
          </p:cNvPr>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9131300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87041D-656C-746E-8A58-AA9E10A4F9E4}"/>
              </a:ext>
            </a:extLst>
          </p:cNvPr>
          <p:cNvSpPr txBox="1"/>
          <p:nvPr/>
        </p:nvSpPr>
        <p:spPr>
          <a:xfrm>
            <a:off x="914400" y="228600"/>
            <a:ext cx="8763000" cy="954107"/>
          </a:xfrm>
          <a:prstGeom prst="rect">
            <a:avLst/>
          </a:prstGeom>
          <a:noFill/>
        </p:spPr>
        <p:txBody>
          <a:bodyPr wrap="square">
            <a:spAutoFit/>
          </a:bodyPr>
          <a:lstStyle/>
          <a:p>
            <a:pPr>
              <a:buNone/>
            </a:pPr>
            <a:r>
              <a:rPr lang="en-US" sz="2800" b="1" dirty="0">
                <a:solidFill>
                  <a:schemeClr val="accent1">
                    <a:lumMod val="50000"/>
                  </a:schemeClr>
                </a:solidFill>
              </a:rPr>
              <a:t>5. Installing an Automatic Oven Discharge Controller in Boiler Systems</a:t>
            </a:r>
            <a:endParaRPr lang="en-US" sz="2800" dirty="0">
              <a:solidFill>
                <a:schemeClr val="accent1">
                  <a:lumMod val="50000"/>
                </a:schemeClr>
              </a:solidFill>
            </a:endParaRPr>
          </a:p>
        </p:txBody>
      </p:sp>
      <p:sp>
        <p:nvSpPr>
          <p:cNvPr id="5" name="TextBox 4">
            <a:extLst>
              <a:ext uri="{FF2B5EF4-FFF2-40B4-BE49-F238E27FC236}">
                <a16:creationId xmlns:a16="http://schemas.microsoft.com/office/drawing/2014/main" id="{C3E913F8-1829-03DE-3612-E034049C9C87}"/>
              </a:ext>
            </a:extLst>
          </p:cNvPr>
          <p:cNvSpPr txBox="1"/>
          <p:nvPr/>
        </p:nvSpPr>
        <p:spPr>
          <a:xfrm>
            <a:off x="685800" y="1371600"/>
            <a:ext cx="10820400" cy="5026954"/>
          </a:xfrm>
          <a:prstGeom prst="rect">
            <a:avLst/>
          </a:prstGeom>
          <a:noFill/>
        </p:spPr>
        <p:txBody>
          <a:bodyPr wrap="square">
            <a:spAutoFit/>
          </a:bodyPr>
          <a:lstStyle/>
          <a:p>
            <a:pPr marL="285750" indent="-285750">
              <a:lnSpc>
                <a:spcPct val="150000"/>
              </a:lnSpc>
              <a:buFont typeface="Wingdings" pitchFamily="2" charset="2"/>
              <a:buChar char="Ø"/>
            </a:pPr>
            <a:r>
              <a:rPr lang="en-US" b="1" dirty="0"/>
              <a:t>Purpose: </a:t>
            </a:r>
            <a:r>
              <a:rPr lang="en-US" dirty="0"/>
              <a:t>Reduces excess heat and steam loss by automatically regulating oven exhaust flow.</a:t>
            </a:r>
          </a:p>
          <a:p>
            <a:pPr marL="285750" indent="-285750">
              <a:lnSpc>
                <a:spcPct val="150000"/>
              </a:lnSpc>
              <a:buFont typeface="Wingdings" pitchFamily="2" charset="2"/>
              <a:buChar char="Ø"/>
            </a:pPr>
            <a:r>
              <a:rPr lang="en-US" b="1" dirty="0"/>
              <a:t>How It Works:</a:t>
            </a:r>
            <a:endParaRPr lang="en-US" dirty="0"/>
          </a:p>
          <a:p>
            <a:pPr marL="742950" lvl="1" indent="-285750">
              <a:lnSpc>
                <a:spcPct val="150000"/>
              </a:lnSpc>
              <a:buFont typeface="Arial" panose="020B0604020202020204" pitchFamily="34" charset="0"/>
              <a:buChar char="•"/>
            </a:pPr>
            <a:r>
              <a:rPr lang="en-US" dirty="0"/>
              <a:t>Monitors oven temperature and pressure in real-time.</a:t>
            </a:r>
          </a:p>
          <a:p>
            <a:pPr marL="742950" lvl="1" indent="-285750">
              <a:lnSpc>
                <a:spcPct val="150000"/>
              </a:lnSpc>
              <a:buFont typeface="Arial" panose="020B0604020202020204" pitchFamily="34" charset="0"/>
              <a:buChar char="•"/>
            </a:pPr>
            <a:r>
              <a:rPr lang="en-US" dirty="0"/>
              <a:t>Adjusts discharge dampers automatically for optimal operation.</a:t>
            </a:r>
          </a:p>
          <a:p>
            <a:pPr marL="285750" indent="-285750">
              <a:lnSpc>
                <a:spcPct val="150000"/>
              </a:lnSpc>
              <a:buFont typeface="Wingdings" pitchFamily="2" charset="2"/>
              <a:buChar char="Ø"/>
            </a:pPr>
            <a:r>
              <a:rPr lang="en-US" b="1" dirty="0"/>
              <a:t>Benefits:</a:t>
            </a:r>
            <a:endParaRPr lang="en-US" dirty="0"/>
          </a:p>
          <a:p>
            <a:pPr marL="742950" lvl="1" indent="-285750">
              <a:lnSpc>
                <a:spcPct val="150000"/>
              </a:lnSpc>
              <a:buFont typeface="Arial" panose="020B0604020202020204" pitchFamily="34" charset="0"/>
              <a:buChar char="•"/>
            </a:pPr>
            <a:r>
              <a:rPr lang="en-US" b="1" dirty="0"/>
              <a:t>Energy Savings:</a:t>
            </a:r>
            <a:r>
              <a:rPr lang="en-US" dirty="0"/>
              <a:t> Cuts unnecessary heat loss → lowers fuel consumption by 5–15%.</a:t>
            </a:r>
          </a:p>
          <a:p>
            <a:pPr marL="742950" lvl="1" indent="-285750">
              <a:lnSpc>
                <a:spcPct val="150000"/>
              </a:lnSpc>
              <a:buFont typeface="Arial" panose="020B0604020202020204" pitchFamily="34" charset="0"/>
              <a:buChar char="•"/>
            </a:pPr>
            <a:r>
              <a:rPr lang="en-US" b="1" dirty="0"/>
              <a:t>Improved Efficiency:</a:t>
            </a:r>
            <a:r>
              <a:rPr lang="en-US" dirty="0"/>
              <a:t> Maintains stable oven temperature for better product quality.</a:t>
            </a:r>
          </a:p>
          <a:p>
            <a:pPr marL="742950" lvl="1" indent="-285750">
              <a:lnSpc>
                <a:spcPct val="150000"/>
              </a:lnSpc>
              <a:buFont typeface="Arial" panose="020B0604020202020204" pitchFamily="34" charset="0"/>
              <a:buChar char="•"/>
            </a:pPr>
            <a:r>
              <a:rPr lang="en-US" b="1" dirty="0"/>
              <a:t>Reduced Emissions:</a:t>
            </a:r>
            <a:r>
              <a:rPr lang="en-US" dirty="0"/>
              <a:t> Less fuel burned → lower CO₂ and pollutant output.</a:t>
            </a:r>
          </a:p>
          <a:p>
            <a:pPr marL="742950" lvl="1" indent="-285750">
              <a:lnSpc>
                <a:spcPct val="150000"/>
              </a:lnSpc>
              <a:buFont typeface="Arial" panose="020B0604020202020204" pitchFamily="34" charset="0"/>
              <a:buChar char="•"/>
            </a:pPr>
            <a:r>
              <a:rPr lang="en-US" b="1" dirty="0"/>
              <a:t>Lower Operating Costs:</a:t>
            </a:r>
            <a:r>
              <a:rPr lang="en-US" dirty="0"/>
              <a:t> Minimizes manual adjustments and heat waste.</a:t>
            </a:r>
          </a:p>
          <a:p>
            <a:pPr marL="285750" indent="-285750">
              <a:lnSpc>
                <a:spcPct val="150000"/>
              </a:lnSpc>
              <a:buFont typeface="Wingdings" pitchFamily="2" charset="2"/>
              <a:buChar char="Ø"/>
            </a:pPr>
            <a:r>
              <a:rPr lang="en-US" b="1" dirty="0"/>
              <a:t>Implementation Considerations:</a:t>
            </a:r>
            <a:endParaRPr lang="en-US" dirty="0"/>
          </a:p>
          <a:p>
            <a:pPr marL="742950" lvl="1" indent="-285750">
              <a:lnSpc>
                <a:spcPct val="150000"/>
              </a:lnSpc>
              <a:buFont typeface="Arial" panose="020B0604020202020204" pitchFamily="34" charset="0"/>
              <a:buChar char="•"/>
            </a:pPr>
            <a:r>
              <a:rPr lang="en-US" dirty="0"/>
              <a:t>Integration with existing control systems.</a:t>
            </a:r>
          </a:p>
          <a:p>
            <a:pPr marL="742950" lvl="1" indent="-285750">
              <a:lnSpc>
                <a:spcPct val="150000"/>
              </a:lnSpc>
              <a:buFont typeface="Arial" panose="020B0604020202020204" pitchFamily="34" charset="0"/>
              <a:buChar char="•"/>
            </a:pPr>
            <a:r>
              <a:rPr lang="en-US" dirty="0"/>
              <a:t>Staff training for monitoring and maintenance.</a:t>
            </a:r>
          </a:p>
        </p:txBody>
      </p:sp>
    </p:spTree>
    <p:extLst>
      <p:ext uri="{BB962C8B-B14F-4D97-AF65-F5344CB8AC3E}">
        <p14:creationId xmlns:p14="http://schemas.microsoft.com/office/powerpoint/2010/main" val="38153586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496F00F-0E88-735F-8708-5D5802DC6F1E}"/>
              </a:ext>
            </a:extLst>
          </p:cNvPr>
          <p:cNvSpPr txBox="1"/>
          <p:nvPr/>
        </p:nvSpPr>
        <p:spPr>
          <a:xfrm>
            <a:off x="723900" y="649634"/>
            <a:ext cx="10744200" cy="523220"/>
          </a:xfrm>
          <a:prstGeom prst="rect">
            <a:avLst/>
          </a:prstGeom>
          <a:noFill/>
        </p:spPr>
        <p:txBody>
          <a:bodyPr wrap="square">
            <a:spAutoFit/>
          </a:bodyPr>
          <a:lstStyle/>
          <a:p>
            <a:pPr algn="ctr"/>
            <a:r>
              <a:rPr lang="en-GB" sz="2800" b="1" spc="5"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6. Heat recovery from boiler exhaust</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6D047A41-E183-0208-369A-F9C0F585AB43}"/>
              </a:ext>
            </a:extLst>
          </p:cNvPr>
          <p:cNvSpPr txBox="1"/>
          <p:nvPr/>
        </p:nvSpPr>
        <p:spPr>
          <a:xfrm>
            <a:off x="485696" y="1494949"/>
            <a:ext cx="6829502" cy="1493358"/>
          </a:xfrm>
          <a:prstGeom prst="rect">
            <a:avLst/>
          </a:prstGeom>
          <a:noFill/>
        </p:spPr>
        <p:txBody>
          <a:bodyPr wrap="square">
            <a:spAutoFit/>
          </a:bodyPr>
          <a:lstStyle/>
          <a:p>
            <a:pPr marL="285750" indent="-285750" algn="just">
              <a:lnSpc>
                <a:spcPct val="115000"/>
              </a:lnSpc>
              <a:spcBef>
                <a:spcPts val="300"/>
              </a:spcBef>
              <a:spcAft>
                <a:spcPts val="300"/>
              </a:spcAft>
              <a:buFont typeface="Arial" panose="020B0604020202020204" pitchFamily="34" charset="0"/>
              <a:buChar char="•"/>
            </a:pPr>
            <a:r>
              <a:rPr lang="en-GB" sz="1800" spc="5" dirty="0">
                <a:effectLst/>
                <a:latin typeface="Arial" panose="020B0604020202020204" pitchFamily="34" charset="0"/>
                <a:ea typeface="Times New Roman" panose="02020603050405020304" pitchFamily="18" charset="0"/>
                <a:cs typeface="Arial" panose="020B0604020202020204" pitchFamily="34" charset="0"/>
              </a:rPr>
              <a:t>Much of the energy lost during boiler discharge can be recovered using a combination of the following two methods:</a:t>
            </a:r>
          </a:p>
          <a:p>
            <a:pPr lvl="1" algn="just">
              <a:lnSpc>
                <a:spcPct val="115000"/>
              </a:lnSpc>
              <a:spcBef>
                <a:spcPts val="300"/>
              </a:spcBef>
              <a:spcAft>
                <a:spcPts val="300"/>
              </a:spcAft>
            </a:pPr>
            <a:r>
              <a:rPr lang="en-GB" spc="5" dirty="0">
                <a:effectLst/>
                <a:latin typeface="Arial" panose="020B0604020202020204" pitchFamily="34" charset="0"/>
                <a:ea typeface="Times New Roman" panose="02020603050405020304" pitchFamily="18" charset="0"/>
                <a:cs typeface="Arial" panose="020B0604020202020204" pitchFamily="34" charset="0"/>
              </a:rPr>
              <a:t>– Flash steam recovery;</a:t>
            </a:r>
          </a:p>
          <a:p>
            <a:pPr lvl="1" algn="just">
              <a:lnSpc>
                <a:spcPct val="115000"/>
              </a:lnSpc>
              <a:spcBef>
                <a:spcPts val="300"/>
              </a:spcBef>
              <a:spcAft>
                <a:spcPts val="300"/>
              </a:spcAft>
            </a:pPr>
            <a:r>
              <a:rPr lang="en-GB" spc="5" dirty="0">
                <a:effectLst/>
                <a:latin typeface="Arial" panose="020B0604020202020204" pitchFamily="34" charset="0"/>
                <a:ea typeface="Times New Roman" panose="02020603050405020304" pitchFamily="18" charset="0"/>
                <a:cs typeface="Arial" panose="020B0604020202020204" pitchFamily="34" charset="0"/>
              </a:rPr>
              <a:t>– Feed water preheat.</a:t>
            </a:r>
          </a:p>
        </p:txBody>
      </p:sp>
      <p:sp>
        <p:nvSpPr>
          <p:cNvPr id="9" name="TextBox 8">
            <a:extLst>
              <a:ext uri="{FF2B5EF4-FFF2-40B4-BE49-F238E27FC236}">
                <a16:creationId xmlns:a16="http://schemas.microsoft.com/office/drawing/2014/main" id="{5A95E89C-D513-B903-0F76-9EFB9E7D834B}"/>
              </a:ext>
            </a:extLst>
          </p:cNvPr>
          <p:cNvSpPr txBox="1"/>
          <p:nvPr/>
        </p:nvSpPr>
        <p:spPr>
          <a:xfrm>
            <a:off x="485696" y="3054786"/>
            <a:ext cx="6829502" cy="2372060"/>
          </a:xfrm>
          <a:prstGeom prst="rect">
            <a:avLst/>
          </a:prstGeom>
          <a:noFill/>
        </p:spPr>
        <p:txBody>
          <a:bodyPr wrap="square">
            <a:spAutoFit/>
          </a:bodyPr>
          <a:lstStyle/>
          <a:p>
            <a:pPr marL="285750" indent="-285750" algn="just">
              <a:lnSpc>
                <a:spcPct val="115000"/>
              </a:lnSpc>
              <a:spcBef>
                <a:spcPts val="300"/>
              </a:spcBef>
              <a:spcAft>
                <a:spcPts val="300"/>
              </a:spcAft>
              <a:buFont typeface="Arial" panose="020B0604020202020204" pitchFamily="34" charset="0"/>
              <a:buChar char="•"/>
            </a:pPr>
            <a:r>
              <a:rPr lang="en-GB" spc="10" dirty="0">
                <a:latin typeface="Arial" panose="020B0604020202020204" pitchFamily="34" charset="0"/>
                <a:ea typeface="Times New Roman" panose="02020603050405020304" pitchFamily="18" charset="0"/>
                <a:cs typeface="Arial" panose="020B0604020202020204" pitchFamily="34" charset="0"/>
              </a:rPr>
              <a:t>High-pressure furnace discharge water is fed into an accumulator that operates at a low pressure (usually slightly above the deaerator pressure). </a:t>
            </a:r>
          </a:p>
          <a:p>
            <a:pPr marL="285750" indent="-285750" algn="just">
              <a:lnSpc>
                <a:spcPct val="115000"/>
              </a:lnSpc>
              <a:spcBef>
                <a:spcPts val="300"/>
              </a:spcBef>
              <a:spcAft>
                <a:spcPts val="300"/>
              </a:spcAft>
              <a:buFont typeface="Arial" panose="020B0604020202020204" pitchFamily="34" charset="0"/>
              <a:buChar char="•"/>
            </a:pPr>
            <a:r>
              <a:rPr lang="en-GB" sz="1800" spc="5" dirty="0">
                <a:effectLst/>
                <a:latin typeface="Arial" panose="020B0604020202020204" pitchFamily="34" charset="0"/>
                <a:ea typeface="Times New Roman" panose="02020603050405020304" pitchFamily="18" charset="0"/>
                <a:cs typeface="Arial" panose="020B0604020202020204" pitchFamily="34" charset="0"/>
              </a:rPr>
              <a:t>Part of the bottom discharge liquid converts to steam at a lower pressure, which is flash steam. This flash steam is clean and can supply low pressure steam distribution head or supply steam to deaerator or feed water heating system.</a:t>
            </a:r>
            <a:endParaRPr lang="en-US" sz="1800" spc="1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4" name="TextBox 13">
            <a:extLst>
              <a:ext uri="{FF2B5EF4-FFF2-40B4-BE49-F238E27FC236}">
                <a16:creationId xmlns:a16="http://schemas.microsoft.com/office/drawing/2014/main" id="{9372E83C-88CE-42BB-2589-FFD6B07501B8}"/>
              </a:ext>
            </a:extLst>
          </p:cNvPr>
          <p:cNvSpPr txBox="1"/>
          <p:nvPr/>
        </p:nvSpPr>
        <p:spPr>
          <a:xfrm>
            <a:off x="7619997" y="4022846"/>
            <a:ext cx="3988435" cy="369332"/>
          </a:xfrm>
          <a:prstGeom prst="rect">
            <a:avLst/>
          </a:prstGeom>
          <a:noFill/>
        </p:spPr>
        <p:txBody>
          <a:bodyPr wrap="square">
            <a:spAutoFit/>
          </a:bodyPr>
          <a:lstStyle/>
          <a:p>
            <a:pPr algn="ctr"/>
            <a:r>
              <a:rPr lang="en-US" sz="1800" b="1" dirty="0">
                <a:effectLst/>
                <a:latin typeface="Arial" panose="020B0604020202020204" pitchFamily="34" charset="0"/>
                <a:ea typeface="Times New Roman" panose="02020603050405020304" pitchFamily="18" charset="0"/>
                <a:cs typeface="Arial" panose="020B0604020202020204" pitchFamily="34" charset="0"/>
              </a:rPr>
              <a:t>Boiler Exhaust Heat Recovery </a:t>
            </a:r>
            <a:endParaRPr lang="en-US" b="1"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D9D879B9-3CE1-607D-556C-ED869A7919CA}"/>
              </a:ext>
            </a:extLst>
          </p:cNvPr>
          <p:cNvSpPr txBox="1"/>
          <p:nvPr/>
        </p:nvSpPr>
        <p:spPr>
          <a:xfrm>
            <a:off x="485696" y="5426846"/>
            <a:ext cx="11277600" cy="703911"/>
          </a:xfrm>
          <a:prstGeom prst="rect">
            <a:avLst/>
          </a:prstGeom>
          <a:noFill/>
        </p:spPr>
        <p:txBody>
          <a:bodyPr wrap="square">
            <a:spAutoFit/>
          </a:bodyPr>
          <a:lstStyle/>
          <a:p>
            <a:pPr marL="285750" indent="-285750" algn="just">
              <a:lnSpc>
                <a:spcPct val="115000"/>
              </a:lnSpc>
              <a:spcBef>
                <a:spcPts val="300"/>
              </a:spcBef>
              <a:spcAft>
                <a:spcPts val="300"/>
              </a:spcAft>
              <a:buFont typeface="Arial" panose="020B0604020202020204" pitchFamily="34" charset="0"/>
              <a:buChar char="•"/>
            </a:pPr>
            <a:r>
              <a:rPr lang="en-GB" sz="1800" dirty="0">
                <a:effectLst/>
                <a:latin typeface="Arial" panose="020B0604020202020204" pitchFamily="34" charset="0"/>
                <a:ea typeface="Times New Roman" panose="02020603050405020304" pitchFamily="18" charset="0"/>
                <a:cs typeface="Arial" panose="020B0604020202020204" pitchFamily="34" charset="0"/>
              </a:rPr>
              <a:t>The liquid remains in the pressure expansion tank at saturation temperature (&gt; 100 °C) and can still be used to preheat the supplemental water in the heat exchanger.</a:t>
            </a: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2" name="Picture 1" descr="Diagram of a steam engine&#10;&#10;Description automatically generated">
            <a:extLst>
              <a:ext uri="{FF2B5EF4-FFF2-40B4-BE49-F238E27FC236}">
                <a16:creationId xmlns:a16="http://schemas.microsoft.com/office/drawing/2014/main" id="{FCE4B794-6F9E-7D2D-66E8-81F9FD547FA5}"/>
              </a:ext>
            </a:extLst>
          </p:cNvPr>
          <p:cNvPicPr>
            <a:picLocks noChangeAspect="1"/>
          </p:cNvPicPr>
          <p:nvPr/>
        </p:nvPicPr>
        <p:blipFill rotWithShape="1">
          <a:blip r:embed="rId2"/>
          <a:srcRect l="16047" t="3278" r="3702" b="13"/>
          <a:stretch/>
        </p:blipFill>
        <p:spPr bwMode="auto">
          <a:xfrm>
            <a:off x="7315198" y="1305813"/>
            <a:ext cx="4598035" cy="2706653"/>
          </a:xfrm>
          <a:prstGeom prst="rect">
            <a:avLst/>
          </a:prstGeom>
          <a:ln>
            <a:noFill/>
          </a:ln>
          <a:extLst>
            <a:ext uri="{53640926-AAD7-44D8-BBD7-CCE9431645EC}">
              <a14:shadowObscured xmlns:a14="http://schemas.microsoft.com/office/drawing/2010/main"/>
            </a:ext>
          </a:extLst>
        </p:spPr>
      </p:pic>
      <p:pic>
        <p:nvPicPr>
          <p:cNvPr id="8" name="Picture 7"/>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8871130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8CC393-5038-3838-BDB0-D417B3490901}"/>
              </a:ext>
            </a:extLst>
          </p:cNvPr>
          <p:cNvSpPr txBox="1"/>
          <p:nvPr/>
        </p:nvSpPr>
        <p:spPr>
          <a:xfrm>
            <a:off x="719488" y="601806"/>
            <a:ext cx="10744200" cy="545727"/>
          </a:xfrm>
          <a:prstGeom prst="rect">
            <a:avLst/>
          </a:prstGeom>
          <a:noFill/>
        </p:spPr>
        <p:txBody>
          <a:bodyPr wrap="square">
            <a:spAutoFit/>
          </a:bodyPr>
          <a:lstStyle/>
          <a:p>
            <a:pPr algn="ctr">
              <a:lnSpc>
                <a:spcPct val="115000"/>
              </a:lnSpc>
              <a:spcBef>
                <a:spcPts val="300"/>
              </a:spcBef>
              <a:spcAft>
                <a:spcPts val="300"/>
              </a:spcAft>
            </a:pPr>
            <a:r>
              <a:rPr lang="en-GB" sz="2800" b="1" dirty="0">
                <a:solidFill>
                  <a:schemeClr val="accent1">
                    <a:lumMod val="50000"/>
                  </a:schemeClr>
                </a:solidFill>
                <a:effectLst/>
                <a:latin typeface="Arial" panose="020B0604020202020204" pitchFamily="34" charset="0"/>
                <a:ea typeface="Times New Roman" panose="02020603050405020304" pitchFamily="18" charset="0"/>
              </a:rPr>
              <a:t>7. Add or restore boiler refractories</a:t>
            </a:r>
            <a:endParaRPr lang="en-US" sz="2800" b="1" dirty="0">
              <a:solidFill>
                <a:schemeClr val="accent1">
                  <a:lumMod val="50000"/>
                </a:schemeClr>
              </a:solidFill>
              <a:effectLst/>
              <a:latin typeface="Arial" panose="020B0604020202020204" pitchFamily="34" charset="0"/>
              <a:ea typeface="Times New Roman" panose="02020603050405020304" pitchFamily="18" charset="0"/>
            </a:endParaRPr>
          </a:p>
        </p:txBody>
      </p:sp>
      <p:sp>
        <p:nvSpPr>
          <p:cNvPr id="5" name="TextBox 4">
            <a:extLst>
              <a:ext uri="{FF2B5EF4-FFF2-40B4-BE49-F238E27FC236}">
                <a16:creationId xmlns:a16="http://schemas.microsoft.com/office/drawing/2014/main" id="{DFECAE26-515C-70F4-18B2-32C5CD35C7BD}"/>
              </a:ext>
            </a:extLst>
          </p:cNvPr>
          <p:cNvSpPr txBox="1"/>
          <p:nvPr/>
        </p:nvSpPr>
        <p:spPr>
          <a:xfrm>
            <a:off x="685800" y="1524000"/>
            <a:ext cx="10210800" cy="4186467"/>
          </a:xfrm>
          <a:prstGeom prst="rect">
            <a:avLst/>
          </a:prstGeom>
          <a:noFill/>
        </p:spPr>
        <p:txBody>
          <a:bodyPr wrap="square">
            <a:spAutoFit/>
          </a:bodyPr>
          <a:lstStyle/>
          <a:p>
            <a:pPr marL="342900" indent="-342900" algn="just">
              <a:lnSpc>
                <a:spcPct val="115000"/>
              </a:lnSpc>
              <a:spcBef>
                <a:spcPts val="300"/>
              </a:spcBef>
              <a:spcAft>
                <a:spcPts val="300"/>
              </a:spcAft>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Boiler insulation and refractory materials are intended to ensure the safety of plant personnel and reduce shell loss due to radiation and convection. </a:t>
            </a:r>
          </a:p>
          <a:p>
            <a:pPr marL="342900" indent="-342900" algn="just">
              <a:lnSpc>
                <a:spcPct val="115000"/>
              </a:lnSpc>
              <a:spcBef>
                <a:spcPts val="300"/>
              </a:spcBef>
              <a:spcAft>
                <a:spcPts val="300"/>
              </a:spcAft>
              <a:buFont typeface="Arial" panose="020B0604020202020204" pitchFamily="34" charset="0"/>
              <a:buChar char="•"/>
            </a:pPr>
            <a:r>
              <a:rPr lang="en-GB" sz="2000" spc="5" dirty="0">
                <a:effectLst/>
                <a:latin typeface="Arial" panose="020B0604020202020204" pitchFamily="34" charset="0"/>
                <a:ea typeface="Times New Roman" panose="02020603050405020304" pitchFamily="18" charset="0"/>
                <a:cs typeface="Arial" panose="020B0604020202020204" pitchFamily="34" charset="0"/>
              </a:rPr>
              <a:t>External surfaces may need periodic repair due to ambient conditions or damage during operation. </a:t>
            </a:r>
          </a:p>
          <a:p>
            <a:pPr marL="342900" indent="-342900" algn="just">
              <a:lnSpc>
                <a:spcPct val="115000"/>
              </a:lnSpc>
              <a:spcBef>
                <a:spcPts val="300"/>
              </a:spcBef>
              <a:spcAft>
                <a:spcPts val="300"/>
              </a:spcAft>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In addition, during the annual inspection, the refractory materials must be inspected for any damage, cracks and breaks. Thermal cycling or direct impact of hot material can lead to incident in the refractory material. </a:t>
            </a:r>
          </a:p>
          <a:p>
            <a:pPr marL="342900" indent="-342900" algn="just">
              <a:lnSpc>
                <a:spcPct val="115000"/>
              </a:lnSpc>
              <a:spcBef>
                <a:spcPts val="300"/>
              </a:spcBef>
              <a:spcAft>
                <a:spcPts val="300"/>
              </a:spcAft>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As such, tasks such as maintenance, prediction, and prevention are needed for reliable steam system operations. Plant personnel should use infrared thermal cameras to look for hot spots (temperature &gt; 70 °C) and compare these images over time to see if repairs are needed. </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42063706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8CBECEC-4BBA-20AD-D817-05A0BEC25ECD}"/>
              </a:ext>
            </a:extLst>
          </p:cNvPr>
          <p:cNvSpPr txBox="1"/>
          <p:nvPr/>
        </p:nvSpPr>
        <p:spPr>
          <a:xfrm>
            <a:off x="685800" y="533400"/>
            <a:ext cx="10744200" cy="584775"/>
          </a:xfrm>
          <a:prstGeom prst="rect">
            <a:avLst/>
          </a:prstGeom>
          <a:noFill/>
        </p:spPr>
        <p:txBody>
          <a:bodyPr wrap="square">
            <a:spAutoFit/>
          </a:bodyPr>
          <a:lstStyle/>
          <a:p>
            <a:pPr algn="ctr"/>
            <a:r>
              <a:rPr lang="en-GB" sz="3200" b="1" dirty="0">
                <a:solidFill>
                  <a:schemeClr val="accent1">
                    <a:lumMod val="50000"/>
                  </a:schemeClr>
                </a:solidFill>
                <a:ea typeface="Times New Roman" panose="02020603050405020304" pitchFamily="18" charset="0"/>
                <a:cs typeface="Arial" panose="020B0604020202020204" pitchFamily="34" charset="0"/>
              </a:rPr>
              <a:t>8. Investigate opportunities for fuel conversion.</a:t>
            </a:r>
            <a:endParaRPr lang="en-US" sz="3200" b="1" dirty="0">
              <a:solidFill>
                <a:schemeClr val="accent1">
                  <a:lumMod val="50000"/>
                </a:schemeClr>
              </a:solidFill>
              <a:cs typeface="Arial" panose="020B0604020202020204" pitchFamily="34" charset="0"/>
            </a:endParaRPr>
          </a:p>
        </p:txBody>
      </p:sp>
      <p:sp>
        <p:nvSpPr>
          <p:cNvPr id="5" name="TextBox 4">
            <a:extLst>
              <a:ext uri="{FF2B5EF4-FFF2-40B4-BE49-F238E27FC236}">
                <a16:creationId xmlns:a16="http://schemas.microsoft.com/office/drawing/2014/main" id="{3D639C0F-5570-928B-A89C-4C3C1BEAC214}"/>
              </a:ext>
            </a:extLst>
          </p:cNvPr>
          <p:cNvSpPr txBox="1"/>
          <p:nvPr/>
        </p:nvSpPr>
        <p:spPr>
          <a:xfrm>
            <a:off x="533400" y="1451984"/>
            <a:ext cx="11049000" cy="4694298"/>
          </a:xfrm>
          <a:prstGeom prst="rect">
            <a:avLst/>
          </a:prstGeom>
          <a:noFill/>
        </p:spPr>
        <p:txBody>
          <a:bodyPr wrap="square">
            <a:spAutoFit/>
          </a:bodyPr>
          <a:lstStyle/>
          <a:p>
            <a:pPr marL="342900" indent="-342900" algn="just">
              <a:lnSpc>
                <a:spcPct val="115000"/>
              </a:lnSpc>
              <a:spcBef>
                <a:spcPts val="300"/>
              </a:spcBef>
              <a:spcAft>
                <a:spcPts val="300"/>
              </a:spcAft>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Fuel selection can affect operating costs due to differences in energy prices and boiler efficiency. </a:t>
            </a:r>
          </a:p>
          <a:p>
            <a:pPr marL="342900" indent="-342900" algn="just">
              <a:lnSpc>
                <a:spcPct val="115000"/>
              </a:lnSpc>
              <a:spcBef>
                <a:spcPts val="300"/>
              </a:spcBef>
              <a:spcAft>
                <a:spcPts val="300"/>
              </a:spcAft>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Fuel efficiency is generally an influencing factor when changing fuels. The benefits to fuel conversion can include fuel costs, operating costs, in addition, environmental concerns can also be a significant concern associated with fuel change option.</a:t>
            </a:r>
          </a:p>
          <a:p>
            <a:pPr marL="342900" indent="-342900" algn="just">
              <a:lnSpc>
                <a:spcPct val="115000"/>
              </a:lnSpc>
              <a:spcBef>
                <a:spcPts val="300"/>
              </a:spcBef>
              <a:spcAft>
                <a:spcPts val="300"/>
              </a:spcAft>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Fuel conversion does not necessarily mean "complete" fuel conversion. Industrial steam plants can have multiple boilers in operation and fuel conversion can also be applied in the following directions:</a:t>
            </a:r>
          </a:p>
          <a:p>
            <a:pPr lvl="1" algn="just">
              <a:lnSpc>
                <a:spcPct val="115000"/>
              </a:lnSpc>
              <a:spcBef>
                <a:spcPts val="300"/>
              </a:spcBef>
              <a:spcAft>
                <a:spcPts val="300"/>
              </a:spcAft>
            </a:pPr>
            <a:r>
              <a:rPr lang="en-GB" sz="2000" dirty="0">
                <a:effectLst/>
                <a:latin typeface="Arial" panose="020B0604020202020204" pitchFamily="34" charset="0"/>
                <a:ea typeface="Calibri" panose="020F0502020204030204" pitchFamily="34" charset="0"/>
                <a:cs typeface="Arial" panose="020B0604020202020204" pitchFamily="34" charset="0"/>
              </a:rPr>
              <a:t>– Turn off the boiler operating with a certain type of fuel.</a:t>
            </a:r>
          </a:p>
          <a:p>
            <a:pPr lvl="1" algn="just">
              <a:lnSpc>
                <a:spcPct val="115000"/>
              </a:lnSpc>
              <a:spcBef>
                <a:spcPts val="300"/>
              </a:spcBef>
              <a:spcAft>
                <a:spcPts val="300"/>
              </a:spcAft>
            </a:pPr>
            <a:r>
              <a:rPr lang="en-GB" sz="2000" dirty="0">
                <a:effectLst/>
                <a:latin typeface="Arial" panose="020B0604020202020204" pitchFamily="34" charset="0"/>
                <a:ea typeface="Calibri" panose="020F0502020204030204" pitchFamily="34" charset="0"/>
                <a:cs typeface="Arial" panose="020B0604020202020204" pitchFamily="34" charset="0"/>
              </a:rPr>
              <a:t>– Reduce the steam output of boiler A working with fuel type 1 and correspondingly increase the output of boiler B working with fuel type 2.</a:t>
            </a:r>
          </a:p>
          <a:p>
            <a:pPr lvl="1" algn="just">
              <a:lnSpc>
                <a:spcPct val="115000"/>
              </a:lnSpc>
              <a:spcBef>
                <a:spcPts val="300"/>
              </a:spcBef>
              <a:spcAft>
                <a:spcPts val="300"/>
              </a:spcAft>
            </a:pPr>
            <a:r>
              <a:rPr lang="en-GB" sz="2000" dirty="0">
                <a:effectLst/>
                <a:latin typeface="Arial" panose="020B0604020202020204" pitchFamily="34" charset="0"/>
                <a:ea typeface="Calibri" panose="020F0502020204030204" pitchFamily="34" charset="0"/>
                <a:cs typeface="Arial" panose="020B0604020202020204" pitchFamily="34" charset="0"/>
              </a:rPr>
              <a:t>– Simultaneous combustion of multiple fuels for the boiler and change the fuel burning ratio.</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1963971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192FFD-87E2-A6D3-FC88-F515612EFA4C}"/>
              </a:ext>
            </a:extLst>
          </p:cNvPr>
          <p:cNvSpPr txBox="1"/>
          <p:nvPr/>
        </p:nvSpPr>
        <p:spPr>
          <a:xfrm>
            <a:off x="762000" y="3152001"/>
            <a:ext cx="10668000" cy="553998"/>
          </a:xfrm>
          <a:prstGeom prst="rect">
            <a:avLst/>
          </a:prstGeom>
          <a:noFill/>
        </p:spPr>
        <p:txBody>
          <a:bodyPr wrap="square">
            <a:spAutoFit/>
          </a:bodyPr>
          <a:lstStyle/>
          <a:p>
            <a:pPr algn="ctr" rtl="0"/>
            <a:r>
              <a:rPr lang="en-US" sz="3000" b="1" i="0" u="none" strike="noStrike" kern="1200" baseline="0" dirty="0">
                <a:latin typeface="Arial" panose="020B0604020202020204" pitchFamily="34" charset="0"/>
              </a:rPr>
              <a:t>4. </a:t>
            </a:r>
            <a:r>
              <a:rPr lang="vi-VN" sz="3000" b="1" i="0" u="none" strike="noStrike" kern="1200" baseline="0" dirty="0">
                <a:latin typeface="Arial" panose="020B0604020202020204" pitchFamily="34" charset="0"/>
              </a:rPr>
              <a:t>OVERVIEW OF STEAM DISTRIBUTION SYSTEM</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6787508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36C838F-E7E3-E26C-4491-0E05CF851A1C}"/>
              </a:ext>
            </a:extLst>
          </p:cNvPr>
          <p:cNvSpPr txBox="1"/>
          <p:nvPr/>
        </p:nvSpPr>
        <p:spPr>
          <a:xfrm>
            <a:off x="710971" y="1394596"/>
            <a:ext cx="5486400" cy="1905073"/>
          </a:xfrm>
          <a:prstGeom prst="rect">
            <a:avLst/>
          </a:prstGeom>
          <a:noFill/>
        </p:spPr>
        <p:txBody>
          <a:bodyPr wrap="square">
            <a:spAutoFit/>
          </a:bodyPr>
          <a:lstStyle/>
          <a:p>
            <a:pPr marL="285750" indent="-285750" algn="just">
              <a:lnSpc>
                <a:spcPct val="120000"/>
              </a:lnSpc>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The steam distribution system consists of all main pipes, branch pipes, valve systems, steam traps, etc., in order to transport steam from the steam production location to the steam consumption location.</a:t>
            </a:r>
            <a:endParaRPr lang="en-US" sz="20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C634B939-E586-FC88-6B54-161494461551}"/>
              </a:ext>
            </a:extLst>
          </p:cNvPr>
          <p:cNvSpPr txBox="1"/>
          <p:nvPr/>
        </p:nvSpPr>
        <p:spPr>
          <a:xfrm>
            <a:off x="7996687" y="6227085"/>
            <a:ext cx="3197088" cy="400110"/>
          </a:xfrm>
          <a:prstGeom prst="rect">
            <a:avLst/>
          </a:prstGeom>
          <a:noFill/>
        </p:spPr>
        <p:txBody>
          <a:bodyPr wrap="square">
            <a:spAutoFit/>
          </a:bodyPr>
          <a:lstStyle/>
          <a:p>
            <a:r>
              <a:rPr lang="en-US" sz="2000" dirty="0">
                <a:effectLst/>
                <a:latin typeface="Arial" panose="020B0604020202020204" pitchFamily="34" charset="0"/>
                <a:ea typeface="Times New Roman" panose="02020603050405020304" pitchFamily="18" charset="0"/>
                <a:cs typeface="Arial" panose="020B0604020202020204" pitchFamily="34" charset="0"/>
              </a:rPr>
              <a:t>Typical Steam System </a:t>
            </a:r>
            <a:endParaRPr lang="en-US" sz="20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1E1519F0-F1F4-02BD-4D5D-CC3A1C2853B5}"/>
              </a:ext>
            </a:extLst>
          </p:cNvPr>
          <p:cNvSpPr txBox="1"/>
          <p:nvPr/>
        </p:nvSpPr>
        <p:spPr>
          <a:xfrm>
            <a:off x="710971" y="3332029"/>
            <a:ext cx="5257800" cy="2670668"/>
          </a:xfrm>
          <a:prstGeom prst="rect">
            <a:avLst/>
          </a:prstGeom>
          <a:noFill/>
        </p:spPr>
        <p:txBody>
          <a:bodyPr wrap="square">
            <a:spAutoFit/>
          </a:bodyPr>
          <a:lstStyle/>
          <a:p>
            <a:pPr marL="342900" indent="-342900" algn="just">
              <a:lnSpc>
                <a:spcPct val="125000"/>
              </a:lnSpc>
              <a:spcBef>
                <a:spcPts val="300"/>
              </a:spcBef>
              <a:spcAft>
                <a:spcPts val="300"/>
              </a:spcAft>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Arial" panose="020B0604020202020204" pitchFamily="34" charset="0"/>
              </a:rPr>
              <a:t>A general steam system has four primary areas:</a:t>
            </a:r>
          </a:p>
          <a:p>
            <a:pPr lvl="1" algn="just">
              <a:lnSpc>
                <a:spcPct val="125000"/>
              </a:lnSpc>
              <a:spcBef>
                <a:spcPts val="300"/>
              </a:spcBef>
              <a:spcAft>
                <a:spcPts val="30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 Production.</a:t>
            </a:r>
          </a:p>
          <a:p>
            <a:pPr lvl="1" algn="just">
              <a:lnSpc>
                <a:spcPct val="125000"/>
              </a:lnSpc>
              <a:spcBef>
                <a:spcPts val="300"/>
              </a:spcBef>
              <a:spcAft>
                <a:spcPts val="30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 Distribution.</a:t>
            </a:r>
          </a:p>
          <a:p>
            <a:pPr lvl="1" algn="just">
              <a:lnSpc>
                <a:spcPct val="125000"/>
              </a:lnSpc>
              <a:spcBef>
                <a:spcPts val="300"/>
              </a:spcBef>
              <a:spcAft>
                <a:spcPts val="30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 End use and/or cogeneration.</a:t>
            </a:r>
          </a:p>
          <a:p>
            <a:pPr lvl="1" algn="just">
              <a:lnSpc>
                <a:spcPct val="125000"/>
              </a:lnSpc>
              <a:spcBef>
                <a:spcPts val="300"/>
              </a:spcBef>
              <a:spcAft>
                <a:spcPts val="30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 Condensate recovery.</a:t>
            </a:r>
          </a:p>
        </p:txBody>
      </p:sp>
      <p:pic>
        <p:nvPicPr>
          <p:cNvPr id="6" name="Picture 5"/>
          <p:cNvPicPr>
            <a:picLocks noChangeAspect="1"/>
          </p:cNvPicPr>
          <p:nvPr/>
        </p:nvPicPr>
        <p:blipFill>
          <a:blip r:embed="rId3"/>
          <a:stretch>
            <a:fillRect/>
          </a:stretch>
        </p:blipFill>
        <p:spPr>
          <a:xfrm>
            <a:off x="11188160" y="5996280"/>
            <a:ext cx="1000211" cy="861720"/>
          </a:xfrm>
          <a:prstGeom prst="rect">
            <a:avLst/>
          </a:prstGeom>
        </p:spPr>
      </p:pic>
      <p:pic>
        <p:nvPicPr>
          <p:cNvPr id="2" name="Picture 1">
            <a:extLst>
              <a:ext uri="{FF2B5EF4-FFF2-40B4-BE49-F238E27FC236}">
                <a16:creationId xmlns:a16="http://schemas.microsoft.com/office/drawing/2014/main" id="{A81CDAF5-C09E-8E7C-F597-EE53CCC285A1}"/>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6223230" y="2149283"/>
            <a:ext cx="5957120" cy="3962400"/>
          </a:xfrm>
          <a:prstGeom prst="rect">
            <a:avLst/>
          </a:prstGeom>
        </p:spPr>
      </p:pic>
      <p:sp>
        <p:nvSpPr>
          <p:cNvPr id="3" name="TextBox 2">
            <a:extLst>
              <a:ext uri="{FF2B5EF4-FFF2-40B4-BE49-F238E27FC236}">
                <a16:creationId xmlns:a16="http://schemas.microsoft.com/office/drawing/2014/main" id="{A5B3433D-FBD4-DFDB-60EC-68007D792BE5}"/>
              </a:ext>
            </a:extLst>
          </p:cNvPr>
          <p:cNvSpPr txBox="1"/>
          <p:nvPr/>
        </p:nvSpPr>
        <p:spPr>
          <a:xfrm>
            <a:off x="4128213" y="618374"/>
            <a:ext cx="3935573" cy="523220"/>
          </a:xfrm>
          <a:prstGeom prst="rect">
            <a:avLst/>
          </a:prstGeom>
          <a:noFill/>
        </p:spPr>
        <p:txBody>
          <a:bodyPr wrap="square">
            <a:spAutoFit/>
          </a:bodyPr>
          <a:lstStyle/>
          <a:p>
            <a:r>
              <a:rPr lang="en-US"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Typical Steam System </a:t>
            </a:r>
            <a:endParaRPr lang="en-US" sz="28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52342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94F0A3ED-72FF-A0AB-7E6E-E99C3BC9A45C}"/>
              </a:ext>
            </a:extLst>
          </p:cNvPr>
          <p:cNvSpPr txBox="1">
            <a:spLocks noChangeArrowheads="1"/>
          </p:cNvSpPr>
          <p:nvPr/>
        </p:nvSpPr>
        <p:spPr>
          <a:xfrm>
            <a:off x="1659835" y="639417"/>
            <a:ext cx="8855766" cy="533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en-US" altLang="en-US" sz="2400" b="1" dirty="0">
                <a:solidFill>
                  <a:schemeClr val="accent1">
                    <a:lumMod val="50000"/>
                  </a:schemeClr>
                </a:solidFill>
                <a:latin typeface="Arial" panose="020B0604020202020204" pitchFamily="34" charset="0"/>
                <a:cs typeface="Arial" panose="020B0604020202020204" pitchFamily="34" charset="0"/>
              </a:rPr>
              <a:t>Important components of the steam distribution system:</a:t>
            </a:r>
          </a:p>
        </p:txBody>
      </p:sp>
      <p:sp>
        <p:nvSpPr>
          <p:cNvPr id="6" name="Rectangle 4">
            <a:extLst>
              <a:ext uri="{FF2B5EF4-FFF2-40B4-BE49-F238E27FC236}">
                <a16:creationId xmlns:a16="http://schemas.microsoft.com/office/drawing/2014/main" id="{4698A685-C19B-882D-C8EA-61A6D2DF3B20}"/>
              </a:ext>
            </a:extLst>
          </p:cNvPr>
          <p:cNvSpPr>
            <a:spLocks noChangeArrowheads="1"/>
          </p:cNvSpPr>
          <p:nvPr/>
        </p:nvSpPr>
        <p:spPr bwMode="auto">
          <a:xfrm>
            <a:off x="1659835" y="1524000"/>
            <a:ext cx="3810000" cy="240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l" rtl="0">
              <a:buFontTx/>
              <a:buAutoNum type="arabicPeriod"/>
            </a:pPr>
            <a:r>
              <a:rPr lang="en-US" altLang="en-US" sz="2200" dirty="0">
                <a:latin typeface="Arial" panose="020B0604020202020204" pitchFamily="34" charset="0"/>
              </a:rPr>
              <a:t>Pipeline</a:t>
            </a:r>
          </a:p>
          <a:p>
            <a:pPr algn="l" rtl="0">
              <a:buFontTx/>
              <a:buAutoNum type="arabicPeriod"/>
            </a:pPr>
            <a:r>
              <a:rPr lang="en-US" altLang="en-US" sz="2200" dirty="0">
                <a:latin typeface="Arial" panose="020B0604020202020204" pitchFamily="34" charset="0"/>
              </a:rPr>
              <a:t>Condensate drainage point</a:t>
            </a:r>
          </a:p>
          <a:p>
            <a:pPr algn="l" rtl="0">
              <a:buFontTx/>
              <a:buAutoNum type="arabicPeriod"/>
            </a:pPr>
            <a:r>
              <a:rPr lang="en-US" altLang="en-US" sz="2200" dirty="0">
                <a:latin typeface="Arial" panose="020B0604020202020204" pitchFamily="34" charset="0"/>
              </a:rPr>
              <a:t>Steam extraction lines</a:t>
            </a:r>
          </a:p>
          <a:p>
            <a:pPr algn="l" rtl="0">
              <a:buFontTx/>
              <a:buAutoNum type="arabicPeriod"/>
            </a:pPr>
            <a:r>
              <a:rPr lang="en-US" altLang="en-US" sz="2200" dirty="0">
                <a:latin typeface="Arial" panose="020B0604020202020204" pitchFamily="34" charset="0"/>
              </a:rPr>
              <a:t>Coarse filter</a:t>
            </a:r>
          </a:p>
          <a:p>
            <a:pPr algn="l" rtl="0">
              <a:buFontTx/>
              <a:buAutoNum type="arabicPeriod"/>
            </a:pPr>
            <a:r>
              <a:rPr lang="en-US" altLang="en-US" sz="2200" dirty="0">
                <a:latin typeface="Arial" panose="020B0604020202020204" pitchFamily="34" charset="0"/>
              </a:rPr>
              <a:t>Fine filter</a:t>
            </a:r>
          </a:p>
        </p:txBody>
      </p:sp>
      <p:sp>
        <p:nvSpPr>
          <p:cNvPr id="7" name="Rectangle 5">
            <a:extLst>
              <a:ext uri="{FF2B5EF4-FFF2-40B4-BE49-F238E27FC236}">
                <a16:creationId xmlns:a16="http://schemas.microsoft.com/office/drawing/2014/main" id="{BB70B638-F2DE-52A9-0E69-4FD47A906ED0}"/>
              </a:ext>
            </a:extLst>
          </p:cNvPr>
          <p:cNvSpPr>
            <a:spLocks noChangeArrowheads="1"/>
          </p:cNvSpPr>
          <p:nvPr/>
        </p:nvSpPr>
        <p:spPr bwMode="auto">
          <a:xfrm>
            <a:off x="6324600" y="1676400"/>
            <a:ext cx="4648200" cy="243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l" rtl="0">
              <a:buFontTx/>
              <a:buAutoNum type="arabicPeriod" startAt="6"/>
            </a:pPr>
            <a:r>
              <a:rPr lang="en-US" altLang="en-US" sz="2200" dirty="0">
                <a:latin typeface="Arial" panose="020B0604020202020204" pitchFamily="34" charset="0"/>
              </a:rPr>
              <a:t>Split trap</a:t>
            </a:r>
          </a:p>
          <a:p>
            <a:pPr algn="l" rtl="0">
              <a:buFontTx/>
              <a:buAutoNum type="arabicPeriod" startAt="6"/>
            </a:pPr>
            <a:r>
              <a:rPr lang="en-US" altLang="en-US" sz="2200" dirty="0">
                <a:latin typeface="Arial" panose="020B0604020202020204" pitchFamily="34" charset="0"/>
              </a:rPr>
              <a:t>Steam trap</a:t>
            </a:r>
          </a:p>
          <a:p>
            <a:pPr algn="l" rtl="0">
              <a:buFontTx/>
              <a:buAutoNum type="arabicPeriod" startAt="6"/>
            </a:pPr>
            <a:r>
              <a:rPr lang="en-US" altLang="en-US" sz="2200" dirty="0">
                <a:latin typeface="Arial" panose="020B0604020202020204" pitchFamily="34" charset="0"/>
              </a:rPr>
              <a:t>Ventilatory</a:t>
            </a:r>
          </a:p>
          <a:p>
            <a:pPr algn="l" rtl="0">
              <a:buFontTx/>
              <a:buAutoNum type="arabicPeriod" startAt="6"/>
            </a:pPr>
            <a:r>
              <a:rPr lang="en-US" altLang="en-US" sz="2200" dirty="0">
                <a:latin typeface="Arial" panose="020B0604020202020204" pitchFamily="34" charset="0"/>
              </a:rPr>
              <a:t>Condensate recovery system</a:t>
            </a:r>
          </a:p>
          <a:p>
            <a:pPr algn="l" rtl="0">
              <a:buFontTx/>
              <a:buAutoNum type="arabicPeriod" startAt="6"/>
            </a:pPr>
            <a:r>
              <a:rPr lang="en-US" altLang="en-US" sz="2200" dirty="0">
                <a:latin typeface="Arial" panose="020B0604020202020204" pitchFamily="34" charset="0"/>
              </a:rPr>
              <a:t>Insulation</a:t>
            </a:r>
          </a:p>
        </p:txBody>
      </p:sp>
      <p:sp>
        <p:nvSpPr>
          <p:cNvPr id="2" name="TextBox 1">
            <a:extLst>
              <a:ext uri="{FF2B5EF4-FFF2-40B4-BE49-F238E27FC236}">
                <a16:creationId xmlns:a16="http://schemas.microsoft.com/office/drawing/2014/main" id="{F8EA2026-0B7B-C448-DB14-F3A505608460}"/>
              </a:ext>
            </a:extLst>
          </p:cNvPr>
          <p:cNvSpPr txBox="1"/>
          <p:nvPr/>
        </p:nvSpPr>
        <p:spPr>
          <a:xfrm>
            <a:off x="1659835" y="4458945"/>
            <a:ext cx="9182100" cy="1339469"/>
          </a:xfrm>
          <a:prstGeom prst="rect">
            <a:avLst/>
          </a:prstGeom>
          <a:noFill/>
          <a:ln>
            <a:solidFill>
              <a:schemeClr val="tx1"/>
            </a:solidFill>
          </a:ln>
        </p:spPr>
        <p:txBody>
          <a:bodyPr wrap="square">
            <a:spAutoFit/>
          </a:bodyPr>
          <a:lstStyle/>
          <a:p>
            <a:pPr>
              <a:lnSpc>
                <a:spcPct val="115000"/>
              </a:lnSpc>
            </a:pPr>
            <a:r>
              <a:rPr lang="en-GB" sz="1800" b="1" dirty="0">
                <a:effectLst/>
                <a:latin typeface="Arial" panose="020B0604020202020204" pitchFamily="34" charset="0"/>
                <a:ea typeface="Times New Roman" panose="02020603050405020304" pitchFamily="18" charset="0"/>
                <a:cs typeface="Arial" panose="020B0604020202020204" pitchFamily="34" charset="0"/>
              </a:rPr>
              <a:t>Question: </a:t>
            </a:r>
            <a:r>
              <a:rPr lang="en-GB" sz="1800" dirty="0">
                <a:effectLst/>
                <a:latin typeface="Arial" panose="020B0604020202020204" pitchFamily="34" charset="0"/>
                <a:ea typeface="Times New Roman" panose="02020603050405020304" pitchFamily="18" charset="0"/>
                <a:cs typeface="Arial" panose="020B0604020202020204" pitchFamily="34" charset="0"/>
              </a:rPr>
              <a:t>What is the function of the steam accumulator in the steam system?</a:t>
            </a:r>
          </a:p>
          <a:p>
            <a:pPr>
              <a:lnSpc>
                <a:spcPct val="115000"/>
              </a:lnSpc>
            </a:pPr>
            <a:r>
              <a:rPr lang="en-GB" sz="1800" dirty="0">
                <a:effectLst/>
                <a:latin typeface="Arial" panose="020B0604020202020204" pitchFamily="34" charset="0"/>
                <a:ea typeface="Times New Roman" panose="02020603050405020304" pitchFamily="18" charset="0"/>
                <a:cs typeface="Arial" panose="020B0604020202020204" pitchFamily="34" charset="0"/>
              </a:rPr>
              <a:t>1. Reserve steam for variable load operations</a:t>
            </a:r>
          </a:p>
          <a:p>
            <a:pPr>
              <a:lnSpc>
                <a:spcPct val="115000"/>
              </a:lnSpc>
            </a:pPr>
            <a:r>
              <a:rPr lang="en-GB" sz="1800" dirty="0">
                <a:effectLst/>
                <a:latin typeface="Arial" panose="020B0604020202020204" pitchFamily="34" charset="0"/>
                <a:ea typeface="Times New Roman" panose="02020603050405020304" pitchFamily="18" charset="0"/>
                <a:cs typeface="Arial" panose="020B0604020202020204" pitchFamily="34" charset="0"/>
              </a:rPr>
              <a:t>2. Recover steam generated from furnace discharge water or high pressure condensate.</a:t>
            </a:r>
          </a:p>
          <a:p>
            <a:pPr>
              <a:lnSpc>
                <a:spcPct val="115000"/>
              </a:lnSpc>
            </a:pPr>
            <a:r>
              <a:rPr lang="en-GB" sz="1800" dirty="0">
                <a:effectLst/>
                <a:latin typeface="Arial" panose="020B0604020202020204" pitchFamily="34" charset="0"/>
                <a:ea typeface="Times New Roman" panose="02020603050405020304" pitchFamily="18" charset="0"/>
                <a:cs typeface="Arial" panose="020B0604020202020204" pitchFamily="34" charset="0"/>
              </a:rPr>
              <a:t>3. To store recovered condensate.</a:t>
            </a:r>
            <a:endParaRPr lang="en-US" dirty="0">
              <a:latin typeface="Arial" panose="020B0604020202020204" pitchFamily="34" charset="0"/>
              <a:cs typeface="Arial" panose="020B0604020202020204" pitchFamily="34" charset="0"/>
            </a:endParaRPr>
          </a:p>
        </p:txBody>
      </p:sp>
      <p:pic>
        <p:nvPicPr>
          <p:cNvPr id="8" name="Picture 7"/>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621810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27748E9-294E-3325-D66B-FF0AF4B9B640}"/>
              </a:ext>
            </a:extLst>
          </p:cNvPr>
          <p:cNvSpPr txBox="1"/>
          <p:nvPr/>
        </p:nvSpPr>
        <p:spPr>
          <a:xfrm>
            <a:off x="815009" y="1295400"/>
            <a:ext cx="10515600" cy="2162130"/>
          </a:xfrm>
          <a:prstGeom prst="rect">
            <a:avLst/>
          </a:prstGeom>
          <a:noFill/>
        </p:spPr>
        <p:txBody>
          <a:bodyPr wrap="square">
            <a:spAutoFit/>
          </a:bodyPr>
          <a:lstStyle/>
          <a:p>
            <a:pPr algn="just">
              <a:lnSpc>
                <a:spcPct val="110000"/>
              </a:lnSpc>
              <a:spcBef>
                <a:spcPts val="300"/>
              </a:spcBef>
              <a:spcAft>
                <a:spcPts val="300"/>
              </a:spcAft>
            </a:pPr>
            <a:r>
              <a:rPr lang="en-US" b="1" i="1" dirty="0">
                <a:effectLst/>
                <a:latin typeface="Arial" panose="020B0604020202020204" pitchFamily="34" charset="0"/>
                <a:ea typeface="Times New Roman" panose="02020603050405020304" pitchFamily="18" charset="0"/>
                <a:cs typeface="Arial" panose="020B0604020202020204" pitchFamily="34" charset="0"/>
              </a:rPr>
              <a:t>The concept of fuel</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0000"/>
              </a:lnSpc>
              <a:spcBef>
                <a:spcPts val="300"/>
              </a:spcBef>
              <a:spcAft>
                <a:spcPts val="300"/>
              </a:spcAft>
            </a:pPr>
            <a:r>
              <a:rPr lang="en-US" dirty="0">
                <a:effectLst/>
                <a:latin typeface="Arial" panose="020B0604020202020204" pitchFamily="34" charset="0"/>
                <a:ea typeface="Times New Roman" panose="02020603050405020304" pitchFamily="18" charset="0"/>
                <a:cs typeface="Arial" panose="020B0604020202020204" pitchFamily="34" charset="0"/>
              </a:rPr>
              <a:t>Fuels are substances that, when burned, emit light and thermal energy. Fuel has 3 main</a:t>
            </a:r>
            <a:r>
              <a:rPr lang="vi-VN" dirty="0">
                <a:effectLst/>
                <a:latin typeface="Arial" panose="020B0604020202020204" pitchFamily="34" charset="0"/>
                <a:ea typeface="Times New Roman" panose="02020603050405020304" pitchFamily="18" charset="0"/>
                <a:cs typeface="Arial" panose="020B0604020202020204" pitchFamily="34" charset="0"/>
              </a:rPr>
              <a:t> forms </a:t>
            </a:r>
            <a:r>
              <a:rPr lang="en-US" dirty="0">
                <a:effectLst/>
                <a:latin typeface="Arial" panose="020B0604020202020204" pitchFamily="34" charset="0"/>
                <a:ea typeface="Times New Roman" panose="02020603050405020304" pitchFamily="18" charset="0"/>
                <a:cs typeface="Arial" panose="020B0604020202020204" pitchFamily="34" charset="0"/>
              </a:rPr>
              <a:t>including: </a:t>
            </a:r>
          </a:p>
          <a:p>
            <a:pPr algn="just">
              <a:lnSpc>
                <a:spcPct val="110000"/>
              </a:lnSpc>
              <a:spcBef>
                <a:spcPts val="300"/>
              </a:spcBef>
              <a:spcAft>
                <a:spcPts val="300"/>
              </a:spcAft>
            </a:pPr>
            <a:r>
              <a:rPr lang="en-US" dirty="0">
                <a:effectLst/>
                <a:latin typeface="Arial" panose="020B0604020202020204" pitchFamily="34" charset="0"/>
                <a:ea typeface="Times New Roman" panose="02020603050405020304" pitchFamily="18" charset="0"/>
                <a:cs typeface="Arial" panose="020B0604020202020204" pitchFamily="34" charset="0"/>
              </a:rPr>
              <a:t>– Gaseous fuels (natural gas, companion gas, biogas, gas from gasification, etc.);</a:t>
            </a:r>
          </a:p>
          <a:p>
            <a:pPr algn="just">
              <a:lnSpc>
                <a:spcPct val="110000"/>
              </a:lnSpc>
              <a:spcBef>
                <a:spcPts val="300"/>
              </a:spcBef>
              <a:spcAft>
                <a:spcPts val="300"/>
              </a:spcAft>
            </a:pPr>
            <a:r>
              <a:rPr lang="en-US" dirty="0">
                <a:effectLst/>
                <a:latin typeface="Arial" panose="020B0604020202020204" pitchFamily="34" charset="0"/>
                <a:ea typeface="Times New Roman" panose="02020603050405020304" pitchFamily="18" charset="0"/>
                <a:cs typeface="Arial" panose="020B0604020202020204" pitchFamily="34" charset="0"/>
              </a:rPr>
              <a:t>– Liquid fuel (DO oil, FO oil);</a:t>
            </a:r>
          </a:p>
          <a:p>
            <a:r>
              <a:rPr lang="en-US" dirty="0">
                <a:effectLst/>
                <a:latin typeface="Arial" panose="020B0604020202020204" pitchFamily="34" charset="0"/>
                <a:ea typeface="Times New Roman" panose="02020603050405020304" pitchFamily="18" charset="0"/>
                <a:cs typeface="Arial" panose="020B0604020202020204" pitchFamily="34" charset="0"/>
              </a:rPr>
              <a:t>– Solid fuel (coal, firewood, rice husk, cashew shells and other agricultural by-products, etc.).</a:t>
            </a:r>
          </a:p>
        </p:txBody>
      </p:sp>
      <p:sp>
        <p:nvSpPr>
          <p:cNvPr id="7" name="TextBox 6">
            <a:extLst>
              <a:ext uri="{FF2B5EF4-FFF2-40B4-BE49-F238E27FC236}">
                <a16:creationId xmlns:a16="http://schemas.microsoft.com/office/drawing/2014/main" id="{ACB7DF3B-E3E6-80CC-FBB0-C66E5347EBD1}"/>
              </a:ext>
            </a:extLst>
          </p:cNvPr>
          <p:cNvSpPr txBox="1"/>
          <p:nvPr/>
        </p:nvSpPr>
        <p:spPr>
          <a:xfrm>
            <a:off x="815009" y="3481414"/>
            <a:ext cx="10210800" cy="2432461"/>
          </a:xfrm>
          <a:prstGeom prst="rect">
            <a:avLst/>
          </a:prstGeom>
          <a:noFill/>
        </p:spPr>
        <p:txBody>
          <a:bodyPr wrap="square">
            <a:spAutoFit/>
          </a:bodyPr>
          <a:lstStyle/>
          <a:p>
            <a:pPr algn="just">
              <a:lnSpc>
                <a:spcPct val="110000"/>
              </a:lnSpc>
              <a:spcBef>
                <a:spcPts val="300"/>
              </a:spcBef>
              <a:spcAft>
                <a:spcPts val="300"/>
              </a:spcAft>
            </a:pPr>
            <a:r>
              <a:rPr lang="en-US" b="1" i="1" dirty="0">
                <a:effectLst/>
                <a:latin typeface="Arial" panose="020B0604020202020204" pitchFamily="34" charset="0"/>
                <a:ea typeface="Times New Roman" panose="02020603050405020304" pitchFamily="18" charset="0"/>
                <a:cs typeface="Arial" panose="020B0604020202020204" pitchFamily="34" charset="0"/>
              </a:rPr>
              <a:t>Fuel composition:</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a:lnSpc>
                <a:spcPct val="110000"/>
              </a:lnSpc>
              <a:spcBef>
                <a:spcPts val="300"/>
              </a:spcBef>
              <a:spcAft>
                <a:spcPts val="300"/>
              </a:spcAft>
            </a:pPr>
            <a:r>
              <a:rPr lang="en-US" dirty="0">
                <a:effectLst/>
                <a:latin typeface="Arial" panose="020B0604020202020204" pitchFamily="34" charset="0"/>
                <a:ea typeface="Times New Roman" panose="02020603050405020304" pitchFamily="18" charset="0"/>
                <a:cs typeface="Arial" panose="020B0604020202020204" pitchFamily="34" charset="0"/>
              </a:rPr>
              <a:t>For solid fuel, the fuel composition is divided into:</a:t>
            </a:r>
          </a:p>
          <a:p>
            <a:pPr>
              <a:lnSpc>
                <a:spcPct val="110000"/>
              </a:lnSpc>
              <a:spcBef>
                <a:spcPts val="300"/>
              </a:spcBef>
              <a:spcAft>
                <a:spcPts val="300"/>
              </a:spcAft>
            </a:pPr>
            <a:r>
              <a:rPr lang="vi-VN" dirty="0">
                <a:effectLst/>
                <a:latin typeface="Arial" panose="020B0604020202020204" pitchFamily="34" charset="0"/>
                <a:ea typeface="Times New Roman" panose="02020603050405020304" pitchFamily="18" charset="0"/>
                <a:cs typeface="Arial" panose="020B0604020202020204" pitchFamily="34" charset="0"/>
              </a:rPr>
              <a:t> </a:t>
            </a:r>
            <a:r>
              <a:rPr lang="en-US" spc="-10" dirty="0">
                <a:effectLst/>
                <a:latin typeface="Arial" panose="020B0604020202020204" pitchFamily="34" charset="0"/>
                <a:ea typeface="Times New Roman" panose="02020603050405020304" pitchFamily="18" charset="0"/>
                <a:cs typeface="Arial" panose="020B0604020202020204" pitchFamily="34" charset="0"/>
              </a:rPr>
              <a:t>– The Ultimate</a:t>
            </a:r>
            <a:r>
              <a:rPr lang="vi-VN" spc="-10" dirty="0">
                <a:effectLst/>
                <a:latin typeface="Arial" panose="020B0604020202020204" pitchFamily="34" charset="0"/>
                <a:ea typeface="Times New Roman" panose="02020603050405020304" pitchFamily="18" charset="0"/>
                <a:cs typeface="Arial" panose="020B0604020202020204" pitchFamily="34" charset="0"/>
              </a:rPr>
              <a:t> analysis </a:t>
            </a:r>
            <a:r>
              <a:rPr lang="en-US" spc="-10" dirty="0">
                <a:effectLst/>
                <a:latin typeface="Arial" panose="020B0604020202020204" pitchFamily="34" charset="0"/>
                <a:ea typeface="Times New Roman" panose="02020603050405020304" pitchFamily="18" charset="0"/>
                <a:cs typeface="Arial" panose="020B0604020202020204" pitchFamily="34" charset="0"/>
              </a:rPr>
              <a:t>has components C, H, S, O, N, ash, moisture whereby C, H, S</a:t>
            </a:r>
            <a:r>
              <a:rPr lang="en-US" dirty="0">
                <a:effectLst/>
                <a:latin typeface="Arial" panose="020B0604020202020204" pitchFamily="34" charset="0"/>
                <a:ea typeface="Times New Roman" panose="02020603050405020304" pitchFamily="18" charset="0"/>
                <a:cs typeface="Arial" panose="020B0604020202020204" pitchFamily="34" charset="0"/>
              </a:rPr>
              <a:t> are combustible components that generate heat and O, N are components in fuel that escape during combustion without generating heat.</a:t>
            </a:r>
          </a:p>
          <a:p>
            <a:pPr>
              <a:lnSpc>
                <a:spcPct val="110000"/>
              </a:lnSpc>
              <a:spcBef>
                <a:spcPts val="300"/>
              </a:spcBef>
              <a:spcAft>
                <a:spcPts val="300"/>
              </a:spcAft>
            </a:pPr>
            <a:r>
              <a:rPr lang="en-US" dirty="0">
                <a:effectLst/>
                <a:latin typeface="Arial" panose="020B0604020202020204" pitchFamily="34" charset="0"/>
                <a:ea typeface="Times New Roman" panose="02020603050405020304" pitchFamily="18" charset="0"/>
                <a:cs typeface="Arial" panose="020B0604020202020204" pitchFamily="34" charset="0"/>
              </a:rPr>
              <a:t>– The Proximate</a:t>
            </a:r>
            <a:r>
              <a:rPr lang="vi-VN" dirty="0">
                <a:effectLst/>
                <a:latin typeface="Arial" panose="020B0604020202020204" pitchFamily="34" charset="0"/>
                <a:ea typeface="Times New Roman" panose="02020603050405020304" pitchFamily="18" charset="0"/>
                <a:cs typeface="Arial" panose="020B0604020202020204" pitchFamily="34" charset="0"/>
              </a:rPr>
              <a:t> analysis </a:t>
            </a:r>
            <a:r>
              <a:rPr lang="en-US" dirty="0">
                <a:effectLst/>
                <a:latin typeface="Arial" panose="020B0604020202020204" pitchFamily="34" charset="0"/>
                <a:ea typeface="Times New Roman" panose="02020603050405020304" pitchFamily="18" charset="0"/>
                <a:cs typeface="Arial" panose="020B0604020202020204" pitchFamily="34" charset="0"/>
              </a:rPr>
              <a:t>of the fuel has fixed</a:t>
            </a:r>
            <a:r>
              <a:rPr lang="vi-VN" dirty="0">
                <a:effectLst/>
                <a:latin typeface="Arial" panose="020B0604020202020204" pitchFamily="34" charset="0"/>
                <a:ea typeface="Times New Roman" panose="02020603050405020304" pitchFamily="18" charset="0"/>
                <a:cs typeface="Arial" panose="020B0604020202020204" pitchFamily="34" charset="0"/>
              </a:rPr>
              <a:t> carbon</a:t>
            </a:r>
            <a:r>
              <a:rPr lang="en-US" dirty="0">
                <a:effectLst/>
                <a:latin typeface="Arial" panose="020B0604020202020204" pitchFamily="34" charset="0"/>
                <a:ea typeface="Times New Roman" panose="02020603050405020304" pitchFamily="18" charset="0"/>
                <a:cs typeface="Arial" panose="020B0604020202020204" pitchFamily="34" charset="0"/>
              </a:rPr>
              <a:t>, volatile</a:t>
            </a:r>
            <a:r>
              <a:rPr lang="vi-VN" dirty="0">
                <a:effectLst/>
                <a:latin typeface="Arial" panose="020B0604020202020204" pitchFamily="34" charset="0"/>
                <a:ea typeface="Times New Roman" panose="02020603050405020304" pitchFamily="18" charset="0"/>
                <a:cs typeface="Arial" panose="020B0604020202020204" pitchFamily="34" charset="0"/>
              </a:rPr>
              <a:t> matter</a:t>
            </a:r>
            <a:r>
              <a:rPr lang="en-US" dirty="0">
                <a:effectLst/>
                <a:latin typeface="Arial" panose="020B0604020202020204" pitchFamily="34" charset="0"/>
                <a:ea typeface="Times New Roman" panose="02020603050405020304" pitchFamily="18" charset="0"/>
                <a:cs typeface="Arial" panose="020B0604020202020204" pitchFamily="34" charset="0"/>
              </a:rPr>
              <a:t>, ash, moisture, where by the ratio of each component affects the combustion characteristics of the fuel.</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
        <p:nvSpPr>
          <p:cNvPr id="3" name="TextBox 2">
            <a:extLst>
              <a:ext uri="{FF2B5EF4-FFF2-40B4-BE49-F238E27FC236}">
                <a16:creationId xmlns:a16="http://schemas.microsoft.com/office/drawing/2014/main" id="{6FE0F6CF-9B02-BFEC-E446-7CB36954A16A}"/>
              </a:ext>
            </a:extLst>
          </p:cNvPr>
          <p:cNvSpPr txBox="1"/>
          <p:nvPr/>
        </p:nvSpPr>
        <p:spPr>
          <a:xfrm>
            <a:off x="609600" y="682515"/>
            <a:ext cx="10972799" cy="523220"/>
          </a:xfrm>
          <a:prstGeom prst="rect">
            <a:avLst/>
          </a:prstGeom>
          <a:noFill/>
        </p:spPr>
        <p:txBody>
          <a:bodyPr wrap="square">
            <a:spAutoFit/>
          </a:bodyPr>
          <a:lstStyle/>
          <a:p>
            <a:pPr algn="ctr"/>
            <a:r>
              <a:rPr kumimoji="0" 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mn-cs"/>
              </a:rPr>
              <a:t>OVERVIEW OF FUEL AND COMBUSTION PROCESS</a:t>
            </a:r>
            <a:endParaRPr lang="en-US" sz="2800" dirty="0">
              <a:solidFill>
                <a:schemeClr val="accent1">
                  <a:lumMod val="50000"/>
                </a:schemeClr>
              </a:solidFill>
            </a:endParaRPr>
          </a:p>
        </p:txBody>
      </p:sp>
    </p:spTree>
    <p:extLst>
      <p:ext uri="{BB962C8B-B14F-4D97-AF65-F5344CB8AC3E}">
        <p14:creationId xmlns:p14="http://schemas.microsoft.com/office/powerpoint/2010/main" val="41471240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a:extLst>
              <a:ext uri="{FF2B5EF4-FFF2-40B4-BE49-F238E27FC236}">
                <a16:creationId xmlns:a16="http://schemas.microsoft.com/office/drawing/2014/main" id="{760A3F89-7660-461F-E594-BCBAA8EAC5AC}"/>
              </a:ext>
            </a:extLst>
          </p:cNvPr>
          <p:cNvSpPr txBox="1">
            <a:spLocks noChangeArrowheads="1"/>
          </p:cNvSpPr>
          <p:nvPr/>
        </p:nvSpPr>
        <p:spPr bwMode="auto">
          <a:xfrm>
            <a:off x="590550" y="581005"/>
            <a:ext cx="11010900" cy="523220"/>
          </a:xfrm>
          <a:prstGeom prst="rect">
            <a:avLst/>
          </a:prstGeom>
          <a:noFill/>
          <a:ln w="9525">
            <a:noFill/>
            <a:miter lim="800000"/>
            <a:headEnd/>
            <a:tailEnd/>
          </a:ln>
          <a:effectLst/>
        </p:spPr>
        <p:txBody>
          <a:bodyPr wrap="square">
            <a:spAutoFit/>
          </a:bodyPr>
          <a:lstStyle/>
          <a:p>
            <a:pPr algn="ctr" defTabSz="227013" eaLnBrk="1" hangingPunct="1">
              <a:spcBef>
                <a:spcPct val="50000"/>
              </a:spcBef>
              <a:defRPr/>
            </a:pPr>
            <a:r>
              <a:rPr lang="en-US" sz="2800" b="1" dirty="0">
                <a:solidFill>
                  <a:schemeClr val="accent1">
                    <a:lumMod val="50000"/>
                  </a:schemeClr>
                </a:solidFill>
                <a:latin typeface="Arial" panose="020B0604020202020204" pitchFamily="34" charset="0"/>
                <a:cs typeface="Arial" panose="020B0604020202020204" pitchFamily="34" charset="0"/>
              </a:rPr>
              <a:t>Pipe system</a:t>
            </a:r>
            <a:endParaRPr lang="en-US" sz="2800" b="1"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BDBEF846-8756-B801-441C-34A3509034D0}"/>
              </a:ext>
            </a:extLst>
          </p:cNvPr>
          <p:cNvSpPr txBox="1"/>
          <p:nvPr/>
        </p:nvSpPr>
        <p:spPr>
          <a:xfrm>
            <a:off x="571500" y="1289170"/>
            <a:ext cx="11049000" cy="797078"/>
          </a:xfrm>
          <a:prstGeom prst="rect">
            <a:avLst/>
          </a:prstGeom>
          <a:noFill/>
        </p:spPr>
        <p:txBody>
          <a:bodyPr wrap="square">
            <a:spAutoFit/>
          </a:bodyPr>
          <a:lstStyle/>
          <a:p>
            <a:pPr marL="342900" indent="-342900">
              <a:lnSpc>
                <a:spcPct val="120000"/>
              </a:lnSpc>
              <a:buFont typeface="Arial" panose="020B0604020202020204" pitchFamily="34" charset="0"/>
              <a:buChar char="•"/>
            </a:pPr>
            <a:r>
              <a:rPr lang="en-GB" sz="2000" dirty="0">
                <a:latin typeface="Arial" panose="020B0604020202020204" pitchFamily="34" charset="0"/>
                <a:ea typeface="Times New Roman" panose="02020603050405020304" pitchFamily="18" charset="0"/>
                <a:cs typeface="Arial" panose="020B0604020202020204" pitchFamily="34" charset="0"/>
              </a:rPr>
              <a:t>T</a:t>
            </a:r>
            <a:r>
              <a:rPr lang="en-GB" sz="2000" dirty="0">
                <a:effectLst/>
                <a:latin typeface="Arial" panose="020B0604020202020204" pitchFamily="34" charset="0"/>
                <a:ea typeface="Times New Roman" panose="02020603050405020304" pitchFamily="18" charset="0"/>
                <a:cs typeface="Arial" panose="020B0604020202020204" pitchFamily="34" charset="0"/>
              </a:rPr>
              <a:t>he steam pipeline system is designed and selected in accordance with safety and technical requirements to ensure the most efficient distribution of steam. </a:t>
            </a:r>
            <a:endParaRPr lang="en-US" sz="2000" dirty="0">
              <a:latin typeface="Arial" panose="020B0604020202020204" pitchFamily="34" charset="0"/>
              <a:cs typeface="Arial" panose="020B0604020202020204" pitchFamily="34" charset="0"/>
            </a:endParaRPr>
          </a:p>
        </p:txBody>
      </p:sp>
      <p:pic>
        <p:nvPicPr>
          <p:cNvPr id="7" name="Picture 6" descr="A close-up of a manometer&#10;&#10;Description automatically generated">
            <a:extLst>
              <a:ext uri="{FF2B5EF4-FFF2-40B4-BE49-F238E27FC236}">
                <a16:creationId xmlns:a16="http://schemas.microsoft.com/office/drawing/2014/main" id="{72EC2A9F-C012-29E6-B833-9A9B4B92492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5200" y="2215609"/>
            <a:ext cx="4105717" cy="2483264"/>
          </a:xfrm>
          <a:prstGeom prst="rect">
            <a:avLst/>
          </a:prstGeom>
          <a:noFill/>
        </p:spPr>
      </p:pic>
      <p:sp>
        <p:nvSpPr>
          <p:cNvPr id="9" name="TextBox 8">
            <a:extLst>
              <a:ext uri="{FF2B5EF4-FFF2-40B4-BE49-F238E27FC236}">
                <a16:creationId xmlns:a16="http://schemas.microsoft.com/office/drawing/2014/main" id="{B2A97C0A-68B5-6731-6730-39156403ED74}"/>
              </a:ext>
            </a:extLst>
          </p:cNvPr>
          <p:cNvSpPr txBox="1"/>
          <p:nvPr/>
        </p:nvSpPr>
        <p:spPr>
          <a:xfrm>
            <a:off x="7590062" y="4793578"/>
            <a:ext cx="3810000" cy="369332"/>
          </a:xfrm>
          <a:prstGeom prst="rect">
            <a:avLst/>
          </a:prstGeom>
          <a:noFill/>
        </p:spPr>
        <p:txBody>
          <a:bodyPr wrap="square">
            <a:spAutoFit/>
          </a:bodyPr>
          <a:lstStyle/>
          <a:p>
            <a:r>
              <a:rPr lang="en-US" sz="1800" b="1" dirty="0">
                <a:effectLst/>
                <a:latin typeface="Arial" panose="020B0604020202020204" pitchFamily="34" charset="0"/>
                <a:ea typeface="Times New Roman" panose="02020603050405020304" pitchFamily="18" charset="0"/>
                <a:cs typeface="Arial" panose="020B0604020202020204" pitchFamily="34" charset="0"/>
              </a:rPr>
              <a:t>Steam distribution pipe system</a:t>
            </a:r>
            <a:endParaRPr lang="en-US" b="1" dirty="0">
              <a:latin typeface="Arial" panose="020B0604020202020204" pitchFamily="34" charset="0"/>
              <a:cs typeface="Arial" panose="020B0604020202020204" pitchFamily="34" charset="0"/>
            </a:endParaRPr>
          </a:p>
        </p:txBody>
      </p:sp>
      <p:sp>
        <p:nvSpPr>
          <p:cNvPr id="2" name="Rectangle 3">
            <a:extLst>
              <a:ext uri="{FF2B5EF4-FFF2-40B4-BE49-F238E27FC236}">
                <a16:creationId xmlns:a16="http://schemas.microsoft.com/office/drawing/2014/main" id="{BB7C0641-E526-ED14-B7C5-8A2F85EC3A34}"/>
              </a:ext>
            </a:extLst>
          </p:cNvPr>
          <p:cNvSpPr txBox="1">
            <a:spLocks noChangeArrowheads="1"/>
          </p:cNvSpPr>
          <p:nvPr/>
        </p:nvSpPr>
        <p:spPr>
          <a:xfrm>
            <a:off x="571500" y="2064422"/>
            <a:ext cx="7924800" cy="4114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rtl="0">
              <a:lnSpc>
                <a:spcPct val="120000"/>
              </a:lnSpc>
              <a:spcBef>
                <a:spcPts val="200"/>
              </a:spcBef>
              <a:spcAft>
                <a:spcPts val="200"/>
              </a:spcAft>
            </a:pPr>
            <a:r>
              <a:rPr lang="en-AU" altLang="en-US" sz="2000" dirty="0">
                <a:solidFill>
                  <a:schemeClr val="tx1"/>
                </a:solidFill>
                <a:latin typeface="Arial" panose="020B0604020202020204" pitchFamily="34" charset="0"/>
              </a:rPr>
              <a:t>Pipe material: Carbon steel or copper</a:t>
            </a:r>
          </a:p>
          <a:p>
            <a:pPr algn="l" rtl="0">
              <a:lnSpc>
                <a:spcPct val="120000"/>
              </a:lnSpc>
              <a:spcBef>
                <a:spcPts val="200"/>
              </a:spcBef>
              <a:spcAft>
                <a:spcPts val="200"/>
              </a:spcAft>
            </a:pPr>
            <a:r>
              <a:rPr lang="en-AU" altLang="en-US" sz="2000" dirty="0">
                <a:solidFill>
                  <a:schemeClr val="tx1"/>
                </a:solidFill>
                <a:latin typeface="Arial" panose="020B0604020202020204" pitchFamily="34" charset="0"/>
              </a:rPr>
              <a:t>Proper pipe size is very important</a:t>
            </a:r>
          </a:p>
          <a:p>
            <a:pPr algn="l" rtl="0">
              <a:lnSpc>
                <a:spcPct val="120000"/>
              </a:lnSpc>
              <a:spcBef>
                <a:spcPts val="200"/>
              </a:spcBef>
              <a:spcAft>
                <a:spcPts val="200"/>
              </a:spcAft>
            </a:pPr>
            <a:r>
              <a:rPr lang="en-AU" altLang="en-US" sz="2000" dirty="0">
                <a:solidFill>
                  <a:schemeClr val="tx1"/>
                </a:solidFill>
                <a:latin typeface="Arial" panose="020B0604020202020204" pitchFamily="34" charset="0"/>
              </a:rPr>
              <a:t>Pipeline size is too large:</a:t>
            </a:r>
          </a:p>
          <a:p>
            <a:pPr lvl="1" algn="l" rtl="0">
              <a:lnSpc>
                <a:spcPct val="120000"/>
              </a:lnSpc>
              <a:spcBef>
                <a:spcPts val="200"/>
              </a:spcBef>
              <a:spcAft>
                <a:spcPts val="200"/>
              </a:spcAft>
            </a:pPr>
            <a:r>
              <a:rPr lang="en-AU" altLang="en-US" sz="2000" dirty="0">
                <a:solidFill>
                  <a:schemeClr val="tx1"/>
                </a:solidFill>
                <a:latin typeface="Arial" panose="020B0604020202020204" pitchFamily="34" charset="0"/>
              </a:rPr>
              <a:t>Expensive materials and installation costs</a:t>
            </a:r>
          </a:p>
          <a:p>
            <a:pPr lvl="1" algn="l" rtl="0">
              <a:lnSpc>
                <a:spcPct val="120000"/>
              </a:lnSpc>
              <a:spcBef>
                <a:spcPts val="200"/>
              </a:spcBef>
              <a:spcAft>
                <a:spcPts val="200"/>
              </a:spcAft>
            </a:pPr>
            <a:r>
              <a:rPr lang="en-AU" altLang="en-US" sz="2000" dirty="0">
                <a:solidFill>
                  <a:schemeClr val="tx1"/>
                </a:solidFill>
                <a:latin typeface="Arial" panose="020B0604020202020204" pitchFamily="34" charset="0"/>
              </a:rPr>
              <a:t>Enhances the formation of condensate in pipes</a:t>
            </a:r>
          </a:p>
          <a:p>
            <a:pPr algn="l" rtl="0">
              <a:lnSpc>
                <a:spcPct val="120000"/>
              </a:lnSpc>
              <a:spcBef>
                <a:spcPts val="200"/>
              </a:spcBef>
              <a:spcAft>
                <a:spcPts val="200"/>
              </a:spcAft>
            </a:pPr>
            <a:r>
              <a:rPr lang="en-AU" altLang="en-US" sz="2000" dirty="0">
                <a:solidFill>
                  <a:schemeClr val="tx1"/>
                </a:solidFill>
                <a:latin typeface="Arial" panose="020B0604020202020204" pitchFamily="34" charset="0"/>
              </a:rPr>
              <a:t>Pipeline size too small:</a:t>
            </a:r>
          </a:p>
          <a:p>
            <a:pPr lvl="1" algn="l" rtl="0">
              <a:lnSpc>
                <a:spcPct val="120000"/>
              </a:lnSpc>
              <a:spcBef>
                <a:spcPts val="200"/>
              </a:spcBef>
              <a:spcAft>
                <a:spcPts val="200"/>
              </a:spcAft>
            </a:pPr>
            <a:r>
              <a:rPr lang="en-AU" altLang="en-US" sz="2000" dirty="0">
                <a:solidFill>
                  <a:schemeClr val="tx1"/>
                </a:solidFill>
                <a:latin typeface="Arial" panose="020B0604020202020204" pitchFamily="34" charset="0"/>
              </a:rPr>
              <a:t>Low pressure at the site of use</a:t>
            </a:r>
          </a:p>
          <a:p>
            <a:pPr lvl="1" algn="l" rtl="0">
              <a:lnSpc>
                <a:spcPct val="120000"/>
              </a:lnSpc>
              <a:spcBef>
                <a:spcPts val="200"/>
              </a:spcBef>
              <a:spcAft>
                <a:spcPts val="200"/>
              </a:spcAft>
            </a:pPr>
            <a:r>
              <a:rPr lang="en-AU" altLang="en-US" sz="2000" dirty="0">
                <a:solidFill>
                  <a:schemeClr val="tx1"/>
                </a:solidFill>
                <a:latin typeface="Arial" panose="020B0604020202020204" pitchFamily="34" charset="0"/>
              </a:rPr>
              <a:t>Risk due to lack of breath</a:t>
            </a:r>
          </a:p>
          <a:p>
            <a:pPr lvl="1" algn="l" rtl="0">
              <a:lnSpc>
                <a:spcPct val="120000"/>
              </a:lnSpc>
              <a:spcBef>
                <a:spcPts val="200"/>
              </a:spcBef>
              <a:spcAft>
                <a:spcPts val="200"/>
              </a:spcAft>
            </a:pPr>
            <a:r>
              <a:rPr lang="en-AU" altLang="en-US" sz="2000" dirty="0">
                <a:solidFill>
                  <a:schemeClr val="tx1"/>
                </a:solidFill>
                <a:latin typeface="Arial" panose="020B0604020202020204" pitchFamily="34" charset="0"/>
              </a:rPr>
              <a:t>Risks from corrosion, hydraulic shock, and noise</a:t>
            </a:r>
          </a:p>
          <a:p>
            <a:pPr algn="l" rtl="0">
              <a:lnSpc>
                <a:spcPct val="120000"/>
              </a:lnSpc>
              <a:spcBef>
                <a:spcPts val="200"/>
              </a:spcBef>
              <a:spcAft>
                <a:spcPts val="200"/>
              </a:spcAft>
            </a:pPr>
            <a:r>
              <a:rPr lang="en-AU" altLang="en-US" sz="2000" dirty="0">
                <a:solidFill>
                  <a:schemeClr val="tx1"/>
                </a:solidFill>
                <a:latin typeface="Arial" panose="020B0604020202020204" pitchFamily="34" charset="0"/>
              </a:rPr>
              <a:t>Calculate pipe size: Based on pressure drop or steam flow rate</a:t>
            </a:r>
          </a:p>
          <a:p>
            <a:pPr algn="l" rtl="0">
              <a:lnSpc>
                <a:spcPct val="120000"/>
              </a:lnSpc>
              <a:spcBef>
                <a:spcPts val="200"/>
              </a:spcBef>
              <a:spcAft>
                <a:spcPts val="200"/>
              </a:spcAft>
            </a:pPr>
            <a:endParaRPr lang="en-US" altLang="en-US" sz="2000" dirty="0">
              <a:solidFill>
                <a:schemeClr val="tx1"/>
              </a:solidFill>
              <a:latin typeface="Arial" panose="020B0604020202020204" pitchFamily="34" charset="0"/>
            </a:endParaRPr>
          </a:p>
        </p:txBody>
      </p:sp>
      <p:pic>
        <p:nvPicPr>
          <p:cNvPr id="8" name="Picture 7"/>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6754782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7B8A73-83A8-9709-172C-2B29B4063BD7}"/>
              </a:ext>
            </a:extLst>
          </p:cNvPr>
          <p:cNvSpPr txBox="1"/>
          <p:nvPr/>
        </p:nvSpPr>
        <p:spPr>
          <a:xfrm>
            <a:off x="549843" y="488857"/>
            <a:ext cx="10896600" cy="578043"/>
          </a:xfrm>
          <a:prstGeom prst="rect">
            <a:avLst/>
          </a:prstGeom>
          <a:noFill/>
        </p:spPr>
        <p:txBody>
          <a:bodyPr wrap="square">
            <a:spAutoFit/>
          </a:bodyPr>
          <a:lstStyle/>
          <a:p>
            <a:pPr algn="ctr">
              <a:lnSpc>
                <a:spcPct val="125000"/>
              </a:lnSpc>
              <a:spcBef>
                <a:spcPts val="300"/>
              </a:spcBef>
              <a:spcAft>
                <a:spcPts val="300"/>
              </a:spcAft>
            </a:pPr>
            <a:r>
              <a:rPr lang="en-US"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Valve system</a:t>
            </a:r>
            <a:endParaRPr lang="en-US" sz="2800"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5" name="TextBox 4">
            <a:extLst>
              <a:ext uri="{FF2B5EF4-FFF2-40B4-BE49-F238E27FC236}">
                <a16:creationId xmlns:a16="http://schemas.microsoft.com/office/drawing/2014/main" id="{59A51EBF-280E-ECDB-9E26-29EE4B382E3D}"/>
              </a:ext>
            </a:extLst>
          </p:cNvPr>
          <p:cNvSpPr txBox="1"/>
          <p:nvPr/>
        </p:nvSpPr>
        <p:spPr>
          <a:xfrm>
            <a:off x="643295" y="1657144"/>
            <a:ext cx="10287000" cy="797078"/>
          </a:xfrm>
          <a:prstGeom prst="rect">
            <a:avLst/>
          </a:prstGeom>
          <a:noFill/>
        </p:spPr>
        <p:txBody>
          <a:bodyPr wrap="square">
            <a:spAutoFit/>
          </a:bodyPr>
          <a:lstStyle/>
          <a:p>
            <a:pPr algn="just">
              <a:lnSpc>
                <a:spcPct val="120000"/>
              </a:lnSpc>
              <a:spcBef>
                <a:spcPts val="300"/>
              </a:spcBef>
              <a:spcAft>
                <a:spcPts val="30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The valve is an essential component of the steam pipeline, as it regulates the pressure in the steam distribution pipe systems and facilitates the maintenance and repair process.</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C6B35868-CFAC-5AF1-16D3-0F035415155C}"/>
              </a:ext>
            </a:extLst>
          </p:cNvPr>
          <p:cNvSpPr txBox="1"/>
          <p:nvPr/>
        </p:nvSpPr>
        <p:spPr>
          <a:xfrm>
            <a:off x="2176648" y="5487128"/>
            <a:ext cx="1430215" cy="369332"/>
          </a:xfrm>
          <a:prstGeom prst="rect">
            <a:avLst/>
          </a:prstGeom>
          <a:noFill/>
        </p:spPr>
        <p:txBody>
          <a:bodyPr wrap="square">
            <a:spAutoFit/>
          </a:bodyPr>
          <a:lstStyle/>
          <a:p>
            <a:r>
              <a:rPr lang="en-US" sz="1800" dirty="0">
                <a:effectLst/>
                <a:latin typeface="Arial" panose="020B0604020202020204" pitchFamily="34" charset="0"/>
                <a:ea typeface="Times New Roman" panose="02020603050405020304" pitchFamily="18" charset="0"/>
              </a:rPr>
              <a:t>Globe valve</a:t>
            </a:r>
            <a:endParaRPr lang="en-US"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DC69CEB7-0FEB-1F1C-13FE-4FAF331496DA}"/>
              </a:ext>
            </a:extLst>
          </p:cNvPr>
          <p:cNvSpPr txBox="1"/>
          <p:nvPr/>
        </p:nvSpPr>
        <p:spPr>
          <a:xfrm>
            <a:off x="5998143" y="5410200"/>
            <a:ext cx="2658399" cy="404598"/>
          </a:xfrm>
          <a:prstGeom prst="rect">
            <a:avLst/>
          </a:prstGeom>
          <a:noFill/>
        </p:spPr>
        <p:txBody>
          <a:bodyPr wrap="square">
            <a:spAutoFit/>
          </a:bodyPr>
          <a:lstStyle/>
          <a:p>
            <a:pPr indent="1260475" algn="l">
              <a:lnSpc>
                <a:spcPct val="125000"/>
              </a:lnSpc>
              <a:spcBef>
                <a:spcPts val="300"/>
              </a:spcBef>
              <a:spcAft>
                <a:spcPts val="800"/>
              </a:spcAft>
            </a:pPr>
            <a:r>
              <a:rPr lang="en-US" sz="1800" dirty="0">
                <a:effectLst/>
                <a:latin typeface="Arial" panose="020B0604020202020204" pitchFamily="34" charset="0"/>
                <a:ea typeface="Times New Roman" panose="02020603050405020304" pitchFamily="18" charset="0"/>
              </a:rPr>
              <a:t>Gate valve</a:t>
            </a:r>
            <a:endParaRPr lang="en-US" sz="1800" b="1"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3" name="TextBox 12">
            <a:extLst>
              <a:ext uri="{FF2B5EF4-FFF2-40B4-BE49-F238E27FC236}">
                <a16:creationId xmlns:a16="http://schemas.microsoft.com/office/drawing/2014/main" id="{FF3AD984-B9FA-AD4C-BCCB-9585B629EC4D}"/>
              </a:ext>
            </a:extLst>
          </p:cNvPr>
          <p:cNvSpPr txBox="1"/>
          <p:nvPr/>
        </p:nvSpPr>
        <p:spPr>
          <a:xfrm>
            <a:off x="4016942" y="6052794"/>
            <a:ext cx="3526857" cy="369332"/>
          </a:xfrm>
          <a:prstGeom prst="rect">
            <a:avLst/>
          </a:prstGeom>
          <a:noFill/>
        </p:spPr>
        <p:txBody>
          <a:bodyPr wrap="square">
            <a:spAutoFit/>
          </a:bodyPr>
          <a:lstStyle/>
          <a:p>
            <a:r>
              <a:rPr lang="en-US" sz="1800" b="1" dirty="0">
                <a:effectLst/>
                <a:latin typeface="Arial" panose="020B0604020202020204" pitchFamily="34" charset="0"/>
                <a:ea typeface="Times New Roman" panose="02020603050405020304" pitchFamily="18" charset="0"/>
              </a:rPr>
              <a:t>Some types of steam valves</a:t>
            </a:r>
            <a:endParaRPr lang="en-US" sz="2000" b="1" dirty="0">
              <a:latin typeface="Arial" panose="020B0604020202020204" pitchFamily="34" charset="0"/>
              <a:cs typeface="Arial" panose="020B0604020202020204" pitchFamily="34" charset="0"/>
            </a:endParaRPr>
          </a:p>
        </p:txBody>
      </p:sp>
      <p:pic>
        <p:nvPicPr>
          <p:cNvPr id="2" name="Picture 1" descr="A diagram of a valve&#10;&#10;Description automatically generated">
            <a:extLst>
              <a:ext uri="{FF2B5EF4-FFF2-40B4-BE49-F238E27FC236}">
                <a16:creationId xmlns:a16="http://schemas.microsoft.com/office/drawing/2014/main" id="{5F55C795-5983-67CC-1F91-3FF1C224DC43}"/>
              </a:ext>
            </a:extLst>
          </p:cNvPr>
          <p:cNvPicPr>
            <a:picLocks noChangeAspect="1"/>
          </p:cNvPicPr>
          <p:nvPr/>
        </p:nvPicPr>
        <p:blipFill rotWithShape="1">
          <a:blip r:embed="rId2"/>
          <a:srcRect l="6481" t="7712" r="11964" b="11888"/>
          <a:stretch/>
        </p:blipFill>
        <p:spPr bwMode="auto">
          <a:xfrm>
            <a:off x="892743" y="2640581"/>
            <a:ext cx="3692907" cy="2699617"/>
          </a:xfrm>
          <a:prstGeom prst="rect">
            <a:avLst/>
          </a:prstGeom>
          <a:ln>
            <a:no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141E3E61-8021-5D32-1FF4-1A5831EC293C}"/>
              </a:ext>
            </a:extLst>
          </p:cNvPr>
          <p:cNvPicPr>
            <a:picLocks noChangeAspect="1"/>
          </p:cNvPicPr>
          <p:nvPr/>
        </p:nvPicPr>
        <p:blipFill>
          <a:blip r:embed="rId3"/>
          <a:stretch>
            <a:fillRect/>
          </a:stretch>
        </p:blipFill>
        <p:spPr>
          <a:xfrm>
            <a:off x="5442220" y="2554493"/>
            <a:ext cx="4648200" cy="2871791"/>
          </a:xfrm>
          <a:prstGeom prst="rect">
            <a:avLst/>
          </a:prstGeom>
        </p:spPr>
      </p:pic>
      <p:pic>
        <p:nvPicPr>
          <p:cNvPr id="10" name="Picture 9"/>
          <p:cNvPicPr>
            <a:picLocks noChangeAspect="1"/>
          </p:cNvPicPr>
          <p:nvPr/>
        </p:nvPicPr>
        <p:blipFill>
          <a:blip r:embed="rId4"/>
          <a:stretch>
            <a:fillRect/>
          </a:stretch>
        </p:blipFill>
        <p:spPr>
          <a:xfrm>
            <a:off x="11160413" y="5923477"/>
            <a:ext cx="1000211" cy="861720"/>
          </a:xfrm>
          <a:prstGeom prst="rect">
            <a:avLst/>
          </a:prstGeom>
        </p:spPr>
      </p:pic>
    </p:spTree>
    <p:extLst>
      <p:ext uri="{BB962C8B-B14F-4D97-AF65-F5344CB8AC3E}">
        <p14:creationId xmlns:p14="http://schemas.microsoft.com/office/powerpoint/2010/main" val="30997975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4AF4D3-FFC0-B914-240D-F2B814E56845}"/>
              </a:ext>
            </a:extLst>
          </p:cNvPr>
          <p:cNvSpPr txBox="1"/>
          <p:nvPr/>
        </p:nvSpPr>
        <p:spPr>
          <a:xfrm>
            <a:off x="742121" y="530352"/>
            <a:ext cx="10707757" cy="647421"/>
          </a:xfrm>
          <a:prstGeom prst="rect">
            <a:avLst/>
          </a:prstGeom>
          <a:noFill/>
        </p:spPr>
        <p:txBody>
          <a:bodyPr wrap="square">
            <a:spAutoFit/>
          </a:bodyPr>
          <a:lstStyle/>
          <a:p>
            <a:pPr algn="ctr">
              <a:lnSpc>
                <a:spcPct val="125000"/>
              </a:lnSpc>
              <a:spcBef>
                <a:spcPts val="300"/>
              </a:spcBef>
              <a:spcAft>
                <a:spcPts val="300"/>
              </a:spcAft>
            </a:pPr>
            <a:r>
              <a:rPr lang="en-US" sz="3200" b="1" spc="5"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Steam trap</a:t>
            </a:r>
            <a:endParaRPr lang="en-US" sz="3200"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5" name="TextBox 4">
            <a:extLst>
              <a:ext uri="{FF2B5EF4-FFF2-40B4-BE49-F238E27FC236}">
                <a16:creationId xmlns:a16="http://schemas.microsoft.com/office/drawing/2014/main" id="{A1AB4B9C-9660-07C9-7185-9AD180C60437}"/>
              </a:ext>
            </a:extLst>
          </p:cNvPr>
          <p:cNvSpPr txBox="1"/>
          <p:nvPr/>
        </p:nvSpPr>
        <p:spPr>
          <a:xfrm>
            <a:off x="722242" y="1276228"/>
            <a:ext cx="10727636" cy="646331"/>
          </a:xfrm>
          <a:prstGeom prst="rect">
            <a:avLst/>
          </a:prstGeom>
          <a:noFill/>
        </p:spPr>
        <p:txBody>
          <a:bodyPr wrap="square">
            <a:spAutoFit/>
          </a:bodyPr>
          <a:lstStyle/>
          <a:p>
            <a:pPr marL="285750" indent="-285750">
              <a:buFont typeface="Arial" panose="020B0604020202020204" pitchFamily="34" charset="0"/>
              <a:buChar char="•"/>
            </a:pPr>
            <a:r>
              <a:rPr lang="en-GB" spc="10" dirty="0">
                <a:effectLst/>
                <a:latin typeface="Arial" panose="020B0604020202020204" pitchFamily="34" charset="0"/>
                <a:ea typeface="Times New Roman" panose="02020603050405020304" pitchFamily="18" charset="0"/>
                <a:cs typeface="Arial" panose="020B0604020202020204" pitchFamily="34" charset="0"/>
              </a:rPr>
              <a:t>Steam traps are responsible for discharging condensate and gas from steam pipelines and other equipment that uses steam without allowing steam to escape.</a:t>
            </a:r>
            <a:endParaRPr lang="en-US"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F64BBF50-834F-D6A8-4D70-D143D7F0E586}"/>
              </a:ext>
            </a:extLst>
          </p:cNvPr>
          <p:cNvSpPr txBox="1"/>
          <p:nvPr/>
        </p:nvSpPr>
        <p:spPr>
          <a:xfrm>
            <a:off x="722242" y="1985798"/>
            <a:ext cx="10707756" cy="646331"/>
          </a:xfrm>
          <a:prstGeom prst="rect">
            <a:avLst/>
          </a:prstGeom>
          <a:noFill/>
        </p:spPr>
        <p:txBody>
          <a:bodyPr wrap="square">
            <a:spAutoFit/>
          </a:bodyPr>
          <a:lstStyle/>
          <a:p>
            <a:pPr marL="285750" indent="-285750" algn="just">
              <a:buFont typeface="Arial" panose="020B0604020202020204" pitchFamily="34" charset="0"/>
              <a:buChar char="•"/>
            </a:pPr>
            <a:r>
              <a:rPr lang="en-GB" spc="-5" dirty="0">
                <a:effectLst/>
                <a:latin typeface="Arial" panose="020B0604020202020204" pitchFamily="34" charset="0"/>
                <a:ea typeface="Times New Roman" panose="02020603050405020304" pitchFamily="18" charset="0"/>
                <a:cs typeface="Arial" panose="020B0604020202020204" pitchFamily="34" charset="0"/>
              </a:rPr>
              <a:t>Steam traps are frequently neglected due to the lack of resources and expertise of plant maintenance teams, as well as their ignorance of steam traps and their operation.</a:t>
            </a:r>
            <a:r>
              <a:rPr lang="en-US" dirty="0">
                <a:effectLst/>
                <a:latin typeface="Arial" panose="020B0604020202020204" pitchFamily="34" charset="0"/>
                <a:ea typeface="Times New Roman" panose="02020603050405020304" pitchFamily="18"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45B7F82C-C60F-78BE-4664-160909350B89}"/>
              </a:ext>
            </a:extLst>
          </p:cNvPr>
          <p:cNvSpPr txBox="1"/>
          <p:nvPr/>
        </p:nvSpPr>
        <p:spPr>
          <a:xfrm>
            <a:off x="722242" y="2668435"/>
            <a:ext cx="10707757" cy="2020425"/>
          </a:xfrm>
          <a:prstGeom prst="rect">
            <a:avLst/>
          </a:prstGeom>
          <a:noFill/>
        </p:spPr>
        <p:txBody>
          <a:bodyPr wrap="square">
            <a:spAutoFit/>
          </a:bodyPr>
          <a:lstStyle/>
          <a:p>
            <a:pPr marL="285750" indent="-285750" algn="just">
              <a:lnSpc>
                <a:spcPct val="125000"/>
              </a:lnSpc>
              <a:spcBef>
                <a:spcPts val="300"/>
              </a:spcBef>
              <a:spcAft>
                <a:spcPts val="300"/>
              </a:spcAft>
              <a:buFont typeface="Arial" panose="020B0604020202020204" pitchFamily="34" charset="0"/>
              <a:buChar char="•"/>
            </a:pPr>
            <a:r>
              <a:rPr lang="en-GB" spc="5" dirty="0">
                <a:effectLst/>
                <a:latin typeface="Arial" panose="020B0604020202020204" pitchFamily="34" charset="0"/>
                <a:ea typeface="Times New Roman" panose="02020603050405020304" pitchFamily="18" charset="0"/>
                <a:cs typeface="Arial" panose="020B0604020202020204" pitchFamily="34" charset="0"/>
              </a:rPr>
              <a:t>Steam traps serve several crucial operational functions for a steam system, but the most crucial are as follows:</a:t>
            </a:r>
          </a:p>
          <a:p>
            <a:pPr lvl="1" algn="just">
              <a:lnSpc>
                <a:spcPct val="125000"/>
              </a:lnSpc>
              <a:spcBef>
                <a:spcPts val="300"/>
              </a:spcBef>
              <a:spcAft>
                <a:spcPts val="300"/>
              </a:spcAft>
            </a:pPr>
            <a:r>
              <a:rPr lang="en-GB" dirty="0">
                <a:effectLst/>
                <a:latin typeface="Arial" panose="020B0604020202020204" pitchFamily="34" charset="0"/>
                <a:ea typeface="Times New Roman" panose="02020603050405020304" pitchFamily="18" charset="0"/>
                <a:cs typeface="Arial" panose="020B0604020202020204" pitchFamily="34" charset="0"/>
              </a:rPr>
              <a:t>– They allow air and large quantities of condensate to escape during start-up process.</a:t>
            </a:r>
          </a:p>
          <a:p>
            <a:pPr lvl="1" algn="just">
              <a:lnSpc>
                <a:spcPct val="125000"/>
              </a:lnSpc>
              <a:spcBef>
                <a:spcPts val="300"/>
              </a:spcBef>
              <a:spcAft>
                <a:spcPts val="300"/>
              </a:spcAft>
            </a:pPr>
            <a:r>
              <a:rPr lang="en-GB" dirty="0">
                <a:effectLst/>
                <a:latin typeface="Arial" panose="020B0604020202020204" pitchFamily="34" charset="0"/>
                <a:ea typeface="Times New Roman" panose="02020603050405020304" pitchFamily="18" charset="0"/>
                <a:cs typeface="Arial" panose="020B0604020202020204" pitchFamily="34" charset="0"/>
              </a:rPr>
              <a:t>– They allow collected condensate to enter the condensate return system during normal operation, while minimizing (or eliminating) steam loss.</a:t>
            </a:r>
          </a:p>
        </p:txBody>
      </p:sp>
      <p:sp>
        <p:nvSpPr>
          <p:cNvPr id="11" name="TextBox 10">
            <a:extLst>
              <a:ext uri="{FF2B5EF4-FFF2-40B4-BE49-F238E27FC236}">
                <a16:creationId xmlns:a16="http://schemas.microsoft.com/office/drawing/2014/main" id="{DF42BD2C-3CCC-B1C7-419A-F018CDC30814}"/>
              </a:ext>
            </a:extLst>
          </p:cNvPr>
          <p:cNvSpPr txBox="1"/>
          <p:nvPr/>
        </p:nvSpPr>
        <p:spPr>
          <a:xfrm>
            <a:off x="722242" y="4511834"/>
            <a:ext cx="10595114" cy="1712648"/>
          </a:xfrm>
          <a:prstGeom prst="rect">
            <a:avLst/>
          </a:prstGeom>
          <a:noFill/>
        </p:spPr>
        <p:txBody>
          <a:bodyPr wrap="square">
            <a:spAutoFit/>
          </a:bodyPr>
          <a:lstStyle/>
          <a:p>
            <a:pPr marL="285750" indent="-285750" algn="just">
              <a:lnSpc>
                <a:spcPct val="125000"/>
              </a:lnSpc>
              <a:spcBef>
                <a:spcPts val="300"/>
              </a:spcBef>
              <a:spcAft>
                <a:spcPts val="300"/>
              </a:spcAft>
              <a:buFont typeface="Arial" panose="020B0604020202020204" pitchFamily="34" charset="0"/>
              <a:buChar char="•"/>
            </a:pPr>
            <a:r>
              <a:rPr lang="en-GB" dirty="0">
                <a:effectLst/>
                <a:latin typeface="Arial" panose="020B0604020202020204" pitchFamily="34" charset="0"/>
                <a:ea typeface="Times New Roman" panose="02020603050405020304" pitchFamily="18" charset="0"/>
                <a:cs typeface="Arial" panose="020B0604020202020204" pitchFamily="34" charset="0"/>
              </a:rPr>
              <a:t>Have three most common types in use today are as follows:</a:t>
            </a:r>
          </a:p>
          <a:p>
            <a:pPr lvl="1" algn="just">
              <a:lnSpc>
                <a:spcPct val="125000"/>
              </a:lnSpc>
              <a:spcBef>
                <a:spcPts val="300"/>
              </a:spcBef>
              <a:spcAft>
                <a:spcPts val="300"/>
              </a:spcAft>
            </a:pPr>
            <a:r>
              <a:rPr lang="en-US" dirty="0">
                <a:effectLst/>
                <a:latin typeface="Arial" panose="020B0604020202020204" pitchFamily="34" charset="0"/>
                <a:ea typeface="Calibri" panose="020F0502020204030204" pitchFamily="34" charset="0"/>
                <a:cs typeface="Arial" panose="020B0604020202020204" pitchFamily="34" charset="0"/>
              </a:rPr>
              <a:t>– Bucket type steam trap.</a:t>
            </a:r>
          </a:p>
          <a:p>
            <a:pPr lvl="1" algn="just">
              <a:lnSpc>
                <a:spcPct val="125000"/>
              </a:lnSpc>
              <a:spcBef>
                <a:spcPts val="300"/>
              </a:spcBef>
              <a:spcAft>
                <a:spcPts val="300"/>
              </a:spcAft>
            </a:pPr>
            <a:r>
              <a:rPr lang="en-US" dirty="0">
                <a:effectLst/>
                <a:latin typeface="Arial" panose="020B0604020202020204" pitchFamily="34" charset="0"/>
                <a:ea typeface="Calibri" panose="020F0502020204030204" pitchFamily="34" charset="0"/>
                <a:cs typeface="Arial" panose="020B0604020202020204" pitchFamily="34" charset="0"/>
              </a:rPr>
              <a:t>– Ball float type steam trap.</a:t>
            </a:r>
          </a:p>
          <a:p>
            <a:pPr lvl="1" algn="just">
              <a:lnSpc>
                <a:spcPct val="125000"/>
              </a:lnSpc>
              <a:spcBef>
                <a:spcPts val="300"/>
              </a:spcBef>
              <a:spcAft>
                <a:spcPts val="300"/>
              </a:spcAft>
            </a:pPr>
            <a:r>
              <a:rPr lang="en-US" dirty="0">
                <a:effectLst/>
                <a:latin typeface="Arial" panose="020B0604020202020204" pitchFamily="34" charset="0"/>
                <a:ea typeface="Calibri" panose="020F0502020204030204" pitchFamily="34" charset="0"/>
                <a:cs typeface="Arial" panose="020B0604020202020204" pitchFamily="34" charset="0"/>
              </a:rPr>
              <a:t>– Thermodynamic steam trap.</a:t>
            </a:r>
          </a:p>
        </p:txBody>
      </p:sp>
      <p:pic>
        <p:nvPicPr>
          <p:cNvPr id="8" name="Picture 7"/>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561036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ABBCA9-A3A1-BC78-CB60-8D1468EEDE32}"/>
              </a:ext>
            </a:extLst>
          </p:cNvPr>
          <p:cNvSpPr txBox="1"/>
          <p:nvPr/>
        </p:nvSpPr>
        <p:spPr>
          <a:xfrm>
            <a:off x="685800" y="646126"/>
            <a:ext cx="10820400" cy="523220"/>
          </a:xfrm>
          <a:prstGeom prst="rect">
            <a:avLst/>
          </a:prstGeom>
          <a:noFill/>
        </p:spPr>
        <p:txBody>
          <a:bodyPr wrap="square">
            <a:spAutoFit/>
          </a:bodyPr>
          <a:lstStyle/>
          <a:p>
            <a:pPr algn="ctr"/>
            <a:r>
              <a:rPr lang="en-US"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Bucket type steam trap</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D9568347-A4B4-04D5-E025-2B86DB2B97C6}"/>
              </a:ext>
            </a:extLst>
          </p:cNvPr>
          <p:cNvSpPr txBox="1"/>
          <p:nvPr/>
        </p:nvSpPr>
        <p:spPr>
          <a:xfrm>
            <a:off x="791153" y="4750139"/>
            <a:ext cx="4876801" cy="400110"/>
          </a:xfrm>
          <a:prstGeom prst="rect">
            <a:avLst/>
          </a:prstGeom>
          <a:noFill/>
        </p:spPr>
        <p:txBody>
          <a:bodyPr wrap="square">
            <a:spAutoFit/>
          </a:bodyPr>
          <a:lstStyle/>
          <a:p>
            <a:r>
              <a:rPr lang="en-GB" sz="2000" dirty="0">
                <a:effectLst/>
                <a:latin typeface="Arial" panose="020B0604020202020204" pitchFamily="34" charset="0"/>
                <a:ea typeface="Times New Roman" panose="02020603050405020304" pitchFamily="18" charset="0"/>
                <a:cs typeface="Arial" panose="020B0604020202020204" pitchFamily="34" charset="0"/>
              </a:rPr>
              <a:t>Structure of the float cup type steam trap</a:t>
            </a:r>
            <a:endParaRPr lang="en-US" sz="20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7AF325AA-C6CC-4260-5ED6-FFE45BEE66FE}"/>
              </a:ext>
            </a:extLst>
          </p:cNvPr>
          <p:cNvSpPr txBox="1"/>
          <p:nvPr/>
        </p:nvSpPr>
        <p:spPr>
          <a:xfrm>
            <a:off x="6096000" y="4750139"/>
            <a:ext cx="5715000" cy="400110"/>
          </a:xfrm>
          <a:prstGeom prst="rect">
            <a:avLst/>
          </a:prstGeom>
          <a:noFill/>
        </p:spPr>
        <p:txBody>
          <a:bodyPr wrap="square">
            <a:spAutoFit/>
          </a:bodyPr>
          <a:lstStyle/>
          <a:p>
            <a:r>
              <a:rPr lang="en-GB" sz="2000" dirty="0">
                <a:effectLst/>
                <a:latin typeface="Arial" panose="020B0604020202020204" pitchFamily="34" charset="0"/>
                <a:ea typeface="Times New Roman" panose="02020603050405020304" pitchFamily="18" charset="0"/>
                <a:cs typeface="Arial" panose="020B0604020202020204" pitchFamily="34" charset="0"/>
              </a:rPr>
              <a:t>The working principle of a bucket type steam trap</a:t>
            </a:r>
            <a:endParaRPr lang="en-US" sz="2000" dirty="0">
              <a:latin typeface="Arial" panose="020B0604020202020204" pitchFamily="34" charset="0"/>
              <a:cs typeface="Arial" panose="020B0604020202020204" pitchFamily="34" charset="0"/>
            </a:endParaRPr>
          </a:p>
        </p:txBody>
      </p:sp>
      <p:pic>
        <p:nvPicPr>
          <p:cNvPr id="2" name="Picture 1" descr="Diagram of a mechanical device with arrows pointing to the left&#10;&#10;Description automatically generated">
            <a:extLst>
              <a:ext uri="{FF2B5EF4-FFF2-40B4-BE49-F238E27FC236}">
                <a16:creationId xmlns:a16="http://schemas.microsoft.com/office/drawing/2014/main" id="{C42F25AD-8A3C-9989-EA97-2DAA024DBB61}"/>
              </a:ext>
            </a:extLst>
          </p:cNvPr>
          <p:cNvPicPr>
            <a:picLocks noChangeAspect="1"/>
          </p:cNvPicPr>
          <p:nvPr/>
        </p:nvPicPr>
        <p:blipFill rotWithShape="1">
          <a:blip r:embed="rId3"/>
          <a:srcRect l="11981" t="10474"/>
          <a:stretch/>
        </p:blipFill>
        <p:spPr bwMode="auto">
          <a:xfrm>
            <a:off x="531197" y="1592362"/>
            <a:ext cx="5428093" cy="3157777"/>
          </a:xfrm>
          <a:prstGeom prst="rect">
            <a:avLst/>
          </a:prstGeom>
          <a:ln>
            <a:noFill/>
          </a:ln>
          <a:extLst>
            <a:ext uri="{53640926-AAD7-44D8-BBD7-CCE9431645EC}">
              <a14:shadowObscured xmlns:a14="http://schemas.microsoft.com/office/drawing/2010/main"/>
            </a:ext>
          </a:extLst>
        </p:spPr>
      </p:pic>
      <p:pic>
        <p:nvPicPr>
          <p:cNvPr id="5" name="Picture 4" descr="Diagram of a steam engine&#10;&#10;Description automatically generated">
            <a:extLst>
              <a:ext uri="{FF2B5EF4-FFF2-40B4-BE49-F238E27FC236}">
                <a16:creationId xmlns:a16="http://schemas.microsoft.com/office/drawing/2014/main" id="{E94B83CE-3FBD-4C78-80A8-89105E85735B}"/>
              </a:ext>
            </a:extLst>
          </p:cNvPr>
          <p:cNvPicPr>
            <a:picLocks noChangeAspect="1"/>
          </p:cNvPicPr>
          <p:nvPr/>
        </p:nvPicPr>
        <p:blipFill rotWithShape="1">
          <a:blip r:embed="rId4"/>
          <a:srcRect t="7336"/>
          <a:stretch/>
        </p:blipFill>
        <p:spPr bwMode="auto">
          <a:xfrm>
            <a:off x="6096000" y="1592361"/>
            <a:ext cx="5530312" cy="3157777"/>
          </a:xfrm>
          <a:prstGeom prst="rect">
            <a:avLst/>
          </a:prstGeom>
          <a:ln>
            <a:noFill/>
          </a:ln>
          <a:extLst>
            <a:ext uri="{53640926-AAD7-44D8-BBD7-CCE9431645EC}">
              <a14:shadowObscured xmlns:a14="http://schemas.microsoft.com/office/drawing/2010/main"/>
            </a:ext>
          </a:extLst>
        </p:spPr>
      </p:pic>
      <p:pic>
        <p:nvPicPr>
          <p:cNvPr id="7" name="Picture 6"/>
          <p:cNvPicPr>
            <a:picLocks noChangeAspect="1"/>
          </p:cNvPicPr>
          <p:nvPr/>
        </p:nvPicPr>
        <p:blipFill>
          <a:blip r:embed="rId5"/>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42443745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C1A466-314C-2546-E1EF-45F4962357E3}"/>
              </a:ext>
            </a:extLst>
          </p:cNvPr>
          <p:cNvSpPr txBox="1"/>
          <p:nvPr/>
        </p:nvSpPr>
        <p:spPr>
          <a:xfrm>
            <a:off x="609600" y="467028"/>
            <a:ext cx="10972800" cy="545727"/>
          </a:xfrm>
          <a:prstGeom prst="rect">
            <a:avLst/>
          </a:prstGeom>
          <a:noFill/>
        </p:spPr>
        <p:txBody>
          <a:bodyPr wrap="square">
            <a:spAutoFit/>
          </a:bodyPr>
          <a:lstStyle/>
          <a:p>
            <a:pPr algn="ctr">
              <a:lnSpc>
                <a:spcPct val="115000"/>
              </a:lnSpc>
              <a:spcBef>
                <a:spcPts val="300"/>
              </a:spcBef>
              <a:spcAft>
                <a:spcPts val="300"/>
              </a:spcAft>
            </a:pPr>
            <a:r>
              <a:rPr lang="en-US"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Ball float-type steam trap</a:t>
            </a:r>
            <a:endParaRPr lang="en-US" sz="2800"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1083541B-C48B-DD59-F4F3-1AE51864A6E2}"/>
              </a:ext>
            </a:extLst>
          </p:cNvPr>
          <p:cNvSpPr txBox="1"/>
          <p:nvPr/>
        </p:nvSpPr>
        <p:spPr>
          <a:xfrm>
            <a:off x="1066800" y="4896862"/>
            <a:ext cx="4038600" cy="369332"/>
          </a:xfrm>
          <a:prstGeom prst="rect">
            <a:avLst/>
          </a:prstGeom>
          <a:noFill/>
        </p:spPr>
        <p:txBody>
          <a:bodyPr wrap="square">
            <a:spAutoFit/>
          </a:bodyPr>
          <a:lstStyle/>
          <a:p>
            <a:r>
              <a:rPr lang="en-US" sz="1800" dirty="0">
                <a:effectLst/>
                <a:latin typeface="Arial" panose="020B0604020202020204" pitchFamily="34" charset="0"/>
                <a:ea typeface="Times New Roman" panose="02020603050405020304" pitchFamily="18" charset="0"/>
              </a:rPr>
              <a:t>Structure of Ball float-type steam trap</a:t>
            </a:r>
            <a:endParaRPr lang="en-US" sz="20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4413848-B773-7E59-B639-E76F4CADF0D2}"/>
              </a:ext>
            </a:extLst>
          </p:cNvPr>
          <p:cNvSpPr txBox="1"/>
          <p:nvPr/>
        </p:nvSpPr>
        <p:spPr>
          <a:xfrm>
            <a:off x="6248400" y="4907349"/>
            <a:ext cx="5562600" cy="369332"/>
          </a:xfrm>
          <a:prstGeom prst="rect">
            <a:avLst/>
          </a:prstGeom>
          <a:noFill/>
        </p:spPr>
        <p:txBody>
          <a:bodyPr wrap="square">
            <a:spAutoFit/>
          </a:bodyPr>
          <a:lstStyle/>
          <a:p>
            <a:r>
              <a:rPr lang="en-US" sz="1800" dirty="0">
                <a:effectLst/>
                <a:latin typeface="Arial" panose="020B0604020202020204" pitchFamily="34" charset="0"/>
                <a:ea typeface="Times New Roman" panose="02020603050405020304" pitchFamily="18" charset="0"/>
              </a:rPr>
              <a:t>The working principle of a balloon-type steam trap</a:t>
            </a:r>
            <a:endParaRPr lang="en-US"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E70264B5-582B-391D-CDEA-55B9FDE42A19}"/>
              </a:ext>
            </a:extLst>
          </p:cNvPr>
          <p:cNvPicPr>
            <a:picLocks noChangeAspect="1"/>
          </p:cNvPicPr>
          <p:nvPr/>
        </p:nvPicPr>
        <p:blipFill rotWithShape="1">
          <a:blip r:embed="rId3"/>
          <a:srcRect l="8272" t="4618" r="3735" b="5549"/>
          <a:stretch/>
        </p:blipFill>
        <p:spPr bwMode="auto">
          <a:xfrm>
            <a:off x="457200" y="1591806"/>
            <a:ext cx="5110417" cy="3315543"/>
          </a:xfrm>
          <a:prstGeom prst="rect">
            <a:avLst/>
          </a:prstGeom>
          <a:ln>
            <a:noFill/>
          </a:ln>
          <a:extLst>
            <a:ext uri="{53640926-AAD7-44D8-BBD7-CCE9431645EC}">
              <a14:shadowObscured xmlns:a14="http://schemas.microsoft.com/office/drawing/2010/main"/>
            </a:ext>
          </a:extLst>
        </p:spPr>
      </p:pic>
      <p:pic>
        <p:nvPicPr>
          <p:cNvPr id="5" name="Picture 4">
            <a:extLst>
              <a:ext uri="{FF2B5EF4-FFF2-40B4-BE49-F238E27FC236}">
                <a16:creationId xmlns:a16="http://schemas.microsoft.com/office/drawing/2014/main" id="{5BD4A438-96E7-46FB-9F90-E919F8717BD8}"/>
              </a:ext>
            </a:extLst>
          </p:cNvPr>
          <p:cNvPicPr>
            <a:picLocks noChangeAspect="1"/>
          </p:cNvPicPr>
          <p:nvPr/>
        </p:nvPicPr>
        <p:blipFill rotWithShape="1">
          <a:blip r:embed="rId4"/>
          <a:srcRect t="5634" b="6493"/>
          <a:stretch/>
        </p:blipFill>
        <p:spPr bwMode="auto">
          <a:xfrm>
            <a:off x="5712167" y="1371600"/>
            <a:ext cx="6479833" cy="3315543"/>
          </a:xfrm>
          <a:prstGeom prst="rect">
            <a:avLst/>
          </a:prstGeom>
          <a:ln>
            <a:noFill/>
          </a:ln>
          <a:extLst>
            <a:ext uri="{53640926-AAD7-44D8-BBD7-CCE9431645EC}">
              <a14:shadowObscured xmlns:a14="http://schemas.microsoft.com/office/drawing/2010/main"/>
            </a:ext>
          </a:extLst>
        </p:spPr>
      </p:pic>
      <p:pic>
        <p:nvPicPr>
          <p:cNvPr id="7" name="Picture 6"/>
          <p:cNvPicPr>
            <a:picLocks noChangeAspect="1"/>
          </p:cNvPicPr>
          <p:nvPr/>
        </p:nvPicPr>
        <p:blipFill>
          <a:blip r:embed="rId5"/>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12307305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EC88EB2-F984-928B-345C-D8B08FCDB2F1}"/>
              </a:ext>
            </a:extLst>
          </p:cNvPr>
          <p:cNvSpPr txBox="1"/>
          <p:nvPr/>
        </p:nvSpPr>
        <p:spPr>
          <a:xfrm>
            <a:off x="685800" y="561848"/>
            <a:ext cx="10820400" cy="523220"/>
          </a:xfrm>
          <a:prstGeom prst="rect">
            <a:avLst/>
          </a:prstGeom>
          <a:noFill/>
        </p:spPr>
        <p:txBody>
          <a:bodyPr wrap="square">
            <a:spAutoFit/>
          </a:bodyPr>
          <a:lstStyle/>
          <a:p>
            <a:pPr algn="ctr"/>
            <a:r>
              <a:rPr lang="en-US" sz="28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Thermodynamic steam trap</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72A93C87-B0E0-02F5-02B7-A4FE00330AD4}"/>
              </a:ext>
            </a:extLst>
          </p:cNvPr>
          <p:cNvSpPr txBox="1"/>
          <p:nvPr/>
        </p:nvSpPr>
        <p:spPr>
          <a:xfrm>
            <a:off x="862133" y="4675609"/>
            <a:ext cx="3775212" cy="707886"/>
          </a:xfrm>
          <a:prstGeom prst="rect">
            <a:avLst/>
          </a:prstGeom>
          <a:noFill/>
        </p:spPr>
        <p:txBody>
          <a:bodyPr wrap="square">
            <a:spAutoFit/>
          </a:bodyPr>
          <a:lstStyle/>
          <a:p>
            <a:r>
              <a:rPr lang="en-GB" sz="2000" dirty="0">
                <a:effectLst/>
                <a:latin typeface="Arial" panose="020B0604020202020204" pitchFamily="34" charset="0"/>
                <a:ea typeface="Times New Roman" panose="02020603050405020304" pitchFamily="18" charset="0"/>
                <a:cs typeface="Arial" panose="020B0604020202020204" pitchFamily="34" charset="0"/>
              </a:rPr>
              <a:t>Structure of thermodynamic steam trap.</a:t>
            </a:r>
            <a:endParaRPr lang="en-US" sz="2000" dirty="0">
              <a:latin typeface="Arial" panose="020B0604020202020204" pitchFamily="34" charset="0"/>
            </a:endParaRPr>
          </a:p>
        </p:txBody>
      </p:sp>
      <p:sp>
        <p:nvSpPr>
          <p:cNvPr id="11" name="TextBox 10">
            <a:extLst>
              <a:ext uri="{FF2B5EF4-FFF2-40B4-BE49-F238E27FC236}">
                <a16:creationId xmlns:a16="http://schemas.microsoft.com/office/drawing/2014/main" id="{62771CD7-41ED-7D1F-3668-42F098A01342}"/>
              </a:ext>
            </a:extLst>
          </p:cNvPr>
          <p:cNvSpPr txBox="1"/>
          <p:nvPr/>
        </p:nvSpPr>
        <p:spPr>
          <a:xfrm>
            <a:off x="5486400" y="4829497"/>
            <a:ext cx="6137412" cy="400110"/>
          </a:xfrm>
          <a:prstGeom prst="rect">
            <a:avLst/>
          </a:prstGeom>
          <a:noFill/>
        </p:spPr>
        <p:txBody>
          <a:bodyPr wrap="square">
            <a:spAutoFit/>
          </a:bodyPr>
          <a:lstStyle/>
          <a:p>
            <a:r>
              <a:rPr lang="en-GB" sz="2000" dirty="0">
                <a:effectLst/>
                <a:latin typeface="Arial" panose="020B0604020202020204" pitchFamily="34" charset="0"/>
                <a:ea typeface="Times New Roman" panose="02020603050405020304" pitchFamily="18" charset="0"/>
                <a:cs typeface="Arial" panose="020B0604020202020204" pitchFamily="34" charset="0"/>
              </a:rPr>
              <a:t>The working principle of thermodynamic steam trap</a:t>
            </a:r>
            <a:endParaRPr lang="en-US" sz="2000" dirty="0">
              <a:latin typeface="Arial" panose="020B0604020202020204" pitchFamily="34" charset="0"/>
              <a:cs typeface="Arial" panose="020B0604020202020204" pitchFamily="34" charset="0"/>
            </a:endParaRPr>
          </a:p>
        </p:txBody>
      </p:sp>
      <p:pic>
        <p:nvPicPr>
          <p:cNvPr id="4" name="Picture 3" descr="Diagram of a machine with text&#10;&#10;Description automatically generated with medium confidence">
            <a:extLst>
              <a:ext uri="{FF2B5EF4-FFF2-40B4-BE49-F238E27FC236}">
                <a16:creationId xmlns:a16="http://schemas.microsoft.com/office/drawing/2014/main" id="{88636D36-A822-A76C-B401-B1690861D5F9}"/>
              </a:ext>
            </a:extLst>
          </p:cNvPr>
          <p:cNvPicPr>
            <a:picLocks noChangeAspect="1"/>
          </p:cNvPicPr>
          <p:nvPr/>
        </p:nvPicPr>
        <p:blipFill rotWithShape="1">
          <a:blip r:embed="rId3">
            <a:extLst>
              <a:ext uri="{28A0092B-C50C-407E-A947-70E740481C1C}">
                <a14:useLocalDpi xmlns:a14="http://schemas.microsoft.com/office/drawing/2010/main" val="0"/>
              </a:ext>
            </a:extLst>
          </a:blip>
          <a:srcRect l="21564" r="-277" b="15033"/>
          <a:stretch/>
        </p:blipFill>
        <p:spPr bwMode="auto">
          <a:xfrm>
            <a:off x="1229439" y="1477818"/>
            <a:ext cx="3040601" cy="3099337"/>
          </a:xfrm>
          <a:prstGeom prst="rect">
            <a:avLst/>
          </a:prstGeom>
          <a:ln>
            <a:noFill/>
          </a:ln>
          <a:extLst>
            <a:ext uri="{53640926-AAD7-44D8-BBD7-CCE9431645EC}">
              <a14:shadowObscured xmlns:a14="http://schemas.microsoft.com/office/drawing/2010/main"/>
            </a:ext>
          </a:extLst>
        </p:spPr>
      </p:pic>
      <p:pic>
        <p:nvPicPr>
          <p:cNvPr id="10" name="Picture 9" descr="A diagram of a valve&#10;&#10;Description automatically generated">
            <a:extLst>
              <a:ext uri="{FF2B5EF4-FFF2-40B4-BE49-F238E27FC236}">
                <a16:creationId xmlns:a16="http://schemas.microsoft.com/office/drawing/2014/main" id="{69078502-A2EE-4AAB-07DD-A8A7315D22E7}"/>
              </a:ext>
            </a:extLst>
          </p:cNvPr>
          <p:cNvPicPr>
            <a:picLocks noChangeAspect="1"/>
          </p:cNvPicPr>
          <p:nvPr/>
        </p:nvPicPr>
        <p:blipFill>
          <a:blip r:embed="rId4"/>
          <a:stretch>
            <a:fillRect/>
          </a:stretch>
        </p:blipFill>
        <p:spPr>
          <a:xfrm>
            <a:off x="4569305" y="1474505"/>
            <a:ext cx="7403411" cy="3099337"/>
          </a:xfrm>
          <a:prstGeom prst="rect">
            <a:avLst/>
          </a:prstGeom>
        </p:spPr>
      </p:pic>
      <p:pic>
        <p:nvPicPr>
          <p:cNvPr id="7" name="Picture 6"/>
          <p:cNvPicPr>
            <a:picLocks noChangeAspect="1"/>
          </p:cNvPicPr>
          <p:nvPr/>
        </p:nvPicPr>
        <p:blipFill>
          <a:blip r:embed="rId5"/>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999068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1873543-C1A0-2E53-B28C-19B13402FC74}"/>
              </a:ext>
            </a:extLst>
          </p:cNvPr>
          <p:cNvSpPr txBox="1"/>
          <p:nvPr/>
        </p:nvSpPr>
        <p:spPr>
          <a:xfrm>
            <a:off x="800100" y="2890391"/>
            <a:ext cx="10591800" cy="461665"/>
          </a:xfrm>
          <a:prstGeom prst="rect">
            <a:avLst/>
          </a:prstGeom>
          <a:noFill/>
        </p:spPr>
        <p:txBody>
          <a:bodyPr wrap="square">
            <a:spAutoFit/>
          </a:bodyPr>
          <a:lstStyle/>
          <a:p>
            <a:pPr algn="ctr" rtl="0"/>
            <a:r>
              <a:rPr lang="en-US" sz="2400" b="1" i="0" u="none" strike="noStrike" kern="1200" baseline="0" dirty="0">
                <a:latin typeface="Arial" panose="020B0604020202020204" pitchFamily="34" charset="0"/>
                <a:cs typeface="Arial" panose="020B0604020202020204" pitchFamily="34" charset="0"/>
              </a:rPr>
              <a:t>5. </a:t>
            </a:r>
            <a:r>
              <a:rPr lang="vi-VN" sz="2400" b="1" i="0" u="none" strike="noStrike" kern="1200" baseline="0" dirty="0">
                <a:latin typeface="Arial" panose="020B0604020202020204" pitchFamily="34" charset="0"/>
                <a:cs typeface="Arial" panose="020B0604020202020204" pitchFamily="34" charset="0"/>
              </a:rPr>
              <a:t>EE OPPORTUNITIES FOR STEAM DISTRIBUTION SYSTEMS</a:t>
            </a:r>
          </a:p>
        </p:txBody>
      </p:sp>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3913124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1AF926C-3C41-A861-C29F-416F79311173}"/>
              </a:ext>
            </a:extLst>
          </p:cNvPr>
          <p:cNvSpPr txBox="1"/>
          <p:nvPr/>
        </p:nvSpPr>
        <p:spPr>
          <a:xfrm>
            <a:off x="609600" y="1268968"/>
            <a:ext cx="5562600" cy="3981859"/>
          </a:xfrm>
          <a:prstGeom prst="rect">
            <a:avLst/>
          </a:prstGeom>
          <a:noFill/>
        </p:spPr>
        <p:txBody>
          <a:bodyPr wrap="square">
            <a:spAutoFit/>
          </a:bodyPr>
          <a:lstStyle/>
          <a:p>
            <a:pPr marL="342900" indent="-342900" algn="just">
              <a:lnSpc>
                <a:spcPct val="120000"/>
              </a:lnSpc>
              <a:spcBef>
                <a:spcPts val="300"/>
              </a:spcBef>
              <a:spcAft>
                <a:spcPts val="300"/>
              </a:spcAft>
              <a:buFont typeface="Wingdings" panose="05000000000000000000" pitchFamily="2" charset="2"/>
              <a:buChar char="v"/>
            </a:pPr>
            <a:r>
              <a:rPr lang="en-GB" sz="2400" dirty="0">
                <a:effectLst/>
                <a:latin typeface="Arial" panose="020B0604020202020204" pitchFamily="34" charset="0"/>
                <a:ea typeface="Times New Roman" panose="02020603050405020304" pitchFamily="18" charset="0"/>
                <a:cs typeface="Arial" panose="020B0604020202020204" pitchFamily="34" charset="0"/>
              </a:rPr>
              <a:t>Some of the key solutions to reduce losses in steam distribution systems include:</a:t>
            </a:r>
          </a:p>
          <a:p>
            <a:pPr marL="914400" lvl="1" indent="-457200" algn="just">
              <a:lnSpc>
                <a:spcPct val="120000"/>
              </a:lnSpc>
              <a:spcBef>
                <a:spcPts val="300"/>
              </a:spcBef>
              <a:spcAft>
                <a:spcPts val="300"/>
              </a:spcAft>
              <a:buFont typeface="+mj-lt"/>
              <a:buAutoNum type="arabicPeriod"/>
            </a:pPr>
            <a:r>
              <a:rPr lang="en-GB" sz="2400" dirty="0">
                <a:effectLst/>
                <a:latin typeface="Arial" panose="020B0604020202020204" pitchFamily="34" charset="0"/>
                <a:ea typeface="Times New Roman" panose="02020603050405020304" pitchFamily="18" charset="0"/>
                <a:cs typeface="Arial" panose="020B0604020202020204" pitchFamily="34" charset="0"/>
              </a:rPr>
              <a:t>Steam leak control.</a:t>
            </a:r>
          </a:p>
          <a:p>
            <a:pPr marL="914400" lvl="1" indent="-457200" algn="just">
              <a:lnSpc>
                <a:spcPct val="120000"/>
              </a:lnSpc>
              <a:spcBef>
                <a:spcPts val="300"/>
              </a:spcBef>
              <a:spcAft>
                <a:spcPts val="300"/>
              </a:spcAft>
              <a:buFont typeface="+mj-lt"/>
              <a:buAutoNum type="arabicPeriod"/>
            </a:pPr>
            <a:r>
              <a:rPr lang="en-GB" sz="2400" dirty="0">
                <a:effectLst/>
                <a:latin typeface="Arial" panose="020B0604020202020204" pitchFamily="34" charset="0"/>
                <a:ea typeface="Times New Roman" panose="02020603050405020304" pitchFamily="18" charset="0"/>
                <a:cs typeface="Arial" panose="020B0604020202020204" pitchFamily="34" charset="0"/>
              </a:rPr>
              <a:t>Check the steam pipe insulation.</a:t>
            </a:r>
          </a:p>
          <a:p>
            <a:pPr marL="914400" lvl="1" indent="-457200" algn="just">
              <a:lnSpc>
                <a:spcPct val="120000"/>
              </a:lnSpc>
              <a:spcBef>
                <a:spcPts val="300"/>
              </a:spcBef>
              <a:spcAft>
                <a:spcPts val="300"/>
              </a:spcAft>
              <a:buFont typeface="+mj-lt"/>
              <a:buAutoNum type="arabicPeriod"/>
            </a:pPr>
            <a:r>
              <a:rPr lang="en-GB" sz="2400" dirty="0">
                <a:effectLst/>
                <a:latin typeface="Arial" panose="020B0604020202020204" pitchFamily="34" charset="0"/>
                <a:ea typeface="Times New Roman" panose="02020603050405020304" pitchFamily="18" charset="0"/>
                <a:cs typeface="Arial" panose="020B0604020202020204" pitchFamily="34" charset="0"/>
              </a:rPr>
              <a:t>Control steam pipeline design.</a:t>
            </a:r>
          </a:p>
          <a:p>
            <a:pPr marL="914400" lvl="1" indent="-457200" algn="just">
              <a:lnSpc>
                <a:spcPct val="120000"/>
              </a:lnSpc>
              <a:spcBef>
                <a:spcPts val="300"/>
              </a:spcBef>
              <a:spcAft>
                <a:spcPts val="300"/>
              </a:spcAft>
              <a:buFont typeface="+mj-lt"/>
              <a:buAutoNum type="arabicPeriod"/>
            </a:pPr>
            <a:r>
              <a:rPr lang="en-GB" sz="2400" dirty="0">
                <a:effectLst/>
                <a:latin typeface="Arial" panose="020B0604020202020204" pitchFamily="34" charset="0"/>
                <a:ea typeface="Times New Roman" panose="02020603050405020304" pitchFamily="18" charset="0"/>
                <a:cs typeface="Arial" panose="020B0604020202020204" pitchFamily="34" charset="0"/>
              </a:rPr>
              <a:t>Condensate recovery.</a:t>
            </a:r>
          </a:p>
          <a:p>
            <a:pPr marL="914400" lvl="1" indent="-457200" algn="just">
              <a:lnSpc>
                <a:spcPct val="120000"/>
              </a:lnSpc>
              <a:spcBef>
                <a:spcPts val="300"/>
              </a:spcBef>
              <a:spcAft>
                <a:spcPts val="300"/>
              </a:spcAft>
              <a:buFont typeface="+mj-lt"/>
              <a:buAutoNum type="arabicPeriod"/>
            </a:pPr>
            <a:r>
              <a:rPr lang="en-GB" sz="2400" dirty="0">
                <a:effectLst/>
                <a:latin typeface="Arial" panose="020B0604020202020204" pitchFamily="34" charset="0"/>
                <a:ea typeface="Times New Roman" panose="02020603050405020304" pitchFamily="18" charset="0"/>
                <a:cs typeface="Arial" panose="020B0604020202020204" pitchFamily="34" charset="0"/>
              </a:rPr>
              <a:t>Recovery of flash steam.</a:t>
            </a:r>
          </a:p>
        </p:txBody>
      </p:sp>
      <p:sp>
        <p:nvSpPr>
          <p:cNvPr id="12" name="TextBox 11">
            <a:extLst>
              <a:ext uri="{FF2B5EF4-FFF2-40B4-BE49-F238E27FC236}">
                <a16:creationId xmlns:a16="http://schemas.microsoft.com/office/drawing/2014/main" id="{B3D87AD0-5662-ED44-C2D3-2E5B24798804}"/>
              </a:ext>
            </a:extLst>
          </p:cNvPr>
          <p:cNvSpPr txBox="1"/>
          <p:nvPr/>
        </p:nvSpPr>
        <p:spPr>
          <a:xfrm>
            <a:off x="6172200" y="5677981"/>
            <a:ext cx="5791200" cy="400110"/>
          </a:xfrm>
          <a:prstGeom prst="rect">
            <a:avLst/>
          </a:prstGeom>
          <a:noFill/>
        </p:spPr>
        <p:txBody>
          <a:bodyPr wrap="square">
            <a:spAutoFit/>
          </a:bodyPr>
          <a:lstStyle/>
          <a:p>
            <a:r>
              <a:rPr lang="en-GB" sz="2000" dirty="0">
                <a:effectLst/>
                <a:latin typeface="Arial" panose="020B0604020202020204" pitchFamily="34" charset="0"/>
                <a:ea typeface="Times New Roman" panose="02020603050405020304" pitchFamily="18" charset="0"/>
                <a:cs typeface="Arial" panose="020B0604020202020204" pitchFamily="34" charset="0"/>
              </a:rPr>
              <a:t>Types of losses on the steam distribution system</a:t>
            </a:r>
            <a:endParaRPr lang="en-US" sz="20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0524397-AB25-2C27-CE0C-F6212ED27932}"/>
              </a:ext>
            </a:extLst>
          </p:cNvPr>
          <p:cNvSpPr txBox="1"/>
          <p:nvPr/>
        </p:nvSpPr>
        <p:spPr>
          <a:xfrm>
            <a:off x="608682" y="593726"/>
            <a:ext cx="11049000" cy="461665"/>
          </a:xfrm>
          <a:prstGeom prst="rect">
            <a:avLst/>
          </a:prstGeom>
          <a:noFill/>
        </p:spPr>
        <p:txBody>
          <a:bodyPr wrap="square">
            <a:spAutoFit/>
          </a:bodyPr>
          <a:lstStyle/>
          <a:p>
            <a:pPr algn="ctr" rtl="0"/>
            <a:r>
              <a:rPr lang="vi-VN" sz="2400" b="1" i="0" u="none" strike="noStrike" kern="1200" baseline="0" dirty="0">
                <a:solidFill>
                  <a:schemeClr val="accent1">
                    <a:lumMod val="50000"/>
                  </a:schemeClr>
                </a:solidFill>
                <a:latin typeface="Arial" panose="020B0604020202020204" pitchFamily="34" charset="0"/>
                <a:cs typeface="Arial" panose="020B0604020202020204" pitchFamily="34" charset="0"/>
              </a:rPr>
              <a:t>EE OPPORTUNITIES FOR STEAM DISTRIBUTION SYSTEMS</a:t>
            </a:r>
          </a:p>
        </p:txBody>
      </p:sp>
      <p:pic>
        <p:nvPicPr>
          <p:cNvPr id="5" name="Picture 4">
            <a:extLst>
              <a:ext uri="{FF2B5EF4-FFF2-40B4-BE49-F238E27FC236}">
                <a16:creationId xmlns:a16="http://schemas.microsoft.com/office/drawing/2014/main" id="{FE92B88A-BB3F-C2F9-B277-E5C1E6F92487}"/>
              </a:ext>
            </a:extLst>
          </p:cNvPr>
          <p:cNvPicPr>
            <a:picLocks noChangeAspect="1"/>
          </p:cNvPicPr>
          <p:nvPr/>
        </p:nvPicPr>
        <p:blipFill rotWithShape="1">
          <a:blip r:embed="rId2"/>
          <a:srcRect l="9505" t="6013" r="11295"/>
          <a:stretch/>
        </p:blipFill>
        <p:spPr bwMode="auto">
          <a:xfrm>
            <a:off x="6410739" y="1287473"/>
            <a:ext cx="5650576" cy="4283053"/>
          </a:xfrm>
          <a:prstGeom prst="rect">
            <a:avLst/>
          </a:prstGeom>
          <a:ln>
            <a:noFill/>
          </a:ln>
          <a:extLst>
            <a:ext uri="{53640926-AAD7-44D8-BBD7-CCE9431645EC}">
              <a14:shadowObscured xmlns:a14="http://schemas.microsoft.com/office/drawing/2010/main"/>
            </a:ext>
          </a:extLst>
        </p:spPr>
      </p:pic>
      <p:pic>
        <p:nvPicPr>
          <p:cNvPr id="6" name="Picture 5"/>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39037878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2EA2C6-FE38-BA3B-0C85-C4099D912B51}"/>
              </a:ext>
            </a:extLst>
          </p:cNvPr>
          <p:cNvSpPr txBox="1"/>
          <p:nvPr/>
        </p:nvSpPr>
        <p:spPr>
          <a:xfrm>
            <a:off x="580213" y="613432"/>
            <a:ext cx="10965743" cy="529569"/>
          </a:xfrm>
          <a:prstGeom prst="rect">
            <a:avLst/>
          </a:prstGeom>
          <a:noFill/>
        </p:spPr>
        <p:txBody>
          <a:bodyPr wrap="square">
            <a:spAutoFit/>
          </a:bodyPr>
          <a:lstStyle/>
          <a:p>
            <a:pPr algn="ctr">
              <a:lnSpc>
                <a:spcPct val="110000"/>
              </a:lnSpc>
              <a:spcBef>
                <a:spcPts val="300"/>
              </a:spcBef>
              <a:spcAft>
                <a:spcPts val="300"/>
              </a:spcAft>
            </a:pPr>
            <a:r>
              <a:rPr lang="en-US" sz="2800" b="1" spc="5" dirty="0">
                <a:solidFill>
                  <a:schemeClr val="accent1">
                    <a:lumMod val="50000"/>
                  </a:schemeClr>
                </a:solidFill>
                <a:effectLst/>
                <a:latin typeface="Arial" panose="020B0604020202020204" pitchFamily="34" charset="0"/>
                <a:ea typeface="Times New Roman" panose="02020603050405020304" pitchFamily="18" charset="0"/>
              </a:rPr>
              <a:t>1. Steam leak control</a:t>
            </a:r>
            <a:endParaRPr lang="en-US" sz="2800" dirty="0">
              <a:solidFill>
                <a:schemeClr val="accent1">
                  <a:lumMod val="50000"/>
                </a:schemeClr>
              </a:solidFill>
              <a:effectLst/>
              <a:latin typeface="Arial" panose="020B0604020202020204" pitchFamily="34" charset="0"/>
              <a:ea typeface="Times New Roman" panose="02020603050405020304" pitchFamily="18" charset="0"/>
            </a:endParaRPr>
          </a:p>
        </p:txBody>
      </p:sp>
      <p:sp>
        <p:nvSpPr>
          <p:cNvPr id="6" name="TextBox 5">
            <a:extLst>
              <a:ext uri="{FF2B5EF4-FFF2-40B4-BE49-F238E27FC236}">
                <a16:creationId xmlns:a16="http://schemas.microsoft.com/office/drawing/2014/main" id="{9F5F527F-A131-A04B-8DBC-F07CD331E2E4}"/>
              </a:ext>
            </a:extLst>
          </p:cNvPr>
          <p:cNvSpPr txBox="1"/>
          <p:nvPr/>
        </p:nvSpPr>
        <p:spPr>
          <a:xfrm>
            <a:off x="646044" y="1423323"/>
            <a:ext cx="5334000" cy="2005677"/>
          </a:xfrm>
          <a:prstGeom prst="rect">
            <a:avLst/>
          </a:prstGeom>
          <a:noFill/>
        </p:spPr>
        <p:txBody>
          <a:bodyPr wrap="square">
            <a:spAutoFit/>
          </a:bodyPr>
          <a:lstStyle/>
          <a:p>
            <a:pPr marL="285750" indent="-285750" algn="just">
              <a:lnSpc>
                <a:spcPct val="110000"/>
              </a:lnSpc>
              <a:spcBef>
                <a:spcPts val="300"/>
              </a:spcBef>
              <a:spcAft>
                <a:spcPts val="300"/>
              </a:spcAft>
              <a:buFont typeface="Arial" panose="020B0604020202020204" pitchFamily="34" charset="0"/>
              <a:buChar char="•"/>
            </a:pPr>
            <a:r>
              <a:rPr lang="en-GB" sz="1600" spc="15" dirty="0">
                <a:effectLst/>
                <a:latin typeface="Arial" panose="020B0604020202020204" pitchFamily="34" charset="0"/>
                <a:ea typeface="Times New Roman" panose="02020603050405020304" pitchFamily="18" charset="0"/>
                <a:cs typeface="Arial" panose="020B0604020202020204" pitchFamily="34" charset="0"/>
              </a:rPr>
              <a:t>Locations where steam leaks often occur:</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p>
            <a:pPr lvl="1" algn="just">
              <a:lnSpc>
                <a:spcPct val="110000"/>
              </a:lnSpc>
            </a:pPr>
            <a:r>
              <a:rPr lang="en-GB" sz="1600" dirty="0">
                <a:effectLst/>
                <a:latin typeface="Arial" panose="020B0604020202020204" pitchFamily="34" charset="0"/>
                <a:ea typeface="Calibri" panose="020F0502020204030204" pitchFamily="34" charset="0"/>
                <a:cs typeface="Arial" panose="020B0604020202020204" pitchFamily="34" charset="0"/>
              </a:rPr>
              <a:t>– Flanges and gasket joints.</a:t>
            </a:r>
          </a:p>
          <a:p>
            <a:pPr lvl="1" algn="just">
              <a:lnSpc>
                <a:spcPct val="110000"/>
              </a:lnSpc>
            </a:pPr>
            <a:r>
              <a:rPr lang="en-GB" sz="1600" dirty="0">
                <a:effectLst/>
                <a:latin typeface="Arial" panose="020B0604020202020204" pitchFamily="34" charset="0"/>
                <a:ea typeface="Calibri" panose="020F0502020204030204" pitchFamily="34" charset="0"/>
                <a:cs typeface="Arial" panose="020B0604020202020204" pitchFamily="34" charset="0"/>
              </a:rPr>
              <a:t>– Pipe joints.</a:t>
            </a:r>
          </a:p>
          <a:p>
            <a:pPr lvl="1" algn="just">
              <a:lnSpc>
                <a:spcPct val="110000"/>
              </a:lnSpc>
            </a:pPr>
            <a:r>
              <a:rPr lang="en-GB" sz="1600" dirty="0">
                <a:effectLst/>
                <a:latin typeface="Arial" panose="020B0604020202020204" pitchFamily="34" charset="0"/>
                <a:ea typeface="Calibri" panose="020F0502020204030204" pitchFamily="34" charset="0"/>
                <a:cs typeface="Arial" panose="020B0604020202020204" pitchFamily="34" charset="0"/>
              </a:rPr>
              <a:t>– Valve, body and packaging.</a:t>
            </a:r>
          </a:p>
          <a:p>
            <a:pPr lvl="1" algn="just">
              <a:lnSpc>
                <a:spcPct val="110000"/>
              </a:lnSpc>
            </a:pPr>
            <a:r>
              <a:rPr lang="en-GB" sz="1600" dirty="0">
                <a:effectLst/>
                <a:latin typeface="Arial" panose="020B0604020202020204" pitchFamily="34" charset="0"/>
                <a:ea typeface="Calibri" panose="020F0502020204030204" pitchFamily="34" charset="0"/>
                <a:cs typeface="Arial" panose="020B0604020202020204" pitchFamily="34" charset="0"/>
              </a:rPr>
              <a:t>– Steam trap.</a:t>
            </a:r>
          </a:p>
          <a:p>
            <a:pPr lvl="1" algn="just">
              <a:lnSpc>
                <a:spcPct val="110000"/>
              </a:lnSpc>
            </a:pPr>
            <a:r>
              <a:rPr lang="en-GB" sz="1600" dirty="0">
                <a:effectLst/>
                <a:latin typeface="Arial" panose="020B0604020202020204" pitchFamily="34" charset="0"/>
                <a:ea typeface="Calibri" panose="020F0502020204030204" pitchFamily="34" charset="0"/>
                <a:cs typeface="Arial" panose="020B0604020202020204" pitchFamily="34" charset="0"/>
              </a:rPr>
              <a:t>– Pressure reducing valve.</a:t>
            </a:r>
          </a:p>
          <a:p>
            <a:pPr lvl="1" algn="just">
              <a:lnSpc>
                <a:spcPct val="110000"/>
              </a:lnSpc>
            </a:pPr>
            <a:r>
              <a:rPr lang="en-GB" sz="1600" dirty="0">
                <a:effectLst/>
                <a:latin typeface="Arial" panose="020B0604020202020204" pitchFamily="34" charset="0"/>
                <a:ea typeface="Calibri" panose="020F0502020204030204" pitchFamily="34" charset="0"/>
                <a:cs typeface="Arial" panose="020B0604020202020204" pitchFamily="34" charset="0"/>
              </a:rPr>
              <a:t>– Pipeline errors.</a:t>
            </a:r>
          </a:p>
        </p:txBody>
      </p:sp>
      <p:sp>
        <p:nvSpPr>
          <p:cNvPr id="8" name="TextBox 7">
            <a:extLst>
              <a:ext uri="{FF2B5EF4-FFF2-40B4-BE49-F238E27FC236}">
                <a16:creationId xmlns:a16="http://schemas.microsoft.com/office/drawing/2014/main" id="{ADC9ECD6-F0B2-AF52-6B3D-AB46248E98AE}"/>
              </a:ext>
            </a:extLst>
          </p:cNvPr>
          <p:cNvSpPr txBox="1"/>
          <p:nvPr/>
        </p:nvSpPr>
        <p:spPr>
          <a:xfrm>
            <a:off x="5827643" y="1427770"/>
            <a:ext cx="5718313" cy="951543"/>
          </a:xfrm>
          <a:prstGeom prst="rect">
            <a:avLst/>
          </a:prstGeom>
          <a:noFill/>
        </p:spPr>
        <p:txBody>
          <a:bodyPr wrap="square">
            <a:spAutoFit/>
          </a:bodyPr>
          <a:lstStyle/>
          <a:p>
            <a:pPr marL="285750" indent="-285750" algn="just">
              <a:lnSpc>
                <a:spcPct val="120000"/>
              </a:lnSpc>
              <a:buFont typeface="Arial" panose="020B0604020202020204" pitchFamily="34" charset="0"/>
              <a:buChar char="•"/>
            </a:pPr>
            <a:r>
              <a:rPr lang="en-GB" sz="1600" dirty="0">
                <a:effectLst/>
                <a:latin typeface="Arial" panose="020B0604020202020204" pitchFamily="34" charset="0"/>
                <a:ea typeface="Times New Roman" panose="02020603050405020304" pitchFamily="18" charset="0"/>
                <a:cs typeface="Arial" panose="020B0604020202020204" pitchFamily="34" charset="0"/>
              </a:rPr>
              <a:t>A regular maintenance program that finds and eliminates steam leaks is essential to the efficient operation of a steam system.</a:t>
            </a:r>
            <a:endParaRPr lang="en-US" sz="1600" dirty="0">
              <a:latin typeface="Arial" panose="020B0604020202020204" pitchFamily="34" charset="0"/>
              <a:cs typeface="Arial" panose="020B0604020202020204" pitchFamily="34" charset="0"/>
            </a:endParaRPr>
          </a:p>
        </p:txBody>
      </p:sp>
      <p:pic>
        <p:nvPicPr>
          <p:cNvPr id="9" name="Picture 8" descr="A graph of a line&#10;&#10;Description automatically generated with medium confidence">
            <a:extLst>
              <a:ext uri="{FF2B5EF4-FFF2-40B4-BE49-F238E27FC236}">
                <a16:creationId xmlns:a16="http://schemas.microsoft.com/office/drawing/2014/main" id="{883B8BAF-DE19-40E5-7BC0-4596DD3E0D0F}"/>
              </a:ext>
            </a:extLst>
          </p:cNvPr>
          <p:cNvPicPr>
            <a:picLocks noChangeAspect="1"/>
          </p:cNvPicPr>
          <p:nvPr/>
        </p:nvPicPr>
        <p:blipFill rotWithShape="1">
          <a:blip r:embed="rId3">
            <a:extLst>
              <a:ext uri="{28A0092B-C50C-407E-A947-70E740481C1C}">
                <a14:useLocalDpi xmlns:a14="http://schemas.microsoft.com/office/drawing/2010/main" val="0"/>
              </a:ext>
            </a:extLst>
          </a:blip>
          <a:srcRect t="3226"/>
          <a:stretch/>
        </p:blipFill>
        <p:spPr bwMode="auto">
          <a:xfrm>
            <a:off x="1272809" y="3521310"/>
            <a:ext cx="3827426" cy="2442886"/>
          </a:xfrm>
          <a:prstGeom prst="rect">
            <a:avLst/>
          </a:prstGeom>
          <a:noFill/>
          <a:ln>
            <a:noFill/>
          </a:ln>
          <a:extLst>
            <a:ext uri="{53640926-AAD7-44D8-BBD7-CCE9431645EC}">
              <a14:shadowObscured xmlns:a14="http://schemas.microsoft.com/office/drawing/2010/main"/>
            </a:ext>
          </a:extLst>
        </p:spPr>
      </p:pic>
      <p:sp>
        <p:nvSpPr>
          <p:cNvPr id="11" name="TextBox 10">
            <a:extLst>
              <a:ext uri="{FF2B5EF4-FFF2-40B4-BE49-F238E27FC236}">
                <a16:creationId xmlns:a16="http://schemas.microsoft.com/office/drawing/2014/main" id="{2902173E-6BCD-A510-3E03-17A6FE977620}"/>
              </a:ext>
            </a:extLst>
          </p:cNvPr>
          <p:cNvSpPr txBox="1"/>
          <p:nvPr/>
        </p:nvSpPr>
        <p:spPr>
          <a:xfrm>
            <a:off x="940279" y="5891702"/>
            <a:ext cx="4492486" cy="338554"/>
          </a:xfrm>
          <a:prstGeom prst="rect">
            <a:avLst/>
          </a:prstGeom>
          <a:noFill/>
        </p:spPr>
        <p:txBody>
          <a:bodyPr wrap="square">
            <a:spAutoFit/>
          </a:bodyPr>
          <a:lstStyle/>
          <a:p>
            <a:r>
              <a:rPr lang="en-GB" sz="1600" dirty="0">
                <a:effectLst/>
                <a:latin typeface="Arial" panose="020B0604020202020204" pitchFamily="34" charset="0"/>
                <a:ea typeface="Times New Roman" panose="02020603050405020304" pitchFamily="18" charset="0"/>
                <a:cs typeface="Arial" panose="020B0604020202020204" pitchFamily="34" charset="0"/>
              </a:rPr>
              <a:t>Amount of steam leaking through the leak.</a:t>
            </a:r>
            <a:endParaRPr lang="en-US" sz="1600" dirty="0">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70CBDAA1-A7DC-4D03-2026-7E2ABD1DDC4E}"/>
              </a:ext>
            </a:extLst>
          </p:cNvPr>
          <p:cNvSpPr txBox="1"/>
          <p:nvPr/>
        </p:nvSpPr>
        <p:spPr>
          <a:xfrm>
            <a:off x="6458777" y="2408819"/>
            <a:ext cx="4456043" cy="400110"/>
          </a:xfrm>
          <a:prstGeom prst="rect">
            <a:avLst/>
          </a:prstGeom>
          <a:noFill/>
        </p:spPr>
        <p:txBody>
          <a:bodyPr wrap="square">
            <a:spAutoFit/>
          </a:bodyPr>
          <a:lstStyle/>
          <a:p>
            <a:r>
              <a:rPr lang="en-GB" sz="2000" b="1" dirty="0">
                <a:effectLst/>
                <a:latin typeface="Arial" panose="020B0604020202020204" pitchFamily="34" charset="0"/>
                <a:ea typeface="Times New Roman" panose="02020603050405020304" pitchFamily="18" charset="0"/>
                <a:cs typeface="Arial" panose="020B0604020202020204" pitchFamily="34" charset="0"/>
              </a:rPr>
              <a:t>Steam loss according to pressure</a:t>
            </a:r>
            <a:endParaRPr lang="en-US" sz="2000" b="1" dirty="0">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4"/>
          <a:stretch>
            <a:fillRect/>
          </a:stretch>
        </p:blipFill>
        <p:spPr>
          <a:xfrm>
            <a:off x="11188160" y="5996280"/>
            <a:ext cx="1000211" cy="861720"/>
          </a:xfrm>
          <a:prstGeom prst="rect">
            <a:avLst/>
          </a:prstGeom>
        </p:spPr>
      </p:pic>
      <p:graphicFrame>
        <p:nvGraphicFramePr>
          <p:cNvPr id="12" name="Table 11">
            <a:extLst>
              <a:ext uri="{FF2B5EF4-FFF2-40B4-BE49-F238E27FC236}">
                <a16:creationId xmlns:a16="http://schemas.microsoft.com/office/drawing/2014/main" id="{D9458B7E-7BD1-7ACC-F260-70129B5B9616}"/>
              </a:ext>
            </a:extLst>
          </p:cNvPr>
          <p:cNvGraphicFramePr>
            <a:graphicFrameLocks noGrp="1"/>
          </p:cNvGraphicFramePr>
          <p:nvPr>
            <p:extLst>
              <p:ext uri="{D42A27DB-BD31-4B8C-83A1-F6EECF244321}">
                <p14:modId xmlns:p14="http://schemas.microsoft.com/office/powerpoint/2010/main" val="4264673485"/>
              </p:ext>
            </p:extLst>
          </p:nvPr>
        </p:nvGraphicFramePr>
        <p:xfrm>
          <a:off x="6211958" y="2859727"/>
          <a:ext cx="4888826" cy="3766052"/>
        </p:xfrm>
        <a:graphic>
          <a:graphicData uri="http://schemas.openxmlformats.org/drawingml/2006/table">
            <a:tbl>
              <a:tblPr firstRow="1" firstCol="1" lastRow="1" lastCol="1" bandRow="1" bandCol="1">
                <a:tableStyleId>{5940675A-B579-460E-94D1-54222C63F5DA}</a:tableStyleId>
              </a:tblPr>
              <a:tblGrid>
                <a:gridCol w="1473612">
                  <a:extLst>
                    <a:ext uri="{9D8B030D-6E8A-4147-A177-3AD203B41FA5}">
                      <a16:colId xmlns:a16="http://schemas.microsoft.com/office/drawing/2014/main" val="1100307242"/>
                    </a:ext>
                  </a:extLst>
                </a:gridCol>
                <a:gridCol w="1476216">
                  <a:extLst>
                    <a:ext uri="{9D8B030D-6E8A-4147-A177-3AD203B41FA5}">
                      <a16:colId xmlns:a16="http://schemas.microsoft.com/office/drawing/2014/main" val="3130103320"/>
                    </a:ext>
                  </a:extLst>
                </a:gridCol>
                <a:gridCol w="1938998">
                  <a:extLst>
                    <a:ext uri="{9D8B030D-6E8A-4147-A177-3AD203B41FA5}">
                      <a16:colId xmlns:a16="http://schemas.microsoft.com/office/drawing/2014/main" val="2161191689"/>
                    </a:ext>
                  </a:extLst>
                </a:gridCol>
              </a:tblGrid>
              <a:tr h="538091">
                <a:tc>
                  <a:txBody>
                    <a:bodyPr/>
                    <a:lstStyle/>
                    <a:p>
                      <a:pPr algn="ctr">
                        <a:lnSpc>
                          <a:spcPct val="115000"/>
                        </a:lnSpc>
                        <a:spcBef>
                          <a:spcPts val="200"/>
                        </a:spcBef>
                        <a:spcAft>
                          <a:spcPts val="200"/>
                        </a:spcAft>
                      </a:pPr>
                      <a:r>
                        <a:rPr lang="en-US" sz="1600" spc="-5" dirty="0">
                          <a:effectLst/>
                          <a:latin typeface="Arial" panose="020B0604020202020204" pitchFamily="34" charset="0"/>
                          <a:cs typeface="Arial" panose="020B0604020202020204" pitchFamily="34" charset="0"/>
                        </a:rPr>
                        <a:t>Steam pressure</a:t>
                      </a:r>
                    </a:p>
                    <a:p>
                      <a:pPr algn="ctr">
                        <a:lnSpc>
                          <a:spcPct val="115000"/>
                        </a:lnSpc>
                        <a:spcBef>
                          <a:spcPts val="200"/>
                        </a:spcBef>
                        <a:spcAft>
                          <a:spcPts val="200"/>
                        </a:spcAft>
                      </a:pPr>
                      <a:r>
                        <a:rPr lang="en-US" sz="1600" spc="5" dirty="0">
                          <a:effectLst/>
                          <a:latin typeface="Arial" panose="020B0604020202020204" pitchFamily="34" charset="0"/>
                          <a:cs typeface="Arial" panose="020B0604020202020204" pitchFamily="34" charset="0"/>
                        </a:rPr>
                        <a:t>(</a:t>
                      </a:r>
                      <a:r>
                        <a:rPr lang="en-US" sz="1600" spc="-10" dirty="0">
                          <a:effectLst/>
                          <a:latin typeface="Arial" panose="020B0604020202020204" pitchFamily="34" charset="0"/>
                          <a:cs typeface="Arial" panose="020B0604020202020204" pitchFamily="34" charset="0"/>
                        </a:rPr>
                        <a:t>k</a:t>
                      </a:r>
                      <a:r>
                        <a:rPr lang="en-US" sz="1600" dirty="0">
                          <a:effectLst/>
                          <a:latin typeface="Arial" panose="020B0604020202020204" pitchFamily="34" charset="0"/>
                          <a:cs typeface="Arial" panose="020B0604020202020204" pitchFamily="34" charset="0"/>
                        </a:rPr>
                        <a:t>g</a:t>
                      </a:r>
                      <a:r>
                        <a:rPr lang="en-US" sz="1600" spc="5" dirty="0">
                          <a:effectLst/>
                          <a:latin typeface="Arial" panose="020B0604020202020204" pitchFamily="34" charset="0"/>
                          <a:cs typeface="Arial" panose="020B0604020202020204" pitchFamily="34" charset="0"/>
                        </a:rPr>
                        <a:t>/</a:t>
                      </a:r>
                      <a:r>
                        <a:rPr lang="en-US" sz="1600" spc="-10" dirty="0">
                          <a:effectLst/>
                          <a:latin typeface="Arial" panose="020B0604020202020204" pitchFamily="34" charset="0"/>
                          <a:cs typeface="Arial" panose="020B0604020202020204" pitchFamily="34" charset="0"/>
                        </a:rPr>
                        <a:t>c</a:t>
                      </a:r>
                      <a:r>
                        <a:rPr lang="en-US" sz="1600" spc="10" dirty="0">
                          <a:effectLst/>
                          <a:latin typeface="Arial" panose="020B0604020202020204" pitchFamily="34" charset="0"/>
                          <a:cs typeface="Arial" panose="020B0604020202020204" pitchFamily="34" charset="0"/>
                        </a:rPr>
                        <a:t>m</a:t>
                      </a:r>
                      <a:r>
                        <a:rPr lang="en-US" sz="1600" dirty="0">
                          <a:effectLst/>
                          <a:latin typeface="Arial" panose="020B0604020202020204" pitchFamily="34" charset="0"/>
                          <a:cs typeface="Arial" panose="020B0604020202020204" pitchFamily="34" charset="0"/>
                        </a:rPr>
                        <a:t>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spc="-5" dirty="0">
                          <a:effectLst/>
                          <a:latin typeface="Arial" panose="020B0604020202020204" pitchFamily="34" charset="0"/>
                          <a:cs typeface="Arial" panose="020B0604020202020204" pitchFamily="34" charset="0"/>
                        </a:rPr>
                        <a:t>Leak hole diameter </a:t>
                      </a:r>
                      <a:r>
                        <a:rPr lang="en-US" sz="1600" spc="-10" dirty="0">
                          <a:effectLst/>
                          <a:latin typeface="Arial" panose="020B0604020202020204" pitchFamily="34" charset="0"/>
                          <a:cs typeface="Arial" panose="020B0604020202020204" pitchFamily="34" charset="0"/>
                        </a:rPr>
                        <a:t>(</a:t>
                      </a:r>
                      <a:r>
                        <a:rPr lang="en-US" sz="1600" spc="-5" dirty="0">
                          <a:effectLst/>
                          <a:latin typeface="Arial" panose="020B0604020202020204" pitchFamily="34" charset="0"/>
                          <a:cs typeface="Arial" panose="020B0604020202020204" pitchFamily="34" charset="0"/>
                        </a:rPr>
                        <a:t>m</a:t>
                      </a:r>
                      <a:r>
                        <a:rPr lang="en-US" sz="1600" spc="5" dirty="0">
                          <a:effectLst/>
                          <a:latin typeface="Arial" panose="020B0604020202020204" pitchFamily="34" charset="0"/>
                          <a:cs typeface="Arial" panose="020B0604020202020204" pitchFamily="34" charset="0"/>
                        </a:rPr>
                        <a:t>m</a:t>
                      </a:r>
                      <a:r>
                        <a:rPr lang="en-US" sz="1600" dirty="0">
                          <a:effectLst/>
                          <a:latin typeface="Arial" panose="020B0604020202020204" pitchFamily="34" charset="0"/>
                          <a:cs typeface="Arial" panose="020B0604020202020204" pitchFamily="34" charset="0"/>
                        </a:rPr>
                        <a:t>)</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Leakage steam loss </a:t>
                      </a:r>
                      <a:r>
                        <a:rPr lang="en-US" sz="1600" spc="5" dirty="0">
                          <a:effectLst/>
                          <a:latin typeface="Arial" panose="020B0604020202020204" pitchFamily="34" charset="0"/>
                          <a:cs typeface="Arial" panose="020B0604020202020204" pitchFamily="34" charset="0"/>
                        </a:rPr>
                        <a:t>(</a:t>
                      </a:r>
                      <a:r>
                        <a:rPr lang="en-US" sz="1600" dirty="0">
                          <a:effectLst/>
                          <a:latin typeface="Arial" panose="020B0604020202020204" pitchFamily="34" charset="0"/>
                          <a:cs typeface="Arial" panose="020B0604020202020204" pitchFamily="34" charset="0"/>
                        </a:rPr>
                        <a:t>kg</a:t>
                      </a:r>
                      <a:r>
                        <a:rPr lang="en-US" sz="1600" spc="-5" dirty="0">
                          <a:effectLst/>
                          <a:latin typeface="Arial" panose="020B0604020202020204" pitchFamily="34" charset="0"/>
                          <a:cs typeface="Arial" panose="020B0604020202020204" pitchFamily="34" charset="0"/>
                        </a:rPr>
                        <a:t>/</a:t>
                      </a:r>
                      <a:r>
                        <a:rPr lang="en-US" sz="1600" dirty="0">
                          <a:effectLst/>
                          <a:latin typeface="Arial" panose="020B0604020202020204" pitchFamily="34" charset="0"/>
                          <a:cs typeface="Arial" panose="020B0604020202020204" pitchFamily="34" charset="0"/>
                        </a:rPr>
                        <a:t>h)</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639472915"/>
                  </a:ext>
                </a:extLst>
              </a:tr>
              <a:tr h="265884">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3,5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3,12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18</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3140961445"/>
                  </a:ext>
                </a:extLst>
              </a:tr>
              <a:tr h="264588">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 </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6,25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72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1663325003"/>
                  </a:ext>
                </a:extLst>
              </a:tr>
              <a:tr h="264588">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 </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12,5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287,9</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636429528"/>
                  </a:ext>
                </a:extLst>
              </a:tr>
              <a:tr h="264588">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5,5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3,12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25,5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4061216255"/>
                  </a:ext>
                </a:extLst>
              </a:tr>
              <a:tr h="264588">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 </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6,25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102,1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798791410"/>
                  </a:ext>
                </a:extLst>
              </a:tr>
              <a:tr h="264588">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 </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12,5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408,3</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1907067881"/>
                  </a:ext>
                </a:extLst>
              </a:tr>
              <a:tr h="264588">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15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3,12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59,7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2303480442"/>
                  </a:ext>
                </a:extLst>
              </a:tr>
              <a:tr h="264588">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 </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6,25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238,7</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305266123"/>
                  </a:ext>
                </a:extLst>
              </a:tr>
              <a:tr h="265884">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 </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12,5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954,9</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3677394079"/>
                  </a:ext>
                </a:extLst>
              </a:tr>
              <a:tr h="264588">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42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3,12</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151,1</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3973390523"/>
                  </a:ext>
                </a:extLst>
              </a:tr>
              <a:tr h="265236">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 </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6,25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604,4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3768419226"/>
                  </a:ext>
                </a:extLst>
              </a:tr>
              <a:tr h="264588">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 </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12,5</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tc>
                  <a:txBody>
                    <a:bodyPr/>
                    <a:lstStyle/>
                    <a:p>
                      <a:pPr algn="ctr">
                        <a:lnSpc>
                          <a:spcPct val="115000"/>
                        </a:lnSpc>
                        <a:spcBef>
                          <a:spcPts val="200"/>
                        </a:spcBef>
                        <a:spcAft>
                          <a:spcPts val="200"/>
                        </a:spcAft>
                      </a:pPr>
                      <a:r>
                        <a:rPr lang="en-US" sz="1600" dirty="0">
                          <a:effectLst/>
                          <a:latin typeface="Arial" panose="020B0604020202020204" pitchFamily="34" charset="0"/>
                          <a:cs typeface="Arial" panose="020B0604020202020204" pitchFamily="34" charset="0"/>
                        </a:rPr>
                        <a:t>2417,4</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tc>
                <a:extLst>
                  <a:ext uri="{0D108BD9-81ED-4DB2-BD59-A6C34878D82A}">
                    <a16:rowId xmlns:a16="http://schemas.microsoft.com/office/drawing/2014/main" val="2103777529"/>
                  </a:ext>
                </a:extLst>
              </a:tr>
            </a:tbl>
          </a:graphicData>
        </a:graphic>
      </p:graphicFrame>
    </p:spTree>
    <p:extLst>
      <p:ext uri="{BB962C8B-B14F-4D97-AF65-F5344CB8AC3E}">
        <p14:creationId xmlns:p14="http://schemas.microsoft.com/office/powerpoint/2010/main" val="2106402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4EA03A-EF8A-D4CA-0056-C96ECD39EAF8}"/>
              </a:ext>
            </a:extLst>
          </p:cNvPr>
          <p:cNvSpPr txBox="1">
            <a:spLocks noChangeArrowheads="1"/>
          </p:cNvSpPr>
          <p:nvPr/>
        </p:nvSpPr>
        <p:spPr>
          <a:xfrm>
            <a:off x="683558" y="609186"/>
            <a:ext cx="10824884" cy="463550"/>
          </a:xfrm>
          <a:prstGeom prst="rect">
            <a:avLst/>
          </a:prstGeom>
          <a:noFill/>
        </p:spPr>
        <p:txBody>
          <a:bodyPr lIns="90488" tIns="44450" rIns="90488" bIns="44450"/>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rtl="0"/>
            <a:r>
              <a:rPr lang="en-US" altLang="en-US" sz="2800" b="1" dirty="0">
                <a:solidFill>
                  <a:schemeClr val="accent1">
                    <a:lumMod val="50000"/>
                  </a:schemeClr>
                </a:solidFill>
                <a:latin typeface="Arial" panose="020B0604020202020204" pitchFamily="34" charset="0"/>
              </a:rPr>
              <a:t>1. Steam leaks from pipes and steam valves</a:t>
            </a:r>
          </a:p>
        </p:txBody>
      </p:sp>
      <p:sp>
        <p:nvSpPr>
          <p:cNvPr id="4" name="TextBox 3">
            <a:extLst>
              <a:ext uri="{FF2B5EF4-FFF2-40B4-BE49-F238E27FC236}">
                <a16:creationId xmlns:a16="http://schemas.microsoft.com/office/drawing/2014/main" id="{7582584E-8D3E-FAF7-2ADD-D4531F6DBBAA}"/>
              </a:ext>
            </a:extLst>
          </p:cNvPr>
          <p:cNvSpPr txBox="1"/>
          <p:nvPr/>
        </p:nvSpPr>
        <p:spPr>
          <a:xfrm>
            <a:off x="705209" y="1380345"/>
            <a:ext cx="3799688" cy="2862322"/>
          </a:xfrm>
          <a:prstGeom prst="rect">
            <a:avLst/>
          </a:prstGeom>
          <a:noFill/>
        </p:spPr>
        <p:txBody>
          <a:bodyPr wrap="square">
            <a:spAutoFit/>
          </a:bodyPr>
          <a:lstStyle/>
          <a:p>
            <a:pPr algn="l" rtl="0"/>
            <a:r>
              <a:rPr lang="en-US" sz="2000" b="1" i="0" u="none" strike="noStrike" baseline="0" dirty="0">
                <a:solidFill>
                  <a:srgbClr val="000000"/>
                </a:solidFill>
                <a:latin typeface="Arial" panose="020B0604020202020204" pitchFamily="34" charset="0"/>
              </a:rPr>
              <a:t>For example:</a:t>
            </a:r>
          </a:p>
          <a:p>
            <a:pPr algn="l" rtl="0"/>
            <a:r>
              <a:rPr lang="vi-VN" sz="2000" b="0" i="0" u="none" strike="noStrike" baseline="0" dirty="0">
                <a:solidFill>
                  <a:srgbClr val="800000"/>
                </a:solidFill>
                <a:latin typeface="Arial" panose="020B0604020202020204" pitchFamily="34" charset="0"/>
              </a:rPr>
              <a:t>-</a:t>
            </a:r>
            <a:r>
              <a:rPr lang="en-US" sz="2000" b="0" i="0" u="none" strike="noStrike" baseline="0" dirty="0">
                <a:solidFill>
                  <a:srgbClr val="800000"/>
                </a:solidFill>
                <a:latin typeface="Arial" panose="020B0604020202020204" pitchFamily="34" charset="0"/>
              </a:rPr>
              <a:t> </a:t>
            </a:r>
            <a:r>
              <a:rPr lang="vi-VN" sz="2000" b="1" i="0" u="none" strike="noStrike" baseline="0" dirty="0">
                <a:solidFill>
                  <a:srgbClr val="800000"/>
                </a:solidFill>
                <a:latin typeface="Arial" panose="020B0604020202020204" pitchFamily="34" charset="0"/>
              </a:rPr>
              <a:t>Steam pressure 10 bar</a:t>
            </a:r>
          </a:p>
          <a:p>
            <a:pPr algn="l" rtl="0"/>
            <a:r>
              <a:rPr lang="vi-VN" sz="2000" b="1" i="0" u="none" strike="noStrike" baseline="0" dirty="0">
                <a:solidFill>
                  <a:srgbClr val="800000"/>
                </a:solidFill>
                <a:latin typeface="Arial" panose="020B0604020202020204" pitchFamily="34" charset="0"/>
              </a:rPr>
              <a:t>-</a:t>
            </a:r>
            <a:r>
              <a:rPr lang="en-GB" sz="2000" b="1" i="0" u="none" strike="noStrike" baseline="0" dirty="0">
                <a:solidFill>
                  <a:srgbClr val="800000"/>
                </a:solidFill>
                <a:latin typeface="Arial" panose="020B0604020202020204" pitchFamily="34" charset="0"/>
              </a:rPr>
              <a:t> </a:t>
            </a:r>
            <a:r>
              <a:rPr lang="en-US" sz="2000" b="1" dirty="0">
                <a:solidFill>
                  <a:srgbClr val="800000"/>
                </a:solidFill>
                <a:latin typeface="Arial" panose="020B0604020202020204" pitchFamily="34" charset="0"/>
              </a:rPr>
              <a:t>H</a:t>
            </a:r>
            <a:r>
              <a:rPr lang="vi-VN" sz="2000" b="1" i="0" u="none" strike="noStrike" baseline="0" dirty="0">
                <a:solidFill>
                  <a:srgbClr val="800000"/>
                </a:solidFill>
                <a:latin typeface="Arial" panose="020B0604020202020204" pitchFamily="34" charset="0"/>
              </a:rPr>
              <a:t>ole diameter: 6.4 mm</a:t>
            </a:r>
          </a:p>
          <a:p>
            <a:pPr algn="l" rtl="0"/>
            <a:r>
              <a:rPr lang="vi-VN" sz="2000" b="1" i="0" u="none" strike="noStrike" baseline="0" dirty="0">
                <a:solidFill>
                  <a:srgbClr val="800000"/>
                </a:solidFill>
                <a:latin typeface="Arial" panose="020B0604020202020204" pitchFamily="34" charset="0"/>
              </a:rPr>
              <a:t>-</a:t>
            </a:r>
            <a:r>
              <a:rPr lang="en-GB" sz="2000" b="1" i="0" u="none" strike="noStrike" baseline="0" dirty="0">
                <a:solidFill>
                  <a:srgbClr val="800000"/>
                </a:solidFill>
                <a:latin typeface="Arial" panose="020B0604020202020204" pitchFamily="34" charset="0"/>
              </a:rPr>
              <a:t> </a:t>
            </a:r>
            <a:r>
              <a:rPr lang="vi-VN" sz="2000" b="1" i="0" u="none" strike="noStrike" baseline="0" dirty="0">
                <a:solidFill>
                  <a:srgbClr val="800000"/>
                </a:solidFill>
                <a:latin typeface="Arial" panose="020B0604020202020204" pitchFamily="34" charset="0"/>
              </a:rPr>
              <a:t>Steam price: 20US$/1,000 kg of steam</a:t>
            </a:r>
          </a:p>
          <a:p>
            <a:pPr algn="l" rtl="0"/>
            <a:r>
              <a:rPr lang="en-US" sz="2000" b="1" i="0" u="none" strike="noStrike" baseline="0" dirty="0">
                <a:solidFill>
                  <a:srgbClr val="800000"/>
                </a:solidFill>
                <a:latin typeface="Arial" panose="020B0604020202020204" pitchFamily="34" charset="0"/>
              </a:rPr>
              <a:t>- Operating time: 7,500 hours/year</a:t>
            </a:r>
          </a:p>
          <a:p>
            <a:pPr algn="l" rtl="0"/>
            <a:r>
              <a:rPr lang="vi-VN" sz="2000" b="1" i="0" u="none" strike="noStrike" baseline="0" dirty="0">
                <a:solidFill>
                  <a:srgbClr val="000000"/>
                </a:solidFill>
                <a:latin typeface="Arial" panose="020B0604020202020204" pitchFamily="34" charset="0"/>
                <a:sym typeface="Wingdings" panose="05000000000000000000" pitchFamily="2" charset="2"/>
              </a:rPr>
              <a:t> Annual cost due to steam loss: 18,000 US$/year</a:t>
            </a:r>
          </a:p>
        </p:txBody>
      </p:sp>
      <p:grpSp>
        <p:nvGrpSpPr>
          <p:cNvPr id="19" name="Group 3">
            <a:extLst>
              <a:ext uri="{FF2B5EF4-FFF2-40B4-BE49-F238E27FC236}">
                <a16:creationId xmlns:a16="http://schemas.microsoft.com/office/drawing/2014/main" id="{878C9374-AAD2-3744-F261-3302F6081FC0}"/>
              </a:ext>
            </a:extLst>
          </p:cNvPr>
          <p:cNvGrpSpPr>
            <a:grpSpLocks/>
          </p:cNvGrpSpPr>
          <p:nvPr/>
        </p:nvGrpSpPr>
        <p:grpSpPr bwMode="auto">
          <a:xfrm>
            <a:off x="4794815" y="1610889"/>
            <a:ext cx="3129986" cy="4240461"/>
            <a:chOff x="470" y="999"/>
            <a:chExt cx="2164" cy="2969"/>
          </a:xfrm>
        </p:grpSpPr>
        <p:grpSp>
          <p:nvGrpSpPr>
            <p:cNvPr id="20" name="Group 4">
              <a:extLst>
                <a:ext uri="{FF2B5EF4-FFF2-40B4-BE49-F238E27FC236}">
                  <a16:creationId xmlns:a16="http://schemas.microsoft.com/office/drawing/2014/main" id="{123EB3D1-59A0-0480-FE1E-A825242D2A4E}"/>
                </a:ext>
              </a:extLst>
            </p:cNvPr>
            <p:cNvGrpSpPr>
              <a:grpSpLocks/>
            </p:cNvGrpSpPr>
            <p:nvPr/>
          </p:nvGrpSpPr>
          <p:grpSpPr bwMode="auto">
            <a:xfrm>
              <a:off x="470" y="2744"/>
              <a:ext cx="2164" cy="728"/>
              <a:chOff x="470" y="2744"/>
              <a:chExt cx="2164" cy="728"/>
            </a:xfrm>
          </p:grpSpPr>
          <p:sp>
            <p:nvSpPr>
              <p:cNvPr id="24" name="Rectangle 5">
                <a:extLst>
                  <a:ext uri="{FF2B5EF4-FFF2-40B4-BE49-F238E27FC236}">
                    <a16:creationId xmlns:a16="http://schemas.microsoft.com/office/drawing/2014/main" id="{FDA1AABE-6504-ABA5-5F00-96D7C23E0299}"/>
                  </a:ext>
                </a:extLst>
              </p:cNvPr>
              <p:cNvSpPr>
                <a:spLocks noChangeArrowheads="1"/>
              </p:cNvSpPr>
              <p:nvPr/>
            </p:nvSpPr>
            <p:spPr bwMode="auto">
              <a:xfrm>
                <a:off x="470" y="2875"/>
                <a:ext cx="1244" cy="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rtl="0">
                  <a:lnSpc>
                    <a:spcPct val="100000"/>
                  </a:lnSpc>
                  <a:spcBef>
                    <a:spcPct val="0"/>
                  </a:spcBef>
                  <a:buClrTx/>
                  <a:buFontTx/>
                  <a:buNone/>
                </a:pPr>
                <a:r>
                  <a:rPr lang="en-GB" altLang="en-US" sz="1800" b="1" dirty="0" err="1">
                    <a:latin typeface="Arial" panose="020B0604020202020204" pitchFamily="34" charset="0"/>
                  </a:rPr>
                  <a:t>Pat,Can</a:t>
                </a:r>
                <a:r>
                  <a:rPr lang="en-GB" altLang="en-US" sz="1800" b="1" dirty="0">
                    <a:latin typeface="Arial" panose="020B0604020202020204" pitchFamily="34" charset="0"/>
                  </a:rPr>
                  <a:t> not see steam leak</a:t>
                </a:r>
                <a:endParaRPr lang="en-US" altLang="en-US" sz="1800" b="1" dirty="0">
                  <a:latin typeface="Arial" panose="020B0604020202020204" pitchFamily="34" charset="0"/>
                </a:endParaRPr>
              </a:p>
            </p:txBody>
          </p:sp>
          <p:pic>
            <p:nvPicPr>
              <p:cNvPr id="25" name="Picture 6">
                <a:extLst>
                  <a:ext uri="{FF2B5EF4-FFF2-40B4-BE49-F238E27FC236}">
                    <a16:creationId xmlns:a16="http://schemas.microsoft.com/office/drawing/2014/main" id="{28349F1C-6C43-A2A5-789A-BE8F54F28859}"/>
                  </a:ext>
                </a:extLst>
              </p:cNvPr>
              <p:cNvPicPr>
                <a:picLocks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2108" y="2744"/>
                <a:ext cx="526" cy="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
          <p:nvSpPr>
            <p:cNvPr id="21" name="Rectangle 7">
              <a:extLst>
                <a:ext uri="{FF2B5EF4-FFF2-40B4-BE49-F238E27FC236}">
                  <a16:creationId xmlns:a16="http://schemas.microsoft.com/office/drawing/2014/main" id="{AED66518-9B3A-C3ED-8750-9FE631942E2C}"/>
                </a:ext>
              </a:extLst>
            </p:cNvPr>
            <p:cNvSpPr>
              <a:spLocks noChangeArrowheads="1"/>
            </p:cNvSpPr>
            <p:nvPr/>
          </p:nvSpPr>
          <p:spPr bwMode="auto">
            <a:xfrm>
              <a:off x="676" y="3647"/>
              <a:ext cx="1500" cy="321"/>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a:r>
                <a:rPr lang="en-US" altLang="en-US" sz="2400" b="1" dirty="0"/>
                <a:t>800 Liter/</a:t>
              </a:r>
              <a:r>
                <a:rPr lang="en-GB" altLang="en-US" sz="2400" b="1" dirty="0"/>
                <a:t>year</a:t>
              </a:r>
              <a:endParaRPr lang="en-US" altLang="en-US" sz="2400" b="1" dirty="0"/>
            </a:p>
          </p:txBody>
        </p:sp>
        <p:sp>
          <p:nvSpPr>
            <p:cNvPr id="22" name="Rectangle 8">
              <a:extLst>
                <a:ext uri="{FF2B5EF4-FFF2-40B4-BE49-F238E27FC236}">
                  <a16:creationId xmlns:a16="http://schemas.microsoft.com/office/drawing/2014/main" id="{F2E16458-22AD-D3FC-FDFE-261449E3EAEA}"/>
                </a:ext>
              </a:extLst>
            </p:cNvPr>
            <p:cNvSpPr>
              <a:spLocks noChangeArrowheads="1"/>
            </p:cNvSpPr>
            <p:nvPr/>
          </p:nvSpPr>
          <p:spPr bwMode="auto">
            <a:xfrm>
              <a:off x="757" y="999"/>
              <a:ext cx="1534"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l" rtl="0">
                <a:lnSpc>
                  <a:spcPct val="100000"/>
                </a:lnSpc>
                <a:spcBef>
                  <a:spcPct val="0"/>
                </a:spcBef>
                <a:buClrTx/>
                <a:buFontTx/>
                <a:buNone/>
              </a:pPr>
              <a:r>
                <a:rPr lang="en-US" altLang="en-US" sz="2000" b="1" dirty="0">
                  <a:latin typeface="Arial" panose="020B0604020202020204" pitchFamily="34" charset="0"/>
                </a:rPr>
                <a:t>There was a roar</a:t>
              </a:r>
            </a:p>
          </p:txBody>
        </p:sp>
        <p:pic>
          <p:nvPicPr>
            <p:cNvPr id="23" name="Picture 9">
              <a:extLst>
                <a:ext uri="{FF2B5EF4-FFF2-40B4-BE49-F238E27FC236}">
                  <a16:creationId xmlns:a16="http://schemas.microsoft.com/office/drawing/2014/main" id="{531D0F7B-F983-2369-93C9-AD47717E93AB}"/>
                </a:ext>
              </a:extLst>
            </p:cNvPr>
            <p:cNvPicPr>
              <a:picLocks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67" y="1460"/>
              <a:ext cx="1724" cy="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pic>
        <p:nvPicPr>
          <p:cNvPr id="18" name="Picture 17"/>
          <p:cNvPicPr>
            <a:picLocks noChangeAspect="1"/>
          </p:cNvPicPr>
          <p:nvPr/>
        </p:nvPicPr>
        <p:blipFill>
          <a:blip r:embed="rId4"/>
          <a:stretch>
            <a:fillRect/>
          </a:stretch>
        </p:blipFill>
        <p:spPr>
          <a:xfrm>
            <a:off x="11188160" y="5996280"/>
            <a:ext cx="1000211" cy="861720"/>
          </a:xfrm>
          <a:prstGeom prst="rect">
            <a:avLst/>
          </a:prstGeom>
        </p:spPr>
      </p:pic>
      <p:grpSp>
        <p:nvGrpSpPr>
          <p:cNvPr id="26" name="Group 10">
            <a:extLst>
              <a:ext uri="{FF2B5EF4-FFF2-40B4-BE49-F238E27FC236}">
                <a16:creationId xmlns:a16="http://schemas.microsoft.com/office/drawing/2014/main" id="{8875AA81-CD97-59CE-4B9E-759C8135348A}"/>
              </a:ext>
            </a:extLst>
          </p:cNvPr>
          <p:cNvGrpSpPr>
            <a:grpSpLocks/>
          </p:cNvGrpSpPr>
          <p:nvPr/>
        </p:nvGrpSpPr>
        <p:grpSpPr bwMode="auto">
          <a:xfrm>
            <a:off x="8006263" y="1428921"/>
            <a:ext cx="3542321" cy="4756034"/>
            <a:chOff x="3323" y="979"/>
            <a:chExt cx="2328" cy="2953"/>
          </a:xfrm>
        </p:grpSpPr>
        <p:sp>
          <p:nvSpPr>
            <p:cNvPr id="27" name="Rectangle 11">
              <a:extLst>
                <a:ext uri="{FF2B5EF4-FFF2-40B4-BE49-F238E27FC236}">
                  <a16:creationId xmlns:a16="http://schemas.microsoft.com/office/drawing/2014/main" id="{2A0C57B8-EDB7-CD3D-4B43-ECAE538EA8C2}"/>
                </a:ext>
              </a:extLst>
            </p:cNvPr>
            <p:cNvSpPr>
              <a:spLocks noChangeArrowheads="1"/>
            </p:cNvSpPr>
            <p:nvPr/>
          </p:nvSpPr>
          <p:spPr bwMode="auto">
            <a:xfrm>
              <a:off x="3371" y="3647"/>
              <a:ext cx="2280" cy="28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0"/>
              <a:r>
                <a:rPr lang="en-US" altLang="en-US" sz="2400" b="1" dirty="0"/>
                <a:t>2,000 - 4,000 Liter/</a:t>
              </a:r>
              <a:r>
                <a:rPr lang="en-GB" altLang="en-US" sz="2400" b="1" dirty="0"/>
                <a:t>year</a:t>
              </a:r>
              <a:endParaRPr lang="en-US" altLang="en-US" sz="2400" b="1" dirty="0"/>
            </a:p>
          </p:txBody>
        </p:sp>
        <p:sp>
          <p:nvSpPr>
            <p:cNvPr id="29" name="Rectangle 12">
              <a:extLst>
                <a:ext uri="{FF2B5EF4-FFF2-40B4-BE49-F238E27FC236}">
                  <a16:creationId xmlns:a16="http://schemas.microsoft.com/office/drawing/2014/main" id="{9A9FB16E-DBA7-E10B-2A7C-CABA9206ACAE}"/>
                </a:ext>
              </a:extLst>
            </p:cNvPr>
            <p:cNvSpPr>
              <a:spLocks noChangeArrowheads="1"/>
            </p:cNvSpPr>
            <p:nvPr/>
          </p:nvSpPr>
          <p:spPr bwMode="auto">
            <a:xfrm>
              <a:off x="4070" y="979"/>
              <a:ext cx="1430"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l" rtl="0">
                <a:lnSpc>
                  <a:spcPct val="100000"/>
                </a:lnSpc>
                <a:spcBef>
                  <a:spcPct val="0"/>
                </a:spcBef>
                <a:buClrTx/>
                <a:buFontTx/>
                <a:buNone/>
              </a:pPr>
              <a:r>
                <a:rPr lang="en-US" altLang="en-US" sz="2000" b="1" dirty="0">
                  <a:latin typeface="Arial" panose="020B0604020202020204" pitchFamily="34" charset="0"/>
                </a:rPr>
                <a:t>See a slight leak</a:t>
              </a:r>
            </a:p>
          </p:txBody>
        </p:sp>
        <p:grpSp>
          <p:nvGrpSpPr>
            <p:cNvPr id="30" name="Group 13">
              <a:extLst>
                <a:ext uri="{FF2B5EF4-FFF2-40B4-BE49-F238E27FC236}">
                  <a16:creationId xmlns:a16="http://schemas.microsoft.com/office/drawing/2014/main" id="{60D8F039-7CB5-C034-A14B-65B4005C93EB}"/>
                </a:ext>
              </a:extLst>
            </p:cNvPr>
            <p:cNvGrpSpPr>
              <a:grpSpLocks/>
            </p:cNvGrpSpPr>
            <p:nvPr/>
          </p:nvGrpSpPr>
          <p:grpSpPr bwMode="auto">
            <a:xfrm>
              <a:off x="3323" y="2811"/>
              <a:ext cx="2305" cy="638"/>
              <a:chOff x="3323" y="2811"/>
              <a:chExt cx="2305" cy="638"/>
            </a:xfrm>
          </p:grpSpPr>
          <p:sp>
            <p:nvSpPr>
              <p:cNvPr id="32" name="Rectangle 14">
                <a:extLst>
                  <a:ext uri="{FF2B5EF4-FFF2-40B4-BE49-F238E27FC236}">
                    <a16:creationId xmlns:a16="http://schemas.microsoft.com/office/drawing/2014/main" id="{8F0B890A-5705-0722-A6F9-BA52D8C74ACE}"/>
                  </a:ext>
                </a:extLst>
              </p:cNvPr>
              <p:cNvSpPr>
                <a:spLocks noChangeArrowheads="1"/>
              </p:cNvSpPr>
              <p:nvPr/>
            </p:nvSpPr>
            <p:spPr bwMode="auto">
              <a:xfrm>
                <a:off x="3323" y="2877"/>
                <a:ext cx="1569" cy="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rtl="0">
                  <a:lnSpc>
                    <a:spcPct val="100000"/>
                  </a:lnSpc>
                  <a:spcBef>
                    <a:spcPct val="0"/>
                  </a:spcBef>
                  <a:buClrTx/>
                  <a:buFontTx/>
                  <a:buNone/>
                </a:pPr>
                <a:r>
                  <a:rPr lang="en-GB" altLang="en-US" sz="1800" b="1" dirty="0">
                    <a:latin typeface="Arial" panose="020B0604020202020204" pitchFamily="34" charset="0"/>
                  </a:rPr>
                  <a:t>There was a </a:t>
                </a:r>
                <a:r>
                  <a:rPr lang="en-GB" altLang="en-US" sz="1800" b="1" dirty="0" err="1">
                    <a:latin typeface="Arial" panose="020B0604020202020204" pitchFamily="34" charset="0"/>
                  </a:rPr>
                  <a:t>roar,See</a:t>
                </a:r>
                <a:r>
                  <a:rPr lang="en-GB" altLang="en-US" sz="1800" b="1" dirty="0">
                    <a:latin typeface="Arial" panose="020B0604020202020204" pitchFamily="34" charset="0"/>
                  </a:rPr>
                  <a:t> the line slightly leaking</a:t>
                </a:r>
                <a:endParaRPr lang="en-US" altLang="en-US" sz="1800" b="1" dirty="0">
                  <a:latin typeface="Arial" panose="020B0604020202020204" pitchFamily="34" charset="0"/>
                </a:endParaRPr>
              </a:p>
            </p:txBody>
          </p:sp>
          <p:pic>
            <p:nvPicPr>
              <p:cNvPr id="33" name="Picture 15">
                <a:extLst>
                  <a:ext uri="{FF2B5EF4-FFF2-40B4-BE49-F238E27FC236}">
                    <a16:creationId xmlns:a16="http://schemas.microsoft.com/office/drawing/2014/main" id="{B2A85DB5-F652-D229-E128-BFDE61530F69}"/>
                  </a:ext>
                </a:extLst>
              </p:cNvPr>
              <p:cNvPicPr>
                <a:picLocks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4702" y="2811"/>
                <a:ext cx="926" cy="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pic>
          <p:nvPicPr>
            <p:cNvPr id="31" name="Picture 16">
              <a:extLst>
                <a:ext uri="{FF2B5EF4-FFF2-40B4-BE49-F238E27FC236}">
                  <a16:creationId xmlns:a16="http://schemas.microsoft.com/office/drawing/2014/main" id="{5D0B4493-2E3A-32EB-B352-C369968DC67F}"/>
                </a:ext>
              </a:extLst>
            </p:cNvPr>
            <p:cNvPicPr>
              <a:picLocks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898" y="1186"/>
              <a:ext cx="1228"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grpSp>
    </p:spTree>
    <p:extLst>
      <p:ext uri="{BB962C8B-B14F-4D97-AF65-F5344CB8AC3E}">
        <p14:creationId xmlns:p14="http://schemas.microsoft.com/office/powerpoint/2010/main" val="1708248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F46BF9E5-F058-48D5-30DA-802C38C5D7D5}"/>
              </a:ext>
            </a:extLst>
          </p:cNvPr>
          <p:cNvSpPr txBox="1">
            <a:spLocks noChangeArrowheads="1"/>
          </p:cNvSpPr>
          <p:nvPr/>
        </p:nvSpPr>
        <p:spPr>
          <a:xfrm>
            <a:off x="723900" y="1447800"/>
            <a:ext cx="10744200" cy="365313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1" indent="0" algn="l" defTabSz="914400" rtl="0" eaLnBrk="1" fontAlgn="auto" latinLnBrk="0" hangingPunct="1">
              <a:lnSpc>
                <a:spcPct val="120000"/>
              </a:lnSpc>
              <a:spcBef>
                <a:spcPts val="300"/>
              </a:spcBef>
              <a:spcAft>
                <a:spcPts val="300"/>
              </a:spcAft>
              <a:buClr>
                <a:schemeClr val="tx1"/>
              </a:buClr>
              <a:buSzTx/>
              <a:buFontTx/>
              <a:buChar char="•"/>
              <a:tabLst/>
              <a:defRPr/>
            </a:pPr>
            <a:r>
              <a:rPr kumimoji="0" lang="en-US" altLang="en-US" sz="2000" b="1" i="0" u="none" strike="noStrike" kern="1200" cap="none" spc="0" normalizeH="0" baseline="0" noProof="0" dirty="0">
                <a:ln>
                  <a:noFill/>
                </a:ln>
                <a:solidFill>
                  <a:srgbClr val="0E2841">
                    <a:lumMod val="75000"/>
                  </a:srgbClr>
                </a:solidFill>
                <a:effectLst/>
                <a:uLnTx/>
                <a:uFillTx/>
                <a:latin typeface="Arial" panose="020B0604020202020204" pitchFamily="34" charset="0"/>
                <a:ea typeface="+mn-ea"/>
                <a:cs typeface="Arial" panose="020B0604020202020204" pitchFamily="34" charset="0"/>
              </a:rPr>
              <a:t> Ash level A:</a:t>
            </a:r>
            <a:r>
              <a:rPr kumimoji="0" lang="en-US" altLang="en-US" sz="2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are the minerals remaining after fuel is burned. Ash abrades and stains heat-resistant surfaces, leading to a decrease in heat transfer coefficient. Ash is a harmful component in fuel.</a:t>
            </a:r>
          </a:p>
          <a:p>
            <a:pPr marL="457200" marR="0" lvl="1" indent="0" algn="l" defTabSz="914400" rtl="0" eaLnBrk="1" fontAlgn="auto" latinLnBrk="0" hangingPunct="1">
              <a:lnSpc>
                <a:spcPct val="120000"/>
              </a:lnSpc>
              <a:spcBef>
                <a:spcPts val="300"/>
              </a:spcBef>
              <a:spcAft>
                <a:spcPts val="300"/>
              </a:spcAft>
              <a:buClr>
                <a:schemeClr val="tx1"/>
              </a:buClr>
              <a:buSzTx/>
              <a:buFontTx/>
              <a:buChar char="•"/>
              <a:tabLst/>
              <a:defRPr/>
            </a:pPr>
            <a:r>
              <a:rPr kumimoji="0" lang="en-US" altLang="en-US" sz="2000" b="1" i="0" u="none" strike="noStrike" kern="1200" cap="none" spc="0" normalizeH="0" baseline="0" noProof="0" dirty="0">
                <a:ln>
                  <a:noFill/>
                </a:ln>
                <a:solidFill>
                  <a:srgbClr val="0E2841">
                    <a:lumMod val="75000"/>
                  </a:srgbClr>
                </a:solidFill>
                <a:effectLst/>
                <a:uLnTx/>
                <a:uFillTx/>
                <a:latin typeface="Arial" panose="020B0604020202020204" pitchFamily="34" charset="0"/>
                <a:ea typeface="+mn-ea"/>
                <a:cs typeface="Arial" panose="020B0604020202020204" pitchFamily="34" charset="0"/>
              </a:rPr>
              <a:t> Humidity W(M):</a:t>
            </a:r>
            <a:r>
              <a:rPr kumimoji="0" lang="en-US" altLang="en-US" sz="2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is the amount of water contained in the fuel. Their presence reduces combustion components and also consumes additional heat to evaporate moisture when fuel burns. It is a harmful ingredient in fuel.</a:t>
            </a:r>
          </a:p>
          <a:p>
            <a:pPr marL="457200" marR="0" lvl="1" indent="0" algn="l" defTabSz="914400" rtl="0" eaLnBrk="1" fontAlgn="auto" latinLnBrk="0" hangingPunct="1">
              <a:lnSpc>
                <a:spcPct val="120000"/>
              </a:lnSpc>
              <a:spcBef>
                <a:spcPts val="300"/>
              </a:spcBef>
              <a:spcAft>
                <a:spcPts val="300"/>
              </a:spcAft>
              <a:buClr>
                <a:schemeClr val="tx1"/>
              </a:buClr>
              <a:buSzTx/>
              <a:buFontTx/>
              <a:buChar char="•"/>
              <a:tabLst/>
              <a:defRPr/>
            </a:pPr>
            <a:r>
              <a:rPr kumimoji="0" lang="en-US" altLang="en-US" sz="2000" b="1" i="0" u="none" strike="noStrike" kern="1200" cap="none" spc="0" normalizeH="0" baseline="0" noProof="0" dirty="0">
                <a:ln>
                  <a:noFill/>
                </a:ln>
                <a:solidFill>
                  <a:srgbClr val="0E2841">
                    <a:lumMod val="75000"/>
                  </a:srgbClr>
                </a:solidFill>
                <a:effectLst/>
                <a:uLnTx/>
                <a:uFillTx/>
                <a:latin typeface="Arial" panose="020B0604020202020204" pitchFamily="34" charset="0"/>
                <a:ea typeface="+mn-ea"/>
                <a:cs typeface="Arial" panose="020B0604020202020204" pitchFamily="34" charset="0"/>
              </a:rPr>
              <a:t> Volatile V:</a:t>
            </a:r>
            <a:r>
              <a:rPr kumimoji="0" lang="en-US" altLang="en-US" sz="2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are gases such as CH</a:t>
            </a:r>
            <a:r>
              <a:rPr kumimoji="0" lang="en-US" altLang="en-US" sz="2000" b="0" i="0" u="none" strike="noStrike" kern="1200" cap="none" spc="0" normalizeH="0" baseline="-25000" noProof="0" dirty="0">
                <a:ln>
                  <a:noFill/>
                </a:ln>
                <a:solidFill>
                  <a:schemeClr val="tx1"/>
                </a:solidFill>
                <a:effectLst/>
                <a:uLnTx/>
                <a:uFillTx/>
                <a:latin typeface="Arial" panose="020B0604020202020204" pitchFamily="34" charset="0"/>
                <a:ea typeface="+mn-ea"/>
                <a:cs typeface="Arial" panose="020B0604020202020204" pitchFamily="34" charset="0"/>
              </a:rPr>
              <a:t>4</a:t>
            </a:r>
            <a:r>
              <a:rPr kumimoji="0" lang="en-US" altLang="en-US" sz="2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hydrogen carbide, CO... are generated during pyrolysis in the early stages of the combustion process. The more volatile the fuel, the more flammable and exhausted it is.</a:t>
            </a:r>
          </a:p>
        </p:txBody>
      </p:sp>
      <p:sp>
        <p:nvSpPr>
          <p:cNvPr id="4" name="Rectangle 4">
            <a:extLst>
              <a:ext uri="{FF2B5EF4-FFF2-40B4-BE49-F238E27FC236}">
                <a16:creationId xmlns:a16="http://schemas.microsoft.com/office/drawing/2014/main" id="{F1115BE2-25AA-4532-AE3F-CDF8F9417B77}"/>
              </a:ext>
            </a:extLst>
          </p:cNvPr>
          <p:cNvSpPr txBox="1">
            <a:spLocks noChangeArrowheads="1"/>
          </p:cNvSpPr>
          <p:nvPr/>
        </p:nvSpPr>
        <p:spPr>
          <a:xfrm>
            <a:off x="723900" y="585142"/>
            <a:ext cx="10744200" cy="669925"/>
          </a:xfrm>
          <a:prstGeom prst="rect">
            <a:avLst/>
          </a:prstGeom>
          <a:noFill/>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mn-cs"/>
              </a:rPr>
              <a:t>Technological characteristics of fuel – significance</a:t>
            </a:r>
          </a:p>
        </p:txBody>
      </p:sp>
      <p:pic>
        <p:nvPicPr>
          <p:cNvPr id="5" name="Picture 4"/>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4294570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F20334-65DF-79EA-9FEF-EC35A0A8D244}"/>
              </a:ext>
            </a:extLst>
          </p:cNvPr>
          <p:cNvSpPr txBox="1"/>
          <p:nvPr/>
        </p:nvSpPr>
        <p:spPr>
          <a:xfrm>
            <a:off x="26469" y="560111"/>
            <a:ext cx="12192000" cy="494751"/>
          </a:xfrm>
          <a:prstGeom prst="rect">
            <a:avLst/>
          </a:prstGeom>
          <a:noFill/>
        </p:spPr>
        <p:txBody>
          <a:bodyPr wrap="square">
            <a:spAutoFit/>
          </a:bodyPr>
          <a:lstStyle/>
          <a:p>
            <a:pPr lvl="1" algn="ctr">
              <a:lnSpc>
                <a:spcPct val="120000"/>
              </a:lnSpc>
              <a:spcBef>
                <a:spcPts val="300"/>
              </a:spcBef>
              <a:spcAft>
                <a:spcPts val="300"/>
              </a:spcAft>
            </a:pPr>
            <a:r>
              <a:rPr lang="en-GB" sz="2400" b="1" dirty="0">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2. Check the steam pipe insulation.</a:t>
            </a:r>
          </a:p>
        </p:txBody>
      </p:sp>
      <p:sp>
        <p:nvSpPr>
          <p:cNvPr id="5" name="TextBox 4">
            <a:extLst>
              <a:ext uri="{FF2B5EF4-FFF2-40B4-BE49-F238E27FC236}">
                <a16:creationId xmlns:a16="http://schemas.microsoft.com/office/drawing/2014/main" id="{0E04058F-E805-0B1B-0FCA-BD6D31C6F244}"/>
              </a:ext>
            </a:extLst>
          </p:cNvPr>
          <p:cNvSpPr txBox="1"/>
          <p:nvPr/>
        </p:nvSpPr>
        <p:spPr>
          <a:xfrm>
            <a:off x="685800" y="1295400"/>
            <a:ext cx="10716668" cy="2866810"/>
          </a:xfrm>
          <a:prstGeom prst="rect">
            <a:avLst/>
          </a:prstGeom>
          <a:noFill/>
        </p:spPr>
        <p:txBody>
          <a:bodyPr wrap="square">
            <a:spAutoFit/>
          </a:bodyPr>
          <a:lstStyle/>
          <a:p>
            <a:pPr marL="285750" indent="-285750" algn="just">
              <a:lnSpc>
                <a:spcPct val="125000"/>
              </a:lnSpc>
              <a:spcBef>
                <a:spcPts val="300"/>
              </a:spcBef>
              <a:spcAft>
                <a:spcPts val="300"/>
              </a:spcAft>
              <a:buFont typeface="Arial" panose="020B0604020202020204" pitchFamily="34" charset="0"/>
              <a:buChar char="•"/>
            </a:pPr>
            <a:r>
              <a:rPr lang="en-GB" spc="5" dirty="0">
                <a:effectLst/>
                <a:latin typeface="Arial" panose="020B0604020202020204" pitchFamily="34" charset="0"/>
                <a:ea typeface="Times New Roman" panose="02020603050405020304" pitchFamily="18" charset="0"/>
                <a:cs typeface="Arial" panose="020B0604020202020204" pitchFamily="34" charset="0"/>
              </a:rPr>
              <a:t>Insulation needs to be done through regular maintenance, inspection and assessment in all industrial plants. Insulation is important for steam systems due to the following number of reasons:</a:t>
            </a:r>
          </a:p>
          <a:p>
            <a:pPr lvl="1" algn="just">
              <a:lnSpc>
                <a:spcPct val="125000"/>
              </a:lnSpc>
              <a:spcBef>
                <a:spcPts val="300"/>
              </a:spcBef>
              <a:spcAft>
                <a:spcPts val="300"/>
              </a:spcAft>
            </a:pPr>
            <a:r>
              <a:rPr lang="en-GB" dirty="0">
                <a:effectLst/>
                <a:latin typeface="Arial" panose="020B0604020202020204" pitchFamily="34" charset="0"/>
                <a:ea typeface="Times New Roman" panose="02020603050405020304" pitchFamily="18" charset="0"/>
                <a:cs typeface="Arial" panose="020B0604020202020204" pitchFamily="34" charset="0"/>
              </a:rPr>
              <a:t>– Ensure the safety of workers in the plant.</a:t>
            </a:r>
          </a:p>
          <a:p>
            <a:pPr lvl="1" algn="just">
              <a:lnSpc>
                <a:spcPct val="125000"/>
              </a:lnSpc>
              <a:spcBef>
                <a:spcPts val="300"/>
              </a:spcBef>
              <a:spcAft>
                <a:spcPts val="300"/>
              </a:spcAft>
            </a:pPr>
            <a:r>
              <a:rPr lang="en-GB" dirty="0">
                <a:effectLst/>
                <a:latin typeface="Arial" panose="020B0604020202020204" pitchFamily="34" charset="0"/>
                <a:ea typeface="Times New Roman" panose="02020603050405020304" pitchFamily="18" charset="0"/>
                <a:cs typeface="Arial" panose="020B0604020202020204" pitchFamily="34" charset="0"/>
              </a:rPr>
              <a:t>– Minimize energy loss.</a:t>
            </a:r>
          </a:p>
          <a:p>
            <a:pPr lvl="1" algn="just">
              <a:lnSpc>
                <a:spcPct val="125000"/>
              </a:lnSpc>
              <a:spcBef>
                <a:spcPts val="300"/>
              </a:spcBef>
              <a:spcAft>
                <a:spcPts val="300"/>
              </a:spcAft>
            </a:pPr>
            <a:r>
              <a:rPr lang="en-GB" dirty="0">
                <a:effectLst/>
                <a:latin typeface="Arial" panose="020B0604020202020204" pitchFamily="34" charset="0"/>
                <a:ea typeface="Times New Roman" panose="02020603050405020304" pitchFamily="18" charset="0"/>
                <a:cs typeface="Arial" panose="020B0604020202020204" pitchFamily="34" charset="0"/>
              </a:rPr>
              <a:t>– Maintain steam conditions for required end use.</a:t>
            </a:r>
          </a:p>
          <a:p>
            <a:pPr lvl="1" algn="just">
              <a:lnSpc>
                <a:spcPct val="125000"/>
              </a:lnSpc>
              <a:spcBef>
                <a:spcPts val="300"/>
              </a:spcBef>
              <a:spcAft>
                <a:spcPts val="300"/>
              </a:spcAft>
            </a:pPr>
            <a:r>
              <a:rPr lang="en-GB" dirty="0">
                <a:effectLst/>
                <a:latin typeface="Arial" panose="020B0604020202020204" pitchFamily="34" charset="0"/>
                <a:ea typeface="Times New Roman" panose="02020603050405020304" pitchFamily="18" charset="0"/>
                <a:cs typeface="Arial" panose="020B0604020202020204" pitchFamily="34" charset="0"/>
              </a:rPr>
              <a:t>– Protect equipment, pipes from ambient conditions.</a:t>
            </a:r>
          </a:p>
          <a:p>
            <a:pPr lvl="1" algn="just">
              <a:lnSpc>
                <a:spcPct val="125000"/>
              </a:lnSpc>
              <a:spcBef>
                <a:spcPts val="300"/>
              </a:spcBef>
              <a:spcAft>
                <a:spcPts val="300"/>
              </a:spcAft>
            </a:pPr>
            <a:r>
              <a:rPr lang="en-GB" dirty="0">
                <a:effectLst/>
                <a:latin typeface="Arial" panose="020B0604020202020204" pitchFamily="34" charset="0"/>
                <a:ea typeface="Times New Roman" panose="02020603050405020304" pitchFamily="18" charset="0"/>
                <a:cs typeface="Arial" panose="020B0604020202020204" pitchFamily="34" charset="0"/>
              </a:rPr>
              <a:t>– Maintain the integrity of the steam distribution system.</a:t>
            </a:r>
          </a:p>
        </p:txBody>
      </p:sp>
      <p:sp>
        <p:nvSpPr>
          <p:cNvPr id="7" name="TextBox 6">
            <a:extLst>
              <a:ext uri="{FF2B5EF4-FFF2-40B4-BE49-F238E27FC236}">
                <a16:creationId xmlns:a16="http://schemas.microsoft.com/office/drawing/2014/main" id="{8F5512F5-5A03-6B96-E02D-14200EAD442A}"/>
              </a:ext>
            </a:extLst>
          </p:cNvPr>
          <p:cNvSpPr txBox="1"/>
          <p:nvPr/>
        </p:nvSpPr>
        <p:spPr>
          <a:xfrm>
            <a:off x="685800" y="4024361"/>
            <a:ext cx="10601285" cy="2246256"/>
          </a:xfrm>
          <a:prstGeom prst="rect">
            <a:avLst/>
          </a:prstGeom>
          <a:noFill/>
        </p:spPr>
        <p:txBody>
          <a:bodyPr wrap="square">
            <a:spAutoFit/>
          </a:bodyPr>
          <a:lstStyle/>
          <a:p>
            <a:pPr marL="342900" indent="-342900" algn="just">
              <a:lnSpc>
                <a:spcPct val="125000"/>
              </a:lnSpc>
              <a:spcBef>
                <a:spcPts val="300"/>
              </a:spcBef>
              <a:spcAft>
                <a:spcPts val="300"/>
              </a:spcAft>
              <a:buFont typeface="Arial" panose="020B0604020202020204" pitchFamily="34" charset="0"/>
              <a:buChar char="•"/>
            </a:pPr>
            <a:r>
              <a:rPr lang="en-GB" dirty="0">
                <a:effectLst/>
                <a:latin typeface="Arial" panose="020B0604020202020204" pitchFamily="34" charset="0"/>
                <a:ea typeface="Times New Roman" panose="02020603050405020304" pitchFamily="18" charset="0"/>
                <a:cs typeface="Arial" panose="020B0604020202020204" pitchFamily="34" charset="0"/>
              </a:rPr>
              <a:t>The most common areas where insulation is often lacking or damaged include:</a:t>
            </a:r>
            <a:r>
              <a:rPr lang="en-US" dirty="0">
                <a:effectLst/>
                <a:latin typeface="Arial" panose="020B0604020202020204" pitchFamily="34" charset="0"/>
                <a:ea typeface="Times New Roman" panose="02020603050405020304" pitchFamily="18" charset="0"/>
                <a:cs typeface="Arial" panose="020B0604020202020204" pitchFamily="34" charset="0"/>
              </a:rPr>
              <a:t>:</a:t>
            </a:r>
          </a:p>
          <a:p>
            <a:pPr lvl="1" algn="just">
              <a:lnSpc>
                <a:spcPct val="110000"/>
              </a:lnSpc>
              <a:spcBef>
                <a:spcPts val="200"/>
              </a:spcBef>
              <a:spcAft>
                <a:spcPts val="200"/>
              </a:spcAft>
            </a:pPr>
            <a:r>
              <a:rPr lang="en-GB" dirty="0">
                <a:effectLst/>
                <a:latin typeface="Arial" panose="020B0604020202020204" pitchFamily="34" charset="0"/>
                <a:ea typeface="Times New Roman" panose="02020603050405020304" pitchFamily="18" charset="0"/>
                <a:cs typeface="Arial" panose="020B0604020202020204" pitchFamily="34" charset="0"/>
              </a:rPr>
              <a:t>– Steam distribution manifolds.</a:t>
            </a:r>
          </a:p>
          <a:p>
            <a:pPr lvl="1" algn="just">
              <a:lnSpc>
                <a:spcPct val="110000"/>
              </a:lnSpc>
              <a:spcBef>
                <a:spcPts val="200"/>
              </a:spcBef>
              <a:spcAft>
                <a:spcPts val="200"/>
              </a:spcAft>
            </a:pPr>
            <a:r>
              <a:rPr lang="en-GB" dirty="0">
                <a:effectLst/>
                <a:latin typeface="Arial" panose="020B0604020202020204" pitchFamily="34" charset="0"/>
                <a:ea typeface="Times New Roman" panose="02020603050405020304" pitchFamily="18" charset="0"/>
                <a:cs typeface="Arial" panose="020B0604020202020204" pitchFamily="34" charset="0"/>
              </a:rPr>
              <a:t>– Valve.</a:t>
            </a:r>
          </a:p>
          <a:p>
            <a:pPr lvl="1" algn="just">
              <a:lnSpc>
                <a:spcPct val="110000"/>
              </a:lnSpc>
              <a:spcBef>
                <a:spcPts val="200"/>
              </a:spcBef>
              <a:spcAft>
                <a:spcPts val="200"/>
              </a:spcAft>
            </a:pPr>
            <a:r>
              <a:rPr lang="en-GB" dirty="0">
                <a:effectLst/>
                <a:latin typeface="Arial" panose="020B0604020202020204" pitchFamily="34" charset="0"/>
                <a:ea typeface="Times New Roman" panose="02020603050405020304" pitchFamily="18" charset="0"/>
                <a:cs typeface="Arial" panose="020B0604020202020204" pitchFamily="34" charset="0"/>
              </a:rPr>
              <a:t>– End-use devices.</a:t>
            </a:r>
          </a:p>
          <a:p>
            <a:pPr lvl="1" algn="just">
              <a:lnSpc>
                <a:spcPct val="110000"/>
              </a:lnSpc>
              <a:spcBef>
                <a:spcPts val="200"/>
              </a:spcBef>
              <a:spcAft>
                <a:spcPts val="200"/>
              </a:spcAft>
            </a:pPr>
            <a:r>
              <a:rPr lang="en-GB" dirty="0">
                <a:effectLst/>
                <a:latin typeface="Arial" panose="020B0604020202020204" pitchFamily="34" charset="0"/>
                <a:ea typeface="Times New Roman" panose="02020603050405020304" pitchFamily="18" charset="0"/>
                <a:cs typeface="Arial" panose="020B0604020202020204" pitchFamily="34" charset="0"/>
              </a:rPr>
              <a:t>– Steam storage pools and tanks.</a:t>
            </a:r>
          </a:p>
          <a:p>
            <a:pPr lvl="1" algn="just">
              <a:lnSpc>
                <a:spcPct val="110000"/>
              </a:lnSpc>
              <a:spcBef>
                <a:spcPts val="200"/>
              </a:spcBef>
              <a:spcAft>
                <a:spcPts val="200"/>
              </a:spcAft>
            </a:pPr>
            <a:r>
              <a:rPr lang="en-GB" dirty="0">
                <a:effectLst/>
                <a:latin typeface="Arial" panose="020B0604020202020204" pitchFamily="34" charset="0"/>
                <a:ea typeface="Times New Roman" panose="02020603050405020304" pitchFamily="18" charset="0"/>
                <a:cs typeface="Arial" panose="020B0604020202020204" pitchFamily="34" charset="0"/>
              </a:rPr>
              <a:t>– Recovery lines.</a:t>
            </a:r>
          </a:p>
        </p:txBody>
      </p:sp>
      <p:pic>
        <p:nvPicPr>
          <p:cNvPr id="6" name="Picture 5"/>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15876779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28">
            <a:extLst>
              <a:ext uri="{FF2B5EF4-FFF2-40B4-BE49-F238E27FC236}">
                <a16:creationId xmlns:a16="http://schemas.microsoft.com/office/drawing/2014/main" id="{C8A6912A-B95C-11A2-DAAD-B5B3404619F2}"/>
              </a:ext>
            </a:extLst>
          </p:cNvPr>
          <p:cNvGraphicFramePr>
            <a:graphicFrameLocks/>
          </p:cNvGraphicFramePr>
          <p:nvPr>
            <p:extLst>
              <p:ext uri="{D42A27DB-BD31-4B8C-83A1-F6EECF244321}">
                <p14:modId xmlns:p14="http://schemas.microsoft.com/office/powerpoint/2010/main" val="2961632236"/>
              </p:ext>
            </p:extLst>
          </p:nvPr>
        </p:nvGraphicFramePr>
        <p:xfrm>
          <a:off x="506388" y="1242269"/>
          <a:ext cx="4335946" cy="2651720"/>
        </p:xfrm>
        <a:graphic>
          <a:graphicData uri="http://schemas.openxmlformats.org/drawingml/2006/table">
            <a:tbl>
              <a:tblPr/>
              <a:tblGrid>
                <a:gridCol w="1396136">
                  <a:extLst>
                    <a:ext uri="{9D8B030D-6E8A-4147-A177-3AD203B41FA5}">
                      <a16:colId xmlns:a16="http://schemas.microsoft.com/office/drawing/2014/main" val="20000"/>
                    </a:ext>
                  </a:extLst>
                </a:gridCol>
                <a:gridCol w="1781394">
                  <a:extLst>
                    <a:ext uri="{9D8B030D-6E8A-4147-A177-3AD203B41FA5}">
                      <a16:colId xmlns:a16="http://schemas.microsoft.com/office/drawing/2014/main" val="20001"/>
                    </a:ext>
                  </a:extLst>
                </a:gridCol>
                <a:gridCol w="1158416">
                  <a:extLst>
                    <a:ext uri="{9D8B030D-6E8A-4147-A177-3AD203B41FA5}">
                      <a16:colId xmlns:a16="http://schemas.microsoft.com/office/drawing/2014/main" val="20002"/>
                    </a:ext>
                  </a:extLst>
                </a:gridCol>
              </a:tblGrid>
              <a:tr h="212381">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pitchFamily="34" charset="0"/>
                          <a:cs typeface="Arial" pitchFamily="34" charset="0"/>
                        </a:rPr>
                        <a:t>Type tube</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pitchFamily="34" charset="0"/>
                          <a:cs typeface="Arial" pitchFamily="34" charset="0"/>
                        </a:rPr>
                        <a:t>Heat loss (W/m)</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pitchFamily="34" charset="0"/>
                          <a:cs typeface="Arial" pitchFamily="34" charset="0"/>
                        </a:rPr>
                        <a:t> (t : 150</a:t>
                      </a:r>
                      <a:r>
                        <a:rPr kumimoji="0" lang="en-US" sz="1800" b="1" i="0" u="none" strike="noStrike" cap="none" normalizeH="0" baseline="30000" dirty="0">
                          <a:ln>
                            <a:noFill/>
                          </a:ln>
                          <a:solidFill>
                            <a:schemeClr val="bg1"/>
                          </a:solidFill>
                          <a:effectLst/>
                          <a:latin typeface="Arial" pitchFamily="34" charset="0"/>
                          <a:cs typeface="Arial" pitchFamily="34" charset="0"/>
                        </a:rPr>
                        <a:t>o</a:t>
                      </a:r>
                      <a:r>
                        <a:rPr kumimoji="0" lang="en-US" sz="1800" b="1" i="0" u="none" strike="noStrike" cap="none" normalizeH="0" baseline="0" dirty="0">
                          <a:ln>
                            <a:noFill/>
                          </a:ln>
                          <a:solidFill>
                            <a:schemeClr val="bg1"/>
                          </a:solidFill>
                          <a:effectLst/>
                          <a:latin typeface="Arial" pitchFamily="34" charset="0"/>
                          <a:cs typeface="Arial" pitchFamily="34" charset="0"/>
                        </a:rPr>
                        <a:t>C)</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US"/>
                    </a:p>
                  </a:txBody>
                  <a:tcPr/>
                </a:tc>
                <a:extLst>
                  <a:ext uri="{0D108BD9-81ED-4DB2-BD59-A6C34878D82A}">
                    <a16:rowId xmlns:a16="http://schemas.microsoft.com/office/drawing/2014/main" val="10000"/>
                  </a:ext>
                </a:extLst>
              </a:tr>
              <a:tr h="837922">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pitchFamily="34" charset="0"/>
                          <a:cs typeface="Arial" pitchFamily="34" charset="0"/>
                        </a:rPr>
                        <a:t>Uninsulated pipes</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cap="none" normalizeH="0" baseline="0" dirty="0">
                          <a:ln>
                            <a:noFill/>
                          </a:ln>
                          <a:solidFill>
                            <a:schemeClr val="bg1"/>
                          </a:solidFill>
                          <a:effectLst/>
                          <a:latin typeface="Arial" pitchFamily="34" charset="0"/>
                          <a:cs typeface="Arial" pitchFamily="34" charset="0"/>
                        </a:rPr>
                        <a:t>Insulated pipes (50mm)</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r h="3351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itchFamily="34" charset="0"/>
                          <a:cs typeface="Arial" pitchFamily="34" charset="0"/>
                        </a:rPr>
                        <a:t>100 mm</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itchFamily="34" charset="0"/>
                          <a:cs typeface="Arial" pitchFamily="34" charset="0"/>
                        </a:rPr>
                        <a:t>770</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itchFamily="34" charset="0"/>
                          <a:cs typeface="Arial" pitchFamily="34" charset="0"/>
                        </a:rPr>
                        <a:t>115</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3351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itchFamily="34" charset="0"/>
                          <a:cs typeface="Arial" pitchFamily="34" charset="0"/>
                        </a:rPr>
                        <a:t>150 mm</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itchFamily="34" charset="0"/>
                          <a:cs typeface="Arial" pitchFamily="34" charset="0"/>
                        </a:rPr>
                        <a:t>1250</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itchFamily="34" charset="0"/>
                          <a:cs typeface="Arial" pitchFamily="34" charset="0"/>
                        </a:rPr>
                        <a:t>170</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3351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itchFamily="34" charset="0"/>
                          <a:cs typeface="Arial" pitchFamily="34" charset="0"/>
                        </a:rPr>
                        <a:t>200 mm</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itchFamily="34" charset="0"/>
                          <a:cs typeface="Arial" pitchFamily="34" charset="0"/>
                        </a:rPr>
                        <a:t>1440</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itchFamily="34" charset="0"/>
                          <a:cs typeface="Arial" pitchFamily="34" charset="0"/>
                        </a:rPr>
                        <a:t>195</a:t>
                      </a:r>
                    </a:p>
                  </a:txBody>
                  <a:tcPr marL="93220" marR="93220" marT="45716" marB="4571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bl>
          </a:graphicData>
        </a:graphic>
      </p:graphicFrame>
      <p:sp>
        <p:nvSpPr>
          <p:cNvPr id="4" name="Rectangle 4">
            <a:extLst>
              <a:ext uri="{FF2B5EF4-FFF2-40B4-BE49-F238E27FC236}">
                <a16:creationId xmlns:a16="http://schemas.microsoft.com/office/drawing/2014/main" id="{ECB8870F-0552-E304-417B-67DD2F31FA6F}"/>
              </a:ext>
            </a:extLst>
          </p:cNvPr>
          <p:cNvSpPr>
            <a:spLocks noChangeArrowheads="1"/>
          </p:cNvSpPr>
          <p:nvPr/>
        </p:nvSpPr>
        <p:spPr bwMode="auto">
          <a:xfrm>
            <a:off x="5351960" y="1511685"/>
            <a:ext cx="6553200" cy="767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rtl="0">
              <a:buNone/>
            </a:pPr>
            <a:r>
              <a:rPr lang="en-GB" sz="2000" b="1" i="0" u="none" strike="noStrike" kern="1200" baseline="0" dirty="0">
                <a:solidFill>
                  <a:srgbClr val="092D6C"/>
                </a:solidFill>
                <a:latin typeface="Arial" panose="020B0604020202020204" pitchFamily="34" charset="0"/>
                <a:cs typeface="Arial" panose="020B0604020202020204" pitchFamily="34" charset="0"/>
              </a:rPr>
              <a:t>Loss of bare pipe, diameter 89 mm, black steel, surface temperature 90 </a:t>
            </a:r>
            <a:r>
              <a:rPr lang="en-GB" sz="2000" b="1" i="0" u="none" strike="noStrike" kern="1200" baseline="0" dirty="0" err="1">
                <a:solidFill>
                  <a:srgbClr val="092D6C"/>
                </a:solidFill>
                <a:latin typeface="Arial" panose="020B0604020202020204" pitchFamily="34" charset="0"/>
                <a:cs typeface="Arial" panose="020B0604020202020204" pitchFamily="34" charset="0"/>
              </a:rPr>
              <a:t>oC</a:t>
            </a:r>
            <a:endParaRPr lang="vi-VN" sz="2000" b="1" i="0" u="none" strike="noStrike" kern="1200" baseline="0" dirty="0">
              <a:solidFill>
                <a:srgbClr val="092D6C"/>
              </a:solidFill>
              <a:latin typeface="Arial" panose="020B0604020202020204" pitchFamily="34" charset="0"/>
              <a:cs typeface="Arial" panose="020B0604020202020204" pitchFamily="34" charset="0"/>
            </a:endParaRPr>
          </a:p>
        </p:txBody>
      </p:sp>
      <p:pic>
        <p:nvPicPr>
          <p:cNvPr id="5" name="Picture 9">
            <a:extLst>
              <a:ext uri="{FF2B5EF4-FFF2-40B4-BE49-F238E27FC236}">
                <a16:creationId xmlns:a16="http://schemas.microsoft.com/office/drawing/2014/main" id="{4D0278BE-D525-A6EB-1460-1546B683B44F}"/>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4812" y="2349885"/>
            <a:ext cx="54864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6" name="Rectangle 5">
            <a:extLst>
              <a:ext uri="{FF2B5EF4-FFF2-40B4-BE49-F238E27FC236}">
                <a16:creationId xmlns:a16="http://schemas.microsoft.com/office/drawing/2014/main" id="{AD5432DC-C23A-A964-8575-06102F235E91}"/>
              </a:ext>
            </a:extLst>
          </p:cNvPr>
          <p:cNvSpPr>
            <a:spLocks noChangeArrowheads="1"/>
          </p:cNvSpPr>
          <p:nvPr/>
        </p:nvSpPr>
        <p:spPr bwMode="auto">
          <a:xfrm>
            <a:off x="5401156" y="3249997"/>
            <a:ext cx="1644682" cy="75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rtl="0">
              <a:buNone/>
            </a:pPr>
            <a:r>
              <a:rPr lang="en-US" sz="1800" b="1" i="0" u="none" strike="noStrike" kern="1200" baseline="0" dirty="0">
                <a:solidFill>
                  <a:srgbClr val="000000"/>
                </a:solidFill>
                <a:latin typeface="Arial" panose="020B0604020202020204" pitchFamily="34" charset="0"/>
                <a:cs typeface="Arial" panose="020B0604020202020204" pitchFamily="34" charset="0"/>
              </a:rPr>
              <a:t>No insulation</a:t>
            </a:r>
          </a:p>
          <a:p>
            <a:pPr algn="ctr" rtl="0">
              <a:buNone/>
            </a:pPr>
            <a:r>
              <a:rPr lang="en-US" sz="1800" b="1" i="0" u="none" strike="noStrike" kern="1200" baseline="0" dirty="0">
                <a:solidFill>
                  <a:srgbClr val="000000"/>
                </a:solidFill>
                <a:latin typeface="Arial" panose="020B0604020202020204" pitchFamily="34" charset="0"/>
                <a:cs typeface="Arial" panose="020B0604020202020204" pitchFamily="34" charset="0"/>
              </a:rPr>
              <a:t>320 W/m</a:t>
            </a:r>
          </a:p>
        </p:txBody>
      </p:sp>
      <p:sp>
        <p:nvSpPr>
          <p:cNvPr id="7" name="Rectangle 7">
            <a:extLst>
              <a:ext uri="{FF2B5EF4-FFF2-40B4-BE49-F238E27FC236}">
                <a16:creationId xmlns:a16="http://schemas.microsoft.com/office/drawing/2014/main" id="{D86D7A0C-F13F-DE7F-531C-69A65259CCC1}"/>
              </a:ext>
            </a:extLst>
          </p:cNvPr>
          <p:cNvSpPr>
            <a:spLocks noChangeArrowheads="1"/>
          </p:cNvSpPr>
          <p:nvPr/>
        </p:nvSpPr>
        <p:spPr bwMode="auto">
          <a:xfrm>
            <a:off x="6981106" y="3397658"/>
            <a:ext cx="3276600" cy="75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rtl="0">
              <a:buNone/>
            </a:pPr>
            <a:r>
              <a:rPr lang="en-US" sz="1800" b="1" i="0" u="none" strike="noStrike" kern="1200" baseline="0" dirty="0">
                <a:solidFill>
                  <a:srgbClr val="000000"/>
                </a:solidFill>
                <a:latin typeface="Arial" panose="020B0604020202020204" pitchFamily="34" charset="0"/>
                <a:cs typeface="Arial" panose="020B0604020202020204" pitchFamily="34" charset="0"/>
              </a:rPr>
              <a:t>Insulation thickness 50 mm</a:t>
            </a:r>
          </a:p>
          <a:p>
            <a:pPr algn="ctr" rtl="0">
              <a:buNone/>
            </a:pPr>
            <a:r>
              <a:rPr lang="en-US" sz="1800" b="1" i="0" u="none" strike="noStrike" kern="1200" baseline="0" dirty="0">
                <a:solidFill>
                  <a:srgbClr val="000000"/>
                </a:solidFill>
                <a:latin typeface="Arial" panose="020B0604020202020204" pitchFamily="34" charset="0"/>
                <a:cs typeface="Arial" panose="020B0604020202020204" pitchFamily="34" charset="0"/>
              </a:rPr>
              <a:t>29 W/m</a:t>
            </a:r>
          </a:p>
        </p:txBody>
      </p:sp>
      <p:sp>
        <p:nvSpPr>
          <p:cNvPr id="8" name="Rectangle 6">
            <a:extLst>
              <a:ext uri="{FF2B5EF4-FFF2-40B4-BE49-F238E27FC236}">
                <a16:creationId xmlns:a16="http://schemas.microsoft.com/office/drawing/2014/main" id="{29F16F38-42E1-B955-2D02-A10B941A97EA}"/>
              </a:ext>
            </a:extLst>
          </p:cNvPr>
          <p:cNvSpPr>
            <a:spLocks noChangeArrowheads="1"/>
          </p:cNvSpPr>
          <p:nvPr/>
        </p:nvSpPr>
        <p:spPr bwMode="auto">
          <a:xfrm>
            <a:off x="8793394" y="4046709"/>
            <a:ext cx="3324629" cy="75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rtl="0">
              <a:buNone/>
            </a:pPr>
            <a:r>
              <a:rPr lang="en-US" sz="1800" b="1" i="0" u="none" strike="noStrike" kern="1200" baseline="0" dirty="0">
                <a:solidFill>
                  <a:srgbClr val="000000"/>
                </a:solidFill>
                <a:latin typeface="Arial" panose="020B0604020202020204" pitchFamily="34" charset="0"/>
                <a:cs typeface="Arial" panose="020B0604020202020204" pitchFamily="34" charset="0"/>
              </a:rPr>
              <a:t>Insulation thickness 100 mm</a:t>
            </a:r>
          </a:p>
          <a:p>
            <a:pPr algn="ctr" rtl="0">
              <a:buNone/>
            </a:pPr>
            <a:r>
              <a:rPr lang="en-US" sz="1800" b="1" i="0" u="none" strike="noStrike" kern="1200" baseline="0" dirty="0">
                <a:solidFill>
                  <a:srgbClr val="000000"/>
                </a:solidFill>
                <a:latin typeface="Arial" panose="020B0604020202020204" pitchFamily="34" charset="0"/>
                <a:cs typeface="Arial" panose="020B0604020202020204" pitchFamily="34" charset="0"/>
              </a:rPr>
              <a:t>19 W/m</a:t>
            </a:r>
          </a:p>
        </p:txBody>
      </p:sp>
      <p:sp>
        <p:nvSpPr>
          <p:cNvPr id="9" name="Line 8">
            <a:extLst>
              <a:ext uri="{FF2B5EF4-FFF2-40B4-BE49-F238E27FC236}">
                <a16:creationId xmlns:a16="http://schemas.microsoft.com/office/drawing/2014/main" id="{B0BE47F9-D497-BD7B-183A-8D39B54A1AF9}"/>
              </a:ext>
            </a:extLst>
          </p:cNvPr>
          <p:cNvSpPr>
            <a:spLocks noChangeShapeType="1"/>
          </p:cNvSpPr>
          <p:nvPr/>
        </p:nvSpPr>
        <p:spPr bwMode="auto">
          <a:xfrm flipV="1">
            <a:off x="5762558" y="4861028"/>
            <a:ext cx="5835650" cy="3492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2" name="TextBox 11">
            <a:extLst>
              <a:ext uri="{FF2B5EF4-FFF2-40B4-BE49-F238E27FC236}">
                <a16:creationId xmlns:a16="http://schemas.microsoft.com/office/drawing/2014/main" id="{E674165F-84B1-BF54-772B-DEFD10C27696}"/>
              </a:ext>
            </a:extLst>
          </p:cNvPr>
          <p:cNvSpPr txBox="1"/>
          <p:nvPr/>
        </p:nvSpPr>
        <p:spPr>
          <a:xfrm>
            <a:off x="501575" y="3848705"/>
            <a:ext cx="4840357" cy="686278"/>
          </a:xfrm>
          <a:prstGeom prst="rect">
            <a:avLst/>
          </a:prstGeom>
          <a:noFill/>
        </p:spPr>
        <p:txBody>
          <a:bodyPr wrap="square">
            <a:spAutoFit/>
          </a:bodyPr>
          <a:lstStyle/>
          <a:p>
            <a:pPr algn="just">
              <a:lnSpc>
                <a:spcPct val="127000"/>
              </a:lnSpc>
              <a:spcBef>
                <a:spcPts val="300"/>
              </a:spcBef>
              <a:spcAft>
                <a:spcPts val="300"/>
              </a:spcAft>
            </a:pPr>
            <a:r>
              <a:rPr lang="en-GB" sz="1600" dirty="0">
                <a:effectLst/>
                <a:latin typeface="Arial" panose="020B0604020202020204" pitchFamily="34" charset="0"/>
                <a:ea typeface="Times New Roman" panose="02020603050405020304" pitchFamily="18" charset="0"/>
                <a:cs typeface="Arial" panose="020B0604020202020204" pitchFamily="34" charset="0"/>
              </a:rPr>
              <a:t>Radiant heat loss can be calculated using the following simple formula: </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14" name="TextBox 13">
            <a:extLst>
              <a:ext uri="{FF2B5EF4-FFF2-40B4-BE49-F238E27FC236}">
                <a16:creationId xmlns:a16="http://schemas.microsoft.com/office/drawing/2014/main" id="{C04EEFCA-D188-2DD5-AB62-3D48B2CBA572}"/>
              </a:ext>
            </a:extLst>
          </p:cNvPr>
          <p:cNvSpPr txBox="1"/>
          <p:nvPr/>
        </p:nvSpPr>
        <p:spPr>
          <a:xfrm>
            <a:off x="501575" y="4663922"/>
            <a:ext cx="5135217" cy="369332"/>
          </a:xfrm>
          <a:prstGeom prst="rect">
            <a:avLst/>
          </a:prstGeom>
          <a:noFill/>
        </p:spPr>
        <p:txBody>
          <a:bodyPr wrap="square">
            <a:spAutoFit/>
          </a:bodyPr>
          <a:lstStyle/>
          <a:p>
            <a:r>
              <a:rPr lang="fr-FR" sz="1800" dirty="0" err="1">
                <a:effectLst/>
                <a:latin typeface="Arial" panose="020B0604020202020204" pitchFamily="34" charset="0"/>
                <a:ea typeface="Times New Roman" panose="02020603050405020304" pitchFamily="18" charset="0"/>
                <a:cs typeface="Arial" panose="020B0604020202020204" pitchFamily="34" charset="0"/>
              </a:rPr>
              <a:t>TT</a:t>
            </a:r>
            <a:r>
              <a:rPr lang="fr-FR" sz="1050" spc="5" dirty="0" err="1">
                <a:effectLst/>
                <a:latin typeface="Arial" panose="020B0604020202020204" pitchFamily="34" charset="0"/>
                <a:ea typeface="Times New Roman" panose="02020603050405020304" pitchFamily="18" charset="0"/>
                <a:cs typeface="Arial" panose="020B0604020202020204" pitchFamily="34" charset="0"/>
              </a:rPr>
              <a:t>b</a:t>
            </a:r>
            <a:r>
              <a:rPr lang="fr-FR" sz="1050" dirty="0" err="1">
                <a:effectLst/>
                <a:latin typeface="Arial" panose="020B0604020202020204" pitchFamily="34" charset="0"/>
                <a:ea typeface="Times New Roman" panose="02020603050405020304" pitchFamily="18" charset="0"/>
                <a:cs typeface="Arial" panose="020B0604020202020204" pitchFamily="34" charset="0"/>
              </a:rPr>
              <a:t>x</a:t>
            </a:r>
            <a:r>
              <a:rPr lang="fr-FR" sz="1050" spc="105" dirty="0">
                <a:effectLst/>
                <a:latin typeface="Arial" panose="020B0604020202020204" pitchFamily="34" charset="0"/>
                <a:ea typeface="Times New Roman" panose="02020603050405020304" pitchFamily="18" charset="0"/>
                <a:cs typeface="Arial" panose="020B0604020202020204" pitchFamily="34" charset="0"/>
              </a:rPr>
              <a:t> </a:t>
            </a:r>
            <a:r>
              <a:rPr lang="fr-FR" sz="1800" dirty="0">
                <a:effectLst/>
                <a:latin typeface="Arial" panose="020B0604020202020204" pitchFamily="34" charset="0"/>
                <a:ea typeface="Times New Roman" panose="02020603050405020304" pitchFamily="18" charset="0"/>
                <a:cs typeface="Arial" panose="020B0604020202020204" pitchFamily="34" charset="0"/>
              </a:rPr>
              <a:t>=</a:t>
            </a:r>
            <a:r>
              <a:rPr lang="fr-FR" sz="1800" spc="-5" dirty="0">
                <a:effectLst/>
                <a:latin typeface="Arial" panose="020B0604020202020204" pitchFamily="34" charset="0"/>
                <a:ea typeface="Times New Roman" panose="02020603050405020304" pitchFamily="18" charset="0"/>
                <a:cs typeface="Arial" panose="020B0604020202020204" pitchFamily="34" charset="0"/>
              </a:rPr>
              <a:t> </a:t>
            </a:r>
            <a:r>
              <a:rPr lang="fr-FR" sz="1800" dirty="0">
                <a:effectLst/>
                <a:latin typeface="Arial" panose="020B0604020202020204" pitchFamily="34" charset="0"/>
                <a:ea typeface="Times New Roman" panose="02020603050405020304" pitchFamily="18" charset="0"/>
                <a:cs typeface="Arial" panose="020B0604020202020204" pitchFamily="34" charset="0"/>
              </a:rPr>
              <a:t>[10 +</a:t>
            </a:r>
            <a:r>
              <a:rPr lang="fr-FR" sz="1800" spc="-10" dirty="0">
                <a:effectLst/>
                <a:latin typeface="Arial" panose="020B0604020202020204" pitchFamily="34" charset="0"/>
                <a:ea typeface="Times New Roman" panose="02020603050405020304" pitchFamily="18" charset="0"/>
                <a:cs typeface="Arial" panose="020B0604020202020204" pitchFamily="34" charset="0"/>
              </a:rPr>
              <a:t> </a:t>
            </a:r>
            <a:r>
              <a:rPr lang="fr-FR" sz="1800" dirty="0">
                <a:effectLst/>
                <a:latin typeface="Arial" panose="020B0604020202020204" pitchFamily="34" charset="0"/>
                <a:ea typeface="Times New Roman" panose="02020603050405020304" pitchFamily="18" charset="0"/>
                <a:cs typeface="Arial" panose="020B0604020202020204" pitchFamily="34" charset="0"/>
              </a:rPr>
              <a:t>(t</a:t>
            </a:r>
            <a:r>
              <a:rPr lang="fr-FR" sz="1050" spc="5" dirty="0">
                <a:effectLst/>
                <a:latin typeface="Arial" panose="020B0604020202020204" pitchFamily="34" charset="0"/>
                <a:ea typeface="Times New Roman" panose="02020603050405020304" pitchFamily="18" charset="0"/>
                <a:cs typeface="Arial" panose="020B0604020202020204" pitchFamily="34" charset="0"/>
              </a:rPr>
              <a:t>1 </a:t>
            </a:r>
            <a:r>
              <a:rPr lang="fr-FR" sz="1800" spc="-5" dirty="0">
                <a:effectLst/>
                <a:latin typeface="Arial" panose="020B0604020202020204" pitchFamily="34" charset="0"/>
                <a:ea typeface="Times New Roman" panose="02020603050405020304" pitchFamily="18" charset="0"/>
                <a:cs typeface="Arial" panose="020B0604020202020204" pitchFamily="34" charset="0"/>
              </a:rPr>
              <a:t>– </a:t>
            </a:r>
            <a:r>
              <a:rPr lang="fr-FR" sz="1800" dirty="0">
                <a:effectLst/>
                <a:latin typeface="Arial" panose="020B0604020202020204" pitchFamily="34" charset="0"/>
                <a:ea typeface="Times New Roman" panose="02020603050405020304" pitchFamily="18" charset="0"/>
                <a:cs typeface="Arial" panose="020B0604020202020204" pitchFamily="34" charset="0"/>
              </a:rPr>
              <a:t>t</a:t>
            </a:r>
            <a:r>
              <a:rPr lang="fr-FR" sz="1050" spc="5" dirty="0">
                <a:effectLst/>
                <a:latin typeface="Arial" panose="020B0604020202020204" pitchFamily="34" charset="0"/>
                <a:ea typeface="Times New Roman" panose="02020603050405020304" pitchFamily="18" charset="0"/>
                <a:cs typeface="Arial" panose="020B0604020202020204" pitchFamily="34" charset="0"/>
              </a:rPr>
              <a:t>2</a:t>
            </a:r>
            <a:r>
              <a:rPr lang="fr-FR" sz="1800" dirty="0">
                <a:effectLst/>
                <a:latin typeface="Arial" panose="020B0604020202020204" pitchFamily="34" charset="0"/>
                <a:ea typeface="Times New Roman" panose="02020603050405020304" pitchFamily="18" charset="0"/>
                <a:cs typeface="Arial" panose="020B0604020202020204" pitchFamily="34" charset="0"/>
              </a:rPr>
              <a:t>) / 20]</a:t>
            </a:r>
            <a:r>
              <a:rPr lang="fr-FR" sz="1800" spc="-15" dirty="0">
                <a:effectLst/>
                <a:latin typeface="Arial" panose="020B0604020202020204" pitchFamily="34" charset="0"/>
                <a:ea typeface="Times New Roman" panose="02020603050405020304" pitchFamily="18" charset="0"/>
                <a:cs typeface="Arial" panose="020B0604020202020204" pitchFamily="34" charset="0"/>
              </a:rPr>
              <a:t> </a:t>
            </a:r>
            <a:r>
              <a:rPr lang="fr-FR" sz="1800" dirty="0">
                <a:effectLst/>
                <a:latin typeface="Arial" panose="020B0604020202020204" pitchFamily="34" charset="0"/>
                <a:ea typeface="Times New Roman" panose="02020603050405020304" pitchFamily="18" charset="0"/>
                <a:cs typeface="Arial" panose="020B0604020202020204" pitchFamily="34" charset="0"/>
              </a:rPr>
              <a:t>× (t</a:t>
            </a:r>
            <a:r>
              <a:rPr lang="fr-FR" sz="1050" spc="5" dirty="0">
                <a:effectLst/>
                <a:latin typeface="Arial" panose="020B0604020202020204" pitchFamily="34" charset="0"/>
                <a:ea typeface="Times New Roman" panose="02020603050405020304" pitchFamily="18" charset="0"/>
                <a:cs typeface="Arial" panose="020B0604020202020204" pitchFamily="34" charset="0"/>
              </a:rPr>
              <a:t>1 </a:t>
            </a:r>
            <a:r>
              <a:rPr lang="fr-FR" sz="1800" spc="-5" dirty="0">
                <a:effectLst/>
                <a:latin typeface="Arial" panose="020B0604020202020204" pitchFamily="34" charset="0"/>
                <a:ea typeface="Times New Roman" panose="02020603050405020304" pitchFamily="18" charset="0"/>
                <a:cs typeface="Arial" panose="020B0604020202020204" pitchFamily="34" charset="0"/>
              </a:rPr>
              <a:t>– </a:t>
            </a:r>
            <a:r>
              <a:rPr lang="fr-FR" sz="1800" dirty="0">
                <a:effectLst/>
                <a:latin typeface="Arial" panose="020B0604020202020204" pitchFamily="34" charset="0"/>
                <a:ea typeface="Times New Roman" panose="02020603050405020304" pitchFamily="18" charset="0"/>
                <a:cs typeface="Arial" panose="020B0604020202020204" pitchFamily="34" charset="0"/>
              </a:rPr>
              <a:t>t</a:t>
            </a:r>
            <a:r>
              <a:rPr lang="fr-FR" sz="1050" spc="5" dirty="0">
                <a:effectLst/>
                <a:latin typeface="Arial" panose="020B0604020202020204" pitchFamily="34" charset="0"/>
                <a:ea typeface="Times New Roman" panose="02020603050405020304" pitchFamily="18" charset="0"/>
                <a:cs typeface="Arial" panose="020B0604020202020204" pitchFamily="34" charset="0"/>
              </a:rPr>
              <a:t>2</a:t>
            </a:r>
            <a:r>
              <a:rPr lang="fr-FR" sz="1800" spc="-5" dirty="0">
                <a:effectLst/>
                <a:latin typeface="Arial" panose="020B0604020202020204" pitchFamily="34" charset="0"/>
                <a:ea typeface="Times New Roman" panose="02020603050405020304" pitchFamily="18" charset="0"/>
                <a:cs typeface="Arial" panose="020B0604020202020204" pitchFamily="34" charset="0"/>
              </a:rPr>
              <a:t>)</a:t>
            </a:r>
            <a:r>
              <a:rPr lang="fr-FR" sz="1800" dirty="0">
                <a:effectLst/>
                <a:latin typeface="Arial" panose="020B0604020202020204" pitchFamily="34" charset="0"/>
                <a:ea typeface="Times New Roman" panose="02020603050405020304" pitchFamily="18" charset="0"/>
                <a:cs typeface="Arial" panose="020B0604020202020204" pitchFamily="34" charset="0"/>
              </a:rPr>
              <a:t>; (kc</a:t>
            </a:r>
            <a:r>
              <a:rPr lang="fr-FR" sz="1800" spc="-5" dirty="0">
                <a:effectLst/>
                <a:latin typeface="Arial" panose="020B0604020202020204" pitchFamily="34" charset="0"/>
                <a:ea typeface="Times New Roman" panose="02020603050405020304" pitchFamily="18" charset="0"/>
                <a:cs typeface="Arial" panose="020B0604020202020204" pitchFamily="34" charset="0"/>
              </a:rPr>
              <a:t>a</a:t>
            </a:r>
            <a:r>
              <a:rPr lang="fr-FR" sz="1800" dirty="0">
                <a:effectLst/>
                <a:latin typeface="Arial" panose="020B0604020202020204" pitchFamily="34" charset="0"/>
                <a:ea typeface="Times New Roman" panose="02020603050405020304" pitchFamily="18" charset="0"/>
                <a:cs typeface="Arial" panose="020B0604020202020204" pitchFamily="34" charset="0"/>
              </a:rPr>
              <a:t>l</a:t>
            </a:r>
            <a:r>
              <a:rPr lang="fr-FR" sz="1800" spc="5" dirty="0">
                <a:effectLst/>
                <a:latin typeface="Arial" panose="020B0604020202020204" pitchFamily="34" charset="0"/>
                <a:ea typeface="Times New Roman" panose="02020603050405020304" pitchFamily="18" charset="0"/>
                <a:cs typeface="Arial" panose="020B0604020202020204" pitchFamily="34" charset="0"/>
              </a:rPr>
              <a:t>/</a:t>
            </a:r>
            <a:r>
              <a:rPr lang="fr-FR" sz="1800" dirty="0" err="1">
                <a:effectLst/>
                <a:latin typeface="Arial" panose="020B0604020202020204" pitchFamily="34" charset="0"/>
                <a:ea typeface="Times New Roman" panose="02020603050405020304" pitchFamily="18" charset="0"/>
                <a:cs typeface="Arial" panose="020B0604020202020204" pitchFamily="34" charset="0"/>
              </a:rPr>
              <a:t>hour</a:t>
            </a:r>
            <a:r>
              <a:rPr lang="fr-FR" sz="1800" dirty="0">
                <a:effectLst/>
                <a:latin typeface="Arial" panose="020B0604020202020204" pitchFamily="34" charset="0"/>
                <a:ea typeface="Times New Roman" panose="02020603050405020304" pitchFamily="18" charset="0"/>
                <a:cs typeface="Arial" panose="020B0604020202020204" pitchFamily="34" charset="0"/>
              </a:rPr>
              <a:t>/</a:t>
            </a:r>
            <a:r>
              <a:rPr lang="fr-FR" spc="10" dirty="0">
                <a:latin typeface="Arial" panose="020B0604020202020204" pitchFamily="34" charset="0"/>
                <a:ea typeface="Times New Roman" panose="02020603050405020304" pitchFamily="18" charset="0"/>
                <a:cs typeface="Arial" panose="020B0604020202020204" pitchFamily="34" charset="0"/>
              </a:rPr>
              <a:t>m</a:t>
            </a:r>
            <a:r>
              <a:rPr lang="fr-FR" spc="10" baseline="30000" dirty="0">
                <a:latin typeface="Arial" panose="020B0604020202020204" pitchFamily="34" charset="0"/>
                <a:ea typeface="Times New Roman" panose="02020603050405020304" pitchFamily="18" charset="0"/>
                <a:cs typeface="Arial" panose="020B0604020202020204" pitchFamily="34" charset="0"/>
              </a:rPr>
              <a:t>2</a:t>
            </a:r>
            <a:r>
              <a:rPr lang="fr-FR" sz="1800" dirty="0">
                <a:effectLst/>
                <a:latin typeface="Arial" panose="020B0604020202020204" pitchFamily="34" charset="0"/>
                <a:ea typeface="Times New Roman" panose="02020603050405020304" pitchFamily="18"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9C52C36B-63FC-EBC5-5F41-50B55D884E5C}"/>
              </a:ext>
            </a:extLst>
          </p:cNvPr>
          <p:cNvSpPr txBox="1"/>
          <p:nvPr/>
        </p:nvSpPr>
        <p:spPr>
          <a:xfrm>
            <a:off x="503582" y="5162193"/>
            <a:ext cx="4913181" cy="984885"/>
          </a:xfrm>
          <a:prstGeom prst="rect">
            <a:avLst/>
          </a:prstGeom>
          <a:noFill/>
        </p:spPr>
        <p:txBody>
          <a:bodyPr wrap="square">
            <a:spAutoFit/>
          </a:bodyPr>
          <a:lstStyle/>
          <a:p>
            <a:pPr algn="just">
              <a:spcBef>
                <a:spcPts val="300"/>
              </a:spcBef>
              <a:spcAft>
                <a:spcPts val="300"/>
              </a:spcAft>
            </a:pPr>
            <a:r>
              <a:rPr lang="en-GB" sz="1600" dirty="0">
                <a:effectLst/>
                <a:latin typeface="Arial" panose="020B0604020202020204" pitchFamily="34" charset="0"/>
                <a:ea typeface="Times New Roman" panose="02020603050405020304" pitchFamily="18" charset="0"/>
                <a:cs typeface="Arial" panose="020B0604020202020204" pitchFamily="34" charset="0"/>
              </a:rPr>
              <a:t>In which:</a:t>
            </a:r>
          </a:p>
          <a:p>
            <a:pPr algn="just">
              <a:spcBef>
                <a:spcPts val="300"/>
              </a:spcBef>
              <a:spcAft>
                <a:spcPts val="300"/>
              </a:spcAft>
            </a:pPr>
            <a:r>
              <a:rPr lang="en-GB" sz="1600" dirty="0">
                <a:effectLst/>
                <a:latin typeface="Arial" panose="020B0604020202020204" pitchFamily="34" charset="0"/>
                <a:ea typeface="Times New Roman" panose="02020603050405020304" pitchFamily="18" charset="0"/>
                <a:cs typeface="Arial" panose="020B0604020202020204" pitchFamily="34" charset="0"/>
              </a:rPr>
              <a:t>+ t1 is the surface temperature of the pipe, </a:t>
            </a:r>
            <a:r>
              <a:rPr lang="en-GB" sz="1600" dirty="0" err="1">
                <a:effectLst/>
                <a:latin typeface="Arial" panose="020B0604020202020204" pitchFamily="34" charset="0"/>
                <a:ea typeface="Times New Roman" panose="02020603050405020304" pitchFamily="18" charset="0"/>
                <a:cs typeface="Arial" panose="020B0604020202020204" pitchFamily="34" charset="0"/>
              </a:rPr>
              <a:t>oC.</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p>
            <a:pPr algn="just">
              <a:spcBef>
                <a:spcPts val="300"/>
              </a:spcBef>
              <a:spcAft>
                <a:spcPts val="300"/>
              </a:spcAft>
            </a:pPr>
            <a:r>
              <a:rPr lang="en-GB" sz="1600" dirty="0">
                <a:effectLst/>
                <a:latin typeface="Arial" panose="020B0604020202020204" pitchFamily="34" charset="0"/>
                <a:ea typeface="Times New Roman" panose="02020603050405020304" pitchFamily="18" charset="0"/>
                <a:cs typeface="Arial" panose="020B0604020202020204" pitchFamily="34" charset="0"/>
              </a:rPr>
              <a:t>+ t2 is the ambient temperature, </a:t>
            </a:r>
            <a:r>
              <a:rPr lang="en-GB" sz="1600" dirty="0" err="1">
                <a:effectLst/>
                <a:latin typeface="Arial" panose="020B0604020202020204" pitchFamily="34" charset="0"/>
                <a:ea typeface="Times New Roman" panose="02020603050405020304" pitchFamily="18" charset="0"/>
                <a:cs typeface="Arial" panose="020B0604020202020204" pitchFamily="34" charset="0"/>
              </a:rPr>
              <a:t>oC.</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15" name="Picture 14"/>
          <p:cNvPicPr>
            <a:picLocks noChangeAspect="1"/>
          </p:cNvPicPr>
          <p:nvPr/>
        </p:nvPicPr>
        <p:blipFill>
          <a:blip r:embed="rId3"/>
          <a:stretch>
            <a:fillRect/>
          </a:stretch>
        </p:blipFill>
        <p:spPr>
          <a:xfrm>
            <a:off x="11188160" y="5996280"/>
            <a:ext cx="1000211" cy="861720"/>
          </a:xfrm>
          <a:prstGeom prst="rect">
            <a:avLst/>
          </a:prstGeom>
        </p:spPr>
      </p:pic>
      <p:sp>
        <p:nvSpPr>
          <p:cNvPr id="10" name="Rectangle 2">
            <a:extLst>
              <a:ext uri="{FF2B5EF4-FFF2-40B4-BE49-F238E27FC236}">
                <a16:creationId xmlns:a16="http://schemas.microsoft.com/office/drawing/2014/main" id="{ADA0DF2F-7AE1-4E3A-2CA0-DAECD5CA6F92}"/>
              </a:ext>
            </a:extLst>
          </p:cNvPr>
          <p:cNvSpPr>
            <a:spLocks noChangeArrowheads="1"/>
          </p:cNvSpPr>
          <p:nvPr/>
        </p:nvSpPr>
        <p:spPr bwMode="auto">
          <a:xfrm>
            <a:off x="5643794" y="5034771"/>
            <a:ext cx="6395806" cy="1392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indent="4572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indent="0" rtl="0">
              <a:buNone/>
            </a:pPr>
            <a:r>
              <a:rPr lang="en-US" sz="1800" b="1" i="0" u="none" strike="noStrike" kern="1200" baseline="0" dirty="0">
                <a:solidFill>
                  <a:srgbClr val="000000"/>
                </a:solidFill>
                <a:latin typeface="Arial" panose="020B0604020202020204" pitchFamily="34" charset="0"/>
                <a:cs typeface="Arial" panose="020B0604020202020204" pitchFamily="34" charset="0"/>
              </a:rPr>
              <a:t>50 mm </a:t>
            </a:r>
            <a:r>
              <a:rPr lang="en-GB" sz="1800" b="1" i="0" u="none" strike="noStrike" kern="1200" baseline="0" dirty="0">
                <a:solidFill>
                  <a:srgbClr val="000000"/>
                </a:solidFill>
                <a:latin typeface="Arial" panose="020B0604020202020204" pitchFamily="34" charset="0"/>
                <a:cs typeface="Arial" panose="020B0604020202020204" pitchFamily="34" charset="0"/>
              </a:rPr>
              <a:t>insulation compared to bare pipes</a:t>
            </a:r>
            <a:r>
              <a:rPr lang="en-US" sz="1800" b="1" i="0" u="none" strike="noStrike" kern="1200" baseline="0" dirty="0">
                <a:solidFill>
                  <a:srgbClr val="000000"/>
                </a:solidFill>
                <a:latin typeface="Arial" panose="020B0604020202020204" pitchFamily="34" charset="0"/>
                <a:cs typeface="Arial" panose="020B0604020202020204" pitchFamily="34" charset="0"/>
              </a:rPr>
              <a:t>: 320 - 29 =  291 W/m </a:t>
            </a:r>
            <a:r>
              <a:rPr lang="en-US" sz="1800" b="1" i="0" u="none" strike="noStrike" kern="1200" baseline="0" dirty="0">
                <a:solidFill>
                  <a:srgbClr val="000000"/>
                </a:solidFill>
                <a:latin typeface="Arial" panose="020B0604020202020204" pitchFamily="34" charset="0"/>
                <a:cs typeface="Arial" panose="020B0604020202020204" pitchFamily="34" charset="0"/>
                <a:sym typeface="Wingdings" panose="05000000000000000000" pitchFamily="2" charset="2"/>
              </a:rPr>
              <a:t></a:t>
            </a:r>
            <a:r>
              <a:rPr lang="en-GB" sz="1800" b="1" i="0" u="none" strike="noStrike" kern="1200" baseline="0" dirty="0">
                <a:solidFill>
                  <a:srgbClr val="000000"/>
                </a:solidFill>
                <a:latin typeface="Arial" panose="020B0604020202020204" pitchFamily="34" charset="0"/>
                <a:cs typeface="Arial" panose="020B0604020202020204" pitchFamily="34" charset="0"/>
                <a:sym typeface="Wingdings" panose="05000000000000000000" pitchFamily="2" charset="2"/>
              </a:rPr>
              <a:t>Save 263 </a:t>
            </a:r>
            <a:r>
              <a:rPr lang="en-GB" sz="1800" b="1" i="0" u="none" strike="noStrike" kern="1200" baseline="0" dirty="0" err="1">
                <a:solidFill>
                  <a:srgbClr val="000000"/>
                </a:solidFill>
                <a:latin typeface="Arial" panose="020B0604020202020204" pitchFamily="34" charset="0"/>
                <a:cs typeface="Arial" panose="020B0604020202020204" pitchFamily="34" charset="0"/>
                <a:sym typeface="Wingdings" panose="05000000000000000000" pitchFamily="2" charset="2"/>
              </a:rPr>
              <a:t>liters</a:t>
            </a:r>
            <a:r>
              <a:rPr lang="en-GB" sz="1800" b="1" i="0" u="none" strike="noStrike" kern="1200" baseline="0" dirty="0">
                <a:solidFill>
                  <a:srgbClr val="000000"/>
                </a:solidFill>
                <a:latin typeface="Arial" panose="020B0604020202020204" pitchFamily="34" charset="0"/>
                <a:cs typeface="Arial" panose="020B0604020202020204" pitchFamily="34" charset="0"/>
                <a:sym typeface="Wingdings" panose="05000000000000000000" pitchFamily="2" charset="2"/>
              </a:rPr>
              <a:t> of oil/year</a:t>
            </a:r>
          </a:p>
          <a:p>
            <a:pPr indent="0" rtl="0">
              <a:buNone/>
            </a:pPr>
            <a:r>
              <a:rPr lang="en-GB" sz="1800" b="1" i="0" u="none" strike="noStrike" kern="1200" baseline="0" dirty="0">
                <a:solidFill>
                  <a:srgbClr val="000000"/>
                </a:solidFill>
                <a:latin typeface="Arial" panose="020B0604020202020204" pitchFamily="34" charset="0"/>
                <a:cs typeface="Arial" panose="020B0604020202020204" pitchFamily="34" charset="0"/>
              </a:rPr>
              <a:t>50 mm insulation compared to 100 mm insulation</a:t>
            </a:r>
            <a:r>
              <a:rPr lang="en-US" sz="1800" b="1" i="0" u="none" strike="noStrike" kern="1200" baseline="0" dirty="0">
                <a:solidFill>
                  <a:srgbClr val="000000"/>
                </a:solidFill>
                <a:latin typeface="Arial" panose="020B0604020202020204" pitchFamily="34" charset="0"/>
                <a:cs typeface="Arial" panose="020B0604020202020204" pitchFamily="34" charset="0"/>
              </a:rPr>
              <a:t>: 29 - 19  =  10 W/m  </a:t>
            </a:r>
            <a:r>
              <a:rPr lang="en-US" sz="1800" b="1" i="0" u="none" strike="noStrike" kern="1200" baseline="0" dirty="0">
                <a:solidFill>
                  <a:srgbClr val="000000"/>
                </a:solidFill>
                <a:latin typeface="Arial" panose="020B0604020202020204" pitchFamily="34" charset="0"/>
                <a:cs typeface="Arial" panose="020B0604020202020204" pitchFamily="34" charset="0"/>
                <a:sym typeface="Wingdings" panose="05000000000000000000" pitchFamily="2" charset="2"/>
              </a:rPr>
              <a:t></a:t>
            </a:r>
            <a:r>
              <a:rPr lang="en-GB" sz="1800" b="1" i="0" u="none" strike="noStrike" kern="1200" baseline="0" dirty="0">
                <a:solidFill>
                  <a:srgbClr val="000000"/>
                </a:solidFill>
                <a:latin typeface="Arial" panose="020B0604020202020204" pitchFamily="34" charset="0"/>
                <a:cs typeface="Arial" panose="020B0604020202020204" pitchFamily="34" charset="0"/>
                <a:sym typeface="Wingdings" panose="05000000000000000000" pitchFamily="2" charset="2"/>
              </a:rPr>
              <a:t>Additional cost of 9 </a:t>
            </a:r>
            <a:r>
              <a:rPr lang="en-GB" sz="1800" b="1" i="0" u="none" strike="noStrike" kern="1200" baseline="0" dirty="0" err="1">
                <a:solidFill>
                  <a:srgbClr val="000000"/>
                </a:solidFill>
                <a:latin typeface="Arial" panose="020B0604020202020204" pitchFamily="34" charset="0"/>
                <a:cs typeface="Arial" panose="020B0604020202020204" pitchFamily="34" charset="0"/>
                <a:sym typeface="Wingdings" panose="05000000000000000000" pitchFamily="2" charset="2"/>
              </a:rPr>
              <a:t>liters</a:t>
            </a:r>
            <a:r>
              <a:rPr lang="en-GB" sz="1800" b="1" i="0" u="none" strike="noStrike" kern="1200" baseline="0" dirty="0">
                <a:solidFill>
                  <a:srgbClr val="000000"/>
                </a:solidFill>
                <a:latin typeface="Arial" panose="020B0604020202020204" pitchFamily="34" charset="0"/>
                <a:cs typeface="Arial" panose="020B0604020202020204" pitchFamily="34" charset="0"/>
                <a:sym typeface="Wingdings" panose="05000000000000000000" pitchFamily="2" charset="2"/>
              </a:rPr>
              <a:t> of oil/year</a:t>
            </a:r>
            <a:endParaRPr lang="en-US" sz="1800" b="1" i="0" u="none" strike="noStrike" kern="1200" baseline="0" dirty="0">
              <a:solidFill>
                <a:srgbClr val="000000"/>
              </a:solidFill>
              <a:latin typeface="Arial" panose="020B0604020202020204" pitchFamily="34" charset="0"/>
              <a:cs typeface="Arial" panose="020B0604020202020204" pitchFamily="34" charset="0"/>
              <a:sym typeface="Wingdings" panose="05000000000000000000" pitchFamily="2" charset="2"/>
            </a:endParaRPr>
          </a:p>
        </p:txBody>
      </p:sp>
      <p:sp>
        <p:nvSpPr>
          <p:cNvPr id="13" name="TextBox 12">
            <a:extLst>
              <a:ext uri="{FF2B5EF4-FFF2-40B4-BE49-F238E27FC236}">
                <a16:creationId xmlns:a16="http://schemas.microsoft.com/office/drawing/2014/main" id="{D8A4217A-2483-58B1-4BE7-8A1A26806021}"/>
              </a:ext>
            </a:extLst>
          </p:cNvPr>
          <p:cNvSpPr txBox="1"/>
          <p:nvPr/>
        </p:nvSpPr>
        <p:spPr>
          <a:xfrm>
            <a:off x="26469" y="560111"/>
            <a:ext cx="12192000" cy="494751"/>
          </a:xfrm>
          <a:prstGeom prst="rect">
            <a:avLst/>
          </a:prstGeom>
          <a:noFill/>
        </p:spPr>
        <p:txBody>
          <a:bodyPr wrap="square">
            <a:spAutoFit/>
          </a:bodyPr>
          <a:lstStyle/>
          <a:p>
            <a:pPr lvl="1" algn="ctr">
              <a:lnSpc>
                <a:spcPct val="120000"/>
              </a:lnSpc>
              <a:spcBef>
                <a:spcPts val="300"/>
              </a:spcBef>
              <a:spcAft>
                <a:spcPts val="300"/>
              </a:spcAft>
            </a:pPr>
            <a:r>
              <a:rPr lang="en-GB" sz="2400" b="1" dirty="0">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2. Check the steam pipe insulation.</a:t>
            </a:r>
          </a:p>
        </p:txBody>
      </p:sp>
    </p:spTree>
    <p:extLst>
      <p:ext uri="{BB962C8B-B14F-4D97-AF65-F5344CB8AC3E}">
        <p14:creationId xmlns:p14="http://schemas.microsoft.com/office/powerpoint/2010/main" val="38002731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89C977-7C56-F709-FBBF-BA50DB3069DA}"/>
              </a:ext>
            </a:extLst>
          </p:cNvPr>
          <p:cNvSpPr txBox="1"/>
          <p:nvPr/>
        </p:nvSpPr>
        <p:spPr>
          <a:xfrm>
            <a:off x="800100" y="580169"/>
            <a:ext cx="10591800" cy="494751"/>
          </a:xfrm>
          <a:prstGeom prst="rect">
            <a:avLst/>
          </a:prstGeom>
          <a:noFill/>
        </p:spPr>
        <p:txBody>
          <a:bodyPr wrap="square">
            <a:spAutoFit/>
          </a:bodyPr>
          <a:lstStyle/>
          <a:p>
            <a:pPr lvl="1" algn="ctr">
              <a:lnSpc>
                <a:spcPct val="120000"/>
              </a:lnSpc>
              <a:spcBef>
                <a:spcPts val="300"/>
              </a:spcBef>
              <a:spcAft>
                <a:spcPts val="300"/>
              </a:spcAft>
            </a:pPr>
            <a:r>
              <a:rPr lang="en-GB" sz="2400" b="1" dirty="0">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3. Control steam pipeline design.</a:t>
            </a:r>
          </a:p>
        </p:txBody>
      </p:sp>
      <p:sp>
        <p:nvSpPr>
          <p:cNvPr id="5" name="TextBox 4">
            <a:extLst>
              <a:ext uri="{FF2B5EF4-FFF2-40B4-BE49-F238E27FC236}">
                <a16:creationId xmlns:a16="http://schemas.microsoft.com/office/drawing/2014/main" id="{A81E14E5-490F-EDC6-0E3D-0C5C73C26100}"/>
              </a:ext>
            </a:extLst>
          </p:cNvPr>
          <p:cNvSpPr txBox="1"/>
          <p:nvPr/>
        </p:nvSpPr>
        <p:spPr>
          <a:xfrm>
            <a:off x="571501" y="1371600"/>
            <a:ext cx="11201400" cy="2638286"/>
          </a:xfrm>
          <a:prstGeom prst="rect">
            <a:avLst/>
          </a:prstGeom>
          <a:noFill/>
        </p:spPr>
        <p:txBody>
          <a:bodyPr wrap="square">
            <a:spAutoFit/>
          </a:bodyPr>
          <a:lstStyle/>
          <a:p>
            <a:pPr marL="285750" indent="-285750" algn="just">
              <a:lnSpc>
                <a:spcPct val="115000"/>
              </a:lnSpc>
              <a:spcBef>
                <a:spcPts val="300"/>
              </a:spcBef>
              <a:spcAft>
                <a:spcPts val="300"/>
              </a:spcAft>
              <a:buFont typeface="Arial" panose="020B0604020202020204" pitchFamily="34" charset="0"/>
              <a:buChar char="•"/>
            </a:pPr>
            <a:r>
              <a:rPr lang="en-GB" spc="-5" dirty="0">
                <a:latin typeface="Arial" panose="020B0604020202020204" pitchFamily="34" charset="0"/>
                <a:ea typeface="Times New Roman" panose="02020603050405020304" pitchFamily="18" charset="0"/>
                <a:cs typeface="Arial" panose="020B0604020202020204" pitchFamily="34" charset="0"/>
              </a:rPr>
              <a:t>Energy auditors need to evaluate steam pipelines based on several factors:</a:t>
            </a:r>
          </a:p>
          <a:p>
            <a:pPr lvl="1" algn="just">
              <a:lnSpc>
                <a:spcPct val="115000"/>
              </a:lnSpc>
              <a:spcBef>
                <a:spcPts val="300"/>
              </a:spcBef>
              <a:spcAft>
                <a:spcPts val="300"/>
              </a:spcAft>
            </a:pPr>
            <a:r>
              <a:rPr lang="en-GB" dirty="0">
                <a:effectLst/>
                <a:latin typeface="Arial" panose="020B0604020202020204" pitchFamily="34" charset="0"/>
                <a:ea typeface="Calibri" panose="020F0502020204030204" pitchFamily="34" charset="0"/>
                <a:cs typeface="Arial" panose="020B0604020202020204" pitchFamily="34" charset="0"/>
              </a:rPr>
              <a:t>– Pipe material is: steel, plastic, etc.</a:t>
            </a:r>
          </a:p>
          <a:p>
            <a:pPr lvl="1" algn="just">
              <a:lnSpc>
                <a:spcPct val="115000"/>
              </a:lnSpc>
              <a:spcBef>
                <a:spcPts val="300"/>
              </a:spcBef>
              <a:spcAft>
                <a:spcPts val="300"/>
              </a:spcAft>
            </a:pPr>
            <a:r>
              <a:rPr lang="en-GB" dirty="0">
                <a:effectLst/>
                <a:latin typeface="Arial" panose="020B0604020202020204" pitchFamily="34" charset="0"/>
                <a:ea typeface="Calibri" panose="020F0502020204030204" pitchFamily="34" charset="0"/>
                <a:cs typeface="Arial" panose="020B0604020202020204" pitchFamily="34" charset="0"/>
              </a:rPr>
              <a:t>– Whether the pipe size is suitable or not: If the pipe cross–section is too small, it will lead to a large pressure loss.</a:t>
            </a:r>
          </a:p>
          <a:p>
            <a:pPr lvl="1" algn="just">
              <a:lnSpc>
                <a:spcPct val="115000"/>
              </a:lnSpc>
              <a:spcBef>
                <a:spcPts val="300"/>
              </a:spcBef>
              <a:spcAft>
                <a:spcPts val="300"/>
              </a:spcAft>
            </a:pPr>
            <a:r>
              <a:rPr lang="en-GB" dirty="0">
                <a:effectLst/>
                <a:latin typeface="Arial" panose="020B0604020202020204" pitchFamily="34" charset="0"/>
                <a:ea typeface="Calibri" panose="020F0502020204030204" pitchFamily="34" charset="0"/>
                <a:cs typeface="Arial" panose="020B0604020202020204" pitchFamily="34" charset="0"/>
              </a:rPr>
              <a:t>– Pipe layout ensures slope: If the pipe is 100m long, the average slope is 1 m.</a:t>
            </a:r>
          </a:p>
          <a:p>
            <a:pPr lvl="1" algn="just">
              <a:lnSpc>
                <a:spcPct val="115000"/>
              </a:lnSpc>
              <a:spcBef>
                <a:spcPts val="300"/>
              </a:spcBef>
              <a:spcAft>
                <a:spcPts val="300"/>
              </a:spcAft>
            </a:pPr>
            <a:r>
              <a:rPr lang="en-GB" dirty="0">
                <a:effectLst/>
                <a:latin typeface="Arial" panose="020B0604020202020204" pitchFamily="34" charset="0"/>
                <a:ea typeface="Calibri" panose="020F0502020204030204" pitchFamily="34" charset="0"/>
                <a:cs typeface="Arial" panose="020B0604020202020204" pitchFamily="34" charset="0"/>
              </a:rPr>
              <a:t>– Arrange to install steam traps on pipes reasonably: corresponding to 30 – 50 m pipeline, there is a steam trap, behind each manifold or in front of the valve, a steam trap is required, etc.</a:t>
            </a:r>
          </a:p>
        </p:txBody>
      </p:sp>
      <p:sp>
        <p:nvSpPr>
          <p:cNvPr id="8" name="TextBox 7">
            <a:extLst>
              <a:ext uri="{FF2B5EF4-FFF2-40B4-BE49-F238E27FC236}">
                <a16:creationId xmlns:a16="http://schemas.microsoft.com/office/drawing/2014/main" id="{1661CBF4-17CF-D5A9-DC0D-3FB32AD4BBC1}"/>
              </a:ext>
            </a:extLst>
          </p:cNvPr>
          <p:cNvSpPr txBox="1"/>
          <p:nvPr/>
        </p:nvSpPr>
        <p:spPr>
          <a:xfrm>
            <a:off x="4876800" y="6242474"/>
            <a:ext cx="4038600" cy="369332"/>
          </a:xfrm>
          <a:prstGeom prst="rect">
            <a:avLst/>
          </a:prstGeom>
          <a:noFill/>
        </p:spPr>
        <p:txBody>
          <a:bodyPr wrap="square">
            <a:spAutoFit/>
          </a:bodyPr>
          <a:lstStyle/>
          <a:p>
            <a:r>
              <a:rPr lang="en-US" sz="1800" dirty="0">
                <a:effectLst/>
                <a:latin typeface="Arial" panose="020B0604020202020204" pitchFamily="34" charset="0"/>
                <a:ea typeface="Times New Roman" panose="02020603050405020304" pitchFamily="18" charset="0"/>
              </a:rPr>
              <a:t>Suitable slope of the pipe</a:t>
            </a:r>
            <a:endParaRPr lang="en-US"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76E18A7E-A55D-4411-9B30-B9279B5E7CB2}"/>
              </a:ext>
            </a:extLst>
          </p:cNvPr>
          <p:cNvPicPr>
            <a:picLocks noChangeAspect="1"/>
          </p:cNvPicPr>
          <p:nvPr/>
        </p:nvPicPr>
        <p:blipFill rotWithShape="1">
          <a:blip r:embed="rId2"/>
          <a:srcRect l="1091" t="6664" r="5431" b="9397"/>
          <a:stretch/>
        </p:blipFill>
        <p:spPr bwMode="auto">
          <a:xfrm>
            <a:off x="3124201" y="4023088"/>
            <a:ext cx="6096000" cy="2241476"/>
          </a:xfrm>
          <a:prstGeom prst="rect">
            <a:avLst/>
          </a:prstGeom>
          <a:ln>
            <a:noFill/>
          </a:ln>
          <a:extLst>
            <a:ext uri="{53640926-AAD7-44D8-BBD7-CCE9431645EC}">
              <a14:shadowObscured xmlns:a14="http://schemas.microsoft.com/office/drawing/2010/main"/>
            </a:ext>
          </a:extLst>
        </p:spPr>
      </p:pic>
      <p:pic>
        <p:nvPicPr>
          <p:cNvPr id="6" name="Picture 5"/>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1336064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4AE902-5F8F-E042-55C4-8FF2D1EB25FA}"/>
              </a:ext>
            </a:extLst>
          </p:cNvPr>
          <p:cNvSpPr txBox="1"/>
          <p:nvPr/>
        </p:nvSpPr>
        <p:spPr>
          <a:xfrm>
            <a:off x="692771" y="607324"/>
            <a:ext cx="10896599" cy="523220"/>
          </a:xfrm>
          <a:prstGeom prst="rect">
            <a:avLst/>
          </a:prstGeom>
          <a:noFill/>
        </p:spPr>
        <p:txBody>
          <a:bodyPr wrap="square">
            <a:spAutoFit/>
          </a:bodyPr>
          <a:lstStyle/>
          <a:p>
            <a:pPr algn="ctr"/>
            <a:r>
              <a:rPr lang="en-US" sz="2800" b="1" spc="5"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4. Condensate recovery</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9155855F-4A3D-8D45-4BE3-8707148596EF}"/>
              </a:ext>
            </a:extLst>
          </p:cNvPr>
          <p:cNvSpPr txBox="1"/>
          <p:nvPr/>
        </p:nvSpPr>
        <p:spPr>
          <a:xfrm>
            <a:off x="559447" y="1206614"/>
            <a:ext cx="10896600" cy="1059008"/>
          </a:xfrm>
          <a:prstGeom prst="rect">
            <a:avLst/>
          </a:prstGeom>
          <a:noFill/>
        </p:spPr>
        <p:txBody>
          <a:bodyPr wrap="square">
            <a:spAutoFit/>
          </a:bodyPr>
          <a:lstStyle/>
          <a:p>
            <a:pPr marL="285750" indent="-285750">
              <a:lnSpc>
                <a:spcPct val="120000"/>
              </a:lnSpc>
              <a:buFont typeface="Arial" panose="020B0604020202020204" pitchFamily="34" charset="0"/>
              <a:buChar char="•"/>
            </a:pPr>
            <a:r>
              <a:rPr lang="en-GB" dirty="0">
                <a:effectLst/>
                <a:latin typeface="Arial" panose="020B0604020202020204" pitchFamily="34" charset="0"/>
                <a:ea typeface="Times New Roman" panose="02020603050405020304" pitchFamily="18" charset="0"/>
                <a:cs typeface="Arial" panose="020B0604020202020204" pitchFamily="34" charset="0"/>
              </a:rPr>
              <a:t>When condensate is not returned to the system, the system suffers from heat loss. Since the condensate recovered is usually at high temperature and is clean, condensate recovery saves fuel costs as well as water treatment costs.</a:t>
            </a:r>
            <a:endParaRPr lang="en-US"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BB022324-E819-5591-85C2-67F545D59DAB}"/>
              </a:ext>
            </a:extLst>
          </p:cNvPr>
          <p:cNvSpPr txBox="1"/>
          <p:nvPr/>
        </p:nvSpPr>
        <p:spPr>
          <a:xfrm>
            <a:off x="1676400" y="5898173"/>
            <a:ext cx="3505200" cy="369332"/>
          </a:xfrm>
          <a:prstGeom prst="rect">
            <a:avLst/>
          </a:prstGeom>
          <a:noFill/>
        </p:spPr>
        <p:txBody>
          <a:bodyPr wrap="square">
            <a:spAutoFit/>
          </a:bodyPr>
          <a:lstStyle/>
          <a:p>
            <a:r>
              <a:rPr lang="en-US" sz="1800" dirty="0">
                <a:effectLst/>
                <a:latin typeface="Arial" panose="020B0604020202020204" pitchFamily="34" charset="0"/>
                <a:ea typeface="Times New Roman" panose="02020603050405020304" pitchFamily="18" charset="0"/>
                <a:cs typeface="Arial" panose="020B0604020202020204" pitchFamily="34" charset="0"/>
              </a:rPr>
              <a:t>Condensate recovery system</a:t>
            </a:r>
            <a:endParaRPr lang="en-US" dirty="0">
              <a:latin typeface="Arial" panose="020B0604020202020204" pitchFamily="34" charset="0"/>
              <a:cs typeface="Arial" panose="020B0604020202020204" pitchFamily="34" charset="0"/>
            </a:endParaRPr>
          </a:p>
        </p:txBody>
      </p:sp>
      <p:grpSp>
        <p:nvGrpSpPr>
          <p:cNvPr id="9" name="Group 4">
            <a:extLst>
              <a:ext uri="{FF2B5EF4-FFF2-40B4-BE49-F238E27FC236}">
                <a16:creationId xmlns:a16="http://schemas.microsoft.com/office/drawing/2014/main" id="{27B12E0E-BDC4-0E87-2385-E0427967A7D7}"/>
              </a:ext>
            </a:extLst>
          </p:cNvPr>
          <p:cNvGrpSpPr>
            <a:grpSpLocks/>
          </p:cNvGrpSpPr>
          <p:nvPr/>
        </p:nvGrpSpPr>
        <p:grpSpPr bwMode="auto">
          <a:xfrm>
            <a:off x="6709059" y="2286117"/>
            <a:ext cx="4828246" cy="3200400"/>
            <a:chOff x="774" y="1365"/>
            <a:chExt cx="4854" cy="2119"/>
          </a:xfrm>
        </p:grpSpPr>
        <p:graphicFrame>
          <p:nvGraphicFramePr>
            <p:cNvPr id="10" name="Object 2">
              <a:hlinkClick r:id="" action="ppaction://ole?verb=0"/>
              <a:extLst>
                <a:ext uri="{FF2B5EF4-FFF2-40B4-BE49-F238E27FC236}">
                  <a16:creationId xmlns:a16="http://schemas.microsoft.com/office/drawing/2014/main" id="{291EAF22-5AA2-2CBC-7EA6-549A8150617C}"/>
                </a:ext>
              </a:extLst>
            </p:cNvPr>
            <p:cNvGraphicFramePr>
              <a:graphicFrameLocks/>
            </p:cNvGraphicFramePr>
            <p:nvPr>
              <p:extLst>
                <p:ext uri="{D42A27DB-BD31-4B8C-83A1-F6EECF244321}">
                  <p14:modId xmlns:p14="http://schemas.microsoft.com/office/powerpoint/2010/main" val="2931965466"/>
                </p:ext>
              </p:extLst>
            </p:nvPr>
          </p:nvGraphicFramePr>
          <p:xfrm>
            <a:off x="774" y="1365"/>
            <a:ext cx="4854" cy="2119"/>
          </p:xfrm>
          <a:graphic>
            <a:graphicData uri="http://schemas.openxmlformats.org/presentationml/2006/ole">
              <mc:AlternateContent xmlns:mc="http://schemas.openxmlformats.org/markup-compatibility/2006">
                <mc:Choice xmlns:v="urn:schemas-microsoft-com:vml" Requires="v">
                  <p:oleObj name="Chart" r:id="rId2" imgW="7696095" imgH="3962335" progId="MSGraph.Chart.8">
                    <p:embed followColorScheme="full"/>
                  </p:oleObj>
                </mc:Choice>
                <mc:Fallback>
                  <p:oleObj name="Chart" r:id="rId2" imgW="7696095" imgH="3962335" progId="MSGraph.Chart.8">
                    <p:embed followColorScheme="full"/>
                    <p:pic>
                      <p:nvPicPr>
                        <p:cNvPr id="10" name="Object 2">
                          <a:hlinkClick r:id="" action="ppaction://ole?verb=0"/>
                          <a:extLst>
                            <a:ext uri="{FF2B5EF4-FFF2-40B4-BE49-F238E27FC236}">
                              <a16:creationId xmlns:a16="http://schemas.microsoft.com/office/drawing/2014/main" id="{291EAF22-5AA2-2CBC-7EA6-549A8150617C}"/>
                            </a:ext>
                          </a:extLst>
                        </p:cNvPr>
                        <p:cNvPicPr>
                          <a:picLocks noChangeArrowheads="1"/>
                        </p:cNvPicPr>
                        <p:nvPr/>
                      </p:nvPicPr>
                      <p:blipFill>
                        <a:blip r:embed="rId3"/>
                        <a:srcRect/>
                        <a:stretch>
                          <a:fillRect/>
                        </a:stretch>
                      </p:blipFill>
                      <p:spPr bwMode="auto">
                        <a:xfrm>
                          <a:off x="774" y="1365"/>
                          <a:ext cx="4854" cy="2119"/>
                        </a:xfrm>
                        <a:prstGeom prst="rect">
                          <a:avLst/>
                        </a:prstGeom>
                        <a:solidFill>
                          <a:schemeClr val="accent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Line 6">
              <a:extLst>
                <a:ext uri="{FF2B5EF4-FFF2-40B4-BE49-F238E27FC236}">
                  <a16:creationId xmlns:a16="http://schemas.microsoft.com/office/drawing/2014/main" id="{73E8BDF2-3310-26C7-557F-64DE085B02AB}"/>
                </a:ext>
              </a:extLst>
            </p:cNvPr>
            <p:cNvSpPr>
              <a:spLocks noChangeShapeType="1"/>
            </p:cNvSpPr>
            <p:nvPr/>
          </p:nvSpPr>
          <p:spPr bwMode="auto">
            <a:xfrm flipV="1">
              <a:off x="1864" y="2299"/>
              <a:ext cx="3640" cy="678"/>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sp>
          <p:nvSpPr>
            <p:cNvPr id="12" name="Line 7">
              <a:extLst>
                <a:ext uri="{FF2B5EF4-FFF2-40B4-BE49-F238E27FC236}">
                  <a16:creationId xmlns:a16="http://schemas.microsoft.com/office/drawing/2014/main" id="{3E1100F8-B670-44A1-323A-4B627F21BE42}"/>
                </a:ext>
              </a:extLst>
            </p:cNvPr>
            <p:cNvSpPr>
              <a:spLocks noChangeShapeType="1"/>
            </p:cNvSpPr>
            <p:nvPr/>
          </p:nvSpPr>
          <p:spPr bwMode="auto">
            <a:xfrm flipV="1">
              <a:off x="1864" y="1621"/>
              <a:ext cx="3640" cy="122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a:lstStyle/>
            <a:p>
              <a:endParaRPr lang="en-US" dirty="0">
                <a:latin typeface="Arial" panose="020B0604020202020204" pitchFamily="34" charset="0"/>
              </a:endParaRPr>
            </a:p>
          </p:txBody>
        </p:sp>
      </p:grpSp>
      <p:sp>
        <p:nvSpPr>
          <p:cNvPr id="15" name="Rectangle 3">
            <a:extLst>
              <a:ext uri="{FF2B5EF4-FFF2-40B4-BE49-F238E27FC236}">
                <a16:creationId xmlns:a16="http://schemas.microsoft.com/office/drawing/2014/main" id="{9AB11500-966B-3773-D8BA-5616547C17FC}"/>
              </a:ext>
            </a:extLst>
          </p:cNvPr>
          <p:cNvSpPr>
            <a:spLocks noChangeArrowheads="1"/>
          </p:cNvSpPr>
          <p:nvPr/>
        </p:nvSpPr>
        <p:spPr bwMode="auto">
          <a:xfrm>
            <a:off x="6706633" y="5469855"/>
            <a:ext cx="4828246" cy="3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spcBef>
                <a:spcPct val="0"/>
              </a:spcBef>
              <a:buClrTx/>
              <a:buFontTx/>
              <a:buNone/>
            </a:pPr>
            <a:r>
              <a:rPr lang="en-GB" altLang="en-US" sz="2000" dirty="0">
                <a:latin typeface="Arial" panose="020B0604020202020204" pitchFamily="34" charset="0"/>
              </a:rPr>
              <a:t>Saving rate when recovering condensate</a:t>
            </a:r>
            <a:endParaRPr lang="en-US" altLang="en-US" sz="2000" dirty="0">
              <a:latin typeface="Arial" panose="020B0604020202020204" pitchFamily="34" charset="0"/>
            </a:endParaRPr>
          </a:p>
        </p:txBody>
      </p:sp>
      <p:pic>
        <p:nvPicPr>
          <p:cNvPr id="2" name="Picture 1">
            <a:extLst>
              <a:ext uri="{FF2B5EF4-FFF2-40B4-BE49-F238E27FC236}">
                <a16:creationId xmlns:a16="http://schemas.microsoft.com/office/drawing/2014/main" id="{494122E2-E2ED-6B48-A05A-C5FB45D26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612" y="2231798"/>
            <a:ext cx="5328285" cy="3744595"/>
          </a:xfrm>
          <a:prstGeom prst="rect">
            <a:avLst/>
          </a:prstGeom>
        </p:spPr>
      </p:pic>
      <p:sp>
        <p:nvSpPr>
          <p:cNvPr id="7" name="Rectangle 8">
            <a:extLst>
              <a:ext uri="{FF2B5EF4-FFF2-40B4-BE49-F238E27FC236}">
                <a16:creationId xmlns:a16="http://schemas.microsoft.com/office/drawing/2014/main" id="{67AD27D6-BEA4-8BA6-5974-FF44CECAB11C}"/>
              </a:ext>
            </a:extLst>
          </p:cNvPr>
          <p:cNvSpPr>
            <a:spLocks noChangeArrowheads="1"/>
          </p:cNvSpPr>
          <p:nvPr/>
        </p:nvSpPr>
        <p:spPr bwMode="auto">
          <a:xfrm>
            <a:off x="9745641" y="4206211"/>
            <a:ext cx="1708802" cy="366767"/>
          </a:xfrm>
          <a:prstGeom prst="rect">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b="1" dirty="0"/>
              <a:t>50 % returned</a:t>
            </a:r>
          </a:p>
        </p:txBody>
      </p:sp>
      <p:sp>
        <p:nvSpPr>
          <p:cNvPr id="18" name="Rectangle 8">
            <a:extLst>
              <a:ext uri="{FF2B5EF4-FFF2-40B4-BE49-F238E27FC236}">
                <a16:creationId xmlns:a16="http://schemas.microsoft.com/office/drawing/2014/main" id="{52D33D99-6B42-2EDF-B52E-57C84FC6597F}"/>
              </a:ext>
            </a:extLst>
          </p:cNvPr>
          <p:cNvSpPr>
            <a:spLocks noChangeArrowheads="1"/>
          </p:cNvSpPr>
          <p:nvPr/>
        </p:nvSpPr>
        <p:spPr bwMode="auto">
          <a:xfrm>
            <a:off x="8534400" y="2824904"/>
            <a:ext cx="1837042" cy="366767"/>
          </a:xfrm>
          <a:prstGeom prst="rect">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b="1" dirty="0"/>
              <a:t>100 % returned</a:t>
            </a:r>
          </a:p>
        </p:txBody>
      </p:sp>
      <p:pic>
        <p:nvPicPr>
          <p:cNvPr id="14" name="Picture 13"/>
          <p:cNvPicPr>
            <a:picLocks noChangeAspect="1"/>
          </p:cNvPicPr>
          <p:nvPr/>
        </p:nvPicPr>
        <p:blipFill>
          <a:blip r:embed="rId5"/>
          <a:stretch>
            <a:fillRect/>
          </a:stretch>
        </p:blipFill>
        <p:spPr>
          <a:xfrm>
            <a:off x="11188160" y="5996280"/>
            <a:ext cx="1000211" cy="861720"/>
          </a:xfrm>
          <a:prstGeom prst="rect">
            <a:avLst/>
          </a:prstGeom>
        </p:spPr>
      </p:pic>
      <p:sp>
        <p:nvSpPr>
          <p:cNvPr id="17" name="TextBox 16">
            <a:extLst>
              <a:ext uri="{FF2B5EF4-FFF2-40B4-BE49-F238E27FC236}">
                <a16:creationId xmlns:a16="http://schemas.microsoft.com/office/drawing/2014/main" id="{C9DE9B29-8F3E-4636-9A00-A840C16C390D}"/>
              </a:ext>
            </a:extLst>
          </p:cNvPr>
          <p:cNvSpPr txBox="1"/>
          <p:nvPr/>
        </p:nvSpPr>
        <p:spPr>
          <a:xfrm>
            <a:off x="6141071" y="5945111"/>
            <a:ext cx="5959369" cy="646331"/>
          </a:xfrm>
          <a:prstGeom prst="rect">
            <a:avLst/>
          </a:prstGeom>
          <a:noFill/>
        </p:spPr>
        <p:txBody>
          <a:bodyPr wrap="square">
            <a:spAutoFit/>
          </a:bodyPr>
          <a:lstStyle/>
          <a:p>
            <a:r>
              <a:rPr lang="en-GB" altLang="en-US" b="1" i="1" dirty="0">
                <a:latin typeface="Arial" panose="020B0604020202020204" pitchFamily="34" charset="0"/>
                <a:cs typeface="Arial" panose="020B0604020202020204" pitchFamily="34" charset="0"/>
              </a:rPr>
              <a:t>For every 6</a:t>
            </a:r>
            <a:r>
              <a:rPr lang="en-GB" altLang="en-US" b="1" i="1" baseline="30000" dirty="0">
                <a:latin typeface="Arial" panose="020B0604020202020204" pitchFamily="34" charset="0"/>
                <a:cs typeface="Arial" panose="020B0604020202020204" pitchFamily="34" charset="0"/>
              </a:rPr>
              <a:t>O</a:t>
            </a:r>
            <a:r>
              <a:rPr lang="en-GB" altLang="en-US" b="1" i="1" dirty="0">
                <a:latin typeface="Arial" panose="020B0604020202020204" pitchFamily="34" charset="0"/>
                <a:cs typeface="Arial" panose="020B0604020202020204" pitchFamily="34" charset="0"/>
              </a:rPr>
              <a:t>C rise in boiler feed water temperature, there is a 1 % raise in boiler efficiency </a:t>
            </a:r>
            <a:endParaRPr lang="en-US" i="1" dirty="0">
              <a:latin typeface="Arial" panose="020B0604020202020204" pitchFamily="34" charset="0"/>
            </a:endParaRPr>
          </a:p>
        </p:txBody>
      </p:sp>
    </p:spTree>
    <p:extLst>
      <p:ext uri="{BB962C8B-B14F-4D97-AF65-F5344CB8AC3E}">
        <p14:creationId xmlns:p14="http://schemas.microsoft.com/office/powerpoint/2010/main" val="26471400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7CD2D0-1311-2D0D-64DB-F421AA76BB7A}"/>
              </a:ext>
            </a:extLst>
          </p:cNvPr>
          <p:cNvSpPr txBox="1"/>
          <p:nvPr/>
        </p:nvSpPr>
        <p:spPr>
          <a:xfrm>
            <a:off x="609600" y="645573"/>
            <a:ext cx="10972800" cy="523220"/>
          </a:xfrm>
          <a:prstGeom prst="rect">
            <a:avLst/>
          </a:prstGeom>
          <a:noFill/>
        </p:spPr>
        <p:txBody>
          <a:bodyPr wrap="square">
            <a:spAutoFit/>
          </a:bodyPr>
          <a:lstStyle/>
          <a:p>
            <a:pPr algn="ctr"/>
            <a:r>
              <a:rPr lang="en-US" sz="2800" b="1" spc="5"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5. Flash steam recovery</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pic>
        <p:nvPicPr>
          <p:cNvPr id="4" name="Picture 6" descr="2.JPG">
            <a:extLst>
              <a:ext uri="{FF2B5EF4-FFF2-40B4-BE49-F238E27FC236}">
                <a16:creationId xmlns:a16="http://schemas.microsoft.com/office/drawing/2014/main" id="{A8A20E3B-77BA-1665-4114-E0AD2E72AD4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0402" y="1534562"/>
            <a:ext cx="5945604" cy="2486819"/>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66845F27-74B0-0E90-C52C-7263C27FE869}"/>
              </a:ext>
            </a:extLst>
          </p:cNvPr>
          <p:cNvSpPr txBox="1">
            <a:spLocks/>
          </p:cNvSpPr>
          <p:nvPr/>
        </p:nvSpPr>
        <p:spPr>
          <a:xfrm>
            <a:off x="609600" y="4080028"/>
            <a:ext cx="5742921" cy="1422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US" altLang="en-US" sz="2200" b="1" u="sng" dirty="0">
                <a:solidFill>
                  <a:schemeClr val="tx1"/>
                </a:solidFill>
                <a:latin typeface="Arial" panose="020B0604020202020204" pitchFamily="34" charset="0"/>
                <a:cs typeface="Arial" panose="020B0604020202020204" pitchFamily="34" charset="0"/>
              </a:rPr>
              <a:t>USE::</a:t>
            </a:r>
            <a:r>
              <a:rPr lang="en-US" altLang="en-US" sz="2200" b="1" dirty="0">
                <a:solidFill>
                  <a:schemeClr val="tx1"/>
                </a:solidFill>
                <a:latin typeface="Arial" panose="020B0604020202020204" pitchFamily="34" charset="0"/>
                <a:cs typeface="Arial" panose="020B0604020202020204" pitchFamily="34" charset="0"/>
              </a:rPr>
              <a:t>  </a:t>
            </a:r>
          </a:p>
          <a:p>
            <a:pPr marL="0" indent="0">
              <a:buNone/>
            </a:pPr>
            <a:r>
              <a:rPr lang="en-GB" altLang="en-US" sz="2200" dirty="0">
                <a:solidFill>
                  <a:schemeClr val="tx1"/>
                </a:solidFill>
                <a:latin typeface="Arial" panose="020B0604020202020204" pitchFamily="34" charset="0"/>
                <a:cs typeface="Arial" panose="020B0604020202020204" pitchFamily="34" charset="0"/>
              </a:rPr>
              <a:t>- Heat supply for heat exchange equipment</a:t>
            </a:r>
          </a:p>
          <a:p>
            <a:pPr marL="0" indent="0">
              <a:buNone/>
            </a:pPr>
            <a:r>
              <a:rPr lang="en-GB" altLang="en-US" sz="2200" dirty="0">
                <a:solidFill>
                  <a:schemeClr val="tx1"/>
                </a:solidFill>
                <a:latin typeface="Arial" panose="020B0604020202020204" pitchFamily="34" charset="0"/>
                <a:cs typeface="Arial" panose="020B0604020202020204" pitchFamily="34" charset="0"/>
              </a:rPr>
              <a:t>- Warm up boiler feed water</a:t>
            </a:r>
            <a:endParaRPr lang="vi-VN" altLang="en-US" sz="2200" dirty="0">
              <a:solidFill>
                <a:schemeClr val="tx1"/>
              </a:solidFill>
              <a:latin typeface="Arial" panose="020B0604020202020204" pitchFamily="34" charset="0"/>
              <a:cs typeface="Arial" panose="020B0604020202020204" pitchFamily="34" charset="0"/>
            </a:endParaRPr>
          </a:p>
        </p:txBody>
      </p:sp>
      <p:pic>
        <p:nvPicPr>
          <p:cNvPr id="2" name="Picture 1" descr="A graph of a function&#10;&#10;Description automatically generated">
            <a:extLst>
              <a:ext uri="{FF2B5EF4-FFF2-40B4-BE49-F238E27FC236}">
                <a16:creationId xmlns:a16="http://schemas.microsoft.com/office/drawing/2014/main" id="{1F616BA9-FDE4-F07A-7BD0-E2704D5AEEB4}"/>
              </a:ext>
            </a:extLst>
          </p:cNvPr>
          <p:cNvPicPr>
            <a:picLocks noChangeAspect="1"/>
          </p:cNvPicPr>
          <p:nvPr/>
        </p:nvPicPr>
        <p:blipFill rotWithShape="1">
          <a:blip r:embed="rId4"/>
          <a:srcRect l="5815"/>
          <a:stretch/>
        </p:blipFill>
        <p:spPr bwMode="auto">
          <a:xfrm>
            <a:off x="7099405" y="1295400"/>
            <a:ext cx="4119596" cy="4591829"/>
          </a:xfrm>
          <a:prstGeom prst="rect">
            <a:avLst/>
          </a:prstGeom>
          <a:ln>
            <a:noFill/>
          </a:ln>
          <a:extLst>
            <a:ext uri="{53640926-AAD7-44D8-BBD7-CCE9431645EC}">
              <a14:shadowObscured xmlns:a14="http://schemas.microsoft.com/office/drawing/2010/main"/>
            </a:ext>
          </a:extLst>
        </p:spPr>
      </p:pic>
      <p:pic>
        <p:nvPicPr>
          <p:cNvPr id="7" name="Picture 6"/>
          <p:cNvPicPr>
            <a:picLocks noChangeAspect="1"/>
          </p:cNvPicPr>
          <p:nvPr/>
        </p:nvPicPr>
        <p:blipFill>
          <a:blip r:embed="rId5"/>
          <a:stretch>
            <a:fillRect/>
          </a:stretch>
        </p:blipFill>
        <p:spPr>
          <a:xfrm>
            <a:off x="11188160" y="5996280"/>
            <a:ext cx="1000211" cy="861720"/>
          </a:xfrm>
          <a:prstGeom prst="rect">
            <a:avLst/>
          </a:prstGeom>
        </p:spPr>
      </p:pic>
      <p:sp>
        <p:nvSpPr>
          <p:cNvPr id="8" name="TextBox 7">
            <a:extLst>
              <a:ext uri="{FF2B5EF4-FFF2-40B4-BE49-F238E27FC236}">
                <a16:creationId xmlns:a16="http://schemas.microsoft.com/office/drawing/2014/main" id="{0024A666-ADCC-E6AC-D8D9-B329072EBC7D}"/>
              </a:ext>
            </a:extLst>
          </p:cNvPr>
          <p:cNvSpPr txBox="1"/>
          <p:nvPr/>
        </p:nvSpPr>
        <p:spPr>
          <a:xfrm>
            <a:off x="6556006" y="5894222"/>
            <a:ext cx="5191986" cy="369332"/>
          </a:xfrm>
          <a:prstGeom prst="rect">
            <a:avLst/>
          </a:prstGeom>
          <a:noFill/>
        </p:spPr>
        <p:txBody>
          <a:bodyPr wrap="square">
            <a:spAutoFit/>
          </a:bodyPr>
          <a:lstStyle/>
          <a:p>
            <a:r>
              <a:rPr lang="en-GB" sz="1800" dirty="0">
                <a:effectLst/>
                <a:latin typeface="Arial" panose="020B0604020202020204" pitchFamily="34" charset="0"/>
                <a:ea typeface="Times New Roman" panose="02020603050405020304" pitchFamily="18" charset="0"/>
                <a:cs typeface="Arial" panose="020B0604020202020204" pitchFamily="34" charset="0"/>
              </a:rPr>
              <a:t>Ratio of flash steam generated from condensate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8463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down)">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A7B4EF8-B2F0-FDD6-D17B-E9910949CC10}"/>
              </a:ext>
            </a:extLst>
          </p:cNvPr>
          <p:cNvSpPr txBox="1"/>
          <p:nvPr/>
        </p:nvSpPr>
        <p:spPr>
          <a:xfrm>
            <a:off x="609600" y="1373561"/>
            <a:ext cx="10972800" cy="1416413"/>
          </a:xfrm>
          <a:prstGeom prst="rect">
            <a:avLst/>
          </a:prstGeom>
          <a:noFill/>
        </p:spPr>
        <p:txBody>
          <a:bodyPr wrap="square">
            <a:spAutoFit/>
          </a:bodyPr>
          <a:lstStyle/>
          <a:p>
            <a:pPr algn="just">
              <a:lnSpc>
                <a:spcPct val="115000"/>
              </a:lnSpc>
              <a:spcBef>
                <a:spcPts val="300"/>
              </a:spcBef>
              <a:spcAft>
                <a:spcPts val="300"/>
              </a:spcAft>
            </a:pPr>
            <a:r>
              <a:rPr lang="en-US" sz="1800" b="1" i="1" dirty="0">
                <a:effectLst/>
                <a:latin typeface="Arial" panose="020B0604020202020204" pitchFamily="34" charset="0"/>
                <a:ea typeface="Times New Roman" panose="02020603050405020304" pitchFamily="18" charset="0"/>
                <a:cs typeface="Arial" panose="020B0604020202020204" pitchFamily="34" charset="0"/>
              </a:rPr>
              <a:t>For example: </a:t>
            </a:r>
            <a:r>
              <a:rPr lang="en-GB" sz="1800" dirty="0">
                <a:effectLst/>
                <a:latin typeface="Arial" panose="020B0604020202020204" pitchFamily="34" charset="0"/>
                <a:ea typeface="Times New Roman" panose="02020603050405020304" pitchFamily="18" charset="0"/>
                <a:cs typeface="Arial" panose="020B0604020202020204" pitchFamily="34" charset="0"/>
              </a:rPr>
              <a:t>Medium-pressure condensate at 10 bar saturation is fed into a pressure expansion steam vessel operating at 3 bar (Figure 8.26). This condensate flow is estimated to be 15 T/h. Assuming steady state operation, steady flow.</a:t>
            </a:r>
          </a:p>
          <a:p>
            <a:pPr algn="just">
              <a:lnSpc>
                <a:spcPct val="115000"/>
              </a:lnSpc>
              <a:spcBef>
                <a:spcPts val="300"/>
              </a:spcBef>
              <a:spcAft>
                <a:spcPts val="300"/>
              </a:spcAft>
            </a:pPr>
            <a:r>
              <a:rPr lang="en-GB" sz="1800" dirty="0">
                <a:effectLst/>
                <a:latin typeface="Arial" panose="020B0604020202020204" pitchFamily="34" charset="0"/>
                <a:ea typeface="Times New Roman" panose="02020603050405020304" pitchFamily="18" charset="0"/>
                <a:cs typeface="Arial" panose="020B0604020202020204" pitchFamily="34" charset="0"/>
              </a:rPr>
              <a:t>Calculate the amount of flash steam generated in a 3 bar pressure vessel?</a:t>
            </a:r>
          </a:p>
        </p:txBody>
      </p:sp>
      <p:sp>
        <p:nvSpPr>
          <p:cNvPr id="7" name="TextBox 6">
            <a:extLst>
              <a:ext uri="{FF2B5EF4-FFF2-40B4-BE49-F238E27FC236}">
                <a16:creationId xmlns:a16="http://schemas.microsoft.com/office/drawing/2014/main" id="{156B9204-AF63-2190-6FFF-A58BD4964A6B}"/>
              </a:ext>
            </a:extLst>
          </p:cNvPr>
          <p:cNvSpPr txBox="1"/>
          <p:nvPr/>
        </p:nvSpPr>
        <p:spPr>
          <a:xfrm>
            <a:off x="4610100" y="5629800"/>
            <a:ext cx="2971800" cy="369332"/>
          </a:xfrm>
          <a:prstGeom prst="rect">
            <a:avLst/>
          </a:prstGeom>
          <a:noFill/>
        </p:spPr>
        <p:txBody>
          <a:bodyPr wrap="square">
            <a:spAutoFit/>
          </a:bodyPr>
          <a:lstStyle/>
          <a:p>
            <a:r>
              <a:rPr lang="en-US" sz="1800" dirty="0">
                <a:effectLst/>
                <a:latin typeface="Arial" panose="020B0604020202020204" pitchFamily="34" charset="0"/>
                <a:ea typeface="Times New Roman" panose="02020603050405020304" pitchFamily="18" charset="0"/>
                <a:cs typeface="Arial" panose="020B0604020202020204" pitchFamily="34" charset="0"/>
              </a:rPr>
              <a:t>Flash steam recovery</a:t>
            </a:r>
            <a:endParaRPr lang="en-US"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801EE1D9-D59C-AB90-D941-DEE2B10B4C09}"/>
              </a:ext>
            </a:extLst>
          </p:cNvPr>
          <p:cNvSpPr txBox="1"/>
          <p:nvPr/>
        </p:nvSpPr>
        <p:spPr>
          <a:xfrm>
            <a:off x="762000" y="569893"/>
            <a:ext cx="10668000" cy="954107"/>
          </a:xfrm>
          <a:prstGeom prst="rect">
            <a:avLst/>
          </a:prstGeom>
          <a:noFill/>
        </p:spPr>
        <p:txBody>
          <a:bodyPr wrap="square">
            <a:spAutoFit/>
          </a:bodyPr>
          <a:lstStyle/>
          <a:p>
            <a:pPr algn="ctr"/>
            <a:r>
              <a:rPr lang="en-US" sz="2800" b="1" spc="5"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5. Flash steam recovery</a:t>
            </a:r>
            <a:endParaRPr lang="en-US" sz="2800" dirty="0">
              <a:solidFill>
                <a:schemeClr val="accent1">
                  <a:lumMod val="50000"/>
                </a:schemeClr>
              </a:solidFill>
              <a:latin typeface="Arial" panose="020B0604020202020204" pitchFamily="34" charset="0"/>
              <a:cs typeface="Arial" panose="020B0604020202020204" pitchFamily="34" charset="0"/>
            </a:endParaRPr>
          </a:p>
          <a:p>
            <a:pPr algn="ctr"/>
            <a:endParaRPr lang="en-US" sz="2800" dirty="0">
              <a:solidFill>
                <a:schemeClr val="accent1">
                  <a:lumMod val="50000"/>
                </a:schemeClr>
              </a:solidFill>
              <a:latin typeface="Arial" panose="020B0604020202020204" pitchFamily="34" charset="0"/>
              <a:cs typeface="Arial" panose="020B0604020202020204" pitchFamily="34" charset="0"/>
            </a:endParaRPr>
          </a:p>
        </p:txBody>
      </p:sp>
      <p:pic>
        <p:nvPicPr>
          <p:cNvPr id="6" name="Picture 5" descr="A diagram of a pressure vessel&#10;&#10;Description automatically generated">
            <a:extLst>
              <a:ext uri="{FF2B5EF4-FFF2-40B4-BE49-F238E27FC236}">
                <a16:creationId xmlns:a16="http://schemas.microsoft.com/office/drawing/2014/main" id="{A823276D-16CA-65A2-EDE6-59A2C260F7DD}"/>
              </a:ext>
            </a:extLst>
          </p:cNvPr>
          <p:cNvPicPr>
            <a:picLocks noChangeAspect="1"/>
          </p:cNvPicPr>
          <p:nvPr/>
        </p:nvPicPr>
        <p:blipFill rotWithShape="1">
          <a:blip r:embed="rId2"/>
          <a:srcRect l="8496" r="8787"/>
          <a:stretch/>
        </p:blipFill>
        <p:spPr bwMode="auto">
          <a:xfrm>
            <a:off x="4366465" y="2451100"/>
            <a:ext cx="3763870" cy="3178700"/>
          </a:xfrm>
          <a:prstGeom prst="rect">
            <a:avLst/>
          </a:prstGeom>
          <a:ln>
            <a:noFill/>
          </a:ln>
          <a:extLst>
            <a:ext uri="{53640926-AAD7-44D8-BBD7-CCE9431645EC}">
              <a14:shadowObscured xmlns:a14="http://schemas.microsoft.com/office/drawing/2010/main"/>
            </a:ext>
          </a:extLst>
        </p:spPr>
      </p:pic>
      <p:pic>
        <p:nvPicPr>
          <p:cNvPr id="8" name="Picture 7"/>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41465360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28BF923-8B7B-7D40-CA74-243C2F8316A9}"/>
              </a:ext>
            </a:extLst>
          </p:cNvPr>
          <p:cNvSpPr txBox="1"/>
          <p:nvPr/>
        </p:nvSpPr>
        <p:spPr>
          <a:xfrm>
            <a:off x="662124" y="1243258"/>
            <a:ext cx="1752600" cy="369332"/>
          </a:xfrm>
          <a:prstGeom prst="rect">
            <a:avLst/>
          </a:prstGeom>
          <a:noFill/>
        </p:spPr>
        <p:txBody>
          <a:bodyPr wrap="square">
            <a:spAutoFit/>
          </a:bodyPr>
          <a:lstStyle/>
          <a:p>
            <a:r>
              <a:rPr lang="en-US" sz="1800" b="1" i="1" dirty="0">
                <a:effectLst/>
                <a:latin typeface="Arial" panose="020B0604020202020204" pitchFamily="34" charset="0"/>
                <a:ea typeface="Times New Roman" panose="02020603050405020304" pitchFamily="18" charset="0"/>
                <a:cs typeface="Arial" panose="020B0604020202020204" pitchFamily="34" charset="0"/>
              </a:rPr>
              <a:t>For example:</a:t>
            </a:r>
            <a:r>
              <a:rPr lang="en-US" sz="1800" b="1" spc="-35" dirty="0">
                <a:effectLst/>
                <a:latin typeface="Arial" panose="020B0604020202020204" pitchFamily="34" charset="0"/>
                <a:ea typeface="Times New Roman" panose="02020603050405020304" pitchFamily="18" charset="0"/>
                <a:cs typeface="Arial" panose="020B0604020202020204" pitchFamily="34" charset="0"/>
              </a:rPr>
              <a:t> </a:t>
            </a: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EBCC55F1-515A-3CB1-9AB6-D6CD2000D8DF}"/>
              </a:ext>
            </a:extLst>
          </p:cNvPr>
          <p:cNvSpPr txBox="1"/>
          <p:nvPr/>
        </p:nvSpPr>
        <p:spPr>
          <a:xfrm>
            <a:off x="633276" y="1741856"/>
            <a:ext cx="8061461" cy="383823"/>
          </a:xfrm>
          <a:prstGeom prst="rect">
            <a:avLst/>
          </a:prstGeom>
          <a:noFill/>
        </p:spPr>
        <p:txBody>
          <a:bodyPr wrap="square">
            <a:spAutoFit/>
          </a:bodyPr>
          <a:lstStyle/>
          <a:p>
            <a:pPr algn="just">
              <a:lnSpc>
                <a:spcPct val="115000"/>
              </a:lnSpc>
              <a:spcBef>
                <a:spcPts val="300"/>
              </a:spcBef>
              <a:spcAft>
                <a:spcPts val="300"/>
              </a:spcAft>
            </a:pPr>
            <a:r>
              <a:rPr lang="en-GB" dirty="0">
                <a:latin typeface="Arial" panose="020B0604020202020204" pitchFamily="34" charset="0"/>
                <a:ea typeface="Times New Roman" panose="02020603050405020304" pitchFamily="18" charset="0"/>
                <a:cs typeface="Arial" panose="020B0604020202020204" pitchFamily="34" charset="0"/>
              </a:rPr>
              <a:t>We have, the ratio of flash steam generated is calculated by the formula</a:t>
            </a:r>
            <a:r>
              <a:rPr lang="en-US" sz="1800" dirty="0">
                <a:effectLst/>
                <a:latin typeface="Arial" panose="020B0604020202020204" pitchFamily="34" charset="0"/>
                <a:ea typeface="Times New Roman" panose="02020603050405020304" pitchFamily="18" charset="0"/>
                <a:cs typeface="Arial" panose="020B0604020202020204" pitchFamily="34" charset="0"/>
              </a:rPr>
              <a:t>:</a:t>
            </a:r>
          </a:p>
        </p:txBody>
      </p:sp>
      <p:sp>
        <p:nvSpPr>
          <p:cNvPr id="3" name="TextBox 2">
            <a:extLst>
              <a:ext uri="{FF2B5EF4-FFF2-40B4-BE49-F238E27FC236}">
                <a16:creationId xmlns:a16="http://schemas.microsoft.com/office/drawing/2014/main" id="{498A41D7-2FF1-7F20-C4B9-2E6DFD4675C7}"/>
              </a:ext>
            </a:extLst>
          </p:cNvPr>
          <p:cNvSpPr txBox="1"/>
          <p:nvPr/>
        </p:nvSpPr>
        <p:spPr>
          <a:xfrm>
            <a:off x="621438" y="584552"/>
            <a:ext cx="10949124" cy="523220"/>
          </a:xfrm>
          <a:prstGeom prst="rect">
            <a:avLst/>
          </a:prstGeom>
          <a:noFill/>
        </p:spPr>
        <p:txBody>
          <a:bodyPr wrap="square">
            <a:spAutoFit/>
          </a:bodyPr>
          <a:lstStyle/>
          <a:p>
            <a:pPr algn="ctr"/>
            <a:r>
              <a:rPr lang="en-US" sz="2800" b="1" spc="5">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5. Flash steam recovery</a:t>
            </a:r>
            <a:endParaRPr lang="en-US" sz="2800" dirty="0">
              <a:solidFill>
                <a:schemeClr val="accent1">
                  <a:lumMod val="50000"/>
                </a:schemeClr>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96AF4807-D279-D23E-0CA2-8C6A7B28FA63}"/>
                  </a:ext>
                </a:extLst>
              </p:cNvPr>
              <p:cNvSpPr txBox="1"/>
              <p:nvPr/>
            </p:nvSpPr>
            <p:spPr>
              <a:xfrm>
                <a:off x="8051270" y="1616485"/>
                <a:ext cx="2514600" cy="627864"/>
              </a:xfrm>
              <a:prstGeom prst="rect">
                <a:avLst/>
              </a:prstGeom>
              <a:noFill/>
            </p:spPr>
            <p:txBody>
              <a:bodyPr wrap="square">
                <a:spAutoFit/>
              </a:bodyPr>
              <a:lstStyle/>
              <a:p>
                <a:pPr algn="just">
                  <a:lnSpc>
                    <a:spcPct val="115000"/>
                  </a:lnSpc>
                  <a:spcBef>
                    <a:spcPts val="300"/>
                  </a:spcBef>
                  <a:spcAft>
                    <a:spcPts val="300"/>
                  </a:spcAft>
                </a:pPr>
                <a:r>
                  <a:rPr lang="en-US" sz="1800" dirty="0">
                    <a:effectLst/>
                    <a:latin typeface="Arial" panose="020B0604020202020204" pitchFamily="34" charset="0"/>
                    <a:ea typeface="Times New Roman" panose="02020603050405020304" pitchFamily="18" charset="0"/>
                  </a:rPr>
                  <a:t> </a:t>
                </a:r>
                <a14:m>
                  <m:oMath xmlns:m="http://schemas.openxmlformats.org/officeDocument/2006/math">
                    <m:f>
                      <m:fPr>
                        <m:ctrlPr>
                          <a:rPr lang="en-US" sz="1800" i="1">
                            <a:effectLst/>
                            <a:latin typeface="Cambria Math" panose="02040503050406030204" pitchFamily="18" charset="0"/>
                            <a:ea typeface="Times New Roman" panose="02020603050405020304" pitchFamily="18" charset="0"/>
                          </a:rPr>
                        </m:ctrlPr>
                      </m:fPr>
                      <m:num>
                        <m:r>
                          <m:rPr>
                            <m:sty m:val="p"/>
                          </m:rPr>
                          <a:rPr lang="en-US" sz="1800">
                            <a:effectLst/>
                            <a:latin typeface="Cambria Math" panose="02040503050406030204" pitchFamily="18" charset="0"/>
                            <a:ea typeface="Times New Roman" panose="02020603050405020304" pitchFamily="18" charset="0"/>
                          </a:rPr>
                          <m:t>i</m:t>
                        </m:r>
                        <m:r>
                          <m:rPr>
                            <m:sty m:val="p"/>
                          </m:rPr>
                          <a:rPr lang="en-US" sz="1100">
                            <a:effectLst/>
                            <a:latin typeface="Cambria Math" panose="02040503050406030204" pitchFamily="18" charset="0"/>
                            <a:ea typeface="Times New Roman" panose="02020603050405020304" pitchFamily="18" charset="0"/>
                          </a:rPr>
                          <m:t>conden</m:t>
                        </m:r>
                        <m:sSub>
                          <m:sSubPr>
                            <m:ctrlPr>
                              <a:rPr lang="en-US" sz="1100" i="1">
                                <a:effectLst/>
                                <a:latin typeface="Cambria Math" panose="02040503050406030204" pitchFamily="18" charset="0"/>
                                <a:ea typeface="Times New Roman" panose="02020603050405020304" pitchFamily="18" charset="0"/>
                              </a:rPr>
                            </m:ctrlPr>
                          </m:sSubPr>
                          <m:e>
                            <m:r>
                              <m:rPr>
                                <m:sty m:val="p"/>
                              </m:rPr>
                              <a:rPr lang="en-US" sz="1100">
                                <a:effectLst/>
                                <a:latin typeface="Cambria Math" panose="02040503050406030204" pitchFamily="18" charset="0"/>
                                <a:ea typeface="Times New Roman" panose="02020603050405020304" pitchFamily="18" charset="0"/>
                              </a:rPr>
                              <m:t>s</m:t>
                            </m:r>
                          </m:e>
                          <m:sub>
                            <m:r>
                              <m:rPr>
                                <m:sty m:val="p"/>
                              </m:rPr>
                              <a:rPr lang="en-US" sz="1100">
                                <a:effectLst/>
                                <a:latin typeface="Cambria Math" panose="02040503050406030204" pitchFamily="18" charset="0"/>
                                <a:ea typeface="Times New Roman" panose="02020603050405020304" pitchFamily="18" charset="0"/>
                              </a:rPr>
                              <m:t>ate</m:t>
                            </m:r>
                            <m:r>
                              <a:rPr lang="en-US" sz="1800">
                                <a:effectLst/>
                                <a:latin typeface="Cambria Math" panose="02040503050406030204" pitchFamily="18" charset="0"/>
                                <a:ea typeface="Times New Roman" panose="02020603050405020304" pitchFamily="18" charset="0"/>
                              </a:rPr>
                              <m:t>,10</m:t>
                            </m:r>
                            <m:r>
                              <m:rPr>
                                <m:sty m:val="p"/>
                              </m:rPr>
                              <a:rPr lang="en-US" sz="1800">
                                <a:effectLst/>
                                <a:latin typeface="Cambria Math" panose="02040503050406030204" pitchFamily="18" charset="0"/>
                                <a:ea typeface="Times New Roman" panose="02020603050405020304" pitchFamily="18" charset="0"/>
                              </a:rPr>
                              <m:t>bar</m:t>
                            </m:r>
                            <m:r>
                              <a:rPr lang="en-US" sz="1800">
                                <a:effectLst/>
                                <a:latin typeface="Cambria Math" panose="02040503050406030204" pitchFamily="18" charset="0"/>
                                <a:ea typeface="Times New Roman" panose="02020603050405020304" pitchFamily="18" charset="0"/>
                              </a:rPr>
                              <m:t> </m:t>
                            </m:r>
                          </m:sub>
                        </m:sSub>
                        <m:r>
                          <a:rPr lang="en-US" sz="1800" i="1">
                            <a:effectLst/>
                            <a:latin typeface="Cambria Math" panose="02040503050406030204" pitchFamily="18" charset="0"/>
                            <a:ea typeface="Times New Roman" panose="02020603050405020304" pitchFamily="18" charset="0"/>
                          </a:rPr>
                          <m:t>−</m:t>
                        </m:r>
                        <m:r>
                          <m:rPr>
                            <m:sty m:val="p"/>
                          </m:rPr>
                          <a:rPr lang="en-US" sz="1800">
                            <a:effectLst/>
                            <a:latin typeface="Cambria Math" panose="02040503050406030204" pitchFamily="18" charset="0"/>
                            <a:ea typeface="Times New Roman" panose="02020603050405020304" pitchFamily="18" charset="0"/>
                          </a:rPr>
                          <m:t>i</m:t>
                        </m:r>
                        <m:r>
                          <m:rPr>
                            <m:sty m:val="p"/>
                          </m:rPr>
                          <a:rPr lang="en-US" sz="1100">
                            <a:effectLst/>
                            <a:latin typeface="Cambria Math" panose="02040503050406030204" pitchFamily="18" charset="0"/>
                            <a:ea typeface="Times New Roman" panose="02020603050405020304" pitchFamily="18" charset="0"/>
                          </a:rPr>
                          <m:t>conde</m:t>
                        </m:r>
                        <m:sSub>
                          <m:sSubPr>
                            <m:ctrlPr>
                              <a:rPr lang="en-US" sz="1100" i="1">
                                <a:effectLst/>
                                <a:latin typeface="Cambria Math" panose="02040503050406030204" pitchFamily="18" charset="0"/>
                                <a:ea typeface="Times New Roman" panose="02020603050405020304" pitchFamily="18" charset="0"/>
                              </a:rPr>
                            </m:ctrlPr>
                          </m:sSubPr>
                          <m:e>
                            <m:r>
                              <m:rPr>
                                <m:sty m:val="p"/>
                              </m:rPr>
                              <a:rPr lang="en-US" sz="1100">
                                <a:effectLst/>
                                <a:latin typeface="Cambria Math" panose="02040503050406030204" pitchFamily="18" charset="0"/>
                                <a:ea typeface="Times New Roman" panose="02020603050405020304" pitchFamily="18" charset="0"/>
                              </a:rPr>
                              <m:t>n</m:t>
                            </m:r>
                          </m:e>
                          <m:sub>
                            <m:r>
                              <m:rPr>
                                <m:sty m:val="p"/>
                              </m:rPr>
                              <a:rPr lang="en-US" sz="1100">
                                <a:effectLst/>
                                <a:latin typeface="Cambria Math" panose="02040503050406030204" pitchFamily="18" charset="0"/>
                                <a:ea typeface="Times New Roman" panose="02020603050405020304" pitchFamily="18" charset="0"/>
                              </a:rPr>
                              <m:t>sate</m:t>
                            </m:r>
                            <m:r>
                              <a:rPr lang="en-US" sz="1800">
                                <a:effectLst/>
                                <a:latin typeface="Cambria Math" panose="02040503050406030204" pitchFamily="18" charset="0"/>
                                <a:ea typeface="Times New Roman" panose="02020603050405020304" pitchFamily="18" charset="0"/>
                              </a:rPr>
                              <m:t>,3</m:t>
                            </m:r>
                            <m:r>
                              <m:rPr>
                                <m:sty m:val="p"/>
                              </m:rPr>
                              <a:rPr lang="en-US" sz="1800">
                                <a:effectLst/>
                                <a:latin typeface="Cambria Math" panose="02040503050406030204" pitchFamily="18" charset="0"/>
                                <a:ea typeface="Times New Roman" panose="02020603050405020304" pitchFamily="18" charset="0"/>
                              </a:rPr>
                              <m:t>bar</m:t>
                            </m:r>
                            <m:r>
                              <a:rPr lang="en-US" sz="1800">
                                <a:effectLst/>
                                <a:latin typeface="Cambria Math" panose="02040503050406030204" pitchFamily="18" charset="0"/>
                                <a:ea typeface="Times New Roman" panose="02020603050405020304" pitchFamily="18" charset="0"/>
                              </a:rPr>
                              <m:t> </m:t>
                            </m:r>
                          </m:sub>
                        </m:sSub>
                      </m:num>
                      <m:den>
                        <m:sSub>
                          <m:sSubPr>
                            <m:ctrlPr>
                              <a:rPr lang="en-US" sz="1800" i="1">
                                <a:effectLst/>
                                <a:latin typeface="Cambria Math" panose="02040503050406030204" pitchFamily="18" charset="0"/>
                                <a:ea typeface="Times New Roman" panose="02020603050405020304" pitchFamily="18" charset="0"/>
                              </a:rPr>
                            </m:ctrlPr>
                          </m:sSubPr>
                          <m:e>
                            <m:r>
                              <m:rPr>
                                <m:sty m:val="p"/>
                              </m:rPr>
                              <a:rPr lang="en-US" sz="1800">
                                <a:effectLst/>
                                <a:latin typeface="Cambria Math" panose="02040503050406030204" pitchFamily="18" charset="0"/>
                                <a:ea typeface="Times New Roman" panose="02020603050405020304" pitchFamily="18" charset="0"/>
                              </a:rPr>
                              <m:t>i</m:t>
                            </m:r>
                          </m:e>
                          <m:sub>
                            <m:r>
                              <m:rPr>
                                <m:sty m:val="p"/>
                              </m:rPr>
                              <a:rPr lang="en-US" sz="1800">
                                <a:effectLst/>
                                <a:latin typeface="Cambria Math" panose="02040503050406030204" pitchFamily="18" charset="0"/>
                                <a:ea typeface="Times New Roman" panose="02020603050405020304" pitchFamily="18" charset="0"/>
                              </a:rPr>
                              <m:t>steam</m:t>
                            </m:r>
                            <m:r>
                              <a:rPr lang="en-US" sz="1800">
                                <a:effectLst/>
                                <a:latin typeface="Cambria Math" panose="02040503050406030204" pitchFamily="18" charset="0"/>
                                <a:ea typeface="Times New Roman" panose="02020603050405020304" pitchFamily="18" charset="0"/>
                              </a:rPr>
                              <m:t>,3</m:t>
                            </m:r>
                            <m:r>
                              <m:rPr>
                                <m:sty m:val="p"/>
                              </m:rPr>
                              <a:rPr lang="en-US" sz="1800">
                                <a:effectLst/>
                                <a:latin typeface="Cambria Math" panose="02040503050406030204" pitchFamily="18" charset="0"/>
                                <a:ea typeface="Times New Roman" panose="02020603050405020304" pitchFamily="18" charset="0"/>
                              </a:rPr>
                              <m:t>bar</m:t>
                            </m:r>
                            <m:r>
                              <a:rPr lang="en-US" sz="1800">
                                <a:effectLst/>
                                <a:latin typeface="Cambria Math" panose="02040503050406030204" pitchFamily="18" charset="0"/>
                                <a:ea typeface="Times New Roman" panose="02020603050405020304" pitchFamily="18" charset="0"/>
                              </a:rPr>
                              <m:t> </m:t>
                            </m:r>
                          </m:sub>
                        </m:sSub>
                        <m:r>
                          <a:rPr lang="en-US" sz="1800" i="1">
                            <a:effectLst/>
                            <a:latin typeface="Cambria Math" panose="02040503050406030204" pitchFamily="18" charset="0"/>
                            <a:ea typeface="Times New Roman" panose="02020603050405020304" pitchFamily="18" charset="0"/>
                          </a:rPr>
                          <m:t>−</m:t>
                        </m:r>
                        <m:r>
                          <m:rPr>
                            <m:sty m:val="p"/>
                          </m:rPr>
                          <a:rPr lang="en-US" sz="1800">
                            <a:effectLst/>
                            <a:latin typeface="Cambria Math" panose="02040503050406030204" pitchFamily="18" charset="0"/>
                            <a:ea typeface="Times New Roman" panose="02020603050405020304" pitchFamily="18" charset="0"/>
                          </a:rPr>
                          <m:t>i</m:t>
                        </m:r>
                        <m:r>
                          <m:rPr>
                            <m:sty m:val="p"/>
                          </m:rPr>
                          <a:rPr lang="en-US" sz="1100">
                            <a:effectLst/>
                            <a:latin typeface="Cambria Math" panose="02040503050406030204" pitchFamily="18" charset="0"/>
                            <a:ea typeface="Times New Roman" panose="02020603050405020304" pitchFamily="18" charset="0"/>
                          </a:rPr>
                          <m:t>conde</m:t>
                        </m:r>
                        <m:sSub>
                          <m:sSubPr>
                            <m:ctrlPr>
                              <a:rPr lang="en-US" sz="1100" i="1">
                                <a:effectLst/>
                                <a:latin typeface="Cambria Math" panose="02040503050406030204" pitchFamily="18" charset="0"/>
                                <a:ea typeface="Times New Roman" panose="02020603050405020304" pitchFamily="18" charset="0"/>
                              </a:rPr>
                            </m:ctrlPr>
                          </m:sSubPr>
                          <m:e>
                            <m:r>
                              <m:rPr>
                                <m:sty m:val="p"/>
                              </m:rPr>
                              <a:rPr lang="en-US" sz="1100">
                                <a:effectLst/>
                                <a:latin typeface="Cambria Math" panose="02040503050406030204" pitchFamily="18" charset="0"/>
                                <a:ea typeface="Times New Roman" panose="02020603050405020304" pitchFamily="18" charset="0"/>
                              </a:rPr>
                              <m:t>n</m:t>
                            </m:r>
                          </m:e>
                          <m:sub>
                            <m:r>
                              <m:rPr>
                                <m:sty m:val="p"/>
                              </m:rPr>
                              <a:rPr lang="en-US" sz="1100">
                                <a:effectLst/>
                                <a:latin typeface="Cambria Math" panose="02040503050406030204" pitchFamily="18" charset="0"/>
                                <a:ea typeface="Times New Roman" panose="02020603050405020304" pitchFamily="18" charset="0"/>
                              </a:rPr>
                              <m:t>sate</m:t>
                            </m:r>
                            <m:r>
                              <a:rPr lang="en-US" sz="1800">
                                <a:effectLst/>
                                <a:latin typeface="Cambria Math" panose="02040503050406030204" pitchFamily="18" charset="0"/>
                                <a:ea typeface="Times New Roman" panose="02020603050405020304" pitchFamily="18" charset="0"/>
                              </a:rPr>
                              <m:t>,3</m:t>
                            </m:r>
                            <m:r>
                              <m:rPr>
                                <m:sty m:val="p"/>
                              </m:rPr>
                              <a:rPr lang="en-US" sz="1800">
                                <a:effectLst/>
                                <a:latin typeface="Cambria Math" panose="02040503050406030204" pitchFamily="18" charset="0"/>
                                <a:ea typeface="Times New Roman" panose="02020603050405020304" pitchFamily="18" charset="0"/>
                              </a:rPr>
                              <m:t>bar</m:t>
                            </m:r>
                            <m:r>
                              <a:rPr lang="en-US" sz="1800">
                                <a:effectLst/>
                                <a:latin typeface="Cambria Math" panose="02040503050406030204" pitchFamily="18" charset="0"/>
                                <a:ea typeface="Times New Roman" panose="02020603050405020304" pitchFamily="18" charset="0"/>
                              </a:rPr>
                              <m:t> </m:t>
                            </m:r>
                          </m:sub>
                        </m:sSub>
                      </m:den>
                    </m:f>
                  </m:oMath>
                </a14:m>
                <a:endParaRPr lang="en-US" sz="1800" dirty="0">
                  <a:effectLst/>
                  <a:latin typeface="Arial" panose="020B0604020202020204" pitchFamily="34" charset="0"/>
                  <a:ea typeface="Times New Roman" panose="02020603050405020304" pitchFamily="18" charset="0"/>
                </a:endParaRPr>
              </a:p>
            </p:txBody>
          </p:sp>
        </mc:Choice>
        <mc:Fallback xmlns="">
          <p:sp>
            <p:nvSpPr>
              <p:cNvPr id="14" name="TextBox 13">
                <a:extLst>
                  <a:ext uri="{FF2B5EF4-FFF2-40B4-BE49-F238E27FC236}">
                    <a16:creationId xmlns:a16="http://schemas.microsoft.com/office/drawing/2014/main" id="{96AF4807-D279-D23E-0CA2-8C6A7B28FA63}"/>
                  </a:ext>
                </a:extLst>
              </p:cNvPr>
              <p:cNvSpPr txBox="1">
                <a:spLocks noRot="1" noChangeAspect="1" noMove="1" noResize="1" noEditPoints="1" noAdjustHandles="1" noChangeArrowheads="1" noChangeShapeType="1" noTextEdit="1"/>
              </p:cNvSpPr>
              <p:nvPr/>
            </p:nvSpPr>
            <p:spPr>
              <a:xfrm>
                <a:off x="8051270" y="1616485"/>
                <a:ext cx="2514600" cy="627864"/>
              </a:xfrm>
              <a:prstGeom prst="rect">
                <a:avLst/>
              </a:prstGeom>
              <a:blipFill>
                <a:blip r:embed="rId3"/>
                <a:stretch>
                  <a:fillRect/>
                </a:stretch>
              </a:blipFill>
            </p:spPr>
            <p:txBody>
              <a:bodyPr/>
              <a:lstStyle/>
              <a:p>
                <a:r>
                  <a:rPr lang="en-US">
                    <a:noFill/>
                  </a:rPr>
                  <a:t> </a:t>
                </a:r>
              </a:p>
            </p:txBody>
          </p:sp>
        </mc:Fallback>
      </mc:AlternateContent>
      <p:sp>
        <p:nvSpPr>
          <p:cNvPr id="16" name="TextBox 15">
            <a:extLst>
              <a:ext uri="{FF2B5EF4-FFF2-40B4-BE49-F238E27FC236}">
                <a16:creationId xmlns:a16="http://schemas.microsoft.com/office/drawing/2014/main" id="{152C73E6-C7F8-E2AB-76B9-E4297A72C152}"/>
              </a:ext>
            </a:extLst>
          </p:cNvPr>
          <p:cNvSpPr txBox="1"/>
          <p:nvPr/>
        </p:nvSpPr>
        <p:spPr>
          <a:xfrm>
            <a:off x="960298" y="2404197"/>
            <a:ext cx="7758319" cy="1517338"/>
          </a:xfrm>
          <a:prstGeom prst="rect">
            <a:avLst/>
          </a:prstGeom>
          <a:noFill/>
        </p:spPr>
        <p:txBody>
          <a:bodyPr wrap="square">
            <a:spAutoFit/>
          </a:bodyPr>
          <a:lstStyle/>
          <a:p>
            <a:pPr algn="just">
              <a:lnSpc>
                <a:spcPct val="115000"/>
              </a:lnSpc>
              <a:spcBef>
                <a:spcPts val="300"/>
              </a:spcBef>
              <a:spcAft>
                <a:spcPts val="30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With the enthalpy values (look up the steam table) are:</a:t>
            </a:r>
          </a:p>
          <a:p>
            <a:pPr algn="just">
              <a:lnSpc>
                <a:spcPct val="115000"/>
              </a:lnSpc>
              <a:spcBef>
                <a:spcPts val="300"/>
              </a:spcBef>
              <a:spcAft>
                <a:spcPts val="30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 Condensate (10 bar, saturated condition): </a:t>
            </a:r>
            <a:r>
              <a:rPr lang="en-US" sz="1800" dirty="0" err="1">
                <a:effectLst/>
                <a:latin typeface="Arial" panose="020B0604020202020204" pitchFamily="34" charset="0"/>
                <a:ea typeface="Times New Roman" panose="02020603050405020304" pitchFamily="18" charset="0"/>
                <a:cs typeface="Arial" panose="020B0604020202020204" pitchFamily="34" charset="0"/>
              </a:rPr>
              <a:t>i</a:t>
            </a:r>
            <a:r>
              <a:rPr lang="en-US" sz="1050" dirty="0" err="1">
                <a:effectLst/>
                <a:latin typeface="Arial" panose="020B0604020202020204" pitchFamily="34" charset="0"/>
                <a:ea typeface="Times New Roman" panose="02020603050405020304" pitchFamily="18" charset="0"/>
                <a:cs typeface="Arial" panose="020B0604020202020204" pitchFamily="34" charset="0"/>
              </a:rPr>
              <a:t>condensate</a:t>
            </a:r>
            <a:r>
              <a:rPr lang="en-US" sz="1050" dirty="0">
                <a:effectLst/>
                <a:latin typeface="Arial" panose="020B0604020202020204" pitchFamily="34" charset="0"/>
                <a:ea typeface="Times New Roman" panose="02020603050405020304" pitchFamily="18" charset="0"/>
                <a:cs typeface="Arial" panose="020B0604020202020204" pitchFamily="34" charset="0"/>
              </a:rPr>
              <a:t>, 10 bar </a:t>
            </a:r>
            <a:r>
              <a:rPr lang="en-US" sz="1800" dirty="0">
                <a:effectLst/>
                <a:latin typeface="Arial" panose="020B0604020202020204" pitchFamily="34" charset="0"/>
                <a:ea typeface="Times New Roman" panose="02020603050405020304" pitchFamily="18" charset="0"/>
                <a:cs typeface="Arial" panose="020B0604020202020204" pitchFamily="34" charset="0"/>
              </a:rPr>
              <a:t>= 781.5 kJ/kg.</a:t>
            </a:r>
          </a:p>
          <a:p>
            <a:pPr algn="just">
              <a:lnSpc>
                <a:spcPct val="115000"/>
              </a:lnSpc>
              <a:spcBef>
                <a:spcPts val="300"/>
              </a:spcBef>
              <a:spcAft>
                <a:spcPts val="30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 Condensate (3 bar, saturated condition): </a:t>
            </a:r>
            <a:r>
              <a:rPr lang="en-US" sz="1800" dirty="0" err="1">
                <a:effectLst/>
                <a:latin typeface="Arial" panose="020B0604020202020204" pitchFamily="34" charset="0"/>
                <a:ea typeface="Times New Roman" panose="02020603050405020304" pitchFamily="18" charset="0"/>
                <a:cs typeface="Arial" panose="020B0604020202020204" pitchFamily="34" charset="0"/>
              </a:rPr>
              <a:t>i</a:t>
            </a:r>
            <a:r>
              <a:rPr lang="en-US" sz="1050" dirty="0" err="1">
                <a:effectLst/>
                <a:latin typeface="Arial" panose="020B0604020202020204" pitchFamily="34" charset="0"/>
                <a:ea typeface="Times New Roman" panose="02020603050405020304" pitchFamily="18" charset="0"/>
                <a:cs typeface="Arial" panose="020B0604020202020204" pitchFamily="34" charset="0"/>
              </a:rPr>
              <a:t>condensate</a:t>
            </a:r>
            <a:r>
              <a:rPr lang="en-US" sz="1050" dirty="0">
                <a:effectLst/>
                <a:latin typeface="Arial" panose="020B0604020202020204" pitchFamily="34" charset="0"/>
                <a:ea typeface="Times New Roman" panose="02020603050405020304" pitchFamily="18" charset="0"/>
                <a:cs typeface="Arial" panose="020B0604020202020204" pitchFamily="34" charset="0"/>
              </a:rPr>
              <a:t>, 3 bar </a:t>
            </a:r>
            <a:r>
              <a:rPr lang="en-US" sz="1800" dirty="0">
                <a:effectLst/>
                <a:latin typeface="Arial" panose="020B0604020202020204" pitchFamily="34" charset="0"/>
                <a:ea typeface="Times New Roman" panose="02020603050405020304" pitchFamily="18" charset="0"/>
                <a:cs typeface="Arial" panose="020B0604020202020204" pitchFamily="34" charset="0"/>
              </a:rPr>
              <a:t>= 605.3 kJ/kg.</a:t>
            </a:r>
          </a:p>
          <a:p>
            <a:r>
              <a:rPr lang="en-US" sz="1800" dirty="0">
                <a:effectLst/>
                <a:latin typeface="Arial" panose="020B0604020202020204" pitchFamily="34" charset="0"/>
                <a:ea typeface="Times New Roman" panose="02020603050405020304" pitchFamily="18" charset="0"/>
                <a:cs typeface="Arial" panose="020B0604020202020204" pitchFamily="34" charset="0"/>
              </a:rPr>
              <a:t>– Steam (3 bar, saturated conditions): </a:t>
            </a:r>
            <a:r>
              <a:rPr lang="en-US" sz="1800" dirty="0" err="1">
                <a:effectLst/>
                <a:latin typeface="Arial" panose="020B0604020202020204" pitchFamily="34" charset="0"/>
                <a:ea typeface="Times New Roman" panose="02020603050405020304" pitchFamily="18" charset="0"/>
                <a:cs typeface="Arial" panose="020B0604020202020204" pitchFamily="34" charset="0"/>
              </a:rPr>
              <a:t>i</a:t>
            </a:r>
            <a:r>
              <a:rPr lang="en-US" sz="1050" dirty="0" err="1">
                <a:effectLst/>
                <a:latin typeface="Arial" panose="020B0604020202020204" pitchFamily="34" charset="0"/>
                <a:ea typeface="Times New Roman" panose="02020603050405020304" pitchFamily="18" charset="0"/>
                <a:cs typeface="Arial" panose="020B0604020202020204" pitchFamily="34" charset="0"/>
              </a:rPr>
              <a:t>steam</a:t>
            </a:r>
            <a:r>
              <a:rPr lang="en-US" sz="1050" dirty="0">
                <a:effectLst/>
                <a:latin typeface="Arial" panose="020B0604020202020204" pitchFamily="34" charset="0"/>
                <a:ea typeface="Times New Roman" panose="02020603050405020304" pitchFamily="18" charset="0"/>
                <a:cs typeface="Arial" panose="020B0604020202020204" pitchFamily="34" charset="0"/>
              </a:rPr>
              <a:t>, 3 bar </a:t>
            </a:r>
            <a:r>
              <a:rPr lang="en-US" sz="1800" dirty="0">
                <a:effectLst/>
                <a:latin typeface="Arial" panose="020B0604020202020204" pitchFamily="34" charset="0"/>
                <a:ea typeface="Times New Roman" panose="02020603050405020304" pitchFamily="18" charset="0"/>
                <a:cs typeface="Arial" panose="020B0604020202020204" pitchFamily="34" charset="0"/>
              </a:rPr>
              <a:t>= 2,738.6 kJ/kg.</a:t>
            </a:r>
            <a:endParaRPr lang="en-US" dirty="0">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EC0ED88E-36AE-C96A-7E04-90B21A7A81C9}"/>
              </a:ext>
            </a:extLst>
          </p:cNvPr>
          <p:cNvSpPr txBox="1"/>
          <p:nvPr/>
        </p:nvSpPr>
        <p:spPr>
          <a:xfrm>
            <a:off x="960297" y="4081383"/>
            <a:ext cx="7558363" cy="646331"/>
          </a:xfrm>
          <a:prstGeom prst="rect">
            <a:avLst/>
          </a:prstGeom>
          <a:noFill/>
        </p:spPr>
        <p:txBody>
          <a:bodyPr wrap="square">
            <a:spAutoFit/>
          </a:bodyPr>
          <a:lstStyle/>
          <a:p>
            <a:r>
              <a:rPr lang="en-US" sz="1800" dirty="0">
                <a:effectLst/>
                <a:latin typeface="Arial" panose="020B0604020202020204" pitchFamily="34" charset="0"/>
                <a:ea typeface="Times New Roman" panose="02020603050405020304" pitchFamily="18" charset="0"/>
                <a:cs typeface="Arial" panose="020B0604020202020204" pitchFamily="34" charset="0"/>
              </a:rPr>
              <a:t>Substituting into the above equation we have; the flash steam ratio produces:</a:t>
            </a:r>
            <a:endParaRPr lang="en-US" dirty="0">
              <a:latin typeface="Arial" panose="020B0604020202020204" pitchFamily="34" charset="0"/>
              <a:cs typeface="Arial" panose="020B0604020202020204" pitchFamily="34" charset="0"/>
            </a:endParaRPr>
          </a:p>
        </p:txBody>
      </p:sp>
      <p:graphicFrame>
        <p:nvGraphicFramePr>
          <p:cNvPr id="24" name="Object 23">
            <a:extLst>
              <a:ext uri="{FF2B5EF4-FFF2-40B4-BE49-F238E27FC236}">
                <a16:creationId xmlns:a16="http://schemas.microsoft.com/office/drawing/2014/main" id="{53B1AE24-5570-F413-EE03-21F7DB0EBFD9}"/>
              </a:ext>
            </a:extLst>
          </p:cNvPr>
          <p:cNvGraphicFramePr>
            <a:graphicFrameLocks noChangeAspect="1"/>
          </p:cNvGraphicFramePr>
          <p:nvPr>
            <p:extLst>
              <p:ext uri="{D42A27DB-BD31-4B8C-83A1-F6EECF244321}">
                <p14:modId xmlns:p14="http://schemas.microsoft.com/office/powerpoint/2010/main" val="135060984"/>
              </p:ext>
            </p:extLst>
          </p:nvPr>
        </p:nvGraphicFramePr>
        <p:xfrm>
          <a:off x="8518660" y="3952117"/>
          <a:ext cx="2583204" cy="627863"/>
        </p:xfrm>
        <a:graphic>
          <a:graphicData uri="http://schemas.openxmlformats.org/presentationml/2006/ole">
            <mc:AlternateContent xmlns:mc="http://schemas.openxmlformats.org/markup-compatibility/2006">
              <mc:Choice xmlns:v="urn:schemas-microsoft-com:vml" Requires="v">
                <p:oleObj r:id="rId4" imgW="1612900" imgH="393700" progId="Equation.DSMT4">
                  <p:embed/>
                </p:oleObj>
              </mc:Choice>
              <mc:Fallback>
                <p:oleObj r:id="rId4" imgW="1612900" imgH="393700" progId="Equation.DSMT4">
                  <p:embed/>
                  <p:pic>
                    <p:nvPicPr>
                      <p:cNvPr id="24" name="Object 23">
                        <a:extLst>
                          <a:ext uri="{FF2B5EF4-FFF2-40B4-BE49-F238E27FC236}">
                            <a16:creationId xmlns:a16="http://schemas.microsoft.com/office/drawing/2014/main" id="{53B1AE24-5570-F413-EE03-21F7DB0EBF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18660" y="3952117"/>
                        <a:ext cx="2583204" cy="627863"/>
                      </a:xfrm>
                      <a:prstGeom prst="rect">
                        <a:avLst/>
                      </a:prstGeom>
                      <a:noFill/>
                    </p:spPr>
                  </p:pic>
                </p:oleObj>
              </mc:Fallback>
            </mc:AlternateContent>
          </a:graphicData>
        </a:graphic>
      </p:graphicFrame>
      <p:sp>
        <p:nvSpPr>
          <p:cNvPr id="26" name="TextBox 25">
            <a:extLst>
              <a:ext uri="{FF2B5EF4-FFF2-40B4-BE49-F238E27FC236}">
                <a16:creationId xmlns:a16="http://schemas.microsoft.com/office/drawing/2014/main" id="{2F7932E5-1DD8-4033-696E-C93330A85AE9}"/>
              </a:ext>
            </a:extLst>
          </p:cNvPr>
          <p:cNvSpPr txBox="1"/>
          <p:nvPr/>
        </p:nvSpPr>
        <p:spPr>
          <a:xfrm>
            <a:off x="1119324" y="4887562"/>
            <a:ext cx="6137412" cy="793679"/>
          </a:xfrm>
          <a:prstGeom prst="rect">
            <a:avLst/>
          </a:prstGeom>
          <a:noFill/>
        </p:spPr>
        <p:txBody>
          <a:bodyPr wrap="square">
            <a:spAutoFit/>
          </a:bodyPr>
          <a:lstStyle/>
          <a:p>
            <a:pPr algn="just">
              <a:lnSpc>
                <a:spcPct val="115000"/>
              </a:lnSpc>
              <a:spcBef>
                <a:spcPts val="300"/>
              </a:spcBef>
              <a:spcAft>
                <a:spcPts val="30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So, the amount of flash steam produced:</a:t>
            </a:r>
          </a:p>
          <a:p>
            <a:pPr algn="just">
              <a:lnSpc>
                <a:spcPct val="115000"/>
              </a:lnSpc>
              <a:spcBef>
                <a:spcPts val="400"/>
              </a:spcBef>
              <a:spcAft>
                <a:spcPts val="40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 0.0826 ×15=1.25 T/h</a:t>
            </a:r>
          </a:p>
        </p:txBody>
      </p:sp>
      <p:pic>
        <p:nvPicPr>
          <p:cNvPr id="11" name="Picture 10"/>
          <p:cNvPicPr>
            <a:picLocks noChangeAspect="1"/>
          </p:cNvPicPr>
          <p:nvPr/>
        </p:nvPicPr>
        <p:blipFill>
          <a:blip r:embed="rId6"/>
          <a:stretch>
            <a:fillRect/>
          </a:stretch>
        </p:blipFill>
        <p:spPr>
          <a:xfrm>
            <a:off x="11104618" y="5968738"/>
            <a:ext cx="1000211" cy="861720"/>
          </a:xfrm>
          <a:prstGeom prst="rect">
            <a:avLst/>
          </a:prstGeom>
        </p:spPr>
      </p:pic>
    </p:spTree>
    <p:extLst>
      <p:ext uri="{BB962C8B-B14F-4D97-AF65-F5344CB8AC3E}">
        <p14:creationId xmlns:p14="http://schemas.microsoft.com/office/powerpoint/2010/main" val="21046953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C14D585-B63E-B753-A780-53E439454F7B}"/>
              </a:ext>
            </a:extLst>
          </p:cNvPr>
          <p:cNvSpPr txBox="1"/>
          <p:nvPr/>
        </p:nvSpPr>
        <p:spPr>
          <a:xfrm>
            <a:off x="621438" y="584552"/>
            <a:ext cx="10949124" cy="523220"/>
          </a:xfrm>
          <a:prstGeom prst="rect">
            <a:avLst/>
          </a:prstGeom>
          <a:noFill/>
        </p:spPr>
        <p:txBody>
          <a:bodyPr wrap="square">
            <a:spAutoFit/>
          </a:bodyPr>
          <a:lstStyle/>
          <a:p>
            <a:pPr algn="ctr"/>
            <a:r>
              <a:rPr lang="en-US" sz="2800" b="1" spc="5"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Q &amp; A</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799BA39F-2588-C965-8190-F8F0D4DAFEFD}"/>
              </a:ext>
            </a:extLst>
          </p:cNvPr>
          <p:cNvSpPr txBox="1"/>
          <p:nvPr/>
        </p:nvSpPr>
        <p:spPr>
          <a:xfrm>
            <a:off x="1204049" y="2362200"/>
            <a:ext cx="9783902" cy="770083"/>
          </a:xfrm>
          <a:prstGeom prst="rect">
            <a:avLst/>
          </a:prstGeom>
          <a:noFill/>
        </p:spPr>
        <p:txBody>
          <a:bodyPr wrap="square">
            <a:spAutoFit/>
          </a:bodyPr>
          <a:lstStyle/>
          <a:p>
            <a:pPr algn="just">
              <a:lnSpc>
                <a:spcPct val="115000"/>
              </a:lnSpc>
              <a:spcBef>
                <a:spcPts val="300"/>
              </a:spcBef>
              <a:spcAft>
                <a:spcPts val="300"/>
              </a:spcAft>
            </a:pPr>
            <a:r>
              <a:rPr lang="en-US" sz="2000" b="1" dirty="0">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Do you have any question in operation and maintain of boilers and steam in your factory? </a:t>
            </a:r>
            <a:endParaRPr lang="en-US" sz="20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26417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526097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8FF953E-D33B-821B-15B3-79BCE011A151}"/>
              </a:ext>
            </a:extLst>
          </p:cNvPr>
          <p:cNvSpPr txBox="1"/>
          <p:nvPr/>
        </p:nvSpPr>
        <p:spPr>
          <a:xfrm>
            <a:off x="981364" y="1524011"/>
            <a:ext cx="10439399" cy="2778581"/>
          </a:xfrm>
          <a:prstGeom prst="rect">
            <a:avLst/>
          </a:prstGeom>
          <a:noFill/>
        </p:spPr>
        <p:txBody>
          <a:bodyPr wrap="square">
            <a:spAutoFit/>
          </a:bodyPr>
          <a:lstStyle/>
          <a:p>
            <a:pPr algn="just">
              <a:lnSpc>
                <a:spcPct val="117000"/>
              </a:lnSpc>
              <a:spcBef>
                <a:spcPts val="300"/>
              </a:spcBef>
              <a:spcAft>
                <a:spcPts val="300"/>
              </a:spcAft>
            </a:pPr>
            <a:r>
              <a:rPr lang="en-US" b="1" i="1" dirty="0">
                <a:effectLst/>
                <a:latin typeface="Arial" panose="020B0604020202020204" pitchFamily="34" charset="0"/>
                <a:ea typeface="Times New Roman" panose="02020603050405020304" pitchFamily="18" charset="0"/>
                <a:cs typeface="Arial" panose="020B0604020202020204" pitchFamily="34" charset="0"/>
              </a:rPr>
              <a:t>Heating value of fuel </a:t>
            </a:r>
            <a:r>
              <a:rPr lang="en-GB" b="1" i="1" dirty="0">
                <a:effectLst/>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The Heating value of a fuel is the energy contained in 1 unit mass of fuel in kJ/kg; </a:t>
            </a:r>
            <a:r>
              <a:rPr lang="en-US" dirty="0" err="1">
                <a:effectLst/>
                <a:latin typeface="Arial" panose="020B0604020202020204" pitchFamily="34" charset="0"/>
                <a:ea typeface="Times New Roman" panose="02020603050405020304" pitchFamily="18" charset="0"/>
                <a:cs typeface="Arial" panose="020B0604020202020204" pitchFamily="34" charset="0"/>
              </a:rPr>
              <a:t>kCal</a:t>
            </a:r>
            <a:r>
              <a:rPr lang="en-US" dirty="0">
                <a:effectLst/>
                <a:latin typeface="Arial" panose="020B0604020202020204" pitchFamily="34" charset="0"/>
                <a:ea typeface="Times New Roman" panose="02020603050405020304" pitchFamily="18" charset="0"/>
                <a:cs typeface="Arial" panose="020B0604020202020204" pitchFamily="34" charset="0"/>
              </a:rPr>
              <a:t>/kg; Btu/</a:t>
            </a:r>
            <a:r>
              <a:rPr lang="en-US" dirty="0" err="1">
                <a:effectLst/>
                <a:latin typeface="Arial" panose="020B0604020202020204" pitchFamily="34" charset="0"/>
                <a:ea typeface="Times New Roman" panose="02020603050405020304" pitchFamily="18" charset="0"/>
                <a:cs typeface="Arial" panose="020B0604020202020204" pitchFamily="34" charset="0"/>
              </a:rPr>
              <a:t>lb</a:t>
            </a:r>
            <a:r>
              <a:rPr lang="en-US" dirty="0">
                <a:effectLst/>
                <a:latin typeface="Arial" panose="020B0604020202020204" pitchFamily="34" charset="0"/>
                <a:ea typeface="Times New Roman" panose="02020603050405020304" pitchFamily="18" charset="0"/>
                <a:cs typeface="Arial" panose="020B0604020202020204" pitchFamily="34" charset="0"/>
              </a:rPr>
              <a:t> etc. fuel calorific therapy is divided into: </a:t>
            </a:r>
            <a:r>
              <a:rPr lang="vi-VN" dirty="0">
                <a:effectLst/>
                <a:latin typeface="Arial" panose="020B0604020202020204" pitchFamily="34" charset="0"/>
                <a:ea typeface="Times New Roman" panose="02020603050405020304" pitchFamily="18" charset="0"/>
                <a:cs typeface="Arial" panose="020B0604020202020204" pitchFamily="34" charset="0"/>
              </a:rPr>
              <a:t>:  </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300"/>
              </a:spcBef>
              <a:spcAft>
                <a:spcPts val="300"/>
              </a:spcAft>
            </a:pPr>
            <a:r>
              <a:rPr lang="en-US" dirty="0">
                <a:effectLst/>
                <a:latin typeface="Arial" panose="020B0604020202020204" pitchFamily="34" charset="0"/>
                <a:ea typeface="Times New Roman" panose="02020603050405020304" pitchFamily="18" charset="0"/>
                <a:cs typeface="Arial" panose="020B0604020202020204" pitchFamily="34" charset="0"/>
              </a:rPr>
              <a:t>– High Heating value: Higher Heating Value (HHV) or Gross Calorific value (GCV) is a fuel thermotherapy that assumes that all the amount of steam formed during combustion is condensed and the amount of heat generated during that condensation is included in the Heating value. </a:t>
            </a:r>
          </a:p>
          <a:p>
            <a:pPr algn="just">
              <a:lnSpc>
                <a:spcPct val="115000"/>
              </a:lnSpc>
              <a:spcBef>
                <a:spcPts val="300"/>
              </a:spcBef>
              <a:spcAft>
                <a:spcPts val="300"/>
              </a:spcAft>
            </a:pPr>
            <a:r>
              <a:rPr lang="en-US" dirty="0">
                <a:effectLst/>
                <a:latin typeface="Arial" panose="020B0604020202020204" pitchFamily="34" charset="0"/>
                <a:ea typeface="Times New Roman" panose="02020603050405020304" pitchFamily="18" charset="0"/>
                <a:cs typeface="Arial" panose="020B0604020202020204" pitchFamily="34" charset="0"/>
              </a:rPr>
              <a:t>– Low Heating Value (LHV) or Net Calorific Value (NCV) is fuel thermotherapy with the explanation that all the amount of steam formed during combustion is not condensed and that the amount of heat released by condensation is lost.  </a:t>
            </a:r>
          </a:p>
        </p:txBody>
      </p:sp>
      <p:sp>
        <p:nvSpPr>
          <p:cNvPr id="6" name="TextBox 5">
            <a:extLst>
              <a:ext uri="{FF2B5EF4-FFF2-40B4-BE49-F238E27FC236}">
                <a16:creationId xmlns:a16="http://schemas.microsoft.com/office/drawing/2014/main" id="{39F9F684-A8CB-AF45-C348-31F779A35D27}"/>
              </a:ext>
            </a:extLst>
          </p:cNvPr>
          <p:cNvSpPr txBox="1"/>
          <p:nvPr/>
        </p:nvSpPr>
        <p:spPr>
          <a:xfrm>
            <a:off x="981365" y="4495800"/>
            <a:ext cx="10439399" cy="2168992"/>
          </a:xfrm>
          <a:prstGeom prst="rect">
            <a:avLst/>
          </a:prstGeom>
          <a:noFill/>
        </p:spPr>
        <p:txBody>
          <a:bodyPr wrap="square">
            <a:spAutoFit/>
          </a:bodyPr>
          <a:lstStyle/>
          <a:p>
            <a:pPr algn="just">
              <a:lnSpc>
                <a:spcPct val="110000"/>
              </a:lnSpc>
              <a:spcBef>
                <a:spcPts val="300"/>
              </a:spcBef>
              <a:spcAft>
                <a:spcPts val="300"/>
              </a:spcAft>
            </a:pPr>
            <a:r>
              <a:rPr lang="en-US" b="1" i="1" dirty="0">
                <a:effectLst/>
                <a:latin typeface="Arial" panose="020B0604020202020204" pitchFamily="34" charset="0"/>
                <a:ea typeface="Times New Roman" panose="02020603050405020304" pitchFamily="18" charset="0"/>
                <a:cs typeface="Arial" panose="020B0604020202020204" pitchFamily="34" charset="0"/>
              </a:rPr>
              <a:t>Fuel combustion process: </a:t>
            </a:r>
            <a:r>
              <a:rPr lang="en-US" dirty="0">
                <a:effectLst/>
                <a:latin typeface="Arial" panose="020B0604020202020204" pitchFamily="34" charset="0"/>
                <a:ea typeface="Times New Roman" panose="02020603050405020304" pitchFamily="18" charset="0"/>
                <a:cs typeface="Arial" panose="020B0604020202020204" pitchFamily="34" charset="0"/>
              </a:rPr>
              <a:t>Fuel combustion is a process where there is contact between the oxygen in the air and the combustible component of the fuel (C, H, O) to produce thermal energy with the following combustion reactions: </a:t>
            </a:r>
          </a:p>
          <a:p>
            <a:pPr algn="ctr">
              <a:lnSpc>
                <a:spcPct val="107000"/>
              </a:lnSpc>
              <a:spcBef>
                <a:spcPts val="400"/>
              </a:spcBef>
              <a:spcAft>
                <a:spcPts val="400"/>
              </a:spcAft>
            </a:pPr>
            <a:r>
              <a:rPr lang="pl-PL" dirty="0">
                <a:effectLst/>
                <a:latin typeface="Arial" panose="020B0604020202020204" pitchFamily="34" charset="0"/>
                <a:ea typeface="Times New Roman" panose="02020603050405020304" pitchFamily="18" charset="0"/>
                <a:cs typeface="Arial" panose="020B0604020202020204" pitchFamily="34" charset="0"/>
              </a:rPr>
              <a:t>C + O</a:t>
            </a:r>
            <a:r>
              <a:rPr lang="pl-PL" baseline="-25000" dirty="0">
                <a:effectLst/>
                <a:latin typeface="Arial" panose="020B0604020202020204" pitchFamily="34" charset="0"/>
                <a:ea typeface="Times New Roman" panose="02020603050405020304" pitchFamily="18" charset="0"/>
                <a:cs typeface="Arial" panose="020B0604020202020204" pitchFamily="34" charset="0"/>
              </a:rPr>
              <a:t>2</a:t>
            </a:r>
            <a:r>
              <a:rPr lang="pl-PL" dirty="0">
                <a:effectLst/>
                <a:latin typeface="Arial" panose="020B0604020202020204" pitchFamily="34" charset="0"/>
                <a:ea typeface="Times New Roman" panose="02020603050405020304" pitchFamily="18" charset="0"/>
                <a:cs typeface="Arial" panose="020B0604020202020204" pitchFamily="34" charset="0"/>
              </a:rPr>
              <a:t> = CO</a:t>
            </a:r>
            <a:r>
              <a:rPr lang="pl-PL" baseline="-25000" dirty="0">
                <a:effectLst/>
                <a:latin typeface="Arial" panose="020B0604020202020204" pitchFamily="34" charset="0"/>
                <a:ea typeface="Times New Roman" panose="02020603050405020304" pitchFamily="18" charset="0"/>
                <a:cs typeface="Arial" panose="020B0604020202020204" pitchFamily="34" charset="0"/>
              </a:rPr>
              <a:t>2</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7000"/>
              </a:lnSpc>
              <a:spcBef>
                <a:spcPts val="400"/>
              </a:spcBef>
              <a:spcAft>
                <a:spcPts val="400"/>
              </a:spcAft>
            </a:pPr>
            <a:r>
              <a:rPr lang="pl-PL" dirty="0">
                <a:effectLst/>
                <a:latin typeface="Arial" panose="020B0604020202020204" pitchFamily="34" charset="0"/>
                <a:ea typeface="Times New Roman" panose="02020603050405020304" pitchFamily="18" charset="0"/>
                <a:cs typeface="Arial" panose="020B0604020202020204" pitchFamily="34" charset="0"/>
              </a:rPr>
              <a:t>H</a:t>
            </a:r>
            <a:r>
              <a:rPr lang="pl-PL" baseline="-25000" dirty="0">
                <a:effectLst/>
                <a:latin typeface="Arial" panose="020B0604020202020204" pitchFamily="34" charset="0"/>
                <a:ea typeface="Times New Roman" panose="02020603050405020304" pitchFamily="18" charset="0"/>
                <a:cs typeface="Arial" panose="020B0604020202020204" pitchFamily="34" charset="0"/>
              </a:rPr>
              <a:t>2 </a:t>
            </a:r>
            <a:r>
              <a:rPr lang="pl-PL" dirty="0">
                <a:effectLst/>
                <a:latin typeface="Arial" panose="020B0604020202020204" pitchFamily="34" charset="0"/>
                <a:ea typeface="Times New Roman" panose="02020603050405020304" pitchFamily="18" charset="0"/>
                <a:cs typeface="Arial" panose="020B0604020202020204" pitchFamily="34" charset="0"/>
              </a:rPr>
              <a:t>+ 1/2O</a:t>
            </a:r>
            <a:r>
              <a:rPr lang="pl-PL" baseline="-25000" dirty="0">
                <a:effectLst/>
                <a:latin typeface="Arial" panose="020B0604020202020204" pitchFamily="34" charset="0"/>
                <a:ea typeface="Times New Roman" panose="02020603050405020304" pitchFamily="18" charset="0"/>
                <a:cs typeface="Arial" panose="020B0604020202020204" pitchFamily="34" charset="0"/>
              </a:rPr>
              <a:t>2 </a:t>
            </a:r>
            <a:r>
              <a:rPr lang="pl-PL" dirty="0">
                <a:effectLst/>
                <a:latin typeface="Arial" panose="020B0604020202020204" pitchFamily="34" charset="0"/>
                <a:ea typeface="Times New Roman" panose="02020603050405020304" pitchFamily="18" charset="0"/>
                <a:cs typeface="Arial" panose="020B0604020202020204" pitchFamily="34" charset="0"/>
              </a:rPr>
              <a:t>= H</a:t>
            </a:r>
            <a:r>
              <a:rPr lang="pl-PL" baseline="-25000" dirty="0">
                <a:effectLst/>
                <a:latin typeface="Arial" panose="020B0604020202020204" pitchFamily="34" charset="0"/>
                <a:ea typeface="Times New Roman" panose="02020603050405020304" pitchFamily="18" charset="0"/>
                <a:cs typeface="Arial" panose="020B0604020202020204" pitchFamily="34" charset="0"/>
              </a:rPr>
              <a:t>2</a:t>
            </a:r>
            <a:r>
              <a:rPr lang="pl-PL" dirty="0">
                <a:effectLst/>
                <a:latin typeface="Arial" panose="020B0604020202020204" pitchFamily="34" charset="0"/>
                <a:ea typeface="Times New Roman" panose="02020603050405020304" pitchFamily="18" charset="0"/>
                <a:cs typeface="Arial" panose="020B0604020202020204" pitchFamily="34" charset="0"/>
              </a:rPr>
              <a:t>O</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algn="ctr">
              <a:lnSpc>
                <a:spcPct val="107000"/>
              </a:lnSpc>
              <a:spcBef>
                <a:spcPts val="400"/>
              </a:spcBef>
              <a:spcAft>
                <a:spcPts val="400"/>
              </a:spcAft>
            </a:pPr>
            <a:r>
              <a:rPr lang="pl-PL" dirty="0">
                <a:effectLst/>
                <a:latin typeface="Arial" panose="020B0604020202020204" pitchFamily="34" charset="0"/>
                <a:ea typeface="Times New Roman" panose="02020603050405020304" pitchFamily="18" charset="0"/>
                <a:cs typeface="Arial" panose="020B0604020202020204" pitchFamily="34" charset="0"/>
              </a:rPr>
              <a:t>S + O</a:t>
            </a:r>
            <a:r>
              <a:rPr lang="pl-PL" baseline="-25000" dirty="0">
                <a:effectLst/>
                <a:latin typeface="Arial" panose="020B0604020202020204" pitchFamily="34" charset="0"/>
                <a:ea typeface="Times New Roman" panose="02020603050405020304" pitchFamily="18" charset="0"/>
                <a:cs typeface="Arial" panose="020B0604020202020204" pitchFamily="34" charset="0"/>
              </a:rPr>
              <a:t>2</a:t>
            </a:r>
            <a:r>
              <a:rPr lang="pl-PL" dirty="0">
                <a:effectLst/>
                <a:latin typeface="Arial" panose="020B0604020202020204" pitchFamily="34" charset="0"/>
                <a:ea typeface="Times New Roman" panose="02020603050405020304" pitchFamily="18" charset="0"/>
                <a:cs typeface="Arial" panose="020B0604020202020204" pitchFamily="34" charset="0"/>
              </a:rPr>
              <a:t> = SO</a:t>
            </a:r>
            <a:r>
              <a:rPr lang="pl-PL" baseline="-25000" dirty="0">
                <a:effectLst/>
                <a:latin typeface="Arial" panose="020B0604020202020204" pitchFamily="34" charset="0"/>
                <a:ea typeface="Times New Roman" panose="02020603050405020304" pitchFamily="18" charset="0"/>
                <a:cs typeface="Arial" panose="020B0604020202020204" pitchFamily="34" charset="0"/>
              </a:rPr>
              <a:t>2</a:t>
            </a:r>
            <a:endParaRPr lang="en-US"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11188160" y="5996280"/>
            <a:ext cx="1000211" cy="861720"/>
          </a:xfrm>
          <a:prstGeom prst="rect">
            <a:avLst/>
          </a:prstGeom>
        </p:spPr>
      </p:pic>
      <p:sp>
        <p:nvSpPr>
          <p:cNvPr id="2" name="Rectangle 4">
            <a:extLst>
              <a:ext uri="{FF2B5EF4-FFF2-40B4-BE49-F238E27FC236}">
                <a16:creationId xmlns:a16="http://schemas.microsoft.com/office/drawing/2014/main" id="{5A25141D-B7FD-ADAF-8014-DD6D7132ABF3}"/>
              </a:ext>
            </a:extLst>
          </p:cNvPr>
          <p:cNvSpPr txBox="1">
            <a:spLocks noChangeArrowheads="1"/>
          </p:cNvSpPr>
          <p:nvPr/>
        </p:nvSpPr>
        <p:spPr>
          <a:xfrm>
            <a:off x="723900" y="585142"/>
            <a:ext cx="10744200" cy="669925"/>
          </a:xfrm>
          <a:prstGeom prst="rect">
            <a:avLst/>
          </a:prstGeom>
          <a:noFill/>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mn-cs"/>
              </a:rPr>
              <a:t>Technological characteristics of fuel – significance</a:t>
            </a:r>
          </a:p>
        </p:txBody>
      </p:sp>
    </p:spTree>
    <p:extLst>
      <p:ext uri="{BB962C8B-B14F-4D97-AF65-F5344CB8AC3E}">
        <p14:creationId xmlns:p14="http://schemas.microsoft.com/office/powerpoint/2010/main" val="11040167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82741A6-F0A8-EB80-914A-125F2F2AA2A6}"/>
              </a:ext>
            </a:extLst>
          </p:cNvPr>
          <p:cNvSpPr txBox="1"/>
          <p:nvPr/>
        </p:nvSpPr>
        <p:spPr>
          <a:xfrm>
            <a:off x="1104900" y="1371600"/>
            <a:ext cx="10248900" cy="1800749"/>
          </a:xfrm>
          <a:prstGeom prst="rect">
            <a:avLst/>
          </a:prstGeom>
          <a:noFill/>
        </p:spPr>
        <p:txBody>
          <a:bodyPr wrap="square">
            <a:spAutoFit/>
          </a:bodyPr>
          <a:lstStyle/>
          <a:p>
            <a:pPr algn="just">
              <a:lnSpc>
                <a:spcPct val="120000"/>
              </a:lnSpc>
              <a:spcBef>
                <a:spcPts val="300"/>
              </a:spcBef>
              <a:spcAft>
                <a:spcPts val="300"/>
              </a:spcAft>
            </a:pPr>
            <a:r>
              <a:rPr lang="en-US" b="1" i="1" dirty="0">
                <a:effectLst/>
                <a:latin typeface="Arial" panose="020B0604020202020204" pitchFamily="34" charset="0"/>
                <a:ea typeface="Times New Roman" panose="02020603050405020304" pitchFamily="18" charset="0"/>
                <a:cs typeface="Arial" panose="020B0604020202020204" pitchFamily="34" charset="0"/>
              </a:rPr>
              <a:t>Theoretical air </a:t>
            </a:r>
            <a:r>
              <a:rPr lang="vi-VN" b="1" i="1" dirty="0">
                <a:effectLst/>
                <a:latin typeface="Arial" panose="020B0604020202020204" pitchFamily="34" charset="0"/>
                <a:ea typeface="Times New Roman" panose="02020603050405020304" pitchFamily="18" charset="0"/>
                <a:cs typeface="Arial" panose="020B0604020202020204" pitchFamily="34" charset="0"/>
              </a:rPr>
              <a:t>(stoichiometric air)</a:t>
            </a:r>
            <a:r>
              <a:rPr lang="en-US" dirty="0">
                <a:effectLst/>
                <a:latin typeface="Arial" panose="020B0604020202020204" pitchFamily="34" charset="0"/>
                <a:ea typeface="Times New Roman" panose="02020603050405020304" pitchFamily="18" charset="0"/>
                <a:cs typeface="Arial" panose="020B0604020202020204" pitchFamily="34" charset="0"/>
              </a:rPr>
              <a:t>: is the amount of air theoretically required to completely burn one unit mass of solid or liquid fuel or one unit volume of fuel for gaseous fuel</a:t>
            </a:r>
            <a:r>
              <a:rPr lang="en-GB" dirty="0">
                <a:effectLst/>
                <a:latin typeface="Arial" panose="020B0604020202020204" pitchFamily="34" charset="0"/>
                <a:ea typeface="Times New Roman" panose="02020603050405020304" pitchFamily="18" charset="0"/>
                <a:cs typeface="Arial" panose="020B0604020202020204" pitchFamily="34" charset="0"/>
              </a:rPr>
              <a:t>, </a:t>
            </a:r>
            <a:r>
              <a:rPr lang="vi-VN" dirty="0">
                <a:effectLst/>
                <a:latin typeface="Arial" panose="020B0604020202020204" pitchFamily="34" charset="0"/>
                <a:ea typeface="Times New Roman" panose="02020603050405020304" pitchFamily="18" charset="0"/>
                <a:cs typeface="Arial" panose="020B0604020202020204" pitchFamily="34" charset="0"/>
              </a:rPr>
              <a:t>(</a:t>
            </a:r>
            <a:r>
              <a:rPr lang="en-US" dirty="0">
                <a:effectLst/>
                <a:latin typeface="Arial" panose="020B0604020202020204" pitchFamily="34" charset="0"/>
                <a:ea typeface="Times New Roman" panose="02020603050405020304" pitchFamily="18" charset="0"/>
                <a:cs typeface="Arial" panose="020B0604020202020204" pitchFamily="34" charset="0"/>
              </a:rPr>
              <a:t>kg/kg of fuel</a:t>
            </a:r>
            <a:r>
              <a:rPr lang="en-GB" dirty="0">
                <a:latin typeface="Arial" panose="020B0604020202020204" pitchFamily="34" charset="0"/>
                <a:ea typeface="Times New Roman" panose="02020603050405020304" pitchFamily="18" charset="0"/>
                <a:cs typeface="Arial" panose="020B0604020202020204" pitchFamily="34" charset="0"/>
              </a:rPr>
              <a:t>,</a:t>
            </a:r>
            <a:r>
              <a:rPr lang="vi-VN" dirty="0">
                <a:effectLst/>
                <a:latin typeface="Arial" panose="020B0604020202020204" pitchFamily="34" charset="0"/>
                <a:ea typeface="Times New Roman" panose="02020603050405020304" pitchFamily="18" charset="0"/>
                <a:cs typeface="Arial" panose="020B0604020202020204" pitchFamily="34" charset="0"/>
              </a:rPr>
              <a:t> m</a:t>
            </a:r>
            <a:r>
              <a:rPr lang="vi-VN" baseline="30000" dirty="0">
                <a:effectLst/>
                <a:latin typeface="Arial" panose="020B0604020202020204" pitchFamily="34" charset="0"/>
                <a:ea typeface="Times New Roman" panose="02020603050405020304" pitchFamily="18" charset="0"/>
                <a:cs typeface="Arial" panose="020B0604020202020204" pitchFamily="34" charset="0"/>
              </a:rPr>
              <a:t>3</a:t>
            </a:r>
            <a:r>
              <a:rPr lang="vi-VN" baseline="-25000" dirty="0">
                <a:effectLst/>
                <a:latin typeface="Arial" panose="020B0604020202020204" pitchFamily="34" charset="0"/>
                <a:ea typeface="Times New Roman" panose="02020603050405020304" pitchFamily="18" charset="0"/>
                <a:cs typeface="Arial" panose="020B0604020202020204" pitchFamily="34" charset="0"/>
              </a:rPr>
              <a:t>tc</a:t>
            </a:r>
            <a:r>
              <a:rPr lang="vi-VN" dirty="0">
                <a:effectLst/>
                <a:latin typeface="Arial" panose="020B0604020202020204" pitchFamily="34" charset="0"/>
                <a:ea typeface="Times New Roman" panose="02020603050405020304" pitchFamily="18" charset="0"/>
                <a:cs typeface="Arial" panose="020B0604020202020204" pitchFamily="34" charset="0"/>
              </a:rPr>
              <a:t>/kg </a:t>
            </a:r>
            <a:r>
              <a:rPr lang="en-US" dirty="0">
                <a:effectLst/>
                <a:latin typeface="Arial" panose="020B0604020202020204" pitchFamily="34" charset="0"/>
                <a:ea typeface="Times New Roman" panose="02020603050405020304" pitchFamily="18" charset="0"/>
                <a:cs typeface="Arial" panose="020B0604020202020204" pitchFamily="34" charset="0"/>
              </a:rPr>
              <a:t>of fuel</a:t>
            </a:r>
            <a:r>
              <a:rPr lang="vi-VN" dirty="0">
                <a:effectLst/>
                <a:latin typeface="Arial" panose="020B0604020202020204" pitchFamily="34" charset="0"/>
                <a:ea typeface="Times New Roman" panose="02020603050405020304" pitchFamily="18" charset="0"/>
                <a:cs typeface="Arial" panose="020B0604020202020204" pitchFamily="34" charset="0"/>
              </a:rPr>
              <a:t>).</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20000"/>
              </a:lnSpc>
              <a:spcBef>
                <a:spcPts val="300"/>
              </a:spcBef>
              <a:spcAft>
                <a:spcPts val="300"/>
              </a:spcAft>
            </a:pPr>
            <a:r>
              <a:rPr lang="en-US" i="1" dirty="0">
                <a:effectLst/>
                <a:latin typeface="Arial" panose="020B0604020202020204" pitchFamily="34" charset="0"/>
                <a:ea typeface="Times New Roman" panose="02020603050405020304" pitchFamily="18" charset="0"/>
                <a:cs typeface="Arial" panose="020B0604020202020204" pitchFamily="34" charset="0"/>
              </a:rPr>
              <a:t>Note: m</a:t>
            </a:r>
            <a:r>
              <a:rPr lang="en-US" i="1" baseline="30000" dirty="0">
                <a:effectLst/>
                <a:latin typeface="Arial" panose="020B0604020202020204" pitchFamily="34" charset="0"/>
                <a:ea typeface="Times New Roman" panose="02020603050405020304" pitchFamily="18" charset="0"/>
                <a:cs typeface="Arial" panose="020B0604020202020204" pitchFamily="34" charset="0"/>
              </a:rPr>
              <a:t>3</a:t>
            </a:r>
            <a:r>
              <a:rPr lang="en-US" i="1" baseline="-25000" dirty="0">
                <a:effectLst/>
                <a:latin typeface="Arial" panose="020B0604020202020204" pitchFamily="34" charset="0"/>
                <a:ea typeface="Times New Roman" panose="02020603050405020304" pitchFamily="18" charset="0"/>
                <a:cs typeface="Arial" panose="020B0604020202020204" pitchFamily="34" charset="0"/>
              </a:rPr>
              <a:t>tc</a:t>
            </a:r>
            <a:r>
              <a:rPr lang="en-US" i="1" dirty="0">
                <a:effectLst/>
                <a:latin typeface="Arial" panose="020B0604020202020204" pitchFamily="34" charset="0"/>
                <a:ea typeface="Times New Roman" panose="02020603050405020304" pitchFamily="18" charset="0"/>
                <a:cs typeface="Arial" panose="020B0604020202020204" pitchFamily="34" charset="0"/>
              </a:rPr>
              <a:t> is a unit of volume calculated under standard conditions of 0 °C and </a:t>
            </a:r>
            <a:br>
              <a:rPr lang="en-US" i="1" dirty="0">
                <a:effectLst/>
                <a:latin typeface="Arial" panose="020B0604020202020204" pitchFamily="34" charset="0"/>
                <a:ea typeface="Times New Roman" panose="02020603050405020304" pitchFamily="18" charset="0"/>
                <a:cs typeface="Arial" panose="020B0604020202020204" pitchFamily="34" charset="0"/>
              </a:rPr>
            </a:br>
            <a:r>
              <a:rPr lang="en-US" i="1" dirty="0">
                <a:effectLst/>
                <a:latin typeface="Arial" panose="020B0604020202020204" pitchFamily="34" charset="0"/>
                <a:ea typeface="Times New Roman" panose="02020603050405020304" pitchFamily="18" charset="0"/>
                <a:cs typeface="Arial" panose="020B0604020202020204" pitchFamily="34" charset="0"/>
              </a:rPr>
              <a:t>1 atmosphere whereby 1 mol = 22.4 liters or 1 </a:t>
            </a:r>
            <a:r>
              <a:rPr lang="en-US" i="1" dirty="0" err="1">
                <a:effectLst/>
                <a:latin typeface="Arial" panose="020B0604020202020204" pitchFamily="34" charset="0"/>
                <a:ea typeface="Times New Roman" panose="02020603050405020304" pitchFamily="18" charset="0"/>
                <a:cs typeface="Arial" panose="020B0604020202020204" pitchFamily="34" charset="0"/>
              </a:rPr>
              <a:t>kmol</a:t>
            </a:r>
            <a:r>
              <a:rPr lang="en-US" i="1" dirty="0">
                <a:effectLst/>
                <a:latin typeface="Arial" panose="020B0604020202020204" pitchFamily="34" charset="0"/>
                <a:ea typeface="Times New Roman" panose="02020603050405020304" pitchFamily="18" charset="0"/>
                <a:cs typeface="Arial" panose="020B0604020202020204" pitchFamily="34" charset="0"/>
              </a:rPr>
              <a:t> = 22.4 m</a:t>
            </a:r>
            <a:r>
              <a:rPr lang="en-US" i="1" baseline="30000" dirty="0">
                <a:effectLst/>
                <a:latin typeface="Arial" panose="020B0604020202020204" pitchFamily="34" charset="0"/>
                <a:ea typeface="Times New Roman" panose="02020603050405020304" pitchFamily="18" charset="0"/>
                <a:cs typeface="Arial" panose="020B0604020202020204" pitchFamily="34" charset="0"/>
              </a:rPr>
              <a:t>3</a:t>
            </a:r>
            <a:r>
              <a:rPr lang="en-US" i="1" dirty="0">
                <a:effectLst/>
                <a:latin typeface="Arial" panose="020B0604020202020204" pitchFamily="34" charset="0"/>
                <a:ea typeface="Times New Roman" panose="02020603050405020304" pitchFamily="18" charset="0"/>
                <a:cs typeface="Arial" panose="020B0604020202020204" pitchFamily="34" charset="0"/>
              </a:rPr>
              <a:t>.</a:t>
            </a:r>
            <a:endParaRPr lang="en-US"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8FB80667-F2D7-D752-59AF-E3F511444CAC}"/>
              </a:ext>
            </a:extLst>
          </p:cNvPr>
          <p:cNvSpPr txBox="1"/>
          <p:nvPr/>
        </p:nvSpPr>
        <p:spPr>
          <a:xfrm>
            <a:off x="1104900" y="3276600"/>
            <a:ext cx="10248900" cy="2874890"/>
          </a:xfrm>
          <a:prstGeom prst="rect">
            <a:avLst/>
          </a:prstGeom>
          <a:noFill/>
        </p:spPr>
        <p:txBody>
          <a:bodyPr wrap="square">
            <a:spAutoFit/>
          </a:bodyPr>
          <a:lstStyle/>
          <a:p>
            <a:pPr algn="just">
              <a:lnSpc>
                <a:spcPct val="120000"/>
              </a:lnSpc>
              <a:spcBef>
                <a:spcPts val="300"/>
              </a:spcBef>
              <a:spcAft>
                <a:spcPts val="300"/>
              </a:spcAft>
            </a:pPr>
            <a:r>
              <a:rPr lang="en-US" b="1" i="1" dirty="0">
                <a:effectLst/>
                <a:latin typeface="Arial" panose="020B0604020202020204" pitchFamily="34" charset="0"/>
                <a:ea typeface="Times New Roman" panose="02020603050405020304" pitchFamily="18" charset="0"/>
                <a:cs typeface="Arial" panose="020B0604020202020204" pitchFamily="34" charset="0"/>
              </a:rPr>
              <a:t>Actual air:</a:t>
            </a:r>
            <a:r>
              <a:rPr lang="en-US" dirty="0">
                <a:effectLst/>
                <a:latin typeface="Arial" panose="020B0604020202020204" pitchFamily="34" charset="0"/>
                <a:ea typeface="Times New Roman" panose="02020603050405020304" pitchFamily="18" charset="0"/>
                <a:cs typeface="Arial" panose="020B0604020202020204" pitchFamily="34" charset="0"/>
              </a:rPr>
              <a:t> The amount of air actually used during combustion because the ideal contact between oxygen in the air and the combustible component of the fuel cannot take place. </a:t>
            </a:r>
          </a:p>
          <a:p>
            <a:pPr algn="just">
              <a:lnSpc>
                <a:spcPct val="120000"/>
              </a:lnSpc>
              <a:spcBef>
                <a:spcPts val="300"/>
              </a:spcBef>
              <a:spcAft>
                <a:spcPts val="300"/>
              </a:spcAft>
            </a:pPr>
            <a:r>
              <a:rPr lang="en-GB" dirty="0">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The combustion process therefore has the manifestation of an excess of air when the flue gas has the presence of oxygen components and at the same time there is a manifestation of lack of air in the presence of CO, H</a:t>
            </a:r>
            <a:r>
              <a:rPr lang="en-US" baseline="-25000" dirty="0">
                <a:effectLst/>
                <a:latin typeface="Arial" panose="020B0604020202020204" pitchFamily="34" charset="0"/>
                <a:ea typeface="Times New Roman" panose="02020603050405020304" pitchFamily="18" charset="0"/>
                <a:cs typeface="Arial" panose="020B0604020202020204" pitchFamily="34" charset="0"/>
              </a:rPr>
              <a:t>2</a:t>
            </a:r>
            <a:r>
              <a:rPr lang="en-US" dirty="0">
                <a:effectLst/>
                <a:latin typeface="Arial" panose="020B0604020202020204" pitchFamily="34" charset="0"/>
                <a:ea typeface="Times New Roman" panose="02020603050405020304" pitchFamily="18" charset="0"/>
                <a:cs typeface="Arial" panose="020B0604020202020204" pitchFamily="34" charset="0"/>
              </a:rPr>
              <a:t>, </a:t>
            </a:r>
            <a:r>
              <a:rPr lang="en-US" dirty="0" err="1">
                <a:effectLst/>
                <a:latin typeface="Arial" panose="020B0604020202020204" pitchFamily="34" charset="0"/>
                <a:ea typeface="Times New Roman" panose="02020603050405020304" pitchFamily="18" charset="0"/>
                <a:cs typeface="Arial" panose="020B0604020202020204" pitchFamily="34" charset="0"/>
              </a:rPr>
              <a:t>C</a:t>
            </a:r>
            <a:r>
              <a:rPr lang="en-US" baseline="-25000" dirty="0" err="1">
                <a:effectLst/>
                <a:latin typeface="Arial" panose="020B0604020202020204" pitchFamily="34" charset="0"/>
                <a:ea typeface="Times New Roman" panose="02020603050405020304" pitchFamily="18" charset="0"/>
                <a:cs typeface="Arial" panose="020B0604020202020204" pitchFamily="34" charset="0"/>
              </a:rPr>
              <a:t>x</a:t>
            </a:r>
            <a:r>
              <a:rPr lang="en-US" dirty="0" err="1">
                <a:effectLst/>
                <a:latin typeface="Arial" panose="020B0604020202020204" pitchFamily="34" charset="0"/>
                <a:ea typeface="Times New Roman" panose="02020603050405020304" pitchFamily="18" charset="0"/>
                <a:cs typeface="Arial" panose="020B0604020202020204" pitchFamily="34" charset="0"/>
              </a:rPr>
              <a:t>H</a:t>
            </a:r>
            <a:r>
              <a:rPr lang="en-US" baseline="-25000" dirty="0" err="1">
                <a:effectLst/>
                <a:latin typeface="Arial" panose="020B0604020202020204" pitchFamily="34" charset="0"/>
                <a:ea typeface="Times New Roman" panose="02020603050405020304" pitchFamily="18" charset="0"/>
                <a:cs typeface="Arial" panose="020B0604020202020204" pitchFamily="34" charset="0"/>
              </a:rPr>
              <a:t>y</a:t>
            </a:r>
            <a:r>
              <a:rPr lang="en-US" dirty="0">
                <a:effectLst/>
                <a:latin typeface="Arial" panose="020B0604020202020204" pitchFamily="34" charset="0"/>
                <a:ea typeface="Times New Roman" panose="02020603050405020304" pitchFamily="18" charset="0"/>
                <a:cs typeface="Arial" panose="020B0604020202020204" pitchFamily="34" charset="0"/>
              </a:rPr>
              <a:t>. </a:t>
            </a:r>
          </a:p>
          <a:p>
            <a:pPr algn="just">
              <a:lnSpc>
                <a:spcPct val="120000"/>
              </a:lnSpc>
              <a:spcBef>
                <a:spcPts val="300"/>
              </a:spcBef>
              <a:spcAft>
                <a:spcPts val="300"/>
              </a:spcAft>
            </a:pPr>
            <a:r>
              <a:rPr lang="en-US" dirty="0">
                <a:latin typeface="Arial" panose="020B0604020202020204" pitchFamily="34" charset="0"/>
                <a:ea typeface="Times New Roman" panose="02020603050405020304" pitchFamily="18" charset="0"/>
                <a:cs typeface="Arial" panose="020B0604020202020204" pitchFamily="34" charset="0"/>
              </a:rPr>
              <a:t>    </a:t>
            </a:r>
            <a:r>
              <a:rPr lang="en-US" dirty="0">
                <a:effectLst/>
                <a:latin typeface="Arial" panose="020B0604020202020204" pitchFamily="34" charset="0"/>
                <a:ea typeface="Times New Roman" panose="02020603050405020304" pitchFamily="18" charset="0"/>
                <a:cs typeface="Arial" panose="020B0604020202020204" pitchFamily="34" charset="0"/>
              </a:rPr>
              <a:t>The determination of the theoretical amount of air and the actual air during combustion plays an important role in the selection of the air supply fan and flue gas exhaust fan, and it also plays an important role in evaluating the efficiency of fuel combustion. </a:t>
            </a:r>
          </a:p>
        </p:txBody>
      </p:sp>
      <p:pic>
        <p:nvPicPr>
          <p:cNvPr id="5" name="Picture 4"/>
          <p:cNvPicPr>
            <a:picLocks noChangeAspect="1"/>
          </p:cNvPicPr>
          <p:nvPr/>
        </p:nvPicPr>
        <p:blipFill>
          <a:blip r:embed="rId3"/>
          <a:stretch>
            <a:fillRect/>
          </a:stretch>
        </p:blipFill>
        <p:spPr>
          <a:xfrm>
            <a:off x="11188160" y="5996280"/>
            <a:ext cx="1000211" cy="861720"/>
          </a:xfrm>
          <a:prstGeom prst="rect">
            <a:avLst/>
          </a:prstGeom>
        </p:spPr>
      </p:pic>
      <p:sp>
        <p:nvSpPr>
          <p:cNvPr id="2" name="Rectangle 4">
            <a:extLst>
              <a:ext uri="{FF2B5EF4-FFF2-40B4-BE49-F238E27FC236}">
                <a16:creationId xmlns:a16="http://schemas.microsoft.com/office/drawing/2014/main" id="{BB46C3EC-9B0B-DBC2-566E-9A334EB9AD18}"/>
              </a:ext>
            </a:extLst>
          </p:cNvPr>
          <p:cNvSpPr txBox="1">
            <a:spLocks noChangeArrowheads="1"/>
          </p:cNvSpPr>
          <p:nvPr/>
        </p:nvSpPr>
        <p:spPr>
          <a:xfrm>
            <a:off x="723900" y="585142"/>
            <a:ext cx="10744200" cy="669925"/>
          </a:xfrm>
          <a:prstGeom prst="rect">
            <a:avLst/>
          </a:prstGeom>
          <a:noFill/>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mn-cs"/>
              </a:rPr>
              <a:t>Technological characteristics of fuel – significance</a:t>
            </a:r>
          </a:p>
        </p:txBody>
      </p:sp>
    </p:spTree>
    <p:extLst>
      <p:ext uri="{BB962C8B-B14F-4D97-AF65-F5344CB8AC3E}">
        <p14:creationId xmlns:p14="http://schemas.microsoft.com/office/powerpoint/2010/main" val="2239386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875B77B-1232-ED50-884F-3DF83090EC70}"/>
              </a:ext>
            </a:extLst>
          </p:cNvPr>
          <p:cNvSpPr txBox="1"/>
          <p:nvPr/>
        </p:nvSpPr>
        <p:spPr>
          <a:xfrm>
            <a:off x="609600" y="1509885"/>
            <a:ext cx="10972799" cy="3533531"/>
          </a:xfrm>
          <a:prstGeom prst="rect">
            <a:avLst/>
          </a:prstGeom>
          <a:noFill/>
        </p:spPr>
        <p:txBody>
          <a:bodyPr wrap="square">
            <a:spAutoFit/>
          </a:bodyPr>
          <a:lstStyle/>
          <a:p>
            <a:pPr algn="just">
              <a:lnSpc>
                <a:spcPct val="120000"/>
              </a:lnSpc>
              <a:spcBef>
                <a:spcPts val="300"/>
              </a:spcBef>
              <a:spcAft>
                <a:spcPts val="300"/>
              </a:spcAft>
            </a:pPr>
            <a:r>
              <a:rPr lang="en-US" b="1" dirty="0">
                <a:effectLst/>
                <a:latin typeface="Arial" panose="020B0604020202020204" pitchFamily="34" charset="0"/>
                <a:ea typeface="Times New Roman" panose="02020603050405020304" pitchFamily="18" charset="0"/>
                <a:cs typeface="Arial" panose="020B0604020202020204" pitchFamily="34" charset="0"/>
              </a:rPr>
              <a:t>Theoretical flue gas</a:t>
            </a:r>
            <a:r>
              <a:rPr lang="en-US" dirty="0">
                <a:effectLst/>
                <a:latin typeface="Arial" panose="020B0604020202020204" pitchFamily="34" charset="0"/>
                <a:ea typeface="Times New Roman" panose="02020603050405020304" pitchFamily="18" charset="0"/>
                <a:cs typeface="Arial" panose="020B0604020202020204" pitchFamily="34" charset="0"/>
              </a:rPr>
              <a:t>: is the amount of flue gas formed theoretically by the complete combustion of one unit mass of fuel for solid or liquid fuels or one unit volume for gaseous fuels. </a:t>
            </a:r>
            <a:r>
              <a:rPr kumimoji="0" lang="vi-VN"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The composition of theoretical smoke includes</a:t>
            </a:r>
            <a:r>
              <a:rPr kumimoji="0" lang="en-GB"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a:t>
            </a:r>
            <a:r>
              <a:rPr kumimoji="0" lang="vi-VN"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CO</a:t>
            </a:r>
            <a:r>
              <a:rPr kumimoji="0" lang="vi-VN" b="0" i="0" u="none" strike="noStrike" kern="1200" cap="none" spc="0" normalizeH="0" baseline="-2500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2</a:t>
            </a:r>
            <a:r>
              <a:rPr kumimoji="0" lang="en-GB" b="0" i="0" u="none" strike="noStrike" kern="1200" cap="none" spc="0" normalizeH="0" baseline="-2500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GB"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a:t>
            </a:r>
            <a:r>
              <a:rPr kumimoji="0" lang="vi-VN"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H</a:t>
            </a:r>
            <a:r>
              <a:rPr kumimoji="0" lang="vi-VN" b="0" i="0" u="none" strike="noStrike" kern="1200" cap="none" spc="0" normalizeH="0" baseline="-2500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2</a:t>
            </a:r>
            <a:r>
              <a:rPr kumimoji="0" lang="vi-VN"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O</a:t>
            </a:r>
            <a:r>
              <a:rPr kumimoji="0" lang="en-GB"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a:t>
            </a:r>
            <a:r>
              <a:rPr kumimoji="0" lang="en-US"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vi-VN"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SO</a:t>
            </a:r>
            <a:r>
              <a:rPr kumimoji="0" lang="vi-VN" b="0" i="0" u="none" strike="noStrike" kern="1200" cap="none" spc="0" normalizeH="0" baseline="-2500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2</a:t>
            </a:r>
            <a:r>
              <a:rPr kumimoji="0" lang="en-GB" b="0" i="0" u="none" strike="noStrike" kern="1200" cap="none" spc="0" normalizeH="0" baseline="-2500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GB"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a:t>
            </a:r>
            <a:r>
              <a:rPr kumimoji="0" lang="vi-VN"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N</a:t>
            </a:r>
            <a:r>
              <a:rPr kumimoji="0" lang="vi-VN" b="0" i="0" u="none" strike="noStrike" kern="1200" cap="none" spc="0" normalizeH="0" baseline="-2500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2</a:t>
            </a:r>
            <a:r>
              <a:rPr kumimoji="0" lang="en-GB" b="0" i="0" u="none" strike="noStrike" kern="1200" cap="none" spc="0" normalizeH="0" baseline="-2500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n-GB" b="0" i="0" u="none" strike="noStrike" kern="1200" cap="none" spc="0" normalizeH="0" baseline="0" noProof="0" dirty="0">
                <a:ln>
                  <a:noFill/>
                </a:ln>
                <a:effectLst/>
                <a:uLnTx/>
                <a:uFillTx/>
                <a:latin typeface="Arial" panose="020B0604020202020204" pitchFamily="34" charset="0"/>
                <a:ea typeface="Times New Roman" panose="02020603050405020304" pitchFamily="18" charset="0"/>
                <a:cs typeface="Arial" panose="020B0604020202020204" pitchFamily="34" charset="0"/>
              </a:rPr>
              <a:t>).</a:t>
            </a:r>
            <a:endParaRPr lang="en-US" dirty="0">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0000"/>
              </a:lnSpc>
              <a:spcBef>
                <a:spcPts val="300"/>
              </a:spcBef>
              <a:spcAft>
                <a:spcPts val="300"/>
              </a:spcAft>
            </a:pPr>
            <a:r>
              <a:rPr lang="en-US" b="1" i="1" dirty="0">
                <a:effectLst/>
                <a:latin typeface="Arial" panose="020B0604020202020204" pitchFamily="34" charset="0"/>
                <a:ea typeface="Times New Roman" panose="02020603050405020304" pitchFamily="18" charset="0"/>
                <a:cs typeface="Arial" panose="020B0604020202020204" pitchFamily="34" charset="0"/>
              </a:rPr>
              <a:t>Actual flue gas: </a:t>
            </a:r>
            <a:r>
              <a:rPr lang="en-US" dirty="0">
                <a:effectLst/>
                <a:latin typeface="Arial" panose="020B0604020202020204" pitchFamily="34" charset="0"/>
                <a:ea typeface="Times New Roman" panose="02020603050405020304" pitchFamily="18" charset="0"/>
                <a:cs typeface="Arial" panose="020B0604020202020204" pitchFamily="34" charset="0"/>
              </a:rPr>
              <a:t>Is the actual amount of flue gas formed by combustion. The composition of actual flue gas may include: The composition of actual flue gas includes CO</a:t>
            </a:r>
            <a:r>
              <a:rPr lang="en-US" baseline="-25000" dirty="0">
                <a:effectLst/>
                <a:latin typeface="Arial" panose="020B0604020202020204" pitchFamily="34" charset="0"/>
                <a:ea typeface="Times New Roman" panose="02020603050405020304" pitchFamily="18" charset="0"/>
                <a:cs typeface="Arial" panose="020B0604020202020204" pitchFamily="34" charset="0"/>
              </a:rPr>
              <a:t>2</a:t>
            </a:r>
            <a:r>
              <a:rPr lang="en-US" dirty="0">
                <a:effectLst/>
                <a:latin typeface="Arial" panose="020B0604020202020204" pitchFamily="34" charset="0"/>
                <a:ea typeface="Times New Roman" panose="02020603050405020304" pitchFamily="18" charset="0"/>
                <a:cs typeface="Arial" panose="020B0604020202020204" pitchFamily="34" charset="0"/>
              </a:rPr>
              <a:t>, H</a:t>
            </a:r>
            <a:r>
              <a:rPr lang="en-US" baseline="-25000" dirty="0">
                <a:effectLst/>
                <a:latin typeface="Arial" panose="020B0604020202020204" pitchFamily="34" charset="0"/>
                <a:ea typeface="Times New Roman" panose="02020603050405020304" pitchFamily="18" charset="0"/>
                <a:cs typeface="Arial" panose="020B0604020202020204" pitchFamily="34" charset="0"/>
              </a:rPr>
              <a:t>2</a:t>
            </a:r>
            <a:r>
              <a:rPr lang="en-US" dirty="0">
                <a:effectLst/>
                <a:latin typeface="Arial" panose="020B0604020202020204" pitchFamily="34" charset="0"/>
                <a:ea typeface="Times New Roman" panose="02020603050405020304" pitchFamily="18" charset="0"/>
                <a:cs typeface="Arial" panose="020B0604020202020204" pitchFamily="34" charset="0"/>
              </a:rPr>
              <a:t>O, SO</a:t>
            </a:r>
            <a:r>
              <a:rPr lang="en-US" baseline="-25000" dirty="0">
                <a:effectLst/>
                <a:latin typeface="Arial" panose="020B0604020202020204" pitchFamily="34" charset="0"/>
                <a:ea typeface="Times New Roman" panose="02020603050405020304" pitchFamily="18" charset="0"/>
                <a:cs typeface="Arial" panose="020B0604020202020204" pitchFamily="34" charset="0"/>
              </a:rPr>
              <a:t>2</a:t>
            </a:r>
            <a:r>
              <a:rPr lang="en-US" dirty="0">
                <a:effectLst/>
                <a:latin typeface="Arial" panose="020B0604020202020204" pitchFamily="34" charset="0"/>
                <a:ea typeface="Times New Roman" panose="02020603050405020304" pitchFamily="18" charset="0"/>
                <a:cs typeface="Arial" panose="020B0604020202020204" pitchFamily="34" charset="0"/>
              </a:rPr>
              <a:t>, N</a:t>
            </a:r>
            <a:r>
              <a:rPr lang="en-US" baseline="-25000" dirty="0">
                <a:effectLst/>
                <a:latin typeface="Arial" panose="020B0604020202020204" pitchFamily="34" charset="0"/>
                <a:ea typeface="Times New Roman" panose="02020603050405020304" pitchFamily="18" charset="0"/>
                <a:cs typeface="Arial" panose="020B0604020202020204" pitchFamily="34" charset="0"/>
              </a:rPr>
              <a:t>2</a:t>
            </a:r>
            <a:r>
              <a:rPr lang="en-US" dirty="0">
                <a:effectLst/>
                <a:latin typeface="Arial" panose="020B0604020202020204" pitchFamily="34" charset="0"/>
                <a:ea typeface="Times New Roman" panose="02020603050405020304" pitchFamily="18" charset="0"/>
                <a:cs typeface="Arial" panose="020B0604020202020204" pitchFamily="34" charset="0"/>
              </a:rPr>
              <a:t> just like in theoretical flue gas. However, some other components that may be present when analyzing flue gas include:</a:t>
            </a:r>
          </a:p>
          <a:p>
            <a:pPr algn="just">
              <a:lnSpc>
                <a:spcPct val="120000"/>
              </a:lnSpc>
              <a:spcBef>
                <a:spcPts val="300"/>
              </a:spcBef>
              <a:spcAft>
                <a:spcPts val="300"/>
              </a:spcAft>
            </a:pPr>
            <a:r>
              <a:rPr lang="en-US" dirty="0">
                <a:effectLst/>
                <a:latin typeface="Arial" panose="020B0604020202020204" pitchFamily="34" charset="0"/>
                <a:ea typeface="Times New Roman" panose="02020603050405020304" pitchFamily="18" charset="0"/>
                <a:cs typeface="Arial" panose="020B0604020202020204" pitchFamily="34" charset="0"/>
              </a:rPr>
              <a:t>– Oxygen (O</a:t>
            </a:r>
            <a:r>
              <a:rPr lang="en-US" baseline="-25000" dirty="0">
                <a:effectLst/>
                <a:latin typeface="Arial" panose="020B0604020202020204" pitchFamily="34" charset="0"/>
                <a:ea typeface="Times New Roman" panose="02020603050405020304" pitchFamily="18" charset="0"/>
                <a:cs typeface="Arial" panose="020B0604020202020204" pitchFamily="34" charset="0"/>
              </a:rPr>
              <a:t>2</a:t>
            </a:r>
            <a:r>
              <a:rPr lang="en-US" dirty="0">
                <a:effectLst/>
                <a:latin typeface="Arial" panose="020B0604020202020204" pitchFamily="34" charset="0"/>
                <a:ea typeface="Times New Roman" panose="02020603050405020304" pitchFamily="18" charset="0"/>
                <a:cs typeface="Arial" panose="020B0604020202020204" pitchFamily="34" charset="0"/>
              </a:rPr>
              <a:t>) is a manifestation of the excess air composition necessary for combustion</a:t>
            </a:r>
          </a:p>
          <a:p>
            <a:pPr algn="just">
              <a:lnSpc>
                <a:spcPct val="120000"/>
              </a:lnSpc>
              <a:spcBef>
                <a:spcPts val="300"/>
              </a:spcBef>
              <a:spcAft>
                <a:spcPts val="300"/>
              </a:spcAft>
            </a:pPr>
            <a:r>
              <a:rPr lang="en-US" dirty="0">
                <a:effectLst/>
                <a:latin typeface="Arial" panose="020B0604020202020204" pitchFamily="34" charset="0"/>
                <a:ea typeface="Times New Roman" panose="02020603050405020304" pitchFamily="18" charset="0"/>
                <a:cs typeface="Arial" panose="020B0604020202020204" pitchFamily="34" charset="0"/>
              </a:rPr>
              <a:t>– CO is a manifestation of incomplete combustion due to poor contact between oxygen and the combustion component of the fuel, improper temperature conditions or lack of air in the course of combustion.</a:t>
            </a:r>
          </a:p>
        </p:txBody>
      </p:sp>
      <p:pic>
        <p:nvPicPr>
          <p:cNvPr id="3" name="Picture 2"/>
          <p:cNvPicPr>
            <a:picLocks noChangeAspect="1"/>
          </p:cNvPicPr>
          <p:nvPr/>
        </p:nvPicPr>
        <p:blipFill>
          <a:blip r:embed="rId3"/>
          <a:stretch>
            <a:fillRect/>
          </a:stretch>
        </p:blipFill>
        <p:spPr>
          <a:xfrm>
            <a:off x="11188160" y="5996280"/>
            <a:ext cx="1000211" cy="861720"/>
          </a:xfrm>
          <a:prstGeom prst="rect">
            <a:avLst/>
          </a:prstGeom>
        </p:spPr>
      </p:pic>
      <p:sp>
        <p:nvSpPr>
          <p:cNvPr id="2" name="Rectangle 4">
            <a:extLst>
              <a:ext uri="{FF2B5EF4-FFF2-40B4-BE49-F238E27FC236}">
                <a16:creationId xmlns:a16="http://schemas.microsoft.com/office/drawing/2014/main" id="{32E2BFBB-9B91-B06B-86F9-DB782BAE817A}"/>
              </a:ext>
            </a:extLst>
          </p:cNvPr>
          <p:cNvSpPr txBox="1">
            <a:spLocks noChangeArrowheads="1"/>
          </p:cNvSpPr>
          <p:nvPr/>
        </p:nvSpPr>
        <p:spPr>
          <a:xfrm>
            <a:off x="723900" y="585142"/>
            <a:ext cx="10744200" cy="669925"/>
          </a:xfrm>
          <a:prstGeom prst="rect">
            <a:avLst/>
          </a:prstGeom>
          <a:noFill/>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mn-cs"/>
              </a:rPr>
              <a:t>Technological characteristics of fuel – significance</a:t>
            </a:r>
          </a:p>
        </p:txBody>
      </p:sp>
    </p:spTree>
    <p:extLst>
      <p:ext uri="{BB962C8B-B14F-4D97-AF65-F5344CB8AC3E}">
        <p14:creationId xmlns:p14="http://schemas.microsoft.com/office/powerpoint/2010/main" val="2488026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75FDA540-DF2E-7414-0E10-32D3A7F2FA4B}"/>
              </a:ext>
            </a:extLst>
          </p:cNvPr>
          <p:cNvSpPr txBox="1">
            <a:spLocks noChangeArrowheads="1"/>
          </p:cNvSpPr>
          <p:nvPr/>
        </p:nvSpPr>
        <p:spPr>
          <a:xfrm>
            <a:off x="685800" y="609600"/>
            <a:ext cx="10739230" cy="461666"/>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chemeClr val="accent1">
                    <a:lumMod val="50000"/>
                  </a:schemeClr>
                </a:solidFill>
                <a:effectLst/>
                <a:uLnTx/>
                <a:uFillTx/>
                <a:latin typeface="Arial" panose="020B0604020202020204" pitchFamily="34" charset="0"/>
                <a:ea typeface="+mn-ea"/>
                <a:cs typeface="Arial" panose="020B0604020202020204" pitchFamily="34" charset="0"/>
              </a:rPr>
              <a:t>Combustion and emission process</a:t>
            </a:r>
          </a:p>
        </p:txBody>
      </p:sp>
      <p:sp>
        <p:nvSpPr>
          <p:cNvPr id="4" name="Content Placeholder 2">
            <a:extLst>
              <a:ext uri="{FF2B5EF4-FFF2-40B4-BE49-F238E27FC236}">
                <a16:creationId xmlns:a16="http://schemas.microsoft.com/office/drawing/2014/main" id="{665952E6-75FF-D29D-09C4-6A34F7F19E07}"/>
              </a:ext>
            </a:extLst>
          </p:cNvPr>
          <p:cNvSpPr txBox="1">
            <a:spLocks noChangeArrowheads="1"/>
          </p:cNvSpPr>
          <p:nvPr/>
        </p:nvSpPr>
        <p:spPr>
          <a:xfrm>
            <a:off x="766969" y="1413665"/>
            <a:ext cx="10658061" cy="2773362"/>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20000"/>
              </a:lnSpc>
              <a:spcBef>
                <a:spcPts val="300"/>
              </a:spcBef>
              <a:spcAft>
                <a:spcPts val="300"/>
              </a:spcAft>
              <a:buClr>
                <a:prstClr val="black"/>
              </a:buClr>
              <a:buSzTx/>
              <a:buFont typeface="Wingdings" panose="05000000000000000000" pitchFamily="2" charset="2"/>
              <a:buChar char="Ø"/>
              <a:tabLst/>
              <a:defRPr/>
            </a:pPr>
            <a:r>
              <a:rPr kumimoji="0" lang="en-US"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The combustion process of all types of fuel takes place with the participation of air.</a:t>
            </a:r>
          </a:p>
          <a:p>
            <a:pPr marR="0" lvl="0" algn="l" defTabSz="914400" rtl="0" eaLnBrk="1" fontAlgn="auto" latinLnBrk="0" hangingPunct="1">
              <a:lnSpc>
                <a:spcPct val="120000"/>
              </a:lnSpc>
              <a:spcBef>
                <a:spcPts val="300"/>
              </a:spcBef>
              <a:spcAft>
                <a:spcPts val="300"/>
              </a:spcAft>
              <a:buClr>
                <a:prstClr val="black"/>
              </a:buClr>
              <a:buSzTx/>
              <a:buFont typeface="Wingdings" panose="05000000000000000000" pitchFamily="2" charset="2"/>
              <a:buChar char="Ø"/>
              <a:tabLst/>
              <a:defRPr/>
            </a:pPr>
            <a:r>
              <a:rPr kumimoji="0" lang="en-US"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The end product of combustion depends on the type of fuel burned.</a:t>
            </a:r>
          </a:p>
          <a:p>
            <a:pPr marR="0" lvl="1" algn="l" defTabSz="914400" rtl="0" eaLnBrk="1" fontAlgn="auto" latinLnBrk="0" hangingPunct="1">
              <a:lnSpc>
                <a:spcPct val="120000"/>
              </a:lnSpc>
              <a:spcBef>
                <a:spcPts val="300"/>
              </a:spcBef>
              <a:spcAft>
                <a:spcPts val="300"/>
              </a:spcAft>
              <a:buClr>
                <a:prstClr val="black"/>
              </a:buClr>
              <a:buSzTx/>
              <a:tabLst/>
              <a:defRPr/>
            </a:pPr>
            <a:r>
              <a:rPr kumimoji="0" lang="en-US"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When burning gaseous fuels, the flame is naturally blue;</a:t>
            </a:r>
          </a:p>
          <a:p>
            <a:pPr marR="0" lvl="1" algn="l" defTabSz="914400" rtl="0" eaLnBrk="1" fontAlgn="auto" latinLnBrk="0" hangingPunct="1">
              <a:lnSpc>
                <a:spcPct val="120000"/>
              </a:lnSpc>
              <a:spcBef>
                <a:spcPts val="300"/>
              </a:spcBef>
              <a:spcAft>
                <a:spcPts val="300"/>
              </a:spcAft>
              <a:buClr>
                <a:prstClr val="black"/>
              </a:buClr>
              <a:buSzTx/>
              <a:tabLst/>
              <a:defRPr/>
            </a:pPr>
            <a:r>
              <a:rPr kumimoji="0" lang="en-US"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When burning oil fuels, the flame is often yellow and produces smoke, due to the presence of CO and soot;</a:t>
            </a:r>
          </a:p>
          <a:p>
            <a:pPr marR="0" lvl="1" algn="l" defTabSz="914400" rtl="0" eaLnBrk="1" fontAlgn="auto" latinLnBrk="0" hangingPunct="1">
              <a:lnSpc>
                <a:spcPct val="120000"/>
              </a:lnSpc>
              <a:spcBef>
                <a:spcPts val="300"/>
              </a:spcBef>
              <a:spcAft>
                <a:spcPts val="300"/>
              </a:spcAft>
              <a:buClr>
                <a:prstClr val="black"/>
              </a:buClr>
              <a:buSzTx/>
              <a:tabLst/>
              <a:defRPr/>
            </a:pPr>
            <a:r>
              <a:rPr kumimoji="0" lang="en-US"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When burning coal fuel, the flame is often straw yellow and bright.</a:t>
            </a:r>
          </a:p>
        </p:txBody>
      </p:sp>
      <p:sp>
        <p:nvSpPr>
          <p:cNvPr id="5" name="Content Placeholder 2">
            <a:extLst>
              <a:ext uri="{FF2B5EF4-FFF2-40B4-BE49-F238E27FC236}">
                <a16:creationId xmlns:a16="http://schemas.microsoft.com/office/drawing/2014/main" id="{C835486E-3FB2-1F94-FF44-4072164D345F}"/>
              </a:ext>
            </a:extLst>
          </p:cNvPr>
          <p:cNvSpPr txBox="1">
            <a:spLocks noChangeArrowheads="1"/>
          </p:cNvSpPr>
          <p:nvPr/>
        </p:nvSpPr>
        <p:spPr>
          <a:xfrm>
            <a:off x="257174" y="3962400"/>
            <a:ext cx="11325225" cy="2652714"/>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1" algn="l" defTabSz="914400" rtl="0" eaLnBrk="1" fontAlgn="auto" latinLnBrk="0" hangingPunct="1">
              <a:lnSpc>
                <a:spcPct val="120000"/>
              </a:lnSpc>
              <a:spcBef>
                <a:spcPts val="300"/>
              </a:spcBef>
              <a:spcAft>
                <a:spcPts val="300"/>
              </a:spcAft>
              <a:buClr>
                <a:prstClr val="black"/>
              </a:buClr>
              <a:buSzTx/>
              <a:buFont typeface="Wingdings" panose="05000000000000000000" pitchFamily="2" charset="2"/>
              <a:buChar char="Ø"/>
              <a:tabLst/>
              <a:defRPr/>
            </a:pPr>
            <a:r>
              <a:rPr kumimoji="0" lang="en-US"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The efficiency of any fuel-using device depends on the efficiency of the combustion process;</a:t>
            </a:r>
          </a:p>
          <a:p>
            <a:pPr marR="0" lvl="1" algn="l" defTabSz="914400" rtl="0" eaLnBrk="1" fontAlgn="auto" latinLnBrk="0" hangingPunct="1">
              <a:lnSpc>
                <a:spcPct val="120000"/>
              </a:lnSpc>
              <a:spcBef>
                <a:spcPts val="300"/>
              </a:spcBef>
              <a:spcAft>
                <a:spcPts val="300"/>
              </a:spcAft>
              <a:buClr>
                <a:prstClr val="black"/>
              </a:buClr>
              <a:buSzTx/>
              <a:buFont typeface="Wingdings" panose="05000000000000000000" pitchFamily="2" charset="2"/>
              <a:buChar char="Ø"/>
              <a:tabLst/>
              <a:defRPr/>
            </a:pPr>
            <a:r>
              <a:rPr kumimoji="0" lang="en-US" altLang="en-US" sz="1800" b="0" i="0" u="sng"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Quantity </a:t>
            </a:r>
            <a:r>
              <a:rPr kumimoji="0" lang="en-US" altLang="en-US" sz="1800" b="0" i="0" u="sng" strike="noStrike" kern="1200" cap="none" spc="0" normalizeH="0" baseline="0" noProof="0" dirty="0">
                <a:ln>
                  <a:noFill/>
                </a:ln>
                <a:solidFill>
                  <a:schemeClr val="tx1"/>
                </a:solidFill>
                <a:effectLst/>
                <a:uLnTx/>
                <a:uFillTx/>
                <a:latin typeface="Arial" panose="020B0604020202020204" pitchFamily="34" charset="0"/>
                <a:ea typeface="+mn-ea"/>
                <a:cs typeface="+mn-cs"/>
              </a:rPr>
              <a:t>theoretical </a:t>
            </a:r>
            <a:r>
              <a:rPr kumimoji="0" lang="en-US" altLang="en-US" sz="1800" b="0" i="0" u="sng" strike="noStrike" kern="1200" cap="none" spc="0" normalizeH="0" baseline="0" noProof="0" dirty="0" err="1">
                <a:ln>
                  <a:noFill/>
                </a:ln>
                <a:solidFill>
                  <a:schemeClr val="tx1"/>
                </a:solidFill>
                <a:effectLst/>
                <a:uLnTx/>
                <a:uFillTx/>
                <a:latin typeface="Arial" panose="020B0604020202020204" pitchFamily="34" charset="0"/>
                <a:ea typeface="+mn-ea"/>
                <a:cs typeface="+mn-cs"/>
              </a:rPr>
              <a:t>atmosphere</a:t>
            </a:r>
            <a:r>
              <a:rPr kumimoji="0" lang="en-US" altLang="en-US" sz="1800" b="0" i="0" u="none" strike="noStrike" kern="1200" cap="none" spc="0" normalizeH="0" baseline="0" noProof="0" dirty="0" err="1">
                <a:ln>
                  <a:noFill/>
                </a:ln>
                <a:solidFill>
                  <a:schemeClr val="tx1"/>
                </a:solidFill>
                <a:effectLst/>
                <a:uLnTx/>
                <a:uFillTx/>
                <a:latin typeface="Arial" panose="020B0604020202020204" pitchFamily="34" charset="0"/>
                <a:ea typeface="+mn-ea"/>
                <a:cs typeface="+mn-cs"/>
              </a:rPr>
              <a:t>is</a:t>
            </a:r>
            <a:r>
              <a:rPr kumimoji="0" lang="en-US"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the amount of air </a:t>
            </a:r>
            <a:r>
              <a:rPr kumimoji="0" lang="en-US" altLang="en-US" sz="1800" b="0" i="0" u="sng" strike="noStrike" kern="1200" cap="none" spc="0" normalizeH="0" baseline="0" noProof="0" dirty="0">
                <a:ln>
                  <a:noFill/>
                </a:ln>
                <a:solidFill>
                  <a:schemeClr val="tx1"/>
                </a:solidFill>
                <a:effectLst/>
                <a:uLnTx/>
                <a:uFillTx/>
                <a:latin typeface="Arial" panose="020B0604020202020204" pitchFamily="34" charset="0"/>
                <a:ea typeface="+mn-ea"/>
                <a:cs typeface="+mn-cs"/>
              </a:rPr>
              <a:t>Minimum required </a:t>
            </a:r>
            <a:r>
              <a:rPr kumimoji="0" lang="en-US"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to completely burn 1 kg of fuel or 1 Nm</a:t>
            </a:r>
            <a:r>
              <a:rPr kumimoji="0" lang="en-US" altLang="en-US" sz="1800" b="0" i="0" u="none" strike="noStrike" kern="1200" cap="none" spc="0" normalizeH="0" baseline="30000" noProof="0" dirty="0">
                <a:ln>
                  <a:noFill/>
                </a:ln>
                <a:solidFill>
                  <a:schemeClr val="tx1"/>
                </a:solidFill>
                <a:effectLst/>
                <a:uLnTx/>
                <a:uFillTx/>
                <a:latin typeface="Arial" panose="020B0604020202020204" pitchFamily="34" charset="0"/>
                <a:ea typeface="+mn-ea"/>
                <a:cs typeface="+mn-cs"/>
              </a:rPr>
              <a:t>3</a:t>
            </a:r>
            <a:r>
              <a:rPr kumimoji="0" lang="en-US"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gas;</a:t>
            </a:r>
            <a:endParaRPr kumimoji="0" lang="en-US" altLang="en-US" sz="1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p>
            <a:pPr marR="0" lvl="1" algn="l" defTabSz="914400" rtl="0" eaLnBrk="1" fontAlgn="auto" latinLnBrk="0" hangingPunct="1">
              <a:lnSpc>
                <a:spcPct val="120000"/>
              </a:lnSpc>
              <a:spcBef>
                <a:spcPts val="300"/>
              </a:spcBef>
              <a:spcAft>
                <a:spcPts val="300"/>
              </a:spcAft>
              <a:buClr>
                <a:prstClr val="black"/>
              </a:buClr>
              <a:buSzTx/>
              <a:buFont typeface="Wingdings" panose="05000000000000000000" pitchFamily="2" charset="2"/>
              <a:buChar char="Ø"/>
              <a:tabLst/>
              <a:defRPr/>
            </a:pPr>
            <a:r>
              <a:rPr lang="en-US" sz="1800" b="0" i="0">
                <a:solidFill>
                  <a:srgbClr val="081B3A"/>
                </a:solidFill>
                <a:effectLst/>
              </a:rPr>
              <a:t>In reality, the amount of air supplied to the combustion process must always be greater than the theoretical amount by a </a:t>
            </a:r>
            <a:r>
              <a:rPr lang="en-US" sz="1800" i="0" u="sng">
                <a:solidFill>
                  <a:srgbClr val="081B3A"/>
                </a:solidFill>
                <a:effectLst/>
              </a:rPr>
              <a:t>certain margin</a:t>
            </a:r>
            <a:r>
              <a:rPr lang="en-US" sz="1800" b="0" i="0">
                <a:solidFill>
                  <a:srgbClr val="081B3A"/>
                </a:solidFill>
                <a:effectLst/>
              </a:rPr>
              <a:t>, known as </a:t>
            </a:r>
            <a:r>
              <a:rPr lang="en-US" sz="1800" b="0" i="0" u="sng">
                <a:solidFill>
                  <a:srgbClr val="081B3A"/>
                </a:solidFill>
                <a:effectLst/>
              </a:rPr>
              <a:t>excess air</a:t>
            </a:r>
            <a:r>
              <a:rPr lang="en-US" sz="1800" b="0" i="0">
                <a:solidFill>
                  <a:srgbClr val="081B3A"/>
                </a:solidFill>
                <a:effectLst/>
              </a:rPr>
              <a:t>.</a:t>
            </a:r>
            <a:endParaRPr kumimoji="0" lang="en-US" altLang="en-US" sz="1800" b="0" i="0" u="none" strike="noStrike" kern="1200" cap="none" spc="0" normalizeH="0" baseline="0" noProof="0" dirty="0">
              <a:ln>
                <a:noFill/>
              </a:ln>
              <a:solidFill>
                <a:schemeClr val="tx1"/>
              </a:solidFill>
              <a:effectLst/>
              <a:uLnTx/>
              <a:uFillTx/>
              <a:ea typeface="+mn-ea"/>
              <a:cs typeface="Arial" panose="020B0604020202020204" pitchFamily="34" charset="0"/>
            </a:endParaRPr>
          </a:p>
        </p:txBody>
      </p:sp>
      <p:pic>
        <p:nvPicPr>
          <p:cNvPr id="6" name="Picture 5"/>
          <p:cNvPicPr>
            <a:picLocks noChangeAspect="1"/>
          </p:cNvPicPr>
          <p:nvPr/>
        </p:nvPicPr>
        <p:blipFill>
          <a:blip r:embed="rId2"/>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2032057374"/>
      </p:ext>
    </p:extLst>
  </p:cSld>
  <p:clrMapOvr>
    <a:masterClrMapping/>
  </p:clrMapOvr>
</p:sld>
</file>

<file path=ppt/theme/theme1.xml><?xml version="1.0" encoding="utf-8"?>
<a:theme xmlns:a="http://schemas.openxmlformats.org/drawingml/2006/main" name="Slide Trố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2019</TotalTime>
  <Words>7113</Words>
  <Application>Microsoft Macintosh PowerPoint</Application>
  <PresentationFormat>Widescreen</PresentationFormat>
  <Paragraphs>604</Paragraphs>
  <Slides>58</Slides>
  <Notes>18</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3</vt:i4>
      </vt:variant>
      <vt:variant>
        <vt:lpstr>Slide Titles</vt:lpstr>
      </vt:variant>
      <vt:variant>
        <vt:i4>58</vt:i4>
      </vt:variant>
    </vt:vector>
  </HeadingPairs>
  <TitlesOfParts>
    <vt:vector size="71" baseType="lpstr">
      <vt:lpstr>Wingdings</vt:lpstr>
      <vt:lpstr>Roboto</vt:lpstr>
      <vt:lpstr>Fira Sans Extra Condensed</vt:lpstr>
      <vt:lpstr>Symbol</vt:lpstr>
      <vt:lpstr>Arial</vt:lpstr>
      <vt:lpstr>Times New Roman</vt:lpstr>
      <vt:lpstr>Cambria Math</vt:lpstr>
      <vt:lpstr>Calibri</vt:lpstr>
      <vt:lpstr>Slide Trống</vt:lpstr>
      <vt:lpstr>Energy Saving Infographics by Slidesgo</vt:lpstr>
      <vt:lpstr>Chart</vt:lpstr>
      <vt:lpstr>Worksheet</vt:lpstr>
      <vt:lpstr>Equation.DSMT4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subject>9Slide.vn</dc:subject>
  <dc:creator>hello</dc:creator>
  <cp:keywords>PPT</cp:keywords>
  <dc:description>9Slide.vn</dc:description>
  <cp:lastModifiedBy>823417-Nguyễn Mạnh Hùng</cp:lastModifiedBy>
  <cp:revision>58</cp:revision>
  <dcterms:created xsi:type="dcterms:W3CDTF">2024-06-15T02:05:56Z</dcterms:created>
  <dcterms:modified xsi:type="dcterms:W3CDTF">2025-08-15T06:25:11Z</dcterms:modified>
  <cp:category>9Slide.vn</cp:category>
  <cp:contentStatus>9Slide</cp:contentStatus>
</cp:coreProperties>
</file>