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2"/>
  </p:notesMasterIdLst>
  <p:sldIdLst>
    <p:sldId id="256" r:id="rId2"/>
    <p:sldId id="1979" r:id="rId3"/>
    <p:sldId id="2005" r:id="rId4"/>
    <p:sldId id="2006" r:id="rId5"/>
    <p:sldId id="2013" r:id="rId6"/>
    <p:sldId id="2009" r:id="rId7"/>
    <p:sldId id="2014" r:id="rId8"/>
    <p:sldId id="2015" r:id="rId9"/>
    <p:sldId id="1873" r:id="rId10"/>
    <p:sldId id="2369" r:id="rId11"/>
    <p:sldId id="1741" r:id="rId12"/>
    <p:sldId id="1736" r:id="rId13"/>
    <p:sldId id="1998" r:id="rId14"/>
    <p:sldId id="2016" r:id="rId15"/>
    <p:sldId id="2017" r:id="rId16"/>
    <p:sldId id="2018" r:id="rId17"/>
    <p:sldId id="1694" r:id="rId18"/>
    <p:sldId id="2019" r:id="rId19"/>
    <p:sldId id="1999" r:id="rId20"/>
    <p:sldId id="2383" r:id="rId21"/>
    <p:sldId id="1696" r:id="rId22"/>
    <p:sldId id="2370" r:id="rId23"/>
    <p:sldId id="2362" r:id="rId24"/>
    <p:sldId id="329" r:id="rId25"/>
    <p:sldId id="2278" r:id="rId26"/>
    <p:sldId id="2279" r:id="rId27"/>
    <p:sldId id="2280" r:id="rId28"/>
    <p:sldId id="2382" r:id="rId29"/>
    <p:sldId id="2281" r:id="rId30"/>
    <p:sldId id="277" r:id="rId31"/>
  </p:sldIdLst>
  <p:sldSz cx="12192000" cy="6858000"/>
  <p:notesSz cx="6858000" cy="9144000"/>
  <p:embeddedFontLst>
    <p:embeddedFont>
      <p:font typeface="Arial Unicode MS" panose="020B0604020202020204" pitchFamily="34" charset="-128"/>
      <p:regular r:id="rId33"/>
    </p:embeddedFont>
    <p:embeddedFont>
      <p:font typeface="Fira Sans Extra Condensed" panose="020B0503050000020004" pitchFamily="34" charset="0"/>
      <p:regular r:id="rId34"/>
      <p:bold r:id="rId35"/>
      <p:italic r:id="rId36"/>
      <p:boldItalic r:id="rId37"/>
    </p:embeddedFont>
    <p:embeddedFont>
      <p:font typeface="Noto Sans" panose="020B0502040504020204" pitchFamily="34" charset="0"/>
      <p:regular r:id="rId38"/>
      <p:bold r:id="rId39"/>
      <p:italic r:id="rId40"/>
      <p:boldItalic r:id="rId41"/>
    </p:embeddedFont>
    <p:embeddedFont>
      <p:font typeface="Roboto" panose="02000000000000000000" pitchFamily="2" charset="0"/>
      <p:regular r:id="rId42"/>
      <p:bold r:id="rId43"/>
      <p:italic r:id="rId44"/>
      <p:boldItalic r:id="rId4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B9FF"/>
    <a:srgbClr val="AD53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43DFD5-B0F9-439B-B2B9-47F03FF463DC}" v="107" dt="2025-01-07T02:21:25.445"/>
    <p1510:client id="{E0B600C7-1BA4-D228-64B0-628969388971}" v="1" dt="2025-01-06T03:49:11.595"/>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094"/>
    <p:restoredTop sz="94712"/>
  </p:normalViewPr>
  <p:slideViewPr>
    <p:cSldViewPr snapToGrid="0">
      <p:cViewPr varScale="1">
        <p:scale>
          <a:sx n="101" d="100"/>
          <a:sy n="101" d="100"/>
        </p:scale>
        <p:origin x="224" y="592"/>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4ACA232-3BAA-FB4D-A8E0-4FE7EC8B3818}"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en-US"/>
        </a:p>
      </dgm:t>
    </dgm:pt>
    <dgm:pt modelId="{34496284-600B-3046-96E7-31CBE6856331}">
      <dgm:prSet phldrT="[Text]" custT="1"/>
      <dgm:spPr/>
      <dgm:t>
        <a:bodyPr/>
        <a:lstStyle/>
        <a:p>
          <a:pPr>
            <a:buFontTx/>
            <a:buNone/>
          </a:pPr>
          <a:r>
            <a:rPr lang="en-US" sz="1600" b="0" dirty="0">
              <a:solidFill>
                <a:schemeClr val="tx1"/>
              </a:solidFill>
              <a:latin typeface="+mn-lt"/>
            </a:rPr>
            <a:t>Advantage to access to medium and long-term capital from financial institutions</a:t>
          </a:r>
        </a:p>
      </dgm:t>
    </dgm:pt>
    <dgm:pt modelId="{5BDC4E9B-7D97-6043-8B69-3E2DE94E1FBA}" type="parTrans" cxnId="{AB32D4B8-476A-6B40-9386-1B7B4CE772A9}">
      <dgm:prSet/>
      <dgm:spPr/>
      <dgm:t>
        <a:bodyPr/>
        <a:lstStyle/>
        <a:p>
          <a:endParaRPr lang="en-US" sz="1600" b="0">
            <a:solidFill>
              <a:schemeClr val="tx1"/>
            </a:solidFill>
            <a:latin typeface="+mn-lt"/>
          </a:endParaRPr>
        </a:p>
      </dgm:t>
    </dgm:pt>
    <dgm:pt modelId="{DD0FA47E-D33F-4546-896F-A6E1BA464206}" type="sibTrans" cxnId="{AB32D4B8-476A-6B40-9386-1B7B4CE772A9}">
      <dgm:prSet/>
      <dgm:spPr/>
      <dgm:t>
        <a:bodyPr/>
        <a:lstStyle/>
        <a:p>
          <a:endParaRPr lang="en-US" sz="1600" b="0">
            <a:solidFill>
              <a:schemeClr val="tx1"/>
            </a:solidFill>
            <a:latin typeface="+mn-lt"/>
          </a:endParaRPr>
        </a:p>
      </dgm:t>
    </dgm:pt>
    <dgm:pt modelId="{D0120524-F574-2C45-9C69-FB4ADD4F1BFB}">
      <dgm:prSet phldrT="[Text]" custT="1"/>
      <dgm:spPr/>
      <dgm:t>
        <a:bodyPr/>
        <a:lstStyle/>
        <a:p>
          <a:r>
            <a:rPr lang="en-US" sz="1600" b="0" kern="1200" dirty="0">
              <a:solidFill>
                <a:srgbClr val="000000"/>
              </a:solidFill>
              <a:latin typeface="+mn-lt"/>
              <a:ea typeface="+mn-ea"/>
              <a:cs typeface="+mn-cs"/>
            </a:rPr>
            <a:t>Receiving support from the MOIT and the World Bank on technical environment helps implement the project effectively</a:t>
          </a:r>
        </a:p>
      </dgm:t>
    </dgm:pt>
    <dgm:pt modelId="{90357FA5-7746-3E42-8591-1DB7332F924F}" type="parTrans" cxnId="{B7E89021-374D-7F4C-8894-FE3006AE42AB}">
      <dgm:prSet/>
      <dgm:spPr/>
      <dgm:t>
        <a:bodyPr/>
        <a:lstStyle/>
        <a:p>
          <a:endParaRPr lang="en-US" sz="1600" b="0">
            <a:solidFill>
              <a:schemeClr val="tx1"/>
            </a:solidFill>
            <a:latin typeface="+mn-lt"/>
          </a:endParaRPr>
        </a:p>
      </dgm:t>
    </dgm:pt>
    <dgm:pt modelId="{C39E8B78-38E6-3849-9EA8-1214CD3AF3D5}" type="sibTrans" cxnId="{B7E89021-374D-7F4C-8894-FE3006AE42AB}">
      <dgm:prSet/>
      <dgm:spPr/>
      <dgm:t>
        <a:bodyPr/>
        <a:lstStyle/>
        <a:p>
          <a:endParaRPr lang="en-US" sz="1600" b="0">
            <a:solidFill>
              <a:schemeClr val="tx1"/>
            </a:solidFill>
            <a:latin typeface="+mn-lt"/>
          </a:endParaRPr>
        </a:p>
      </dgm:t>
    </dgm:pt>
    <dgm:pt modelId="{BF755550-C645-CA47-8C62-9FA5333BF46A}">
      <dgm:prSet phldrT="[Text]" custT="1"/>
      <dgm:spPr/>
      <dgm:t>
        <a:bodyPr/>
        <a:lstStyle/>
        <a:p>
          <a:pPr>
            <a:buFontTx/>
            <a:buNone/>
          </a:pPr>
          <a:r>
            <a:rPr lang="en-US" sz="1600" b="0" kern="1200" dirty="0">
              <a:solidFill>
                <a:srgbClr val="000000"/>
              </a:solidFill>
              <a:latin typeface="+mn-lt"/>
              <a:ea typeface="+mn-ea"/>
              <a:cs typeface="+mn-cs"/>
            </a:rPr>
            <a:t>Improve the efficiency of production and business activities (Save costs =&gt; increase profits; improve the competitive energy of enterprise in the market)</a:t>
          </a:r>
        </a:p>
      </dgm:t>
    </dgm:pt>
    <dgm:pt modelId="{DAD29E72-D507-8140-A283-635C3A62A864}" type="parTrans" cxnId="{B3B23E5C-D372-2D44-9C3C-A0428617AF6E}">
      <dgm:prSet/>
      <dgm:spPr/>
      <dgm:t>
        <a:bodyPr/>
        <a:lstStyle/>
        <a:p>
          <a:endParaRPr lang="en-US" sz="1600" b="0">
            <a:solidFill>
              <a:schemeClr val="tx1"/>
            </a:solidFill>
            <a:latin typeface="+mn-lt"/>
          </a:endParaRPr>
        </a:p>
      </dgm:t>
    </dgm:pt>
    <dgm:pt modelId="{AE59F80C-78B5-8F48-8E6A-32F14AF0DAC0}" type="sibTrans" cxnId="{B3B23E5C-D372-2D44-9C3C-A0428617AF6E}">
      <dgm:prSet/>
      <dgm:spPr/>
      <dgm:t>
        <a:bodyPr/>
        <a:lstStyle/>
        <a:p>
          <a:endParaRPr lang="en-US" sz="1600" b="0">
            <a:solidFill>
              <a:schemeClr val="tx1"/>
            </a:solidFill>
            <a:latin typeface="+mn-lt"/>
          </a:endParaRPr>
        </a:p>
      </dgm:t>
    </dgm:pt>
    <dgm:pt modelId="{771FCA3D-3D6B-FE4B-AAAF-F8BBAB909F56}">
      <dgm:prSet custT="1"/>
      <dgm:spPr/>
      <dgm: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Promote the brand on websites managed by the MOIT, bringing the brand name to the international market</a:t>
          </a:r>
        </a:p>
      </dgm:t>
    </dgm:pt>
    <dgm:pt modelId="{329284C6-3A33-3E4A-AE49-AE5C8C9E6643}" type="parTrans" cxnId="{ADF28DCC-CE9B-764C-97E0-D689C25971C9}">
      <dgm:prSet/>
      <dgm:spPr/>
      <dgm:t>
        <a:bodyPr/>
        <a:lstStyle/>
        <a:p>
          <a:endParaRPr lang="en-US" sz="1600" b="0">
            <a:solidFill>
              <a:schemeClr val="tx1"/>
            </a:solidFill>
            <a:latin typeface="+mn-lt"/>
          </a:endParaRPr>
        </a:p>
      </dgm:t>
    </dgm:pt>
    <dgm:pt modelId="{CD1E61AB-E935-4F42-BFCC-B5955C2F347D}" type="sibTrans" cxnId="{ADF28DCC-CE9B-764C-97E0-D689C25971C9}">
      <dgm:prSet/>
      <dgm:spPr/>
      <dgm:t>
        <a:bodyPr/>
        <a:lstStyle/>
        <a:p>
          <a:endParaRPr lang="en-US" sz="1600" b="0">
            <a:solidFill>
              <a:schemeClr val="tx1"/>
            </a:solidFill>
            <a:latin typeface="+mn-lt"/>
          </a:endParaRPr>
        </a:p>
      </dgm:t>
    </dgm:pt>
    <dgm:pt modelId="{6BE3AE87-2C4C-204D-9A20-221A9F4D9748}">
      <dgm:prSet custT="1"/>
      <dgm:spPr/>
      <dgm: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Awarded a medal and certificate for participating in an EE project</a:t>
          </a:r>
        </a:p>
      </dgm:t>
    </dgm:pt>
    <dgm:pt modelId="{84C4245A-E4DC-D840-B96E-ECF014F3C5DD}" type="parTrans" cxnId="{B61C3D26-53BE-5945-89F9-5CBBAE9E560E}">
      <dgm:prSet/>
      <dgm:spPr/>
      <dgm:t>
        <a:bodyPr/>
        <a:lstStyle/>
        <a:p>
          <a:endParaRPr lang="en-US" sz="1600" b="0">
            <a:solidFill>
              <a:schemeClr val="tx1"/>
            </a:solidFill>
            <a:latin typeface="+mn-lt"/>
          </a:endParaRPr>
        </a:p>
      </dgm:t>
    </dgm:pt>
    <dgm:pt modelId="{A4A7CFA3-0B60-9A4D-83D6-0E26150B8E3D}" type="sibTrans" cxnId="{B61C3D26-53BE-5945-89F9-5CBBAE9E560E}">
      <dgm:prSet/>
      <dgm:spPr/>
      <dgm:t>
        <a:bodyPr/>
        <a:lstStyle/>
        <a:p>
          <a:endParaRPr lang="en-US" sz="1600" b="0">
            <a:solidFill>
              <a:schemeClr val="tx1"/>
            </a:solidFill>
            <a:latin typeface="+mn-lt"/>
          </a:endParaRPr>
        </a:p>
      </dgm:t>
    </dgm:pt>
    <dgm:pt modelId="{4693E976-CA5A-C74F-B797-4FB7B833624F}">
      <dgm:prSet custT="1"/>
      <dgm:spPr/>
      <dgm: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Increase credibility with domestic credit institutions and image recognition in the international market</a:t>
          </a:r>
        </a:p>
      </dgm:t>
    </dgm:pt>
    <dgm:pt modelId="{DD1AC246-D1DA-BE44-A710-989249F372CD}" type="parTrans" cxnId="{CFA88033-47A1-6B48-8A05-D58AC468EEB0}">
      <dgm:prSet/>
      <dgm:spPr/>
      <dgm:t>
        <a:bodyPr/>
        <a:lstStyle/>
        <a:p>
          <a:endParaRPr lang="en-US" sz="1600" b="0">
            <a:solidFill>
              <a:schemeClr val="tx1"/>
            </a:solidFill>
            <a:latin typeface="+mn-lt"/>
          </a:endParaRPr>
        </a:p>
      </dgm:t>
    </dgm:pt>
    <dgm:pt modelId="{E0B3F48D-F310-814B-B736-294A697F75BF}" type="sibTrans" cxnId="{CFA88033-47A1-6B48-8A05-D58AC468EEB0}">
      <dgm:prSet/>
      <dgm:spPr/>
      <dgm:t>
        <a:bodyPr/>
        <a:lstStyle/>
        <a:p>
          <a:endParaRPr lang="en-US" sz="1600" b="0">
            <a:solidFill>
              <a:schemeClr val="tx1"/>
            </a:solidFill>
            <a:latin typeface="+mn-lt"/>
          </a:endParaRPr>
        </a:p>
      </dgm:t>
    </dgm:pt>
    <dgm:pt modelId="{1D03B82B-2D53-6345-AB3C-A1A9B4886196}" type="pres">
      <dgm:prSet presAssocID="{34ACA232-3BAA-FB4D-A8E0-4FE7EC8B3818}" presName="Name0" presStyleCnt="0">
        <dgm:presLayoutVars>
          <dgm:chMax val="7"/>
          <dgm:chPref val="7"/>
          <dgm:dir/>
        </dgm:presLayoutVars>
      </dgm:prSet>
      <dgm:spPr/>
    </dgm:pt>
    <dgm:pt modelId="{EBF39D79-43D2-A44C-B40A-BC8AB1559327}" type="pres">
      <dgm:prSet presAssocID="{34ACA232-3BAA-FB4D-A8E0-4FE7EC8B3818}" presName="Name1" presStyleCnt="0"/>
      <dgm:spPr/>
    </dgm:pt>
    <dgm:pt modelId="{C9ED5A07-07C6-7A44-9349-6441CC0595C8}" type="pres">
      <dgm:prSet presAssocID="{34ACA232-3BAA-FB4D-A8E0-4FE7EC8B3818}" presName="cycle" presStyleCnt="0"/>
      <dgm:spPr/>
    </dgm:pt>
    <dgm:pt modelId="{75CB5A94-A3FC-D243-88DE-83ABC3AD14C4}" type="pres">
      <dgm:prSet presAssocID="{34ACA232-3BAA-FB4D-A8E0-4FE7EC8B3818}" presName="srcNode" presStyleLbl="node1" presStyleIdx="0" presStyleCnt="6"/>
      <dgm:spPr/>
    </dgm:pt>
    <dgm:pt modelId="{BDFF2A3F-ADA1-7346-BD47-FBA16B60CF45}" type="pres">
      <dgm:prSet presAssocID="{34ACA232-3BAA-FB4D-A8E0-4FE7EC8B3818}" presName="conn" presStyleLbl="parChTrans1D2" presStyleIdx="0" presStyleCnt="1"/>
      <dgm:spPr/>
    </dgm:pt>
    <dgm:pt modelId="{52EEDA6B-89B1-F54F-81DA-1CD128F7EB4B}" type="pres">
      <dgm:prSet presAssocID="{34ACA232-3BAA-FB4D-A8E0-4FE7EC8B3818}" presName="extraNode" presStyleLbl="node1" presStyleIdx="0" presStyleCnt="6"/>
      <dgm:spPr/>
    </dgm:pt>
    <dgm:pt modelId="{93879F48-B72D-BD43-83ED-9753FFBB03F9}" type="pres">
      <dgm:prSet presAssocID="{34ACA232-3BAA-FB4D-A8E0-4FE7EC8B3818}" presName="dstNode" presStyleLbl="node1" presStyleIdx="0" presStyleCnt="6"/>
      <dgm:spPr/>
    </dgm:pt>
    <dgm:pt modelId="{2D32E8C1-7FE3-594C-B0FE-EBB47B9E446D}" type="pres">
      <dgm:prSet presAssocID="{34496284-600B-3046-96E7-31CBE6856331}" presName="text_1" presStyleLbl="node1" presStyleIdx="0" presStyleCnt="6">
        <dgm:presLayoutVars>
          <dgm:bulletEnabled val="1"/>
        </dgm:presLayoutVars>
      </dgm:prSet>
      <dgm:spPr/>
    </dgm:pt>
    <dgm:pt modelId="{A2DD8FCF-FC09-DF42-8DA9-8F418F884D0C}" type="pres">
      <dgm:prSet presAssocID="{34496284-600B-3046-96E7-31CBE6856331}" presName="accent_1" presStyleCnt="0"/>
      <dgm:spPr/>
    </dgm:pt>
    <dgm:pt modelId="{6A47019F-B741-F243-BBC0-BE7AEDA41EC2}" type="pres">
      <dgm:prSet presAssocID="{34496284-600B-3046-96E7-31CBE6856331}" presName="accentRepeatNode" presStyleLbl="solidFgAcc1" presStyleIdx="0" presStyleCnt="6"/>
      <dgm:spPr/>
    </dgm:pt>
    <dgm:pt modelId="{11AF5E1F-11B5-2449-ACA9-5939277B5760}" type="pres">
      <dgm:prSet presAssocID="{D0120524-F574-2C45-9C69-FB4ADD4F1BFB}" presName="text_2" presStyleLbl="node1" presStyleIdx="1" presStyleCnt="6" custLinFactNeighborX="-418" custLinFactNeighborY="-1431">
        <dgm:presLayoutVars>
          <dgm:bulletEnabled val="1"/>
        </dgm:presLayoutVars>
      </dgm:prSet>
      <dgm:spPr/>
    </dgm:pt>
    <dgm:pt modelId="{64F283E9-DBCA-714C-B8AB-30621E8DBCB0}" type="pres">
      <dgm:prSet presAssocID="{D0120524-F574-2C45-9C69-FB4ADD4F1BFB}" presName="accent_2" presStyleCnt="0"/>
      <dgm:spPr/>
    </dgm:pt>
    <dgm:pt modelId="{9A6BEBA8-56FA-A542-967E-71FBEE2019C8}" type="pres">
      <dgm:prSet presAssocID="{D0120524-F574-2C45-9C69-FB4ADD4F1BFB}" presName="accentRepeatNode" presStyleLbl="solidFgAcc1" presStyleIdx="1" presStyleCnt="6"/>
      <dgm:spPr/>
    </dgm:pt>
    <dgm:pt modelId="{9F008F52-68C9-344A-B775-F8B451AFA439}" type="pres">
      <dgm:prSet presAssocID="{BF755550-C645-CA47-8C62-9FA5333BF46A}" presName="text_3" presStyleLbl="node1" presStyleIdx="2" presStyleCnt="6" custLinFactNeighborX="-491" custLinFactNeighborY="4380">
        <dgm:presLayoutVars>
          <dgm:bulletEnabled val="1"/>
        </dgm:presLayoutVars>
      </dgm:prSet>
      <dgm:spPr/>
    </dgm:pt>
    <dgm:pt modelId="{9E36C759-840E-9741-8C9E-7D4ADBB0C6A2}" type="pres">
      <dgm:prSet presAssocID="{BF755550-C645-CA47-8C62-9FA5333BF46A}" presName="accent_3" presStyleCnt="0"/>
      <dgm:spPr/>
    </dgm:pt>
    <dgm:pt modelId="{15EC65AA-6152-1E4E-BD50-F83E3A4657A4}" type="pres">
      <dgm:prSet presAssocID="{BF755550-C645-CA47-8C62-9FA5333BF46A}" presName="accentRepeatNode" presStyleLbl="solidFgAcc1" presStyleIdx="2" presStyleCnt="6"/>
      <dgm:spPr/>
    </dgm:pt>
    <dgm:pt modelId="{5E6E154F-9863-BC47-B05F-E000246D6A29}" type="pres">
      <dgm:prSet presAssocID="{771FCA3D-3D6B-FE4B-AAAF-F8BBAB909F56}" presName="text_4" presStyleLbl="node1" presStyleIdx="3" presStyleCnt="6">
        <dgm:presLayoutVars>
          <dgm:bulletEnabled val="1"/>
        </dgm:presLayoutVars>
      </dgm:prSet>
      <dgm:spPr/>
    </dgm:pt>
    <dgm:pt modelId="{16EF67D6-A8DA-764A-B7C0-FDC66D6B7738}" type="pres">
      <dgm:prSet presAssocID="{771FCA3D-3D6B-FE4B-AAAF-F8BBAB909F56}" presName="accent_4" presStyleCnt="0"/>
      <dgm:spPr/>
    </dgm:pt>
    <dgm:pt modelId="{CB5FBE07-10FB-A64D-B762-116E18455FAA}" type="pres">
      <dgm:prSet presAssocID="{771FCA3D-3D6B-FE4B-AAAF-F8BBAB909F56}" presName="accentRepeatNode" presStyleLbl="solidFgAcc1" presStyleIdx="3" presStyleCnt="6"/>
      <dgm:spPr/>
    </dgm:pt>
    <dgm:pt modelId="{8076D627-C0F9-C44C-B4D9-E3F55183ECB0}" type="pres">
      <dgm:prSet presAssocID="{6BE3AE87-2C4C-204D-9A20-221A9F4D9748}" presName="text_5" presStyleLbl="node1" presStyleIdx="4" presStyleCnt="6">
        <dgm:presLayoutVars>
          <dgm:bulletEnabled val="1"/>
        </dgm:presLayoutVars>
      </dgm:prSet>
      <dgm:spPr/>
    </dgm:pt>
    <dgm:pt modelId="{8D7CEE25-95BB-754E-BDBA-CE168D6C4599}" type="pres">
      <dgm:prSet presAssocID="{6BE3AE87-2C4C-204D-9A20-221A9F4D9748}" presName="accent_5" presStyleCnt="0"/>
      <dgm:spPr/>
    </dgm:pt>
    <dgm:pt modelId="{5CF9A17E-47C9-CC4E-9C24-8C08FB594D86}" type="pres">
      <dgm:prSet presAssocID="{6BE3AE87-2C4C-204D-9A20-221A9F4D9748}" presName="accentRepeatNode" presStyleLbl="solidFgAcc1" presStyleIdx="4" presStyleCnt="6"/>
      <dgm:spPr/>
    </dgm:pt>
    <dgm:pt modelId="{6740D4A2-870D-7844-AD0E-B7D5F2EE09A2}" type="pres">
      <dgm:prSet presAssocID="{4693E976-CA5A-C74F-B797-4FB7B833624F}" presName="text_6" presStyleLbl="node1" presStyleIdx="5" presStyleCnt="6">
        <dgm:presLayoutVars>
          <dgm:bulletEnabled val="1"/>
        </dgm:presLayoutVars>
      </dgm:prSet>
      <dgm:spPr/>
    </dgm:pt>
    <dgm:pt modelId="{2465F452-74E1-F342-A88F-0AFE1D39E1B1}" type="pres">
      <dgm:prSet presAssocID="{4693E976-CA5A-C74F-B797-4FB7B833624F}" presName="accent_6" presStyleCnt="0"/>
      <dgm:spPr/>
    </dgm:pt>
    <dgm:pt modelId="{DB377367-E658-4B4F-8FE2-9193F997EE9C}" type="pres">
      <dgm:prSet presAssocID="{4693E976-CA5A-C74F-B797-4FB7B833624F}" presName="accentRepeatNode" presStyleLbl="solidFgAcc1" presStyleIdx="5" presStyleCnt="6"/>
      <dgm:spPr/>
    </dgm:pt>
  </dgm:ptLst>
  <dgm:cxnLst>
    <dgm:cxn modelId="{A735890A-AB3F-DA4C-812F-FECE8CD5D96F}" type="presOf" srcId="{34ACA232-3BAA-FB4D-A8E0-4FE7EC8B3818}" destId="{1D03B82B-2D53-6345-AB3C-A1A9B4886196}" srcOrd="0" destOrd="0" presId="urn:microsoft.com/office/officeart/2008/layout/VerticalCurvedList"/>
    <dgm:cxn modelId="{1CC4DC1D-C572-6741-BEE3-8DBF47647E6A}" type="presOf" srcId="{4693E976-CA5A-C74F-B797-4FB7B833624F}" destId="{6740D4A2-870D-7844-AD0E-B7D5F2EE09A2}" srcOrd="0" destOrd="0" presId="urn:microsoft.com/office/officeart/2008/layout/VerticalCurvedList"/>
    <dgm:cxn modelId="{B7E89021-374D-7F4C-8894-FE3006AE42AB}" srcId="{34ACA232-3BAA-FB4D-A8E0-4FE7EC8B3818}" destId="{D0120524-F574-2C45-9C69-FB4ADD4F1BFB}" srcOrd="1" destOrd="0" parTransId="{90357FA5-7746-3E42-8591-1DB7332F924F}" sibTransId="{C39E8B78-38E6-3849-9EA8-1214CD3AF3D5}"/>
    <dgm:cxn modelId="{B61C3D26-53BE-5945-89F9-5CBBAE9E560E}" srcId="{34ACA232-3BAA-FB4D-A8E0-4FE7EC8B3818}" destId="{6BE3AE87-2C4C-204D-9A20-221A9F4D9748}" srcOrd="4" destOrd="0" parTransId="{84C4245A-E4DC-D840-B96E-ECF014F3C5DD}" sibTransId="{A4A7CFA3-0B60-9A4D-83D6-0E26150B8E3D}"/>
    <dgm:cxn modelId="{E3019532-71AB-3048-93AE-BA6AC025DB67}" type="presOf" srcId="{6BE3AE87-2C4C-204D-9A20-221A9F4D9748}" destId="{8076D627-C0F9-C44C-B4D9-E3F55183ECB0}" srcOrd="0" destOrd="0" presId="urn:microsoft.com/office/officeart/2008/layout/VerticalCurvedList"/>
    <dgm:cxn modelId="{0936D732-7DA9-0C4E-8393-7FE06E97AD4A}" type="presOf" srcId="{BF755550-C645-CA47-8C62-9FA5333BF46A}" destId="{9F008F52-68C9-344A-B775-F8B451AFA439}" srcOrd="0" destOrd="0" presId="urn:microsoft.com/office/officeart/2008/layout/VerticalCurvedList"/>
    <dgm:cxn modelId="{CFA88033-47A1-6B48-8A05-D58AC468EEB0}" srcId="{34ACA232-3BAA-FB4D-A8E0-4FE7EC8B3818}" destId="{4693E976-CA5A-C74F-B797-4FB7B833624F}" srcOrd="5" destOrd="0" parTransId="{DD1AC246-D1DA-BE44-A710-989249F372CD}" sibTransId="{E0B3F48D-F310-814B-B736-294A697F75BF}"/>
    <dgm:cxn modelId="{789F5D36-5D6F-4149-A91A-18544E10B064}" type="presOf" srcId="{771FCA3D-3D6B-FE4B-AAAF-F8BBAB909F56}" destId="{5E6E154F-9863-BC47-B05F-E000246D6A29}" srcOrd="0" destOrd="0" presId="urn:microsoft.com/office/officeart/2008/layout/VerticalCurvedList"/>
    <dgm:cxn modelId="{B212E147-9BFC-8440-9640-AC63020DFEF6}" type="presOf" srcId="{D0120524-F574-2C45-9C69-FB4ADD4F1BFB}" destId="{11AF5E1F-11B5-2449-ACA9-5939277B5760}" srcOrd="0" destOrd="0" presId="urn:microsoft.com/office/officeart/2008/layout/VerticalCurvedList"/>
    <dgm:cxn modelId="{B3B23E5C-D372-2D44-9C3C-A0428617AF6E}" srcId="{34ACA232-3BAA-FB4D-A8E0-4FE7EC8B3818}" destId="{BF755550-C645-CA47-8C62-9FA5333BF46A}" srcOrd="2" destOrd="0" parTransId="{DAD29E72-D507-8140-A283-635C3A62A864}" sibTransId="{AE59F80C-78B5-8F48-8E6A-32F14AF0DAC0}"/>
    <dgm:cxn modelId="{5D5841AB-DFC0-E44B-93C3-612B42647161}" type="presOf" srcId="{DD0FA47E-D33F-4546-896F-A6E1BA464206}" destId="{BDFF2A3F-ADA1-7346-BD47-FBA16B60CF45}" srcOrd="0" destOrd="0" presId="urn:microsoft.com/office/officeart/2008/layout/VerticalCurvedList"/>
    <dgm:cxn modelId="{AB32D4B8-476A-6B40-9386-1B7B4CE772A9}" srcId="{34ACA232-3BAA-FB4D-A8E0-4FE7EC8B3818}" destId="{34496284-600B-3046-96E7-31CBE6856331}" srcOrd="0" destOrd="0" parTransId="{5BDC4E9B-7D97-6043-8B69-3E2DE94E1FBA}" sibTransId="{DD0FA47E-D33F-4546-896F-A6E1BA464206}"/>
    <dgm:cxn modelId="{ADF28DCC-CE9B-764C-97E0-D689C25971C9}" srcId="{34ACA232-3BAA-FB4D-A8E0-4FE7EC8B3818}" destId="{771FCA3D-3D6B-FE4B-AAAF-F8BBAB909F56}" srcOrd="3" destOrd="0" parTransId="{329284C6-3A33-3E4A-AE49-AE5C8C9E6643}" sibTransId="{CD1E61AB-E935-4F42-BFCC-B5955C2F347D}"/>
    <dgm:cxn modelId="{0AB1C3F3-F04E-E94C-BC76-C1D460C83A0E}" type="presOf" srcId="{34496284-600B-3046-96E7-31CBE6856331}" destId="{2D32E8C1-7FE3-594C-B0FE-EBB47B9E446D}" srcOrd="0" destOrd="0" presId="urn:microsoft.com/office/officeart/2008/layout/VerticalCurvedList"/>
    <dgm:cxn modelId="{8E413A45-84A2-314C-9535-AEB22C31774E}" type="presParOf" srcId="{1D03B82B-2D53-6345-AB3C-A1A9B4886196}" destId="{EBF39D79-43D2-A44C-B40A-BC8AB1559327}" srcOrd="0" destOrd="0" presId="urn:microsoft.com/office/officeart/2008/layout/VerticalCurvedList"/>
    <dgm:cxn modelId="{A916518F-DD19-F94B-9D38-3D7833BB5E58}" type="presParOf" srcId="{EBF39D79-43D2-A44C-B40A-BC8AB1559327}" destId="{C9ED5A07-07C6-7A44-9349-6441CC0595C8}" srcOrd="0" destOrd="0" presId="urn:microsoft.com/office/officeart/2008/layout/VerticalCurvedList"/>
    <dgm:cxn modelId="{18B378D6-1C2F-FB42-AAEB-3187475D939F}" type="presParOf" srcId="{C9ED5A07-07C6-7A44-9349-6441CC0595C8}" destId="{75CB5A94-A3FC-D243-88DE-83ABC3AD14C4}" srcOrd="0" destOrd="0" presId="urn:microsoft.com/office/officeart/2008/layout/VerticalCurvedList"/>
    <dgm:cxn modelId="{91110FE5-19B8-6240-952E-D5C224B09922}" type="presParOf" srcId="{C9ED5A07-07C6-7A44-9349-6441CC0595C8}" destId="{BDFF2A3F-ADA1-7346-BD47-FBA16B60CF45}" srcOrd="1" destOrd="0" presId="urn:microsoft.com/office/officeart/2008/layout/VerticalCurvedList"/>
    <dgm:cxn modelId="{6C3F1AAD-760A-C347-8D1F-FB8D795328FD}" type="presParOf" srcId="{C9ED5A07-07C6-7A44-9349-6441CC0595C8}" destId="{52EEDA6B-89B1-F54F-81DA-1CD128F7EB4B}" srcOrd="2" destOrd="0" presId="urn:microsoft.com/office/officeart/2008/layout/VerticalCurvedList"/>
    <dgm:cxn modelId="{027D7779-9112-EC45-9718-08CEF30BF53A}" type="presParOf" srcId="{C9ED5A07-07C6-7A44-9349-6441CC0595C8}" destId="{93879F48-B72D-BD43-83ED-9753FFBB03F9}" srcOrd="3" destOrd="0" presId="urn:microsoft.com/office/officeart/2008/layout/VerticalCurvedList"/>
    <dgm:cxn modelId="{477640DF-6F47-1943-BACB-252C8774F7BF}" type="presParOf" srcId="{EBF39D79-43D2-A44C-B40A-BC8AB1559327}" destId="{2D32E8C1-7FE3-594C-B0FE-EBB47B9E446D}" srcOrd="1" destOrd="0" presId="urn:microsoft.com/office/officeart/2008/layout/VerticalCurvedList"/>
    <dgm:cxn modelId="{4F6E6A26-E9EE-0C4F-A731-F092BED9DEC8}" type="presParOf" srcId="{EBF39D79-43D2-A44C-B40A-BC8AB1559327}" destId="{A2DD8FCF-FC09-DF42-8DA9-8F418F884D0C}" srcOrd="2" destOrd="0" presId="urn:microsoft.com/office/officeart/2008/layout/VerticalCurvedList"/>
    <dgm:cxn modelId="{EFFB6970-03F3-824D-95B6-082401133320}" type="presParOf" srcId="{A2DD8FCF-FC09-DF42-8DA9-8F418F884D0C}" destId="{6A47019F-B741-F243-BBC0-BE7AEDA41EC2}" srcOrd="0" destOrd="0" presId="urn:microsoft.com/office/officeart/2008/layout/VerticalCurvedList"/>
    <dgm:cxn modelId="{89273544-51ED-E54B-A89A-2A880298C5DB}" type="presParOf" srcId="{EBF39D79-43D2-A44C-B40A-BC8AB1559327}" destId="{11AF5E1F-11B5-2449-ACA9-5939277B5760}" srcOrd="3" destOrd="0" presId="urn:microsoft.com/office/officeart/2008/layout/VerticalCurvedList"/>
    <dgm:cxn modelId="{EA7A551B-FEA8-C044-9EC2-91F81B213A32}" type="presParOf" srcId="{EBF39D79-43D2-A44C-B40A-BC8AB1559327}" destId="{64F283E9-DBCA-714C-B8AB-30621E8DBCB0}" srcOrd="4" destOrd="0" presId="urn:microsoft.com/office/officeart/2008/layout/VerticalCurvedList"/>
    <dgm:cxn modelId="{80BFB27F-77CD-7A49-BBB3-26179477C860}" type="presParOf" srcId="{64F283E9-DBCA-714C-B8AB-30621E8DBCB0}" destId="{9A6BEBA8-56FA-A542-967E-71FBEE2019C8}" srcOrd="0" destOrd="0" presId="urn:microsoft.com/office/officeart/2008/layout/VerticalCurvedList"/>
    <dgm:cxn modelId="{17456A35-2D67-C04A-8FC3-CE1C6C003741}" type="presParOf" srcId="{EBF39D79-43D2-A44C-B40A-BC8AB1559327}" destId="{9F008F52-68C9-344A-B775-F8B451AFA439}" srcOrd="5" destOrd="0" presId="urn:microsoft.com/office/officeart/2008/layout/VerticalCurvedList"/>
    <dgm:cxn modelId="{C37F73D3-6C27-C344-84A3-92FA4A436072}" type="presParOf" srcId="{EBF39D79-43D2-A44C-B40A-BC8AB1559327}" destId="{9E36C759-840E-9741-8C9E-7D4ADBB0C6A2}" srcOrd="6" destOrd="0" presId="urn:microsoft.com/office/officeart/2008/layout/VerticalCurvedList"/>
    <dgm:cxn modelId="{CC935101-86F6-C744-99A6-3862B4490AE8}" type="presParOf" srcId="{9E36C759-840E-9741-8C9E-7D4ADBB0C6A2}" destId="{15EC65AA-6152-1E4E-BD50-F83E3A4657A4}" srcOrd="0" destOrd="0" presId="urn:microsoft.com/office/officeart/2008/layout/VerticalCurvedList"/>
    <dgm:cxn modelId="{F8465540-1A92-404E-923D-0751312DEF20}" type="presParOf" srcId="{EBF39D79-43D2-A44C-B40A-BC8AB1559327}" destId="{5E6E154F-9863-BC47-B05F-E000246D6A29}" srcOrd="7" destOrd="0" presId="urn:microsoft.com/office/officeart/2008/layout/VerticalCurvedList"/>
    <dgm:cxn modelId="{92374820-5B5A-5E48-B80B-A4D9615053A6}" type="presParOf" srcId="{EBF39D79-43D2-A44C-B40A-BC8AB1559327}" destId="{16EF67D6-A8DA-764A-B7C0-FDC66D6B7738}" srcOrd="8" destOrd="0" presId="urn:microsoft.com/office/officeart/2008/layout/VerticalCurvedList"/>
    <dgm:cxn modelId="{FF6DC684-7E4E-8348-86F1-B799F9D6A944}" type="presParOf" srcId="{16EF67D6-A8DA-764A-B7C0-FDC66D6B7738}" destId="{CB5FBE07-10FB-A64D-B762-116E18455FAA}" srcOrd="0" destOrd="0" presId="urn:microsoft.com/office/officeart/2008/layout/VerticalCurvedList"/>
    <dgm:cxn modelId="{5C0A39BC-AA99-FB4D-A1F9-72DF8858A80F}" type="presParOf" srcId="{EBF39D79-43D2-A44C-B40A-BC8AB1559327}" destId="{8076D627-C0F9-C44C-B4D9-E3F55183ECB0}" srcOrd="9" destOrd="0" presId="urn:microsoft.com/office/officeart/2008/layout/VerticalCurvedList"/>
    <dgm:cxn modelId="{696A89FD-944F-2B41-9DEE-899786FE1DE1}" type="presParOf" srcId="{EBF39D79-43D2-A44C-B40A-BC8AB1559327}" destId="{8D7CEE25-95BB-754E-BDBA-CE168D6C4599}" srcOrd="10" destOrd="0" presId="urn:microsoft.com/office/officeart/2008/layout/VerticalCurvedList"/>
    <dgm:cxn modelId="{13B025BE-A322-9143-BD6C-69AE2D3BB8F9}" type="presParOf" srcId="{8D7CEE25-95BB-754E-BDBA-CE168D6C4599}" destId="{5CF9A17E-47C9-CC4E-9C24-8C08FB594D86}" srcOrd="0" destOrd="0" presId="urn:microsoft.com/office/officeart/2008/layout/VerticalCurvedList"/>
    <dgm:cxn modelId="{E912DADF-34F1-7D4A-A327-70A0376A8D60}" type="presParOf" srcId="{EBF39D79-43D2-A44C-B40A-BC8AB1559327}" destId="{6740D4A2-870D-7844-AD0E-B7D5F2EE09A2}" srcOrd="11" destOrd="0" presId="urn:microsoft.com/office/officeart/2008/layout/VerticalCurvedList"/>
    <dgm:cxn modelId="{833F3A00-8BDF-6E44-A215-ED8E9F977DD6}" type="presParOf" srcId="{EBF39D79-43D2-A44C-B40A-BC8AB1559327}" destId="{2465F452-74E1-F342-A88F-0AFE1D39E1B1}" srcOrd="12" destOrd="0" presId="urn:microsoft.com/office/officeart/2008/layout/VerticalCurvedList"/>
    <dgm:cxn modelId="{FD511807-3971-1A45-B31C-8830FBA5B6E3}" type="presParOf" srcId="{2465F452-74E1-F342-A88F-0AFE1D39E1B1}" destId="{DB377367-E658-4B4F-8FE2-9193F997EE9C}" srcOrd="0" destOrd="0" presId="urn:microsoft.com/office/officeart/2008/layout/VerticalCurved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FF2A3F-ADA1-7346-BD47-FBA16B60CF45}">
      <dsp:nvSpPr>
        <dsp:cNvPr id="0" name=""/>
        <dsp:cNvSpPr/>
      </dsp:nvSpPr>
      <dsp:spPr>
        <a:xfrm>
          <a:off x="-5974454" y="-914222"/>
          <a:ext cx="7112297" cy="7112297"/>
        </a:xfrm>
        <a:prstGeom prst="blockArc">
          <a:avLst>
            <a:gd name="adj1" fmla="val 18900000"/>
            <a:gd name="adj2" fmla="val 2700000"/>
            <a:gd name="adj3" fmla="val 304"/>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D32E8C1-7FE3-594C-B0FE-EBB47B9E446D}">
      <dsp:nvSpPr>
        <dsp:cNvPr id="0" name=""/>
        <dsp:cNvSpPr/>
      </dsp:nvSpPr>
      <dsp:spPr>
        <a:xfrm>
          <a:off x="423814" y="278247"/>
          <a:ext cx="8541492" cy="5562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1550" tIns="40640" rIns="40640" bIns="40640" numCol="1" spcCol="1270" anchor="ctr" anchorCtr="0">
          <a:noAutofit/>
        </a:bodyPr>
        <a:lstStyle/>
        <a:p>
          <a:pPr marL="0" lvl="0" indent="0" algn="l" defTabSz="711200">
            <a:lnSpc>
              <a:spcPct val="90000"/>
            </a:lnSpc>
            <a:spcBef>
              <a:spcPct val="0"/>
            </a:spcBef>
            <a:spcAft>
              <a:spcPct val="35000"/>
            </a:spcAft>
            <a:buFontTx/>
            <a:buNone/>
          </a:pPr>
          <a:r>
            <a:rPr lang="en-US" sz="1600" b="0" kern="1200" dirty="0">
              <a:solidFill>
                <a:schemeClr val="tx1"/>
              </a:solidFill>
              <a:latin typeface="+mn-lt"/>
            </a:rPr>
            <a:t>Advantage to access to medium and long-term capital from financial institutions</a:t>
          </a:r>
        </a:p>
      </dsp:txBody>
      <dsp:txXfrm>
        <a:off x="423814" y="278247"/>
        <a:ext cx="8541492" cy="556283"/>
      </dsp:txXfrm>
    </dsp:sp>
    <dsp:sp modelId="{6A47019F-B741-F243-BBC0-BE7AEDA41EC2}">
      <dsp:nvSpPr>
        <dsp:cNvPr id="0" name=""/>
        <dsp:cNvSpPr/>
      </dsp:nvSpPr>
      <dsp:spPr>
        <a:xfrm>
          <a:off x="76136" y="208712"/>
          <a:ext cx="695354" cy="69535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AF5E1F-11B5-2449-ACA9-5939277B5760}">
      <dsp:nvSpPr>
        <dsp:cNvPr id="0" name=""/>
        <dsp:cNvSpPr/>
      </dsp:nvSpPr>
      <dsp:spPr>
        <a:xfrm>
          <a:off x="847605" y="1104607"/>
          <a:ext cx="8083911" cy="5562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1550" tIns="40640" rIns="40640" bIns="40640" numCol="1" spcCol="1270" anchor="ctr" anchorCtr="0">
          <a:noAutofit/>
        </a:bodyPr>
        <a:lstStyle/>
        <a:p>
          <a:pPr marL="0" lvl="0" indent="0" algn="l" defTabSz="711200">
            <a:lnSpc>
              <a:spcPct val="90000"/>
            </a:lnSpc>
            <a:spcBef>
              <a:spcPct val="0"/>
            </a:spcBef>
            <a:spcAft>
              <a:spcPct val="35000"/>
            </a:spcAft>
            <a:buNone/>
          </a:pPr>
          <a:r>
            <a:rPr lang="en-US" sz="1600" b="0" kern="1200" dirty="0">
              <a:solidFill>
                <a:srgbClr val="000000"/>
              </a:solidFill>
              <a:latin typeface="+mn-lt"/>
              <a:ea typeface="+mn-ea"/>
              <a:cs typeface="+mn-cs"/>
            </a:rPr>
            <a:t>Receiving support from the MOIT and the World Bank on technical environment helps implement the project effectively</a:t>
          </a:r>
        </a:p>
      </dsp:txBody>
      <dsp:txXfrm>
        <a:off x="847605" y="1104607"/>
        <a:ext cx="8083911" cy="556283"/>
      </dsp:txXfrm>
    </dsp:sp>
    <dsp:sp modelId="{9A6BEBA8-56FA-A542-967E-71FBEE2019C8}">
      <dsp:nvSpPr>
        <dsp:cNvPr id="0" name=""/>
        <dsp:cNvSpPr/>
      </dsp:nvSpPr>
      <dsp:spPr>
        <a:xfrm>
          <a:off x="533718" y="1043032"/>
          <a:ext cx="695354" cy="69535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F008F52-68C9-344A-B775-F8B451AFA439}">
      <dsp:nvSpPr>
        <dsp:cNvPr id="0" name=""/>
        <dsp:cNvSpPr/>
      </dsp:nvSpPr>
      <dsp:spPr>
        <a:xfrm>
          <a:off x="1051971" y="1971253"/>
          <a:ext cx="7874670" cy="5562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1550" tIns="40640" rIns="40640" bIns="40640" numCol="1" spcCol="1270" anchor="ctr" anchorCtr="0">
          <a:noAutofit/>
        </a:bodyPr>
        <a:lstStyle/>
        <a:p>
          <a:pPr marL="0" lvl="0" indent="0" algn="l" defTabSz="711200">
            <a:lnSpc>
              <a:spcPct val="90000"/>
            </a:lnSpc>
            <a:spcBef>
              <a:spcPct val="0"/>
            </a:spcBef>
            <a:spcAft>
              <a:spcPct val="35000"/>
            </a:spcAft>
            <a:buFontTx/>
            <a:buNone/>
          </a:pPr>
          <a:r>
            <a:rPr lang="en-US" sz="1600" b="0" kern="1200" dirty="0">
              <a:solidFill>
                <a:srgbClr val="000000"/>
              </a:solidFill>
              <a:latin typeface="+mn-lt"/>
              <a:ea typeface="+mn-ea"/>
              <a:cs typeface="+mn-cs"/>
            </a:rPr>
            <a:t>Improve the efficiency of production and business activities (Save costs =&gt; increase profits; improve the competitive energy of enterprise in the market)</a:t>
          </a:r>
        </a:p>
      </dsp:txBody>
      <dsp:txXfrm>
        <a:off x="1051971" y="1971253"/>
        <a:ext cx="7874670" cy="556283"/>
      </dsp:txXfrm>
    </dsp:sp>
    <dsp:sp modelId="{15EC65AA-6152-1E4E-BD50-F83E3A4657A4}">
      <dsp:nvSpPr>
        <dsp:cNvPr id="0" name=""/>
        <dsp:cNvSpPr/>
      </dsp:nvSpPr>
      <dsp:spPr>
        <a:xfrm>
          <a:off x="742959" y="1877352"/>
          <a:ext cx="695354" cy="69535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E6E154F-9863-BC47-B05F-E000246D6A29}">
      <dsp:nvSpPr>
        <dsp:cNvPr id="0" name=""/>
        <dsp:cNvSpPr/>
      </dsp:nvSpPr>
      <dsp:spPr>
        <a:xfrm>
          <a:off x="1090636" y="2780679"/>
          <a:ext cx="7874670" cy="5562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1550" tIns="40640" rIns="40640" bIns="40640" numCol="1" spcCol="1270" anchor="ctr" anchorCtr="0">
          <a:noAutofi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Promote the brand on websites managed by the MOIT, bringing the brand name to the international market</a:t>
          </a:r>
        </a:p>
      </dsp:txBody>
      <dsp:txXfrm>
        <a:off x="1090636" y="2780679"/>
        <a:ext cx="7874670" cy="556283"/>
      </dsp:txXfrm>
    </dsp:sp>
    <dsp:sp modelId="{CB5FBE07-10FB-A64D-B762-116E18455FAA}">
      <dsp:nvSpPr>
        <dsp:cNvPr id="0" name=""/>
        <dsp:cNvSpPr/>
      </dsp:nvSpPr>
      <dsp:spPr>
        <a:xfrm>
          <a:off x="742959" y="2711144"/>
          <a:ext cx="695354" cy="69535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076D627-C0F9-C44C-B4D9-E3F55183ECB0}">
      <dsp:nvSpPr>
        <dsp:cNvPr id="0" name=""/>
        <dsp:cNvSpPr/>
      </dsp:nvSpPr>
      <dsp:spPr>
        <a:xfrm>
          <a:off x="881395" y="3615000"/>
          <a:ext cx="8083911" cy="5562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1550" tIns="40640" rIns="40640" bIns="40640" numCol="1" spcCol="1270" anchor="ctr" anchorCtr="0">
          <a:noAutofi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Awarded a medal and certificate for participating in an EE project</a:t>
          </a:r>
        </a:p>
      </dsp:txBody>
      <dsp:txXfrm>
        <a:off x="881395" y="3615000"/>
        <a:ext cx="8083911" cy="556283"/>
      </dsp:txXfrm>
    </dsp:sp>
    <dsp:sp modelId="{5CF9A17E-47C9-CC4E-9C24-8C08FB594D86}">
      <dsp:nvSpPr>
        <dsp:cNvPr id="0" name=""/>
        <dsp:cNvSpPr/>
      </dsp:nvSpPr>
      <dsp:spPr>
        <a:xfrm>
          <a:off x="533718" y="3545464"/>
          <a:ext cx="695354" cy="69535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740D4A2-870D-7844-AD0E-B7D5F2EE09A2}">
      <dsp:nvSpPr>
        <dsp:cNvPr id="0" name=""/>
        <dsp:cNvSpPr/>
      </dsp:nvSpPr>
      <dsp:spPr>
        <a:xfrm>
          <a:off x="423814" y="4449320"/>
          <a:ext cx="8541492" cy="5562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1550" tIns="40640" rIns="40640" bIns="40640" numCol="1" spcCol="1270" anchor="ctr" anchorCtr="0">
          <a:noAutofi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Increase credibility with domestic credit institutions and image recognition in the international market</a:t>
          </a:r>
        </a:p>
      </dsp:txBody>
      <dsp:txXfrm>
        <a:off x="423814" y="4449320"/>
        <a:ext cx="8541492" cy="556283"/>
      </dsp:txXfrm>
    </dsp:sp>
    <dsp:sp modelId="{DB377367-E658-4B4F-8FE2-9193F997EE9C}">
      <dsp:nvSpPr>
        <dsp:cNvPr id="0" name=""/>
        <dsp:cNvSpPr/>
      </dsp:nvSpPr>
      <dsp:spPr>
        <a:xfrm>
          <a:off x="76136" y="4379784"/>
          <a:ext cx="695354" cy="69535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4E6C18FF-0FBE-57D2-EDAB-37C02D8407B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a:extLst>
              <a:ext uri="{FF2B5EF4-FFF2-40B4-BE49-F238E27FC236}">
                <a16:creationId xmlns:a16="http://schemas.microsoft.com/office/drawing/2014/main" id="{98BB8FCD-63AA-5E62-BEC2-F1395DC5997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6D30B37C-64AC-CDB0-9EA5-EFB98E4C7AD0}"/>
              </a:ext>
            </a:extLst>
          </p:cNvPr>
          <p:cNvSpPr>
            <a:spLocks noGrp="1"/>
          </p:cNvSpPr>
          <p:nvPr>
            <p:ph type="dt" sz="quarter" idx="1"/>
          </p:nvPr>
        </p:nvSpPr>
        <p:spPr/>
        <p:txBody>
          <a:bodyPr/>
          <a:lstStyle/>
          <a:p>
            <a:pPr>
              <a:defRPr/>
            </a:pPr>
            <a:fld id="{96C489A5-3A56-6E43-B6AF-2006F77D92DF}" type="datetime1">
              <a:rPr lang="en-GB"/>
              <a:pPr>
                <a:defRPr/>
              </a:pPr>
              <a:t>11/08/2025</a:t>
            </a:fld>
            <a:endParaRPr lang="en-US" dirty="0"/>
          </a:p>
        </p:txBody>
      </p:sp>
      <p:sp>
        <p:nvSpPr>
          <p:cNvPr id="5" name="Footer Placeholder 4">
            <a:extLst>
              <a:ext uri="{FF2B5EF4-FFF2-40B4-BE49-F238E27FC236}">
                <a16:creationId xmlns:a16="http://schemas.microsoft.com/office/drawing/2014/main" id="{A5CB1CAF-0802-0250-9DAC-CC03467B6A36}"/>
              </a:ext>
            </a:extLst>
          </p:cNvPr>
          <p:cNvSpPr>
            <a:spLocks noGrp="1"/>
          </p:cNvSpPr>
          <p:nvPr>
            <p:ph type="ftr" sz="quarter" idx="4"/>
          </p:nvPr>
        </p:nvSpPr>
        <p:spPr/>
        <p:txBody>
          <a:bodyPr/>
          <a:lstStyle/>
          <a:p>
            <a:pPr>
              <a:defRPr/>
            </a:pPr>
            <a:endParaRPr lang="en-US"/>
          </a:p>
        </p:txBody>
      </p:sp>
      <p:sp>
        <p:nvSpPr>
          <p:cNvPr id="56326" name="Slide Number Placeholder 5">
            <a:extLst>
              <a:ext uri="{FF2B5EF4-FFF2-40B4-BE49-F238E27FC236}">
                <a16:creationId xmlns:a16="http://schemas.microsoft.com/office/drawing/2014/main" id="{643DF4D9-AEEC-B7BF-19DE-D9A40206CBE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BD851DB-8736-4A56-818E-6D39738E4620}" type="slidenum">
              <a:rPr lang="en-US" altLang="en-US" smtClean="0"/>
              <a:pPr/>
              <a:t>21</a:t>
            </a:fld>
            <a:endParaRPr lang="en-US" altLang="en-US"/>
          </a:p>
        </p:txBody>
      </p:sp>
    </p:spTree>
    <p:extLst>
      <p:ext uri="{BB962C8B-B14F-4D97-AF65-F5344CB8AC3E}">
        <p14:creationId xmlns:p14="http://schemas.microsoft.com/office/powerpoint/2010/main" val="32513307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0B02D5F-896C-4397-02F8-0EB739DFAEDB}"/>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31DB319E-E8F5-CF33-242D-B17A6740D19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5BAD99EC-ACA0-03CF-6E5D-230FF619444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180482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7"/>
        <p:cNvGrpSpPr/>
        <p:nvPr/>
      </p:nvGrpSpPr>
      <p:grpSpPr>
        <a:xfrm>
          <a:off x="0" y="0"/>
          <a:ext cx="0" cy="0"/>
          <a:chOff x="0" y="0"/>
          <a:chExt cx="0" cy="0"/>
        </a:xfrm>
      </p:grpSpPr>
      <p:sp>
        <p:nvSpPr>
          <p:cNvPr id="2098" name="Google Shape;2098;g7a414845c7_0_3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9" name="Google Shape;2099;g7a414845c7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252CA9C1-B028-E0D7-76F0-EFE5366CA085}"/>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64049A45-C656-3693-AF4C-B33512C813D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8689A4AF-A92D-D971-5C41-7E517C43DAA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456180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943661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4425265E-ED73-E44B-BC4E-260CA10B932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6A1B5FC0-23F6-252C-4929-94CD2BC8BD1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GB" altLang="en-US"/>
              <a:t> Mỗi </a:t>
            </a:r>
            <a:r>
              <a:rPr lang="vi-VN" altLang="en-US"/>
              <a:t>đối</a:t>
            </a:r>
            <a:r>
              <a:rPr lang="en-US" altLang="en-US"/>
              <a:t> t</a:t>
            </a:r>
            <a:r>
              <a:rPr lang="vi-VN" altLang="en-US"/>
              <a:t>ượng</a:t>
            </a:r>
            <a:r>
              <a:rPr lang="en-US" altLang="en-US"/>
              <a:t> nói trên </a:t>
            </a:r>
            <a:r>
              <a:rPr lang="vi-VN" altLang="en-US"/>
              <a:t>được</a:t>
            </a:r>
            <a:r>
              <a:rPr lang="en-US" altLang="en-US"/>
              <a:t> quy </a:t>
            </a:r>
            <a:r>
              <a:rPr lang="vi-VN" altLang="en-US"/>
              <a:t>định</a:t>
            </a:r>
            <a:r>
              <a:rPr lang="en-US" altLang="en-US"/>
              <a:t> tại 07 Ch</a:t>
            </a:r>
            <a:r>
              <a:rPr lang="vi-VN" altLang="en-US"/>
              <a:t>ươ</a:t>
            </a:r>
            <a:r>
              <a:rPr lang="en-US" altLang="en-US"/>
              <a:t>ng liên quan từ II </a:t>
            </a:r>
            <a:r>
              <a:rPr lang="vi-VN" altLang="en-US"/>
              <a:t>đến</a:t>
            </a:r>
            <a:r>
              <a:rPr lang="en-US" altLang="en-US"/>
              <a:t> VIII.</a:t>
            </a:r>
            <a:endParaRPr lang="en-GB" altLang="en-US"/>
          </a:p>
        </p:txBody>
      </p:sp>
      <p:sp>
        <p:nvSpPr>
          <p:cNvPr id="46084" name="Slide Number Placeholder 3">
            <a:extLst>
              <a:ext uri="{FF2B5EF4-FFF2-40B4-BE49-F238E27FC236}">
                <a16:creationId xmlns:a16="http://schemas.microsoft.com/office/drawing/2014/main" id="{BF128A1E-2382-6CD9-04BE-7DDAFAED1DC2}"/>
              </a:ext>
            </a:extLst>
          </p:cNvPr>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8517CD65-5B99-43B2-877A-2F038CDAFA74}" type="slidenum">
              <a:rPr lang="en-GB" altLang="en-US" sz="1200">
                <a:latin typeface="Calibri" panose="020F0502020204030204" pitchFamily="34" charset="0"/>
                <a:ea typeface="MS PGothic" panose="020B0600070205080204" pitchFamily="34" charset="-128"/>
                <a:cs typeface="Arial" panose="020B0604020202020204" pitchFamily="34" charset="0"/>
              </a:rPr>
              <a:pPr algn="r" eaLnBrk="1" hangingPunct="1">
                <a:spcBef>
                  <a:spcPct val="0"/>
                </a:spcBef>
              </a:pPr>
              <a:t>14</a:t>
            </a:fld>
            <a:endParaRPr lang="en-GB" altLang="en-US" sz="1200" dirty="0">
              <a:latin typeface="Calibri" panose="020F050202020403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1279917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7C12AB3B-2721-21F0-AE7A-CA67431244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142F8CCF-9D93-06C0-650C-2B28C7A0D71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48132" name="Slide Number Placeholder 3">
            <a:extLst>
              <a:ext uri="{FF2B5EF4-FFF2-40B4-BE49-F238E27FC236}">
                <a16:creationId xmlns:a16="http://schemas.microsoft.com/office/drawing/2014/main" id="{FBDA2484-C93C-F26B-DE74-539F7853F3A6}"/>
              </a:ext>
            </a:extLst>
          </p:cNvPr>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77FEF8C7-4D51-4EB5-A718-6EB3A595E65E}" type="slidenum">
              <a:rPr lang="en-GB" altLang="en-US" sz="1200">
                <a:latin typeface="Calibri" panose="020F0502020204030204" pitchFamily="34" charset="0"/>
                <a:cs typeface="Arial" panose="020B0604020202020204" pitchFamily="34" charset="0"/>
              </a:rPr>
              <a:pPr algn="r" eaLnBrk="1" hangingPunct="1">
                <a:spcBef>
                  <a:spcPct val="0"/>
                </a:spcBef>
              </a:pPr>
              <a:t>15</a:t>
            </a:fld>
            <a:endParaRPr lang="en-GB" altLang="en-US" sz="1200"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783611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7C12AB3B-2721-21F0-AE7A-CA67431244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142F8CCF-9D93-06C0-650C-2B28C7A0D71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48132" name="Slide Number Placeholder 3">
            <a:extLst>
              <a:ext uri="{FF2B5EF4-FFF2-40B4-BE49-F238E27FC236}">
                <a16:creationId xmlns:a16="http://schemas.microsoft.com/office/drawing/2014/main" id="{FBDA2484-C93C-F26B-DE74-539F7853F3A6}"/>
              </a:ext>
            </a:extLst>
          </p:cNvPr>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77FEF8C7-4D51-4EB5-A718-6EB3A595E65E}" type="slidenum">
              <a:rPr lang="en-GB" altLang="en-US" sz="1200">
                <a:latin typeface="Calibri" panose="020F0502020204030204" pitchFamily="34" charset="0"/>
                <a:cs typeface="Arial" panose="020B0604020202020204" pitchFamily="34" charset="0"/>
              </a:rPr>
              <a:pPr algn="r" eaLnBrk="1" hangingPunct="1">
                <a:spcBef>
                  <a:spcPct val="0"/>
                </a:spcBef>
              </a:pPr>
              <a:t>16</a:t>
            </a:fld>
            <a:endParaRPr lang="en-GB" altLang="en-US" sz="1200"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78679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0E6711F6-22FB-F39E-BCDF-22804212412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a:extLst>
              <a:ext uri="{FF2B5EF4-FFF2-40B4-BE49-F238E27FC236}">
                <a16:creationId xmlns:a16="http://schemas.microsoft.com/office/drawing/2014/main" id="{75D8B295-D5D1-ECA9-D089-9162890557C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52228" name="Slide Number Placeholder 3">
            <a:extLst>
              <a:ext uri="{FF2B5EF4-FFF2-40B4-BE49-F238E27FC236}">
                <a16:creationId xmlns:a16="http://schemas.microsoft.com/office/drawing/2014/main" id="{94B9B2E6-65A1-8AFF-44FE-B4CD363CE1AD}"/>
              </a:ext>
            </a:extLst>
          </p:cNvPr>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A4E1D4CA-6132-45C0-AFB0-59A77F90E8B6}" type="slidenum">
              <a:rPr lang="en-GB" altLang="en-US" sz="1200">
                <a:latin typeface="Calibri" panose="020F0502020204030204" pitchFamily="34" charset="0"/>
                <a:cs typeface="Arial" panose="020B0604020202020204" pitchFamily="34" charset="0"/>
              </a:rPr>
              <a:pPr algn="r" eaLnBrk="1" hangingPunct="1">
                <a:spcBef>
                  <a:spcPct val="0"/>
                </a:spcBef>
              </a:pPr>
              <a:t>17</a:t>
            </a:fld>
            <a:endParaRPr lang="en-GB" altLang="en-US" sz="1200"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271397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4E6C18FF-0FBE-57D2-EDAB-37C02D8407B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a:extLst>
              <a:ext uri="{FF2B5EF4-FFF2-40B4-BE49-F238E27FC236}">
                <a16:creationId xmlns:a16="http://schemas.microsoft.com/office/drawing/2014/main" id="{98BB8FCD-63AA-5E62-BEC2-F1395DC5997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6D30B37C-64AC-CDB0-9EA5-EFB98E4C7AD0}"/>
              </a:ext>
            </a:extLst>
          </p:cNvPr>
          <p:cNvSpPr>
            <a:spLocks noGrp="1"/>
          </p:cNvSpPr>
          <p:nvPr>
            <p:ph type="dt" sz="quarter" idx="1"/>
          </p:nvPr>
        </p:nvSpPr>
        <p:spPr/>
        <p:txBody>
          <a:bodyPr/>
          <a:lstStyle/>
          <a:p>
            <a:pPr>
              <a:defRPr/>
            </a:pPr>
            <a:fld id="{96C489A5-3A56-6E43-B6AF-2006F77D92DF}" type="datetime1">
              <a:rPr lang="en-GB"/>
              <a:pPr>
                <a:defRPr/>
              </a:pPr>
              <a:t>11/08/2025</a:t>
            </a:fld>
            <a:endParaRPr lang="en-US" dirty="0"/>
          </a:p>
        </p:txBody>
      </p:sp>
      <p:sp>
        <p:nvSpPr>
          <p:cNvPr id="5" name="Footer Placeholder 4">
            <a:extLst>
              <a:ext uri="{FF2B5EF4-FFF2-40B4-BE49-F238E27FC236}">
                <a16:creationId xmlns:a16="http://schemas.microsoft.com/office/drawing/2014/main" id="{A5CB1CAF-0802-0250-9DAC-CC03467B6A36}"/>
              </a:ext>
            </a:extLst>
          </p:cNvPr>
          <p:cNvSpPr>
            <a:spLocks noGrp="1"/>
          </p:cNvSpPr>
          <p:nvPr>
            <p:ph type="ftr" sz="quarter" idx="4"/>
          </p:nvPr>
        </p:nvSpPr>
        <p:spPr/>
        <p:txBody>
          <a:bodyPr/>
          <a:lstStyle/>
          <a:p>
            <a:pPr>
              <a:defRPr/>
            </a:pPr>
            <a:endParaRPr lang="en-US"/>
          </a:p>
        </p:txBody>
      </p:sp>
      <p:sp>
        <p:nvSpPr>
          <p:cNvPr id="56326" name="Slide Number Placeholder 5">
            <a:extLst>
              <a:ext uri="{FF2B5EF4-FFF2-40B4-BE49-F238E27FC236}">
                <a16:creationId xmlns:a16="http://schemas.microsoft.com/office/drawing/2014/main" id="{643DF4D9-AEEC-B7BF-19DE-D9A40206CBE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BD851DB-8736-4A56-818E-6D39738E4620}" type="slidenum">
              <a:rPr lang="en-US" altLang="en-US" smtClean="0"/>
              <a:pPr/>
              <a:t>20</a:t>
            </a:fld>
            <a:endParaRPr lang="en-US" altLang="en-US"/>
          </a:p>
        </p:txBody>
      </p:sp>
    </p:spTree>
    <p:extLst>
      <p:ext uri="{BB962C8B-B14F-4D97-AF65-F5344CB8AC3E}">
        <p14:creationId xmlns:p14="http://schemas.microsoft.com/office/powerpoint/2010/main" val="30765501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0E386B4-5DA3-3F41-B8E2-EF5B17CA9C32}"/>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753400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B836A95C-E658-B8F6-B577-AEE2B8749548}"/>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84ACFA75-A3CA-A750-C854-BB9EF2664123}"/>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65D92741-C9DA-B396-9691-77B5A2A1314A}"/>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6512550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5" name="Straight Connector 4">
            <a:extLst>
              <a:ext uri="{FF2B5EF4-FFF2-40B4-BE49-F238E27FC236}">
                <a16:creationId xmlns:a16="http://schemas.microsoft.com/office/drawing/2014/main" id="{69DB089C-53F4-DFBC-47B6-307A8B87ED46}"/>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375013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756053225"/>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085155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 id="2147483655" r:id="rId3"/>
    <p:sldLayoutId id="2147483656" r:id="rId4"/>
    <p:sldLayoutId id="2147483657" r:id="rId5"/>
    <p:sldLayoutId id="2147483661" r:id="rId6"/>
    <p:sldLayoutId id="2147483662" r:id="rId7"/>
    <p:sldLayoutId id="2147483663" r:id="rId8"/>
    <p:sldLayoutId id="2147483664" r:id="rId9"/>
    <p:sldLayoutId id="2147483665"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661856" y="1431400"/>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6" name="Google Shape;46;p15"/>
          <p:cNvSpPr txBox="1">
            <a:spLocks noGrp="1"/>
          </p:cNvSpPr>
          <p:nvPr>
            <p:ph type="ctrTitle"/>
          </p:nvPr>
        </p:nvSpPr>
        <p:spPr>
          <a:xfrm>
            <a:off x="509499" y="764355"/>
            <a:ext cx="8428169" cy="1475221"/>
          </a:xfrm>
          <a:prstGeom prst="rect">
            <a:avLst/>
          </a:prstGeom>
        </p:spPr>
        <p:txBody>
          <a:bodyPr spcFirstLastPara="1" wrap="square" lIns="121900" tIns="121900" rIns="121900" bIns="121900" anchor="ctr" anchorCtr="0">
            <a:noAutofit/>
          </a:bodyPr>
          <a:lstStyle/>
          <a:p>
            <a:r>
              <a:rPr lang="en-US" sz="4000" b="1" kern="0" dirty="0">
                <a:solidFill>
                  <a:schemeClr val="accent1">
                    <a:lumMod val="50000"/>
                  </a:schemeClr>
                </a:solidFill>
              </a:rPr>
              <a:t>TRAINING PROGRAMME </a:t>
            </a:r>
            <a:br>
              <a:rPr lang="en-US" sz="4000" b="1" kern="0" dirty="0">
                <a:solidFill>
                  <a:schemeClr val="accent1">
                    <a:lumMod val="50000"/>
                  </a:schemeClr>
                </a:solidFill>
              </a:rPr>
            </a:br>
            <a:r>
              <a:rPr lang="en-US" sz="4000" b="1" kern="0" dirty="0">
                <a:solidFill>
                  <a:schemeClr val="accent1">
                    <a:lumMod val="50000"/>
                  </a:schemeClr>
                </a:solidFill>
              </a:rPr>
              <a:t>FOR INDUSTRIAL ENTERPRISEs</a:t>
            </a:r>
          </a:p>
        </p:txBody>
      </p:sp>
      <p:sp>
        <p:nvSpPr>
          <p:cNvPr id="2" name="TextBox 1">
            <a:extLst>
              <a:ext uri="{FF2B5EF4-FFF2-40B4-BE49-F238E27FC236}">
                <a16:creationId xmlns:a16="http://schemas.microsoft.com/office/drawing/2014/main" id="{06D40CB5-CC87-F393-E5EF-2D33392FD48B}"/>
              </a:ext>
            </a:extLst>
          </p:cNvPr>
          <p:cNvSpPr txBox="1"/>
          <p:nvPr/>
        </p:nvSpPr>
        <p:spPr>
          <a:xfrm>
            <a:off x="509499" y="2239576"/>
            <a:ext cx="6459989" cy="461665"/>
          </a:xfrm>
          <a:prstGeom prst="rect">
            <a:avLst/>
          </a:prstGeom>
          <a:noFill/>
        </p:spPr>
        <p:txBody>
          <a:bodyPr wrap="square" rtlCol="0" anchor="ctr">
            <a:spAutoFit/>
          </a:bodyPr>
          <a:lstStyle/>
          <a:p>
            <a:r>
              <a:rPr lang="en-US" sz="2400" b="1" dirty="0">
                <a:solidFill>
                  <a:srgbClr val="00B0F0"/>
                </a:solidFill>
              </a:rPr>
              <a:t>Technical staffs</a:t>
            </a:r>
            <a:endParaRPr lang="ko-KR" altLang="en-US" sz="2400" b="1" dirty="0">
              <a:solidFill>
                <a:srgbClr val="00B0F0"/>
              </a:solidFill>
              <a:cs typeface="Arial" pitchFamily="34" charset="0"/>
            </a:endParaRPr>
          </a:p>
        </p:txBody>
      </p:sp>
      <p:sp>
        <p:nvSpPr>
          <p:cNvPr id="5" name="TextBox 4">
            <a:extLst>
              <a:ext uri="{FF2B5EF4-FFF2-40B4-BE49-F238E27FC236}">
                <a16:creationId xmlns:a16="http://schemas.microsoft.com/office/drawing/2014/main" id="{BB5B4804-BC9A-8ACB-AB9F-F0E0527621CA}"/>
              </a:ext>
            </a:extLst>
          </p:cNvPr>
          <p:cNvSpPr txBox="1"/>
          <p:nvPr/>
        </p:nvSpPr>
        <p:spPr>
          <a:xfrm>
            <a:off x="509499" y="3360854"/>
            <a:ext cx="6100010" cy="2246769"/>
          </a:xfrm>
          <a:prstGeom prst="rect">
            <a:avLst/>
          </a:prstGeom>
          <a:noFill/>
        </p:spPr>
        <p:txBody>
          <a:bodyPr wrap="square">
            <a:spAutoFit/>
          </a:bodyPr>
          <a:lstStyle/>
          <a:p>
            <a:r>
              <a:rPr lang="en-US" sz="2000" b="1" u="sng" dirty="0">
                <a:solidFill>
                  <a:schemeClr val="accent1">
                    <a:lumMod val="50000"/>
                  </a:schemeClr>
                </a:solidFill>
              </a:rPr>
              <a:t>Module 1: </a:t>
            </a:r>
            <a:r>
              <a:rPr lang="en-US" sz="2000" b="1" dirty="0">
                <a:solidFill>
                  <a:schemeClr val="accent1">
                    <a:lumMod val="50000"/>
                  </a:schemeClr>
                </a:solidFill>
              </a:rPr>
              <a:t>Introduce VSUEE, RSF fund</a:t>
            </a:r>
          </a:p>
          <a:p>
            <a:r>
              <a:rPr lang="en-VN" sz="2000" b="1" u="sng" dirty="0">
                <a:solidFill>
                  <a:schemeClr val="accent1">
                    <a:lumMod val="50000"/>
                  </a:schemeClr>
                </a:solidFill>
              </a:rPr>
              <a:t>Module 2:</a:t>
            </a:r>
            <a:r>
              <a:rPr lang="en-US" sz="2000" b="1" u="sng" dirty="0">
                <a:solidFill>
                  <a:schemeClr val="accent1">
                    <a:lumMod val="50000"/>
                  </a:schemeClr>
                </a:solidFill>
              </a:rPr>
              <a:t> </a:t>
            </a:r>
            <a:r>
              <a:rPr lang="vi-VN" sz="2000" b="1" dirty="0">
                <a:solidFill>
                  <a:schemeClr val="accent1">
                    <a:lumMod val="50000"/>
                  </a:schemeClr>
                </a:solidFill>
              </a:rPr>
              <a:t>Legal regulations and policies related energy efficiency</a:t>
            </a:r>
          </a:p>
          <a:p>
            <a:r>
              <a:rPr lang="en-VN" sz="2000" b="1" u="sng" dirty="0">
                <a:solidFill>
                  <a:schemeClr val="accent1">
                    <a:lumMod val="50000"/>
                  </a:schemeClr>
                </a:solidFill>
              </a:rPr>
              <a:t>Module 3:</a:t>
            </a:r>
            <a:r>
              <a:rPr lang="en-US" sz="2000" b="1" u="sng" dirty="0">
                <a:solidFill>
                  <a:schemeClr val="accent1">
                    <a:lumMod val="50000"/>
                  </a:schemeClr>
                </a:solidFill>
              </a:rPr>
              <a:t> </a:t>
            </a:r>
            <a:r>
              <a:rPr lang="vi-VN" sz="2000" b="1" dirty="0">
                <a:solidFill>
                  <a:schemeClr val="accent1">
                    <a:lumMod val="50000"/>
                  </a:schemeClr>
                </a:solidFill>
              </a:rPr>
              <a:t>Gender equality in energy efficiency</a:t>
            </a:r>
          </a:p>
          <a:p>
            <a:endParaRPr lang="vi-VN" sz="2000" b="1" dirty="0">
              <a:solidFill>
                <a:schemeClr val="accent1">
                  <a:lumMod val="50000"/>
                </a:schemeClr>
              </a:solidFill>
            </a:endParaRPr>
          </a:p>
          <a:p>
            <a:endParaRPr lang="en-VN" sz="2000" b="1" dirty="0">
              <a:solidFill>
                <a:schemeClr val="accent1">
                  <a:lumMod val="50000"/>
                </a:schemeClr>
              </a:solidFill>
            </a:endParaRPr>
          </a:p>
          <a:p>
            <a:endParaRPr lang="en-US" sz="2000" b="1" dirty="0">
              <a:solidFill>
                <a:schemeClr val="accent1">
                  <a:lumMod val="5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7162859" y="1299520"/>
            <a:ext cx="5010091" cy="425895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729610" y="3251201"/>
            <a:ext cx="6687190" cy="1629255"/>
          </a:xfrm>
        </p:spPr>
        <p:txBody>
          <a:bodyPr>
            <a:normAutofit/>
          </a:bodyPr>
          <a:lstStyle/>
          <a:p>
            <a:pPr>
              <a:buClr>
                <a:schemeClr val="accent1">
                  <a:lumMod val="50000"/>
                </a:schemeClr>
              </a:buClr>
            </a:pPr>
            <a:r>
              <a:rPr lang="en-VN" sz="2200" b="1" u="sng" dirty="0">
                <a:solidFill>
                  <a:schemeClr val="accent1">
                    <a:lumMod val="50000"/>
                  </a:schemeClr>
                </a:solidFill>
              </a:rPr>
              <a:t>Module 2:</a:t>
            </a:r>
            <a:r>
              <a:rPr lang="en-US" sz="2200" b="1" dirty="0">
                <a:solidFill>
                  <a:schemeClr val="accent1">
                    <a:lumMod val="50000"/>
                  </a:schemeClr>
                </a:solidFill>
              </a:rPr>
              <a:t>  </a:t>
            </a:r>
            <a:r>
              <a:rPr lang="vi-VN" sz="2200" b="1" dirty="0">
                <a:solidFill>
                  <a:schemeClr val="accent1">
                    <a:lumMod val="50000"/>
                  </a:schemeClr>
                </a:solidFill>
              </a:rPr>
              <a:t>Legal regulations and policies related energy efficiency</a:t>
            </a:r>
            <a:endParaRPr lang="en-VN" sz="2200" b="1" dirty="0">
              <a:solidFill>
                <a:schemeClr val="accent1">
                  <a:lumMod val="50000"/>
                </a:schemeClr>
              </a:solidFill>
            </a:endParaRPr>
          </a:p>
        </p:txBody>
      </p:sp>
      <p:pic>
        <p:nvPicPr>
          <p:cNvPr id="364" name="Picture 363"/>
          <p:cNvPicPr>
            <a:picLocks noChangeAspect="1"/>
          </p:cNvPicPr>
          <p:nvPr/>
        </p:nvPicPr>
        <p:blipFill>
          <a:blip r:embed="rId3"/>
          <a:stretch>
            <a:fillRect/>
          </a:stretch>
        </p:blipFill>
        <p:spPr>
          <a:xfrm>
            <a:off x="11188160" y="5996280"/>
            <a:ext cx="1000211" cy="861720"/>
          </a:xfrm>
          <a:prstGeom prst="rect">
            <a:avLst/>
          </a:prstGeom>
        </p:spPr>
      </p:pic>
      <p:sp>
        <p:nvSpPr>
          <p:cNvPr id="2" name="Google Shape;46;p15">
            <a:extLst>
              <a:ext uri="{FF2B5EF4-FFF2-40B4-BE49-F238E27FC236}">
                <a16:creationId xmlns:a16="http://schemas.microsoft.com/office/drawing/2014/main" id="{6B2E42AE-2ADF-CFE2-E220-5796C8AA1AEA}"/>
              </a:ext>
            </a:extLst>
          </p:cNvPr>
          <p:cNvSpPr txBox="1">
            <a:spLocks noGrp="1"/>
          </p:cNvSpPr>
          <p:nvPr>
            <p:ph type="ctrTitle"/>
          </p:nvPr>
        </p:nvSpPr>
        <p:spPr>
          <a:xfrm>
            <a:off x="509499" y="764355"/>
            <a:ext cx="8428169" cy="1475221"/>
          </a:xfrm>
          <a:prstGeom prst="rect">
            <a:avLst/>
          </a:prstGeom>
        </p:spPr>
        <p:txBody>
          <a:bodyPr spcFirstLastPara="1" wrap="square" lIns="121900" tIns="121900" rIns="121900" bIns="121900" anchor="ctr" anchorCtr="0">
            <a:noAutofit/>
          </a:bodyPr>
          <a:lstStyle/>
          <a:p>
            <a:r>
              <a:rPr lang="en-US" sz="4000" b="1" kern="0" dirty="0">
                <a:solidFill>
                  <a:schemeClr val="accent1">
                    <a:lumMod val="50000"/>
                  </a:schemeClr>
                </a:solidFill>
              </a:rPr>
              <a:t>TRAINING PROGRAMME </a:t>
            </a:r>
            <a:br>
              <a:rPr lang="en-US" sz="4000" b="1" kern="0" dirty="0">
                <a:solidFill>
                  <a:schemeClr val="accent1">
                    <a:lumMod val="50000"/>
                  </a:schemeClr>
                </a:solidFill>
              </a:rPr>
            </a:br>
            <a:r>
              <a:rPr lang="en-US" sz="4000" b="1" kern="0" dirty="0">
                <a:solidFill>
                  <a:schemeClr val="accent1">
                    <a:lumMod val="50000"/>
                  </a:schemeClr>
                </a:solidFill>
              </a:rPr>
              <a:t>FOR INDUSTRIAL ENTERPRISEs</a:t>
            </a:r>
          </a:p>
        </p:txBody>
      </p:sp>
      <p:sp>
        <p:nvSpPr>
          <p:cNvPr id="4" name="TextBox 3">
            <a:extLst>
              <a:ext uri="{FF2B5EF4-FFF2-40B4-BE49-F238E27FC236}">
                <a16:creationId xmlns:a16="http://schemas.microsoft.com/office/drawing/2014/main" id="{61400C6D-6A00-9D7D-E636-7F65F30B2BF7}"/>
              </a:ext>
            </a:extLst>
          </p:cNvPr>
          <p:cNvSpPr txBox="1"/>
          <p:nvPr/>
        </p:nvSpPr>
        <p:spPr>
          <a:xfrm>
            <a:off x="509499" y="2239576"/>
            <a:ext cx="6459989" cy="461665"/>
          </a:xfrm>
          <a:prstGeom prst="rect">
            <a:avLst/>
          </a:prstGeom>
          <a:noFill/>
        </p:spPr>
        <p:txBody>
          <a:bodyPr wrap="square" rtlCol="0" anchor="ctr">
            <a:spAutoFit/>
          </a:bodyPr>
          <a:lstStyle/>
          <a:p>
            <a:r>
              <a:rPr lang="en-US" sz="2400" b="1" dirty="0">
                <a:solidFill>
                  <a:srgbClr val="00B0F0"/>
                </a:solidFill>
              </a:rPr>
              <a:t>Technical staffs</a:t>
            </a:r>
            <a:endParaRPr lang="ko-KR" altLang="en-US" sz="2400" b="1" dirty="0">
              <a:solidFill>
                <a:srgbClr val="00B0F0"/>
              </a:solidFill>
              <a:cs typeface="Arial" pitchFamily="34" charset="0"/>
            </a:endParaRPr>
          </a:p>
        </p:txBody>
      </p:sp>
    </p:spTree>
    <p:extLst>
      <p:ext uri="{BB962C8B-B14F-4D97-AF65-F5344CB8AC3E}">
        <p14:creationId xmlns:p14="http://schemas.microsoft.com/office/powerpoint/2010/main" val="5389493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69A9C-FC2C-0B6C-5AC2-7D535F0F214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3A941D8-EA78-3AA3-31D4-64ABE2E493D2}"/>
              </a:ext>
            </a:extLst>
          </p:cNvPr>
          <p:cNvSpPr txBox="1"/>
          <p:nvPr/>
        </p:nvSpPr>
        <p:spPr>
          <a:xfrm>
            <a:off x="355078" y="1600255"/>
            <a:ext cx="11074400" cy="954107"/>
          </a:xfrm>
          <a:prstGeom prst="rect">
            <a:avLst/>
          </a:prstGeom>
          <a:noFill/>
        </p:spPr>
        <p:txBody>
          <a:bodyPr wrap="square">
            <a:spAutoFit/>
          </a:bodyPr>
          <a:lstStyle/>
          <a:p>
            <a:pPr marL="139700">
              <a:buClr>
                <a:schemeClr val="accent1">
                  <a:lumMod val="50000"/>
                </a:schemeClr>
              </a:buClr>
              <a:buSzPct val="100000"/>
            </a:pPr>
            <a:r>
              <a:rPr lang="vi-VN" sz="2800" b="1" dirty="0">
                <a:solidFill>
                  <a:schemeClr val="accent1">
                    <a:lumMod val="50000"/>
                  </a:schemeClr>
                </a:solidFill>
              </a:rPr>
              <a:t>1.  LEGAL REGULATIONS AND POLICIES RELATED ENERGY EFFICIENCY &amp; GHG</a:t>
            </a:r>
          </a:p>
        </p:txBody>
      </p:sp>
      <p:pic>
        <p:nvPicPr>
          <p:cNvPr id="2" name="Picture 1">
            <a:extLst>
              <a:ext uri="{FF2B5EF4-FFF2-40B4-BE49-F238E27FC236}">
                <a16:creationId xmlns:a16="http://schemas.microsoft.com/office/drawing/2014/main" id="{50A7DC94-C523-6B8F-282B-8B2625C5F1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1309" y="2825900"/>
            <a:ext cx="3721938" cy="2691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45913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4">
            <a:extLst>
              <a:ext uri="{FF2B5EF4-FFF2-40B4-BE49-F238E27FC236}">
                <a16:creationId xmlns:a16="http://schemas.microsoft.com/office/drawing/2014/main" id="{55779EE1-F0A0-C5A6-D518-3803ED42ADB6}"/>
              </a:ext>
            </a:extLst>
          </p:cNvPr>
          <p:cNvSpPr>
            <a:spLocks noGrp="1"/>
          </p:cNvSpPr>
          <p:nvPr>
            <p:ph type="title"/>
          </p:nvPr>
        </p:nvSpPr>
        <p:spPr>
          <a:xfrm>
            <a:off x="609600" y="428705"/>
            <a:ext cx="10972747" cy="746542"/>
          </a:xfrm>
        </p:spPr>
        <p:txBody>
          <a:bodyPr lIns="121920" tIns="60960" rIns="121920" bIns="60960" anchor="ctr">
            <a:noAutofit/>
          </a:bodyPr>
          <a:lstStyle/>
          <a:p>
            <a:pPr algn="ctr" eaLnBrk="1" hangingPunct="1">
              <a:spcBef>
                <a:spcPct val="0"/>
              </a:spcBef>
              <a:buClrTx/>
              <a:buFontTx/>
              <a:buNone/>
            </a:pPr>
            <a:r>
              <a:rPr lang="en-US" altLang="en-US" sz="2800" dirty="0">
                <a:solidFill>
                  <a:schemeClr val="accent1">
                    <a:lumMod val="50000"/>
                  </a:schemeClr>
                </a:solidFill>
                <a:latin typeface="+mj-lt"/>
                <a:cs typeface="Arial" panose="020B0604020202020204" pitchFamily="34" charset="0"/>
              </a:rPr>
              <a:t>LEGAL REGULATIONS AND POLICIES IN EE</a:t>
            </a:r>
          </a:p>
        </p:txBody>
      </p:sp>
      <p:sp>
        <p:nvSpPr>
          <p:cNvPr id="43011" name="Text Box 6">
            <a:extLst>
              <a:ext uri="{FF2B5EF4-FFF2-40B4-BE49-F238E27FC236}">
                <a16:creationId xmlns:a16="http://schemas.microsoft.com/office/drawing/2014/main" id="{6ADE395F-C118-24C9-2717-EF2F4A4F22A1}"/>
              </a:ext>
            </a:extLst>
          </p:cNvPr>
          <p:cNvSpPr txBox="1">
            <a:spLocks noChangeArrowheads="1"/>
          </p:cNvSpPr>
          <p:nvPr/>
        </p:nvSpPr>
        <p:spPr bwMode="auto">
          <a:xfrm>
            <a:off x="609600" y="1479430"/>
            <a:ext cx="10972747" cy="442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marL="285750" indent="-285750" algn="just" eaLnBrk="1" hangingPunct="1">
              <a:spcBef>
                <a:spcPct val="50000"/>
              </a:spcBef>
              <a:buClrTx/>
              <a:buFont typeface="Wingdings" pitchFamily="2" charset="2"/>
              <a:buChar char="v"/>
            </a:pPr>
            <a:r>
              <a:rPr lang="vi-VN" altLang="en-US" sz="1800" dirty="0">
                <a:latin typeface="+mn-lt"/>
                <a:cs typeface="Arial" panose="020B0604020202020204" pitchFamily="34" charset="0"/>
              </a:rPr>
              <a:t>Reduce energy intensity by 1-1.5% per year, as stated in the Resolution of the 12th National Congress of the Communist Party.</a:t>
            </a:r>
          </a:p>
          <a:p>
            <a:pPr marL="285750" indent="-285750" algn="just" eaLnBrk="1" hangingPunct="1">
              <a:spcBef>
                <a:spcPct val="50000"/>
              </a:spcBef>
              <a:buClrTx/>
              <a:buFont typeface="Wingdings" pitchFamily="2" charset="2"/>
              <a:buChar char="v"/>
            </a:pPr>
            <a:r>
              <a:rPr lang="vi-VN" altLang="en-US" sz="1800" dirty="0">
                <a:latin typeface="+mn-lt"/>
                <a:cs typeface="Arial" panose="020B0604020202020204" pitchFamily="34" charset="0"/>
              </a:rPr>
              <a:t>Resolution No. 55-NQ/TW of the Politburo: The energy-saving rate compared to the Business-As-Usual (BAU) scenario is expected to reach about 7% by 2030 and about 14% by 2045.</a:t>
            </a:r>
          </a:p>
          <a:p>
            <a:pPr marL="285750" indent="-285750" algn="just" eaLnBrk="1" hangingPunct="1">
              <a:spcBef>
                <a:spcPct val="50000"/>
              </a:spcBef>
              <a:buClrTx/>
              <a:buFont typeface="Wingdings" pitchFamily="2" charset="2"/>
              <a:buChar char="v"/>
            </a:pPr>
            <a:r>
              <a:rPr lang="vi-VN" altLang="en-US" sz="1800" dirty="0">
                <a:latin typeface="+mn-lt"/>
                <a:cs typeface="Arial" panose="020B0604020202020204" pitchFamily="34" charset="0"/>
              </a:rPr>
              <a:t>According to Decision No. 280/QĐ-TTg dated March 13, 2019, by the Prime Minister, approving the National Program on Energy Efficiency (VNEPP), reduce energy consumption by 5-7% of the total national energy consumption during 2019-2025, and by 8-10% during 2019-2030.</a:t>
            </a:r>
          </a:p>
          <a:p>
            <a:pPr marL="285750" indent="-285750" algn="just" eaLnBrk="1" hangingPunct="1">
              <a:spcBef>
                <a:spcPct val="50000"/>
              </a:spcBef>
              <a:buClrTx/>
              <a:buFont typeface="Wingdings" pitchFamily="2" charset="2"/>
              <a:buChar char="v"/>
            </a:pPr>
            <a:r>
              <a:rPr lang="vi-VN" altLang="en-US" sz="1800" dirty="0">
                <a:latin typeface="+mn-lt"/>
                <a:cs typeface="Arial" panose="020B0604020202020204" pitchFamily="34" charset="0"/>
              </a:rPr>
              <a:t>According to Decision No. 893/QĐ-TTg dated July 26, 2023, by the Prime Minister, approving the National Energy Master Plan for the period 2021-2030 with a vision to 2050: achieve energy savings of about 15-20% by 2050 compared to the BAU scenario.</a:t>
            </a:r>
          </a:p>
          <a:p>
            <a:pPr marL="285750" indent="-285750" algn="just" eaLnBrk="1" hangingPunct="1">
              <a:spcBef>
                <a:spcPct val="50000"/>
              </a:spcBef>
              <a:buClrTx/>
              <a:buFont typeface="Wingdings" pitchFamily="2" charset="2"/>
              <a:buChar char="v"/>
            </a:pPr>
            <a:r>
              <a:rPr lang="vi-VN" altLang="en-US" sz="1800" dirty="0">
                <a:latin typeface="+mn-lt"/>
                <a:cs typeface="Arial" panose="020B0604020202020204" pitchFamily="34" charset="0"/>
              </a:rPr>
              <a:t>According to the Nationally Determined Contributions (NDC) report, Vietnam has committed to reducing greenhouse gas (GHG) emissions by 9% during 2021–2030 compared to the BAU scenario using domestic resources, and this could increase to 27% with international support.</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1E0F6-3C92-F209-FF3C-E3A9369CB7CD}"/>
              </a:ext>
            </a:extLst>
          </p:cNvPr>
          <p:cNvSpPr>
            <a:spLocks noGrp="1"/>
          </p:cNvSpPr>
          <p:nvPr>
            <p:ph type="title"/>
          </p:nvPr>
        </p:nvSpPr>
        <p:spPr>
          <a:xfrm>
            <a:off x="609600" y="548567"/>
            <a:ext cx="10972800" cy="654050"/>
          </a:xfrm>
        </p:spPr>
        <p:txBody>
          <a:bodyPr/>
          <a:lstStyle/>
          <a:p>
            <a:pPr algn="ctr"/>
            <a:r>
              <a:rPr lang="en-US" b="1" dirty="0">
                <a:solidFill>
                  <a:schemeClr val="accent1">
                    <a:lumMod val="50000"/>
                  </a:schemeClr>
                </a:solidFill>
              </a:rPr>
              <a:t>Legal Documents</a:t>
            </a:r>
            <a:endParaRPr lang="en-US" dirty="0">
              <a:solidFill>
                <a:schemeClr val="accent1">
                  <a:lumMod val="50000"/>
                </a:schemeClr>
              </a:solidFill>
            </a:endParaRPr>
          </a:p>
        </p:txBody>
      </p:sp>
      <p:sp>
        <p:nvSpPr>
          <p:cNvPr id="3" name="Content Placeholder 2">
            <a:extLst>
              <a:ext uri="{FF2B5EF4-FFF2-40B4-BE49-F238E27FC236}">
                <a16:creationId xmlns:a16="http://schemas.microsoft.com/office/drawing/2014/main" id="{F22CFC5F-0C92-9421-8E85-0A5C24D9752F}"/>
              </a:ext>
            </a:extLst>
          </p:cNvPr>
          <p:cNvSpPr>
            <a:spLocks noGrp="1"/>
          </p:cNvSpPr>
          <p:nvPr>
            <p:ph idx="1"/>
          </p:nvPr>
        </p:nvSpPr>
        <p:spPr>
          <a:xfrm>
            <a:off x="609600" y="1536633"/>
            <a:ext cx="10972800" cy="4095541"/>
          </a:xfrm>
        </p:spPr>
        <p:txBody>
          <a:bodyPr>
            <a:normAutofit/>
          </a:bodyPr>
          <a:lstStyle/>
          <a:p>
            <a:pPr marL="342900" indent="-342900" algn="just" eaLnBrk="1" hangingPunct="1">
              <a:lnSpc>
                <a:spcPct val="150000"/>
              </a:lnSpc>
              <a:spcBef>
                <a:spcPct val="0"/>
              </a:spcBef>
              <a:buClrTx/>
              <a:buFont typeface="Wingdings" pitchFamily="2" charset="2"/>
              <a:buChar char="v"/>
              <a:defRPr/>
            </a:pPr>
            <a:r>
              <a:rPr lang="en-US" altLang="en-US" sz="1800" dirty="0">
                <a:latin typeface="+mn-lt"/>
                <a:cs typeface="Arial" panose="020B0604020202020204" pitchFamily="34" charset="0"/>
              </a:rPr>
              <a:t> </a:t>
            </a:r>
            <a:r>
              <a:rPr lang="en-GB" altLang="en-US" sz="1800" dirty="0">
                <a:latin typeface="+mn-lt"/>
                <a:cs typeface="Arial" panose="020B0604020202020204" pitchFamily="34" charset="0"/>
              </a:rPr>
              <a:t>Law on Economical and Efficient Use of Energy No. 50/2010/QH12 dated June 28, 2010 of the National Assembly, effective from January 1, 2011</a:t>
            </a:r>
          </a:p>
          <a:p>
            <a:pPr marL="342900" indent="-342900" algn="just" eaLnBrk="1" hangingPunct="1">
              <a:lnSpc>
                <a:spcPct val="150000"/>
              </a:lnSpc>
              <a:spcBef>
                <a:spcPct val="0"/>
              </a:spcBef>
              <a:buClrTx/>
              <a:buFont typeface="Wingdings" pitchFamily="2" charset="2"/>
              <a:buChar char="v"/>
              <a:defRPr/>
            </a:pPr>
            <a:r>
              <a:rPr lang="en-GB" altLang="en-US" sz="1800" dirty="0">
                <a:latin typeface="+mn-lt"/>
                <a:cs typeface="Arial" panose="020B0604020202020204" pitchFamily="34" charset="0"/>
              </a:rPr>
              <a:t>Decree 21/2011/ND-CP detailing and providing measures for implementing the Law on Economical and Efficient Use of Energy, effective from May 15, 2011</a:t>
            </a:r>
          </a:p>
          <a:p>
            <a:pPr marL="342900" indent="-342900" algn="just" eaLnBrk="1" hangingPunct="1">
              <a:lnSpc>
                <a:spcPct val="150000"/>
              </a:lnSpc>
              <a:spcBef>
                <a:spcPct val="0"/>
              </a:spcBef>
              <a:buClrTx/>
              <a:buFont typeface="Wingdings" pitchFamily="2" charset="2"/>
              <a:buChar char="v"/>
              <a:defRPr/>
            </a:pPr>
            <a:r>
              <a:rPr lang="vi-VN" sz="1800" dirty="0"/>
              <a:t>Decree No. 134/2013/NĐ-CP dated October 17, 2013, on administrative penalties in the fields of electricity, hydropower dam safety, and the efficient and economical use of energy.</a:t>
            </a:r>
          </a:p>
          <a:p>
            <a:pPr marL="342900" indent="-342900" algn="just" eaLnBrk="1" hangingPunct="1">
              <a:lnSpc>
                <a:spcPct val="150000"/>
              </a:lnSpc>
              <a:spcBef>
                <a:spcPct val="0"/>
              </a:spcBef>
              <a:buClrTx/>
              <a:buFont typeface="Wingdings" pitchFamily="2" charset="2"/>
              <a:buChar char="v"/>
              <a:defRPr/>
            </a:pPr>
            <a:r>
              <a:rPr lang="vi-VN" sz="1800" dirty="0"/>
              <a:t>Decree No. 17/2022/NĐ-CP dated January 31, 2022.</a:t>
            </a:r>
          </a:p>
          <a:p>
            <a:pPr marL="342900" indent="-342900" algn="just" eaLnBrk="1" hangingPunct="1">
              <a:lnSpc>
                <a:spcPct val="150000"/>
              </a:lnSpc>
              <a:spcBef>
                <a:spcPct val="0"/>
              </a:spcBef>
              <a:buClrTx/>
              <a:buFont typeface="Wingdings" pitchFamily="2" charset="2"/>
              <a:buChar char="v"/>
              <a:defRPr/>
            </a:pPr>
            <a:r>
              <a:rPr lang="en-US" sz="1800" dirty="0"/>
              <a:t>Decisions, circulars, and regulations on the efficient and economical use of energy (EE&amp;EC) in industries such as industrial production, construction, agriculture, and transportation have been issued</a:t>
            </a:r>
            <a:endParaRPr lang="en-VN" sz="1800" dirty="0"/>
          </a:p>
        </p:txBody>
      </p:sp>
    </p:spTree>
    <p:extLst>
      <p:ext uri="{BB962C8B-B14F-4D97-AF65-F5344CB8AC3E}">
        <p14:creationId xmlns:p14="http://schemas.microsoft.com/office/powerpoint/2010/main" val="692625125"/>
      </p:ext>
    </p:extLst>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A866E78-73D3-6B16-1FD2-361E9A43B143}"/>
              </a:ext>
            </a:extLst>
          </p:cNvPr>
          <p:cNvCxnSpPr/>
          <p:nvPr/>
        </p:nvCxnSpPr>
        <p:spPr>
          <a:xfrm>
            <a:off x="2694057" y="1371841"/>
            <a:ext cx="7810500" cy="2117"/>
          </a:xfrm>
          <a:prstGeom prst="line">
            <a:avLst/>
          </a:prstGeom>
          <a:ln w="28575">
            <a:solidFill>
              <a:srgbClr val="003399"/>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00CB03A2-1EE9-A7E1-685C-E42FBB589686}"/>
              </a:ext>
            </a:extLst>
          </p:cNvPr>
          <p:cNvSpPr txBox="1"/>
          <p:nvPr/>
        </p:nvSpPr>
        <p:spPr>
          <a:xfrm>
            <a:off x="115916" y="1981442"/>
            <a:ext cx="5429288" cy="369332"/>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lgn="just">
              <a:spcAft>
                <a:spcPts val="400"/>
              </a:spcAft>
              <a:defRPr/>
            </a:pPr>
            <a:r>
              <a:rPr lang="en-US" sz="1800" b="1" dirty="0">
                <a:solidFill>
                  <a:srgbClr val="426290"/>
                </a:solidFill>
                <a:latin typeface="+mn-lt"/>
              </a:rPr>
              <a:t> Industrial production</a:t>
            </a:r>
          </a:p>
        </p:txBody>
      </p:sp>
      <p:sp>
        <p:nvSpPr>
          <p:cNvPr id="21" name="TextBox 20">
            <a:extLst>
              <a:ext uri="{FF2B5EF4-FFF2-40B4-BE49-F238E27FC236}">
                <a16:creationId xmlns:a16="http://schemas.microsoft.com/office/drawing/2014/main" id="{9297CF47-8775-A275-7AC3-4C73ED7EB6F3}"/>
              </a:ext>
            </a:extLst>
          </p:cNvPr>
          <p:cNvSpPr txBox="1"/>
          <p:nvPr/>
        </p:nvSpPr>
        <p:spPr>
          <a:xfrm>
            <a:off x="7164465" y="1752841"/>
            <a:ext cx="3848091" cy="369332"/>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sz="1800" b="1" dirty="0">
                <a:solidFill>
                  <a:srgbClr val="426290"/>
                </a:solidFill>
                <a:latin typeface="+mn-lt"/>
              </a:rPr>
              <a:t> Construction, public lighting</a:t>
            </a:r>
          </a:p>
        </p:txBody>
      </p:sp>
      <p:sp>
        <p:nvSpPr>
          <p:cNvPr id="22" name="TextBox 21">
            <a:extLst>
              <a:ext uri="{FF2B5EF4-FFF2-40B4-BE49-F238E27FC236}">
                <a16:creationId xmlns:a16="http://schemas.microsoft.com/office/drawing/2014/main" id="{9FD4B8CA-3E8B-4FF9-41B6-2C1D55A56DB5}"/>
              </a:ext>
            </a:extLst>
          </p:cNvPr>
          <p:cNvSpPr txBox="1"/>
          <p:nvPr/>
        </p:nvSpPr>
        <p:spPr>
          <a:xfrm>
            <a:off x="115916" y="2895843"/>
            <a:ext cx="5429288" cy="369332"/>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a:spcAft>
                <a:spcPts val="400"/>
              </a:spcAft>
              <a:defRPr/>
            </a:pPr>
            <a:r>
              <a:rPr lang="en-US" sz="1800" b="1" dirty="0">
                <a:solidFill>
                  <a:srgbClr val="426290"/>
                </a:solidFill>
                <a:latin typeface="+mn-lt"/>
              </a:rPr>
              <a:t> Transportation</a:t>
            </a:r>
          </a:p>
        </p:txBody>
      </p:sp>
      <p:sp>
        <p:nvSpPr>
          <p:cNvPr id="23" name="TextBox 22">
            <a:extLst>
              <a:ext uri="{FF2B5EF4-FFF2-40B4-BE49-F238E27FC236}">
                <a16:creationId xmlns:a16="http://schemas.microsoft.com/office/drawing/2014/main" id="{C0843237-A9EC-2C0C-2AC8-9B9B4E7CAC64}"/>
              </a:ext>
            </a:extLst>
          </p:cNvPr>
          <p:cNvSpPr txBox="1"/>
          <p:nvPr/>
        </p:nvSpPr>
        <p:spPr>
          <a:xfrm>
            <a:off x="115916" y="3810242"/>
            <a:ext cx="5429288" cy="369332"/>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sz="1800" b="1" dirty="0">
                <a:solidFill>
                  <a:srgbClr val="426290"/>
                </a:solidFill>
                <a:latin typeface="+mn-lt"/>
              </a:rPr>
              <a:t> Agricultural production</a:t>
            </a:r>
          </a:p>
        </p:txBody>
      </p:sp>
      <p:sp>
        <p:nvSpPr>
          <p:cNvPr id="24" name="TextBox 23">
            <a:extLst>
              <a:ext uri="{FF2B5EF4-FFF2-40B4-BE49-F238E27FC236}">
                <a16:creationId xmlns:a16="http://schemas.microsoft.com/office/drawing/2014/main" id="{600E99F1-2623-948B-082C-08BAEC2F2EE0}"/>
              </a:ext>
            </a:extLst>
          </p:cNvPr>
          <p:cNvSpPr txBox="1"/>
          <p:nvPr/>
        </p:nvSpPr>
        <p:spPr>
          <a:xfrm>
            <a:off x="7164457" y="2966814"/>
            <a:ext cx="3949691" cy="646331"/>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sz="1800" b="1" dirty="0">
                <a:solidFill>
                  <a:srgbClr val="426290"/>
                </a:solidFill>
                <a:latin typeface="+mn-lt"/>
              </a:rPr>
              <a:t> Energy-using equipment and devices</a:t>
            </a:r>
          </a:p>
        </p:txBody>
      </p:sp>
      <p:sp>
        <p:nvSpPr>
          <p:cNvPr id="25" name="TextBox 24">
            <a:extLst>
              <a:ext uri="{FF2B5EF4-FFF2-40B4-BE49-F238E27FC236}">
                <a16:creationId xmlns:a16="http://schemas.microsoft.com/office/drawing/2014/main" id="{833C8DD6-5AB9-6194-EA53-638193693AC3}"/>
              </a:ext>
            </a:extLst>
          </p:cNvPr>
          <p:cNvSpPr txBox="1"/>
          <p:nvPr/>
        </p:nvSpPr>
        <p:spPr>
          <a:xfrm>
            <a:off x="7164459" y="4542713"/>
            <a:ext cx="4000528" cy="646331"/>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sz="1800" b="1" dirty="0">
                <a:solidFill>
                  <a:srgbClr val="426290"/>
                </a:solidFill>
                <a:latin typeface="+mn-lt"/>
              </a:rPr>
              <a:t> Projects, agencies, units using state budget</a:t>
            </a:r>
          </a:p>
        </p:txBody>
      </p:sp>
      <p:sp>
        <p:nvSpPr>
          <p:cNvPr id="26" name="TextBox 25">
            <a:extLst>
              <a:ext uri="{FF2B5EF4-FFF2-40B4-BE49-F238E27FC236}">
                <a16:creationId xmlns:a16="http://schemas.microsoft.com/office/drawing/2014/main" id="{6E06A7A4-B227-AFE9-FC30-87D7071620EC}"/>
              </a:ext>
            </a:extLst>
          </p:cNvPr>
          <p:cNvSpPr txBox="1"/>
          <p:nvPr/>
        </p:nvSpPr>
        <p:spPr>
          <a:xfrm>
            <a:off x="115916" y="4800841"/>
            <a:ext cx="5429288" cy="369332"/>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sz="1800" b="1" dirty="0">
                <a:solidFill>
                  <a:srgbClr val="426290"/>
                </a:solidFill>
                <a:latin typeface="+mn-lt"/>
              </a:rPr>
              <a:t> Services and households</a:t>
            </a:r>
          </a:p>
        </p:txBody>
      </p:sp>
      <p:sp>
        <p:nvSpPr>
          <p:cNvPr id="29" name="TextBox 28">
            <a:extLst>
              <a:ext uri="{FF2B5EF4-FFF2-40B4-BE49-F238E27FC236}">
                <a16:creationId xmlns:a16="http://schemas.microsoft.com/office/drawing/2014/main" id="{ED4D6BD6-0E77-7B59-B122-484D1DC4676E}"/>
              </a:ext>
            </a:extLst>
          </p:cNvPr>
          <p:cNvSpPr txBox="1"/>
          <p:nvPr/>
        </p:nvSpPr>
        <p:spPr>
          <a:xfrm>
            <a:off x="2933152" y="6105864"/>
            <a:ext cx="7129107" cy="535531"/>
          </a:xfrm>
          <a:prstGeom prst="rect">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wrap="square">
            <a:spAutoFit/>
          </a:bodyPr>
          <a:lstStyle/>
          <a:p>
            <a:pPr algn="ctr">
              <a:lnSpc>
                <a:spcPct val="120000"/>
              </a:lnSpc>
              <a:spcBef>
                <a:spcPts val="1600"/>
              </a:spcBef>
              <a:spcAft>
                <a:spcPts val="1600"/>
              </a:spcAft>
              <a:defRPr/>
            </a:pPr>
            <a:r>
              <a:rPr lang="en-US" sz="2400" b="1" dirty="0">
                <a:solidFill>
                  <a:srgbClr val="C00000"/>
                </a:solidFill>
                <a:latin typeface="+mn-lt"/>
                <a:ea typeface="MS PGothic" pitchFamily="34" charset="-128"/>
                <a:cs typeface="Arial" panose="020B0604020202020204" pitchFamily="34" charset="0"/>
              </a:rPr>
              <a:t>Specific energy users (SEUs)</a:t>
            </a:r>
          </a:p>
        </p:txBody>
      </p:sp>
      <p:cxnSp>
        <p:nvCxnSpPr>
          <p:cNvPr id="31" name="Straight Connector 30">
            <a:extLst>
              <a:ext uri="{FF2B5EF4-FFF2-40B4-BE49-F238E27FC236}">
                <a16:creationId xmlns:a16="http://schemas.microsoft.com/office/drawing/2014/main" id="{E9C20BC4-7E48-187B-C811-99822995C2BE}"/>
              </a:ext>
            </a:extLst>
          </p:cNvPr>
          <p:cNvCxnSpPr/>
          <p:nvPr/>
        </p:nvCxnSpPr>
        <p:spPr>
          <a:xfrm rot="5400000">
            <a:off x="3900556" y="3683241"/>
            <a:ext cx="4648200" cy="25400"/>
          </a:xfrm>
          <a:prstGeom prst="line">
            <a:avLst/>
          </a:prstGeom>
          <a:ln w="28575">
            <a:solidFill>
              <a:srgbClr val="000099"/>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08461E64-B0E5-63CE-38B2-877BAA1A5035}"/>
              </a:ext>
            </a:extLst>
          </p:cNvPr>
          <p:cNvCxnSpPr/>
          <p:nvPr/>
        </p:nvCxnSpPr>
        <p:spPr>
          <a:xfrm>
            <a:off x="6211957" y="2057641"/>
            <a:ext cx="952500" cy="2117"/>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BB206CE5-405F-57FA-BAD6-2AB18D33627B}"/>
              </a:ext>
            </a:extLst>
          </p:cNvPr>
          <p:cNvCxnSpPr/>
          <p:nvPr/>
        </p:nvCxnSpPr>
        <p:spPr>
          <a:xfrm>
            <a:off x="6211957" y="3429241"/>
            <a:ext cx="952500" cy="2117"/>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E71709EB-AC00-ABB3-37FA-B96C8A473A78}"/>
              </a:ext>
            </a:extLst>
          </p:cNvPr>
          <p:cNvCxnSpPr/>
          <p:nvPr/>
        </p:nvCxnSpPr>
        <p:spPr>
          <a:xfrm>
            <a:off x="6211957" y="5029441"/>
            <a:ext cx="952500" cy="2117"/>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F951CA8-7F06-C8E2-6F56-1E2A04B466C3}"/>
              </a:ext>
            </a:extLst>
          </p:cNvPr>
          <p:cNvCxnSpPr/>
          <p:nvPr/>
        </p:nvCxnSpPr>
        <p:spPr>
          <a:xfrm>
            <a:off x="5545207" y="2057641"/>
            <a:ext cx="666749" cy="2117"/>
          </a:xfrm>
          <a:prstGeom prst="straightConnector1">
            <a:avLst/>
          </a:prstGeom>
          <a:ln>
            <a:solidFill>
              <a:srgbClr val="000099"/>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6E543DC1-0075-A82B-DBBB-891400E06A71}"/>
              </a:ext>
            </a:extLst>
          </p:cNvPr>
          <p:cNvCxnSpPr/>
          <p:nvPr/>
        </p:nvCxnSpPr>
        <p:spPr>
          <a:xfrm>
            <a:off x="5545207" y="2972041"/>
            <a:ext cx="666749" cy="2117"/>
          </a:xfrm>
          <a:prstGeom prst="straightConnector1">
            <a:avLst/>
          </a:prstGeom>
          <a:ln>
            <a:solidFill>
              <a:srgbClr val="000099"/>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D792E6E7-FFD6-5286-C0EA-58D6EE7E3A6D}"/>
              </a:ext>
            </a:extLst>
          </p:cNvPr>
          <p:cNvCxnSpPr/>
          <p:nvPr/>
        </p:nvCxnSpPr>
        <p:spPr>
          <a:xfrm>
            <a:off x="5545207" y="3886441"/>
            <a:ext cx="666749" cy="2117"/>
          </a:xfrm>
          <a:prstGeom prst="straightConnector1">
            <a:avLst/>
          </a:prstGeom>
          <a:ln>
            <a:solidFill>
              <a:srgbClr val="000099"/>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1B413841-6642-87AE-9BC9-3E31AB710546}"/>
              </a:ext>
            </a:extLst>
          </p:cNvPr>
          <p:cNvCxnSpPr/>
          <p:nvPr/>
        </p:nvCxnSpPr>
        <p:spPr>
          <a:xfrm>
            <a:off x="5545207" y="5029441"/>
            <a:ext cx="666749" cy="2117"/>
          </a:xfrm>
          <a:prstGeom prst="straightConnector1">
            <a:avLst/>
          </a:prstGeom>
          <a:ln>
            <a:solidFill>
              <a:srgbClr val="000099"/>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6DD35C49-4D5A-57E4-A471-FC3BD1AB85DF}"/>
              </a:ext>
            </a:extLst>
          </p:cNvPr>
          <p:cNvCxnSpPr/>
          <p:nvPr/>
        </p:nvCxnSpPr>
        <p:spPr>
          <a:xfrm rot="5400000">
            <a:off x="4568365" y="4090700"/>
            <a:ext cx="3858683" cy="0"/>
          </a:xfrm>
          <a:prstGeom prst="line">
            <a:avLst/>
          </a:prstGeom>
          <a:ln w="28575">
            <a:solidFill>
              <a:srgbClr val="00B05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0C03541C-0F5D-A604-7A0A-69E3847F41CF}"/>
              </a:ext>
            </a:extLst>
          </p:cNvPr>
          <p:cNvCxnSpPr/>
          <p:nvPr/>
        </p:nvCxnSpPr>
        <p:spPr>
          <a:xfrm>
            <a:off x="5545207" y="3200641"/>
            <a:ext cx="952500" cy="211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AC164A5B-A16B-C3F1-D108-088B790D4F49}"/>
              </a:ext>
            </a:extLst>
          </p:cNvPr>
          <p:cNvCxnSpPr/>
          <p:nvPr/>
        </p:nvCxnSpPr>
        <p:spPr>
          <a:xfrm>
            <a:off x="5545207" y="4115041"/>
            <a:ext cx="952500" cy="211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A924942D-5C07-D737-27EE-D6D689ADF318}"/>
              </a:ext>
            </a:extLst>
          </p:cNvPr>
          <p:cNvCxnSpPr/>
          <p:nvPr/>
        </p:nvCxnSpPr>
        <p:spPr>
          <a:xfrm>
            <a:off x="5545207" y="2286241"/>
            <a:ext cx="952500" cy="211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507EF9EF-7CD8-8C7D-33F9-9F91C00C30C2}"/>
              </a:ext>
            </a:extLst>
          </p:cNvPr>
          <p:cNvCxnSpPr/>
          <p:nvPr/>
        </p:nvCxnSpPr>
        <p:spPr>
          <a:xfrm>
            <a:off x="6497707" y="2286241"/>
            <a:ext cx="666749" cy="2117"/>
          </a:xfrm>
          <a:prstGeom prst="straightConnector1">
            <a:avLst/>
          </a:prstGeom>
          <a:ln>
            <a:solidFill>
              <a:srgbClr val="00B05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A9A3EFE7-47D9-4C08-2C90-0370D01AA584}"/>
              </a:ext>
            </a:extLst>
          </p:cNvPr>
          <p:cNvCxnSpPr/>
          <p:nvPr/>
        </p:nvCxnSpPr>
        <p:spPr>
          <a:xfrm>
            <a:off x="6497707" y="5410441"/>
            <a:ext cx="666749" cy="2117"/>
          </a:xfrm>
          <a:prstGeom prst="straightConnector1">
            <a:avLst/>
          </a:prstGeom>
          <a:ln>
            <a:solidFill>
              <a:srgbClr val="00B05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5084" name="AutoShape 30">
            <a:extLst>
              <a:ext uri="{FF2B5EF4-FFF2-40B4-BE49-F238E27FC236}">
                <a16:creationId xmlns:a16="http://schemas.microsoft.com/office/drawing/2014/main" id="{E91F730D-60F0-036C-A147-F6CE2C7548D8}"/>
              </a:ext>
            </a:extLst>
          </p:cNvPr>
          <p:cNvSpPr>
            <a:spLocks/>
          </p:cNvSpPr>
          <p:nvPr/>
        </p:nvSpPr>
        <p:spPr bwMode="auto">
          <a:xfrm>
            <a:off x="11012556" y="1371841"/>
            <a:ext cx="711200" cy="4953000"/>
          </a:xfrm>
          <a:prstGeom prst="rightBrace">
            <a:avLst>
              <a:gd name="adj1" fmla="val 77381"/>
              <a:gd name="adj2" fmla="val 50000"/>
            </a:avLst>
          </a:prstGeom>
          <a:noFill/>
          <a:ln w="38100">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endParaRPr lang="en-US" altLang="en-US" sz="2000" dirty="0">
              <a:solidFill>
                <a:srgbClr val="426290"/>
              </a:solidFill>
              <a:cs typeface="Arial" panose="020B0604020202020204" pitchFamily="34" charset="0"/>
            </a:endParaRPr>
          </a:p>
        </p:txBody>
      </p:sp>
      <p:sp>
        <p:nvSpPr>
          <p:cNvPr id="40989" name="Text Box 32">
            <a:extLst>
              <a:ext uri="{FF2B5EF4-FFF2-40B4-BE49-F238E27FC236}">
                <a16:creationId xmlns:a16="http://schemas.microsoft.com/office/drawing/2014/main" id="{28D03432-F8B3-E9B2-BB47-C32A021CB0D1}"/>
              </a:ext>
            </a:extLst>
          </p:cNvPr>
          <p:cNvSpPr txBox="1">
            <a:spLocks noChangeArrowheads="1"/>
          </p:cNvSpPr>
          <p:nvPr/>
        </p:nvSpPr>
        <p:spPr bwMode="auto">
          <a:xfrm rot="16200000">
            <a:off x="10524284" y="3432030"/>
            <a:ext cx="2727029" cy="379656"/>
          </a:xfrm>
          <a:prstGeom prst="rect">
            <a:avLst/>
          </a:prstGeom>
          <a:noFill/>
          <a:ln>
            <a:noFill/>
          </a:ln>
        </p:spPr>
        <p:txBody>
          <a:bodyPr wrap="non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1800" dirty="0">
                <a:solidFill>
                  <a:srgbClr val="FF3300"/>
                </a:solidFill>
                <a:latin typeface="+mn-lt"/>
                <a:cs typeface="Times New Roman" panose="02020603050405020304" pitchFamily="18" charset="0"/>
              </a:rPr>
              <a:t>Chapter II -&gt; Chapter IX</a:t>
            </a:r>
          </a:p>
        </p:txBody>
      </p:sp>
      <p:sp>
        <p:nvSpPr>
          <p:cNvPr id="2" name="Title 1">
            <a:extLst>
              <a:ext uri="{FF2B5EF4-FFF2-40B4-BE49-F238E27FC236}">
                <a16:creationId xmlns:a16="http://schemas.microsoft.com/office/drawing/2014/main" id="{432A6445-6852-8A32-FF81-EA5108BD9C99}"/>
              </a:ext>
            </a:extLst>
          </p:cNvPr>
          <p:cNvSpPr txBox="1">
            <a:spLocks/>
          </p:cNvSpPr>
          <p:nvPr/>
        </p:nvSpPr>
        <p:spPr>
          <a:xfrm>
            <a:off x="575910" y="575279"/>
            <a:ext cx="10991976" cy="510927"/>
          </a:xfrm>
          <a:prstGeom prst="rect">
            <a:avLst/>
          </a:prstGeom>
        </p:spPr>
        <p:txBody>
          <a:bodyPr lIns="91440" tIns="45720" rIns="91440" bIns="45720" anchor="ct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r>
              <a:rPr lang="en-GB" altLang="en-US" sz="2800" kern="0" dirty="0">
                <a:solidFill>
                  <a:schemeClr val="accent1">
                    <a:lumMod val="50000"/>
                  </a:schemeClr>
                </a:solidFill>
                <a:latin typeface="+mn-lt"/>
                <a:ea typeface="ヒラギノ角ゴ Pro W3"/>
                <a:cs typeface="Arial" panose="020B0604020202020204" pitchFamily="34" charset="0"/>
              </a:rPr>
              <a:t>Subjects of law</a:t>
            </a:r>
          </a:p>
        </p:txBody>
      </p:sp>
    </p:spTree>
    <p:extLst>
      <p:ext uri="{BB962C8B-B14F-4D97-AF65-F5344CB8AC3E}">
        <p14:creationId xmlns:p14="http://schemas.microsoft.com/office/powerpoint/2010/main" val="19475542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8745BF5-2EAA-9F60-6BF6-5D74045063AC}"/>
              </a:ext>
            </a:extLst>
          </p:cNvPr>
          <p:cNvSpPr txBox="1">
            <a:spLocks noChangeArrowheads="1"/>
          </p:cNvSpPr>
          <p:nvPr/>
        </p:nvSpPr>
        <p:spPr bwMode="auto">
          <a:xfrm>
            <a:off x="666931" y="1486833"/>
            <a:ext cx="10858133" cy="388433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341313" indent="-341313">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marL="0" indent="0" algn="just">
              <a:lnSpc>
                <a:spcPct val="200000"/>
              </a:lnSpc>
            </a:pPr>
            <a:r>
              <a:rPr lang="vi-VN" sz="1800" dirty="0">
                <a:solidFill>
                  <a:srgbClr val="C00000"/>
                </a:solidFill>
                <a:latin typeface="+mn-lt"/>
                <a:cs typeface="Arial" panose="020B0604020202020204" pitchFamily="34" charset="0"/>
              </a:rPr>
              <a:t>A SEUs are an establishment that uses large amounts of energy annually according to Government regulations.</a:t>
            </a:r>
            <a:endParaRPr lang="en-US" altLang="en-US" sz="1800" dirty="0">
              <a:latin typeface="+mn-lt"/>
              <a:cs typeface="Arial" panose="020B0604020202020204" pitchFamily="34" charset="0"/>
            </a:endParaRPr>
          </a:p>
          <a:p>
            <a:pPr algn="just">
              <a:lnSpc>
                <a:spcPct val="200000"/>
              </a:lnSpc>
              <a:buFontTx/>
              <a:buAutoNum type="alphaLcParenR"/>
            </a:pPr>
            <a:r>
              <a:rPr lang="en-US" altLang="en-US" sz="1800" dirty="0">
                <a:latin typeface="+mn-lt"/>
                <a:cs typeface="Arial" panose="020B0604020202020204" pitchFamily="34" charset="0"/>
              </a:rPr>
              <a:t>Industrial and agricultural production establishments and transport units with a total energy consumption in one year converted to one thousand tons of oil equivalent (1000 TOE) or more.</a:t>
            </a:r>
          </a:p>
          <a:p>
            <a:pPr algn="just">
              <a:lnSpc>
                <a:spcPct val="200000"/>
              </a:lnSpc>
              <a:buFontTx/>
              <a:buAutoNum type="alphaLcParenR"/>
            </a:pPr>
            <a:r>
              <a:rPr lang="en-US" altLang="en-US" sz="1800" dirty="0">
                <a:latin typeface="+mn-lt"/>
                <a:cs typeface="Arial" panose="020B0604020202020204" pitchFamily="34" charset="0"/>
              </a:rPr>
              <a:t>Construction works used as headquarters, offices, houses; educational, medical, entertainment, physical training and sports facilities; hotels, supermarkets, restaurants and shops with a total energy consumption in one year converted to five hundred tons of oil equivalent (500 TOE) or more.</a:t>
            </a:r>
            <a:endParaRPr lang="vi-VN" altLang="en-US" sz="1800" dirty="0">
              <a:latin typeface="+mn-lt"/>
              <a:cs typeface="Arial" panose="020B0604020202020204" pitchFamily="34" charset="0"/>
            </a:endParaRPr>
          </a:p>
        </p:txBody>
      </p:sp>
      <p:sp>
        <p:nvSpPr>
          <p:cNvPr id="2" name="Title 1">
            <a:extLst>
              <a:ext uri="{FF2B5EF4-FFF2-40B4-BE49-F238E27FC236}">
                <a16:creationId xmlns:a16="http://schemas.microsoft.com/office/drawing/2014/main" id="{5354CA1C-FD52-C44C-A5A4-EAE1CB2D549F}"/>
              </a:ext>
            </a:extLst>
          </p:cNvPr>
          <p:cNvSpPr txBox="1">
            <a:spLocks/>
          </p:cNvSpPr>
          <p:nvPr/>
        </p:nvSpPr>
        <p:spPr>
          <a:xfrm>
            <a:off x="666932" y="545070"/>
            <a:ext cx="10858132" cy="506413"/>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defRPr/>
            </a:pPr>
            <a:r>
              <a:rPr lang="en-US" sz="28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Criteria for determining specific energy </a:t>
            </a:r>
            <a:r>
              <a:rPr lang="en-US" sz="280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users</a:t>
            </a:r>
            <a:endParaRPr lang="en-GB" sz="28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037707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8745BF5-2EAA-9F60-6BF6-5D74045063AC}"/>
              </a:ext>
            </a:extLst>
          </p:cNvPr>
          <p:cNvSpPr txBox="1">
            <a:spLocks noChangeArrowheads="1"/>
          </p:cNvSpPr>
          <p:nvPr/>
        </p:nvSpPr>
        <p:spPr bwMode="auto">
          <a:xfrm>
            <a:off x="561896" y="1675055"/>
            <a:ext cx="11259043" cy="4611455"/>
          </a:xfrm>
          <a:prstGeom prst="rect">
            <a:avLst/>
          </a:prstGeom>
          <a:noFill/>
          <a:ln w="9525">
            <a:solidFill>
              <a:schemeClr val="accent2">
                <a:lumMod val="50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341313" indent="-341313">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marL="457200" indent="-457200" algn="just">
              <a:lnSpc>
                <a:spcPct val="150000"/>
              </a:lnSpc>
              <a:buAutoNum type="arabicPeriod"/>
            </a:pPr>
            <a:r>
              <a:rPr lang="en-US" altLang="en-US" sz="1800" dirty="0">
                <a:latin typeface="Arial" panose="020B0604020202020204" pitchFamily="34" charset="0"/>
                <a:cs typeface="Arial" panose="020B0604020202020204" pitchFamily="34" charset="0"/>
              </a:rPr>
              <a:t>Develop and implement annual economical and efficiency use of energy plan; integrate management programs at the facility.</a:t>
            </a:r>
          </a:p>
          <a:p>
            <a:pPr marL="457200" indent="-457200" algn="just">
              <a:lnSpc>
                <a:spcPct val="150000"/>
              </a:lnSpc>
              <a:buFont typeface="Arial"/>
              <a:buAutoNum type="arabicPeriod"/>
            </a:pPr>
            <a:r>
              <a:rPr lang="en-US" altLang="en-US" sz="1800" dirty="0">
                <a:latin typeface="Arial" panose="020B0604020202020204" pitchFamily="34" charset="0"/>
                <a:cs typeface="Arial" panose="020B0604020202020204" pitchFamily="34" charset="0"/>
              </a:rPr>
              <a:t>Apply standards, technical regulations, and norms on energy use; select and apply advanced production management processes and models, appropriate technological measures, and high energy efficiency technological equipment; use alternative forms of energy more effectively in the production line.</a:t>
            </a:r>
          </a:p>
          <a:p>
            <a:pPr marL="457200" indent="-457200" algn="just">
              <a:lnSpc>
                <a:spcPct val="150000"/>
              </a:lnSpc>
              <a:buFont typeface="Arial"/>
              <a:buAutoNum type="arabicPeriod"/>
            </a:pPr>
            <a:r>
              <a:rPr lang="en-US" altLang="en-US" sz="1800" dirty="0">
                <a:latin typeface="Arial" panose="020B0604020202020204" pitchFamily="34" charset="0"/>
                <a:cs typeface="Arial" panose="020B0604020202020204" pitchFamily="34" charset="0"/>
              </a:rPr>
              <a:t>Apply technical measures and factory architecture, maximize the efficiency of lighting, ventilation and cooling systems; maximize the use of natural light and ventilation.</a:t>
            </a:r>
            <a:endParaRPr lang="vi-VN" altLang="en-US" sz="1800" dirty="0">
              <a:latin typeface="Arial" panose="020B0604020202020204" pitchFamily="34" charset="0"/>
              <a:cs typeface="Arial" panose="020B0604020202020204" pitchFamily="34" charset="0"/>
            </a:endParaRPr>
          </a:p>
          <a:p>
            <a:pPr marL="457200" indent="-457200" algn="just">
              <a:lnSpc>
                <a:spcPct val="150000"/>
              </a:lnSpc>
              <a:buFont typeface="Arial"/>
              <a:buAutoNum type="arabicPeriod"/>
            </a:pPr>
            <a:r>
              <a:rPr lang="en-US" altLang="en-US" sz="1800" dirty="0">
                <a:latin typeface="Arial" panose="020B0604020202020204" pitchFamily="34" charset="0"/>
                <a:cs typeface="Arial" panose="020B0604020202020204" pitchFamily="34" charset="0"/>
              </a:rPr>
              <a:t>Implement operating procedures and maintenance regimes for vehicles and equipment in the production line to prevent energy loss.</a:t>
            </a:r>
          </a:p>
          <a:p>
            <a:pPr marL="457200" indent="-457200" algn="just">
              <a:lnSpc>
                <a:spcPct val="150000"/>
              </a:lnSpc>
              <a:buFont typeface="Arial"/>
              <a:buAutoNum type="arabicPeriod"/>
            </a:pPr>
            <a:r>
              <a:rPr lang="en-US" altLang="en-US" sz="1800" dirty="0">
                <a:latin typeface="Arial" panose="020B0604020202020204" pitchFamily="34" charset="0"/>
                <a:cs typeface="Arial" panose="020B0604020202020204" pitchFamily="34" charset="0"/>
              </a:rPr>
              <a:t>Gradually eliminate device and equipment with outdated technology and high energy consumption according to regulations of the Prime Minister.</a:t>
            </a:r>
            <a:endParaRPr lang="vi-VN" altLang="en-US" sz="1800"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354CA1C-FD52-C44C-A5A4-EAE1CB2D549F}"/>
              </a:ext>
            </a:extLst>
          </p:cNvPr>
          <p:cNvSpPr txBox="1">
            <a:spLocks/>
          </p:cNvSpPr>
          <p:nvPr/>
        </p:nvSpPr>
        <p:spPr>
          <a:xfrm>
            <a:off x="1689908" y="628139"/>
            <a:ext cx="9003017" cy="584811"/>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eaLnBrk="1" hangingPunct="1">
              <a:defRPr/>
            </a:pPr>
            <a:r>
              <a:rPr lang="en-US" sz="28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Responsibility of industrial production facility in EE</a:t>
            </a:r>
            <a:endParaRPr lang="en-GB" sz="28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1E1BA327-1187-52CB-E28B-411DDB25ECAE}"/>
              </a:ext>
            </a:extLst>
          </p:cNvPr>
          <p:cNvSpPr txBox="1"/>
          <p:nvPr/>
        </p:nvSpPr>
        <p:spPr>
          <a:xfrm>
            <a:off x="561896" y="1230162"/>
            <a:ext cx="1802296" cy="427681"/>
          </a:xfrm>
          <a:prstGeom prst="rect">
            <a:avLst/>
          </a:prstGeom>
          <a:noFill/>
        </p:spPr>
        <p:txBody>
          <a:bodyPr wrap="square">
            <a:spAutoFit/>
          </a:bodyPr>
          <a:lstStyle/>
          <a:p>
            <a:pPr algn="ctr">
              <a:lnSpc>
                <a:spcPct val="120000"/>
              </a:lnSpc>
              <a:spcBef>
                <a:spcPts val="1600"/>
              </a:spcBef>
              <a:spcAft>
                <a:spcPts val="1600"/>
              </a:spcAft>
              <a:defRPr/>
            </a:pPr>
            <a:r>
              <a:rPr lang="en-US" sz="2000" b="1" dirty="0">
                <a:solidFill>
                  <a:srgbClr val="C00000"/>
                </a:solidFill>
                <a:ea typeface="MS PGothic" pitchFamily="34" charset="-128"/>
                <a:cs typeface="Arial" panose="020B0604020202020204" pitchFamily="34" charset="0"/>
              </a:rPr>
              <a:t>Article 9</a:t>
            </a:r>
          </a:p>
        </p:txBody>
      </p:sp>
    </p:spTree>
    <p:extLst>
      <p:ext uri="{BB962C8B-B14F-4D97-AF65-F5344CB8AC3E}">
        <p14:creationId xmlns:p14="http://schemas.microsoft.com/office/powerpoint/2010/main" val="3201279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55B10D7-065C-FAB4-80F5-3E11588EB7AF}"/>
              </a:ext>
            </a:extLst>
          </p:cNvPr>
          <p:cNvSpPr txBox="1"/>
          <p:nvPr/>
        </p:nvSpPr>
        <p:spPr>
          <a:xfrm>
            <a:off x="667793" y="573842"/>
            <a:ext cx="10856407" cy="523220"/>
          </a:xfrm>
          <a:prstGeom prst="rect">
            <a:avLst/>
          </a:prstGeom>
          <a:noFill/>
        </p:spPr>
        <p:txBody>
          <a:bodyPr wrap="square">
            <a:spAutoFit/>
          </a:bodyPr>
          <a:lstStyle/>
          <a:p>
            <a:pPr algn="ctr" eaLnBrk="1" hangingPunct="1"/>
            <a:r>
              <a:rPr lang="en-US" altLang="en-US" sz="2800" b="1" kern="0" dirty="0">
                <a:solidFill>
                  <a:schemeClr val="accent1">
                    <a:lumMod val="50000"/>
                  </a:schemeClr>
                </a:solidFill>
                <a:latin typeface="Arial" panose="020B0604020202020204" pitchFamily="34" charset="0"/>
                <a:ea typeface="ヒラギノ角ゴ Pro W3"/>
                <a:cs typeface="Arial" panose="020B0604020202020204" pitchFamily="34" charset="0"/>
              </a:rPr>
              <a:t>Responsibilities of </a:t>
            </a:r>
            <a:r>
              <a:rPr lang="en-US" altLang="en-US" sz="2800" b="1" kern="0" dirty="0" err="1">
                <a:solidFill>
                  <a:schemeClr val="accent1">
                    <a:lumMod val="50000"/>
                  </a:schemeClr>
                </a:solidFill>
                <a:latin typeface="Arial" panose="020B0604020202020204" pitchFamily="34" charset="0"/>
                <a:ea typeface="ヒラギノ角ゴ Pro W3"/>
                <a:cs typeface="Arial" panose="020B0604020202020204" pitchFamily="34" charset="0"/>
              </a:rPr>
              <a:t>specificic</a:t>
            </a:r>
            <a:r>
              <a:rPr lang="en-US" altLang="en-US" sz="2800" b="1" kern="0" dirty="0">
                <a:solidFill>
                  <a:schemeClr val="accent1">
                    <a:lumMod val="50000"/>
                  </a:schemeClr>
                </a:solidFill>
                <a:latin typeface="Arial" panose="020B0604020202020204" pitchFamily="34" charset="0"/>
                <a:ea typeface="ヒラギノ角ゴ Pro W3"/>
                <a:cs typeface="Arial" panose="020B0604020202020204" pitchFamily="34" charset="0"/>
              </a:rPr>
              <a:t> energy users</a:t>
            </a:r>
            <a:endParaRPr lang="en-GB" altLang="en-US" sz="2800" b="1" kern="0" dirty="0">
              <a:solidFill>
                <a:schemeClr val="accent1">
                  <a:lumMod val="50000"/>
                </a:schemeClr>
              </a:solidFill>
              <a:latin typeface="Arial" panose="020B0604020202020204" pitchFamily="34" charset="0"/>
              <a:ea typeface="ヒラギノ角ゴ Pro W3"/>
              <a:cs typeface="Arial" panose="020B0604020202020204" pitchFamily="34" charset="0"/>
            </a:endParaRPr>
          </a:p>
        </p:txBody>
      </p:sp>
      <p:sp>
        <p:nvSpPr>
          <p:cNvPr id="3" name="TextBox 2">
            <a:extLst>
              <a:ext uri="{FF2B5EF4-FFF2-40B4-BE49-F238E27FC236}">
                <a16:creationId xmlns:a16="http://schemas.microsoft.com/office/drawing/2014/main" id="{184EE558-BD84-DE0B-D064-31E729B4706F}"/>
              </a:ext>
            </a:extLst>
          </p:cNvPr>
          <p:cNvSpPr txBox="1"/>
          <p:nvPr/>
        </p:nvSpPr>
        <p:spPr>
          <a:xfrm>
            <a:off x="580032" y="1605026"/>
            <a:ext cx="11031930" cy="4195957"/>
          </a:xfrm>
          <a:prstGeom prst="rect">
            <a:avLst/>
          </a:prstGeom>
          <a:noFill/>
        </p:spPr>
        <p:txBody>
          <a:bodyPr wrap="square">
            <a:spAutoFit/>
          </a:bodyPr>
          <a:lstStyle/>
          <a:p>
            <a:pPr marL="285750" indent="-285750" algn="just" eaLnBrk="1" hangingPunct="1">
              <a:lnSpc>
                <a:spcPct val="150000"/>
              </a:lnSpc>
              <a:buFont typeface="Wingdings" pitchFamily="2" charset="2"/>
              <a:buChar char="v"/>
              <a:defRPr/>
            </a:pPr>
            <a:r>
              <a:rPr lang="en-US" sz="1800" dirty="0">
                <a:solidFill>
                  <a:schemeClr val="tx1"/>
                </a:solidFill>
                <a:latin typeface="+mn-lt"/>
                <a:cs typeface="Arial" panose="020B0604020202020204" pitchFamily="34" charset="0"/>
              </a:rPr>
              <a:t>Fully implement the provisions of the Law on Economical and Efficient Use of Energy for related fields.</a:t>
            </a:r>
          </a:p>
          <a:p>
            <a:pPr marL="285750" indent="-285750" algn="just">
              <a:lnSpc>
                <a:spcPct val="150000"/>
              </a:lnSpc>
              <a:buFont typeface="Wingdings" pitchFamily="2" charset="2"/>
              <a:buChar char="v"/>
              <a:defRPr/>
            </a:pPr>
            <a:r>
              <a:rPr lang="vi-VN" sz="1800" dirty="0">
                <a:solidFill>
                  <a:schemeClr val="tx1"/>
                </a:solidFill>
                <a:latin typeface="+mn-lt"/>
                <a:cs typeface="Arial" panose="020B0604020202020204" pitchFamily="34" charset="0"/>
              </a:rPr>
              <a:t>Appoint an energy manager as prescribed by this Law</a:t>
            </a:r>
            <a:endParaRPr lang="en-US" sz="1800" dirty="0">
              <a:solidFill>
                <a:schemeClr val="tx1"/>
              </a:solidFill>
              <a:latin typeface="+mn-lt"/>
              <a:cs typeface="Arial" panose="020B0604020202020204" pitchFamily="34" charset="0"/>
            </a:endParaRPr>
          </a:p>
          <a:p>
            <a:pPr marL="285750" indent="-285750" algn="just">
              <a:lnSpc>
                <a:spcPct val="150000"/>
              </a:lnSpc>
              <a:buFont typeface="Wingdings" pitchFamily="2" charset="2"/>
              <a:buChar char="v"/>
              <a:defRPr/>
            </a:pPr>
            <a:r>
              <a:rPr lang="vi-VN" sz="1800" dirty="0">
                <a:solidFill>
                  <a:schemeClr val="tx1"/>
                </a:solidFill>
                <a:latin typeface="+mn-lt"/>
                <a:cs typeface="Arial" panose="020B0604020202020204" pitchFamily="34" charset="0"/>
              </a:rPr>
              <a:t>Conduct mandatory energy audits every 03 years.</a:t>
            </a:r>
            <a:endParaRPr lang="en-US" sz="1800" dirty="0">
              <a:solidFill>
                <a:schemeClr val="tx1"/>
              </a:solidFill>
              <a:latin typeface="+mn-lt"/>
              <a:cs typeface="Arial" panose="020B0604020202020204" pitchFamily="34" charset="0"/>
            </a:endParaRPr>
          </a:p>
          <a:p>
            <a:pPr marL="285750" indent="-285750" algn="just">
              <a:lnSpc>
                <a:spcPct val="150000"/>
              </a:lnSpc>
              <a:buFont typeface="Wingdings" pitchFamily="2" charset="2"/>
              <a:buChar char="v"/>
              <a:defRPr/>
            </a:pPr>
            <a:r>
              <a:rPr lang="vi-VN" sz="1800" dirty="0">
                <a:solidFill>
                  <a:schemeClr val="tx1"/>
                </a:solidFill>
                <a:latin typeface="+mn-lt"/>
                <a:cs typeface="Arial" panose="020B0604020202020204" pitchFamily="34" charset="0"/>
              </a:rPr>
              <a:t>Develop a responsibility regime for groups and individuals involved in implementing plans for economical and efficient energy use.</a:t>
            </a:r>
          </a:p>
          <a:p>
            <a:pPr marL="285750" indent="-285750" algn="just">
              <a:lnSpc>
                <a:spcPct val="150000"/>
              </a:lnSpc>
              <a:buFont typeface="Wingdings" pitchFamily="2" charset="2"/>
              <a:buChar char="v"/>
              <a:defRPr/>
            </a:pPr>
            <a:r>
              <a:rPr lang="vi-VN" sz="1800" dirty="0">
                <a:solidFill>
                  <a:schemeClr val="tx1"/>
                </a:solidFill>
                <a:latin typeface="+mn-lt"/>
                <a:cs typeface="Times New Roman" panose="02020603050405020304" pitchFamily="18" charset="0"/>
              </a:rPr>
              <a:t>Apply energy management model according to the instructions of competent state agencies</a:t>
            </a:r>
            <a:endParaRPr lang="en-US" sz="1800" dirty="0">
              <a:solidFill>
                <a:schemeClr val="tx1"/>
              </a:solidFill>
              <a:latin typeface="+mn-lt"/>
              <a:cs typeface="Arial" panose="020B0604020202020204" pitchFamily="34" charset="0"/>
            </a:endParaRPr>
          </a:p>
          <a:p>
            <a:pPr marL="285750" indent="-285750" algn="just">
              <a:lnSpc>
                <a:spcPct val="150000"/>
              </a:lnSpc>
              <a:buFont typeface="Wingdings" pitchFamily="2" charset="2"/>
              <a:buChar char="v"/>
              <a:defRPr/>
            </a:pPr>
            <a:r>
              <a:rPr lang="vi-VN" sz="1800" dirty="0">
                <a:solidFill>
                  <a:schemeClr val="tx1"/>
                </a:solidFill>
                <a:latin typeface="+mn-lt"/>
                <a:cs typeface="Times New Roman" panose="02020603050405020304" pitchFamily="18" charset="0"/>
              </a:rPr>
              <a:t>Implement regulations on energy efficiency in new construction, renovation and expansion of facilities.</a:t>
            </a:r>
          </a:p>
          <a:p>
            <a:pPr marL="285750" indent="-285750" algn="just">
              <a:lnSpc>
                <a:spcPct val="150000"/>
              </a:lnSpc>
              <a:buFont typeface="Wingdings" pitchFamily="2" charset="2"/>
              <a:buChar char="v"/>
              <a:defRPr/>
            </a:pPr>
            <a:r>
              <a:rPr lang="vi-VN" sz="1800" dirty="0">
                <a:solidFill>
                  <a:schemeClr val="tx1"/>
                </a:solidFill>
                <a:latin typeface="+mn-lt"/>
                <a:cs typeface="Times New Roman" panose="02020603050405020304" pitchFamily="18" charset="0"/>
              </a:rPr>
              <a:t>Develop and implement annual and 05 years plans on economical and efficient energy use in accordance with production and business plans; report to competent local state agencies the results of implementing plans on economical and efficient energy use.</a:t>
            </a:r>
            <a:endParaRPr lang="en-US" sz="1800" dirty="0">
              <a:solidFill>
                <a:schemeClr val="tx1"/>
              </a:solidFill>
              <a:latin typeface="+mn-lt"/>
              <a:cs typeface="Times New Roman" panose="02020603050405020304" pitchFamily="18" charset="0"/>
            </a:endParaRPr>
          </a:p>
        </p:txBody>
      </p:sp>
    </p:spTree>
    <p:extLst>
      <p:ext uri="{BB962C8B-B14F-4D97-AF65-F5344CB8AC3E}">
        <p14:creationId xmlns:p14="http://schemas.microsoft.com/office/powerpoint/2010/main" val="3291986278"/>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7BEC444-3BEA-79A3-7F3A-F34F7A6242E3}"/>
              </a:ext>
            </a:extLst>
          </p:cNvPr>
          <p:cNvSpPr>
            <a:spLocks noGrp="1"/>
          </p:cNvSpPr>
          <p:nvPr>
            <p:ph type="title"/>
          </p:nvPr>
        </p:nvSpPr>
        <p:spPr>
          <a:xfrm>
            <a:off x="623822" y="513741"/>
            <a:ext cx="10944353" cy="563033"/>
          </a:xfrm>
        </p:spPr>
        <p:txBody>
          <a:bodyPr>
            <a:noAutofit/>
          </a:bodyPr>
          <a:lstStyle/>
          <a:p>
            <a:pPr algn="ctr" eaLnBrk="1" hangingPunct="1"/>
            <a:r>
              <a:rPr lang="en-US" altLang="en-US" dirty="0">
                <a:solidFill>
                  <a:schemeClr val="accent1">
                    <a:lumMod val="50000"/>
                  </a:schemeClr>
                </a:solidFill>
                <a:latin typeface="Arial" panose="020B0604020202020204" pitchFamily="34" charset="0"/>
                <a:ea typeface="ヒラギノ角ゴ Pro W3"/>
                <a:cs typeface="Arial" panose="020B0604020202020204" pitchFamily="34" charset="0"/>
              </a:rPr>
              <a:t>Regulations for facilities outside key energy user</a:t>
            </a:r>
          </a:p>
        </p:txBody>
      </p:sp>
      <p:sp>
        <p:nvSpPr>
          <p:cNvPr id="16" name="TextBox 15">
            <a:extLst>
              <a:ext uri="{FF2B5EF4-FFF2-40B4-BE49-F238E27FC236}">
                <a16:creationId xmlns:a16="http://schemas.microsoft.com/office/drawing/2014/main" id="{148A8A10-4AB3-0DCA-0213-B2B987412B11}"/>
              </a:ext>
            </a:extLst>
          </p:cNvPr>
          <p:cNvSpPr txBox="1"/>
          <p:nvPr/>
        </p:nvSpPr>
        <p:spPr>
          <a:xfrm>
            <a:off x="623822" y="1682472"/>
            <a:ext cx="8852402" cy="2036455"/>
          </a:xfrm>
          <a:prstGeom prst="rect">
            <a:avLst/>
          </a:prstGeom>
          <a:noFill/>
        </p:spPr>
        <p:txBody>
          <a:bodyPr wrap="square">
            <a:spAutoFit/>
          </a:bodyPr>
          <a:lstStyle/>
          <a:p>
            <a:pPr marL="285750" indent="-285750" algn="just">
              <a:spcAft>
                <a:spcPts val="1067"/>
              </a:spcAft>
              <a:buFont typeface="Wingdings" pitchFamily="2" charset="2"/>
              <a:buChar char="v"/>
              <a:defRPr/>
            </a:pPr>
            <a:r>
              <a:rPr lang="en-US" sz="1800" kern="100" dirty="0">
                <a:solidFill>
                  <a:srgbClr val="000000"/>
                </a:solidFill>
                <a:ea typeface="Calibri" panose="020F0502020204030204" pitchFamily="34" charset="0"/>
                <a:cs typeface="Arial" panose="020B0604020202020204" pitchFamily="34" charset="0"/>
              </a:rPr>
              <a:t>In the fields of industrial production, agriculture, and transportation with energy consumption from </a:t>
            </a:r>
            <a:r>
              <a:rPr lang="en-US" sz="1800" b="1" kern="100" dirty="0">
                <a:solidFill>
                  <a:srgbClr val="FF0000"/>
                </a:solidFill>
                <a:ea typeface="Calibri" panose="020F0502020204030204" pitchFamily="34" charset="0"/>
                <a:cs typeface="Arial" panose="020B0604020202020204" pitchFamily="34" charset="0"/>
              </a:rPr>
              <a:t>600 TOE </a:t>
            </a:r>
            <a:r>
              <a:rPr lang="en-US" sz="1800" kern="100" dirty="0">
                <a:solidFill>
                  <a:srgbClr val="000000"/>
                </a:solidFill>
                <a:ea typeface="Calibri" panose="020F0502020204030204" pitchFamily="34" charset="0"/>
                <a:cs typeface="Arial" panose="020B0604020202020204" pitchFamily="34" charset="0"/>
              </a:rPr>
              <a:t>(or from </a:t>
            </a:r>
            <a:r>
              <a:rPr lang="en-US" sz="1800" b="1" kern="100" dirty="0">
                <a:solidFill>
                  <a:srgbClr val="FF0000"/>
                </a:solidFill>
                <a:ea typeface="Calibri" panose="020F0502020204030204" pitchFamily="34" charset="0"/>
                <a:cs typeface="Arial" panose="020B0604020202020204" pitchFamily="34" charset="0"/>
              </a:rPr>
              <a:t>3.6 million kWh</a:t>
            </a:r>
            <a:r>
              <a:rPr lang="en-US" sz="1800" kern="100" dirty="0">
                <a:solidFill>
                  <a:srgbClr val="000000"/>
                </a:solidFill>
                <a:ea typeface="Calibri" panose="020F0502020204030204" pitchFamily="34" charset="0"/>
                <a:cs typeface="Arial" panose="020B0604020202020204" pitchFamily="34" charset="0"/>
              </a:rPr>
              <a:t>)</a:t>
            </a:r>
          </a:p>
          <a:p>
            <a:pPr marL="285750" indent="-285750" algn="just">
              <a:spcAft>
                <a:spcPts val="1067"/>
              </a:spcAft>
              <a:buFont typeface="Wingdings" pitchFamily="2" charset="2"/>
              <a:buChar char="v"/>
              <a:defRPr/>
            </a:pPr>
            <a:r>
              <a:rPr lang="en-US" sz="1800" kern="100" dirty="0">
                <a:solidFill>
                  <a:srgbClr val="000000"/>
                </a:solidFill>
                <a:ea typeface="Calibri" panose="020F0502020204030204" pitchFamily="34" charset="0"/>
                <a:cs typeface="Arial" panose="020B0604020202020204" pitchFamily="34" charset="0"/>
              </a:rPr>
              <a:t>For buildings and construction works with energy consumption from </a:t>
            </a:r>
            <a:r>
              <a:rPr lang="en-US" sz="1800" b="1" kern="100" dirty="0">
                <a:solidFill>
                  <a:srgbClr val="FF0000"/>
                </a:solidFill>
                <a:ea typeface="Calibri" panose="020F0502020204030204" pitchFamily="34" charset="0"/>
                <a:cs typeface="Arial" panose="020B0604020202020204" pitchFamily="34" charset="0"/>
              </a:rPr>
              <a:t>300 TOE </a:t>
            </a:r>
            <a:r>
              <a:rPr lang="en-US" sz="1800" kern="100" dirty="0">
                <a:solidFill>
                  <a:srgbClr val="000000"/>
                </a:solidFill>
                <a:ea typeface="Calibri" panose="020F0502020204030204" pitchFamily="34" charset="0"/>
                <a:cs typeface="Arial" panose="020B0604020202020204" pitchFamily="34" charset="0"/>
              </a:rPr>
              <a:t>(or from </a:t>
            </a:r>
            <a:r>
              <a:rPr lang="en-US" sz="1800" b="1" kern="100" dirty="0">
                <a:solidFill>
                  <a:srgbClr val="FF0000"/>
                </a:solidFill>
                <a:ea typeface="Calibri" panose="020F0502020204030204" pitchFamily="34" charset="0"/>
                <a:cs typeface="Arial" panose="020B0604020202020204" pitchFamily="34" charset="0"/>
              </a:rPr>
              <a:t>1.8 million kWh</a:t>
            </a:r>
            <a:r>
              <a:rPr lang="en-US" sz="1800" kern="100" dirty="0">
                <a:solidFill>
                  <a:srgbClr val="000000"/>
                </a:solidFill>
                <a:ea typeface="Calibri" panose="020F0502020204030204" pitchFamily="34" charset="0"/>
                <a:cs typeface="Arial" panose="020B0604020202020204" pitchFamily="34" charset="0"/>
              </a:rPr>
              <a:t>)</a:t>
            </a:r>
          </a:p>
          <a:p>
            <a:pPr marL="285750" indent="-285750" algn="just">
              <a:spcAft>
                <a:spcPts val="1067"/>
              </a:spcAft>
              <a:buFont typeface="Wingdings" pitchFamily="2" charset="2"/>
              <a:buChar char="v"/>
              <a:defRPr/>
            </a:pPr>
            <a:r>
              <a:rPr lang="en-US" sz="1800" kern="100" dirty="0">
                <a:solidFill>
                  <a:srgbClr val="000000"/>
                </a:solidFill>
                <a:ea typeface="Calibri" panose="020F0502020204030204" pitchFamily="34" charset="0"/>
                <a:cs typeface="Arial" panose="020B0604020202020204" pitchFamily="34" charset="0"/>
              </a:rPr>
              <a:t>Before </a:t>
            </a:r>
            <a:r>
              <a:rPr lang="en-US" sz="1800" b="1" kern="100" dirty="0">
                <a:solidFill>
                  <a:srgbClr val="FF0000"/>
                </a:solidFill>
                <a:ea typeface="Calibri" panose="020F0502020204030204" pitchFamily="34" charset="0"/>
                <a:cs typeface="Arial" panose="020B0604020202020204" pitchFamily="34" charset="0"/>
              </a:rPr>
              <a:t>January 15 </a:t>
            </a:r>
            <a:r>
              <a:rPr lang="en-US" sz="1800" kern="100" dirty="0">
                <a:solidFill>
                  <a:srgbClr val="000000"/>
                </a:solidFill>
                <a:ea typeface="Calibri" panose="020F0502020204030204" pitchFamily="34" charset="0"/>
                <a:cs typeface="Arial" panose="020B0604020202020204" pitchFamily="34" charset="0"/>
              </a:rPr>
              <a:t>of year N, the key energy users as prescribed in Clauses a and b, Article 4 shall send a report to the SCT (Form 1.1).</a:t>
            </a:r>
          </a:p>
        </p:txBody>
      </p:sp>
    </p:spTree>
    <p:extLst>
      <p:ext uri="{BB962C8B-B14F-4D97-AF65-F5344CB8AC3E}">
        <p14:creationId xmlns:p14="http://schemas.microsoft.com/office/powerpoint/2010/main" val="3844185749"/>
      </p:ext>
    </p:extLst>
  </p:cSld>
  <p:clrMapOvr>
    <a:masterClrMapping/>
  </p:clrMapOvr>
  <p:transition>
    <p:newsflash/>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B82708E-3B99-2BBD-1E73-3722EE3E9E02}"/>
              </a:ext>
            </a:extLst>
          </p:cNvPr>
          <p:cNvSpPr txBox="1"/>
          <p:nvPr/>
        </p:nvSpPr>
        <p:spPr>
          <a:xfrm>
            <a:off x="608162" y="1443970"/>
            <a:ext cx="10975676" cy="5026954"/>
          </a:xfrm>
          <a:prstGeom prst="rect">
            <a:avLst/>
          </a:prstGeom>
          <a:noFill/>
        </p:spPr>
        <p:txBody>
          <a:bodyPr wrap="square" rtlCol="0">
            <a:spAutoFit/>
          </a:bodyPr>
          <a:lstStyle/>
          <a:p>
            <a:pPr marL="285750" indent="-285750" algn="just">
              <a:lnSpc>
                <a:spcPct val="150000"/>
              </a:lnSpc>
              <a:buFont typeface="Wingdings" pitchFamily="2" charset="2"/>
              <a:buChar char="v"/>
            </a:pPr>
            <a:r>
              <a:rPr lang="vi-VN" sz="1800" dirty="0"/>
              <a:t>Circular No. 19/2016/TT-BCT dated January 16, 2016: Regulations on Benchmarking in the beer and beverage manufacturing industry.</a:t>
            </a:r>
          </a:p>
          <a:p>
            <a:pPr marL="285750" indent="-285750" algn="just">
              <a:lnSpc>
                <a:spcPct val="150000"/>
              </a:lnSpc>
              <a:buFont typeface="Wingdings" pitchFamily="2" charset="2"/>
              <a:buChar char="v"/>
            </a:pPr>
            <a:r>
              <a:rPr lang="vi-VN" sz="1800" dirty="0"/>
              <a:t>Circular No. 20/2016/TT-BCT dated September 14, 2016: Regulations on Benchmarking in the steel industry.</a:t>
            </a:r>
          </a:p>
          <a:p>
            <a:pPr marL="285750" indent="-285750" algn="just">
              <a:lnSpc>
                <a:spcPct val="150000"/>
              </a:lnSpc>
              <a:buFont typeface="Wingdings" pitchFamily="2" charset="2"/>
              <a:buChar char="v"/>
            </a:pPr>
            <a:r>
              <a:rPr lang="vi-VN" sz="1800" dirty="0"/>
              <a:t>Circular No. 24/2017/TT-BCT dated November 23, 2017: Regulations on Benchmarking in the paper manufacturing industry.</a:t>
            </a:r>
          </a:p>
          <a:p>
            <a:pPr marL="285750" indent="-285750" algn="just">
              <a:lnSpc>
                <a:spcPct val="150000"/>
              </a:lnSpc>
              <a:buFont typeface="Wingdings" pitchFamily="2" charset="2"/>
              <a:buChar char="v"/>
            </a:pPr>
            <a:r>
              <a:rPr lang="vi-VN" sz="1800" dirty="0"/>
              <a:t>Circular No. 52/2018/TT-BCT dated December 25, 2018: Regulations on Benchmarking in the seafood processing industry, applicable to industrial processing of products such as catfish and shrimp.</a:t>
            </a:r>
          </a:p>
          <a:p>
            <a:pPr marL="285750" indent="-285750" algn="just">
              <a:lnSpc>
                <a:spcPct val="150000"/>
              </a:lnSpc>
              <a:buFont typeface="Wingdings" pitchFamily="2" charset="2"/>
              <a:buChar char="v"/>
            </a:pPr>
            <a:r>
              <a:rPr lang="vi-VN" sz="1800" dirty="0"/>
              <a:t>Circular No. 39/2019/TT-BCT dated November 29, 2019: Regulations on Benchmarking in the sugar manufacturing industry.</a:t>
            </a:r>
          </a:p>
          <a:p>
            <a:pPr marL="285750" indent="-285750" algn="just">
              <a:lnSpc>
                <a:spcPct val="150000"/>
              </a:lnSpc>
              <a:buFont typeface="Wingdings" pitchFamily="2" charset="2"/>
              <a:buChar char="v"/>
            </a:pPr>
            <a:r>
              <a:rPr lang="vi-VN" sz="1800" dirty="0"/>
              <a:t>Circular No. 29/2024/TT-BCT dated December 25, 2024: Regulations on Benchmarking in the plastic manufacturing industry.</a:t>
            </a:r>
          </a:p>
        </p:txBody>
      </p:sp>
      <p:sp>
        <p:nvSpPr>
          <p:cNvPr id="4" name="Title 1">
            <a:extLst>
              <a:ext uri="{FF2B5EF4-FFF2-40B4-BE49-F238E27FC236}">
                <a16:creationId xmlns:a16="http://schemas.microsoft.com/office/drawing/2014/main" id="{56067A31-5E38-503E-22C6-D9CD202812FC}"/>
              </a:ext>
            </a:extLst>
          </p:cNvPr>
          <p:cNvSpPr txBox="1">
            <a:spLocks/>
          </p:cNvSpPr>
          <p:nvPr/>
        </p:nvSpPr>
        <p:spPr>
          <a:xfrm>
            <a:off x="208250" y="599488"/>
            <a:ext cx="11983750" cy="563033"/>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3200" b="1" dirty="0">
                <a:solidFill>
                  <a:schemeClr val="accent1">
                    <a:lumMod val="50000"/>
                  </a:schemeClr>
                </a:solidFill>
              </a:rPr>
              <a:t>Energy Consumption Benchmarking Regulations</a:t>
            </a:r>
            <a:endParaRPr lang="en-US" sz="3200" dirty="0">
              <a:solidFill>
                <a:schemeClr val="accent1">
                  <a:lumMod val="50000"/>
                </a:schemeClr>
              </a:solidFill>
            </a:endParaRPr>
          </a:p>
        </p:txBody>
      </p:sp>
    </p:spTree>
    <p:extLst>
      <p:ext uri="{BB962C8B-B14F-4D97-AF65-F5344CB8AC3E}">
        <p14:creationId xmlns:p14="http://schemas.microsoft.com/office/powerpoint/2010/main" val="7132804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C01919F-029B-3521-B459-8057403ADB41}"/>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E0E3E1A6-552A-EB2D-8275-BC543E29C092}"/>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BB09971A-E4FA-9491-7E32-D108208DB0A6}"/>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81E87D62-8692-1BD9-AD24-8996C6A12A3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DD64BEDE-827A-8378-4CA8-2D416A55CBB8}"/>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A3419CE1-7BCD-1B3A-F8C8-FFE240A192E2}"/>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0C8FC8DD-2321-9D66-B78A-8557949E4E91}"/>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68AD7D47-F3A4-29EE-30E1-8B44F817A1CD}"/>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FE7E5C45-DEF9-D3E7-BB19-10B3B6BFA60C}"/>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A2A6380B-2EAE-7B97-FC10-23E9C741374C}"/>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66599AA2-084F-0DFE-DF44-99517571E130}"/>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AC60AFA7-60A8-BB6C-81C1-C10FFA5E560A}"/>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720A17E7-C42F-DB10-D972-3250A5ABD8AE}"/>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63DB4F51-65B7-4237-DD5B-933DAECA67FC}"/>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737FCC40-8FAB-B771-E6B6-4D5EF18AF454}"/>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9D29AE8C-94A1-080A-3951-FE2D0DA4C1FA}"/>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EEE49A10-5FD0-B077-88AB-42E1D847528D}"/>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8CEB1777-39D6-C6C4-7212-4FE48F51D874}"/>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C5EF6BF9-3CF8-8253-0A84-BC66ABD5022D}"/>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6C84B4EC-CA89-1955-DA58-F426746B15C2}"/>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9E74DCF7-80A2-0343-9002-755EEAFBD6FA}"/>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499B8C48-934E-F105-E1B4-5875AF4F5F8F}"/>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6633CEB5-FA6B-1CAC-2B79-7F54DF6C83D2}"/>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199BE2C6-2D72-77EE-164D-70656801340E}"/>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353E1986-B455-EF98-D866-FCAF620A104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2393A769-54E4-B70C-E5BA-248FF5B222C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9433DD44-3065-A57E-1058-E4A16D14B1ED}"/>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381110FB-D0CA-902A-E293-B17195348F38}"/>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5495045B-50C9-6517-5CF8-4D43A5411EB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F867C83F-5E28-ADD8-A449-A6D24DB31E4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BD008202-15CB-A830-268E-37DE99700084}"/>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314307EA-8640-2F15-8C8E-B4E9CE729F85}"/>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D9F7AE7D-8FD5-137D-1A6E-E2E03BF4EF8E}"/>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ABF9F488-919B-B36E-E7C7-51559A57F6EC}"/>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B43BB16B-D73F-A192-18BD-E9C722D1C63C}"/>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71FAC28B-E86C-BDC7-AEC8-32559CAD0637}"/>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40C5EE2B-2812-29F8-6433-187A9E12BA8C}"/>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AAFA8029-E636-11F5-728E-C3A97572A284}"/>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AA8B09B2-245E-8451-A19D-289B2D770EE3}"/>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9D033015-E5B5-7B74-A814-966E4CB8A479}"/>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6E19147E-2586-5325-85B1-C6DF22231B08}"/>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854297F9-94F2-CD3A-DAB8-573CF1371B68}"/>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9CCA4DA-AF48-41AA-FC1B-6003F00A904F}"/>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64389E0A-693A-4CC0-F9AB-3FF3BF160E04}"/>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D861DF15-39EC-D8EA-5AEE-3698B1F25FF3}"/>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5D39F0E0-CDB5-5ADF-D8E1-65079F62FC4B}"/>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D76747D-4AF2-0900-257C-D58088C9BC5D}"/>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8F56B09-199C-EE40-A49D-974F4D446C5F}"/>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B68C33AC-B094-4F57-522A-8BA24E477B3F}"/>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6A54F449-2E3B-5B95-AE8B-378591EF3F92}"/>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587783AD-57B5-2388-C60F-9902D786E377}"/>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5A95649B-24C9-61B8-0540-EC0E424E962F}"/>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7F48144-F3C0-2C70-E6A8-C2C0075BF703}"/>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20366369-7827-5238-3386-AC5FD6E4ED51}"/>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31248E31-E20C-0679-E045-55E23A6108F5}"/>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2DCAB623-1C49-66C6-F63D-BF03C9F9D866}"/>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BBE24198-C46F-9614-05C4-C93E15ABBA3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0367E57D-020F-317C-19D1-C818210621C4}"/>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C7994A3E-073B-135C-7ABF-B76054E595AF}"/>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7BE0E5B0-F167-0B93-188C-93691A8254C3}"/>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F5D7D640-C3C2-9D1F-EEE1-DA7268FA60C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4824C2D2-F8F3-003D-2BA0-CB36546ECC8B}"/>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3F1EF0F1-828E-81F9-FC76-D2311076A0BB}"/>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DF68FD3F-7B22-5789-1CD5-F41F4C650552}"/>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805E4C6F-4BD3-411B-0A91-5EAB1212864B}"/>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FC80A140-9184-E14B-4002-4C3285D66CA6}"/>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A5DD8BA9-7153-06CD-FD05-12D38335ED2C}"/>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5C8B3F14-3381-72B6-14A5-840F55472036}"/>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6CCAD0F9-001C-D153-FEAB-8BE08BEE50D8}"/>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7A0A51D5-45B6-70DB-009F-A442EC1B0E97}"/>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41F96C19-48C0-BF51-1279-46F678092AF0}"/>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E5A8FCB0-6FF3-C6A9-C26C-7786DD31F112}"/>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F49AC4A9-134B-33E6-AA3C-801AFBBF8FBE}"/>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3E94EFBC-498D-E98E-19CB-F5092B8171AD}"/>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FCF9B83E-A8A3-30DD-947B-5A36672D8C77}"/>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EBBB6628-AF76-D061-6F7E-B5D3E4008505}"/>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388A8F6-5530-8BE8-E3B4-7798550E0367}"/>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A3975A31-4F5D-10F3-3F08-337DEB68C162}"/>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B10AF6CC-6713-EDEB-A9C7-EB671F4E792B}"/>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3857D631-3C32-F8D6-5C56-8615EC3FA8A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F054B3D3-B18D-E7EC-6085-E6146CA02429}"/>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455D771E-98AD-3EBA-BF8E-1A2D77BC20CE}"/>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0C8D8824-CAE6-5B2C-B600-CA5E7BE96892}"/>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3F0451C7-285C-F48A-9418-7E2D69F346F4}"/>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6F897CFD-A4D0-D3D0-0AA5-94727A4EED62}"/>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6A4E3714-4D17-D0A5-4C58-61ABF78E5B0C}"/>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DD465F77-2E9C-B141-0FC1-1612E646594F}"/>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968294C5-D003-D4C1-4507-21F6F3AB631F}"/>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45CCECA5-7049-D436-733B-CFA7909ADCFB}"/>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C2C8EE8C-4C02-7660-8295-2ADC9903FF86}"/>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6C0CD47A-6887-BE1A-DF5F-1BDD9EB068D7}"/>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FDAA4A12-5DA0-99E5-8B29-8698EFA1DB77}"/>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34456CF6-C981-ADD4-72B0-EB493C8B8C2F}"/>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0EF50263-14D3-C5A8-DB3B-53FFBB581C9F}"/>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E31437EB-7CF3-71B0-BB5E-FE7B0154D57E}"/>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D87274CB-DFF6-2036-B8F4-E5086E73D3A2}"/>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2A08CD39-1259-80C0-FBC9-0891E23C8E28}"/>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76BA3BE8-CC76-D35B-882D-70F046975B56}"/>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04348E8F-41D2-F161-09DF-799315559EA7}"/>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E33AD477-AE10-89A5-CD3E-8B1CF5E5ABB2}"/>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1501B71C-373E-492B-98D4-33C051085CB6}"/>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69ACAEA2-0B3C-D5A6-2AF1-8191EC6B54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D0D9AA3F-99BD-63AF-37C0-2431BD594FE9}"/>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F39481D1-D9D3-F1A9-DCB3-89445AE805A9}"/>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13C77CE1-9CC5-842E-B2B0-A89102B4868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DC4B01FF-520F-0D0C-6675-70FDF65DCAA0}"/>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C5D10F7D-4CD2-B060-276A-8BA640F164DA}"/>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7C45BA8D-A158-F1F0-A62A-CF10E91A3564}"/>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2EFC3846-A45B-3440-2F1B-76511F0288AE}"/>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821BD96D-C052-A22F-6DED-765AA883CC29}"/>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ADC7CE8A-3174-F1DC-0A52-6859737133AB}"/>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098332F0-0B8D-06F2-CB8E-E2B23EB4ED0A}"/>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6A8C8DAF-76A3-DF13-AC11-84C66DC65317}"/>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A7DA2915-1CE7-3513-1E1A-E9DE6AF270A6}"/>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67396B0-DB79-A690-E897-145F464219DE}"/>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A08F9EF7-8D8B-FED7-17A4-4E690EBF2108}"/>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C02CDE52-4918-4B96-3E76-7F2F03E5C6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0B241175-E12F-E3A6-E58C-4D525129CCD0}"/>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D6920FC7-DC99-2BE9-3DD3-4CE70A50E9E2}"/>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209FE383-F0D2-937D-91AC-7BD4DF632CB5}"/>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27729037-8C5C-A46B-74C3-23129FBBA1B6}"/>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B2B25DBF-62D8-DA21-1AA4-6B391FD5614B}"/>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7A71F87A-C120-B359-EE0F-60BB449DA698}"/>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2FE4B247-8347-2596-0E99-2231EB7E9657}"/>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E7B98022-8150-B8C2-2CE5-FB3F9C07C56B}"/>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3DC4671D-47F3-AE69-0FAB-C1B0F960E87B}"/>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45E50148-3D17-2EEA-2B6D-1FA5DB5897CA}"/>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3E0714D6-693C-0FB1-64A4-C1CCBBD10FEE}"/>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663A9F2D-5E04-A8BB-6341-7752E27C99EB}"/>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3DAFBD4F-44D2-E0E4-C791-5D99415AA376}"/>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8C0AA8F0-50A0-66E7-B505-B619CBAF0A05}"/>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387A3772-E47E-247E-EABC-C4E3D44EBE71}"/>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BCD22C25-7D1C-4380-6504-9D275691B08B}"/>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8416231F-6210-270A-1A64-D5EADEF6491A}"/>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4C236ECC-B8DF-B45B-072E-8B259ADD8377}"/>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44C9DF4E-34F5-0408-4735-88F515293B51}"/>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14DFF3D5-2A4F-2EBA-E021-436E0A87E770}"/>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E8E0B0DD-1B6A-8E80-3B50-FA1D146B322E}"/>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F8968AB9-38C2-ED45-CFBB-745D30E0C1C2}"/>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5A2BF701-1A18-84BC-6076-202CDC366F0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6203DAB2-0D23-8832-9C16-84DFD406516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9515A984-F7FC-07A8-FC2A-3A16780B36D8}"/>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E2364D4-2675-2216-FE8F-DD32FA9F6624}"/>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5BFA1024-2B25-FEB2-340D-8554C465B47A}"/>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F9D46965-F202-D58B-B25C-67763D087163}"/>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59F3B0E2-41AE-2616-55DC-69EAA11D8800}"/>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AF20A2E4-15E5-628D-158F-D392CBA2D30D}"/>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93908F29-D6F4-1FB1-6D5F-13E2C8923D5B}"/>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C18B4051-0242-AAA0-1865-77FE91233A6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B0A2D428-EE53-50AB-7514-3B2ABBABACDA}"/>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026FF984-057D-C2B5-8909-AFF33378DABB}"/>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336231E5-1FB3-75DD-B6AA-C1336DCE7CAD}"/>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162E16E7-D969-F017-6D69-095ED5E3912F}"/>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D4D71DE0-E771-1CFC-810D-0FE7832CA437}"/>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9C84772C-55C8-D178-062F-376228614DF5}"/>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071F146B-99E0-A527-994C-6E071141B1DA}"/>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963A3388-EB81-C9D3-2563-DEE8EE9520B5}"/>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BF2D1C7A-D564-7039-F913-6001662ABA8A}"/>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CDB23329-D8CF-7A9A-694B-FEE489E2793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3EC5E3AE-A030-17C7-688C-80D49C896A9D}"/>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93F6C865-AEC7-2B22-D5E1-8B83E0018472}"/>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D549CD34-423E-F016-1295-BD811940821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F4A06BC1-F56F-4230-A2E9-83B261C78CED}"/>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5A5C451-FA75-9CF0-6708-194EAA04EB2B}"/>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7D0F6C01-6D2E-2A33-3819-9E750BFCAA0C}"/>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81B6B88B-7EB9-67AB-6516-76718960B461}"/>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262F40F3-8C1D-AC48-A41A-6B2664B6A85E}"/>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E90274BA-1158-E379-DE18-C9A8F995DE5B}"/>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9A92310E-2243-2F6A-7669-6CD40983F2F0}"/>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B127A27D-AA27-0479-7AEA-A0029511C128}"/>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08D16750-5CD8-B9CE-896D-C8DF81026C60}"/>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677D51BA-891F-30F7-039E-DD8B8BBF1D7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D6013F86-5504-3421-E8D3-A03A3EE86E1F}"/>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D0CE8520-9290-2C86-90D0-098297F2C7B5}"/>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4DD25E32-E684-BB9F-276A-DED7C23E6632}"/>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8F1665B2-EB57-0149-2F09-8755B301590A}"/>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324496E0-04A8-B1BF-796A-2A7CD4BCD1DA}"/>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BEF1C9C3-E7DD-69C0-0153-7E3303779827}"/>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BA55A72F-3375-C378-C946-ECAE5637DB4B}"/>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74C1D9B7-C11E-34E1-5836-5BBBBDE5D4B5}"/>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7972830F-38E4-D7EE-7A3B-129B08887AC4}"/>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A2EE6B95-1993-754A-422E-AEFBD967B044}"/>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3CCD1649-F04A-5694-99EF-0149EF621706}"/>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0F0CCF79-6EC6-008C-C289-BDCC4DE693CB}"/>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EE2571AC-C1B3-6C91-D1C0-70E588E28489}"/>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B9EDCB4F-EC4E-78F8-7931-E2EEFB81EB7F}"/>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A81CAF18-2C35-4D41-E9F2-8EC081D98B30}"/>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DE3B19F2-A405-2C7B-CCF5-39A7746F8910}"/>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E09C8902-ACA2-947E-5372-BD0F03D253DC}"/>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229D4D9E-80AA-41A6-AB1B-D08E57AD8FBB}"/>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18813F13-34F8-ED18-6F72-92C5913038C1}"/>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10E27B19-51C9-D886-BF9A-FDBF2901B56A}"/>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C498F24D-650B-CE51-C686-17E52EAB0565}"/>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71C4B05F-2D6B-0524-9A7E-38A61F444E39}"/>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85F75163-E882-A094-0DD0-2520BC2F2BF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9EC3FFF8-2335-6D65-02D0-0A884BDF9404}"/>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0F1EAC7C-9D7A-084C-8F3B-CFA8584BFDB2}"/>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68248CCA-D29A-5609-617C-565D0F19883D}"/>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E7ACE004-0CD9-7E3B-9565-1090DA4A57FA}"/>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D7C6BAAC-8AD1-78E5-BAF3-42E6EF79136E}"/>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2D47800D-D0D2-00D6-B06B-1419482F09D2}"/>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926435B1-A6F1-7DA7-BB53-CE7A332926E1}"/>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809DD012-2B72-27F0-9910-98E398F7BFC4}"/>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FFF1804A-2AC0-F2F1-C47D-9A1A2E9CEB9B}"/>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1894DB64-D4AE-E49A-881E-9D695800A2AB}"/>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7147F3CF-D621-647D-A137-441A11A6A7CD}"/>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C8FE946C-E84C-1011-A9CA-E119414837F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2ADDDE1F-9202-FC3E-B83E-8AD06732A057}"/>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7E1064E4-9BE9-E695-2698-6AF9C62733DA}"/>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80696075-1B2C-BC49-B390-CAEDC5C9C80F}"/>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BD73FB0-D1FA-7856-0724-FD28F228BDE0}"/>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F1E092EF-B706-B4ED-54F7-CBA5630214C5}"/>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382E1CE3-C00B-CB7C-2BDF-56F6D1F01427}"/>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07A9B2B2-257E-7668-75C6-C460C607101D}"/>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FD7D5FA9-8CC0-1756-2455-2557B74FE38C}"/>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CF03C9F1-4B7B-8AAE-4997-CC193E0E8D81}"/>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E829F90A-1434-6A7B-48D5-EA35894CF8E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2F6E5381-A599-85B5-A439-F03FCC52C254}"/>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6FADA406-31A7-6256-68E7-6F4A5C3100D4}"/>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735AA6B4-DE42-4CF0-BD14-4D02BAD6C38F}"/>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54EDCE50-04C7-C5C6-7FD6-76739297BC7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1335F27C-5347-371C-5A53-387B5C5370D0}"/>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4F7CFF7C-004F-69F7-9FAC-420E58A2CA9A}"/>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B304B6C1-7FCE-D3B0-C65C-26777B8D1D2E}"/>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367293D7-A99A-FD2A-ED84-9D30A822779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0DD19DF6-BC88-08E7-F91D-D0902E38E5F4}"/>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4077D3ED-52AD-85C9-0179-F7350694DB8B}"/>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BCCC79C-C2BE-AE12-4EAE-AAF10B840A7C}"/>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777802DF-E3A1-6C76-DF6F-E612D73DABB6}"/>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BA02F535-CE4D-F331-56DA-53389393C4F5}"/>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153AB1C0-629C-4ED8-8EB5-4DCDEAA430D8}"/>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B65582DA-2B28-72C4-C4F9-3D723AAADB0D}"/>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EF0BBA40-6D05-87FA-345B-F61E14B95C5C}"/>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2A0E3B93-D7C1-9C39-9499-571B230282F6}"/>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3C7BDAD3-0436-8F61-0328-11911BC75CE7}"/>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64F456B7-2D29-180B-0373-42420D723D35}"/>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3749C782-1C5E-7773-5577-670C340DB069}"/>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294FF056-0192-F83C-C532-889143B72F2F}"/>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E00FA1C3-69E8-141D-B3F3-130507EBC32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2A143345-5BFC-489F-1853-44A5D4257F18}"/>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2A2E105A-C575-0403-F855-C6E05347CBB9}"/>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CB879EEB-D0C2-6A50-5933-1394A745709D}"/>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54304B8-DF0F-3085-841F-19279C8A08EE}"/>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8171054A-23E2-BB32-FC32-FC50E351AA55}"/>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0F690D05-9F7D-5EB7-DCE2-F48DEBBB4296}"/>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375A03B0-BA0B-527A-9BCB-275C60B647AD}"/>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84533B16-14D4-F800-C763-DD4390AAD25E}"/>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04719E2A-763C-99C2-C603-5CAC465466DD}"/>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B0DBCA6F-AE8E-EEB8-C4DB-FA5B9C1C34B8}"/>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1FF8511F-E79B-4EB2-9036-CF963EEAF58B}"/>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6F490F07-5F51-C412-E246-8FDEE40E3A0A}"/>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5ED02713-9E2E-7D42-CC74-E80F8EB19EDF}"/>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EB776E74-7BC4-61BA-6BBA-14B011A7DFFA}"/>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E847DD29-F47D-9CE7-D704-715D5C01E12D}"/>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CBE46D57-1C78-44C1-9F97-6383E606D4D2}"/>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8A024246-D070-581C-EB98-78B170B88FB5}"/>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FB492AE2-47E8-E39B-B0E8-B06A7EA02B0A}"/>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A02010A2-E5DA-6ECB-26C6-F7653EDC8F0F}"/>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DEA0D0C0-B5A6-1BE3-581F-8D05056E982D}"/>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54249D88-B0EA-3887-1F5A-5D21C966D124}"/>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8FF86481-2EE5-4C12-06A4-F43FB795758F}"/>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C742517D-CDBC-EB5E-17C0-34557A765835}"/>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1951FCC2-2B8F-00C1-A777-21DFBDC64689}"/>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90990955-B69B-EBBB-2655-A9A201325452}"/>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D600C5E5-9CB8-AB7E-31D8-EE90490C572D}"/>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E1F8698C-87E7-CAB0-C6DF-6C90AA00D74A}"/>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409D2F2F-B57B-3867-8E48-914B20D665E3}"/>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8D8C1C65-6F4B-19E7-1465-2E7DA895CD63}"/>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377F1E20-A472-9EB2-F057-C718BC5E4868}"/>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2BE5D1A0-BC35-8281-1F87-A920939C70C8}"/>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58BA1D50-BD85-F1EE-7033-99402E2C17D6}"/>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90892248-AF01-E7FB-924C-55AF4659B4A7}"/>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D2C9F84F-7047-82F1-B6BF-FDA809B815D5}"/>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18305252-096D-EC9D-5AE1-13F077F11ED2}"/>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3021FE0E-E880-27D8-C4F1-6EAAB5326528}"/>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033AB9C5-BF11-CCF5-28DE-6AEAA9D94048}"/>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0F12325E-1CFB-7A2F-B541-710486CA0F7A}"/>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255BC113-2922-6F3D-4890-23C2AFABF535}"/>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8905A6B9-4AF5-849A-F30C-F9A151D90576}"/>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9245B6C9-40D7-57E4-C79A-B700268B5BA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7674842-3CE2-9A74-3970-BC26D338264E}"/>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E99F2ACF-E32D-216F-3188-82F39BD53BCD}"/>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A246C01C-FEEE-77AF-73DD-0CB81356CDF7}"/>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B71A7B4C-C940-BA8B-A387-6A053C154CB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4FACFC99-9424-B55E-312F-C8A979F12E9B}"/>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CF1B7DD7-86D0-26CA-1D6A-3D32F3B9B0E2}"/>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E3A0D67D-C7A7-7F9A-A215-0B58462100DD}"/>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A572995E-6CC2-D977-76CB-90A40F91F68A}"/>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43C86CDC-1263-3BA8-A822-5905300E1658}"/>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2180F7E3-7EAC-DA29-D238-B30864418A3A}"/>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EEE222A7-81D6-EC52-812B-15B44E78AD5E}"/>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FD618CDD-4254-90E0-78A2-4981B0EDDE0E}"/>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B8D08CC-61AA-2DC1-A1DB-303BED2AA1B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8EA83244-1D56-B4F9-3B3C-542C8D6E7DA1}"/>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3E8CBC1C-B25B-35E6-D879-CA0EF01DC111}"/>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B4786305-2F95-D466-35A8-10F4E04671D3}"/>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0705A0EF-5472-E9EE-1D2E-54ED39690F7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3F7C7975-7D5F-F8B5-8B88-32677471A782}"/>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E9B55F95-2C61-8D89-FF10-12FBFC53F8CC}"/>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1EF77291-D6FD-5519-1550-E120B936F22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3258949-58C6-6BCC-F385-216B47D0873D}"/>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B4C1588B-DAAF-1967-45DE-9B7F740BB64E}"/>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812D80F3-AAD8-3987-1FD1-A641800A711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C42D0E22-4A9E-2712-6BDE-8B0A4A893E15}"/>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DC2D4913-25E3-C93C-00DC-BF5C4D180CB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90864CB7-04AA-0755-9889-3A2ADC34D5A3}"/>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1DC6D879-91EF-7F5E-A03C-781C8D44428F}"/>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9E9F6B68-2BDC-B26F-2FD6-79CBFCE93B72}"/>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9CABCD0A-43A9-7D6C-7041-E46B2226F39E}"/>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ECC431B8-E35A-FC87-318C-7D75FEF12AE2}"/>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3C6BDF67-9559-72EC-FBD9-5A7FED8BEF70}"/>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97C7D8B5-4528-7CB7-0A5F-97E240B38675}"/>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827C46BF-D2E5-E692-7047-C064AE958A50}"/>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E23B8372-3683-30C2-262E-E32F38BF179A}"/>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D4B6E209-FB2A-F6E8-B61B-AAC2465381D4}"/>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523E675F-E904-326C-88CC-CCDECFA90EA1}"/>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EFA9FD30-513D-1684-11AC-CE756353E57B}"/>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3" name="Subtitle 2">
            <a:extLst>
              <a:ext uri="{FF2B5EF4-FFF2-40B4-BE49-F238E27FC236}">
                <a16:creationId xmlns:a16="http://schemas.microsoft.com/office/drawing/2014/main" id="{A5EAA719-7F5E-FA87-3FF1-D89C8408762B}"/>
              </a:ext>
            </a:extLst>
          </p:cNvPr>
          <p:cNvSpPr>
            <a:spLocks noGrp="1"/>
          </p:cNvSpPr>
          <p:nvPr>
            <p:ph type="subTitle" idx="1"/>
          </p:nvPr>
        </p:nvSpPr>
        <p:spPr>
          <a:xfrm>
            <a:off x="580002" y="2283945"/>
            <a:ext cx="5842422" cy="1561121"/>
          </a:xfrm>
        </p:spPr>
        <p:txBody>
          <a:bodyPr>
            <a:normAutofit/>
          </a:bodyPr>
          <a:lstStyle/>
          <a:p>
            <a:r>
              <a:rPr lang="en-US" sz="3200" b="1" u="sng" dirty="0">
                <a:solidFill>
                  <a:schemeClr val="accent1">
                    <a:lumMod val="50000"/>
                  </a:schemeClr>
                </a:solidFill>
              </a:rPr>
              <a:t>Module 1: </a:t>
            </a:r>
          </a:p>
          <a:p>
            <a:r>
              <a:rPr lang="en-US" sz="3200" b="1" dirty="0">
                <a:solidFill>
                  <a:schemeClr val="accent1">
                    <a:lumMod val="50000"/>
                  </a:schemeClr>
                </a:solidFill>
              </a:rPr>
              <a:t>Introduce VSUEE, RSF fund</a:t>
            </a:r>
          </a:p>
        </p:txBody>
      </p:sp>
    </p:spTree>
    <p:extLst>
      <p:ext uri="{BB962C8B-B14F-4D97-AF65-F5344CB8AC3E}">
        <p14:creationId xmlns:p14="http://schemas.microsoft.com/office/powerpoint/2010/main" val="2991617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ÁNG KIẾN KINH NGHIỆM | Trường TH&amp;THCS Trung Mỹ">
            <a:extLst>
              <a:ext uri="{FF2B5EF4-FFF2-40B4-BE49-F238E27FC236}">
                <a16:creationId xmlns:a16="http://schemas.microsoft.com/office/drawing/2014/main" id="{025CB4D2-EFBF-6892-369A-9C5C540F4DE8}"/>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Noto Sans" panose="020B0502040504020204" pitchFamily="34" charset="0"/>
            </a:endParaRPr>
          </a:p>
        </p:txBody>
      </p:sp>
      <p:sp>
        <p:nvSpPr>
          <p:cNvPr id="5" name="Title 1">
            <a:extLst>
              <a:ext uri="{FF2B5EF4-FFF2-40B4-BE49-F238E27FC236}">
                <a16:creationId xmlns:a16="http://schemas.microsoft.com/office/drawing/2014/main" id="{56067A31-5E38-503E-22C6-D9CD202812FC}"/>
              </a:ext>
            </a:extLst>
          </p:cNvPr>
          <p:cNvSpPr txBox="1">
            <a:spLocks/>
          </p:cNvSpPr>
          <p:nvPr/>
        </p:nvSpPr>
        <p:spPr>
          <a:xfrm>
            <a:off x="208250" y="549003"/>
            <a:ext cx="11983750" cy="563033"/>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2800" b="1" dirty="0">
                <a:solidFill>
                  <a:schemeClr val="accent1">
                    <a:lumMod val="50000"/>
                  </a:schemeClr>
                </a:solidFill>
              </a:rPr>
              <a:t>Sanctions</a:t>
            </a:r>
            <a:endParaRPr lang="en-US" altLang="en-US" sz="2800" b="1" dirty="0">
              <a:solidFill>
                <a:schemeClr val="accent1">
                  <a:lumMod val="50000"/>
                </a:schemeClr>
              </a:solidFill>
              <a:ea typeface="ヒラギノ角ゴ Pro W3"/>
            </a:endParaRPr>
          </a:p>
        </p:txBody>
      </p:sp>
      <p:sp>
        <p:nvSpPr>
          <p:cNvPr id="6" name="TextBox 5">
            <a:extLst>
              <a:ext uri="{FF2B5EF4-FFF2-40B4-BE49-F238E27FC236}">
                <a16:creationId xmlns:a16="http://schemas.microsoft.com/office/drawing/2014/main" id="{4B82708E-3B99-2BBD-1E73-3722EE3E9E02}"/>
              </a:ext>
            </a:extLst>
          </p:cNvPr>
          <p:cNvSpPr txBox="1"/>
          <p:nvPr/>
        </p:nvSpPr>
        <p:spPr>
          <a:xfrm>
            <a:off x="527479" y="2057961"/>
            <a:ext cx="10975676" cy="2031325"/>
          </a:xfrm>
          <a:prstGeom prst="rect">
            <a:avLst/>
          </a:prstGeom>
          <a:noFill/>
        </p:spPr>
        <p:txBody>
          <a:bodyPr wrap="square" rtlCol="0">
            <a:spAutoFit/>
          </a:bodyPr>
          <a:lstStyle/>
          <a:p>
            <a:pPr algn="just"/>
            <a:r>
              <a:rPr lang="en-US" sz="1800" dirty="0"/>
              <a:t>Decree No. 21/2011/ND-CP; Stipulated in the Law on Economical and Efficient Use of Energy; </a:t>
            </a:r>
          </a:p>
          <a:p>
            <a:pPr algn="just"/>
            <a:r>
              <a:rPr lang="en-US" sz="1800" dirty="0"/>
              <a:t>Decree No. 134/2013/ND-CP;  </a:t>
            </a:r>
          </a:p>
          <a:p>
            <a:pPr algn="just"/>
            <a:r>
              <a:rPr lang="en-US" sz="1800" dirty="0"/>
              <a:t>Decree No. 17/2022/ND-CP dated 31/01/2022.</a:t>
            </a:r>
          </a:p>
          <a:p>
            <a:pPr algn="just"/>
            <a:endParaRPr lang="en-US" sz="1800" dirty="0"/>
          </a:p>
          <a:p>
            <a:pPr marL="285750" indent="-285750" algn="just">
              <a:buFont typeface="Wingdings" panose="05000000000000000000" pitchFamily="2" charset="2"/>
              <a:buChar char="v"/>
            </a:pPr>
            <a:r>
              <a:rPr lang="en-US" sz="1800" dirty="0"/>
              <a:t>For organizations
For the individual, owners
Money...?</a:t>
            </a:r>
            <a:endParaRPr lang="en-VN" sz="1800" dirty="0"/>
          </a:p>
        </p:txBody>
      </p:sp>
      <p:pic>
        <p:nvPicPr>
          <p:cNvPr id="5124" name="Picture 4" descr="Chế tài là gì? Các loại chế tài được áp ...">
            <a:extLst>
              <a:ext uri="{FF2B5EF4-FFF2-40B4-BE49-F238E27FC236}">
                <a16:creationId xmlns:a16="http://schemas.microsoft.com/office/drawing/2014/main" id="{625EAC92-B68A-4D26-991B-A370D5EAD3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0909" y="2803711"/>
            <a:ext cx="4395361" cy="29516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1103655"/>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ÁNG KIẾN KINH NGHIỆM | Trường TH&amp;THCS Trung Mỹ">
            <a:extLst>
              <a:ext uri="{FF2B5EF4-FFF2-40B4-BE49-F238E27FC236}">
                <a16:creationId xmlns:a16="http://schemas.microsoft.com/office/drawing/2014/main" id="{025CB4D2-EFBF-6892-369A-9C5C540F4DE8}"/>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Noto Sans" panose="020B0502040504020204" pitchFamily="34" charset="0"/>
            </a:endParaRPr>
          </a:p>
        </p:txBody>
      </p:sp>
      <p:sp>
        <p:nvSpPr>
          <p:cNvPr id="10" name="Title 1">
            <a:extLst>
              <a:ext uri="{FF2B5EF4-FFF2-40B4-BE49-F238E27FC236}">
                <a16:creationId xmlns:a16="http://schemas.microsoft.com/office/drawing/2014/main" id="{752D3539-6F59-B5FE-F5FC-0D2B60B2883C}"/>
              </a:ext>
            </a:extLst>
          </p:cNvPr>
          <p:cNvSpPr txBox="1">
            <a:spLocks/>
          </p:cNvSpPr>
          <p:nvPr/>
        </p:nvSpPr>
        <p:spPr>
          <a:xfrm>
            <a:off x="1981200" y="578560"/>
            <a:ext cx="8229600" cy="607707"/>
          </a:xfrm>
          <a:prstGeom prst="rect">
            <a:avLst/>
          </a:prstGeom>
          <a:noFill/>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lgn="ctr">
              <a:spcBef>
                <a:spcPts val="600"/>
              </a:spcBef>
              <a:defRPr/>
            </a:pPr>
            <a:r>
              <a:rPr lang="en-US" sz="2800" dirty="0">
                <a:solidFill>
                  <a:schemeClr val="accent1">
                    <a:lumMod val="50000"/>
                  </a:schemeClr>
                </a:solidFill>
                <a:latin typeface="+mn-lt"/>
              </a:rPr>
              <a:t>DISCUSSION</a:t>
            </a:r>
          </a:p>
        </p:txBody>
      </p:sp>
      <p:sp>
        <p:nvSpPr>
          <p:cNvPr id="3" name="TextBox 2">
            <a:extLst>
              <a:ext uri="{FF2B5EF4-FFF2-40B4-BE49-F238E27FC236}">
                <a16:creationId xmlns:a16="http://schemas.microsoft.com/office/drawing/2014/main" id="{AD09AB9B-8559-6F4E-D050-0DA6B2B91B8F}"/>
              </a:ext>
            </a:extLst>
          </p:cNvPr>
          <p:cNvSpPr txBox="1"/>
          <p:nvPr/>
        </p:nvSpPr>
        <p:spPr>
          <a:xfrm>
            <a:off x="621736" y="1603961"/>
            <a:ext cx="10867899" cy="1985095"/>
          </a:xfrm>
          <a:prstGeom prst="rect">
            <a:avLst/>
          </a:prstGeom>
          <a:noFill/>
        </p:spPr>
        <p:txBody>
          <a:bodyPr wrap="square">
            <a:spAutoFit/>
          </a:bodyPr>
          <a:lstStyle/>
          <a:p>
            <a:pPr algn="just">
              <a:lnSpc>
                <a:spcPct val="150000"/>
              </a:lnSpc>
              <a:spcAft>
                <a:spcPts val="1067"/>
              </a:spcAft>
              <a:defRPr/>
            </a:pPr>
            <a:r>
              <a:rPr lang="en-US" sz="1800" b="1" kern="100" dirty="0">
                <a:solidFill>
                  <a:srgbClr val="000000"/>
                </a:solidFill>
                <a:ea typeface="Calibri" panose="020F0502020204030204" pitchFamily="34" charset="0"/>
                <a:cs typeface="Arial" panose="020B0604020202020204" pitchFamily="34" charset="0"/>
              </a:rPr>
              <a:t>Question 1: </a:t>
            </a:r>
            <a:r>
              <a:rPr lang="en-US" sz="1800" kern="100" dirty="0">
                <a:solidFill>
                  <a:srgbClr val="000000"/>
                </a:solidFill>
                <a:ea typeface="Calibri" panose="020F0502020204030204" pitchFamily="34" charset="0"/>
                <a:cs typeface="Arial" panose="020B0604020202020204" pitchFamily="34" charset="0"/>
              </a:rPr>
              <a:t>What does it mean to use energy economically &amp; efficiently and the benefits of it?</a:t>
            </a:r>
          </a:p>
          <a:p>
            <a:pPr algn="just">
              <a:lnSpc>
                <a:spcPct val="150000"/>
              </a:lnSpc>
              <a:spcAft>
                <a:spcPts val="1067"/>
              </a:spcAft>
              <a:defRPr/>
            </a:pPr>
            <a:r>
              <a:rPr lang="en-US" sz="1800" b="1" dirty="0"/>
              <a:t>Question 2:</a:t>
            </a:r>
            <a:r>
              <a:rPr lang="en-US" sz="1800" dirty="0"/>
              <a:t> What are the criteria for identifying an entity as a designated energy unit?</a:t>
            </a:r>
          </a:p>
          <a:p>
            <a:pPr algn="just">
              <a:lnSpc>
                <a:spcPct val="150000"/>
              </a:lnSpc>
              <a:spcAft>
                <a:spcPts val="1067"/>
              </a:spcAft>
              <a:defRPr/>
            </a:pPr>
            <a:r>
              <a:rPr lang="en-US" sz="1800" b="1" kern="100" dirty="0">
                <a:latin typeface="+mn-lt"/>
                <a:cs typeface="Arial" panose="020B0604020202020204" pitchFamily="34" charset="0"/>
              </a:rPr>
              <a:t>Question 3:</a:t>
            </a:r>
            <a:r>
              <a:rPr lang="en-US" sz="1800" kern="100" dirty="0">
                <a:latin typeface="+mn-lt"/>
                <a:cs typeface="Arial" panose="020B0604020202020204" pitchFamily="34" charset="0"/>
              </a:rPr>
              <a:t> </a:t>
            </a:r>
            <a:r>
              <a:rPr lang="en-US" sz="1800" kern="1200" dirty="0">
                <a:latin typeface="+mn-lt"/>
                <a:cs typeface="Arial" panose="020B0604020202020204" pitchFamily="34" charset="0"/>
              </a:rPr>
              <a:t>W</a:t>
            </a:r>
            <a:r>
              <a:rPr lang="en-US" sz="1800" kern="1200" dirty="0">
                <a:effectLst/>
                <a:latin typeface="+mn-lt"/>
                <a:ea typeface="Times New Roman" panose="02020603050405020304" pitchFamily="18" charset="0"/>
              </a:rPr>
              <a:t>hat are  the barriers to implementing energy efficiency in IE that they need help from your organization </a:t>
            </a:r>
            <a:r>
              <a:rPr lang="en-VN" sz="1800" kern="1200" dirty="0">
                <a:latin typeface="+mn-lt"/>
                <a:ea typeface="Times New Roman" panose="02020603050405020304" pitchFamily="18" charset="0"/>
              </a:rPr>
              <a:t>?</a:t>
            </a:r>
            <a:endParaRPr lang="en-US" sz="1800" kern="100" dirty="0">
              <a:latin typeface="+mn-lt"/>
              <a:cs typeface="Arial" panose="020B0604020202020204" pitchFamily="34" charset="0"/>
            </a:endParaRPr>
          </a:p>
        </p:txBody>
      </p:sp>
    </p:spTree>
    <p:extLst>
      <p:ext uri="{BB962C8B-B14F-4D97-AF65-F5344CB8AC3E}">
        <p14:creationId xmlns:p14="http://schemas.microsoft.com/office/powerpoint/2010/main" val="1825345434"/>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F0E3A64C-E68A-ED08-7029-A044A95879C7}"/>
            </a:ext>
          </a:extLst>
        </p:cNvPr>
        <p:cNvGrpSpPr/>
        <p:nvPr/>
      </p:nvGrpSpPr>
      <p:grpSpPr>
        <a:xfrm>
          <a:off x="0" y="0"/>
          <a:ext cx="0" cy="0"/>
          <a:chOff x="0" y="0"/>
          <a:chExt cx="0" cy="0"/>
        </a:xfrm>
      </p:grpSpPr>
      <p:pic>
        <p:nvPicPr>
          <p:cNvPr id="364" name="Picture 363">
            <a:extLst>
              <a:ext uri="{FF2B5EF4-FFF2-40B4-BE49-F238E27FC236}">
                <a16:creationId xmlns:a16="http://schemas.microsoft.com/office/drawing/2014/main" id="{9980DB7B-6D8A-28DF-37AB-4051E39F8187}"/>
              </a:ext>
            </a:extLst>
          </p:cNvPr>
          <p:cNvPicPr>
            <a:picLocks noChangeAspect="1"/>
          </p:cNvPicPr>
          <p:nvPr/>
        </p:nvPicPr>
        <p:blipFill>
          <a:blip r:embed="rId3"/>
          <a:stretch>
            <a:fillRect/>
          </a:stretch>
        </p:blipFill>
        <p:spPr>
          <a:xfrm>
            <a:off x="11188160" y="5996280"/>
            <a:ext cx="1000211" cy="861720"/>
          </a:xfrm>
          <a:prstGeom prst="rect">
            <a:avLst/>
          </a:prstGeom>
        </p:spPr>
      </p:pic>
      <p:pic>
        <p:nvPicPr>
          <p:cNvPr id="2" name="Picture 2" descr="Giáo dục giới tính là gì? Tầm quan trọng của giáo dục giới tính">
            <a:extLst>
              <a:ext uri="{FF2B5EF4-FFF2-40B4-BE49-F238E27FC236}">
                <a16:creationId xmlns:a16="http://schemas.microsoft.com/office/drawing/2014/main" id="{50A83CF5-A907-07E7-7123-D1F8192233B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31" t="2502" r="1051" b="3507"/>
          <a:stretch/>
        </p:blipFill>
        <p:spPr bwMode="auto">
          <a:xfrm>
            <a:off x="6152147" y="2755231"/>
            <a:ext cx="5902392" cy="3366209"/>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71CDBA0F-9FF2-3F42-6F90-4D988E2A4BF7}"/>
              </a:ext>
            </a:extLst>
          </p:cNvPr>
          <p:cNvSpPr>
            <a:spLocks noGrp="1"/>
          </p:cNvSpPr>
          <p:nvPr>
            <p:ph type="subTitle" idx="1"/>
          </p:nvPr>
        </p:nvSpPr>
        <p:spPr>
          <a:xfrm>
            <a:off x="581077" y="3216896"/>
            <a:ext cx="6316832" cy="688108"/>
          </a:xfrm>
        </p:spPr>
        <p:txBody>
          <a:bodyPr>
            <a:normAutofit/>
          </a:bodyPr>
          <a:lstStyle/>
          <a:p>
            <a:pPr>
              <a:buClr>
                <a:schemeClr val="accent1">
                  <a:lumMod val="50000"/>
                </a:schemeClr>
              </a:buClr>
            </a:pPr>
            <a:r>
              <a:rPr lang="en-VN" sz="2200" b="1" u="sng" dirty="0">
                <a:solidFill>
                  <a:schemeClr val="accent1">
                    <a:lumMod val="50000"/>
                  </a:schemeClr>
                </a:solidFill>
              </a:rPr>
              <a:t>Module 3:</a:t>
            </a:r>
            <a:r>
              <a:rPr lang="en-US" sz="2200" dirty="0">
                <a:solidFill>
                  <a:schemeClr val="accent1">
                    <a:lumMod val="50000"/>
                  </a:schemeClr>
                </a:solidFill>
              </a:rPr>
              <a:t> </a:t>
            </a:r>
            <a:r>
              <a:rPr lang="vi-VN" sz="2200" dirty="0">
                <a:solidFill>
                  <a:schemeClr val="accent1">
                    <a:lumMod val="50000"/>
                  </a:schemeClr>
                </a:solidFill>
              </a:rPr>
              <a:t>Gender equality in energy efficiency</a:t>
            </a:r>
          </a:p>
        </p:txBody>
      </p:sp>
      <p:sp>
        <p:nvSpPr>
          <p:cNvPr id="4" name="Google Shape;46;p15">
            <a:extLst>
              <a:ext uri="{FF2B5EF4-FFF2-40B4-BE49-F238E27FC236}">
                <a16:creationId xmlns:a16="http://schemas.microsoft.com/office/drawing/2014/main" id="{5E7E1612-0EC8-2D8A-9BA3-16D8E234768C}"/>
              </a:ext>
            </a:extLst>
          </p:cNvPr>
          <p:cNvSpPr txBox="1">
            <a:spLocks noGrp="1"/>
          </p:cNvSpPr>
          <p:nvPr>
            <p:ph type="ctrTitle"/>
          </p:nvPr>
        </p:nvSpPr>
        <p:spPr>
          <a:xfrm>
            <a:off x="509499" y="764355"/>
            <a:ext cx="8428169" cy="1475221"/>
          </a:xfrm>
          <a:prstGeom prst="rect">
            <a:avLst/>
          </a:prstGeom>
        </p:spPr>
        <p:txBody>
          <a:bodyPr spcFirstLastPara="1" wrap="square" lIns="121900" tIns="121900" rIns="121900" bIns="121900" anchor="ctr" anchorCtr="0">
            <a:noAutofit/>
          </a:bodyPr>
          <a:lstStyle/>
          <a:p>
            <a:r>
              <a:rPr lang="en-US" sz="4000" b="1" kern="0" dirty="0">
                <a:solidFill>
                  <a:schemeClr val="accent1">
                    <a:lumMod val="50000"/>
                  </a:schemeClr>
                </a:solidFill>
              </a:rPr>
              <a:t>TRAINING PROGRAMME </a:t>
            </a:r>
            <a:br>
              <a:rPr lang="en-US" sz="4000" b="1" kern="0" dirty="0">
                <a:solidFill>
                  <a:schemeClr val="accent1">
                    <a:lumMod val="50000"/>
                  </a:schemeClr>
                </a:solidFill>
              </a:rPr>
            </a:br>
            <a:r>
              <a:rPr lang="en-US" sz="4000" b="1" kern="0" dirty="0">
                <a:solidFill>
                  <a:schemeClr val="accent1">
                    <a:lumMod val="50000"/>
                  </a:schemeClr>
                </a:solidFill>
              </a:rPr>
              <a:t>FOR INDUSTRIAL ENTERPRISEs</a:t>
            </a:r>
          </a:p>
        </p:txBody>
      </p:sp>
      <p:sp>
        <p:nvSpPr>
          <p:cNvPr id="6" name="TextBox 5">
            <a:extLst>
              <a:ext uri="{FF2B5EF4-FFF2-40B4-BE49-F238E27FC236}">
                <a16:creationId xmlns:a16="http://schemas.microsoft.com/office/drawing/2014/main" id="{205FF6DD-41D4-0090-6AE6-FB77167C7C77}"/>
              </a:ext>
            </a:extLst>
          </p:cNvPr>
          <p:cNvSpPr txBox="1"/>
          <p:nvPr/>
        </p:nvSpPr>
        <p:spPr>
          <a:xfrm>
            <a:off x="509499" y="2239576"/>
            <a:ext cx="6459989" cy="461665"/>
          </a:xfrm>
          <a:prstGeom prst="rect">
            <a:avLst/>
          </a:prstGeom>
          <a:noFill/>
        </p:spPr>
        <p:txBody>
          <a:bodyPr wrap="square" rtlCol="0" anchor="ctr">
            <a:spAutoFit/>
          </a:bodyPr>
          <a:lstStyle/>
          <a:p>
            <a:r>
              <a:rPr lang="en-US" sz="2400" b="1" dirty="0">
                <a:solidFill>
                  <a:srgbClr val="00B0F0"/>
                </a:solidFill>
              </a:rPr>
              <a:t>Technical staffs</a:t>
            </a:r>
            <a:endParaRPr lang="ko-KR" altLang="en-US" sz="2400" b="1" dirty="0">
              <a:solidFill>
                <a:srgbClr val="00B0F0"/>
              </a:solidFill>
              <a:cs typeface="Arial" pitchFamily="34" charset="0"/>
            </a:endParaRPr>
          </a:p>
        </p:txBody>
      </p:sp>
    </p:spTree>
    <p:extLst>
      <p:ext uri="{BB962C8B-B14F-4D97-AF65-F5344CB8AC3E}">
        <p14:creationId xmlns:p14="http://schemas.microsoft.com/office/powerpoint/2010/main" val="33823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B8ADE-C87C-3D2F-DDDA-6D06FD545C20}"/>
              </a:ext>
            </a:extLst>
          </p:cNvPr>
          <p:cNvSpPr>
            <a:spLocks noGrp="1"/>
          </p:cNvSpPr>
          <p:nvPr>
            <p:ph type="title"/>
          </p:nvPr>
        </p:nvSpPr>
        <p:spPr>
          <a:xfrm>
            <a:off x="720634" y="1349716"/>
            <a:ext cx="10750732" cy="2474909"/>
          </a:xfrm>
        </p:spPr>
        <p:txBody>
          <a:bodyPr>
            <a:noAutofit/>
          </a:bodyPr>
          <a:lstStyle/>
          <a:p>
            <a:pPr algn="l"/>
            <a:r>
              <a:rPr lang="en-US" sz="2400" dirty="0"/>
              <a:t>1. Could you provide information on the gender equality in energy efficiency?
2. What initiatives are your organization implementing to address gender equality in the workplace? </a:t>
            </a:r>
          </a:p>
        </p:txBody>
      </p:sp>
      <p:sp>
        <p:nvSpPr>
          <p:cNvPr id="3" name="Title 1">
            <a:extLst>
              <a:ext uri="{FF2B5EF4-FFF2-40B4-BE49-F238E27FC236}">
                <a16:creationId xmlns:a16="http://schemas.microsoft.com/office/drawing/2014/main" id="{481A2399-0C3A-4AE8-75D2-14BB33075938}"/>
              </a:ext>
            </a:extLst>
          </p:cNvPr>
          <p:cNvSpPr txBox="1">
            <a:spLocks/>
          </p:cNvSpPr>
          <p:nvPr/>
        </p:nvSpPr>
        <p:spPr>
          <a:xfrm>
            <a:off x="671287" y="450972"/>
            <a:ext cx="10849426" cy="506413"/>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defRPr/>
            </a:pPr>
            <a:r>
              <a:rPr lang="en-US" sz="360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Discuss</a:t>
            </a:r>
            <a:endParaRPr lang="en-US" sz="36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872533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0CCFC069-E2C4-EACD-E2E9-6A3953B628E1}"/>
              </a:ext>
            </a:extLst>
          </p:cNvPr>
          <p:cNvSpPr txBox="1">
            <a:spLocks/>
          </p:cNvSpPr>
          <p:nvPr/>
        </p:nvSpPr>
        <p:spPr>
          <a:xfrm>
            <a:off x="394836" y="1234879"/>
            <a:ext cx="11402328" cy="5376672"/>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nSpc>
                <a:spcPct val="150000"/>
              </a:lnSpc>
              <a:spcBef>
                <a:spcPts val="500"/>
              </a:spcBef>
            </a:pPr>
            <a:r>
              <a:rPr lang="en-US" sz="1800" b="1" dirty="0">
                <a:solidFill>
                  <a:srgbClr val="0070C0"/>
                </a:solidFill>
                <a:cs typeface="Arial" panose="020B0604020202020204" pitchFamily="34" charset="0"/>
              </a:rPr>
              <a:t>Green Climate Fund - GCF</a:t>
            </a:r>
          </a:p>
          <a:p>
            <a:pPr marL="342900" indent="-342900">
              <a:lnSpc>
                <a:spcPct val="150000"/>
              </a:lnSpc>
              <a:spcAft>
                <a:spcPts val="800"/>
              </a:spcAft>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Integrating Gender into the Project Cycle: All GCF-funded projects are required to conduct a gender impact assessment, ensuring that both men and women benefit from climate finance initiatives. This includes planning, implementation, monitoring and evaluation.</a:t>
            </a:r>
          </a:p>
          <a:p>
            <a:pPr marL="342900" indent="-342900">
              <a:lnSpc>
                <a:spcPct val="150000"/>
              </a:lnSpc>
              <a:spcAft>
                <a:spcPts val="800"/>
              </a:spcAft>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Gender Action Plan: Partner organizations are required to develop a gender action plan for their projects, in which identify specific activities, indicators and budgets to address gender issues related to climate change.</a:t>
            </a:r>
          </a:p>
          <a:p>
            <a:pPr marL="342900" indent="-342900">
              <a:lnSpc>
                <a:spcPct val="150000"/>
              </a:lnSpc>
              <a:spcAft>
                <a:spcPts val="800"/>
              </a:spcAft>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Gender Capacity Building: GCF supports gender capacity building for partners and communities, to ensure full and equal participation of both genders in climate solutions.</a:t>
            </a:r>
          </a:p>
          <a:p>
            <a:pPr marL="342900" indent="-342900">
              <a:lnSpc>
                <a:spcPct val="150000"/>
              </a:lnSpc>
              <a:spcAft>
                <a:spcPts val="800"/>
              </a:spcAft>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Energy Efficiency: Gender impact must be considered, ensuring that project benefits are distributed equitably and specific plans to enhance the capacity and opportunities of women and disadvantaged groups.</a:t>
            </a:r>
            <a:endParaRPr lang="en-US" sz="1800" dirty="0">
              <a:solidFill>
                <a:srgbClr val="1729CF"/>
              </a:solidFill>
            </a:endParaRPr>
          </a:p>
        </p:txBody>
      </p:sp>
      <p:sp>
        <p:nvSpPr>
          <p:cNvPr id="2" name="Content Placeholder 2">
            <a:extLst>
              <a:ext uri="{FF2B5EF4-FFF2-40B4-BE49-F238E27FC236}">
                <a16:creationId xmlns:a16="http://schemas.microsoft.com/office/drawing/2014/main" id="{0E42DE7A-22A6-3D62-7996-1336BB0ADB6C}"/>
              </a:ext>
            </a:extLst>
          </p:cNvPr>
          <p:cNvSpPr txBox="1">
            <a:spLocks/>
          </p:cNvSpPr>
          <p:nvPr/>
        </p:nvSpPr>
        <p:spPr>
          <a:xfrm>
            <a:off x="2456688" y="525055"/>
            <a:ext cx="7278624" cy="48006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2800" b="1" kern="100" dirty="0">
                <a:solidFill>
                  <a:schemeClr val="accent4">
                    <a:lumMod val="50000"/>
                  </a:schemeClr>
                </a:solidFill>
                <a:latin typeface="Arial" panose="020B0604020202020204" pitchFamily="34" charset="0"/>
                <a:ea typeface="Calibri" panose="020F0502020204030204" pitchFamily="34" charset="0"/>
                <a:cs typeface="Arial" panose="020B0604020202020204" pitchFamily="34" charset="0"/>
              </a:rPr>
              <a:t>1. LEGAL FRAME WORK AND POLICY</a:t>
            </a:r>
          </a:p>
          <a:p>
            <a:endParaRPr lang="en-US" sz="2800" b="1" kern="100" dirty="0">
              <a:solidFill>
                <a:schemeClr val="accent4">
                  <a:lumMod val="50000"/>
                </a:schemeClr>
              </a:solidFill>
              <a:latin typeface="Arial" panose="020B0604020202020204" pitchFamily="34" charset="0"/>
              <a:ea typeface="Calibri" panose="020F0502020204030204" pitchFamily="34" charset="0"/>
              <a:cs typeface="Arial" panose="020B0604020202020204" pitchFamily="34" charset="0"/>
            </a:endParaRPr>
          </a:p>
          <a:p>
            <a:endParaRPr lang="en-US" sz="1800" b="1" dirty="0">
              <a:solidFill>
                <a:schemeClr val="accent4">
                  <a:lumMod val="50000"/>
                </a:schemeClr>
              </a:solidFill>
            </a:endParaRPr>
          </a:p>
        </p:txBody>
      </p:sp>
    </p:spTree>
    <p:extLst>
      <p:ext uri="{BB962C8B-B14F-4D97-AF65-F5344CB8AC3E}">
        <p14:creationId xmlns:p14="http://schemas.microsoft.com/office/powerpoint/2010/main" val="6600701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1AC8367-5AC4-0F57-F5D7-ABC8ED1D9669}"/>
              </a:ext>
            </a:extLst>
          </p:cNvPr>
          <p:cNvSpPr txBox="1">
            <a:spLocks/>
          </p:cNvSpPr>
          <p:nvPr/>
        </p:nvSpPr>
        <p:spPr>
          <a:xfrm>
            <a:off x="504444" y="1422489"/>
            <a:ext cx="11104460" cy="3721608"/>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nSpc>
                <a:spcPct val="150000"/>
              </a:lnSpc>
              <a:spcBef>
                <a:spcPts val="500"/>
              </a:spcBef>
            </a:pPr>
            <a:r>
              <a:rPr lang="en-US" sz="2400" b="1" dirty="0">
                <a:solidFill>
                  <a:srgbClr val="0070C0"/>
                </a:solidFill>
                <a:cs typeface="Arial" panose="020B0604020202020204" pitchFamily="34" charset="0"/>
              </a:rPr>
              <a:t>World Bank</a:t>
            </a:r>
          </a:p>
          <a:p>
            <a:pPr marL="285750" indent="-285750" algn="just">
              <a:lnSpc>
                <a:spcPct val="150000"/>
              </a:lnSpc>
              <a:spcAft>
                <a:spcPts val="800"/>
              </a:spcAft>
              <a:buSzPts val="1000"/>
              <a:buFont typeface="Wingdings" pitchFamily="2" charset="2"/>
              <a:buChar char="v"/>
              <a:tabLst>
                <a:tab pos="457200" algn="l"/>
              </a:tabLst>
            </a:pPr>
            <a:r>
              <a:rPr lang="en-US" sz="1800" kern="100" dirty="0">
                <a:latin typeface="Arial" panose="020B0604020202020204" pitchFamily="34" charset="0"/>
                <a:ea typeface="Calibri" panose="020F0502020204030204" pitchFamily="34" charset="0"/>
                <a:cs typeface="Times New Roman" panose="02020603050405020304" pitchFamily="18" charset="0"/>
              </a:rPr>
              <a:t>Requires projects to consider gender impacts and promote gender equality. This policy includes assessing gender impacts in project design and implementation, as well as ensuring the participation of women and disadvantaged groups in relevant decisions.</a:t>
            </a:r>
          </a:p>
          <a:p>
            <a:pPr marL="285750" indent="-285750" algn="just">
              <a:lnSpc>
                <a:spcPct val="150000"/>
              </a:lnSpc>
              <a:spcAft>
                <a:spcPts val="800"/>
              </a:spcAft>
              <a:buSzPts val="1000"/>
              <a:buFont typeface="Wingdings" pitchFamily="2" charset="2"/>
              <a:buChar char="v"/>
              <a:tabLst>
                <a:tab pos="457200" algn="l"/>
              </a:tabLst>
            </a:pPr>
            <a:r>
              <a:rPr lang="en-US" sz="1800" kern="100" dirty="0">
                <a:latin typeface="Arial" panose="020B0604020202020204" pitchFamily="34" charset="0"/>
                <a:ea typeface="Calibri" panose="020F0502020204030204" pitchFamily="34" charset="0"/>
                <a:cs typeface="Times New Roman" panose="02020603050405020304" pitchFamily="18" charset="0"/>
              </a:rPr>
              <a:t>The World Bank supports energy efficiency and sustainable energy transition projects. These projects should integrate gender factors into project analysis and management to ensure that the benefits of energy efficiency are distributed equitably and do not disadvantage any group.</a:t>
            </a:r>
            <a:endParaRPr lang="en-US" sz="2000" b="1" dirty="0">
              <a:solidFill>
                <a:srgbClr val="1729CF"/>
              </a:solidFill>
            </a:endParaRPr>
          </a:p>
        </p:txBody>
      </p:sp>
      <p:sp>
        <p:nvSpPr>
          <p:cNvPr id="2" name="TextBox 1">
            <a:extLst>
              <a:ext uri="{FF2B5EF4-FFF2-40B4-BE49-F238E27FC236}">
                <a16:creationId xmlns:a16="http://schemas.microsoft.com/office/drawing/2014/main" id="{C60D9C71-A347-A2F5-F464-025FF535B88F}"/>
              </a:ext>
            </a:extLst>
          </p:cNvPr>
          <p:cNvSpPr txBox="1"/>
          <p:nvPr/>
        </p:nvSpPr>
        <p:spPr>
          <a:xfrm>
            <a:off x="2241620" y="563537"/>
            <a:ext cx="7737787" cy="523220"/>
          </a:xfrm>
          <a:prstGeom prst="rect">
            <a:avLst/>
          </a:prstGeom>
          <a:noFill/>
        </p:spPr>
        <p:txBody>
          <a:bodyPr wrap="square">
            <a:spAutoFit/>
          </a:bodyPr>
          <a:lstStyle/>
          <a:p>
            <a:pPr algn="ctr"/>
            <a:r>
              <a:rPr lang="en-US" sz="2800" b="1" kern="100" dirty="0">
                <a:solidFill>
                  <a:schemeClr val="accent4">
                    <a:lumMod val="50000"/>
                  </a:schemeClr>
                </a:solidFill>
                <a:effectLst/>
                <a:latin typeface="Arial" panose="020B0604020202020204" pitchFamily="34" charset="0"/>
                <a:ea typeface="Calibri" panose="020F0502020204030204" pitchFamily="34" charset="0"/>
                <a:cs typeface="Times New Roman" panose="02020603050405020304" pitchFamily="18" charset="0"/>
              </a:rPr>
              <a:t>1. LEGAL FRAMEWORK AND POLICY</a:t>
            </a:r>
          </a:p>
        </p:txBody>
      </p:sp>
    </p:spTree>
    <p:extLst>
      <p:ext uri="{BB962C8B-B14F-4D97-AF65-F5344CB8AC3E}">
        <p14:creationId xmlns:p14="http://schemas.microsoft.com/office/powerpoint/2010/main" val="23758528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71BF15E-83A6-864F-8E8C-40E652671392}"/>
              </a:ext>
            </a:extLst>
          </p:cNvPr>
          <p:cNvSpPr txBox="1">
            <a:spLocks/>
          </p:cNvSpPr>
          <p:nvPr/>
        </p:nvSpPr>
        <p:spPr>
          <a:xfrm>
            <a:off x="518160" y="1329922"/>
            <a:ext cx="11155680" cy="48006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lvl="2">
              <a:lnSpc>
                <a:spcPct val="114000"/>
              </a:lnSpc>
              <a:spcBef>
                <a:spcPts val="500"/>
              </a:spcBef>
            </a:pPr>
            <a:r>
              <a:rPr lang="en-US" sz="2400" b="1" dirty="0">
                <a:solidFill>
                  <a:srgbClr val="0070C0"/>
                </a:solidFill>
                <a:latin typeface="+mn-lt"/>
                <a:cs typeface="Arial" panose="020B0604020202020204" pitchFamily="34" charset="0"/>
              </a:rPr>
              <a:t>Viet Nam government</a:t>
            </a:r>
          </a:p>
          <a:p>
            <a:pPr algn="just">
              <a:lnSpc>
                <a:spcPct val="150000"/>
              </a:lnSpc>
              <a:spcAft>
                <a:spcPts val="800"/>
              </a:spcAft>
              <a:buSzPts val="1000"/>
              <a:tabLst>
                <a:tab pos="457200" algn="l"/>
              </a:tabLst>
            </a:pPr>
            <a:r>
              <a:rPr lang="en-US" sz="1800" kern="100" dirty="0">
                <a:ea typeface="Calibri" panose="020F0502020204030204" pitchFamily="34" charset="0"/>
                <a:cs typeface="Times New Roman" panose="02020603050405020304" pitchFamily="18" charset="0"/>
              </a:rPr>
              <a:t>The Vietnamese Government has issued many policies and strategies to promote gender equality:</a:t>
            </a:r>
          </a:p>
          <a:p>
            <a:pPr marL="342900" indent="-342900" algn="just">
              <a:lnSpc>
                <a:spcPct val="107000"/>
              </a:lnSpc>
              <a:spcAft>
                <a:spcPts val="800"/>
              </a:spcAft>
              <a:buSzPts val="1000"/>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In 2006, the National Assembly passed the Law on Gender Equality (LGE)</a:t>
            </a:r>
          </a:p>
          <a:p>
            <a:pPr marL="342900" indent="-342900" algn="just">
              <a:lnSpc>
                <a:spcPct val="107000"/>
              </a:lnSpc>
              <a:spcAft>
                <a:spcPts val="800"/>
              </a:spcAft>
              <a:buSzPts val="1000"/>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Law on Support for Small and Medium Enterprises (2017);</a:t>
            </a:r>
          </a:p>
          <a:p>
            <a:pPr marL="342900" indent="-342900" algn="just">
              <a:lnSpc>
                <a:spcPct val="107000"/>
              </a:lnSpc>
              <a:spcAft>
                <a:spcPts val="800"/>
              </a:spcAft>
              <a:buSzPts val="1000"/>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Law on Prevention and Control of Domestic Violence (amended) 2022;</a:t>
            </a:r>
          </a:p>
          <a:p>
            <a:pPr marL="342900" indent="-342900" algn="just">
              <a:lnSpc>
                <a:spcPct val="107000"/>
              </a:lnSpc>
              <a:spcAft>
                <a:spcPts val="800"/>
              </a:spcAft>
              <a:buSzPts val="1000"/>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Labor Code (amended) 2019.</a:t>
            </a:r>
          </a:p>
          <a:p>
            <a:pPr marL="342900" indent="-342900" algn="just">
              <a:lnSpc>
                <a:spcPct val="107000"/>
              </a:lnSpc>
              <a:spcAft>
                <a:spcPts val="800"/>
              </a:spcAft>
              <a:buSzPts val="1000"/>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a:t>
            </a:r>
          </a:p>
          <a:p>
            <a:pPr algn="just">
              <a:lnSpc>
                <a:spcPct val="107000"/>
              </a:lnSpc>
              <a:spcAft>
                <a:spcPts val="800"/>
              </a:spcAft>
              <a:buSzPts val="1000"/>
              <a:tabLst>
                <a:tab pos="457200" algn="l"/>
              </a:tabLst>
            </a:pPr>
            <a:r>
              <a:rPr lang="en-US" sz="1800" kern="100" dirty="0">
                <a:ea typeface="Calibri" panose="020F0502020204030204" pitchFamily="34" charset="0"/>
                <a:cs typeface="Times New Roman" panose="02020603050405020304" pitchFamily="18" charset="0"/>
              </a:rPr>
              <a:t>The policy requires agencies, organizations and enterprises to implement measures to ensure gender equality and protect women's rights in all fields.</a:t>
            </a:r>
          </a:p>
          <a:p>
            <a:pPr algn="just">
              <a:lnSpc>
                <a:spcPct val="107000"/>
              </a:lnSpc>
              <a:spcAft>
                <a:spcPts val="800"/>
              </a:spcAft>
              <a:buSzPts val="1000"/>
              <a:tabLst>
                <a:tab pos="457200" algn="l"/>
              </a:tabLst>
            </a:pPr>
            <a:r>
              <a:rPr lang="en-US" sz="1800" b="1" kern="100" dirty="0">
                <a:ea typeface="Calibri" panose="020F0502020204030204" pitchFamily="34" charset="0"/>
                <a:cs typeface="Times New Roman" panose="02020603050405020304" pitchFamily="18" charset="0"/>
              </a:rPr>
              <a:t>Law on Gender Equality 2006 </a:t>
            </a:r>
            <a:r>
              <a:rPr lang="en-US" sz="1800" kern="100" dirty="0">
                <a:ea typeface="Calibri" panose="020F0502020204030204" pitchFamily="34" charset="0"/>
                <a:cs typeface="Times New Roman" panose="02020603050405020304" pitchFamily="18" charset="0"/>
              </a:rPr>
              <a:t>(Clause 3, Article 5): </a:t>
            </a:r>
            <a:r>
              <a:rPr lang="en-US" sz="1800" b="1" kern="100" dirty="0">
                <a:ea typeface="Calibri" panose="020F0502020204030204" pitchFamily="34" charset="0"/>
                <a:cs typeface="Times New Roman" panose="02020603050405020304" pitchFamily="18" charset="0"/>
              </a:rPr>
              <a:t>Gender equality </a:t>
            </a:r>
            <a:r>
              <a:rPr lang="en-US" sz="1800" kern="100" dirty="0">
                <a:ea typeface="Calibri" panose="020F0502020204030204" pitchFamily="34" charset="0"/>
                <a:cs typeface="Times New Roman" panose="02020603050405020304" pitchFamily="18" charset="0"/>
              </a:rPr>
              <a:t>means that men and women have equal positions and roles, are given equal conditions and opportunities to develop their capacities for the development of the community and family, and enjoy the results of that development equally.</a:t>
            </a:r>
          </a:p>
          <a:p>
            <a:pPr>
              <a:lnSpc>
                <a:spcPct val="120000"/>
              </a:lnSpc>
              <a:spcBef>
                <a:spcPts val="1200"/>
              </a:spcBef>
            </a:pPr>
            <a:endParaRPr lang="en-US" sz="1800" b="1" dirty="0">
              <a:solidFill>
                <a:srgbClr val="1729CF"/>
              </a:solidFill>
            </a:endParaRPr>
          </a:p>
          <a:p>
            <a:pPr lvl="2">
              <a:lnSpc>
                <a:spcPct val="120000"/>
              </a:lnSpc>
              <a:spcBef>
                <a:spcPts val="1200"/>
              </a:spcBef>
            </a:pPr>
            <a:endParaRPr lang="en-US" sz="2000" b="1" dirty="0">
              <a:solidFill>
                <a:srgbClr val="1729CF"/>
              </a:solidFill>
              <a:latin typeface="+mn-lt"/>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p:txBody>
      </p:sp>
      <p:sp>
        <p:nvSpPr>
          <p:cNvPr id="7" name="TextBox 6">
            <a:extLst>
              <a:ext uri="{FF2B5EF4-FFF2-40B4-BE49-F238E27FC236}">
                <a16:creationId xmlns:a16="http://schemas.microsoft.com/office/drawing/2014/main" id="{5EFD306C-F209-2B06-795D-7F7F084391F5}"/>
              </a:ext>
            </a:extLst>
          </p:cNvPr>
          <p:cNvSpPr txBox="1"/>
          <p:nvPr/>
        </p:nvSpPr>
        <p:spPr>
          <a:xfrm>
            <a:off x="2560320" y="503513"/>
            <a:ext cx="7071360" cy="523220"/>
          </a:xfrm>
          <a:prstGeom prst="rect">
            <a:avLst/>
          </a:prstGeom>
          <a:noFill/>
        </p:spPr>
        <p:txBody>
          <a:bodyPr wrap="square">
            <a:spAutoFit/>
          </a:bodyPr>
          <a:lstStyle/>
          <a:p>
            <a:pPr algn="ctr"/>
            <a:r>
              <a:rPr lang="en-US" sz="2800" b="1" kern="100" dirty="0">
                <a:solidFill>
                  <a:schemeClr val="accent4">
                    <a:lumMod val="50000"/>
                  </a:schemeClr>
                </a:solidFill>
                <a:effectLst/>
                <a:latin typeface="Arial" panose="020B0604020202020204" pitchFamily="34" charset="0"/>
                <a:ea typeface="Calibri" panose="020F0502020204030204" pitchFamily="34" charset="0"/>
                <a:cs typeface="Times New Roman" panose="02020603050405020304" pitchFamily="18" charset="0"/>
              </a:rPr>
              <a:t>1. LEGAL FRAMEWORK AND POLICY</a:t>
            </a:r>
          </a:p>
        </p:txBody>
      </p:sp>
    </p:spTree>
    <p:extLst>
      <p:ext uri="{BB962C8B-B14F-4D97-AF65-F5344CB8AC3E}">
        <p14:creationId xmlns:p14="http://schemas.microsoft.com/office/powerpoint/2010/main" val="15980350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8DC9516-4CA7-7BAF-C864-83A7FB8BCDB7}"/>
              </a:ext>
            </a:extLst>
          </p:cNvPr>
          <p:cNvSpPr txBox="1"/>
          <p:nvPr/>
        </p:nvSpPr>
        <p:spPr>
          <a:xfrm>
            <a:off x="719982" y="2955820"/>
            <a:ext cx="10589299" cy="2775568"/>
          </a:xfrm>
          <a:prstGeom prst="rect">
            <a:avLst/>
          </a:prstGeom>
          <a:noFill/>
        </p:spPr>
        <p:txBody>
          <a:bodyPr wrap="square">
            <a:spAutoFit/>
          </a:bodyPr>
          <a:lstStyle/>
          <a:p>
            <a:pPr marL="0" lvl="2">
              <a:lnSpc>
                <a:spcPct val="114000"/>
              </a:lnSpc>
              <a:spcBef>
                <a:spcPts val="500"/>
              </a:spcBef>
            </a:pPr>
            <a:r>
              <a:rPr lang="en-US" sz="2400" b="1" dirty="0">
                <a:solidFill>
                  <a:srgbClr val="0070C0"/>
                </a:solidFill>
                <a:latin typeface="+mn-lt"/>
                <a:cs typeface="Arial" panose="020B0604020202020204" pitchFamily="34" charset="0"/>
              </a:rPr>
              <a:t>In short …</a:t>
            </a:r>
          </a:p>
          <a:p>
            <a:pPr marL="0" lvl="2">
              <a:lnSpc>
                <a:spcPct val="114000"/>
              </a:lnSpc>
              <a:spcBef>
                <a:spcPts val="500"/>
              </a:spcBef>
            </a:pPr>
            <a:endParaRPr lang="en-US" sz="2400" b="1" dirty="0">
              <a:solidFill>
                <a:srgbClr val="0070C0"/>
              </a:solidFill>
              <a:latin typeface="+mn-lt"/>
              <a:cs typeface="Arial" panose="020B0604020202020204" pitchFamily="34" charset="0"/>
            </a:endParaRPr>
          </a:p>
          <a:p>
            <a:pPr lvl="2">
              <a:lnSpc>
                <a:spcPct val="114000"/>
              </a:lnSpc>
              <a:spcBef>
                <a:spcPts val="500"/>
              </a:spcBef>
            </a:pP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Policies aim to ensure that the implementation of energy efficiency projects not only achieves energy efficiency goals but also contributes to promoting gender equality and protecting the rights of disadvantaged groups in society.</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2">
              <a:lnSpc>
                <a:spcPct val="114000"/>
              </a:lnSpc>
              <a:spcBef>
                <a:spcPts val="500"/>
              </a:spcBef>
            </a:pPr>
            <a:endParaRPr lang="en-US" sz="2400" b="1" dirty="0">
              <a:solidFill>
                <a:srgbClr val="0070C0"/>
              </a:solidFill>
              <a:latin typeface="+mn-lt"/>
              <a:cs typeface="Arial" panose="020B0604020202020204" pitchFamily="34" charset="0"/>
            </a:endParaRPr>
          </a:p>
        </p:txBody>
      </p:sp>
      <p:sp>
        <p:nvSpPr>
          <p:cNvPr id="8" name="TextBox 7">
            <a:extLst>
              <a:ext uri="{FF2B5EF4-FFF2-40B4-BE49-F238E27FC236}">
                <a16:creationId xmlns:a16="http://schemas.microsoft.com/office/drawing/2014/main" id="{F2C8CCA4-D153-9465-BE1D-F2B3F3164384}"/>
              </a:ext>
            </a:extLst>
          </p:cNvPr>
          <p:cNvSpPr txBox="1"/>
          <p:nvPr/>
        </p:nvSpPr>
        <p:spPr>
          <a:xfrm>
            <a:off x="2478952" y="532541"/>
            <a:ext cx="7071360" cy="523220"/>
          </a:xfrm>
          <a:prstGeom prst="rect">
            <a:avLst/>
          </a:prstGeom>
          <a:noFill/>
        </p:spPr>
        <p:txBody>
          <a:bodyPr wrap="square">
            <a:spAutoFit/>
          </a:bodyPr>
          <a:lstStyle/>
          <a:p>
            <a:pPr algn="ctr"/>
            <a:r>
              <a:rPr lang="en-US" sz="2800" b="1" kern="100" dirty="0">
                <a:solidFill>
                  <a:schemeClr val="accent4">
                    <a:lumMod val="50000"/>
                  </a:schemeClr>
                </a:solidFill>
                <a:effectLst/>
                <a:latin typeface="Arial" panose="020B0604020202020204" pitchFamily="34" charset="0"/>
                <a:ea typeface="Calibri" panose="020F0502020204030204" pitchFamily="34" charset="0"/>
                <a:cs typeface="Times New Roman" panose="02020603050405020304" pitchFamily="18" charset="0"/>
              </a:rPr>
              <a:t>1. LEGAL FRAMEWORK AND POLICY</a:t>
            </a:r>
          </a:p>
        </p:txBody>
      </p:sp>
      <p:pic>
        <p:nvPicPr>
          <p:cNvPr id="2" name="Picture 4" descr="Đẩy mạnh bình đẳng giới: “Bí quyết” để ...">
            <a:extLst>
              <a:ext uri="{FF2B5EF4-FFF2-40B4-BE49-F238E27FC236}">
                <a16:creationId xmlns:a16="http://schemas.microsoft.com/office/drawing/2014/main" id="{0096E8A7-AB8C-ACFB-9E96-B88D9D82AD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7211" y="1424325"/>
            <a:ext cx="4458910" cy="22720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58511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21401ED-C4D1-44F0-88EB-14325A129FDC}"/>
              </a:ext>
            </a:extLst>
          </p:cNvPr>
          <p:cNvSpPr txBox="1">
            <a:spLocks/>
          </p:cNvSpPr>
          <p:nvPr/>
        </p:nvSpPr>
        <p:spPr>
          <a:xfrm>
            <a:off x="118693" y="3041349"/>
            <a:ext cx="11555950" cy="3164838"/>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just">
              <a:lnSpc>
                <a:spcPct val="115000"/>
              </a:lnSpc>
              <a:spcBef>
                <a:spcPts val="450"/>
              </a:spcBef>
              <a:spcAft>
                <a:spcPts val="450"/>
              </a:spcAft>
            </a:pPr>
            <a:r>
              <a:rPr lang="en-US" sz="2000" i="1" dirty="0">
                <a:latin typeface="+mj-lt"/>
                <a:ea typeface="Times New Roman" panose="02020603050405020304" pitchFamily="18" charset="0"/>
                <a:cs typeface="Times New Roman" panose="02020603050405020304" pitchFamily="18" charset="0"/>
              </a:rPr>
              <a:t>Gender equality is the fact that men and women have equal positions and roles, are given conditions and opportunities to promote their capacities for the development of the community and the family and equally enjoy the fruits of that development.</a:t>
            </a:r>
            <a:endParaRPr lang="en-US" sz="2000" dirty="0">
              <a:latin typeface="+mj-lt"/>
              <a:ea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Ø"/>
            </a:pPr>
            <a:r>
              <a:rPr lang="en-US" sz="2000" dirty="0">
                <a:latin typeface="+mj-lt"/>
                <a:cs typeface="Times New Roman" panose="02020603050405020304" pitchFamily="18" charset="0"/>
              </a:rPr>
              <a:t>It is the recognition and equal respect of the characteristics that are similar and different between women and men</a:t>
            </a:r>
          </a:p>
          <a:p>
            <a:pPr marL="342900" indent="-342900">
              <a:buFont typeface="Wingdings" panose="05000000000000000000" pitchFamily="2" charset="2"/>
              <a:buChar char="Ø"/>
            </a:pPr>
            <a:r>
              <a:rPr lang="en-US" sz="2000" dirty="0">
                <a:latin typeface="+mj-lt"/>
                <a:cs typeface="Times New Roman" panose="02020603050405020304" pitchFamily="18" charset="0"/>
              </a:rPr>
              <a:t>It is not a swap of male and female roles from one extreme to another and it is also not a numerical absolutization or a 50/50 ratio</a:t>
            </a:r>
            <a:endParaRPr lang="en-US" sz="2000" dirty="0">
              <a:latin typeface="+mj-lt"/>
              <a:ea typeface="Times New Roman" panose="02020603050405020304" pitchFamily="18" charset="0"/>
              <a:cs typeface="Times New Roman" panose="02020603050405020304" pitchFamily="18" charset="0"/>
            </a:endParaRPr>
          </a:p>
          <a:p>
            <a:pPr>
              <a:lnSpc>
                <a:spcPct val="114000"/>
              </a:lnSpc>
              <a:spcBef>
                <a:spcPts val="500"/>
              </a:spcBef>
            </a:pPr>
            <a:endParaRPr lang="en-US" sz="2000" b="1" dirty="0">
              <a:solidFill>
                <a:srgbClr val="1729CF"/>
              </a:solidFill>
              <a:latin typeface="+mj-lt"/>
            </a:endParaRPr>
          </a:p>
        </p:txBody>
      </p:sp>
      <p:pic>
        <p:nvPicPr>
          <p:cNvPr id="5" name="Picture 2" descr="To Achieve Gender Equality, We Must Change Our Own Mindset - All ...">
            <a:extLst>
              <a:ext uri="{FF2B5EF4-FFF2-40B4-BE49-F238E27FC236}">
                <a16:creationId xmlns:a16="http://schemas.microsoft.com/office/drawing/2014/main" id="{83255725-93DD-467D-A399-FCAE60EE8A3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994" r="2" b="2"/>
          <a:stretch/>
        </p:blipFill>
        <p:spPr bwMode="auto">
          <a:xfrm>
            <a:off x="7485573" y="1333421"/>
            <a:ext cx="4484905" cy="170792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420A379-F25B-4FF8-9DD6-F09A2E08F99F}"/>
              </a:ext>
            </a:extLst>
          </p:cNvPr>
          <p:cNvSpPr txBox="1"/>
          <p:nvPr/>
        </p:nvSpPr>
        <p:spPr>
          <a:xfrm>
            <a:off x="340659" y="1420817"/>
            <a:ext cx="6096000" cy="381771"/>
          </a:xfrm>
          <a:prstGeom prst="rect">
            <a:avLst/>
          </a:prstGeom>
          <a:noFill/>
        </p:spPr>
        <p:txBody>
          <a:bodyPr wrap="square">
            <a:spAutoFit/>
          </a:bodyPr>
          <a:lstStyle/>
          <a:p>
            <a:pPr>
              <a:lnSpc>
                <a:spcPct val="114000"/>
              </a:lnSpc>
              <a:spcBef>
                <a:spcPts val="500"/>
              </a:spcBef>
            </a:pPr>
            <a:r>
              <a:rPr lang="en-US" sz="1800" b="1" dirty="0">
                <a:solidFill>
                  <a:srgbClr val="0070C0"/>
                </a:solidFill>
                <a:cs typeface="Arial" panose="020B0604020202020204" pitchFamily="34" charset="0"/>
              </a:rPr>
              <a:t>What is gender equality?</a:t>
            </a:r>
          </a:p>
        </p:txBody>
      </p:sp>
      <p:sp>
        <p:nvSpPr>
          <p:cNvPr id="7" name="Content Placeholder 2">
            <a:extLst>
              <a:ext uri="{FF2B5EF4-FFF2-40B4-BE49-F238E27FC236}">
                <a16:creationId xmlns:a16="http://schemas.microsoft.com/office/drawing/2014/main" id="{0161B218-784E-4D0B-ABCB-5606047B4A24}"/>
              </a:ext>
            </a:extLst>
          </p:cNvPr>
          <p:cNvSpPr txBox="1">
            <a:spLocks/>
          </p:cNvSpPr>
          <p:nvPr/>
        </p:nvSpPr>
        <p:spPr>
          <a:xfrm>
            <a:off x="2227730" y="554337"/>
            <a:ext cx="8417858" cy="4792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2800" b="1" dirty="0">
                <a:solidFill>
                  <a:schemeClr val="accent4">
                    <a:lumMod val="50000"/>
                  </a:schemeClr>
                </a:solidFill>
              </a:rPr>
              <a:t>2. WHY PROMOTE GENDER EQUALITY IN EE?</a:t>
            </a:r>
          </a:p>
        </p:txBody>
      </p:sp>
    </p:spTree>
    <p:extLst>
      <p:ext uri="{BB962C8B-B14F-4D97-AF65-F5344CB8AC3E}">
        <p14:creationId xmlns:p14="http://schemas.microsoft.com/office/powerpoint/2010/main" val="30667866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707;p44">
            <a:extLst>
              <a:ext uri="{FF2B5EF4-FFF2-40B4-BE49-F238E27FC236}">
                <a16:creationId xmlns:a16="http://schemas.microsoft.com/office/drawing/2014/main" id="{179EF5AC-1629-E788-F51A-F81BE5871752}"/>
              </a:ext>
            </a:extLst>
          </p:cNvPr>
          <p:cNvSpPr txBox="1">
            <a:spLocks/>
          </p:cNvSpPr>
          <p:nvPr/>
        </p:nvSpPr>
        <p:spPr>
          <a:xfrm>
            <a:off x="742825" y="1353512"/>
            <a:ext cx="7324903" cy="4245722"/>
          </a:xfrm>
          <a:prstGeom prst="rect">
            <a:avLst/>
          </a:prstGeom>
          <a:noFill/>
          <a:ln>
            <a:noFill/>
          </a:ln>
        </p:spPr>
        <p:txBody>
          <a:bodyPr spcFirstLastPara="1" wrap="square" lIns="0" tIns="8380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mj-lt"/>
                <a:ea typeface="Fira Sans Extra Condensed"/>
                <a:cs typeface="Fira Sans Extra Condensed"/>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pPr marL="12700" lvl="2" algn="l">
              <a:lnSpc>
                <a:spcPct val="114000"/>
              </a:lnSpc>
              <a:spcBef>
                <a:spcPts val="500"/>
              </a:spcBef>
              <a:buClr>
                <a:srgbClr val="000000"/>
              </a:buClr>
              <a:buSzPts val="4400"/>
            </a:pPr>
            <a:r>
              <a:rPr lang="en-US" sz="1800" dirty="0">
                <a:solidFill>
                  <a:srgbClr val="0070C0"/>
                </a:solidFill>
                <a:latin typeface="+mn-lt"/>
                <a:cs typeface="Arial" panose="020B0604020202020204" pitchFamily="34" charset="0"/>
              </a:rPr>
              <a:t>There are many shortcomings</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Gender awareness in energy efficiency projects is limited.</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Lack of gender impact analysis and assessment.</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Gender factors are often not considered in the planning and implementation stages of projects.</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Women are often underrepresented in leadership positions in energy efficiency projects</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Women are often underrepresented in leadership and decision-making roles in energy efficiency projects,</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Lack of training and awareness raising programs on gender integration in energy efficiency projects.</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Other?...</a:t>
            </a:r>
          </a:p>
        </p:txBody>
      </p:sp>
      <p:sp>
        <p:nvSpPr>
          <p:cNvPr id="2" name="Google Shape;707;p44">
            <a:extLst>
              <a:ext uri="{FF2B5EF4-FFF2-40B4-BE49-F238E27FC236}">
                <a16:creationId xmlns:a16="http://schemas.microsoft.com/office/drawing/2014/main" id="{1EF87C6B-7A0D-AA92-C682-3D0C64EA11F0}"/>
              </a:ext>
            </a:extLst>
          </p:cNvPr>
          <p:cNvSpPr txBox="1">
            <a:spLocks/>
          </p:cNvSpPr>
          <p:nvPr/>
        </p:nvSpPr>
        <p:spPr>
          <a:xfrm>
            <a:off x="1720699" y="485604"/>
            <a:ext cx="8750601" cy="511905"/>
          </a:xfrm>
          <a:prstGeom prst="rect">
            <a:avLst/>
          </a:prstGeom>
          <a:noFill/>
          <a:ln>
            <a:noFill/>
          </a:ln>
        </p:spPr>
        <p:txBody>
          <a:bodyPr spcFirstLastPara="1" wrap="square" lIns="0" tIns="8380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mj-lt"/>
                <a:ea typeface="Fira Sans Extra Condensed"/>
                <a:cs typeface="Fira Sans Extra Condensed"/>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pPr lvl="2">
              <a:lnSpc>
                <a:spcPct val="114000"/>
              </a:lnSpc>
              <a:spcBef>
                <a:spcPts val="500"/>
              </a:spcBef>
              <a:buClr>
                <a:srgbClr val="000000"/>
              </a:buClr>
              <a:buSzPts val="4400"/>
              <a:buFont typeface="Arial"/>
              <a:buNone/>
            </a:pPr>
            <a:r>
              <a:rPr lang="en-US" sz="2800" dirty="0">
                <a:solidFill>
                  <a:schemeClr val="accent1">
                    <a:lumMod val="50000"/>
                  </a:schemeClr>
                </a:solidFill>
                <a:latin typeface="+mn-lt"/>
                <a:cs typeface="Arial" panose="020B0604020202020204" pitchFamily="34" charset="0"/>
                <a:sym typeface="Arial"/>
              </a:rPr>
              <a:t>2. WHY PROMOTE GENDER EQUALITY IN EE?</a:t>
            </a:r>
          </a:p>
        </p:txBody>
      </p:sp>
      <p:sp>
        <p:nvSpPr>
          <p:cNvPr id="3" name="Google Shape;707;p44">
            <a:extLst>
              <a:ext uri="{FF2B5EF4-FFF2-40B4-BE49-F238E27FC236}">
                <a16:creationId xmlns:a16="http://schemas.microsoft.com/office/drawing/2014/main" id="{DE3BD77E-7593-53C4-E8F5-122FB2F70DE0}"/>
              </a:ext>
            </a:extLst>
          </p:cNvPr>
          <p:cNvSpPr txBox="1">
            <a:spLocks/>
          </p:cNvSpPr>
          <p:nvPr/>
        </p:nvSpPr>
        <p:spPr>
          <a:xfrm>
            <a:off x="8473638" y="1353512"/>
            <a:ext cx="3299265" cy="2528537"/>
          </a:xfrm>
          <a:prstGeom prst="rect">
            <a:avLst/>
          </a:prstGeom>
          <a:noFill/>
          <a:ln>
            <a:noFill/>
          </a:ln>
        </p:spPr>
        <p:txBody>
          <a:bodyPr spcFirstLastPara="1" wrap="square" lIns="0" tIns="8380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mj-lt"/>
                <a:ea typeface="Fira Sans Extra Condensed"/>
                <a:cs typeface="Fira Sans Extra Condensed"/>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pPr marL="12700" lvl="2" algn="l">
              <a:lnSpc>
                <a:spcPct val="114000"/>
              </a:lnSpc>
              <a:spcBef>
                <a:spcPts val="500"/>
              </a:spcBef>
              <a:buClr>
                <a:srgbClr val="000000"/>
              </a:buClr>
              <a:buSzPts val="4400"/>
            </a:pPr>
            <a:r>
              <a:rPr lang="en-US" sz="1800" dirty="0">
                <a:solidFill>
                  <a:srgbClr val="0070C0"/>
                </a:solidFill>
                <a:latin typeface="+mn-lt"/>
                <a:cs typeface="Arial" panose="020B0604020202020204" pitchFamily="34" charset="0"/>
              </a:rPr>
              <a:t>Meet the requirements of…</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State</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Sponsor</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Customer</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Other?...</a:t>
            </a:r>
          </a:p>
          <a:p>
            <a:pPr marL="12700" lvl="2" algn="l">
              <a:lnSpc>
                <a:spcPct val="114000"/>
              </a:lnSpc>
              <a:spcBef>
                <a:spcPts val="500"/>
              </a:spcBef>
              <a:buClr>
                <a:srgbClr val="000000"/>
              </a:buClr>
              <a:buSzPts val="4400"/>
            </a:pPr>
            <a:endParaRPr lang="en-US" sz="1800" dirty="0">
              <a:solidFill>
                <a:srgbClr val="0070C0"/>
              </a:solidFill>
              <a:latin typeface="+mn-lt"/>
              <a:cs typeface="Arial" panose="020B0604020202020204" pitchFamily="34" charset="0"/>
            </a:endParaRPr>
          </a:p>
        </p:txBody>
      </p:sp>
    </p:spTree>
    <p:extLst>
      <p:ext uri="{BB962C8B-B14F-4D97-AF65-F5344CB8AC3E}">
        <p14:creationId xmlns:p14="http://schemas.microsoft.com/office/powerpoint/2010/main" val="2665141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pPr rtl="0"/>
            <a:br>
              <a:rPr lang="en-US" dirty="0">
                <a:solidFill>
                  <a:schemeClr val="accent1">
                    <a:lumMod val="50000"/>
                  </a:schemeClr>
                </a:solidFill>
                <a:latin typeface="+mn-lt"/>
                <a:cs typeface="Times New Roman" panose="02020603050405020304" pitchFamily="18" charset="0"/>
              </a:rPr>
            </a:br>
            <a:r>
              <a:rPr lang="en-US" dirty="0">
                <a:solidFill>
                  <a:schemeClr val="accent1">
                    <a:lumMod val="50000"/>
                  </a:schemeClr>
                </a:solidFill>
                <a:latin typeface="+mn-lt"/>
                <a:cs typeface="Times New Roman" panose="02020603050405020304" pitchFamily="18" charset="0"/>
              </a:rPr>
              <a:t>1. VSUEE PROJECT OVERVIEW</a:t>
            </a:r>
            <a:br>
              <a:rPr lang="en-US" dirty="0">
                <a:solidFill>
                  <a:schemeClr val="accent1">
                    <a:lumMod val="50000"/>
                  </a:schemeClr>
                </a:solidFill>
                <a:latin typeface="+mn-lt"/>
                <a:cs typeface="Times New Roman" panose="02020603050405020304" pitchFamily="18" charset="0"/>
              </a:rPr>
            </a:br>
            <a:endParaRPr lang="en-VN" dirty="0">
              <a:solidFill>
                <a:schemeClr val="accent1">
                  <a:lumMod val="50000"/>
                </a:schemeClr>
              </a:solidFill>
            </a:endParaRPr>
          </a:p>
        </p:txBody>
      </p:sp>
      <p:sp>
        <p:nvSpPr>
          <p:cNvPr id="5" name="TextBox 4">
            <a:extLst>
              <a:ext uri="{FF2B5EF4-FFF2-40B4-BE49-F238E27FC236}">
                <a16:creationId xmlns:a16="http://schemas.microsoft.com/office/drawing/2014/main" id="{31D836E9-6657-DE07-F5BC-76241DBCF4D8}"/>
              </a:ext>
            </a:extLst>
          </p:cNvPr>
          <p:cNvSpPr txBox="1"/>
          <p:nvPr/>
        </p:nvSpPr>
        <p:spPr>
          <a:xfrm>
            <a:off x="517338" y="1288321"/>
            <a:ext cx="11689974" cy="369332"/>
          </a:xfrm>
          <a:prstGeom prst="rect">
            <a:avLst/>
          </a:prstGeom>
          <a:noFill/>
        </p:spPr>
        <p:txBody>
          <a:bodyPr wrap="square">
            <a:spAutoFit/>
          </a:bodyPr>
          <a:lstStyle/>
          <a:p>
            <a:pPr algn="l" rtl="0"/>
            <a:r>
              <a:rPr lang="en-US" sz="1800" b="1" dirty="0">
                <a:solidFill>
                  <a:srgbClr val="0070C0"/>
                </a:solidFill>
                <a:latin typeface="+mn-lt"/>
                <a:cs typeface="Times New Roman" panose="02020603050405020304" pitchFamily="18" charset="0"/>
              </a:rPr>
              <a:t>Project name: </a:t>
            </a:r>
            <a:r>
              <a:rPr lang="en-US" altLang="ko-KR" sz="1800" b="1" dirty="0">
                <a:solidFill>
                  <a:srgbClr val="0070C0"/>
                </a:solidFill>
                <a:latin typeface="+mn-lt"/>
                <a:cs typeface="Arial" pitchFamily="34" charset="0"/>
              </a:rPr>
              <a:t>Viet Nam Scaling Up Energy Efficiency Project </a:t>
            </a:r>
            <a:r>
              <a:rPr lang="en-US" sz="1800" b="1" dirty="0">
                <a:solidFill>
                  <a:srgbClr val="0070C0"/>
                </a:solidFill>
                <a:latin typeface="+mn-lt"/>
                <a:cs typeface="Times New Roman" panose="02020603050405020304" pitchFamily="18" charset="0"/>
              </a:rPr>
              <a:t>(VSUEE)</a:t>
            </a:r>
            <a:endParaRPr lang="en-VN" sz="1800" b="1" dirty="0">
              <a:solidFill>
                <a:srgbClr val="0070C0"/>
              </a:solidFill>
            </a:endParaRPr>
          </a:p>
        </p:txBody>
      </p:sp>
      <p:graphicFrame>
        <p:nvGraphicFramePr>
          <p:cNvPr id="6" name="Table 5">
            <a:extLst>
              <a:ext uri="{FF2B5EF4-FFF2-40B4-BE49-F238E27FC236}">
                <a16:creationId xmlns:a16="http://schemas.microsoft.com/office/drawing/2014/main" id="{9496E053-2CD6-B614-5081-0F75341AD94D}"/>
              </a:ext>
            </a:extLst>
          </p:cNvPr>
          <p:cNvGraphicFramePr>
            <a:graphicFrameLocks noGrp="1"/>
          </p:cNvGraphicFramePr>
          <p:nvPr>
            <p:extLst>
              <p:ext uri="{D42A27DB-BD31-4B8C-83A1-F6EECF244321}">
                <p14:modId xmlns:p14="http://schemas.microsoft.com/office/powerpoint/2010/main" val="990687657"/>
              </p:ext>
            </p:extLst>
          </p:nvPr>
        </p:nvGraphicFramePr>
        <p:xfrm>
          <a:off x="517339" y="1657519"/>
          <a:ext cx="11369862" cy="4541520"/>
        </p:xfrm>
        <a:graphic>
          <a:graphicData uri="http://schemas.openxmlformats.org/drawingml/2006/table">
            <a:tbl>
              <a:tblPr firstRow="1" bandRow="1">
                <a:tableStyleId>{5C22544A-7EE6-4342-B048-85BDC9FD1C3A}</a:tableStyleId>
              </a:tblPr>
              <a:tblGrid>
                <a:gridCol w="5360349">
                  <a:extLst>
                    <a:ext uri="{9D8B030D-6E8A-4147-A177-3AD203B41FA5}">
                      <a16:colId xmlns:a16="http://schemas.microsoft.com/office/drawing/2014/main" val="3498634312"/>
                    </a:ext>
                  </a:extLst>
                </a:gridCol>
                <a:gridCol w="6009513">
                  <a:extLst>
                    <a:ext uri="{9D8B030D-6E8A-4147-A177-3AD203B41FA5}">
                      <a16:colId xmlns:a16="http://schemas.microsoft.com/office/drawing/2014/main" val="467314608"/>
                    </a:ext>
                  </a:extLst>
                </a:gridCol>
              </a:tblGrid>
              <a:tr h="1196010">
                <a:tc>
                  <a:txBody>
                    <a:bodyPr/>
                    <a:lstStyle/>
                    <a:p>
                      <a:pPr algn="l" rtl="0">
                        <a:spcAft>
                          <a:spcPts val="1200"/>
                        </a:spcAft>
                      </a:pPr>
                      <a:r>
                        <a:rPr lang="en-US" sz="1600" b="1" dirty="0">
                          <a:solidFill>
                            <a:schemeClr val="tx1"/>
                          </a:solidFill>
                        </a:rPr>
                        <a:t>Sponsor:</a:t>
                      </a:r>
                    </a:p>
                    <a:p>
                      <a:pPr marL="0" marR="0" lvl="0" indent="0" algn="l" defTabSz="914400" rtl="0" eaLnBrk="1" fontAlgn="auto" latinLnBrk="0" hangingPunct="1">
                        <a:lnSpc>
                          <a:spcPct val="100000"/>
                        </a:lnSpc>
                        <a:spcBef>
                          <a:spcPts val="0"/>
                        </a:spcBef>
                        <a:spcAft>
                          <a:spcPts val="1200"/>
                        </a:spcAft>
                        <a:buClr>
                          <a:srgbClr val="000000"/>
                        </a:buClr>
                        <a:buSzTx/>
                        <a:buFont typeface="Arial"/>
                        <a:buNone/>
                        <a:tabLst/>
                        <a:defRPr/>
                      </a:pPr>
                      <a:r>
                        <a:rPr lang="en-US" sz="1600" b="0" baseline="0" dirty="0">
                          <a:solidFill>
                            <a:schemeClr val="tx1"/>
                          </a:solidFill>
                        </a:rPr>
                        <a:t>Green Climate Fund (</a:t>
                      </a:r>
                      <a:r>
                        <a:rPr lang="en-US" sz="1600" b="0" dirty="0">
                          <a:solidFill>
                            <a:schemeClr val="tx1"/>
                          </a:solidFill>
                        </a:rPr>
                        <a:t>GCF), World Bank </a:t>
                      </a:r>
                      <a:r>
                        <a:rPr lang="en-US" sz="1600" b="0" baseline="0" dirty="0">
                          <a:solidFill>
                            <a:schemeClr val="tx1"/>
                          </a:solidFill>
                        </a:rPr>
                        <a:t>(WB) are entrusted to manage </a:t>
                      </a:r>
                      <a:r>
                        <a:rPr lang="en-US" sz="1600" dirty="0"/>
                        <a:t>is entrusted to manage is entrusted to manage </a:t>
                      </a:r>
                      <a:endParaRPr lang="en-US" sz="1600" b="0" dirty="0">
                        <a:solidFill>
                          <a:schemeClr val="tx1"/>
                        </a:solidFill>
                      </a:endParaRPr>
                    </a:p>
                  </a:txBody>
                  <a:tcPr marL="121920" marR="365760" marT="60960" marB="60960">
                    <a:noFill/>
                  </a:tcPr>
                </a:tc>
                <a:tc>
                  <a:txBody>
                    <a:bodyPr/>
                    <a:lstStyle/>
                    <a:p>
                      <a:pPr algn="l" rtl="0">
                        <a:spcAft>
                          <a:spcPts val="1200"/>
                        </a:spcAft>
                      </a:pPr>
                      <a:r>
                        <a:rPr lang="en-US" sz="1600" dirty="0">
                          <a:solidFill>
                            <a:schemeClr val="tx1"/>
                          </a:solidFill>
                        </a:rPr>
                        <a:t>Duration:</a:t>
                      </a:r>
                    </a:p>
                    <a:p>
                      <a:pPr algn="l" rtl="0">
                        <a:spcAft>
                          <a:spcPts val="1200"/>
                        </a:spcAft>
                      </a:pPr>
                      <a:r>
                        <a:rPr lang="en-US" sz="1600" b="0" dirty="0">
                          <a:solidFill>
                            <a:schemeClr val="tx1"/>
                          </a:solidFill>
                        </a:rPr>
                        <a:t>2022 - 2026</a:t>
                      </a:r>
                    </a:p>
                  </a:txBody>
                  <a:tcPr marL="121920" marR="121920" marT="60960" marB="60960">
                    <a:noFill/>
                  </a:tcPr>
                </a:tc>
                <a:extLst>
                  <a:ext uri="{0D108BD9-81ED-4DB2-BD59-A6C34878D82A}">
                    <a16:rowId xmlns:a16="http://schemas.microsoft.com/office/drawing/2014/main" val="1142501565"/>
                  </a:ext>
                </a:extLst>
              </a:tr>
              <a:tr h="1327245">
                <a:tc>
                  <a:txBody>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mn-lt"/>
                          <a:ea typeface="+mn-ea"/>
                          <a:cs typeface="+mn-cs"/>
                        </a:rPr>
                        <a:t>Purpose: </a:t>
                      </a:r>
                      <a:r>
                        <a:rPr kumimoji="0" lang="en-US" sz="1600" b="0" i="0" u="none" strike="noStrike" kern="1200" cap="none" spc="0" normalizeH="0" baseline="0" noProof="0" dirty="0">
                          <a:ln>
                            <a:noFill/>
                          </a:ln>
                          <a:solidFill>
                            <a:prstClr val="black"/>
                          </a:solidFill>
                          <a:effectLst/>
                          <a:uLnTx/>
                          <a:uFillTx/>
                          <a:latin typeface="+mn-lt"/>
                          <a:ea typeface="+mn-ea"/>
                          <a:cs typeface="+mn-cs"/>
                        </a:rPr>
                        <a:t>Promote economical and efficient use of energy in the industrial sector</a:t>
                      </a:r>
                    </a:p>
                  </a:txBody>
                  <a:tcPr marL="121920" marR="365760" marT="60960" marB="60960">
                    <a:noFill/>
                  </a:tcPr>
                </a:tc>
                <a:tc>
                  <a:txBody>
                    <a:bodyPr/>
                    <a:lstStyle/>
                    <a:p>
                      <a:pPr algn="l" rtl="0">
                        <a:spcAft>
                          <a:spcPts val="1200"/>
                        </a:spcAft>
                      </a:pPr>
                      <a:r>
                        <a:rPr kumimoji="0" lang="en-US" sz="1600" b="1" i="0" u="none" strike="noStrike" kern="1200" cap="none" spc="0" normalizeH="0" baseline="0" dirty="0">
                          <a:ln>
                            <a:noFill/>
                          </a:ln>
                          <a:solidFill>
                            <a:prstClr val="black"/>
                          </a:solidFill>
                          <a:effectLst/>
                          <a:uLnTx/>
                          <a:uFillTx/>
                          <a:latin typeface="+mn-lt"/>
                          <a:ea typeface="+mn-ea"/>
                          <a:cs typeface="+mn-cs"/>
                        </a:rPr>
                        <a:t>Scale: </a:t>
                      </a:r>
                      <a:r>
                        <a:rPr kumimoji="0" lang="en-US" sz="1600" b="0" i="0" u="none" strike="noStrike" kern="1200" cap="none" spc="0" normalizeH="0" baseline="0" dirty="0">
                          <a:ln>
                            <a:noFill/>
                          </a:ln>
                          <a:solidFill>
                            <a:prstClr val="black"/>
                          </a:solidFill>
                          <a:effectLst/>
                          <a:uLnTx/>
                          <a:uFillTx/>
                          <a:latin typeface="+mn-lt"/>
                          <a:ea typeface="+mn-ea"/>
                          <a:cs typeface="+mn-cs"/>
                        </a:rPr>
                        <a:t>Total cost: 316.3 million USD, of which 11.3 million USD is non-refundable for technical support and guarantee management; 75 million USD issued guarantees for EE investment loans from GCF and 250 million USD mobilized capital from commercial banks and IE</a:t>
                      </a:r>
                    </a:p>
                  </a:txBody>
                  <a:tcPr marL="121920" marR="121920" marT="60960" marB="60960">
                    <a:noFill/>
                  </a:tcPr>
                </a:tc>
                <a:extLst>
                  <a:ext uri="{0D108BD9-81ED-4DB2-BD59-A6C34878D82A}">
                    <a16:rowId xmlns:a16="http://schemas.microsoft.com/office/drawing/2014/main" val="561917049"/>
                  </a:ext>
                </a:extLst>
              </a:tr>
              <a:tr h="1915226">
                <a:tc gridSpan="2">
                  <a:txBody>
                    <a:bodyPr/>
                    <a:lstStyle/>
                    <a:p>
                      <a:pPr marL="1481138" indent="0" algn="l" rtl="0">
                        <a:spcAft>
                          <a:spcPts val="1200"/>
                        </a:spcAft>
                      </a:pPr>
                      <a:r>
                        <a:rPr lang="en-US" sz="1600" b="1" dirty="0">
                          <a:solidFill>
                            <a:schemeClr val="tx1"/>
                          </a:solidFill>
                        </a:rPr>
                        <a:t>Main beneficiaries of the Project</a:t>
                      </a:r>
                    </a:p>
                    <a:p>
                      <a:pPr marL="1481138" indent="0" algn="l" rtl="0">
                        <a:spcAft>
                          <a:spcPts val="1200"/>
                        </a:spcAft>
                      </a:pPr>
                      <a:r>
                        <a:rPr lang="en-US" sz="1600" b="0" dirty="0">
                          <a:solidFill>
                            <a:schemeClr val="tx1"/>
                          </a:solidFill>
                        </a:rPr>
                        <a:t>Industrial enterprise</a:t>
                      </a:r>
                    </a:p>
                    <a:p>
                      <a:pPr marL="1481138" indent="0" algn="l" rtl="0">
                        <a:spcAft>
                          <a:spcPts val="1200"/>
                        </a:spcAft>
                      </a:pPr>
                      <a:r>
                        <a:rPr lang="en-US" sz="1600" b="0" dirty="0">
                          <a:solidFill>
                            <a:schemeClr val="tx1"/>
                          </a:solidFill>
                        </a:rPr>
                        <a:t>Banks/financial institutions participating in the project</a:t>
                      </a:r>
                    </a:p>
                    <a:p>
                      <a:pPr marL="1481138" indent="0" algn="l" rtl="0">
                        <a:spcAft>
                          <a:spcPts val="1200"/>
                        </a:spcAft>
                      </a:pPr>
                      <a:r>
                        <a:rPr lang="en-US" sz="1600" b="0" dirty="0">
                          <a:solidFill>
                            <a:schemeClr val="tx1"/>
                          </a:solidFill>
                        </a:rPr>
                        <a:t>Companies providing energy services</a:t>
                      </a:r>
                    </a:p>
                    <a:p>
                      <a:pPr marL="1481138" indent="0" algn="l" rtl="0">
                        <a:spcAft>
                          <a:spcPts val="1200"/>
                        </a:spcAft>
                      </a:pPr>
                      <a:r>
                        <a:rPr lang="en-US" sz="1600" b="0" dirty="0">
                          <a:solidFill>
                            <a:schemeClr val="tx1"/>
                          </a:solidFill>
                        </a:rPr>
                        <a:t>Energy equipment suppliers</a:t>
                      </a:r>
                      <a:endParaRPr lang="en-US" sz="1600" b="0" dirty="0">
                        <a:solidFill>
                          <a:schemeClr val="tx1"/>
                        </a:solidFill>
                        <a:latin typeface="+mj-lt"/>
                      </a:endParaRPr>
                    </a:p>
                  </a:txBody>
                  <a:tcPr marL="121920" marR="121920" marT="60960" marB="60960" anchor="ctr">
                    <a:noFill/>
                  </a:tcPr>
                </a:tc>
                <a:tc hMerge="1">
                  <a:txBody>
                    <a:bodyPr/>
                    <a:lstStyle/>
                    <a:p>
                      <a:pPr algn="l" rtl="0">
                        <a:spcAft>
                          <a:spcPts val="1200"/>
                        </a:spcAft>
                      </a:pPr>
                      <a:endParaRPr kumimoji="0" lang="en-US" sz="1800" b="0" i="0" u="none" strike="noStrike" kern="1200" cap="none" spc="0" normalizeH="0" baseline="0" dirty="0">
                        <a:ln>
                          <a:noFill/>
                        </a:ln>
                        <a:solidFill>
                          <a:prstClr val="black"/>
                        </a:solidFill>
                        <a:effectLst/>
                        <a:uLnTx/>
                        <a:uFillTx/>
                        <a:latin typeface="+mn-lt"/>
                        <a:ea typeface="+mn-ea"/>
                        <a:cs typeface="+mn-cs"/>
                      </a:endParaRPr>
                    </a:p>
                  </a:txBody>
                  <a:tcPr>
                    <a:noFill/>
                  </a:tcPr>
                </a:tc>
                <a:extLst>
                  <a:ext uri="{0D108BD9-81ED-4DB2-BD59-A6C34878D82A}">
                    <a16:rowId xmlns:a16="http://schemas.microsoft.com/office/drawing/2014/main" val="1862254850"/>
                  </a:ext>
                </a:extLst>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100"/>
        <p:cNvGrpSpPr/>
        <p:nvPr/>
      </p:nvGrpSpPr>
      <p:grpSpPr>
        <a:xfrm>
          <a:off x="0" y="0"/>
          <a:ext cx="0" cy="0"/>
          <a:chOff x="0" y="0"/>
          <a:chExt cx="0" cy="0"/>
        </a:xfrm>
      </p:grpSpPr>
      <p:grpSp>
        <p:nvGrpSpPr>
          <p:cNvPr id="2102" name="Google Shape;2102;p36"/>
          <p:cNvGrpSpPr/>
          <p:nvPr/>
        </p:nvGrpSpPr>
        <p:grpSpPr>
          <a:xfrm>
            <a:off x="7253799" y="1802699"/>
            <a:ext cx="4328601" cy="4529042"/>
            <a:chOff x="2776526" y="930233"/>
            <a:chExt cx="3590949" cy="3757232"/>
          </a:xfrm>
        </p:grpSpPr>
        <p:sp>
          <p:nvSpPr>
            <p:cNvPr id="2103" name="Google Shape;2103;p36"/>
            <p:cNvSpPr/>
            <p:nvPr/>
          </p:nvSpPr>
          <p:spPr>
            <a:xfrm>
              <a:off x="2776526" y="2876498"/>
              <a:ext cx="3581715" cy="1810966"/>
            </a:xfrm>
            <a:custGeom>
              <a:avLst/>
              <a:gdLst/>
              <a:ahLst/>
              <a:cxnLst/>
              <a:rect l="l" t="t" r="r" b="b"/>
              <a:pathLst>
                <a:path w="199761" h="101002" extrusionOk="0">
                  <a:moveTo>
                    <a:pt x="0" y="1"/>
                  </a:move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lnTo>
                    <a:pt x="199709"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104" name="Google Shape;2104;p36"/>
            <p:cNvSpPr/>
            <p:nvPr/>
          </p:nvSpPr>
          <p:spPr>
            <a:xfrm>
              <a:off x="2776526" y="2876498"/>
              <a:ext cx="3581715" cy="1810966"/>
            </a:xfrm>
            <a:custGeom>
              <a:avLst/>
              <a:gdLst/>
              <a:ahLst/>
              <a:cxnLst/>
              <a:rect l="l" t="t" r="r" b="b"/>
              <a:pathLst>
                <a:path w="199761" h="101002" fill="none" extrusionOk="0">
                  <a:moveTo>
                    <a:pt x="199709" y="1"/>
                  </a:moveTo>
                  <a:lnTo>
                    <a:pt x="0" y="1"/>
                  </a:lnTo>
                  <a:lnTo>
                    <a:pt x="0" y="1"/>
                  </a:lnTo>
                  <a:lnTo>
                    <a:pt x="0" y="1108"/>
                  </a:ln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99868" y="101002"/>
                  </a:lnTo>
                  <a:lnTo>
                    <a:pt x="99868"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path>
              </a:pathLst>
            </a:custGeom>
            <a:noFill/>
            <a:ln>
              <a:noFill/>
            </a:ln>
          </p:spPr>
          <p:txBody>
            <a:bodyPr spcFirstLastPara="1" wrap="square" lIns="121900" tIns="121900" rIns="121900" bIns="121900" anchor="ctr" anchorCtr="0">
              <a:noAutofit/>
            </a:bodyPr>
            <a:lstStyle/>
            <a:p>
              <a:endParaRPr sz="2489"/>
            </a:p>
          </p:txBody>
        </p:sp>
        <p:sp>
          <p:nvSpPr>
            <p:cNvPr id="2105" name="Google Shape;2105;p36"/>
            <p:cNvSpPr/>
            <p:nvPr/>
          </p:nvSpPr>
          <p:spPr>
            <a:xfrm>
              <a:off x="2776526" y="2680219"/>
              <a:ext cx="3581715" cy="361648"/>
            </a:xfrm>
            <a:custGeom>
              <a:avLst/>
              <a:gdLst/>
              <a:ahLst/>
              <a:cxnLst/>
              <a:rect l="l" t="t" r="r" b="b"/>
              <a:pathLst>
                <a:path w="199761" h="20170" extrusionOk="0">
                  <a:moveTo>
                    <a:pt x="99893" y="0"/>
                  </a:moveTo>
                  <a:lnTo>
                    <a:pt x="94742" y="26"/>
                  </a:lnTo>
                  <a:lnTo>
                    <a:pt x="89667" y="52"/>
                  </a:lnTo>
                  <a:lnTo>
                    <a:pt x="84670" y="129"/>
                  </a:lnTo>
                  <a:lnTo>
                    <a:pt x="79750" y="206"/>
                  </a:lnTo>
                  <a:lnTo>
                    <a:pt x="74933" y="335"/>
                  </a:lnTo>
                  <a:lnTo>
                    <a:pt x="70193" y="464"/>
                  </a:lnTo>
                  <a:lnTo>
                    <a:pt x="65557" y="618"/>
                  </a:lnTo>
                  <a:lnTo>
                    <a:pt x="61023" y="799"/>
                  </a:lnTo>
                  <a:lnTo>
                    <a:pt x="56592" y="1005"/>
                  </a:lnTo>
                  <a:lnTo>
                    <a:pt x="52291" y="1211"/>
                  </a:lnTo>
                  <a:lnTo>
                    <a:pt x="48092" y="1468"/>
                  </a:lnTo>
                  <a:lnTo>
                    <a:pt x="44048" y="1726"/>
                  </a:lnTo>
                  <a:lnTo>
                    <a:pt x="40132" y="2009"/>
                  </a:lnTo>
                  <a:lnTo>
                    <a:pt x="36346" y="2318"/>
                  </a:lnTo>
                  <a:lnTo>
                    <a:pt x="32740" y="2628"/>
                  </a:lnTo>
                  <a:lnTo>
                    <a:pt x="29262" y="2962"/>
                  </a:lnTo>
                  <a:lnTo>
                    <a:pt x="25965" y="3297"/>
                  </a:lnTo>
                  <a:lnTo>
                    <a:pt x="22822" y="3684"/>
                  </a:lnTo>
                  <a:lnTo>
                    <a:pt x="19860" y="4044"/>
                  </a:lnTo>
                  <a:lnTo>
                    <a:pt x="17078" y="4456"/>
                  </a:lnTo>
                  <a:lnTo>
                    <a:pt x="14477" y="4869"/>
                  </a:lnTo>
                  <a:lnTo>
                    <a:pt x="12055" y="5281"/>
                  </a:lnTo>
                  <a:lnTo>
                    <a:pt x="9866" y="5719"/>
                  </a:lnTo>
                  <a:lnTo>
                    <a:pt x="7856" y="6157"/>
                  </a:lnTo>
                  <a:lnTo>
                    <a:pt x="6929" y="6388"/>
                  </a:lnTo>
                  <a:lnTo>
                    <a:pt x="6079" y="6620"/>
                  </a:lnTo>
                  <a:lnTo>
                    <a:pt x="5255" y="6852"/>
                  </a:lnTo>
                  <a:lnTo>
                    <a:pt x="4508" y="7084"/>
                  </a:lnTo>
                  <a:lnTo>
                    <a:pt x="3812" y="7316"/>
                  </a:lnTo>
                  <a:lnTo>
                    <a:pt x="3168" y="7573"/>
                  </a:lnTo>
                  <a:lnTo>
                    <a:pt x="2576" y="7805"/>
                  </a:lnTo>
                  <a:lnTo>
                    <a:pt x="2035" y="8063"/>
                  </a:lnTo>
                  <a:lnTo>
                    <a:pt x="1571" y="8295"/>
                  </a:lnTo>
                  <a:lnTo>
                    <a:pt x="1159" y="8552"/>
                  </a:lnTo>
                  <a:lnTo>
                    <a:pt x="824" y="8810"/>
                  </a:lnTo>
                  <a:lnTo>
                    <a:pt x="515" y="9067"/>
                  </a:lnTo>
                  <a:lnTo>
                    <a:pt x="309" y="9299"/>
                  </a:lnTo>
                  <a:lnTo>
                    <a:pt x="129" y="9557"/>
                  </a:lnTo>
                  <a:lnTo>
                    <a:pt x="52" y="9840"/>
                  </a:lnTo>
                  <a:lnTo>
                    <a:pt x="26" y="9969"/>
                  </a:lnTo>
                  <a:lnTo>
                    <a:pt x="0" y="10098"/>
                  </a:lnTo>
                  <a:lnTo>
                    <a:pt x="26" y="10226"/>
                  </a:lnTo>
                  <a:lnTo>
                    <a:pt x="52" y="10355"/>
                  </a:lnTo>
                  <a:lnTo>
                    <a:pt x="129" y="10613"/>
                  </a:lnTo>
                  <a:lnTo>
                    <a:pt x="309" y="10870"/>
                  </a:lnTo>
                  <a:lnTo>
                    <a:pt x="515" y="11128"/>
                  </a:lnTo>
                  <a:lnTo>
                    <a:pt x="824" y="11360"/>
                  </a:lnTo>
                  <a:lnTo>
                    <a:pt x="1159" y="11617"/>
                  </a:lnTo>
                  <a:lnTo>
                    <a:pt x="1571" y="11875"/>
                  </a:lnTo>
                  <a:lnTo>
                    <a:pt x="2035" y="12107"/>
                  </a:lnTo>
                  <a:lnTo>
                    <a:pt x="2576" y="12364"/>
                  </a:lnTo>
                  <a:lnTo>
                    <a:pt x="3168" y="12596"/>
                  </a:lnTo>
                  <a:lnTo>
                    <a:pt x="3812" y="12854"/>
                  </a:lnTo>
                  <a:lnTo>
                    <a:pt x="4508" y="13086"/>
                  </a:lnTo>
                  <a:lnTo>
                    <a:pt x="5255" y="13318"/>
                  </a:lnTo>
                  <a:lnTo>
                    <a:pt x="6079" y="13549"/>
                  </a:lnTo>
                  <a:lnTo>
                    <a:pt x="6929" y="13781"/>
                  </a:lnTo>
                  <a:lnTo>
                    <a:pt x="7856" y="14013"/>
                  </a:lnTo>
                  <a:lnTo>
                    <a:pt x="9866" y="14451"/>
                  </a:lnTo>
                  <a:lnTo>
                    <a:pt x="12055" y="14889"/>
                  </a:lnTo>
                  <a:lnTo>
                    <a:pt x="14477" y="15327"/>
                  </a:lnTo>
                  <a:lnTo>
                    <a:pt x="17078" y="15713"/>
                  </a:lnTo>
                  <a:lnTo>
                    <a:pt x="19860" y="16125"/>
                  </a:lnTo>
                  <a:lnTo>
                    <a:pt x="22822" y="16512"/>
                  </a:lnTo>
                  <a:lnTo>
                    <a:pt x="25965" y="16872"/>
                  </a:lnTo>
                  <a:lnTo>
                    <a:pt x="29262" y="17207"/>
                  </a:lnTo>
                  <a:lnTo>
                    <a:pt x="32740" y="17542"/>
                  </a:lnTo>
                  <a:lnTo>
                    <a:pt x="36346" y="17877"/>
                  </a:lnTo>
                  <a:lnTo>
                    <a:pt x="40132" y="18160"/>
                  </a:lnTo>
                  <a:lnTo>
                    <a:pt x="44048" y="18444"/>
                  </a:lnTo>
                  <a:lnTo>
                    <a:pt x="48092" y="18701"/>
                  </a:lnTo>
                  <a:lnTo>
                    <a:pt x="52291" y="18959"/>
                  </a:lnTo>
                  <a:lnTo>
                    <a:pt x="56592" y="19165"/>
                  </a:lnTo>
                  <a:lnTo>
                    <a:pt x="61023" y="19371"/>
                  </a:lnTo>
                  <a:lnTo>
                    <a:pt x="65557" y="19551"/>
                  </a:lnTo>
                  <a:lnTo>
                    <a:pt x="70193" y="19706"/>
                  </a:lnTo>
                  <a:lnTo>
                    <a:pt x="74933" y="19860"/>
                  </a:lnTo>
                  <a:lnTo>
                    <a:pt x="79750" y="19963"/>
                  </a:lnTo>
                  <a:lnTo>
                    <a:pt x="84670" y="20041"/>
                  </a:lnTo>
                  <a:lnTo>
                    <a:pt x="89667" y="20118"/>
                  </a:lnTo>
                  <a:lnTo>
                    <a:pt x="94742" y="20144"/>
                  </a:lnTo>
                  <a:lnTo>
                    <a:pt x="99893" y="20169"/>
                  </a:lnTo>
                  <a:lnTo>
                    <a:pt x="105019" y="20144"/>
                  </a:lnTo>
                  <a:lnTo>
                    <a:pt x="110094" y="20118"/>
                  </a:lnTo>
                  <a:lnTo>
                    <a:pt x="115091" y="20041"/>
                  </a:lnTo>
                  <a:lnTo>
                    <a:pt x="120011" y="19963"/>
                  </a:lnTo>
                  <a:lnTo>
                    <a:pt x="124854" y="19860"/>
                  </a:lnTo>
                  <a:lnTo>
                    <a:pt x="129593" y="19706"/>
                  </a:lnTo>
                  <a:lnTo>
                    <a:pt x="134230" y="19551"/>
                  </a:lnTo>
                  <a:lnTo>
                    <a:pt x="138764" y="19371"/>
                  </a:lnTo>
                  <a:lnTo>
                    <a:pt x="143194" y="19165"/>
                  </a:lnTo>
                  <a:lnTo>
                    <a:pt x="147496" y="18959"/>
                  </a:lnTo>
                  <a:lnTo>
                    <a:pt x="151669" y="18701"/>
                  </a:lnTo>
                  <a:lnTo>
                    <a:pt x="155739" y="18444"/>
                  </a:lnTo>
                  <a:lnTo>
                    <a:pt x="159654" y="18160"/>
                  </a:lnTo>
                  <a:lnTo>
                    <a:pt x="163415" y="17877"/>
                  </a:lnTo>
                  <a:lnTo>
                    <a:pt x="167047" y="17542"/>
                  </a:lnTo>
                  <a:lnTo>
                    <a:pt x="170524" y="17207"/>
                  </a:lnTo>
                  <a:lnTo>
                    <a:pt x="173822" y="16872"/>
                  </a:lnTo>
                  <a:lnTo>
                    <a:pt x="176964" y="16512"/>
                  </a:lnTo>
                  <a:lnTo>
                    <a:pt x="179926" y="16125"/>
                  </a:lnTo>
                  <a:lnTo>
                    <a:pt x="182708" y="15713"/>
                  </a:lnTo>
                  <a:lnTo>
                    <a:pt x="185310" y="15327"/>
                  </a:lnTo>
                  <a:lnTo>
                    <a:pt x="187706" y="14889"/>
                  </a:lnTo>
                  <a:lnTo>
                    <a:pt x="189921" y="14451"/>
                  </a:lnTo>
                  <a:lnTo>
                    <a:pt x="191930" y="14013"/>
                  </a:lnTo>
                  <a:lnTo>
                    <a:pt x="192832" y="13781"/>
                  </a:lnTo>
                  <a:lnTo>
                    <a:pt x="193707" y="13549"/>
                  </a:lnTo>
                  <a:lnTo>
                    <a:pt x="194532" y="13318"/>
                  </a:lnTo>
                  <a:lnTo>
                    <a:pt x="195279" y="13086"/>
                  </a:lnTo>
                  <a:lnTo>
                    <a:pt x="195974" y="12854"/>
                  </a:lnTo>
                  <a:lnTo>
                    <a:pt x="196618" y="12596"/>
                  </a:lnTo>
                  <a:lnTo>
                    <a:pt x="197211" y="12364"/>
                  </a:lnTo>
                  <a:lnTo>
                    <a:pt x="197726" y="12107"/>
                  </a:lnTo>
                  <a:lnTo>
                    <a:pt x="198215" y="11875"/>
                  </a:lnTo>
                  <a:lnTo>
                    <a:pt x="198627" y="11617"/>
                  </a:lnTo>
                  <a:lnTo>
                    <a:pt x="198962" y="11360"/>
                  </a:lnTo>
                  <a:lnTo>
                    <a:pt x="199246" y="11128"/>
                  </a:lnTo>
                  <a:lnTo>
                    <a:pt x="199477" y="10870"/>
                  </a:lnTo>
                  <a:lnTo>
                    <a:pt x="199632" y="10613"/>
                  </a:lnTo>
                  <a:lnTo>
                    <a:pt x="199735" y="10355"/>
                  </a:lnTo>
                  <a:lnTo>
                    <a:pt x="199761" y="10226"/>
                  </a:lnTo>
                  <a:lnTo>
                    <a:pt x="199761" y="10098"/>
                  </a:lnTo>
                  <a:lnTo>
                    <a:pt x="199761" y="9969"/>
                  </a:lnTo>
                  <a:lnTo>
                    <a:pt x="199735" y="9840"/>
                  </a:lnTo>
                  <a:lnTo>
                    <a:pt x="199632" y="9557"/>
                  </a:lnTo>
                  <a:lnTo>
                    <a:pt x="199477" y="9299"/>
                  </a:lnTo>
                  <a:lnTo>
                    <a:pt x="199246" y="9067"/>
                  </a:lnTo>
                  <a:lnTo>
                    <a:pt x="198962" y="8810"/>
                  </a:lnTo>
                  <a:lnTo>
                    <a:pt x="198627" y="8552"/>
                  </a:lnTo>
                  <a:lnTo>
                    <a:pt x="198215" y="8295"/>
                  </a:lnTo>
                  <a:lnTo>
                    <a:pt x="197726" y="8063"/>
                  </a:lnTo>
                  <a:lnTo>
                    <a:pt x="197211" y="7805"/>
                  </a:lnTo>
                  <a:lnTo>
                    <a:pt x="196618" y="7573"/>
                  </a:lnTo>
                  <a:lnTo>
                    <a:pt x="195974" y="7316"/>
                  </a:lnTo>
                  <a:lnTo>
                    <a:pt x="195279" y="7084"/>
                  </a:lnTo>
                  <a:lnTo>
                    <a:pt x="194532" y="6852"/>
                  </a:lnTo>
                  <a:lnTo>
                    <a:pt x="193707" y="6620"/>
                  </a:lnTo>
                  <a:lnTo>
                    <a:pt x="192832" y="6388"/>
                  </a:lnTo>
                  <a:lnTo>
                    <a:pt x="191930" y="6157"/>
                  </a:lnTo>
                  <a:lnTo>
                    <a:pt x="189921" y="5719"/>
                  </a:lnTo>
                  <a:lnTo>
                    <a:pt x="187706" y="5281"/>
                  </a:lnTo>
                  <a:lnTo>
                    <a:pt x="185310" y="4869"/>
                  </a:lnTo>
                  <a:lnTo>
                    <a:pt x="182708" y="4456"/>
                  </a:lnTo>
                  <a:lnTo>
                    <a:pt x="179926" y="4044"/>
                  </a:lnTo>
                  <a:lnTo>
                    <a:pt x="176964" y="3684"/>
                  </a:lnTo>
                  <a:lnTo>
                    <a:pt x="173822" y="3297"/>
                  </a:lnTo>
                  <a:lnTo>
                    <a:pt x="170524" y="2962"/>
                  </a:lnTo>
                  <a:lnTo>
                    <a:pt x="167047" y="2628"/>
                  </a:lnTo>
                  <a:lnTo>
                    <a:pt x="163415" y="2318"/>
                  </a:lnTo>
                  <a:lnTo>
                    <a:pt x="159654" y="2009"/>
                  </a:lnTo>
                  <a:lnTo>
                    <a:pt x="155739" y="1726"/>
                  </a:lnTo>
                  <a:lnTo>
                    <a:pt x="151669" y="1468"/>
                  </a:lnTo>
                  <a:lnTo>
                    <a:pt x="147496" y="1211"/>
                  </a:lnTo>
                  <a:lnTo>
                    <a:pt x="143194" y="1005"/>
                  </a:lnTo>
                  <a:lnTo>
                    <a:pt x="138764" y="799"/>
                  </a:lnTo>
                  <a:lnTo>
                    <a:pt x="134230" y="618"/>
                  </a:lnTo>
                  <a:lnTo>
                    <a:pt x="129593" y="464"/>
                  </a:lnTo>
                  <a:lnTo>
                    <a:pt x="124854" y="335"/>
                  </a:lnTo>
                  <a:lnTo>
                    <a:pt x="120011" y="206"/>
                  </a:lnTo>
                  <a:lnTo>
                    <a:pt x="115091" y="129"/>
                  </a:lnTo>
                  <a:lnTo>
                    <a:pt x="110094" y="52"/>
                  </a:lnTo>
                  <a:lnTo>
                    <a:pt x="105019" y="26"/>
                  </a:lnTo>
                  <a:lnTo>
                    <a:pt x="99893" y="0"/>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2106" name="Google Shape;2106;p36"/>
            <p:cNvSpPr/>
            <p:nvPr/>
          </p:nvSpPr>
          <p:spPr>
            <a:xfrm>
              <a:off x="3660044" y="3019221"/>
              <a:ext cx="1147735" cy="1489051"/>
            </a:xfrm>
            <a:custGeom>
              <a:avLst/>
              <a:gdLst/>
              <a:ahLst/>
              <a:cxnLst/>
              <a:rect l="l" t="t" r="r" b="b"/>
              <a:pathLst>
                <a:path w="64012" h="83048" extrusionOk="0">
                  <a:moveTo>
                    <a:pt x="2139" y="0"/>
                  </a:moveTo>
                  <a:lnTo>
                    <a:pt x="2036" y="515"/>
                  </a:lnTo>
                  <a:lnTo>
                    <a:pt x="1933" y="1082"/>
                  </a:lnTo>
                  <a:lnTo>
                    <a:pt x="1753" y="2216"/>
                  </a:lnTo>
                  <a:lnTo>
                    <a:pt x="1598" y="3272"/>
                  </a:lnTo>
                  <a:lnTo>
                    <a:pt x="1495" y="3710"/>
                  </a:lnTo>
                  <a:lnTo>
                    <a:pt x="1392" y="4122"/>
                  </a:lnTo>
                  <a:lnTo>
                    <a:pt x="1263" y="4457"/>
                  </a:lnTo>
                  <a:lnTo>
                    <a:pt x="1057" y="4843"/>
                  </a:lnTo>
                  <a:lnTo>
                    <a:pt x="593" y="5719"/>
                  </a:lnTo>
                  <a:lnTo>
                    <a:pt x="362" y="6157"/>
                  </a:lnTo>
                  <a:lnTo>
                    <a:pt x="181" y="6569"/>
                  </a:lnTo>
                  <a:lnTo>
                    <a:pt x="104" y="6775"/>
                  </a:lnTo>
                  <a:lnTo>
                    <a:pt x="52" y="6981"/>
                  </a:lnTo>
                  <a:lnTo>
                    <a:pt x="27" y="7161"/>
                  </a:lnTo>
                  <a:lnTo>
                    <a:pt x="1" y="7342"/>
                  </a:lnTo>
                  <a:lnTo>
                    <a:pt x="27" y="7625"/>
                  </a:lnTo>
                  <a:lnTo>
                    <a:pt x="78" y="7934"/>
                  </a:lnTo>
                  <a:lnTo>
                    <a:pt x="155" y="8243"/>
                  </a:lnTo>
                  <a:lnTo>
                    <a:pt x="259" y="8552"/>
                  </a:lnTo>
                  <a:lnTo>
                    <a:pt x="362" y="8861"/>
                  </a:lnTo>
                  <a:lnTo>
                    <a:pt x="516" y="9196"/>
                  </a:lnTo>
                  <a:lnTo>
                    <a:pt x="825" y="9892"/>
                  </a:lnTo>
                  <a:lnTo>
                    <a:pt x="1212" y="10587"/>
                  </a:lnTo>
                  <a:lnTo>
                    <a:pt x="1649" y="11308"/>
                  </a:lnTo>
                  <a:lnTo>
                    <a:pt x="2113" y="12030"/>
                  </a:lnTo>
                  <a:lnTo>
                    <a:pt x="2603" y="12751"/>
                  </a:lnTo>
                  <a:lnTo>
                    <a:pt x="3556" y="14219"/>
                  </a:lnTo>
                  <a:lnTo>
                    <a:pt x="4019" y="14915"/>
                  </a:lnTo>
                  <a:lnTo>
                    <a:pt x="4457" y="15610"/>
                  </a:lnTo>
                  <a:lnTo>
                    <a:pt x="4844" y="16280"/>
                  </a:lnTo>
                  <a:lnTo>
                    <a:pt x="5178" y="16950"/>
                  </a:lnTo>
                  <a:lnTo>
                    <a:pt x="5436" y="17542"/>
                  </a:lnTo>
                  <a:lnTo>
                    <a:pt x="5539" y="17851"/>
                  </a:lnTo>
                  <a:lnTo>
                    <a:pt x="5616" y="18135"/>
                  </a:lnTo>
                  <a:lnTo>
                    <a:pt x="5642" y="18289"/>
                  </a:lnTo>
                  <a:lnTo>
                    <a:pt x="5668" y="18470"/>
                  </a:lnTo>
                  <a:lnTo>
                    <a:pt x="5642" y="18882"/>
                  </a:lnTo>
                  <a:lnTo>
                    <a:pt x="5513" y="19809"/>
                  </a:lnTo>
                  <a:lnTo>
                    <a:pt x="5436" y="20298"/>
                  </a:lnTo>
                  <a:lnTo>
                    <a:pt x="5436" y="20736"/>
                  </a:lnTo>
                  <a:lnTo>
                    <a:pt x="5436" y="20942"/>
                  </a:lnTo>
                  <a:lnTo>
                    <a:pt x="5462" y="21123"/>
                  </a:lnTo>
                  <a:lnTo>
                    <a:pt x="5513" y="21303"/>
                  </a:lnTo>
                  <a:lnTo>
                    <a:pt x="5565" y="21432"/>
                  </a:lnTo>
                  <a:lnTo>
                    <a:pt x="5668" y="21561"/>
                  </a:lnTo>
                  <a:lnTo>
                    <a:pt x="5797" y="21689"/>
                  </a:lnTo>
                  <a:lnTo>
                    <a:pt x="5951" y="21792"/>
                  </a:lnTo>
                  <a:lnTo>
                    <a:pt x="6157" y="21921"/>
                  </a:lnTo>
                  <a:lnTo>
                    <a:pt x="6569" y="22127"/>
                  </a:lnTo>
                  <a:lnTo>
                    <a:pt x="7033" y="22333"/>
                  </a:lnTo>
                  <a:lnTo>
                    <a:pt x="7497" y="22488"/>
                  </a:lnTo>
                  <a:lnTo>
                    <a:pt x="7935" y="22617"/>
                  </a:lnTo>
                  <a:lnTo>
                    <a:pt x="8450" y="22771"/>
                  </a:lnTo>
                  <a:lnTo>
                    <a:pt x="8553" y="22823"/>
                  </a:lnTo>
                  <a:lnTo>
                    <a:pt x="8759" y="22952"/>
                  </a:lnTo>
                  <a:lnTo>
                    <a:pt x="9326" y="23389"/>
                  </a:lnTo>
                  <a:lnTo>
                    <a:pt x="10124" y="24059"/>
                  </a:lnTo>
                  <a:lnTo>
                    <a:pt x="11000" y="24858"/>
                  </a:lnTo>
                  <a:lnTo>
                    <a:pt x="11438" y="25296"/>
                  </a:lnTo>
                  <a:lnTo>
                    <a:pt x="11876" y="25759"/>
                  </a:lnTo>
                  <a:lnTo>
                    <a:pt x="12288" y="26223"/>
                  </a:lnTo>
                  <a:lnTo>
                    <a:pt x="12674" y="26661"/>
                  </a:lnTo>
                  <a:lnTo>
                    <a:pt x="13009" y="27125"/>
                  </a:lnTo>
                  <a:lnTo>
                    <a:pt x="13293" y="27537"/>
                  </a:lnTo>
                  <a:lnTo>
                    <a:pt x="13524" y="27923"/>
                  </a:lnTo>
                  <a:lnTo>
                    <a:pt x="13602" y="28129"/>
                  </a:lnTo>
                  <a:lnTo>
                    <a:pt x="13653" y="28309"/>
                  </a:lnTo>
                  <a:lnTo>
                    <a:pt x="13730" y="28696"/>
                  </a:lnTo>
                  <a:lnTo>
                    <a:pt x="13782" y="29134"/>
                  </a:lnTo>
                  <a:lnTo>
                    <a:pt x="13782" y="29572"/>
                  </a:lnTo>
                  <a:lnTo>
                    <a:pt x="13756" y="30061"/>
                  </a:lnTo>
                  <a:lnTo>
                    <a:pt x="13705" y="30551"/>
                  </a:lnTo>
                  <a:lnTo>
                    <a:pt x="13602" y="31066"/>
                  </a:lnTo>
                  <a:lnTo>
                    <a:pt x="13499" y="31581"/>
                  </a:lnTo>
                  <a:lnTo>
                    <a:pt x="13344" y="32148"/>
                  </a:lnTo>
                  <a:lnTo>
                    <a:pt x="13009" y="33255"/>
                  </a:lnTo>
                  <a:lnTo>
                    <a:pt x="12623" y="34440"/>
                  </a:lnTo>
                  <a:lnTo>
                    <a:pt x="11721" y="36836"/>
                  </a:lnTo>
                  <a:lnTo>
                    <a:pt x="11283" y="38046"/>
                  </a:lnTo>
                  <a:lnTo>
                    <a:pt x="10871" y="39231"/>
                  </a:lnTo>
                  <a:lnTo>
                    <a:pt x="10511" y="40365"/>
                  </a:lnTo>
                  <a:lnTo>
                    <a:pt x="10356" y="40931"/>
                  </a:lnTo>
                  <a:lnTo>
                    <a:pt x="10227" y="41472"/>
                  </a:lnTo>
                  <a:lnTo>
                    <a:pt x="10124" y="42013"/>
                  </a:lnTo>
                  <a:lnTo>
                    <a:pt x="10047" y="42528"/>
                  </a:lnTo>
                  <a:lnTo>
                    <a:pt x="9995" y="43018"/>
                  </a:lnTo>
                  <a:lnTo>
                    <a:pt x="9995" y="43507"/>
                  </a:lnTo>
                  <a:lnTo>
                    <a:pt x="10021" y="43945"/>
                  </a:lnTo>
                  <a:lnTo>
                    <a:pt x="10098" y="44383"/>
                  </a:lnTo>
                  <a:lnTo>
                    <a:pt x="10201" y="44795"/>
                  </a:lnTo>
                  <a:lnTo>
                    <a:pt x="10356" y="45156"/>
                  </a:lnTo>
                  <a:lnTo>
                    <a:pt x="10408" y="45259"/>
                  </a:lnTo>
                  <a:lnTo>
                    <a:pt x="10485" y="45336"/>
                  </a:lnTo>
                  <a:lnTo>
                    <a:pt x="10588" y="45388"/>
                  </a:lnTo>
                  <a:lnTo>
                    <a:pt x="10717" y="45439"/>
                  </a:lnTo>
                  <a:lnTo>
                    <a:pt x="11000" y="45542"/>
                  </a:lnTo>
                  <a:lnTo>
                    <a:pt x="11335" y="45645"/>
                  </a:lnTo>
                  <a:lnTo>
                    <a:pt x="11644" y="45748"/>
                  </a:lnTo>
                  <a:lnTo>
                    <a:pt x="11927" y="45851"/>
                  </a:lnTo>
                  <a:lnTo>
                    <a:pt x="12056" y="45903"/>
                  </a:lnTo>
                  <a:lnTo>
                    <a:pt x="12159" y="45980"/>
                  </a:lnTo>
                  <a:lnTo>
                    <a:pt x="12236" y="46057"/>
                  </a:lnTo>
                  <a:lnTo>
                    <a:pt x="12288" y="46135"/>
                  </a:lnTo>
                  <a:lnTo>
                    <a:pt x="12339" y="46315"/>
                  </a:lnTo>
                  <a:lnTo>
                    <a:pt x="12365" y="46521"/>
                  </a:lnTo>
                  <a:lnTo>
                    <a:pt x="12365" y="46701"/>
                  </a:lnTo>
                  <a:lnTo>
                    <a:pt x="12365" y="46933"/>
                  </a:lnTo>
                  <a:lnTo>
                    <a:pt x="12314" y="47139"/>
                  </a:lnTo>
                  <a:lnTo>
                    <a:pt x="12262" y="47371"/>
                  </a:lnTo>
                  <a:lnTo>
                    <a:pt x="12108" y="47835"/>
                  </a:lnTo>
                  <a:lnTo>
                    <a:pt x="11902" y="48299"/>
                  </a:lnTo>
                  <a:lnTo>
                    <a:pt x="11644" y="48814"/>
                  </a:lnTo>
                  <a:lnTo>
                    <a:pt x="11361" y="49329"/>
                  </a:lnTo>
                  <a:lnTo>
                    <a:pt x="11052" y="49844"/>
                  </a:lnTo>
                  <a:lnTo>
                    <a:pt x="10433" y="50874"/>
                  </a:lnTo>
                  <a:lnTo>
                    <a:pt x="10150" y="51390"/>
                  </a:lnTo>
                  <a:lnTo>
                    <a:pt x="9892" y="51879"/>
                  </a:lnTo>
                  <a:lnTo>
                    <a:pt x="9661" y="52368"/>
                  </a:lnTo>
                  <a:lnTo>
                    <a:pt x="9506" y="52832"/>
                  </a:lnTo>
                  <a:lnTo>
                    <a:pt x="9429" y="53038"/>
                  </a:lnTo>
                  <a:lnTo>
                    <a:pt x="9377" y="53244"/>
                  </a:lnTo>
                  <a:lnTo>
                    <a:pt x="9377" y="53450"/>
                  </a:lnTo>
                  <a:lnTo>
                    <a:pt x="9351" y="53656"/>
                  </a:lnTo>
                  <a:lnTo>
                    <a:pt x="9403" y="53940"/>
                  </a:lnTo>
                  <a:lnTo>
                    <a:pt x="9480" y="54223"/>
                  </a:lnTo>
                  <a:lnTo>
                    <a:pt x="9609" y="54558"/>
                  </a:lnTo>
                  <a:lnTo>
                    <a:pt x="9764" y="54867"/>
                  </a:lnTo>
                  <a:lnTo>
                    <a:pt x="9944" y="55228"/>
                  </a:lnTo>
                  <a:lnTo>
                    <a:pt x="10150" y="55563"/>
                  </a:lnTo>
                  <a:lnTo>
                    <a:pt x="10614" y="56284"/>
                  </a:lnTo>
                  <a:lnTo>
                    <a:pt x="11052" y="56979"/>
                  </a:lnTo>
                  <a:lnTo>
                    <a:pt x="11464" y="57675"/>
                  </a:lnTo>
                  <a:lnTo>
                    <a:pt x="11618" y="58010"/>
                  </a:lnTo>
                  <a:lnTo>
                    <a:pt x="11747" y="58319"/>
                  </a:lnTo>
                  <a:lnTo>
                    <a:pt x="11850" y="58628"/>
                  </a:lnTo>
                  <a:lnTo>
                    <a:pt x="11902" y="58911"/>
                  </a:lnTo>
                  <a:lnTo>
                    <a:pt x="11902" y="59298"/>
                  </a:lnTo>
                  <a:lnTo>
                    <a:pt x="11850" y="59710"/>
                  </a:lnTo>
                  <a:lnTo>
                    <a:pt x="11747" y="60173"/>
                  </a:lnTo>
                  <a:lnTo>
                    <a:pt x="11618" y="60637"/>
                  </a:lnTo>
                  <a:lnTo>
                    <a:pt x="11464" y="61127"/>
                  </a:lnTo>
                  <a:lnTo>
                    <a:pt x="11283" y="61642"/>
                  </a:lnTo>
                  <a:lnTo>
                    <a:pt x="10871" y="62698"/>
                  </a:lnTo>
                  <a:lnTo>
                    <a:pt x="10459" y="63728"/>
                  </a:lnTo>
                  <a:lnTo>
                    <a:pt x="10253" y="64243"/>
                  </a:lnTo>
                  <a:lnTo>
                    <a:pt x="10073" y="64759"/>
                  </a:lnTo>
                  <a:lnTo>
                    <a:pt x="9944" y="65222"/>
                  </a:lnTo>
                  <a:lnTo>
                    <a:pt x="9841" y="65686"/>
                  </a:lnTo>
                  <a:lnTo>
                    <a:pt x="9764" y="66098"/>
                  </a:lnTo>
                  <a:lnTo>
                    <a:pt x="9738" y="66484"/>
                  </a:lnTo>
                  <a:lnTo>
                    <a:pt x="9764" y="66948"/>
                  </a:lnTo>
                  <a:lnTo>
                    <a:pt x="9841" y="67463"/>
                  </a:lnTo>
                  <a:lnTo>
                    <a:pt x="9944" y="68004"/>
                  </a:lnTo>
                  <a:lnTo>
                    <a:pt x="10073" y="68571"/>
                  </a:lnTo>
                  <a:lnTo>
                    <a:pt x="10227" y="69163"/>
                  </a:lnTo>
                  <a:lnTo>
                    <a:pt x="10408" y="69782"/>
                  </a:lnTo>
                  <a:lnTo>
                    <a:pt x="10845" y="71044"/>
                  </a:lnTo>
                  <a:lnTo>
                    <a:pt x="11309" y="72280"/>
                  </a:lnTo>
                  <a:lnTo>
                    <a:pt x="11799" y="73439"/>
                  </a:lnTo>
                  <a:lnTo>
                    <a:pt x="12288" y="74495"/>
                  </a:lnTo>
                  <a:lnTo>
                    <a:pt x="12726" y="75371"/>
                  </a:lnTo>
                  <a:lnTo>
                    <a:pt x="13138" y="76093"/>
                  </a:lnTo>
                  <a:lnTo>
                    <a:pt x="13627" y="76943"/>
                  </a:lnTo>
                  <a:lnTo>
                    <a:pt x="14220" y="77844"/>
                  </a:lnTo>
                  <a:lnTo>
                    <a:pt x="14864" y="78746"/>
                  </a:lnTo>
                  <a:lnTo>
                    <a:pt x="15534" y="79647"/>
                  </a:lnTo>
                  <a:lnTo>
                    <a:pt x="15894" y="80059"/>
                  </a:lnTo>
                  <a:lnTo>
                    <a:pt x="16229" y="80446"/>
                  </a:lnTo>
                  <a:lnTo>
                    <a:pt x="16564" y="80806"/>
                  </a:lnTo>
                  <a:lnTo>
                    <a:pt x="16899" y="81116"/>
                  </a:lnTo>
                  <a:lnTo>
                    <a:pt x="17234" y="81373"/>
                  </a:lnTo>
                  <a:lnTo>
                    <a:pt x="17569" y="81605"/>
                  </a:lnTo>
                  <a:lnTo>
                    <a:pt x="17826" y="81760"/>
                  </a:lnTo>
                  <a:lnTo>
                    <a:pt x="18109" y="81914"/>
                  </a:lnTo>
                  <a:lnTo>
                    <a:pt x="18805" y="82223"/>
                  </a:lnTo>
                  <a:lnTo>
                    <a:pt x="19603" y="82532"/>
                  </a:lnTo>
                  <a:lnTo>
                    <a:pt x="20016" y="82661"/>
                  </a:lnTo>
                  <a:lnTo>
                    <a:pt x="20454" y="82790"/>
                  </a:lnTo>
                  <a:lnTo>
                    <a:pt x="20866" y="82867"/>
                  </a:lnTo>
                  <a:lnTo>
                    <a:pt x="21278" y="82970"/>
                  </a:lnTo>
                  <a:lnTo>
                    <a:pt x="21690" y="83022"/>
                  </a:lnTo>
                  <a:lnTo>
                    <a:pt x="22102" y="83047"/>
                  </a:lnTo>
                  <a:lnTo>
                    <a:pt x="22463" y="83047"/>
                  </a:lnTo>
                  <a:lnTo>
                    <a:pt x="22823" y="83022"/>
                  </a:lnTo>
                  <a:lnTo>
                    <a:pt x="23132" y="82970"/>
                  </a:lnTo>
                  <a:lnTo>
                    <a:pt x="23390" y="82867"/>
                  </a:lnTo>
                  <a:lnTo>
                    <a:pt x="23570" y="82764"/>
                  </a:lnTo>
                  <a:lnTo>
                    <a:pt x="23751" y="82584"/>
                  </a:lnTo>
                  <a:lnTo>
                    <a:pt x="23905" y="82352"/>
                  </a:lnTo>
                  <a:lnTo>
                    <a:pt x="24060" y="82094"/>
                  </a:lnTo>
                  <a:lnTo>
                    <a:pt x="24189" y="81837"/>
                  </a:lnTo>
                  <a:lnTo>
                    <a:pt x="24266" y="81553"/>
                  </a:lnTo>
                  <a:lnTo>
                    <a:pt x="24343" y="81322"/>
                  </a:lnTo>
                  <a:lnTo>
                    <a:pt x="24343" y="81116"/>
                  </a:lnTo>
                  <a:lnTo>
                    <a:pt x="24317" y="80961"/>
                  </a:lnTo>
                  <a:lnTo>
                    <a:pt x="24292" y="80832"/>
                  </a:lnTo>
                  <a:lnTo>
                    <a:pt x="24163" y="80549"/>
                  </a:lnTo>
                  <a:lnTo>
                    <a:pt x="23983" y="80291"/>
                  </a:lnTo>
                  <a:lnTo>
                    <a:pt x="23751" y="80008"/>
                  </a:lnTo>
                  <a:lnTo>
                    <a:pt x="23493" y="79725"/>
                  </a:lnTo>
                  <a:lnTo>
                    <a:pt x="23210" y="79441"/>
                  </a:lnTo>
                  <a:lnTo>
                    <a:pt x="22592" y="78849"/>
                  </a:lnTo>
                  <a:lnTo>
                    <a:pt x="21948" y="78282"/>
                  </a:lnTo>
                  <a:lnTo>
                    <a:pt x="21664" y="77999"/>
                  </a:lnTo>
                  <a:lnTo>
                    <a:pt x="21407" y="77715"/>
                  </a:lnTo>
                  <a:lnTo>
                    <a:pt x="21149" y="77432"/>
                  </a:lnTo>
                  <a:lnTo>
                    <a:pt x="20969" y="77174"/>
                  </a:lnTo>
                  <a:lnTo>
                    <a:pt x="20840" y="76891"/>
                  </a:lnTo>
                  <a:lnTo>
                    <a:pt x="20788" y="76762"/>
                  </a:lnTo>
                  <a:lnTo>
                    <a:pt x="20763" y="76633"/>
                  </a:lnTo>
                  <a:lnTo>
                    <a:pt x="20737" y="76427"/>
                  </a:lnTo>
                  <a:lnTo>
                    <a:pt x="20788" y="76221"/>
                  </a:lnTo>
                  <a:lnTo>
                    <a:pt x="20840" y="75990"/>
                  </a:lnTo>
                  <a:lnTo>
                    <a:pt x="20943" y="75732"/>
                  </a:lnTo>
                  <a:lnTo>
                    <a:pt x="21175" y="75268"/>
                  </a:lnTo>
                  <a:lnTo>
                    <a:pt x="21355" y="74882"/>
                  </a:lnTo>
                  <a:lnTo>
                    <a:pt x="21458" y="74650"/>
                  </a:lnTo>
                  <a:lnTo>
                    <a:pt x="21613" y="74392"/>
                  </a:lnTo>
                  <a:lnTo>
                    <a:pt x="21973" y="73852"/>
                  </a:lnTo>
                  <a:lnTo>
                    <a:pt x="22308" y="73311"/>
                  </a:lnTo>
                  <a:lnTo>
                    <a:pt x="22437" y="73053"/>
                  </a:lnTo>
                  <a:lnTo>
                    <a:pt x="22566" y="72821"/>
                  </a:lnTo>
                  <a:lnTo>
                    <a:pt x="22798" y="72332"/>
                  </a:lnTo>
                  <a:lnTo>
                    <a:pt x="23055" y="71688"/>
                  </a:lnTo>
                  <a:lnTo>
                    <a:pt x="23158" y="71379"/>
                  </a:lnTo>
                  <a:lnTo>
                    <a:pt x="23236" y="71070"/>
                  </a:lnTo>
                  <a:lnTo>
                    <a:pt x="23236" y="70941"/>
                  </a:lnTo>
                  <a:lnTo>
                    <a:pt x="23236" y="70812"/>
                  </a:lnTo>
                  <a:lnTo>
                    <a:pt x="23210" y="70709"/>
                  </a:lnTo>
                  <a:lnTo>
                    <a:pt x="23158" y="70606"/>
                  </a:lnTo>
                  <a:lnTo>
                    <a:pt x="23081" y="70503"/>
                  </a:lnTo>
                  <a:lnTo>
                    <a:pt x="22952" y="70400"/>
                  </a:lnTo>
                  <a:lnTo>
                    <a:pt x="22798" y="70348"/>
                  </a:lnTo>
                  <a:lnTo>
                    <a:pt x="22643" y="70297"/>
                  </a:lnTo>
                  <a:lnTo>
                    <a:pt x="22231" y="70219"/>
                  </a:lnTo>
                  <a:lnTo>
                    <a:pt x="21793" y="70194"/>
                  </a:lnTo>
                  <a:lnTo>
                    <a:pt x="21329" y="70168"/>
                  </a:lnTo>
                  <a:lnTo>
                    <a:pt x="20917" y="70142"/>
                  </a:lnTo>
                  <a:lnTo>
                    <a:pt x="20711" y="70116"/>
                  </a:lnTo>
                  <a:lnTo>
                    <a:pt x="20557" y="70065"/>
                  </a:lnTo>
                  <a:lnTo>
                    <a:pt x="20402" y="70013"/>
                  </a:lnTo>
                  <a:lnTo>
                    <a:pt x="20273" y="69936"/>
                  </a:lnTo>
                  <a:lnTo>
                    <a:pt x="20067" y="69756"/>
                  </a:lnTo>
                  <a:lnTo>
                    <a:pt x="19861" y="69524"/>
                  </a:lnTo>
                  <a:lnTo>
                    <a:pt x="19655" y="69266"/>
                  </a:lnTo>
                  <a:lnTo>
                    <a:pt x="19475" y="68957"/>
                  </a:lnTo>
                  <a:lnTo>
                    <a:pt x="19320" y="68648"/>
                  </a:lnTo>
                  <a:lnTo>
                    <a:pt x="19191" y="68339"/>
                  </a:lnTo>
                  <a:lnTo>
                    <a:pt x="19140" y="68056"/>
                  </a:lnTo>
                  <a:lnTo>
                    <a:pt x="19140" y="67927"/>
                  </a:lnTo>
                  <a:lnTo>
                    <a:pt x="19166" y="67798"/>
                  </a:lnTo>
                  <a:lnTo>
                    <a:pt x="19217" y="67644"/>
                  </a:lnTo>
                  <a:lnTo>
                    <a:pt x="19320" y="67515"/>
                  </a:lnTo>
                  <a:lnTo>
                    <a:pt x="19449" y="67386"/>
                  </a:lnTo>
                  <a:lnTo>
                    <a:pt x="19629" y="67257"/>
                  </a:lnTo>
                  <a:lnTo>
                    <a:pt x="20016" y="67025"/>
                  </a:lnTo>
                  <a:lnTo>
                    <a:pt x="20479" y="66819"/>
                  </a:lnTo>
                  <a:lnTo>
                    <a:pt x="20943" y="66613"/>
                  </a:lnTo>
                  <a:lnTo>
                    <a:pt x="21381" y="66407"/>
                  </a:lnTo>
                  <a:lnTo>
                    <a:pt x="21767" y="66175"/>
                  </a:lnTo>
                  <a:lnTo>
                    <a:pt x="21922" y="66072"/>
                  </a:lnTo>
                  <a:lnTo>
                    <a:pt x="22025" y="65943"/>
                  </a:lnTo>
                  <a:lnTo>
                    <a:pt x="22282" y="65609"/>
                  </a:lnTo>
                  <a:lnTo>
                    <a:pt x="22411" y="65377"/>
                  </a:lnTo>
                  <a:lnTo>
                    <a:pt x="22540" y="65145"/>
                  </a:lnTo>
                  <a:lnTo>
                    <a:pt x="22643" y="64887"/>
                  </a:lnTo>
                  <a:lnTo>
                    <a:pt x="22720" y="64656"/>
                  </a:lnTo>
                  <a:lnTo>
                    <a:pt x="22746" y="64449"/>
                  </a:lnTo>
                  <a:lnTo>
                    <a:pt x="22746" y="64346"/>
                  </a:lnTo>
                  <a:lnTo>
                    <a:pt x="22720" y="64269"/>
                  </a:lnTo>
                  <a:lnTo>
                    <a:pt x="22643" y="64140"/>
                  </a:lnTo>
                  <a:lnTo>
                    <a:pt x="22540" y="64037"/>
                  </a:lnTo>
                  <a:lnTo>
                    <a:pt x="22411" y="63934"/>
                  </a:lnTo>
                  <a:lnTo>
                    <a:pt x="22257" y="63857"/>
                  </a:lnTo>
                  <a:lnTo>
                    <a:pt x="21870" y="63728"/>
                  </a:lnTo>
                  <a:lnTo>
                    <a:pt x="21458" y="63599"/>
                  </a:lnTo>
                  <a:lnTo>
                    <a:pt x="21020" y="63471"/>
                  </a:lnTo>
                  <a:lnTo>
                    <a:pt x="20634" y="63342"/>
                  </a:lnTo>
                  <a:lnTo>
                    <a:pt x="20479" y="63265"/>
                  </a:lnTo>
                  <a:lnTo>
                    <a:pt x="20351" y="63161"/>
                  </a:lnTo>
                  <a:lnTo>
                    <a:pt x="20222" y="63058"/>
                  </a:lnTo>
                  <a:lnTo>
                    <a:pt x="20170" y="62955"/>
                  </a:lnTo>
                  <a:lnTo>
                    <a:pt x="20119" y="62775"/>
                  </a:lnTo>
                  <a:lnTo>
                    <a:pt x="20119" y="62569"/>
                  </a:lnTo>
                  <a:lnTo>
                    <a:pt x="20144" y="62337"/>
                  </a:lnTo>
                  <a:lnTo>
                    <a:pt x="20222" y="62105"/>
                  </a:lnTo>
                  <a:lnTo>
                    <a:pt x="20299" y="61848"/>
                  </a:lnTo>
                  <a:lnTo>
                    <a:pt x="20402" y="61642"/>
                  </a:lnTo>
                  <a:lnTo>
                    <a:pt x="20505" y="61461"/>
                  </a:lnTo>
                  <a:lnTo>
                    <a:pt x="20634" y="61358"/>
                  </a:lnTo>
                  <a:lnTo>
                    <a:pt x="20814" y="61255"/>
                  </a:lnTo>
                  <a:lnTo>
                    <a:pt x="20994" y="61204"/>
                  </a:lnTo>
                  <a:lnTo>
                    <a:pt x="21226" y="61152"/>
                  </a:lnTo>
                  <a:lnTo>
                    <a:pt x="21716" y="61152"/>
                  </a:lnTo>
                  <a:lnTo>
                    <a:pt x="21999" y="61178"/>
                  </a:lnTo>
                  <a:lnTo>
                    <a:pt x="22566" y="61255"/>
                  </a:lnTo>
                  <a:lnTo>
                    <a:pt x="23673" y="61461"/>
                  </a:lnTo>
                  <a:lnTo>
                    <a:pt x="24189" y="61513"/>
                  </a:lnTo>
                  <a:lnTo>
                    <a:pt x="24420" y="61539"/>
                  </a:lnTo>
                  <a:lnTo>
                    <a:pt x="24601" y="61513"/>
                  </a:lnTo>
                  <a:lnTo>
                    <a:pt x="25296" y="61436"/>
                  </a:lnTo>
                  <a:lnTo>
                    <a:pt x="26095" y="61307"/>
                  </a:lnTo>
                  <a:lnTo>
                    <a:pt x="26996" y="61152"/>
                  </a:lnTo>
                  <a:lnTo>
                    <a:pt x="27898" y="60946"/>
                  </a:lnTo>
                  <a:lnTo>
                    <a:pt x="28799" y="60714"/>
                  </a:lnTo>
                  <a:lnTo>
                    <a:pt x="29649" y="60457"/>
                  </a:lnTo>
                  <a:lnTo>
                    <a:pt x="30036" y="60328"/>
                  </a:lnTo>
                  <a:lnTo>
                    <a:pt x="30397" y="60173"/>
                  </a:lnTo>
                  <a:lnTo>
                    <a:pt x="30731" y="60019"/>
                  </a:lnTo>
                  <a:lnTo>
                    <a:pt x="31015" y="59839"/>
                  </a:lnTo>
                  <a:lnTo>
                    <a:pt x="31195" y="59736"/>
                  </a:lnTo>
                  <a:lnTo>
                    <a:pt x="31350" y="59581"/>
                  </a:lnTo>
                  <a:lnTo>
                    <a:pt x="31710" y="59220"/>
                  </a:lnTo>
                  <a:lnTo>
                    <a:pt x="32071" y="58782"/>
                  </a:lnTo>
                  <a:lnTo>
                    <a:pt x="32406" y="58319"/>
                  </a:lnTo>
                  <a:lnTo>
                    <a:pt x="33075" y="57366"/>
                  </a:lnTo>
                  <a:lnTo>
                    <a:pt x="33385" y="56954"/>
                  </a:lnTo>
                  <a:lnTo>
                    <a:pt x="33694" y="56619"/>
                  </a:lnTo>
                  <a:lnTo>
                    <a:pt x="34286" y="56052"/>
                  </a:lnTo>
                  <a:lnTo>
                    <a:pt x="34982" y="55408"/>
                  </a:lnTo>
                  <a:lnTo>
                    <a:pt x="36630" y="54017"/>
                  </a:lnTo>
                  <a:lnTo>
                    <a:pt x="38279" y="52626"/>
                  </a:lnTo>
                  <a:lnTo>
                    <a:pt x="39644" y="51493"/>
                  </a:lnTo>
                  <a:lnTo>
                    <a:pt x="40056" y="51158"/>
                  </a:lnTo>
                  <a:lnTo>
                    <a:pt x="40571" y="50797"/>
                  </a:lnTo>
                  <a:lnTo>
                    <a:pt x="40829" y="50591"/>
                  </a:lnTo>
                  <a:lnTo>
                    <a:pt x="41061" y="50385"/>
                  </a:lnTo>
                  <a:lnTo>
                    <a:pt x="41267" y="50179"/>
                  </a:lnTo>
                  <a:lnTo>
                    <a:pt x="41370" y="49973"/>
                  </a:lnTo>
                  <a:lnTo>
                    <a:pt x="41473" y="49690"/>
                  </a:lnTo>
                  <a:lnTo>
                    <a:pt x="41550" y="49355"/>
                  </a:lnTo>
                  <a:lnTo>
                    <a:pt x="41602" y="48994"/>
                  </a:lnTo>
                  <a:lnTo>
                    <a:pt x="41627" y="48582"/>
                  </a:lnTo>
                  <a:lnTo>
                    <a:pt x="41627" y="48170"/>
                  </a:lnTo>
                  <a:lnTo>
                    <a:pt x="41602" y="47732"/>
                  </a:lnTo>
                  <a:lnTo>
                    <a:pt x="41550" y="46830"/>
                  </a:lnTo>
                  <a:lnTo>
                    <a:pt x="41447" y="45929"/>
                  </a:lnTo>
                  <a:lnTo>
                    <a:pt x="41318" y="45053"/>
                  </a:lnTo>
                  <a:lnTo>
                    <a:pt x="41241" y="44254"/>
                  </a:lnTo>
                  <a:lnTo>
                    <a:pt x="41190" y="43585"/>
                  </a:lnTo>
                  <a:lnTo>
                    <a:pt x="41190" y="43559"/>
                  </a:lnTo>
                  <a:lnTo>
                    <a:pt x="41447" y="43224"/>
                  </a:lnTo>
                  <a:lnTo>
                    <a:pt x="41730" y="42838"/>
                  </a:lnTo>
                  <a:lnTo>
                    <a:pt x="42349" y="41936"/>
                  </a:lnTo>
                  <a:lnTo>
                    <a:pt x="42684" y="41524"/>
                  </a:lnTo>
                  <a:lnTo>
                    <a:pt x="43018" y="41137"/>
                  </a:lnTo>
                  <a:lnTo>
                    <a:pt x="43199" y="40983"/>
                  </a:lnTo>
                  <a:lnTo>
                    <a:pt x="43379" y="40828"/>
                  </a:lnTo>
                  <a:lnTo>
                    <a:pt x="43534" y="40725"/>
                  </a:lnTo>
                  <a:lnTo>
                    <a:pt x="43714" y="40674"/>
                  </a:lnTo>
                  <a:lnTo>
                    <a:pt x="43997" y="40597"/>
                  </a:lnTo>
                  <a:lnTo>
                    <a:pt x="44281" y="40597"/>
                  </a:lnTo>
                  <a:lnTo>
                    <a:pt x="44615" y="40622"/>
                  </a:lnTo>
                  <a:lnTo>
                    <a:pt x="44976" y="40700"/>
                  </a:lnTo>
                  <a:lnTo>
                    <a:pt x="45337" y="40803"/>
                  </a:lnTo>
                  <a:lnTo>
                    <a:pt x="45723" y="40906"/>
                  </a:lnTo>
                  <a:lnTo>
                    <a:pt x="46496" y="41189"/>
                  </a:lnTo>
                  <a:lnTo>
                    <a:pt x="47294" y="41498"/>
                  </a:lnTo>
                  <a:lnTo>
                    <a:pt x="48041" y="41756"/>
                  </a:lnTo>
                  <a:lnTo>
                    <a:pt x="48402" y="41859"/>
                  </a:lnTo>
                  <a:lnTo>
                    <a:pt x="48737" y="41910"/>
                  </a:lnTo>
                  <a:lnTo>
                    <a:pt x="49046" y="41962"/>
                  </a:lnTo>
                  <a:lnTo>
                    <a:pt x="49329" y="41936"/>
                  </a:lnTo>
                  <a:lnTo>
                    <a:pt x="49587" y="41910"/>
                  </a:lnTo>
                  <a:lnTo>
                    <a:pt x="49845" y="41833"/>
                  </a:lnTo>
                  <a:lnTo>
                    <a:pt x="50437" y="41653"/>
                  </a:lnTo>
                  <a:lnTo>
                    <a:pt x="51055" y="41395"/>
                  </a:lnTo>
                  <a:lnTo>
                    <a:pt x="51699" y="41112"/>
                  </a:lnTo>
                  <a:lnTo>
                    <a:pt x="52317" y="40777"/>
                  </a:lnTo>
                  <a:lnTo>
                    <a:pt x="52884" y="40416"/>
                  </a:lnTo>
                  <a:lnTo>
                    <a:pt x="53116" y="40236"/>
                  </a:lnTo>
                  <a:lnTo>
                    <a:pt x="53348" y="40030"/>
                  </a:lnTo>
                  <a:lnTo>
                    <a:pt x="53554" y="39850"/>
                  </a:lnTo>
                  <a:lnTo>
                    <a:pt x="53708" y="39669"/>
                  </a:lnTo>
                  <a:lnTo>
                    <a:pt x="53889" y="39437"/>
                  </a:lnTo>
                  <a:lnTo>
                    <a:pt x="54069" y="39180"/>
                  </a:lnTo>
                  <a:lnTo>
                    <a:pt x="54224" y="38922"/>
                  </a:lnTo>
                  <a:lnTo>
                    <a:pt x="54378" y="38613"/>
                  </a:lnTo>
                  <a:lnTo>
                    <a:pt x="54636" y="37969"/>
                  </a:lnTo>
                  <a:lnTo>
                    <a:pt x="54868" y="37248"/>
                  </a:lnTo>
                  <a:lnTo>
                    <a:pt x="55074" y="36449"/>
                  </a:lnTo>
                  <a:lnTo>
                    <a:pt x="55280" y="35651"/>
                  </a:lnTo>
                  <a:lnTo>
                    <a:pt x="55615" y="33951"/>
                  </a:lnTo>
                  <a:lnTo>
                    <a:pt x="55949" y="32225"/>
                  </a:lnTo>
                  <a:lnTo>
                    <a:pt x="56130" y="31401"/>
                  </a:lnTo>
                  <a:lnTo>
                    <a:pt x="56310" y="30628"/>
                  </a:lnTo>
                  <a:lnTo>
                    <a:pt x="56516" y="29881"/>
                  </a:lnTo>
                  <a:lnTo>
                    <a:pt x="56748" y="29185"/>
                  </a:lnTo>
                  <a:lnTo>
                    <a:pt x="56851" y="28876"/>
                  </a:lnTo>
                  <a:lnTo>
                    <a:pt x="57006" y="28593"/>
                  </a:lnTo>
                  <a:lnTo>
                    <a:pt x="57134" y="28309"/>
                  </a:lnTo>
                  <a:lnTo>
                    <a:pt x="57289" y="28052"/>
                  </a:lnTo>
                  <a:lnTo>
                    <a:pt x="57495" y="27794"/>
                  </a:lnTo>
                  <a:lnTo>
                    <a:pt x="57753" y="27511"/>
                  </a:lnTo>
                  <a:lnTo>
                    <a:pt x="58036" y="27228"/>
                  </a:lnTo>
                  <a:lnTo>
                    <a:pt x="58371" y="26944"/>
                  </a:lnTo>
                  <a:lnTo>
                    <a:pt x="59092" y="26352"/>
                  </a:lnTo>
                  <a:lnTo>
                    <a:pt x="59891" y="25785"/>
                  </a:lnTo>
                  <a:lnTo>
                    <a:pt x="60689" y="25193"/>
                  </a:lnTo>
                  <a:lnTo>
                    <a:pt x="61436" y="24626"/>
                  </a:lnTo>
                  <a:lnTo>
                    <a:pt x="61771" y="24343"/>
                  </a:lnTo>
                  <a:lnTo>
                    <a:pt x="62080" y="24059"/>
                  </a:lnTo>
                  <a:lnTo>
                    <a:pt x="62338" y="23802"/>
                  </a:lnTo>
                  <a:lnTo>
                    <a:pt x="62544" y="23544"/>
                  </a:lnTo>
                  <a:lnTo>
                    <a:pt x="63033" y="22823"/>
                  </a:lnTo>
                  <a:lnTo>
                    <a:pt x="63316" y="22385"/>
                  </a:lnTo>
                  <a:lnTo>
                    <a:pt x="63574" y="21921"/>
                  </a:lnTo>
                  <a:lnTo>
                    <a:pt x="63780" y="21458"/>
                  </a:lnTo>
                  <a:lnTo>
                    <a:pt x="63883" y="21226"/>
                  </a:lnTo>
                  <a:lnTo>
                    <a:pt x="63935" y="20994"/>
                  </a:lnTo>
                  <a:lnTo>
                    <a:pt x="63986" y="20788"/>
                  </a:lnTo>
                  <a:lnTo>
                    <a:pt x="64012" y="20582"/>
                  </a:lnTo>
                  <a:lnTo>
                    <a:pt x="64012" y="20401"/>
                  </a:lnTo>
                  <a:lnTo>
                    <a:pt x="63960" y="20221"/>
                  </a:lnTo>
                  <a:lnTo>
                    <a:pt x="63883" y="20067"/>
                  </a:lnTo>
                  <a:lnTo>
                    <a:pt x="63754" y="19886"/>
                  </a:lnTo>
                  <a:lnTo>
                    <a:pt x="63574" y="19757"/>
                  </a:lnTo>
                  <a:lnTo>
                    <a:pt x="63368" y="19629"/>
                  </a:lnTo>
                  <a:lnTo>
                    <a:pt x="63110" y="19500"/>
                  </a:lnTo>
                  <a:lnTo>
                    <a:pt x="62853" y="19371"/>
                  </a:lnTo>
                  <a:lnTo>
                    <a:pt x="62286" y="19165"/>
                  </a:lnTo>
                  <a:lnTo>
                    <a:pt x="61719" y="18959"/>
                  </a:lnTo>
                  <a:lnTo>
                    <a:pt x="61178" y="18753"/>
                  </a:lnTo>
                  <a:lnTo>
                    <a:pt x="60921" y="18624"/>
                  </a:lnTo>
                  <a:lnTo>
                    <a:pt x="60715" y="18521"/>
                  </a:lnTo>
                  <a:lnTo>
                    <a:pt x="60509" y="18392"/>
                  </a:lnTo>
                  <a:lnTo>
                    <a:pt x="60380" y="18238"/>
                  </a:lnTo>
                  <a:lnTo>
                    <a:pt x="60225" y="18057"/>
                  </a:lnTo>
                  <a:lnTo>
                    <a:pt x="60097" y="17800"/>
                  </a:lnTo>
                  <a:lnTo>
                    <a:pt x="59994" y="17542"/>
                  </a:lnTo>
                  <a:lnTo>
                    <a:pt x="59891" y="17233"/>
                  </a:lnTo>
                  <a:lnTo>
                    <a:pt x="59710" y="16563"/>
                  </a:lnTo>
                  <a:lnTo>
                    <a:pt x="59556" y="15868"/>
                  </a:lnTo>
                  <a:lnTo>
                    <a:pt x="59401" y="15172"/>
                  </a:lnTo>
                  <a:lnTo>
                    <a:pt x="59298" y="14837"/>
                  </a:lnTo>
                  <a:lnTo>
                    <a:pt x="59195" y="14528"/>
                  </a:lnTo>
                  <a:lnTo>
                    <a:pt x="59092" y="14219"/>
                  </a:lnTo>
                  <a:lnTo>
                    <a:pt x="58963" y="13962"/>
                  </a:lnTo>
                  <a:lnTo>
                    <a:pt x="58809" y="13756"/>
                  </a:lnTo>
                  <a:lnTo>
                    <a:pt x="58654" y="13575"/>
                  </a:lnTo>
                  <a:lnTo>
                    <a:pt x="58474" y="13446"/>
                  </a:lnTo>
                  <a:lnTo>
                    <a:pt x="58293" y="13318"/>
                  </a:lnTo>
                  <a:lnTo>
                    <a:pt x="58087" y="13215"/>
                  </a:lnTo>
                  <a:lnTo>
                    <a:pt x="57881" y="13112"/>
                  </a:lnTo>
                  <a:lnTo>
                    <a:pt x="57392" y="12957"/>
                  </a:lnTo>
                  <a:lnTo>
                    <a:pt x="56877" y="12803"/>
                  </a:lnTo>
                  <a:lnTo>
                    <a:pt x="56310" y="12699"/>
                  </a:lnTo>
                  <a:lnTo>
                    <a:pt x="55718" y="12596"/>
                  </a:lnTo>
                  <a:lnTo>
                    <a:pt x="54455" y="12442"/>
                  </a:lnTo>
                  <a:lnTo>
                    <a:pt x="53193" y="12339"/>
                  </a:lnTo>
                  <a:lnTo>
                    <a:pt x="51957" y="12210"/>
                  </a:lnTo>
                  <a:lnTo>
                    <a:pt x="51390" y="12133"/>
                  </a:lnTo>
                  <a:lnTo>
                    <a:pt x="50875" y="12056"/>
                  </a:lnTo>
                  <a:lnTo>
                    <a:pt x="50411" y="11927"/>
                  </a:lnTo>
                  <a:lnTo>
                    <a:pt x="49973" y="11798"/>
                  </a:lnTo>
                  <a:lnTo>
                    <a:pt x="49716" y="11669"/>
                  </a:lnTo>
                  <a:lnTo>
                    <a:pt x="49432" y="11515"/>
                  </a:lnTo>
                  <a:lnTo>
                    <a:pt x="48814" y="11128"/>
                  </a:lnTo>
                  <a:lnTo>
                    <a:pt x="48222" y="10716"/>
                  </a:lnTo>
                  <a:lnTo>
                    <a:pt x="47707" y="10381"/>
                  </a:lnTo>
                  <a:lnTo>
                    <a:pt x="47269" y="10124"/>
                  </a:lnTo>
                  <a:lnTo>
                    <a:pt x="46702" y="9866"/>
                  </a:lnTo>
                  <a:lnTo>
                    <a:pt x="46109" y="9557"/>
                  </a:lnTo>
                  <a:lnTo>
                    <a:pt x="45466" y="9274"/>
                  </a:lnTo>
                  <a:lnTo>
                    <a:pt x="44873" y="8939"/>
                  </a:lnTo>
                  <a:lnTo>
                    <a:pt x="44590" y="8758"/>
                  </a:lnTo>
                  <a:lnTo>
                    <a:pt x="44332" y="8578"/>
                  </a:lnTo>
                  <a:lnTo>
                    <a:pt x="44100" y="8398"/>
                  </a:lnTo>
                  <a:lnTo>
                    <a:pt x="43894" y="8217"/>
                  </a:lnTo>
                  <a:lnTo>
                    <a:pt x="43740" y="8011"/>
                  </a:lnTo>
                  <a:lnTo>
                    <a:pt x="43611" y="7805"/>
                  </a:lnTo>
                  <a:lnTo>
                    <a:pt x="43534" y="7599"/>
                  </a:lnTo>
                  <a:lnTo>
                    <a:pt x="43508" y="7342"/>
                  </a:lnTo>
                  <a:lnTo>
                    <a:pt x="43482" y="7032"/>
                  </a:lnTo>
                  <a:lnTo>
                    <a:pt x="43508" y="6749"/>
                  </a:lnTo>
                  <a:lnTo>
                    <a:pt x="43559" y="6414"/>
                  </a:lnTo>
                  <a:lnTo>
                    <a:pt x="43611" y="6079"/>
                  </a:lnTo>
                  <a:lnTo>
                    <a:pt x="43791" y="5384"/>
                  </a:lnTo>
                  <a:lnTo>
                    <a:pt x="43971" y="4663"/>
                  </a:lnTo>
                  <a:lnTo>
                    <a:pt x="44126" y="3993"/>
                  </a:lnTo>
                  <a:lnTo>
                    <a:pt x="44203" y="3658"/>
                  </a:lnTo>
                  <a:lnTo>
                    <a:pt x="44229" y="3375"/>
                  </a:lnTo>
                  <a:lnTo>
                    <a:pt x="44255" y="3091"/>
                  </a:lnTo>
                  <a:lnTo>
                    <a:pt x="44255" y="2834"/>
                  </a:lnTo>
                  <a:lnTo>
                    <a:pt x="44152" y="2113"/>
                  </a:lnTo>
                  <a:lnTo>
                    <a:pt x="43997" y="1237"/>
                  </a:lnTo>
                  <a:lnTo>
                    <a:pt x="38356" y="1185"/>
                  </a:lnTo>
                  <a:lnTo>
                    <a:pt x="32844" y="1108"/>
                  </a:lnTo>
                  <a:lnTo>
                    <a:pt x="27408" y="979"/>
                  </a:lnTo>
                  <a:lnTo>
                    <a:pt x="22102" y="850"/>
                  </a:lnTo>
                  <a:lnTo>
                    <a:pt x="16899" y="670"/>
                  </a:lnTo>
                  <a:lnTo>
                    <a:pt x="11850" y="464"/>
                  </a:lnTo>
                  <a:lnTo>
                    <a:pt x="6930" y="258"/>
                  </a:lnTo>
                  <a:lnTo>
                    <a:pt x="2139" y="0"/>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7" name="Google Shape;2107;p36"/>
            <p:cNvSpPr/>
            <p:nvPr/>
          </p:nvSpPr>
          <p:spPr>
            <a:xfrm>
              <a:off x="5101975" y="2876498"/>
              <a:ext cx="1265499" cy="1406393"/>
            </a:xfrm>
            <a:custGeom>
              <a:avLst/>
              <a:gdLst/>
              <a:ahLst/>
              <a:cxnLst/>
              <a:rect l="l" t="t" r="r" b="b"/>
              <a:pathLst>
                <a:path w="70580" h="78438" extrusionOk="0">
                  <a:moveTo>
                    <a:pt x="69704" y="1"/>
                  </a:moveTo>
                  <a:lnTo>
                    <a:pt x="69524" y="207"/>
                  </a:lnTo>
                  <a:lnTo>
                    <a:pt x="69292" y="387"/>
                  </a:lnTo>
                  <a:lnTo>
                    <a:pt x="69034" y="593"/>
                  </a:lnTo>
                  <a:lnTo>
                    <a:pt x="68751" y="773"/>
                  </a:lnTo>
                  <a:lnTo>
                    <a:pt x="68442" y="980"/>
                  </a:lnTo>
                  <a:lnTo>
                    <a:pt x="68081" y="1160"/>
                  </a:lnTo>
                  <a:lnTo>
                    <a:pt x="67257" y="1520"/>
                  </a:lnTo>
                  <a:lnTo>
                    <a:pt x="66304" y="1881"/>
                  </a:lnTo>
                  <a:lnTo>
                    <a:pt x="65222" y="2242"/>
                  </a:lnTo>
                  <a:lnTo>
                    <a:pt x="64011" y="2602"/>
                  </a:lnTo>
                  <a:lnTo>
                    <a:pt x="62672" y="2963"/>
                  </a:lnTo>
                  <a:lnTo>
                    <a:pt x="61204" y="3298"/>
                  </a:lnTo>
                  <a:lnTo>
                    <a:pt x="59632" y="3633"/>
                  </a:lnTo>
                  <a:lnTo>
                    <a:pt x="57932" y="3968"/>
                  </a:lnTo>
                  <a:lnTo>
                    <a:pt x="56103" y="4277"/>
                  </a:lnTo>
                  <a:lnTo>
                    <a:pt x="54197" y="4586"/>
                  </a:lnTo>
                  <a:lnTo>
                    <a:pt x="52162" y="4895"/>
                  </a:lnTo>
                  <a:lnTo>
                    <a:pt x="49999" y="5204"/>
                  </a:lnTo>
                  <a:lnTo>
                    <a:pt x="47758" y="5487"/>
                  </a:lnTo>
                  <a:lnTo>
                    <a:pt x="45413" y="5771"/>
                  </a:lnTo>
                  <a:lnTo>
                    <a:pt x="42966" y="6054"/>
                  </a:lnTo>
                  <a:lnTo>
                    <a:pt x="40442" y="6312"/>
                  </a:lnTo>
                  <a:lnTo>
                    <a:pt x="37815" y="6569"/>
                  </a:lnTo>
                  <a:lnTo>
                    <a:pt x="35084" y="6801"/>
                  </a:lnTo>
                  <a:lnTo>
                    <a:pt x="32276" y="7033"/>
                  </a:lnTo>
                  <a:lnTo>
                    <a:pt x="29391" y="7265"/>
                  </a:lnTo>
                  <a:lnTo>
                    <a:pt x="26403" y="7471"/>
                  </a:lnTo>
                  <a:lnTo>
                    <a:pt x="23364" y="7677"/>
                  </a:lnTo>
                  <a:lnTo>
                    <a:pt x="20221" y="7857"/>
                  </a:lnTo>
                  <a:lnTo>
                    <a:pt x="17027" y="8038"/>
                  </a:lnTo>
                  <a:lnTo>
                    <a:pt x="13756" y="8218"/>
                  </a:lnTo>
                  <a:lnTo>
                    <a:pt x="6981" y="8527"/>
                  </a:lnTo>
                  <a:lnTo>
                    <a:pt x="0" y="8759"/>
                  </a:lnTo>
                  <a:lnTo>
                    <a:pt x="284" y="9403"/>
                  </a:lnTo>
                  <a:lnTo>
                    <a:pt x="593" y="10047"/>
                  </a:lnTo>
                  <a:lnTo>
                    <a:pt x="928" y="10691"/>
                  </a:lnTo>
                  <a:lnTo>
                    <a:pt x="1263" y="11335"/>
                  </a:lnTo>
                  <a:lnTo>
                    <a:pt x="1623" y="11953"/>
                  </a:lnTo>
                  <a:lnTo>
                    <a:pt x="2010" y="12597"/>
                  </a:lnTo>
                  <a:lnTo>
                    <a:pt x="2396" y="13189"/>
                  </a:lnTo>
                  <a:lnTo>
                    <a:pt x="2782" y="13782"/>
                  </a:lnTo>
                  <a:lnTo>
                    <a:pt x="3195" y="14349"/>
                  </a:lnTo>
                  <a:lnTo>
                    <a:pt x="3581" y="14889"/>
                  </a:lnTo>
                  <a:lnTo>
                    <a:pt x="3993" y="15405"/>
                  </a:lnTo>
                  <a:lnTo>
                    <a:pt x="4405" y="15894"/>
                  </a:lnTo>
                  <a:lnTo>
                    <a:pt x="4817" y="16332"/>
                  </a:lnTo>
                  <a:lnTo>
                    <a:pt x="5204" y="16718"/>
                  </a:lnTo>
                  <a:lnTo>
                    <a:pt x="5616" y="17079"/>
                  </a:lnTo>
                  <a:lnTo>
                    <a:pt x="6002" y="17388"/>
                  </a:lnTo>
                  <a:lnTo>
                    <a:pt x="6183" y="17491"/>
                  </a:lnTo>
                  <a:lnTo>
                    <a:pt x="6389" y="17594"/>
                  </a:lnTo>
                  <a:lnTo>
                    <a:pt x="6852" y="17826"/>
                  </a:lnTo>
                  <a:lnTo>
                    <a:pt x="7419" y="18006"/>
                  </a:lnTo>
                  <a:lnTo>
                    <a:pt x="8011" y="18161"/>
                  </a:lnTo>
                  <a:lnTo>
                    <a:pt x="8604" y="18264"/>
                  </a:lnTo>
                  <a:lnTo>
                    <a:pt x="8887" y="18290"/>
                  </a:lnTo>
                  <a:lnTo>
                    <a:pt x="9171" y="18315"/>
                  </a:lnTo>
                  <a:lnTo>
                    <a:pt x="9428" y="18315"/>
                  </a:lnTo>
                  <a:lnTo>
                    <a:pt x="9686" y="18290"/>
                  </a:lnTo>
                  <a:lnTo>
                    <a:pt x="9892" y="18238"/>
                  </a:lnTo>
                  <a:lnTo>
                    <a:pt x="10098" y="18187"/>
                  </a:lnTo>
                  <a:lnTo>
                    <a:pt x="10149" y="18135"/>
                  </a:lnTo>
                  <a:lnTo>
                    <a:pt x="10201" y="18058"/>
                  </a:lnTo>
                  <a:lnTo>
                    <a:pt x="10278" y="17878"/>
                  </a:lnTo>
                  <a:lnTo>
                    <a:pt x="10356" y="17697"/>
                  </a:lnTo>
                  <a:lnTo>
                    <a:pt x="10407" y="17620"/>
                  </a:lnTo>
                  <a:lnTo>
                    <a:pt x="10459" y="17568"/>
                  </a:lnTo>
                  <a:lnTo>
                    <a:pt x="10639" y="17517"/>
                  </a:lnTo>
                  <a:lnTo>
                    <a:pt x="10819" y="17465"/>
                  </a:lnTo>
                  <a:lnTo>
                    <a:pt x="11000" y="17440"/>
                  </a:lnTo>
                  <a:lnTo>
                    <a:pt x="11206" y="17440"/>
                  </a:lnTo>
                  <a:lnTo>
                    <a:pt x="11618" y="17465"/>
                  </a:lnTo>
                  <a:lnTo>
                    <a:pt x="12081" y="17543"/>
                  </a:lnTo>
                  <a:lnTo>
                    <a:pt x="12571" y="17646"/>
                  </a:lnTo>
                  <a:lnTo>
                    <a:pt x="13060" y="17800"/>
                  </a:lnTo>
                  <a:lnTo>
                    <a:pt x="14116" y="18135"/>
                  </a:lnTo>
                  <a:lnTo>
                    <a:pt x="15147" y="18521"/>
                  </a:lnTo>
                  <a:lnTo>
                    <a:pt x="15662" y="18676"/>
                  </a:lnTo>
                  <a:lnTo>
                    <a:pt x="16151" y="18831"/>
                  </a:lnTo>
                  <a:lnTo>
                    <a:pt x="16615" y="18959"/>
                  </a:lnTo>
                  <a:lnTo>
                    <a:pt x="17053" y="19037"/>
                  </a:lnTo>
                  <a:lnTo>
                    <a:pt x="17465" y="19062"/>
                  </a:lnTo>
                  <a:lnTo>
                    <a:pt x="17671" y="19037"/>
                  </a:lnTo>
                  <a:lnTo>
                    <a:pt x="17826" y="19037"/>
                  </a:lnTo>
                  <a:lnTo>
                    <a:pt x="17980" y="18985"/>
                  </a:lnTo>
                  <a:lnTo>
                    <a:pt x="18135" y="18934"/>
                  </a:lnTo>
                  <a:lnTo>
                    <a:pt x="18444" y="18753"/>
                  </a:lnTo>
                  <a:lnTo>
                    <a:pt x="18753" y="18521"/>
                  </a:lnTo>
                  <a:lnTo>
                    <a:pt x="19088" y="18238"/>
                  </a:lnTo>
                  <a:lnTo>
                    <a:pt x="19423" y="17981"/>
                  </a:lnTo>
                  <a:lnTo>
                    <a:pt x="19758" y="17749"/>
                  </a:lnTo>
                  <a:lnTo>
                    <a:pt x="20067" y="17568"/>
                  </a:lnTo>
                  <a:lnTo>
                    <a:pt x="20221" y="17517"/>
                  </a:lnTo>
                  <a:lnTo>
                    <a:pt x="20350" y="17465"/>
                  </a:lnTo>
                  <a:lnTo>
                    <a:pt x="20556" y="17440"/>
                  </a:lnTo>
                  <a:lnTo>
                    <a:pt x="21329" y="17440"/>
                  </a:lnTo>
                  <a:lnTo>
                    <a:pt x="21896" y="17491"/>
                  </a:lnTo>
                  <a:lnTo>
                    <a:pt x="22488" y="17594"/>
                  </a:lnTo>
                  <a:lnTo>
                    <a:pt x="23080" y="17723"/>
                  </a:lnTo>
                  <a:lnTo>
                    <a:pt x="23647" y="17903"/>
                  </a:lnTo>
                  <a:lnTo>
                    <a:pt x="24137" y="18084"/>
                  </a:lnTo>
                  <a:lnTo>
                    <a:pt x="24343" y="18187"/>
                  </a:lnTo>
                  <a:lnTo>
                    <a:pt x="24523" y="18290"/>
                  </a:lnTo>
                  <a:lnTo>
                    <a:pt x="24652" y="18393"/>
                  </a:lnTo>
                  <a:lnTo>
                    <a:pt x="24781" y="18521"/>
                  </a:lnTo>
                  <a:lnTo>
                    <a:pt x="25012" y="18856"/>
                  </a:lnTo>
                  <a:lnTo>
                    <a:pt x="25244" y="19243"/>
                  </a:lnTo>
                  <a:lnTo>
                    <a:pt x="25450" y="19655"/>
                  </a:lnTo>
                  <a:lnTo>
                    <a:pt x="25682" y="20067"/>
                  </a:lnTo>
                  <a:lnTo>
                    <a:pt x="25888" y="20479"/>
                  </a:lnTo>
                  <a:lnTo>
                    <a:pt x="26120" y="20788"/>
                  </a:lnTo>
                  <a:lnTo>
                    <a:pt x="26249" y="20943"/>
                  </a:lnTo>
                  <a:lnTo>
                    <a:pt x="26378" y="21046"/>
                  </a:lnTo>
                  <a:lnTo>
                    <a:pt x="26635" y="21200"/>
                  </a:lnTo>
                  <a:lnTo>
                    <a:pt x="26970" y="21329"/>
                  </a:lnTo>
                  <a:lnTo>
                    <a:pt x="27331" y="21458"/>
                  </a:lnTo>
                  <a:lnTo>
                    <a:pt x="27743" y="21535"/>
                  </a:lnTo>
                  <a:lnTo>
                    <a:pt x="28670" y="21690"/>
                  </a:lnTo>
                  <a:lnTo>
                    <a:pt x="29623" y="21793"/>
                  </a:lnTo>
                  <a:lnTo>
                    <a:pt x="30551" y="21947"/>
                  </a:lnTo>
                  <a:lnTo>
                    <a:pt x="30963" y="22050"/>
                  </a:lnTo>
                  <a:lnTo>
                    <a:pt x="31375" y="22154"/>
                  </a:lnTo>
                  <a:lnTo>
                    <a:pt x="31735" y="22308"/>
                  </a:lnTo>
                  <a:lnTo>
                    <a:pt x="32045" y="22463"/>
                  </a:lnTo>
                  <a:lnTo>
                    <a:pt x="32173" y="22566"/>
                  </a:lnTo>
                  <a:lnTo>
                    <a:pt x="32276" y="22669"/>
                  </a:lnTo>
                  <a:lnTo>
                    <a:pt x="32379" y="22797"/>
                  </a:lnTo>
                  <a:lnTo>
                    <a:pt x="32457" y="22901"/>
                  </a:lnTo>
                  <a:lnTo>
                    <a:pt x="32534" y="23081"/>
                  </a:lnTo>
                  <a:lnTo>
                    <a:pt x="32611" y="23287"/>
                  </a:lnTo>
                  <a:lnTo>
                    <a:pt x="32637" y="23493"/>
                  </a:lnTo>
                  <a:lnTo>
                    <a:pt x="32637" y="23699"/>
                  </a:lnTo>
                  <a:lnTo>
                    <a:pt x="32637" y="23931"/>
                  </a:lnTo>
                  <a:lnTo>
                    <a:pt x="32611" y="24163"/>
                  </a:lnTo>
                  <a:lnTo>
                    <a:pt x="32508" y="24678"/>
                  </a:lnTo>
                  <a:lnTo>
                    <a:pt x="32328" y="25193"/>
                  </a:lnTo>
                  <a:lnTo>
                    <a:pt x="32122" y="25734"/>
                  </a:lnTo>
                  <a:lnTo>
                    <a:pt x="31864" y="26301"/>
                  </a:lnTo>
                  <a:lnTo>
                    <a:pt x="31607" y="26867"/>
                  </a:lnTo>
                  <a:lnTo>
                    <a:pt x="31040" y="28027"/>
                  </a:lnTo>
                  <a:lnTo>
                    <a:pt x="30782" y="28593"/>
                  </a:lnTo>
                  <a:lnTo>
                    <a:pt x="30525" y="29134"/>
                  </a:lnTo>
                  <a:lnTo>
                    <a:pt x="30319" y="29649"/>
                  </a:lnTo>
                  <a:lnTo>
                    <a:pt x="30164" y="30139"/>
                  </a:lnTo>
                  <a:lnTo>
                    <a:pt x="30061" y="30602"/>
                  </a:lnTo>
                  <a:lnTo>
                    <a:pt x="30035" y="30809"/>
                  </a:lnTo>
                  <a:lnTo>
                    <a:pt x="30010" y="31015"/>
                  </a:lnTo>
                  <a:lnTo>
                    <a:pt x="30035" y="31375"/>
                  </a:lnTo>
                  <a:lnTo>
                    <a:pt x="30087" y="31736"/>
                  </a:lnTo>
                  <a:lnTo>
                    <a:pt x="30164" y="32097"/>
                  </a:lnTo>
                  <a:lnTo>
                    <a:pt x="30241" y="32483"/>
                  </a:lnTo>
                  <a:lnTo>
                    <a:pt x="30370" y="32895"/>
                  </a:lnTo>
                  <a:lnTo>
                    <a:pt x="30499" y="33307"/>
                  </a:lnTo>
                  <a:lnTo>
                    <a:pt x="30834" y="34157"/>
                  </a:lnTo>
                  <a:lnTo>
                    <a:pt x="31220" y="35033"/>
                  </a:lnTo>
                  <a:lnTo>
                    <a:pt x="31632" y="35960"/>
                  </a:lnTo>
                  <a:lnTo>
                    <a:pt x="32534" y="37815"/>
                  </a:lnTo>
                  <a:lnTo>
                    <a:pt x="32972" y="38768"/>
                  </a:lnTo>
                  <a:lnTo>
                    <a:pt x="33410" y="39695"/>
                  </a:lnTo>
                  <a:lnTo>
                    <a:pt x="33770" y="40597"/>
                  </a:lnTo>
                  <a:lnTo>
                    <a:pt x="34105" y="41473"/>
                  </a:lnTo>
                  <a:lnTo>
                    <a:pt x="34234" y="41911"/>
                  </a:lnTo>
                  <a:lnTo>
                    <a:pt x="34363" y="42323"/>
                  </a:lnTo>
                  <a:lnTo>
                    <a:pt x="34466" y="42735"/>
                  </a:lnTo>
                  <a:lnTo>
                    <a:pt x="34517" y="43147"/>
                  </a:lnTo>
                  <a:lnTo>
                    <a:pt x="34569" y="43534"/>
                  </a:lnTo>
                  <a:lnTo>
                    <a:pt x="34595" y="43894"/>
                  </a:lnTo>
                  <a:lnTo>
                    <a:pt x="34569" y="44255"/>
                  </a:lnTo>
                  <a:lnTo>
                    <a:pt x="34543" y="44590"/>
                  </a:lnTo>
                  <a:lnTo>
                    <a:pt x="34492" y="44770"/>
                  </a:lnTo>
                  <a:lnTo>
                    <a:pt x="34440" y="44950"/>
                  </a:lnTo>
                  <a:lnTo>
                    <a:pt x="34260" y="45337"/>
                  </a:lnTo>
                  <a:lnTo>
                    <a:pt x="34002" y="45723"/>
                  </a:lnTo>
                  <a:lnTo>
                    <a:pt x="33719" y="46135"/>
                  </a:lnTo>
                  <a:lnTo>
                    <a:pt x="33384" y="46547"/>
                  </a:lnTo>
                  <a:lnTo>
                    <a:pt x="32998" y="46934"/>
                  </a:lnTo>
                  <a:lnTo>
                    <a:pt x="32199" y="47758"/>
                  </a:lnTo>
                  <a:lnTo>
                    <a:pt x="31349" y="48557"/>
                  </a:lnTo>
                  <a:lnTo>
                    <a:pt x="30576" y="49355"/>
                  </a:lnTo>
                  <a:lnTo>
                    <a:pt x="30241" y="49741"/>
                  </a:lnTo>
                  <a:lnTo>
                    <a:pt x="29958" y="50102"/>
                  </a:lnTo>
                  <a:lnTo>
                    <a:pt x="29701" y="50488"/>
                  </a:lnTo>
                  <a:lnTo>
                    <a:pt x="29520" y="50823"/>
                  </a:lnTo>
                  <a:lnTo>
                    <a:pt x="29417" y="51158"/>
                  </a:lnTo>
                  <a:lnTo>
                    <a:pt x="29288" y="51570"/>
                  </a:lnTo>
                  <a:lnTo>
                    <a:pt x="29211" y="52008"/>
                  </a:lnTo>
                  <a:lnTo>
                    <a:pt x="29134" y="52472"/>
                  </a:lnTo>
                  <a:lnTo>
                    <a:pt x="29082" y="52961"/>
                  </a:lnTo>
                  <a:lnTo>
                    <a:pt x="29057" y="53399"/>
                  </a:lnTo>
                  <a:lnTo>
                    <a:pt x="29082" y="53811"/>
                  </a:lnTo>
                  <a:lnTo>
                    <a:pt x="29134" y="54146"/>
                  </a:lnTo>
                  <a:lnTo>
                    <a:pt x="29185" y="54352"/>
                  </a:lnTo>
                  <a:lnTo>
                    <a:pt x="29288" y="54558"/>
                  </a:lnTo>
                  <a:lnTo>
                    <a:pt x="29417" y="54764"/>
                  </a:lnTo>
                  <a:lnTo>
                    <a:pt x="29572" y="54971"/>
                  </a:lnTo>
                  <a:lnTo>
                    <a:pt x="29907" y="55408"/>
                  </a:lnTo>
                  <a:lnTo>
                    <a:pt x="30293" y="55872"/>
                  </a:lnTo>
                  <a:lnTo>
                    <a:pt x="30679" y="56310"/>
                  </a:lnTo>
                  <a:lnTo>
                    <a:pt x="31040" y="56748"/>
                  </a:lnTo>
                  <a:lnTo>
                    <a:pt x="31169" y="56980"/>
                  </a:lnTo>
                  <a:lnTo>
                    <a:pt x="31298" y="57186"/>
                  </a:lnTo>
                  <a:lnTo>
                    <a:pt x="31375" y="57392"/>
                  </a:lnTo>
                  <a:lnTo>
                    <a:pt x="31452" y="57572"/>
                  </a:lnTo>
                  <a:lnTo>
                    <a:pt x="31478" y="57778"/>
                  </a:lnTo>
                  <a:lnTo>
                    <a:pt x="31478" y="57984"/>
                  </a:lnTo>
                  <a:lnTo>
                    <a:pt x="31478" y="58397"/>
                  </a:lnTo>
                  <a:lnTo>
                    <a:pt x="31426" y="58860"/>
                  </a:lnTo>
                  <a:lnTo>
                    <a:pt x="31323" y="59350"/>
                  </a:lnTo>
                  <a:lnTo>
                    <a:pt x="31220" y="59891"/>
                  </a:lnTo>
                  <a:lnTo>
                    <a:pt x="31066" y="60406"/>
                  </a:lnTo>
                  <a:lnTo>
                    <a:pt x="30731" y="61513"/>
                  </a:lnTo>
                  <a:lnTo>
                    <a:pt x="30370" y="62621"/>
                  </a:lnTo>
                  <a:lnTo>
                    <a:pt x="30216" y="63136"/>
                  </a:lnTo>
                  <a:lnTo>
                    <a:pt x="30087" y="63651"/>
                  </a:lnTo>
                  <a:lnTo>
                    <a:pt x="29984" y="64167"/>
                  </a:lnTo>
                  <a:lnTo>
                    <a:pt x="29907" y="64630"/>
                  </a:lnTo>
                  <a:lnTo>
                    <a:pt x="29881" y="65068"/>
                  </a:lnTo>
                  <a:lnTo>
                    <a:pt x="29907" y="65454"/>
                  </a:lnTo>
                  <a:lnTo>
                    <a:pt x="29958" y="65764"/>
                  </a:lnTo>
                  <a:lnTo>
                    <a:pt x="30061" y="66098"/>
                  </a:lnTo>
                  <a:lnTo>
                    <a:pt x="30216" y="66459"/>
                  </a:lnTo>
                  <a:lnTo>
                    <a:pt x="30370" y="66820"/>
                  </a:lnTo>
                  <a:lnTo>
                    <a:pt x="30808" y="67567"/>
                  </a:lnTo>
                  <a:lnTo>
                    <a:pt x="31272" y="68365"/>
                  </a:lnTo>
                  <a:lnTo>
                    <a:pt x="31735" y="69138"/>
                  </a:lnTo>
                  <a:lnTo>
                    <a:pt x="32173" y="69911"/>
                  </a:lnTo>
                  <a:lnTo>
                    <a:pt x="32354" y="70271"/>
                  </a:lnTo>
                  <a:lnTo>
                    <a:pt x="32482" y="70606"/>
                  </a:lnTo>
                  <a:lnTo>
                    <a:pt x="32586" y="70941"/>
                  </a:lnTo>
                  <a:lnTo>
                    <a:pt x="32663" y="71250"/>
                  </a:lnTo>
                  <a:lnTo>
                    <a:pt x="32663" y="71585"/>
                  </a:lnTo>
                  <a:lnTo>
                    <a:pt x="32611" y="71972"/>
                  </a:lnTo>
                  <a:lnTo>
                    <a:pt x="32534" y="72358"/>
                  </a:lnTo>
                  <a:lnTo>
                    <a:pt x="32405" y="72796"/>
                  </a:lnTo>
                  <a:lnTo>
                    <a:pt x="32096" y="73697"/>
                  </a:lnTo>
                  <a:lnTo>
                    <a:pt x="31735" y="74625"/>
                  </a:lnTo>
                  <a:lnTo>
                    <a:pt x="31581" y="75114"/>
                  </a:lnTo>
                  <a:lnTo>
                    <a:pt x="31426" y="75578"/>
                  </a:lnTo>
                  <a:lnTo>
                    <a:pt x="31298" y="76016"/>
                  </a:lnTo>
                  <a:lnTo>
                    <a:pt x="31195" y="76428"/>
                  </a:lnTo>
                  <a:lnTo>
                    <a:pt x="31169" y="76840"/>
                  </a:lnTo>
                  <a:lnTo>
                    <a:pt x="31169" y="77201"/>
                  </a:lnTo>
                  <a:lnTo>
                    <a:pt x="31195" y="77381"/>
                  </a:lnTo>
                  <a:lnTo>
                    <a:pt x="31220" y="77535"/>
                  </a:lnTo>
                  <a:lnTo>
                    <a:pt x="31298" y="77664"/>
                  </a:lnTo>
                  <a:lnTo>
                    <a:pt x="31375" y="77819"/>
                  </a:lnTo>
                  <a:lnTo>
                    <a:pt x="31452" y="77922"/>
                  </a:lnTo>
                  <a:lnTo>
                    <a:pt x="31581" y="77999"/>
                  </a:lnTo>
                  <a:lnTo>
                    <a:pt x="31735" y="78076"/>
                  </a:lnTo>
                  <a:lnTo>
                    <a:pt x="31916" y="78154"/>
                  </a:lnTo>
                  <a:lnTo>
                    <a:pt x="32354" y="78257"/>
                  </a:lnTo>
                  <a:lnTo>
                    <a:pt x="32817" y="78360"/>
                  </a:lnTo>
                  <a:lnTo>
                    <a:pt x="33281" y="78411"/>
                  </a:lnTo>
                  <a:lnTo>
                    <a:pt x="33745" y="78437"/>
                  </a:lnTo>
                  <a:lnTo>
                    <a:pt x="34440" y="78437"/>
                  </a:lnTo>
                  <a:lnTo>
                    <a:pt x="36011" y="77098"/>
                  </a:lnTo>
                  <a:lnTo>
                    <a:pt x="37583" y="75707"/>
                  </a:lnTo>
                  <a:lnTo>
                    <a:pt x="39128" y="74290"/>
                  </a:lnTo>
                  <a:lnTo>
                    <a:pt x="40622" y="72847"/>
                  </a:lnTo>
                  <a:lnTo>
                    <a:pt x="42116" y="71379"/>
                  </a:lnTo>
                  <a:lnTo>
                    <a:pt x="43559" y="69859"/>
                  </a:lnTo>
                  <a:lnTo>
                    <a:pt x="44976" y="68314"/>
                  </a:lnTo>
                  <a:lnTo>
                    <a:pt x="46367" y="66742"/>
                  </a:lnTo>
                  <a:lnTo>
                    <a:pt x="47706" y="65145"/>
                  </a:lnTo>
                  <a:lnTo>
                    <a:pt x="49046" y="63497"/>
                  </a:lnTo>
                  <a:lnTo>
                    <a:pt x="50333" y="61848"/>
                  </a:lnTo>
                  <a:lnTo>
                    <a:pt x="51570" y="60148"/>
                  </a:lnTo>
                  <a:lnTo>
                    <a:pt x="52806" y="58422"/>
                  </a:lnTo>
                  <a:lnTo>
                    <a:pt x="53991" y="56671"/>
                  </a:lnTo>
                  <a:lnTo>
                    <a:pt x="55125" y="54893"/>
                  </a:lnTo>
                  <a:lnTo>
                    <a:pt x="56258" y="53090"/>
                  </a:lnTo>
                  <a:lnTo>
                    <a:pt x="57314" y="51261"/>
                  </a:lnTo>
                  <a:lnTo>
                    <a:pt x="58370" y="49381"/>
                  </a:lnTo>
                  <a:lnTo>
                    <a:pt x="59375" y="47500"/>
                  </a:lnTo>
                  <a:lnTo>
                    <a:pt x="60328" y="45594"/>
                  </a:lnTo>
                  <a:lnTo>
                    <a:pt x="61255" y="43637"/>
                  </a:lnTo>
                  <a:lnTo>
                    <a:pt x="62157" y="41679"/>
                  </a:lnTo>
                  <a:lnTo>
                    <a:pt x="62981" y="39695"/>
                  </a:lnTo>
                  <a:lnTo>
                    <a:pt x="63805" y="37686"/>
                  </a:lnTo>
                  <a:lnTo>
                    <a:pt x="64552" y="35651"/>
                  </a:lnTo>
                  <a:lnTo>
                    <a:pt x="65274" y="33565"/>
                  </a:lnTo>
                  <a:lnTo>
                    <a:pt x="65969" y="31504"/>
                  </a:lnTo>
                  <a:lnTo>
                    <a:pt x="66587" y="29392"/>
                  </a:lnTo>
                  <a:lnTo>
                    <a:pt x="67180" y="27254"/>
                  </a:lnTo>
                  <a:lnTo>
                    <a:pt x="67721" y="25090"/>
                  </a:lnTo>
                  <a:lnTo>
                    <a:pt x="68236" y="22926"/>
                  </a:lnTo>
                  <a:lnTo>
                    <a:pt x="68700" y="20737"/>
                  </a:lnTo>
                  <a:lnTo>
                    <a:pt x="68931" y="19423"/>
                  </a:lnTo>
                  <a:lnTo>
                    <a:pt x="69163" y="18135"/>
                  </a:lnTo>
                  <a:lnTo>
                    <a:pt x="69369" y="16821"/>
                  </a:lnTo>
                  <a:lnTo>
                    <a:pt x="69575" y="15508"/>
                  </a:lnTo>
                  <a:lnTo>
                    <a:pt x="69756" y="14220"/>
                  </a:lnTo>
                  <a:lnTo>
                    <a:pt x="69910" y="12906"/>
                  </a:lnTo>
                  <a:lnTo>
                    <a:pt x="70065" y="11618"/>
                  </a:lnTo>
                  <a:lnTo>
                    <a:pt x="70168" y="10330"/>
                  </a:lnTo>
                  <a:lnTo>
                    <a:pt x="70297" y="9016"/>
                  </a:lnTo>
                  <a:lnTo>
                    <a:pt x="70374" y="7728"/>
                  </a:lnTo>
                  <a:lnTo>
                    <a:pt x="70451" y="6440"/>
                  </a:lnTo>
                  <a:lnTo>
                    <a:pt x="70503" y="5153"/>
                  </a:lnTo>
                  <a:lnTo>
                    <a:pt x="70554" y="3865"/>
                  </a:lnTo>
                  <a:lnTo>
                    <a:pt x="70580" y="2577"/>
                  </a:lnTo>
                  <a:lnTo>
                    <a:pt x="70580" y="1289"/>
                  </a:lnTo>
                  <a:lnTo>
                    <a:pt x="7058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8" name="Google Shape;2108;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09" name="Google Shape;2109;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0" name="Google Shape;2110;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1" name="Google Shape;2111;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2" name="Google Shape;2112;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3" name="Google Shape;2113;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4" name="Google Shape;2114;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5" name="Google Shape;2115;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6" name="Google Shape;2116;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7" name="Google Shape;2117;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8" name="Google Shape;2118;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rgbClr val="3F7482"/>
            </a:solidFill>
            <a:ln>
              <a:noFill/>
            </a:ln>
          </p:spPr>
          <p:txBody>
            <a:bodyPr spcFirstLastPara="1" wrap="square" lIns="121900" tIns="121900" rIns="121900" bIns="121900" anchor="ctr" anchorCtr="0">
              <a:noAutofit/>
            </a:bodyPr>
            <a:lstStyle/>
            <a:p>
              <a:endParaRPr sz="2489"/>
            </a:p>
          </p:txBody>
        </p:sp>
        <p:sp>
          <p:nvSpPr>
            <p:cNvPr id="2119" name="Google Shape;2119;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0" name="Google Shape;2120;p36"/>
            <p:cNvSpPr/>
            <p:nvPr/>
          </p:nvSpPr>
          <p:spPr>
            <a:xfrm>
              <a:off x="4625790" y="1468760"/>
              <a:ext cx="451728" cy="30947"/>
            </a:xfrm>
            <a:custGeom>
              <a:avLst/>
              <a:gdLst/>
              <a:ahLst/>
              <a:cxnLst/>
              <a:rect l="l" t="t" r="r" b="b"/>
              <a:pathLst>
                <a:path w="25194" h="1726" extrusionOk="0">
                  <a:moveTo>
                    <a:pt x="851" y="0"/>
                  </a:moveTo>
                  <a:lnTo>
                    <a:pt x="671" y="26"/>
                  </a:lnTo>
                  <a:lnTo>
                    <a:pt x="516" y="77"/>
                  </a:lnTo>
                  <a:lnTo>
                    <a:pt x="362" y="155"/>
                  </a:lnTo>
                  <a:lnTo>
                    <a:pt x="233" y="258"/>
                  </a:lnTo>
                  <a:lnTo>
                    <a:pt x="130" y="386"/>
                  </a:lnTo>
                  <a:lnTo>
                    <a:pt x="52" y="541"/>
                  </a:lnTo>
                  <a:lnTo>
                    <a:pt x="1" y="696"/>
                  </a:lnTo>
                  <a:lnTo>
                    <a:pt x="1" y="876"/>
                  </a:lnTo>
                  <a:lnTo>
                    <a:pt x="1" y="1030"/>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0"/>
                  </a:lnTo>
                  <a:lnTo>
                    <a:pt x="25193" y="876"/>
                  </a:lnTo>
                  <a:lnTo>
                    <a:pt x="25167" y="696"/>
                  </a:lnTo>
                  <a:lnTo>
                    <a:pt x="25116" y="541"/>
                  </a:lnTo>
                  <a:lnTo>
                    <a:pt x="25039" y="386"/>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1" name="Google Shape;2121;p36"/>
            <p:cNvSpPr/>
            <p:nvPr/>
          </p:nvSpPr>
          <p:spPr>
            <a:xfrm>
              <a:off x="4625790" y="1625791"/>
              <a:ext cx="451728" cy="30965"/>
            </a:xfrm>
            <a:custGeom>
              <a:avLst/>
              <a:gdLst/>
              <a:ahLst/>
              <a:cxnLst/>
              <a:rect l="l" t="t" r="r" b="b"/>
              <a:pathLst>
                <a:path w="25194" h="1727" extrusionOk="0">
                  <a:moveTo>
                    <a:pt x="851" y="0"/>
                  </a:moveTo>
                  <a:lnTo>
                    <a:pt x="671" y="26"/>
                  </a:lnTo>
                  <a:lnTo>
                    <a:pt x="516" y="77"/>
                  </a:lnTo>
                  <a:lnTo>
                    <a:pt x="362" y="155"/>
                  </a:lnTo>
                  <a:lnTo>
                    <a:pt x="233" y="258"/>
                  </a:lnTo>
                  <a:lnTo>
                    <a:pt x="130" y="387"/>
                  </a:lnTo>
                  <a:lnTo>
                    <a:pt x="52" y="541"/>
                  </a:lnTo>
                  <a:lnTo>
                    <a:pt x="1" y="696"/>
                  </a:lnTo>
                  <a:lnTo>
                    <a:pt x="1" y="876"/>
                  </a:lnTo>
                  <a:lnTo>
                    <a:pt x="1" y="1031"/>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1"/>
                  </a:lnTo>
                  <a:lnTo>
                    <a:pt x="25193" y="876"/>
                  </a:lnTo>
                  <a:lnTo>
                    <a:pt x="25167" y="696"/>
                  </a:lnTo>
                  <a:lnTo>
                    <a:pt x="25116" y="541"/>
                  </a:lnTo>
                  <a:lnTo>
                    <a:pt x="25039" y="387"/>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2" name="Google Shape;2122;p36"/>
            <p:cNvSpPr/>
            <p:nvPr/>
          </p:nvSpPr>
          <p:spPr>
            <a:xfrm>
              <a:off x="4886743" y="2384625"/>
              <a:ext cx="148747" cy="161209"/>
            </a:xfrm>
            <a:custGeom>
              <a:avLst/>
              <a:gdLst/>
              <a:ahLst/>
              <a:cxnLst/>
              <a:rect l="l" t="t" r="r" b="b"/>
              <a:pathLst>
                <a:path w="8296" h="8991" extrusionOk="0">
                  <a:moveTo>
                    <a:pt x="2061" y="0"/>
                  </a:moveTo>
                  <a:lnTo>
                    <a:pt x="2087" y="284"/>
                  </a:lnTo>
                  <a:lnTo>
                    <a:pt x="2087" y="567"/>
                  </a:lnTo>
                  <a:lnTo>
                    <a:pt x="2036" y="850"/>
                  </a:lnTo>
                  <a:lnTo>
                    <a:pt x="2010" y="1134"/>
                  </a:lnTo>
                  <a:lnTo>
                    <a:pt x="1933" y="1391"/>
                  </a:lnTo>
                  <a:lnTo>
                    <a:pt x="1855" y="1649"/>
                  </a:lnTo>
                  <a:lnTo>
                    <a:pt x="1752" y="1906"/>
                  </a:lnTo>
                  <a:lnTo>
                    <a:pt x="1624" y="2164"/>
                  </a:lnTo>
                  <a:lnTo>
                    <a:pt x="1495" y="2396"/>
                  </a:lnTo>
                  <a:lnTo>
                    <a:pt x="1366" y="2602"/>
                  </a:lnTo>
                  <a:lnTo>
                    <a:pt x="1211" y="2834"/>
                  </a:lnTo>
                  <a:lnTo>
                    <a:pt x="1031" y="3014"/>
                  </a:lnTo>
                  <a:lnTo>
                    <a:pt x="851" y="3220"/>
                  </a:lnTo>
                  <a:lnTo>
                    <a:pt x="645" y="3400"/>
                  </a:lnTo>
                  <a:lnTo>
                    <a:pt x="439" y="3555"/>
                  </a:lnTo>
                  <a:lnTo>
                    <a:pt x="207" y="3710"/>
                  </a:lnTo>
                  <a:lnTo>
                    <a:pt x="1" y="3838"/>
                  </a:lnTo>
                  <a:lnTo>
                    <a:pt x="3272" y="8861"/>
                  </a:lnTo>
                  <a:lnTo>
                    <a:pt x="3324" y="8939"/>
                  </a:lnTo>
                  <a:lnTo>
                    <a:pt x="3375" y="8964"/>
                  </a:lnTo>
                  <a:lnTo>
                    <a:pt x="3427" y="8990"/>
                  </a:lnTo>
                  <a:lnTo>
                    <a:pt x="3478" y="8990"/>
                  </a:lnTo>
                  <a:lnTo>
                    <a:pt x="4019" y="8630"/>
                  </a:lnTo>
                  <a:lnTo>
                    <a:pt x="4509" y="8243"/>
                  </a:lnTo>
                  <a:lnTo>
                    <a:pt x="4998" y="7831"/>
                  </a:lnTo>
                  <a:lnTo>
                    <a:pt x="5462" y="7393"/>
                  </a:lnTo>
                  <a:lnTo>
                    <a:pt x="5874" y="6929"/>
                  </a:lnTo>
                  <a:lnTo>
                    <a:pt x="6260" y="6440"/>
                  </a:lnTo>
                  <a:lnTo>
                    <a:pt x="6647" y="5899"/>
                  </a:lnTo>
                  <a:lnTo>
                    <a:pt x="6956" y="5358"/>
                  </a:lnTo>
                  <a:lnTo>
                    <a:pt x="7265" y="4791"/>
                  </a:lnTo>
                  <a:lnTo>
                    <a:pt x="7522" y="4225"/>
                  </a:lnTo>
                  <a:lnTo>
                    <a:pt x="7754" y="3607"/>
                  </a:lnTo>
                  <a:lnTo>
                    <a:pt x="7935" y="2988"/>
                  </a:lnTo>
                  <a:lnTo>
                    <a:pt x="8089" y="2344"/>
                  </a:lnTo>
                  <a:lnTo>
                    <a:pt x="8218" y="1700"/>
                  </a:lnTo>
                  <a:lnTo>
                    <a:pt x="8269" y="1031"/>
                  </a:lnTo>
                  <a:lnTo>
                    <a:pt x="8295" y="361"/>
                  </a:lnTo>
                  <a:lnTo>
                    <a:pt x="5178" y="181"/>
                  </a:lnTo>
                  <a:lnTo>
                    <a:pt x="2061"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3" name="Google Shape;2123;p36"/>
            <p:cNvSpPr/>
            <p:nvPr/>
          </p:nvSpPr>
          <p:spPr>
            <a:xfrm>
              <a:off x="4762040" y="2205880"/>
              <a:ext cx="176915" cy="122874"/>
            </a:xfrm>
            <a:custGeom>
              <a:avLst/>
              <a:gdLst/>
              <a:ahLst/>
              <a:cxnLst/>
              <a:rect l="l" t="t" r="r" b="b"/>
              <a:pathLst>
                <a:path w="9867" h="6853" extrusionOk="0">
                  <a:moveTo>
                    <a:pt x="4998" y="1"/>
                  </a:moveTo>
                  <a:lnTo>
                    <a:pt x="4328" y="26"/>
                  </a:lnTo>
                  <a:lnTo>
                    <a:pt x="3659" y="104"/>
                  </a:lnTo>
                  <a:lnTo>
                    <a:pt x="3015" y="207"/>
                  </a:lnTo>
                  <a:lnTo>
                    <a:pt x="2371" y="335"/>
                  </a:lnTo>
                  <a:lnTo>
                    <a:pt x="1752" y="541"/>
                  </a:lnTo>
                  <a:lnTo>
                    <a:pt x="1160" y="748"/>
                  </a:lnTo>
                  <a:lnTo>
                    <a:pt x="568" y="1005"/>
                  </a:lnTo>
                  <a:lnTo>
                    <a:pt x="1" y="1314"/>
                  </a:lnTo>
                  <a:lnTo>
                    <a:pt x="1418" y="4070"/>
                  </a:lnTo>
                  <a:lnTo>
                    <a:pt x="2809" y="6852"/>
                  </a:lnTo>
                  <a:lnTo>
                    <a:pt x="3066" y="6724"/>
                  </a:lnTo>
                  <a:lnTo>
                    <a:pt x="3324" y="6595"/>
                  </a:lnTo>
                  <a:lnTo>
                    <a:pt x="3581" y="6492"/>
                  </a:lnTo>
                  <a:lnTo>
                    <a:pt x="3839" y="6389"/>
                  </a:lnTo>
                  <a:lnTo>
                    <a:pt x="4122" y="6312"/>
                  </a:lnTo>
                  <a:lnTo>
                    <a:pt x="4406" y="6260"/>
                  </a:lnTo>
                  <a:lnTo>
                    <a:pt x="4689" y="6234"/>
                  </a:lnTo>
                  <a:lnTo>
                    <a:pt x="5281" y="6234"/>
                  </a:lnTo>
                  <a:lnTo>
                    <a:pt x="5539" y="6260"/>
                  </a:lnTo>
                  <a:lnTo>
                    <a:pt x="5822" y="6312"/>
                  </a:lnTo>
                  <a:lnTo>
                    <a:pt x="6080" y="6389"/>
                  </a:lnTo>
                  <a:lnTo>
                    <a:pt x="6338" y="6466"/>
                  </a:lnTo>
                  <a:lnTo>
                    <a:pt x="6595" y="6569"/>
                  </a:lnTo>
                  <a:lnTo>
                    <a:pt x="6827" y="6672"/>
                  </a:lnTo>
                  <a:lnTo>
                    <a:pt x="7059" y="6801"/>
                  </a:lnTo>
                  <a:lnTo>
                    <a:pt x="8476" y="4019"/>
                  </a:lnTo>
                  <a:lnTo>
                    <a:pt x="9867" y="1237"/>
                  </a:lnTo>
                  <a:lnTo>
                    <a:pt x="9326" y="954"/>
                  </a:lnTo>
                  <a:lnTo>
                    <a:pt x="8759" y="722"/>
                  </a:lnTo>
                  <a:lnTo>
                    <a:pt x="8166" y="490"/>
                  </a:lnTo>
                  <a:lnTo>
                    <a:pt x="7548" y="335"/>
                  </a:lnTo>
                  <a:lnTo>
                    <a:pt x="6930" y="181"/>
                  </a:lnTo>
                  <a:lnTo>
                    <a:pt x="6286" y="78"/>
                  </a:lnTo>
                  <a:lnTo>
                    <a:pt x="5642" y="26"/>
                  </a:lnTo>
                  <a:lnTo>
                    <a:pt x="4998"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4" name="Google Shape;2124;p36"/>
            <p:cNvSpPr/>
            <p:nvPr/>
          </p:nvSpPr>
          <p:spPr>
            <a:xfrm>
              <a:off x="4667370" y="2386471"/>
              <a:ext cx="150110" cy="160276"/>
            </a:xfrm>
            <a:custGeom>
              <a:avLst/>
              <a:gdLst/>
              <a:ahLst/>
              <a:cxnLst/>
              <a:rect l="l" t="t" r="r" b="b"/>
              <a:pathLst>
                <a:path w="8372" h="8939" extrusionOk="0">
                  <a:moveTo>
                    <a:pt x="5822" y="0"/>
                  </a:moveTo>
                  <a:lnTo>
                    <a:pt x="618" y="284"/>
                  </a:lnTo>
                  <a:lnTo>
                    <a:pt x="232" y="309"/>
                  </a:lnTo>
                  <a:lnTo>
                    <a:pt x="103" y="361"/>
                  </a:lnTo>
                  <a:lnTo>
                    <a:pt x="0" y="387"/>
                  </a:lnTo>
                  <a:lnTo>
                    <a:pt x="52" y="1082"/>
                  </a:lnTo>
                  <a:lnTo>
                    <a:pt x="129" y="1726"/>
                  </a:lnTo>
                  <a:lnTo>
                    <a:pt x="232" y="2370"/>
                  </a:lnTo>
                  <a:lnTo>
                    <a:pt x="412" y="3014"/>
                  </a:lnTo>
                  <a:lnTo>
                    <a:pt x="593" y="3632"/>
                  </a:lnTo>
                  <a:lnTo>
                    <a:pt x="825" y="4225"/>
                  </a:lnTo>
                  <a:lnTo>
                    <a:pt x="1108" y="4817"/>
                  </a:lnTo>
                  <a:lnTo>
                    <a:pt x="1417" y="5384"/>
                  </a:lnTo>
                  <a:lnTo>
                    <a:pt x="1752" y="5899"/>
                  </a:lnTo>
                  <a:lnTo>
                    <a:pt x="2112" y="6414"/>
                  </a:lnTo>
                  <a:lnTo>
                    <a:pt x="2525" y="6904"/>
                  </a:lnTo>
                  <a:lnTo>
                    <a:pt x="2937" y="7367"/>
                  </a:lnTo>
                  <a:lnTo>
                    <a:pt x="3400" y="7805"/>
                  </a:lnTo>
                  <a:lnTo>
                    <a:pt x="3890" y="8217"/>
                  </a:lnTo>
                  <a:lnTo>
                    <a:pt x="4379" y="8604"/>
                  </a:lnTo>
                  <a:lnTo>
                    <a:pt x="4920" y="8939"/>
                  </a:lnTo>
                  <a:lnTo>
                    <a:pt x="4997" y="8913"/>
                  </a:lnTo>
                  <a:lnTo>
                    <a:pt x="5075" y="8810"/>
                  </a:lnTo>
                  <a:lnTo>
                    <a:pt x="8346" y="3813"/>
                  </a:lnTo>
                  <a:lnTo>
                    <a:pt x="8372" y="3761"/>
                  </a:lnTo>
                  <a:lnTo>
                    <a:pt x="8140" y="3632"/>
                  </a:lnTo>
                  <a:lnTo>
                    <a:pt x="7908" y="3478"/>
                  </a:lnTo>
                  <a:lnTo>
                    <a:pt x="7702" y="3323"/>
                  </a:lnTo>
                  <a:lnTo>
                    <a:pt x="7496" y="3143"/>
                  </a:lnTo>
                  <a:lnTo>
                    <a:pt x="7290" y="2937"/>
                  </a:lnTo>
                  <a:lnTo>
                    <a:pt x="7135" y="2731"/>
                  </a:lnTo>
                  <a:lnTo>
                    <a:pt x="6955" y="2525"/>
                  </a:lnTo>
                  <a:lnTo>
                    <a:pt x="6826" y="2293"/>
                  </a:lnTo>
                  <a:lnTo>
                    <a:pt x="6672" y="2061"/>
                  </a:lnTo>
                  <a:lnTo>
                    <a:pt x="6569" y="1829"/>
                  </a:lnTo>
                  <a:lnTo>
                    <a:pt x="6466" y="1572"/>
                  </a:lnTo>
                  <a:lnTo>
                    <a:pt x="6388" y="1314"/>
                  </a:lnTo>
                  <a:lnTo>
                    <a:pt x="6311" y="1031"/>
                  </a:lnTo>
                  <a:lnTo>
                    <a:pt x="6260" y="747"/>
                  </a:lnTo>
                  <a:lnTo>
                    <a:pt x="6234" y="464"/>
                  </a:lnTo>
                  <a:lnTo>
                    <a:pt x="6234" y="181"/>
                  </a:lnTo>
                  <a:lnTo>
                    <a:pt x="623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5" name="Google Shape;2125;p36"/>
            <p:cNvSpPr/>
            <p:nvPr/>
          </p:nvSpPr>
          <p:spPr>
            <a:xfrm>
              <a:off x="4800374" y="2338903"/>
              <a:ext cx="102560" cy="102075"/>
            </a:xfrm>
            <a:custGeom>
              <a:avLst/>
              <a:gdLst/>
              <a:ahLst/>
              <a:cxnLst/>
              <a:rect l="l" t="t" r="r" b="b"/>
              <a:pathLst>
                <a:path w="5720" h="5693" extrusionOk="0">
                  <a:moveTo>
                    <a:pt x="2551" y="0"/>
                  </a:moveTo>
                  <a:lnTo>
                    <a:pt x="2268" y="52"/>
                  </a:lnTo>
                  <a:lnTo>
                    <a:pt x="2010" y="129"/>
                  </a:lnTo>
                  <a:lnTo>
                    <a:pt x="1752" y="206"/>
                  </a:lnTo>
                  <a:lnTo>
                    <a:pt x="1495" y="335"/>
                  </a:lnTo>
                  <a:lnTo>
                    <a:pt x="1263" y="490"/>
                  </a:lnTo>
                  <a:lnTo>
                    <a:pt x="1031" y="644"/>
                  </a:lnTo>
                  <a:lnTo>
                    <a:pt x="825" y="824"/>
                  </a:lnTo>
                  <a:lnTo>
                    <a:pt x="645" y="1031"/>
                  </a:lnTo>
                  <a:lnTo>
                    <a:pt x="490" y="1262"/>
                  </a:lnTo>
                  <a:lnTo>
                    <a:pt x="336" y="1494"/>
                  </a:lnTo>
                  <a:lnTo>
                    <a:pt x="233" y="1726"/>
                  </a:lnTo>
                  <a:lnTo>
                    <a:pt x="130" y="2009"/>
                  </a:lnTo>
                  <a:lnTo>
                    <a:pt x="52" y="2267"/>
                  </a:lnTo>
                  <a:lnTo>
                    <a:pt x="1" y="2550"/>
                  </a:lnTo>
                  <a:lnTo>
                    <a:pt x="1" y="2859"/>
                  </a:lnTo>
                  <a:lnTo>
                    <a:pt x="1" y="3143"/>
                  </a:lnTo>
                  <a:lnTo>
                    <a:pt x="52" y="3426"/>
                  </a:lnTo>
                  <a:lnTo>
                    <a:pt x="130" y="3684"/>
                  </a:lnTo>
                  <a:lnTo>
                    <a:pt x="233" y="3967"/>
                  </a:lnTo>
                  <a:lnTo>
                    <a:pt x="336" y="4199"/>
                  </a:lnTo>
                  <a:lnTo>
                    <a:pt x="490" y="4456"/>
                  </a:lnTo>
                  <a:lnTo>
                    <a:pt x="645" y="4663"/>
                  </a:lnTo>
                  <a:lnTo>
                    <a:pt x="825" y="4869"/>
                  </a:lnTo>
                  <a:lnTo>
                    <a:pt x="1031" y="5049"/>
                  </a:lnTo>
                  <a:lnTo>
                    <a:pt x="1263" y="5203"/>
                  </a:lnTo>
                  <a:lnTo>
                    <a:pt x="1495" y="5358"/>
                  </a:lnTo>
                  <a:lnTo>
                    <a:pt x="1752" y="5487"/>
                  </a:lnTo>
                  <a:lnTo>
                    <a:pt x="2010" y="5564"/>
                  </a:lnTo>
                  <a:lnTo>
                    <a:pt x="2268" y="5641"/>
                  </a:lnTo>
                  <a:lnTo>
                    <a:pt x="2551" y="5693"/>
                  </a:lnTo>
                  <a:lnTo>
                    <a:pt x="3143" y="5693"/>
                  </a:lnTo>
                  <a:lnTo>
                    <a:pt x="3427" y="5641"/>
                  </a:lnTo>
                  <a:lnTo>
                    <a:pt x="3710" y="5564"/>
                  </a:lnTo>
                  <a:lnTo>
                    <a:pt x="3968" y="5487"/>
                  </a:lnTo>
                  <a:lnTo>
                    <a:pt x="4225" y="5358"/>
                  </a:lnTo>
                  <a:lnTo>
                    <a:pt x="4457" y="5203"/>
                  </a:lnTo>
                  <a:lnTo>
                    <a:pt x="4663" y="5049"/>
                  </a:lnTo>
                  <a:lnTo>
                    <a:pt x="4869" y="4869"/>
                  </a:lnTo>
                  <a:lnTo>
                    <a:pt x="5050" y="4663"/>
                  </a:lnTo>
                  <a:lnTo>
                    <a:pt x="5230" y="4456"/>
                  </a:lnTo>
                  <a:lnTo>
                    <a:pt x="5359" y="4199"/>
                  </a:lnTo>
                  <a:lnTo>
                    <a:pt x="5487" y="3967"/>
                  </a:lnTo>
                  <a:lnTo>
                    <a:pt x="5591" y="3684"/>
                  </a:lnTo>
                  <a:lnTo>
                    <a:pt x="5642" y="3426"/>
                  </a:lnTo>
                  <a:lnTo>
                    <a:pt x="5694" y="3143"/>
                  </a:lnTo>
                  <a:lnTo>
                    <a:pt x="5719" y="2859"/>
                  </a:lnTo>
                  <a:lnTo>
                    <a:pt x="5694" y="2550"/>
                  </a:lnTo>
                  <a:lnTo>
                    <a:pt x="5642" y="2267"/>
                  </a:lnTo>
                  <a:lnTo>
                    <a:pt x="5591" y="2009"/>
                  </a:lnTo>
                  <a:lnTo>
                    <a:pt x="5487" y="1726"/>
                  </a:lnTo>
                  <a:lnTo>
                    <a:pt x="5359" y="1494"/>
                  </a:lnTo>
                  <a:lnTo>
                    <a:pt x="5230" y="1262"/>
                  </a:lnTo>
                  <a:lnTo>
                    <a:pt x="5050" y="1031"/>
                  </a:lnTo>
                  <a:lnTo>
                    <a:pt x="4869" y="824"/>
                  </a:lnTo>
                  <a:lnTo>
                    <a:pt x="4663" y="644"/>
                  </a:lnTo>
                  <a:lnTo>
                    <a:pt x="4457" y="490"/>
                  </a:lnTo>
                  <a:lnTo>
                    <a:pt x="4225" y="335"/>
                  </a:lnTo>
                  <a:lnTo>
                    <a:pt x="3968" y="206"/>
                  </a:lnTo>
                  <a:lnTo>
                    <a:pt x="3710" y="129"/>
                  </a:lnTo>
                  <a:lnTo>
                    <a:pt x="3427" y="52"/>
                  </a:lnTo>
                  <a:lnTo>
                    <a:pt x="3143"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6" name="Google Shape;2126;p36"/>
            <p:cNvSpPr/>
            <p:nvPr/>
          </p:nvSpPr>
          <p:spPr>
            <a:xfrm>
              <a:off x="4645190" y="2183719"/>
              <a:ext cx="412928" cy="412444"/>
            </a:xfrm>
            <a:custGeom>
              <a:avLst/>
              <a:gdLst/>
              <a:ahLst/>
              <a:cxnLst/>
              <a:rect l="l" t="t" r="r" b="b"/>
              <a:pathLst>
                <a:path w="23030" h="23003" fill="none" extrusionOk="0">
                  <a:moveTo>
                    <a:pt x="23029" y="11514"/>
                  </a:moveTo>
                  <a:lnTo>
                    <a:pt x="23029" y="11514"/>
                  </a:lnTo>
                  <a:lnTo>
                    <a:pt x="23004" y="12107"/>
                  </a:lnTo>
                  <a:lnTo>
                    <a:pt x="22952" y="12674"/>
                  </a:lnTo>
                  <a:lnTo>
                    <a:pt x="22875" y="13266"/>
                  </a:lnTo>
                  <a:lnTo>
                    <a:pt x="22797" y="13833"/>
                  </a:lnTo>
                  <a:lnTo>
                    <a:pt x="22669" y="14374"/>
                  </a:lnTo>
                  <a:lnTo>
                    <a:pt x="22514" y="14915"/>
                  </a:lnTo>
                  <a:lnTo>
                    <a:pt x="22334" y="15456"/>
                  </a:lnTo>
                  <a:lnTo>
                    <a:pt x="22128" y="15971"/>
                  </a:lnTo>
                  <a:lnTo>
                    <a:pt x="21896" y="16486"/>
                  </a:lnTo>
                  <a:lnTo>
                    <a:pt x="21638" y="17001"/>
                  </a:lnTo>
                  <a:lnTo>
                    <a:pt x="21355" y="17465"/>
                  </a:lnTo>
                  <a:lnTo>
                    <a:pt x="21046" y="17928"/>
                  </a:lnTo>
                  <a:lnTo>
                    <a:pt x="20737" y="18392"/>
                  </a:lnTo>
                  <a:lnTo>
                    <a:pt x="20402" y="18830"/>
                  </a:lnTo>
                  <a:lnTo>
                    <a:pt x="20041" y="19242"/>
                  </a:lnTo>
                  <a:lnTo>
                    <a:pt x="19655" y="19629"/>
                  </a:lnTo>
                  <a:lnTo>
                    <a:pt x="19243" y="20015"/>
                  </a:lnTo>
                  <a:lnTo>
                    <a:pt x="18831" y="20376"/>
                  </a:lnTo>
                  <a:lnTo>
                    <a:pt x="18393" y="20736"/>
                  </a:lnTo>
                  <a:lnTo>
                    <a:pt x="17955" y="21045"/>
                  </a:lnTo>
                  <a:lnTo>
                    <a:pt x="17465" y="21354"/>
                  </a:lnTo>
                  <a:lnTo>
                    <a:pt x="17002" y="21612"/>
                  </a:lnTo>
                  <a:lnTo>
                    <a:pt x="16512" y="21870"/>
                  </a:lnTo>
                  <a:lnTo>
                    <a:pt x="15997" y="22101"/>
                  </a:lnTo>
                  <a:lnTo>
                    <a:pt x="15456" y="22307"/>
                  </a:lnTo>
                  <a:lnTo>
                    <a:pt x="14941" y="22488"/>
                  </a:lnTo>
                  <a:lnTo>
                    <a:pt x="14374" y="22642"/>
                  </a:lnTo>
                  <a:lnTo>
                    <a:pt x="13833" y="22771"/>
                  </a:lnTo>
                  <a:lnTo>
                    <a:pt x="13267" y="22874"/>
                  </a:lnTo>
                  <a:lnTo>
                    <a:pt x="12674" y="22951"/>
                  </a:lnTo>
                  <a:lnTo>
                    <a:pt x="12108" y="23003"/>
                  </a:lnTo>
                  <a:lnTo>
                    <a:pt x="11515" y="23003"/>
                  </a:lnTo>
                  <a:lnTo>
                    <a:pt x="11515" y="23003"/>
                  </a:lnTo>
                  <a:lnTo>
                    <a:pt x="10923" y="23003"/>
                  </a:lnTo>
                  <a:lnTo>
                    <a:pt x="10330" y="22951"/>
                  </a:lnTo>
                  <a:lnTo>
                    <a:pt x="9763" y="22874"/>
                  </a:lnTo>
                  <a:lnTo>
                    <a:pt x="9197" y="22771"/>
                  </a:lnTo>
                  <a:lnTo>
                    <a:pt x="8630" y="22642"/>
                  </a:lnTo>
                  <a:lnTo>
                    <a:pt x="8089" y="22488"/>
                  </a:lnTo>
                  <a:lnTo>
                    <a:pt x="7548" y="22307"/>
                  </a:lnTo>
                  <a:lnTo>
                    <a:pt x="7033" y="22101"/>
                  </a:lnTo>
                  <a:lnTo>
                    <a:pt x="6518" y="21870"/>
                  </a:lnTo>
                  <a:lnTo>
                    <a:pt x="6028" y="21612"/>
                  </a:lnTo>
                  <a:lnTo>
                    <a:pt x="5539" y="21354"/>
                  </a:lnTo>
                  <a:lnTo>
                    <a:pt x="5075" y="21045"/>
                  </a:lnTo>
                  <a:lnTo>
                    <a:pt x="4612" y="20736"/>
                  </a:lnTo>
                  <a:lnTo>
                    <a:pt x="4200" y="20376"/>
                  </a:lnTo>
                  <a:lnTo>
                    <a:pt x="3762" y="20015"/>
                  </a:lnTo>
                  <a:lnTo>
                    <a:pt x="3375" y="19629"/>
                  </a:lnTo>
                  <a:lnTo>
                    <a:pt x="2989" y="19242"/>
                  </a:lnTo>
                  <a:lnTo>
                    <a:pt x="2628" y="18830"/>
                  </a:lnTo>
                  <a:lnTo>
                    <a:pt x="2293" y="18392"/>
                  </a:lnTo>
                  <a:lnTo>
                    <a:pt x="1958" y="17928"/>
                  </a:lnTo>
                  <a:lnTo>
                    <a:pt x="1675" y="17465"/>
                  </a:lnTo>
                  <a:lnTo>
                    <a:pt x="1392" y="16975"/>
                  </a:lnTo>
                  <a:lnTo>
                    <a:pt x="1134" y="16486"/>
                  </a:lnTo>
                  <a:lnTo>
                    <a:pt x="902" y="15971"/>
                  </a:lnTo>
                  <a:lnTo>
                    <a:pt x="696" y="15456"/>
                  </a:lnTo>
                  <a:lnTo>
                    <a:pt x="516" y="14915"/>
                  </a:lnTo>
                  <a:lnTo>
                    <a:pt x="361" y="14374"/>
                  </a:lnTo>
                  <a:lnTo>
                    <a:pt x="233" y="13833"/>
                  </a:lnTo>
                  <a:lnTo>
                    <a:pt x="130" y="13266"/>
                  </a:lnTo>
                  <a:lnTo>
                    <a:pt x="52" y="12674"/>
                  </a:lnTo>
                  <a:lnTo>
                    <a:pt x="27" y="12081"/>
                  </a:lnTo>
                  <a:lnTo>
                    <a:pt x="1" y="11489"/>
                  </a:lnTo>
                  <a:lnTo>
                    <a:pt x="1" y="11489"/>
                  </a:lnTo>
                  <a:lnTo>
                    <a:pt x="27" y="10896"/>
                  </a:lnTo>
                  <a:lnTo>
                    <a:pt x="52" y="10329"/>
                  </a:lnTo>
                  <a:lnTo>
                    <a:pt x="130" y="9737"/>
                  </a:lnTo>
                  <a:lnTo>
                    <a:pt x="233" y="9170"/>
                  </a:lnTo>
                  <a:lnTo>
                    <a:pt x="361" y="8629"/>
                  </a:lnTo>
                  <a:lnTo>
                    <a:pt x="516" y="8088"/>
                  </a:lnTo>
                  <a:lnTo>
                    <a:pt x="696" y="7548"/>
                  </a:lnTo>
                  <a:lnTo>
                    <a:pt x="902" y="7032"/>
                  </a:lnTo>
                  <a:lnTo>
                    <a:pt x="1134" y="6517"/>
                  </a:lnTo>
                  <a:lnTo>
                    <a:pt x="1392" y="6028"/>
                  </a:lnTo>
                  <a:lnTo>
                    <a:pt x="1675" y="5538"/>
                  </a:lnTo>
                  <a:lnTo>
                    <a:pt x="1958" y="5075"/>
                  </a:lnTo>
                  <a:lnTo>
                    <a:pt x="2293" y="4611"/>
                  </a:lnTo>
                  <a:lnTo>
                    <a:pt x="2628" y="4173"/>
                  </a:lnTo>
                  <a:lnTo>
                    <a:pt x="2989" y="3761"/>
                  </a:lnTo>
                  <a:lnTo>
                    <a:pt x="3375" y="3375"/>
                  </a:lnTo>
                  <a:lnTo>
                    <a:pt x="3762" y="2988"/>
                  </a:lnTo>
                  <a:lnTo>
                    <a:pt x="4200" y="2628"/>
                  </a:lnTo>
                  <a:lnTo>
                    <a:pt x="4612" y="2267"/>
                  </a:lnTo>
                  <a:lnTo>
                    <a:pt x="5075" y="1958"/>
                  </a:lnTo>
                  <a:lnTo>
                    <a:pt x="5539" y="1649"/>
                  </a:lnTo>
                  <a:lnTo>
                    <a:pt x="6028" y="1391"/>
                  </a:lnTo>
                  <a:lnTo>
                    <a:pt x="6518" y="1134"/>
                  </a:lnTo>
                  <a:lnTo>
                    <a:pt x="7033" y="902"/>
                  </a:lnTo>
                  <a:lnTo>
                    <a:pt x="7548" y="696"/>
                  </a:lnTo>
                  <a:lnTo>
                    <a:pt x="8089" y="515"/>
                  </a:lnTo>
                  <a:lnTo>
                    <a:pt x="8630" y="361"/>
                  </a:lnTo>
                  <a:lnTo>
                    <a:pt x="9197" y="232"/>
                  </a:lnTo>
                  <a:lnTo>
                    <a:pt x="9763" y="129"/>
                  </a:lnTo>
                  <a:lnTo>
                    <a:pt x="10330" y="52"/>
                  </a:lnTo>
                  <a:lnTo>
                    <a:pt x="10923" y="0"/>
                  </a:lnTo>
                  <a:lnTo>
                    <a:pt x="11515" y="0"/>
                  </a:lnTo>
                  <a:lnTo>
                    <a:pt x="11515" y="0"/>
                  </a:lnTo>
                  <a:lnTo>
                    <a:pt x="12108" y="0"/>
                  </a:lnTo>
                  <a:lnTo>
                    <a:pt x="12700" y="52"/>
                  </a:lnTo>
                  <a:lnTo>
                    <a:pt x="13267" y="129"/>
                  </a:lnTo>
                  <a:lnTo>
                    <a:pt x="13833" y="232"/>
                  </a:lnTo>
                  <a:lnTo>
                    <a:pt x="14400" y="361"/>
                  </a:lnTo>
                  <a:lnTo>
                    <a:pt x="14941" y="515"/>
                  </a:lnTo>
                  <a:lnTo>
                    <a:pt x="15456" y="696"/>
                  </a:lnTo>
                  <a:lnTo>
                    <a:pt x="15997" y="902"/>
                  </a:lnTo>
                  <a:lnTo>
                    <a:pt x="16512" y="1134"/>
                  </a:lnTo>
                  <a:lnTo>
                    <a:pt x="17002" y="1391"/>
                  </a:lnTo>
                  <a:lnTo>
                    <a:pt x="17491" y="1649"/>
                  </a:lnTo>
                  <a:lnTo>
                    <a:pt x="17955" y="1958"/>
                  </a:lnTo>
                  <a:lnTo>
                    <a:pt x="18393" y="2267"/>
                  </a:lnTo>
                  <a:lnTo>
                    <a:pt x="18831" y="2628"/>
                  </a:lnTo>
                  <a:lnTo>
                    <a:pt x="19243" y="2988"/>
                  </a:lnTo>
                  <a:lnTo>
                    <a:pt x="19655" y="3375"/>
                  </a:lnTo>
                  <a:lnTo>
                    <a:pt x="20041" y="3761"/>
                  </a:lnTo>
                  <a:lnTo>
                    <a:pt x="20402" y="4173"/>
                  </a:lnTo>
                  <a:lnTo>
                    <a:pt x="20737" y="4611"/>
                  </a:lnTo>
                  <a:lnTo>
                    <a:pt x="21046" y="5075"/>
                  </a:lnTo>
                  <a:lnTo>
                    <a:pt x="21355" y="5538"/>
                  </a:lnTo>
                  <a:lnTo>
                    <a:pt x="21638" y="6028"/>
                  </a:lnTo>
                  <a:lnTo>
                    <a:pt x="21896" y="6517"/>
                  </a:lnTo>
                  <a:lnTo>
                    <a:pt x="22128" y="7032"/>
                  </a:lnTo>
                  <a:lnTo>
                    <a:pt x="22334" y="7548"/>
                  </a:lnTo>
                  <a:lnTo>
                    <a:pt x="22514" y="8088"/>
                  </a:lnTo>
                  <a:lnTo>
                    <a:pt x="22669" y="8629"/>
                  </a:lnTo>
                  <a:lnTo>
                    <a:pt x="22797" y="9170"/>
                  </a:lnTo>
                  <a:lnTo>
                    <a:pt x="22901" y="9737"/>
                  </a:lnTo>
                  <a:lnTo>
                    <a:pt x="22952" y="10329"/>
                  </a:lnTo>
                  <a:lnTo>
                    <a:pt x="23004" y="10922"/>
                  </a:lnTo>
                  <a:lnTo>
                    <a:pt x="23029" y="11514"/>
                  </a:lnTo>
                  <a:lnTo>
                    <a:pt x="23029" y="11514"/>
                  </a:lnTo>
                  <a:close/>
                </a:path>
              </a:pathLst>
            </a:custGeom>
            <a:solidFill>
              <a:schemeClr val="lt2"/>
            </a:solidFill>
            <a:ln w="9525" cap="rnd"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27" name="Google Shape;2127;p36"/>
            <p:cNvSpPr/>
            <p:nvPr/>
          </p:nvSpPr>
          <p:spPr>
            <a:xfrm>
              <a:off x="5536114" y="2514402"/>
              <a:ext cx="218943" cy="340867"/>
            </a:xfrm>
            <a:custGeom>
              <a:avLst/>
              <a:gdLst/>
              <a:ahLst/>
              <a:cxnLst/>
              <a:rect l="l" t="t" r="r" b="b"/>
              <a:pathLst>
                <a:path w="12211" h="19011" extrusionOk="0">
                  <a:moveTo>
                    <a:pt x="1" y="1"/>
                  </a:moveTo>
                  <a:lnTo>
                    <a:pt x="1" y="19011"/>
                  </a:lnTo>
                  <a:lnTo>
                    <a:pt x="12211" y="19011"/>
                  </a:lnTo>
                  <a:lnTo>
                    <a:pt x="12211"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8" name="Google Shape;2128;p36"/>
            <p:cNvSpPr/>
            <p:nvPr/>
          </p:nvSpPr>
          <p:spPr>
            <a:xfrm>
              <a:off x="5531040" y="2508861"/>
              <a:ext cx="229092" cy="10632"/>
            </a:xfrm>
            <a:custGeom>
              <a:avLst/>
              <a:gdLst/>
              <a:ahLst/>
              <a:cxnLst/>
              <a:rect l="l" t="t" r="r" b="b"/>
              <a:pathLst>
                <a:path w="12777" h="593" extrusionOk="0">
                  <a:moveTo>
                    <a:pt x="284" y="0"/>
                  </a:moveTo>
                  <a:lnTo>
                    <a:pt x="155" y="26"/>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29" name="Google Shape;2129;p36"/>
            <p:cNvSpPr/>
            <p:nvPr/>
          </p:nvSpPr>
          <p:spPr>
            <a:xfrm>
              <a:off x="5531040" y="2577211"/>
              <a:ext cx="229092" cy="10650"/>
            </a:xfrm>
            <a:custGeom>
              <a:avLst/>
              <a:gdLst/>
              <a:ahLst/>
              <a:cxnLst/>
              <a:rect l="l" t="t" r="r" b="b"/>
              <a:pathLst>
                <a:path w="12777" h="594" extrusionOk="0">
                  <a:moveTo>
                    <a:pt x="284" y="1"/>
                  </a:moveTo>
                  <a:lnTo>
                    <a:pt x="155" y="27"/>
                  </a:lnTo>
                  <a:lnTo>
                    <a:pt x="78" y="78"/>
                  </a:lnTo>
                  <a:lnTo>
                    <a:pt x="26" y="181"/>
                  </a:lnTo>
                  <a:lnTo>
                    <a:pt x="1" y="284"/>
                  </a:lnTo>
                  <a:lnTo>
                    <a:pt x="26" y="413"/>
                  </a:lnTo>
                  <a:lnTo>
                    <a:pt x="78" y="490"/>
                  </a:lnTo>
                  <a:lnTo>
                    <a:pt x="155" y="568"/>
                  </a:lnTo>
                  <a:lnTo>
                    <a:pt x="284" y="593"/>
                  </a:lnTo>
                  <a:lnTo>
                    <a:pt x="12494" y="593"/>
                  </a:lnTo>
                  <a:lnTo>
                    <a:pt x="12597" y="568"/>
                  </a:lnTo>
                  <a:lnTo>
                    <a:pt x="12674" y="490"/>
                  </a:lnTo>
                  <a:lnTo>
                    <a:pt x="12751" y="413"/>
                  </a:lnTo>
                  <a:lnTo>
                    <a:pt x="12777" y="284"/>
                  </a:lnTo>
                  <a:lnTo>
                    <a:pt x="12751" y="181"/>
                  </a:lnTo>
                  <a:lnTo>
                    <a:pt x="12674" y="78"/>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0" name="Google Shape;2130;p36"/>
            <p:cNvSpPr/>
            <p:nvPr/>
          </p:nvSpPr>
          <p:spPr>
            <a:xfrm>
              <a:off x="5531040" y="2645578"/>
              <a:ext cx="229092" cy="10166"/>
            </a:xfrm>
            <a:custGeom>
              <a:avLst/>
              <a:gdLst/>
              <a:ahLst/>
              <a:cxnLst/>
              <a:rect l="l" t="t" r="r" b="b"/>
              <a:pathLst>
                <a:path w="12777" h="567" extrusionOk="0">
                  <a:moveTo>
                    <a:pt x="284" y="0"/>
                  </a:moveTo>
                  <a:lnTo>
                    <a:pt x="155" y="26"/>
                  </a:lnTo>
                  <a:lnTo>
                    <a:pt x="78" y="77"/>
                  </a:lnTo>
                  <a:lnTo>
                    <a:pt x="26" y="180"/>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1" name="Google Shape;2131;p36"/>
            <p:cNvSpPr/>
            <p:nvPr/>
          </p:nvSpPr>
          <p:spPr>
            <a:xfrm>
              <a:off x="5531040" y="2713461"/>
              <a:ext cx="229092" cy="10650"/>
            </a:xfrm>
            <a:custGeom>
              <a:avLst/>
              <a:gdLst/>
              <a:ahLst/>
              <a:cxnLst/>
              <a:rect l="l" t="t" r="r" b="b"/>
              <a:pathLst>
                <a:path w="12777" h="594" extrusionOk="0">
                  <a:moveTo>
                    <a:pt x="284" y="1"/>
                  </a:moveTo>
                  <a:lnTo>
                    <a:pt x="155" y="27"/>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2" name="Google Shape;2132;p36"/>
            <p:cNvSpPr/>
            <p:nvPr/>
          </p:nvSpPr>
          <p:spPr>
            <a:xfrm>
              <a:off x="5531040" y="2781828"/>
              <a:ext cx="229092" cy="10632"/>
            </a:xfrm>
            <a:custGeom>
              <a:avLst/>
              <a:gdLst/>
              <a:ahLst/>
              <a:cxnLst/>
              <a:rect l="l" t="t" r="r" b="b"/>
              <a:pathLst>
                <a:path w="12777" h="593" extrusionOk="0">
                  <a:moveTo>
                    <a:pt x="284" y="0"/>
                  </a:moveTo>
                  <a:lnTo>
                    <a:pt x="155" y="26"/>
                  </a:lnTo>
                  <a:lnTo>
                    <a:pt x="78" y="77"/>
                  </a:lnTo>
                  <a:lnTo>
                    <a:pt x="26" y="180"/>
                  </a:lnTo>
                  <a:lnTo>
                    <a:pt x="1" y="283"/>
                  </a:lnTo>
                  <a:lnTo>
                    <a:pt x="26" y="412"/>
                  </a:lnTo>
                  <a:lnTo>
                    <a:pt x="78" y="490"/>
                  </a:lnTo>
                  <a:lnTo>
                    <a:pt x="155" y="567"/>
                  </a:lnTo>
                  <a:lnTo>
                    <a:pt x="284" y="593"/>
                  </a:lnTo>
                  <a:lnTo>
                    <a:pt x="12494" y="593"/>
                  </a:lnTo>
                  <a:lnTo>
                    <a:pt x="12597" y="567"/>
                  </a:lnTo>
                  <a:lnTo>
                    <a:pt x="12674" y="490"/>
                  </a:lnTo>
                  <a:lnTo>
                    <a:pt x="12751" y="412"/>
                  </a:lnTo>
                  <a:lnTo>
                    <a:pt x="12777" y="283"/>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3" name="Google Shape;2133;p36"/>
            <p:cNvSpPr/>
            <p:nvPr/>
          </p:nvSpPr>
          <p:spPr>
            <a:xfrm>
              <a:off x="5531040" y="2850177"/>
              <a:ext cx="229092" cy="10184"/>
            </a:xfrm>
            <a:custGeom>
              <a:avLst/>
              <a:gdLst/>
              <a:ahLst/>
              <a:cxnLst/>
              <a:rect l="l" t="t" r="r" b="b"/>
              <a:pathLst>
                <a:path w="12777" h="568" extrusionOk="0">
                  <a:moveTo>
                    <a:pt x="284" y="0"/>
                  </a:moveTo>
                  <a:lnTo>
                    <a:pt x="155" y="26"/>
                  </a:lnTo>
                  <a:lnTo>
                    <a:pt x="78" y="78"/>
                  </a:lnTo>
                  <a:lnTo>
                    <a:pt x="26" y="181"/>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1"/>
                  </a:lnTo>
                  <a:lnTo>
                    <a:pt x="12674" y="78"/>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4" name="Google Shape;2134;p36"/>
            <p:cNvSpPr/>
            <p:nvPr/>
          </p:nvSpPr>
          <p:spPr>
            <a:xfrm>
              <a:off x="5658970" y="2690367"/>
              <a:ext cx="57286" cy="61912"/>
            </a:xfrm>
            <a:custGeom>
              <a:avLst/>
              <a:gdLst/>
              <a:ahLst/>
              <a:cxnLst/>
              <a:rect l="l" t="t" r="r" b="b"/>
              <a:pathLst>
                <a:path w="3195" h="3453" extrusionOk="0">
                  <a:moveTo>
                    <a:pt x="799" y="1"/>
                  </a:moveTo>
                  <a:lnTo>
                    <a:pt x="799" y="104"/>
                  </a:lnTo>
                  <a:lnTo>
                    <a:pt x="774" y="336"/>
                  </a:lnTo>
                  <a:lnTo>
                    <a:pt x="748" y="542"/>
                  </a:lnTo>
                  <a:lnTo>
                    <a:pt x="670" y="722"/>
                  </a:lnTo>
                  <a:lnTo>
                    <a:pt x="567" y="928"/>
                  </a:lnTo>
                  <a:lnTo>
                    <a:pt x="464" y="1083"/>
                  </a:lnTo>
                  <a:lnTo>
                    <a:pt x="336" y="1237"/>
                  </a:lnTo>
                  <a:lnTo>
                    <a:pt x="155" y="1366"/>
                  </a:lnTo>
                  <a:lnTo>
                    <a:pt x="1" y="1469"/>
                  </a:lnTo>
                  <a:lnTo>
                    <a:pt x="1263" y="3401"/>
                  </a:lnTo>
                  <a:lnTo>
                    <a:pt x="1289" y="3453"/>
                  </a:lnTo>
                  <a:lnTo>
                    <a:pt x="1340" y="3453"/>
                  </a:lnTo>
                  <a:lnTo>
                    <a:pt x="1727" y="3169"/>
                  </a:lnTo>
                  <a:lnTo>
                    <a:pt x="2087" y="2834"/>
                  </a:lnTo>
                  <a:lnTo>
                    <a:pt x="2422" y="2474"/>
                  </a:lnTo>
                  <a:lnTo>
                    <a:pt x="2680" y="2062"/>
                  </a:lnTo>
                  <a:lnTo>
                    <a:pt x="2783" y="1855"/>
                  </a:lnTo>
                  <a:lnTo>
                    <a:pt x="2886" y="1624"/>
                  </a:lnTo>
                  <a:lnTo>
                    <a:pt x="2989" y="1392"/>
                  </a:lnTo>
                  <a:lnTo>
                    <a:pt x="3066" y="1160"/>
                  </a:lnTo>
                  <a:lnTo>
                    <a:pt x="3118" y="902"/>
                  </a:lnTo>
                  <a:lnTo>
                    <a:pt x="3143" y="645"/>
                  </a:lnTo>
                  <a:lnTo>
                    <a:pt x="3195" y="387"/>
                  </a:lnTo>
                  <a:lnTo>
                    <a:pt x="3195" y="130"/>
                  </a:lnTo>
                  <a:lnTo>
                    <a:pt x="799"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5" name="Google Shape;2135;p36"/>
            <p:cNvSpPr/>
            <p:nvPr/>
          </p:nvSpPr>
          <p:spPr>
            <a:xfrm>
              <a:off x="5610936" y="2621552"/>
              <a:ext cx="68385" cy="47138"/>
            </a:xfrm>
            <a:custGeom>
              <a:avLst/>
              <a:gdLst/>
              <a:ahLst/>
              <a:cxnLst/>
              <a:rect l="l" t="t" r="r" b="b"/>
              <a:pathLst>
                <a:path w="3814" h="2629" extrusionOk="0">
                  <a:moveTo>
                    <a:pt x="1675" y="1"/>
                  </a:moveTo>
                  <a:lnTo>
                    <a:pt x="1418" y="26"/>
                  </a:lnTo>
                  <a:lnTo>
                    <a:pt x="1160" y="78"/>
                  </a:lnTo>
                  <a:lnTo>
                    <a:pt x="928" y="129"/>
                  </a:lnTo>
                  <a:lnTo>
                    <a:pt x="671" y="207"/>
                  </a:lnTo>
                  <a:lnTo>
                    <a:pt x="439" y="284"/>
                  </a:lnTo>
                  <a:lnTo>
                    <a:pt x="1" y="516"/>
                  </a:lnTo>
                  <a:lnTo>
                    <a:pt x="1083" y="2628"/>
                  </a:lnTo>
                  <a:lnTo>
                    <a:pt x="1289" y="2525"/>
                  </a:lnTo>
                  <a:lnTo>
                    <a:pt x="1469" y="2474"/>
                  </a:lnTo>
                  <a:lnTo>
                    <a:pt x="1701" y="2422"/>
                  </a:lnTo>
                  <a:lnTo>
                    <a:pt x="1933" y="2396"/>
                  </a:lnTo>
                  <a:lnTo>
                    <a:pt x="2139" y="2422"/>
                  </a:lnTo>
                  <a:lnTo>
                    <a:pt x="2345" y="2448"/>
                  </a:lnTo>
                  <a:lnTo>
                    <a:pt x="2551" y="2525"/>
                  </a:lnTo>
                  <a:lnTo>
                    <a:pt x="2731" y="2628"/>
                  </a:lnTo>
                  <a:lnTo>
                    <a:pt x="3813" y="490"/>
                  </a:lnTo>
                  <a:lnTo>
                    <a:pt x="3375" y="284"/>
                  </a:lnTo>
                  <a:lnTo>
                    <a:pt x="2912" y="129"/>
                  </a:lnTo>
                  <a:lnTo>
                    <a:pt x="2680" y="78"/>
                  </a:lnTo>
                  <a:lnTo>
                    <a:pt x="2422" y="26"/>
                  </a:lnTo>
                  <a:lnTo>
                    <a:pt x="2165"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6" name="Google Shape;2136;p36"/>
            <p:cNvSpPr/>
            <p:nvPr/>
          </p:nvSpPr>
          <p:spPr>
            <a:xfrm>
              <a:off x="5574448" y="2691299"/>
              <a:ext cx="57753" cy="61446"/>
            </a:xfrm>
            <a:custGeom>
              <a:avLst/>
              <a:gdLst/>
              <a:ahLst/>
              <a:cxnLst/>
              <a:rect l="l" t="t" r="r" b="b"/>
              <a:pathLst>
                <a:path w="3221" h="3427" extrusionOk="0">
                  <a:moveTo>
                    <a:pt x="2242" y="0"/>
                  </a:moveTo>
                  <a:lnTo>
                    <a:pt x="233" y="103"/>
                  </a:lnTo>
                  <a:lnTo>
                    <a:pt x="104" y="103"/>
                  </a:lnTo>
                  <a:lnTo>
                    <a:pt x="1" y="129"/>
                  </a:lnTo>
                  <a:lnTo>
                    <a:pt x="27" y="387"/>
                  </a:lnTo>
                  <a:lnTo>
                    <a:pt x="52" y="644"/>
                  </a:lnTo>
                  <a:lnTo>
                    <a:pt x="104" y="902"/>
                  </a:lnTo>
                  <a:lnTo>
                    <a:pt x="155" y="1134"/>
                  </a:lnTo>
                  <a:lnTo>
                    <a:pt x="233" y="1391"/>
                  </a:lnTo>
                  <a:lnTo>
                    <a:pt x="336" y="1623"/>
                  </a:lnTo>
                  <a:lnTo>
                    <a:pt x="542" y="2061"/>
                  </a:lnTo>
                  <a:lnTo>
                    <a:pt x="825" y="2447"/>
                  </a:lnTo>
                  <a:lnTo>
                    <a:pt x="1134" y="2834"/>
                  </a:lnTo>
                  <a:lnTo>
                    <a:pt x="1495" y="3143"/>
                  </a:lnTo>
                  <a:lnTo>
                    <a:pt x="1907" y="3426"/>
                  </a:lnTo>
                  <a:lnTo>
                    <a:pt x="1959" y="3375"/>
                  </a:lnTo>
                  <a:lnTo>
                    <a:pt x="3221" y="1443"/>
                  </a:lnTo>
                  <a:lnTo>
                    <a:pt x="3040" y="1314"/>
                  </a:lnTo>
                  <a:lnTo>
                    <a:pt x="2886" y="1185"/>
                  </a:lnTo>
                  <a:lnTo>
                    <a:pt x="2757" y="1031"/>
                  </a:lnTo>
                  <a:lnTo>
                    <a:pt x="2628" y="876"/>
                  </a:lnTo>
                  <a:lnTo>
                    <a:pt x="2525" y="696"/>
                  </a:lnTo>
                  <a:lnTo>
                    <a:pt x="2474" y="490"/>
                  </a:lnTo>
                  <a:lnTo>
                    <a:pt x="2422" y="284"/>
                  </a:lnTo>
                  <a:lnTo>
                    <a:pt x="2396" y="52"/>
                  </a:lnTo>
                  <a:lnTo>
                    <a:pt x="239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7" name="Google Shape;2137;p36"/>
            <p:cNvSpPr/>
            <p:nvPr/>
          </p:nvSpPr>
          <p:spPr>
            <a:xfrm>
              <a:off x="5625728" y="2672813"/>
              <a:ext cx="39267" cy="39285"/>
            </a:xfrm>
            <a:custGeom>
              <a:avLst/>
              <a:gdLst/>
              <a:ahLst/>
              <a:cxnLst/>
              <a:rect l="l" t="t" r="r" b="b"/>
              <a:pathLst>
                <a:path w="2190" h="2191" extrusionOk="0">
                  <a:moveTo>
                    <a:pt x="1108" y="1"/>
                  </a:moveTo>
                  <a:lnTo>
                    <a:pt x="876" y="27"/>
                  </a:lnTo>
                  <a:lnTo>
                    <a:pt x="670" y="78"/>
                  </a:lnTo>
                  <a:lnTo>
                    <a:pt x="490" y="181"/>
                  </a:lnTo>
                  <a:lnTo>
                    <a:pt x="335" y="310"/>
                  </a:lnTo>
                  <a:lnTo>
                    <a:pt x="180" y="465"/>
                  </a:lnTo>
                  <a:lnTo>
                    <a:pt x="77" y="671"/>
                  </a:lnTo>
                  <a:lnTo>
                    <a:pt x="26" y="877"/>
                  </a:lnTo>
                  <a:lnTo>
                    <a:pt x="0" y="1083"/>
                  </a:lnTo>
                  <a:lnTo>
                    <a:pt x="26" y="1315"/>
                  </a:lnTo>
                  <a:lnTo>
                    <a:pt x="77" y="1521"/>
                  </a:lnTo>
                  <a:lnTo>
                    <a:pt x="180" y="1701"/>
                  </a:lnTo>
                  <a:lnTo>
                    <a:pt x="335" y="1856"/>
                  </a:lnTo>
                  <a:lnTo>
                    <a:pt x="490" y="2010"/>
                  </a:lnTo>
                  <a:lnTo>
                    <a:pt x="670" y="2113"/>
                  </a:lnTo>
                  <a:lnTo>
                    <a:pt x="876" y="2165"/>
                  </a:lnTo>
                  <a:lnTo>
                    <a:pt x="1108" y="2190"/>
                  </a:lnTo>
                  <a:lnTo>
                    <a:pt x="1314" y="2165"/>
                  </a:lnTo>
                  <a:lnTo>
                    <a:pt x="1520" y="2113"/>
                  </a:lnTo>
                  <a:lnTo>
                    <a:pt x="1726" y="2010"/>
                  </a:lnTo>
                  <a:lnTo>
                    <a:pt x="1881" y="1856"/>
                  </a:lnTo>
                  <a:lnTo>
                    <a:pt x="2009" y="1701"/>
                  </a:lnTo>
                  <a:lnTo>
                    <a:pt x="2112" y="1521"/>
                  </a:lnTo>
                  <a:lnTo>
                    <a:pt x="2164" y="1315"/>
                  </a:lnTo>
                  <a:lnTo>
                    <a:pt x="2190" y="1083"/>
                  </a:lnTo>
                  <a:lnTo>
                    <a:pt x="2164" y="877"/>
                  </a:lnTo>
                  <a:lnTo>
                    <a:pt x="2112" y="671"/>
                  </a:lnTo>
                  <a:lnTo>
                    <a:pt x="2009" y="465"/>
                  </a:lnTo>
                  <a:lnTo>
                    <a:pt x="1881" y="310"/>
                  </a:lnTo>
                  <a:lnTo>
                    <a:pt x="1726" y="181"/>
                  </a:lnTo>
                  <a:lnTo>
                    <a:pt x="1520" y="78"/>
                  </a:lnTo>
                  <a:lnTo>
                    <a:pt x="1314" y="27"/>
                  </a:lnTo>
                  <a:lnTo>
                    <a:pt x="1108"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8" name="Google Shape;2138;p36"/>
            <p:cNvSpPr/>
            <p:nvPr/>
          </p:nvSpPr>
          <p:spPr>
            <a:xfrm>
              <a:off x="5566147" y="2613250"/>
              <a:ext cx="158429" cy="158429"/>
            </a:xfrm>
            <a:custGeom>
              <a:avLst/>
              <a:gdLst/>
              <a:ahLst/>
              <a:cxnLst/>
              <a:rect l="l" t="t" r="r" b="b"/>
              <a:pathLst>
                <a:path w="8836" h="8836" fill="none" extrusionOk="0">
                  <a:moveTo>
                    <a:pt x="8836" y="4405"/>
                  </a:moveTo>
                  <a:lnTo>
                    <a:pt x="8836" y="4405"/>
                  </a:lnTo>
                  <a:lnTo>
                    <a:pt x="8836" y="4869"/>
                  </a:lnTo>
                  <a:lnTo>
                    <a:pt x="8758" y="5306"/>
                  </a:lnTo>
                  <a:lnTo>
                    <a:pt x="8655" y="5719"/>
                  </a:lnTo>
                  <a:lnTo>
                    <a:pt x="8501" y="6131"/>
                  </a:lnTo>
                  <a:lnTo>
                    <a:pt x="8320" y="6517"/>
                  </a:lnTo>
                  <a:lnTo>
                    <a:pt x="8089" y="6878"/>
                  </a:lnTo>
                  <a:lnTo>
                    <a:pt x="7831" y="7238"/>
                  </a:lnTo>
                  <a:lnTo>
                    <a:pt x="7548" y="7547"/>
                  </a:lnTo>
                  <a:lnTo>
                    <a:pt x="7238" y="7831"/>
                  </a:lnTo>
                  <a:lnTo>
                    <a:pt x="6904" y="8088"/>
                  </a:lnTo>
                  <a:lnTo>
                    <a:pt x="6543" y="8294"/>
                  </a:lnTo>
                  <a:lnTo>
                    <a:pt x="6157" y="8501"/>
                  </a:lnTo>
                  <a:lnTo>
                    <a:pt x="5744" y="8629"/>
                  </a:lnTo>
                  <a:lnTo>
                    <a:pt x="5307" y="8758"/>
                  </a:lnTo>
                  <a:lnTo>
                    <a:pt x="4869" y="8810"/>
                  </a:lnTo>
                  <a:lnTo>
                    <a:pt x="4431" y="8835"/>
                  </a:lnTo>
                  <a:lnTo>
                    <a:pt x="4431" y="8835"/>
                  </a:lnTo>
                  <a:lnTo>
                    <a:pt x="3967" y="8810"/>
                  </a:lnTo>
                  <a:lnTo>
                    <a:pt x="3529" y="8758"/>
                  </a:lnTo>
                  <a:lnTo>
                    <a:pt x="3117" y="8629"/>
                  </a:lnTo>
                  <a:lnTo>
                    <a:pt x="2705" y="8501"/>
                  </a:lnTo>
                  <a:lnTo>
                    <a:pt x="2319" y="8294"/>
                  </a:lnTo>
                  <a:lnTo>
                    <a:pt x="1958" y="8088"/>
                  </a:lnTo>
                  <a:lnTo>
                    <a:pt x="1597" y="7831"/>
                  </a:lnTo>
                  <a:lnTo>
                    <a:pt x="1288" y="7547"/>
                  </a:lnTo>
                  <a:lnTo>
                    <a:pt x="1005" y="7238"/>
                  </a:lnTo>
                  <a:lnTo>
                    <a:pt x="747" y="6878"/>
                  </a:lnTo>
                  <a:lnTo>
                    <a:pt x="541" y="6517"/>
                  </a:lnTo>
                  <a:lnTo>
                    <a:pt x="335" y="6131"/>
                  </a:lnTo>
                  <a:lnTo>
                    <a:pt x="206" y="5719"/>
                  </a:lnTo>
                  <a:lnTo>
                    <a:pt x="77" y="5306"/>
                  </a:lnTo>
                  <a:lnTo>
                    <a:pt x="26" y="4869"/>
                  </a:lnTo>
                  <a:lnTo>
                    <a:pt x="0" y="4405"/>
                  </a:lnTo>
                  <a:lnTo>
                    <a:pt x="0" y="4405"/>
                  </a:lnTo>
                  <a:lnTo>
                    <a:pt x="26" y="3967"/>
                  </a:lnTo>
                  <a:lnTo>
                    <a:pt x="77" y="3529"/>
                  </a:lnTo>
                  <a:lnTo>
                    <a:pt x="206" y="3091"/>
                  </a:lnTo>
                  <a:lnTo>
                    <a:pt x="335" y="2679"/>
                  </a:lnTo>
                  <a:lnTo>
                    <a:pt x="541" y="2293"/>
                  </a:lnTo>
                  <a:lnTo>
                    <a:pt x="747" y="1932"/>
                  </a:lnTo>
                  <a:lnTo>
                    <a:pt x="1005" y="1597"/>
                  </a:lnTo>
                  <a:lnTo>
                    <a:pt x="1288" y="1288"/>
                  </a:lnTo>
                  <a:lnTo>
                    <a:pt x="1597" y="1005"/>
                  </a:lnTo>
                  <a:lnTo>
                    <a:pt x="1958" y="747"/>
                  </a:lnTo>
                  <a:lnTo>
                    <a:pt x="2319" y="515"/>
                  </a:lnTo>
                  <a:lnTo>
                    <a:pt x="2705" y="335"/>
                  </a:lnTo>
                  <a:lnTo>
                    <a:pt x="3117" y="180"/>
                  </a:lnTo>
                  <a:lnTo>
                    <a:pt x="3529" y="77"/>
                  </a:lnTo>
                  <a:lnTo>
                    <a:pt x="3967" y="0"/>
                  </a:lnTo>
                  <a:lnTo>
                    <a:pt x="4431" y="0"/>
                  </a:lnTo>
                  <a:lnTo>
                    <a:pt x="4431" y="0"/>
                  </a:lnTo>
                  <a:lnTo>
                    <a:pt x="4869" y="0"/>
                  </a:lnTo>
                  <a:lnTo>
                    <a:pt x="5307" y="77"/>
                  </a:lnTo>
                  <a:lnTo>
                    <a:pt x="5744" y="180"/>
                  </a:lnTo>
                  <a:lnTo>
                    <a:pt x="6157" y="335"/>
                  </a:lnTo>
                  <a:lnTo>
                    <a:pt x="6543" y="515"/>
                  </a:lnTo>
                  <a:lnTo>
                    <a:pt x="6904" y="747"/>
                  </a:lnTo>
                  <a:lnTo>
                    <a:pt x="7238" y="1005"/>
                  </a:lnTo>
                  <a:lnTo>
                    <a:pt x="7548" y="1288"/>
                  </a:lnTo>
                  <a:lnTo>
                    <a:pt x="7831" y="1597"/>
                  </a:lnTo>
                  <a:lnTo>
                    <a:pt x="8089" y="1932"/>
                  </a:lnTo>
                  <a:lnTo>
                    <a:pt x="8320" y="2293"/>
                  </a:lnTo>
                  <a:lnTo>
                    <a:pt x="8501" y="2679"/>
                  </a:lnTo>
                  <a:lnTo>
                    <a:pt x="8655" y="3091"/>
                  </a:lnTo>
                  <a:lnTo>
                    <a:pt x="8758" y="3529"/>
                  </a:lnTo>
                  <a:lnTo>
                    <a:pt x="8836" y="3967"/>
                  </a:lnTo>
                  <a:lnTo>
                    <a:pt x="8836" y="4405"/>
                  </a:lnTo>
                  <a:lnTo>
                    <a:pt x="8836" y="4405"/>
                  </a:lnTo>
                  <a:close/>
                </a:path>
              </a:pathLst>
            </a:custGeom>
            <a:solidFill>
              <a:schemeClr val="accent3"/>
            </a:solidFill>
            <a:ln w="9525" cap="rnd" cmpd="sng">
              <a:solidFill>
                <a:schemeClr val="accent3"/>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39" name="Google Shape;2139;p36"/>
            <p:cNvSpPr/>
            <p:nvPr/>
          </p:nvSpPr>
          <p:spPr>
            <a:xfrm>
              <a:off x="5263632" y="2180025"/>
              <a:ext cx="465104" cy="260953"/>
            </a:xfrm>
            <a:custGeom>
              <a:avLst/>
              <a:gdLst/>
              <a:ahLst/>
              <a:cxnLst/>
              <a:rect l="l" t="t" r="r" b="b"/>
              <a:pathLst>
                <a:path w="25940" h="14554" extrusionOk="0">
                  <a:moveTo>
                    <a:pt x="9737" y="0"/>
                  </a:moveTo>
                  <a:lnTo>
                    <a:pt x="9351" y="52"/>
                  </a:lnTo>
                  <a:lnTo>
                    <a:pt x="8990" y="103"/>
                  </a:lnTo>
                  <a:lnTo>
                    <a:pt x="8655" y="180"/>
                  </a:lnTo>
                  <a:lnTo>
                    <a:pt x="8346" y="283"/>
                  </a:lnTo>
                  <a:lnTo>
                    <a:pt x="8037" y="386"/>
                  </a:lnTo>
                  <a:lnTo>
                    <a:pt x="7754" y="515"/>
                  </a:lnTo>
                  <a:lnTo>
                    <a:pt x="7496" y="644"/>
                  </a:lnTo>
                  <a:lnTo>
                    <a:pt x="7264" y="799"/>
                  </a:lnTo>
                  <a:lnTo>
                    <a:pt x="7032" y="979"/>
                  </a:lnTo>
                  <a:lnTo>
                    <a:pt x="6826" y="1133"/>
                  </a:lnTo>
                  <a:lnTo>
                    <a:pt x="6646" y="1314"/>
                  </a:lnTo>
                  <a:lnTo>
                    <a:pt x="6285" y="1700"/>
                  </a:lnTo>
                  <a:lnTo>
                    <a:pt x="6002" y="2087"/>
                  </a:lnTo>
                  <a:lnTo>
                    <a:pt x="5770" y="2473"/>
                  </a:lnTo>
                  <a:lnTo>
                    <a:pt x="5590" y="2859"/>
                  </a:lnTo>
                  <a:lnTo>
                    <a:pt x="5461" y="3220"/>
                  </a:lnTo>
                  <a:lnTo>
                    <a:pt x="5358" y="3529"/>
                  </a:lnTo>
                  <a:lnTo>
                    <a:pt x="5229" y="4018"/>
                  </a:lnTo>
                  <a:lnTo>
                    <a:pt x="5203" y="4199"/>
                  </a:lnTo>
                  <a:lnTo>
                    <a:pt x="4843" y="4070"/>
                  </a:lnTo>
                  <a:lnTo>
                    <a:pt x="4431" y="3967"/>
                  </a:lnTo>
                  <a:lnTo>
                    <a:pt x="4018" y="3915"/>
                  </a:lnTo>
                  <a:lnTo>
                    <a:pt x="3581" y="3915"/>
                  </a:lnTo>
                  <a:lnTo>
                    <a:pt x="3117" y="3941"/>
                  </a:lnTo>
                  <a:lnTo>
                    <a:pt x="2679" y="4044"/>
                  </a:lnTo>
                  <a:lnTo>
                    <a:pt x="2241" y="4173"/>
                  </a:lnTo>
                  <a:lnTo>
                    <a:pt x="1829" y="4353"/>
                  </a:lnTo>
                  <a:lnTo>
                    <a:pt x="1417" y="4559"/>
                  </a:lnTo>
                  <a:lnTo>
                    <a:pt x="1056" y="4843"/>
                  </a:lnTo>
                  <a:lnTo>
                    <a:pt x="902" y="4997"/>
                  </a:lnTo>
                  <a:lnTo>
                    <a:pt x="747" y="5152"/>
                  </a:lnTo>
                  <a:lnTo>
                    <a:pt x="593" y="5332"/>
                  </a:lnTo>
                  <a:lnTo>
                    <a:pt x="464" y="5512"/>
                  </a:lnTo>
                  <a:lnTo>
                    <a:pt x="361" y="5719"/>
                  </a:lnTo>
                  <a:lnTo>
                    <a:pt x="258" y="5950"/>
                  </a:lnTo>
                  <a:lnTo>
                    <a:pt x="180" y="6182"/>
                  </a:lnTo>
                  <a:lnTo>
                    <a:pt x="103" y="6414"/>
                  </a:lnTo>
                  <a:lnTo>
                    <a:pt x="52" y="6672"/>
                  </a:lnTo>
                  <a:lnTo>
                    <a:pt x="26" y="6929"/>
                  </a:lnTo>
                  <a:lnTo>
                    <a:pt x="0" y="7213"/>
                  </a:lnTo>
                  <a:lnTo>
                    <a:pt x="26" y="7496"/>
                  </a:lnTo>
                  <a:lnTo>
                    <a:pt x="77" y="8063"/>
                  </a:lnTo>
                  <a:lnTo>
                    <a:pt x="206" y="8578"/>
                  </a:lnTo>
                  <a:lnTo>
                    <a:pt x="335" y="9016"/>
                  </a:lnTo>
                  <a:lnTo>
                    <a:pt x="515" y="9402"/>
                  </a:lnTo>
                  <a:lnTo>
                    <a:pt x="721" y="9737"/>
                  </a:lnTo>
                  <a:lnTo>
                    <a:pt x="979" y="10020"/>
                  </a:lnTo>
                  <a:lnTo>
                    <a:pt x="1236" y="10278"/>
                  </a:lnTo>
                  <a:lnTo>
                    <a:pt x="1494" y="10510"/>
                  </a:lnTo>
                  <a:lnTo>
                    <a:pt x="1777" y="10716"/>
                  </a:lnTo>
                  <a:lnTo>
                    <a:pt x="2087" y="10896"/>
                  </a:lnTo>
                  <a:lnTo>
                    <a:pt x="2679" y="11257"/>
                  </a:lnTo>
                  <a:lnTo>
                    <a:pt x="3271" y="11592"/>
                  </a:lnTo>
                  <a:lnTo>
                    <a:pt x="3555" y="11772"/>
                  </a:lnTo>
                  <a:lnTo>
                    <a:pt x="3812" y="11978"/>
                  </a:lnTo>
                  <a:lnTo>
                    <a:pt x="4044" y="12210"/>
                  </a:lnTo>
                  <a:lnTo>
                    <a:pt x="4225" y="12442"/>
                  </a:lnTo>
                  <a:lnTo>
                    <a:pt x="4405" y="12648"/>
                  </a:lnTo>
                  <a:lnTo>
                    <a:pt x="4534" y="12880"/>
                  </a:lnTo>
                  <a:lnTo>
                    <a:pt x="4637" y="13086"/>
                  </a:lnTo>
                  <a:lnTo>
                    <a:pt x="4714" y="13317"/>
                  </a:lnTo>
                  <a:lnTo>
                    <a:pt x="4791" y="13524"/>
                  </a:lnTo>
                  <a:lnTo>
                    <a:pt x="4817" y="13704"/>
                  </a:lnTo>
                  <a:lnTo>
                    <a:pt x="4869" y="14039"/>
                  </a:lnTo>
                  <a:lnTo>
                    <a:pt x="4869" y="14322"/>
                  </a:lnTo>
                  <a:lnTo>
                    <a:pt x="4843" y="14554"/>
                  </a:lnTo>
                  <a:lnTo>
                    <a:pt x="9273" y="14554"/>
                  </a:lnTo>
                  <a:lnTo>
                    <a:pt x="9273" y="14451"/>
                  </a:lnTo>
                  <a:lnTo>
                    <a:pt x="9299" y="14142"/>
                  </a:lnTo>
                  <a:lnTo>
                    <a:pt x="9351" y="13755"/>
                  </a:lnTo>
                  <a:lnTo>
                    <a:pt x="9402" y="13524"/>
                  </a:lnTo>
                  <a:lnTo>
                    <a:pt x="9479" y="13292"/>
                  </a:lnTo>
                  <a:lnTo>
                    <a:pt x="9582" y="13060"/>
                  </a:lnTo>
                  <a:lnTo>
                    <a:pt x="9711" y="12828"/>
                  </a:lnTo>
                  <a:lnTo>
                    <a:pt x="9866" y="12648"/>
                  </a:lnTo>
                  <a:lnTo>
                    <a:pt x="10072" y="12467"/>
                  </a:lnTo>
                  <a:lnTo>
                    <a:pt x="10304" y="12313"/>
                  </a:lnTo>
                  <a:lnTo>
                    <a:pt x="10561" y="12210"/>
                  </a:lnTo>
                  <a:lnTo>
                    <a:pt x="10896" y="12158"/>
                  </a:lnTo>
                  <a:lnTo>
                    <a:pt x="11257" y="12158"/>
                  </a:lnTo>
                  <a:lnTo>
                    <a:pt x="11772" y="12184"/>
                  </a:lnTo>
                  <a:lnTo>
                    <a:pt x="12210" y="12184"/>
                  </a:lnTo>
                  <a:lnTo>
                    <a:pt x="12236" y="12339"/>
                  </a:lnTo>
                  <a:lnTo>
                    <a:pt x="12287" y="12519"/>
                  </a:lnTo>
                  <a:lnTo>
                    <a:pt x="12390" y="12828"/>
                  </a:lnTo>
                  <a:lnTo>
                    <a:pt x="12570" y="13111"/>
                  </a:lnTo>
                  <a:lnTo>
                    <a:pt x="12777" y="13343"/>
                  </a:lnTo>
                  <a:lnTo>
                    <a:pt x="13060" y="13549"/>
                  </a:lnTo>
                  <a:lnTo>
                    <a:pt x="13343" y="13704"/>
                  </a:lnTo>
                  <a:lnTo>
                    <a:pt x="13498" y="13755"/>
                  </a:lnTo>
                  <a:lnTo>
                    <a:pt x="13652" y="13781"/>
                  </a:lnTo>
                  <a:lnTo>
                    <a:pt x="13833" y="13807"/>
                  </a:lnTo>
                  <a:lnTo>
                    <a:pt x="14013" y="13833"/>
                  </a:lnTo>
                  <a:lnTo>
                    <a:pt x="14245" y="13807"/>
                  </a:lnTo>
                  <a:lnTo>
                    <a:pt x="14477" y="13755"/>
                  </a:lnTo>
                  <a:lnTo>
                    <a:pt x="14683" y="13678"/>
                  </a:lnTo>
                  <a:lnTo>
                    <a:pt x="14889" y="13575"/>
                  </a:lnTo>
                  <a:lnTo>
                    <a:pt x="15095" y="13472"/>
                  </a:lnTo>
                  <a:lnTo>
                    <a:pt x="15249" y="13317"/>
                  </a:lnTo>
                  <a:lnTo>
                    <a:pt x="15404" y="13137"/>
                  </a:lnTo>
                  <a:lnTo>
                    <a:pt x="15533" y="12957"/>
                  </a:lnTo>
                  <a:lnTo>
                    <a:pt x="15790" y="13214"/>
                  </a:lnTo>
                  <a:lnTo>
                    <a:pt x="16099" y="13472"/>
                  </a:lnTo>
                  <a:lnTo>
                    <a:pt x="16434" y="13704"/>
                  </a:lnTo>
                  <a:lnTo>
                    <a:pt x="16821" y="13910"/>
                  </a:lnTo>
                  <a:lnTo>
                    <a:pt x="17284" y="14090"/>
                  </a:lnTo>
                  <a:lnTo>
                    <a:pt x="17774" y="14219"/>
                  </a:lnTo>
                  <a:lnTo>
                    <a:pt x="18340" y="14296"/>
                  </a:lnTo>
                  <a:lnTo>
                    <a:pt x="18959" y="14348"/>
                  </a:lnTo>
                  <a:lnTo>
                    <a:pt x="19242" y="14348"/>
                  </a:lnTo>
                  <a:lnTo>
                    <a:pt x="19500" y="14322"/>
                  </a:lnTo>
                  <a:lnTo>
                    <a:pt x="19783" y="14271"/>
                  </a:lnTo>
                  <a:lnTo>
                    <a:pt x="20015" y="14219"/>
                  </a:lnTo>
                  <a:lnTo>
                    <a:pt x="20272" y="14142"/>
                  </a:lnTo>
                  <a:lnTo>
                    <a:pt x="20504" y="14064"/>
                  </a:lnTo>
                  <a:lnTo>
                    <a:pt x="20710" y="13961"/>
                  </a:lnTo>
                  <a:lnTo>
                    <a:pt x="20916" y="13833"/>
                  </a:lnTo>
                  <a:lnTo>
                    <a:pt x="21122" y="13704"/>
                  </a:lnTo>
                  <a:lnTo>
                    <a:pt x="21303" y="13549"/>
                  </a:lnTo>
                  <a:lnTo>
                    <a:pt x="21483" y="13395"/>
                  </a:lnTo>
                  <a:lnTo>
                    <a:pt x="21638" y="13240"/>
                  </a:lnTo>
                  <a:lnTo>
                    <a:pt x="21792" y="13060"/>
                  </a:lnTo>
                  <a:lnTo>
                    <a:pt x="21947" y="12880"/>
                  </a:lnTo>
                  <a:lnTo>
                    <a:pt x="22050" y="12673"/>
                  </a:lnTo>
                  <a:lnTo>
                    <a:pt x="22179" y="12467"/>
                  </a:lnTo>
                  <a:lnTo>
                    <a:pt x="22436" y="12673"/>
                  </a:lnTo>
                  <a:lnTo>
                    <a:pt x="22719" y="12828"/>
                  </a:lnTo>
                  <a:lnTo>
                    <a:pt x="22874" y="12880"/>
                  </a:lnTo>
                  <a:lnTo>
                    <a:pt x="23029" y="12905"/>
                  </a:lnTo>
                  <a:lnTo>
                    <a:pt x="23209" y="12931"/>
                  </a:lnTo>
                  <a:lnTo>
                    <a:pt x="23570" y="12931"/>
                  </a:lnTo>
                  <a:lnTo>
                    <a:pt x="23750" y="12905"/>
                  </a:lnTo>
                  <a:lnTo>
                    <a:pt x="23904" y="12854"/>
                  </a:lnTo>
                  <a:lnTo>
                    <a:pt x="24085" y="12802"/>
                  </a:lnTo>
                  <a:lnTo>
                    <a:pt x="24239" y="12725"/>
                  </a:lnTo>
                  <a:lnTo>
                    <a:pt x="24394" y="12622"/>
                  </a:lnTo>
                  <a:lnTo>
                    <a:pt x="24523" y="12519"/>
                  </a:lnTo>
                  <a:lnTo>
                    <a:pt x="24651" y="12416"/>
                  </a:lnTo>
                  <a:lnTo>
                    <a:pt x="24780" y="12287"/>
                  </a:lnTo>
                  <a:lnTo>
                    <a:pt x="24883" y="12133"/>
                  </a:lnTo>
                  <a:lnTo>
                    <a:pt x="24961" y="12004"/>
                  </a:lnTo>
                  <a:lnTo>
                    <a:pt x="25038" y="11849"/>
                  </a:lnTo>
                  <a:lnTo>
                    <a:pt x="25115" y="11669"/>
                  </a:lnTo>
                  <a:lnTo>
                    <a:pt x="25141" y="11489"/>
                  </a:lnTo>
                  <a:lnTo>
                    <a:pt x="25167" y="11308"/>
                  </a:lnTo>
                  <a:lnTo>
                    <a:pt x="25192" y="11128"/>
                  </a:lnTo>
                  <a:lnTo>
                    <a:pt x="25167" y="10819"/>
                  </a:lnTo>
                  <a:lnTo>
                    <a:pt x="25089" y="10535"/>
                  </a:lnTo>
                  <a:lnTo>
                    <a:pt x="24961" y="10252"/>
                  </a:lnTo>
                  <a:lnTo>
                    <a:pt x="24780" y="9995"/>
                  </a:lnTo>
                  <a:lnTo>
                    <a:pt x="25038" y="9788"/>
                  </a:lnTo>
                  <a:lnTo>
                    <a:pt x="25295" y="9557"/>
                  </a:lnTo>
                  <a:lnTo>
                    <a:pt x="25501" y="9299"/>
                  </a:lnTo>
                  <a:lnTo>
                    <a:pt x="25682" y="9016"/>
                  </a:lnTo>
                  <a:lnTo>
                    <a:pt x="25811" y="8681"/>
                  </a:lnTo>
                  <a:lnTo>
                    <a:pt x="25888" y="8320"/>
                  </a:lnTo>
                  <a:lnTo>
                    <a:pt x="25939" y="7960"/>
                  </a:lnTo>
                  <a:lnTo>
                    <a:pt x="25939" y="7547"/>
                  </a:lnTo>
                  <a:lnTo>
                    <a:pt x="25914" y="7290"/>
                  </a:lnTo>
                  <a:lnTo>
                    <a:pt x="25888" y="7084"/>
                  </a:lnTo>
                  <a:lnTo>
                    <a:pt x="25836" y="6852"/>
                  </a:lnTo>
                  <a:lnTo>
                    <a:pt x="25759" y="6672"/>
                  </a:lnTo>
                  <a:lnTo>
                    <a:pt x="25682" y="6491"/>
                  </a:lnTo>
                  <a:lnTo>
                    <a:pt x="25604" y="6311"/>
                  </a:lnTo>
                  <a:lnTo>
                    <a:pt x="25398" y="6002"/>
                  </a:lnTo>
                  <a:lnTo>
                    <a:pt x="25141" y="5744"/>
                  </a:lnTo>
                  <a:lnTo>
                    <a:pt x="24883" y="5538"/>
                  </a:lnTo>
                  <a:lnTo>
                    <a:pt x="24626" y="5358"/>
                  </a:lnTo>
                  <a:lnTo>
                    <a:pt x="24342" y="5203"/>
                  </a:lnTo>
                  <a:lnTo>
                    <a:pt x="24059" y="5100"/>
                  </a:lnTo>
                  <a:lnTo>
                    <a:pt x="23801" y="5023"/>
                  </a:lnTo>
                  <a:lnTo>
                    <a:pt x="23312" y="4894"/>
                  </a:lnTo>
                  <a:lnTo>
                    <a:pt x="22977" y="4868"/>
                  </a:lnTo>
                  <a:lnTo>
                    <a:pt x="22874" y="4843"/>
                  </a:lnTo>
                  <a:lnTo>
                    <a:pt x="22848" y="4714"/>
                  </a:lnTo>
                  <a:lnTo>
                    <a:pt x="22745" y="4379"/>
                  </a:lnTo>
                  <a:lnTo>
                    <a:pt x="22668" y="4147"/>
                  </a:lnTo>
                  <a:lnTo>
                    <a:pt x="22539" y="3890"/>
                  </a:lnTo>
                  <a:lnTo>
                    <a:pt x="22410" y="3581"/>
                  </a:lnTo>
                  <a:lnTo>
                    <a:pt x="22256" y="3297"/>
                  </a:lnTo>
                  <a:lnTo>
                    <a:pt x="22050" y="2988"/>
                  </a:lnTo>
                  <a:lnTo>
                    <a:pt x="21792" y="2679"/>
                  </a:lnTo>
                  <a:lnTo>
                    <a:pt x="21509" y="2396"/>
                  </a:lnTo>
                  <a:lnTo>
                    <a:pt x="21174" y="2112"/>
                  </a:lnTo>
                  <a:lnTo>
                    <a:pt x="20788" y="1855"/>
                  </a:lnTo>
                  <a:lnTo>
                    <a:pt x="20375" y="1649"/>
                  </a:lnTo>
                  <a:lnTo>
                    <a:pt x="20144" y="1546"/>
                  </a:lnTo>
                  <a:lnTo>
                    <a:pt x="19886" y="1468"/>
                  </a:lnTo>
                  <a:lnTo>
                    <a:pt x="19628" y="1391"/>
                  </a:lnTo>
                  <a:lnTo>
                    <a:pt x="19345" y="1340"/>
                  </a:lnTo>
                  <a:lnTo>
                    <a:pt x="18856" y="1288"/>
                  </a:lnTo>
                  <a:lnTo>
                    <a:pt x="18392" y="1288"/>
                  </a:lnTo>
                  <a:lnTo>
                    <a:pt x="17954" y="1314"/>
                  </a:lnTo>
                  <a:lnTo>
                    <a:pt x="17568" y="1391"/>
                  </a:lnTo>
                  <a:lnTo>
                    <a:pt x="17181" y="1520"/>
                  </a:lnTo>
                  <a:lnTo>
                    <a:pt x="16846" y="1674"/>
                  </a:lnTo>
                  <a:lnTo>
                    <a:pt x="16537" y="1855"/>
                  </a:lnTo>
                  <a:lnTo>
                    <a:pt x="16228" y="2061"/>
                  </a:lnTo>
                  <a:lnTo>
                    <a:pt x="16099" y="1906"/>
                  </a:lnTo>
                  <a:lnTo>
                    <a:pt x="15945" y="1752"/>
                  </a:lnTo>
                  <a:lnTo>
                    <a:pt x="15790" y="1623"/>
                  </a:lnTo>
                  <a:lnTo>
                    <a:pt x="15610" y="1520"/>
                  </a:lnTo>
                  <a:lnTo>
                    <a:pt x="15430" y="1443"/>
                  </a:lnTo>
                  <a:lnTo>
                    <a:pt x="15224" y="1391"/>
                  </a:lnTo>
                  <a:lnTo>
                    <a:pt x="15018" y="1340"/>
                  </a:lnTo>
                  <a:lnTo>
                    <a:pt x="14786" y="1340"/>
                  </a:lnTo>
                  <a:lnTo>
                    <a:pt x="14502" y="1365"/>
                  </a:lnTo>
                  <a:lnTo>
                    <a:pt x="14219" y="1417"/>
                  </a:lnTo>
                  <a:lnTo>
                    <a:pt x="13987" y="1520"/>
                  </a:lnTo>
                  <a:lnTo>
                    <a:pt x="13730" y="1674"/>
                  </a:lnTo>
                  <a:lnTo>
                    <a:pt x="13549" y="1417"/>
                  </a:lnTo>
                  <a:lnTo>
                    <a:pt x="13343" y="1211"/>
                  </a:lnTo>
                  <a:lnTo>
                    <a:pt x="13111" y="1005"/>
                  </a:lnTo>
                  <a:lnTo>
                    <a:pt x="12880" y="824"/>
                  </a:lnTo>
                  <a:lnTo>
                    <a:pt x="12648" y="670"/>
                  </a:lnTo>
                  <a:lnTo>
                    <a:pt x="12416" y="541"/>
                  </a:lnTo>
                  <a:lnTo>
                    <a:pt x="12184" y="412"/>
                  </a:lnTo>
                  <a:lnTo>
                    <a:pt x="11926" y="309"/>
                  </a:lnTo>
                  <a:lnTo>
                    <a:pt x="11437" y="155"/>
                  </a:lnTo>
                  <a:lnTo>
                    <a:pt x="10973" y="77"/>
                  </a:lnTo>
                  <a:lnTo>
                    <a:pt x="10535" y="26"/>
                  </a:lnTo>
                  <a:lnTo>
                    <a:pt x="10123"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0" name="Google Shape;2140;p36"/>
            <p:cNvSpPr/>
            <p:nvPr/>
          </p:nvSpPr>
          <p:spPr>
            <a:xfrm>
              <a:off x="5318121" y="2207261"/>
              <a:ext cx="35591" cy="35591"/>
            </a:xfrm>
            <a:custGeom>
              <a:avLst/>
              <a:gdLst/>
              <a:ahLst/>
              <a:cxnLst/>
              <a:rect l="l" t="t" r="r" b="b"/>
              <a:pathLst>
                <a:path w="1985" h="1985" extrusionOk="0">
                  <a:moveTo>
                    <a:pt x="979" y="1"/>
                  </a:moveTo>
                  <a:lnTo>
                    <a:pt x="773" y="27"/>
                  </a:lnTo>
                  <a:lnTo>
                    <a:pt x="593" y="78"/>
                  </a:lnTo>
                  <a:lnTo>
                    <a:pt x="439" y="155"/>
                  </a:lnTo>
                  <a:lnTo>
                    <a:pt x="284" y="284"/>
                  </a:lnTo>
                  <a:lnTo>
                    <a:pt x="155" y="439"/>
                  </a:lnTo>
                  <a:lnTo>
                    <a:pt x="78" y="593"/>
                  </a:lnTo>
                  <a:lnTo>
                    <a:pt x="1" y="799"/>
                  </a:lnTo>
                  <a:lnTo>
                    <a:pt x="1" y="1005"/>
                  </a:lnTo>
                  <a:lnTo>
                    <a:pt x="1" y="1186"/>
                  </a:lnTo>
                  <a:lnTo>
                    <a:pt x="78" y="1392"/>
                  </a:lnTo>
                  <a:lnTo>
                    <a:pt x="155" y="1546"/>
                  </a:lnTo>
                  <a:lnTo>
                    <a:pt x="284" y="1701"/>
                  </a:lnTo>
                  <a:lnTo>
                    <a:pt x="439" y="1830"/>
                  </a:lnTo>
                  <a:lnTo>
                    <a:pt x="593" y="1907"/>
                  </a:lnTo>
                  <a:lnTo>
                    <a:pt x="773" y="1984"/>
                  </a:lnTo>
                  <a:lnTo>
                    <a:pt x="1186" y="1984"/>
                  </a:lnTo>
                  <a:lnTo>
                    <a:pt x="1366" y="1907"/>
                  </a:lnTo>
                  <a:lnTo>
                    <a:pt x="1546" y="1830"/>
                  </a:lnTo>
                  <a:lnTo>
                    <a:pt x="1701" y="1701"/>
                  </a:lnTo>
                  <a:lnTo>
                    <a:pt x="1804" y="1546"/>
                  </a:lnTo>
                  <a:lnTo>
                    <a:pt x="1907" y="1392"/>
                  </a:lnTo>
                  <a:lnTo>
                    <a:pt x="1958" y="1186"/>
                  </a:lnTo>
                  <a:lnTo>
                    <a:pt x="1984" y="1005"/>
                  </a:lnTo>
                  <a:lnTo>
                    <a:pt x="1958" y="799"/>
                  </a:lnTo>
                  <a:lnTo>
                    <a:pt x="1907" y="593"/>
                  </a:lnTo>
                  <a:lnTo>
                    <a:pt x="1804" y="439"/>
                  </a:lnTo>
                  <a:lnTo>
                    <a:pt x="1701" y="284"/>
                  </a:lnTo>
                  <a:lnTo>
                    <a:pt x="1546" y="155"/>
                  </a:lnTo>
                  <a:lnTo>
                    <a:pt x="1366" y="78"/>
                  </a:lnTo>
                  <a:lnTo>
                    <a:pt x="1186" y="27"/>
                  </a:lnTo>
                  <a:lnTo>
                    <a:pt x="979"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1" name="Google Shape;2141;p36"/>
            <p:cNvSpPr/>
            <p:nvPr/>
          </p:nvSpPr>
          <p:spPr>
            <a:xfrm>
              <a:off x="5524119" y="2430346"/>
              <a:ext cx="35573" cy="36039"/>
            </a:xfrm>
            <a:custGeom>
              <a:avLst/>
              <a:gdLst/>
              <a:ahLst/>
              <a:cxnLst/>
              <a:rect l="l" t="t" r="r" b="b"/>
              <a:pathLst>
                <a:path w="1984" h="2010" extrusionOk="0">
                  <a:moveTo>
                    <a:pt x="1005" y="0"/>
                  </a:moveTo>
                  <a:lnTo>
                    <a:pt x="799" y="26"/>
                  </a:lnTo>
                  <a:lnTo>
                    <a:pt x="618" y="78"/>
                  </a:lnTo>
                  <a:lnTo>
                    <a:pt x="438" y="181"/>
                  </a:lnTo>
                  <a:lnTo>
                    <a:pt x="283" y="310"/>
                  </a:lnTo>
                  <a:lnTo>
                    <a:pt x="155" y="438"/>
                  </a:lnTo>
                  <a:lnTo>
                    <a:pt x="77" y="619"/>
                  </a:lnTo>
                  <a:lnTo>
                    <a:pt x="26" y="799"/>
                  </a:lnTo>
                  <a:lnTo>
                    <a:pt x="0" y="1005"/>
                  </a:lnTo>
                  <a:lnTo>
                    <a:pt x="26" y="1211"/>
                  </a:lnTo>
                  <a:lnTo>
                    <a:pt x="77" y="1391"/>
                  </a:lnTo>
                  <a:lnTo>
                    <a:pt x="155" y="1572"/>
                  </a:lnTo>
                  <a:lnTo>
                    <a:pt x="283" y="1726"/>
                  </a:lnTo>
                  <a:lnTo>
                    <a:pt x="438" y="1829"/>
                  </a:lnTo>
                  <a:lnTo>
                    <a:pt x="618" y="1932"/>
                  </a:lnTo>
                  <a:lnTo>
                    <a:pt x="799" y="1984"/>
                  </a:lnTo>
                  <a:lnTo>
                    <a:pt x="1005" y="2010"/>
                  </a:lnTo>
                  <a:lnTo>
                    <a:pt x="1185" y="1984"/>
                  </a:lnTo>
                  <a:lnTo>
                    <a:pt x="1391" y="1932"/>
                  </a:lnTo>
                  <a:lnTo>
                    <a:pt x="1546" y="1829"/>
                  </a:lnTo>
                  <a:lnTo>
                    <a:pt x="1700" y="1726"/>
                  </a:lnTo>
                  <a:lnTo>
                    <a:pt x="1829" y="1572"/>
                  </a:lnTo>
                  <a:lnTo>
                    <a:pt x="1906" y="1391"/>
                  </a:lnTo>
                  <a:lnTo>
                    <a:pt x="1984" y="1211"/>
                  </a:lnTo>
                  <a:lnTo>
                    <a:pt x="1984" y="1005"/>
                  </a:lnTo>
                  <a:lnTo>
                    <a:pt x="1984" y="799"/>
                  </a:lnTo>
                  <a:lnTo>
                    <a:pt x="1906" y="619"/>
                  </a:lnTo>
                  <a:lnTo>
                    <a:pt x="1829" y="438"/>
                  </a:lnTo>
                  <a:lnTo>
                    <a:pt x="1700" y="310"/>
                  </a:lnTo>
                  <a:lnTo>
                    <a:pt x="1546" y="181"/>
                  </a:lnTo>
                  <a:lnTo>
                    <a:pt x="1391" y="78"/>
                  </a:lnTo>
                  <a:lnTo>
                    <a:pt x="1185" y="26"/>
                  </a:lnTo>
                  <a:lnTo>
                    <a:pt x="1005"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2" name="Google Shape;2142;p36"/>
            <p:cNvSpPr/>
            <p:nvPr/>
          </p:nvSpPr>
          <p:spPr>
            <a:xfrm>
              <a:off x="5681598" y="2236361"/>
              <a:ext cx="24959" cy="24959"/>
            </a:xfrm>
            <a:custGeom>
              <a:avLst/>
              <a:gdLst/>
              <a:ahLst/>
              <a:cxnLst/>
              <a:rect l="l" t="t" r="r" b="b"/>
              <a:pathLst>
                <a:path w="1392" h="1392" extrusionOk="0">
                  <a:moveTo>
                    <a:pt x="696" y="1"/>
                  </a:moveTo>
                  <a:lnTo>
                    <a:pt x="568" y="26"/>
                  </a:lnTo>
                  <a:lnTo>
                    <a:pt x="439" y="52"/>
                  </a:lnTo>
                  <a:lnTo>
                    <a:pt x="310" y="129"/>
                  </a:lnTo>
                  <a:lnTo>
                    <a:pt x="207" y="207"/>
                  </a:lnTo>
                  <a:lnTo>
                    <a:pt x="130" y="310"/>
                  </a:lnTo>
                  <a:lnTo>
                    <a:pt x="78" y="439"/>
                  </a:lnTo>
                  <a:lnTo>
                    <a:pt x="27" y="567"/>
                  </a:lnTo>
                  <a:lnTo>
                    <a:pt x="1" y="696"/>
                  </a:lnTo>
                  <a:lnTo>
                    <a:pt x="27" y="851"/>
                  </a:lnTo>
                  <a:lnTo>
                    <a:pt x="78" y="979"/>
                  </a:lnTo>
                  <a:lnTo>
                    <a:pt x="130" y="1083"/>
                  </a:lnTo>
                  <a:lnTo>
                    <a:pt x="207" y="1186"/>
                  </a:lnTo>
                  <a:lnTo>
                    <a:pt x="310" y="1263"/>
                  </a:lnTo>
                  <a:lnTo>
                    <a:pt x="439" y="1340"/>
                  </a:lnTo>
                  <a:lnTo>
                    <a:pt x="568" y="1366"/>
                  </a:lnTo>
                  <a:lnTo>
                    <a:pt x="696" y="1392"/>
                  </a:lnTo>
                  <a:lnTo>
                    <a:pt x="851" y="1366"/>
                  </a:lnTo>
                  <a:lnTo>
                    <a:pt x="980" y="1340"/>
                  </a:lnTo>
                  <a:lnTo>
                    <a:pt x="1083" y="1263"/>
                  </a:lnTo>
                  <a:lnTo>
                    <a:pt x="1186" y="1186"/>
                  </a:lnTo>
                  <a:lnTo>
                    <a:pt x="1289" y="1083"/>
                  </a:lnTo>
                  <a:lnTo>
                    <a:pt x="1340" y="979"/>
                  </a:lnTo>
                  <a:lnTo>
                    <a:pt x="1392" y="851"/>
                  </a:lnTo>
                  <a:lnTo>
                    <a:pt x="1392" y="696"/>
                  </a:lnTo>
                  <a:lnTo>
                    <a:pt x="1392" y="567"/>
                  </a:lnTo>
                  <a:lnTo>
                    <a:pt x="1340" y="439"/>
                  </a:lnTo>
                  <a:lnTo>
                    <a:pt x="1289" y="310"/>
                  </a:lnTo>
                  <a:lnTo>
                    <a:pt x="1186" y="207"/>
                  </a:lnTo>
                  <a:lnTo>
                    <a:pt x="1083" y="129"/>
                  </a:lnTo>
                  <a:lnTo>
                    <a:pt x="980" y="52"/>
                  </a:lnTo>
                  <a:lnTo>
                    <a:pt x="851" y="26"/>
                  </a:lnTo>
                  <a:lnTo>
                    <a:pt x="696"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3" name="Google Shape;2143;p36"/>
            <p:cNvSpPr/>
            <p:nvPr/>
          </p:nvSpPr>
          <p:spPr>
            <a:xfrm>
              <a:off x="5318121" y="2448366"/>
              <a:ext cx="145036" cy="450778"/>
            </a:xfrm>
            <a:custGeom>
              <a:avLst/>
              <a:gdLst/>
              <a:ahLst/>
              <a:cxnLst/>
              <a:rect l="l" t="t" r="r" b="b"/>
              <a:pathLst>
                <a:path w="8089" h="25141" extrusionOk="0">
                  <a:moveTo>
                    <a:pt x="1366" y="0"/>
                  </a:moveTo>
                  <a:lnTo>
                    <a:pt x="1" y="25141"/>
                  </a:lnTo>
                  <a:lnTo>
                    <a:pt x="8089" y="25141"/>
                  </a:lnTo>
                  <a:lnTo>
                    <a:pt x="6698"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4" name="Google Shape;2144;p36"/>
            <p:cNvSpPr/>
            <p:nvPr/>
          </p:nvSpPr>
          <p:spPr>
            <a:xfrm>
              <a:off x="5335208" y="2431727"/>
              <a:ext cx="109481" cy="16657"/>
            </a:xfrm>
            <a:custGeom>
              <a:avLst/>
              <a:gdLst/>
              <a:ahLst/>
              <a:cxnLst/>
              <a:rect l="l" t="t" r="r" b="b"/>
              <a:pathLst>
                <a:path w="6106" h="929" extrusionOk="0">
                  <a:moveTo>
                    <a:pt x="464" y="1"/>
                  </a:moveTo>
                  <a:lnTo>
                    <a:pt x="361" y="26"/>
                  </a:lnTo>
                  <a:lnTo>
                    <a:pt x="284" y="52"/>
                  </a:lnTo>
                  <a:lnTo>
                    <a:pt x="207" y="78"/>
                  </a:lnTo>
                  <a:lnTo>
                    <a:pt x="130" y="130"/>
                  </a:lnTo>
                  <a:lnTo>
                    <a:pt x="78" y="207"/>
                  </a:lnTo>
                  <a:lnTo>
                    <a:pt x="52" y="284"/>
                  </a:lnTo>
                  <a:lnTo>
                    <a:pt x="1" y="387"/>
                  </a:lnTo>
                  <a:lnTo>
                    <a:pt x="1" y="464"/>
                  </a:lnTo>
                  <a:lnTo>
                    <a:pt x="1" y="567"/>
                  </a:lnTo>
                  <a:lnTo>
                    <a:pt x="52" y="645"/>
                  </a:lnTo>
                  <a:lnTo>
                    <a:pt x="78" y="722"/>
                  </a:lnTo>
                  <a:lnTo>
                    <a:pt x="130" y="799"/>
                  </a:lnTo>
                  <a:lnTo>
                    <a:pt x="207" y="851"/>
                  </a:lnTo>
                  <a:lnTo>
                    <a:pt x="284" y="902"/>
                  </a:lnTo>
                  <a:lnTo>
                    <a:pt x="361" y="928"/>
                  </a:lnTo>
                  <a:lnTo>
                    <a:pt x="5745" y="928"/>
                  </a:lnTo>
                  <a:lnTo>
                    <a:pt x="5822" y="902"/>
                  </a:lnTo>
                  <a:lnTo>
                    <a:pt x="5900" y="851"/>
                  </a:lnTo>
                  <a:lnTo>
                    <a:pt x="5977" y="799"/>
                  </a:lnTo>
                  <a:lnTo>
                    <a:pt x="6028" y="722"/>
                  </a:lnTo>
                  <a:lnTo>
                    <a:pt x="6080" y="645"/>
                  </a:lnTo>
                  <a:lnTo>
                    <a:pt x="6106" y="567"/>
                  </a:lnTo>
                  <a:lnTo>
                    <a:pt x="6106" y="464"/>
                  </a:lnTo>
                  <a:lnTo>
                    <a:pt x="6106" y="387"/>
                  </a:lnTo>
                  <a:lnTo>
                    <a:pt x="6080" y="284"/>
                  </a:lnTo>
                  <a:lnTo>
                    <a:pt x="6028" y="207"/>
                  </a:lnTo>
                  <a:lnTo>
                    <a:pt x="5977" y="130"/>
                  </a:lnTo>
                  <a:lnTo>
                    <a:pt x="5900" y="78"/>
                  </a:lnTo>
                  <a:lnTo>
                    <a:pt x="5822" y="52"/>
                  </a:lnTo>
                  <a:lnTo>
                    <a:pt x="5745" y="26"/>
                  </a:lnTo>
                  <a:lnTo>
                    <a:pt x="5642" y="1"/>
                  </a:lnTo>
                  <a:close/>
                </a:path>
              </a:pathLst>
            </a:custGeom>
            <a:solidFill>
              <a:srgbClr val="10404F"/>
            </a:solidFill>
            <a:ln>
              <a:noFill/>
            </a:ln>
          </p:spPr>
          <p:txBody>
            <a:bodyPr spcFirstLastPara="1" wrap="square" lIns="121900" tIns="121900" rIns="121900" bIns="121900" anchor="ctr" anchorCtr="0">
              <a:noAutofit/>
            </a:bodyPr>
            <a:lstStyle/>
            <a:p>
              <a:endParaRPr sz="2489"/>
            </a:p>
          </p:txBody>
        </p:sp>
        <p:sp>
          <p:nvSpPr>
            <p:cNvPr id="2145" name="Google Shape;2145;p36"/>
            <p:cNvSpPr/>
            <p:nvPr/>
          </p:nvSpPr>
          <p:spPr>
            <a:xfrm>
              <a:off x="4942631" y="2564283"/>
              <a:ext cx="572720" cy="334861"/>
            </a:xfrm>
            <a:custGeom>
              <a:avLst/>
              <a:gdLst/>
              <a:ahLst/>
              <a:cxnLst/>
              <a:rect l="l" t="t" r="r" b="b"/>
              <a:pathLst>
                <a:path w="31942" h="18676" extrusionOk="0">
                  <a:moveTo>
                    <a:pt x="15971" y="1"/>
                  </a:moveTo>
                  <a:lnTo>
                    <a:pt x="15147" y="26"/>
                  </a:lnTo>
                  <a:lnTo>
                    <a:pt x="14348" y="104"/>
                  </a:lnTo>
                  <a:lnTo>
                    <a:pt x="13550" y="207"/>
                  </a:lnTo>
                  <a:lnTo>
                    <a:pt x="12751" y="335"/>
                  </a:lnTo>
                  <a:lnTo>
                    <a:pt x="11979" y="516"/>
                  </a:lnTo>
                  <a:lnTo>
                    <a:pt x="11231" y="722"/>
                  </a:lnTo>
                  <a:lnTo>
                    <a:pt x="10484" y="979"/>
                  </a:lnTo>
                  <a:lnTo>
                    <a:pt x="9763" y="1263"/>
                  </a:lnTo>
                  <a:lnTo>
                    <a:pt x="9042" y="1572"/>
                  </a:lnTo>
                  <a:lnTo>
                    <a:pt x="8372" y="1933"/>
                  </a:lnTo>
                  <a:lnTo>
                    <a:pt x="7703" y="2319"/>
                  </a:lnTo>
                  <a:lnTo>
                    <a:pt x="7033" y="2731"/>
                  </a:lnTo>
                  <a:lnTo>
                    <a:pt x="6415" y="3169"/>
                  </a:lnTo>
                  <a:lnTo>
                    <a:pt x="5822" y="3658"/>
                  </a:lnTo>
                  <a:lnTo>
                    <a:pt x="5230" y="4148"/>
                  </a:lnTo>
                  <a:lnTo>
                    <a:pt x="4689" y="4689"/>
                  </a:lnTo>
                  <a:lnTo>
                    <a:pt x="4148" y="5230"/>
                  </a:lnTo>
                  <a:lnTo>
                    <a:pt x="3658" y="5822"/>
                  </a:lnTo>
                  <a:lnTo>
                    <a:pt x="3169" y="6415"/>
                  </a:lnTo>
                  <a:lnTo>
                    <a:pt x="2731" y="7059"/>
                  </a:lnTo>
                  <a:lnTo>
                    <a:pt x="2319" y="7703"/>
                  </a:lnTo>
                  <a:lnTo>
                    <a:pt x="1933" y="8372"/>
                  </a:lnTo>
                  <a:lnTo>
                    <a:pt x="1572" y="9042"/>
                  </a:lnTo>
                  <a:lnTo>
                    <a:pt x="1263" y="9763"/>
                  </a:lnTo>
                  <a:lnTo>
                    <a:pt x="979" y="10485"/>
                  </a:lnTo>
                  <a:lnTo>
                    <a:pt x="722" y="11232"/>
                  </a:lnTo>
                  <a:lnTo>
                    <a:pt x="516" y="11979"/>
                  </a:lnTo>
                  <a:lnTo>
                    <a:pt x="335" y="12751"/>
                  </a:lnTo>
                  <a:lnTo>
                    <a:pt x="181" y="13550"/>
                  </a:lnTo>
                  <a:lnTo>
                    <a:pt x="78" y="14348"/>
                  </a:lnTo>
                  <a:lnTo>
                    <a:pt x="26" y="15147"/>
                  </a:lnTo>
                  <a:lnTo>
                    <a:pt x="1" y="15971"/>
                  </a:lnTo>
                  <a:lnTo>
                    <a:pt x="1" y="18676"/>
                  </a:lnTo>
                  <a:lnTo>
                    <a:pt x="31942" y="18676"/>
                  </a:lnTo>
                  <a:lnTo>
                    <a:pt x="31942" y="15971"/>
                  </a:lnTo>
                  <a:lnTo>
                    <a:pt x="31916" y="15147"/>
                  </a:lnTo>
                  <a:lnTo>
                    <a:pt x="31864" y="14348"/>
                  </a:lnTo>
                  <a:lnTo>
                    <a:pt x="31761" y="13550"/>
                  </a:lnTo>
                  <a:lnTo>
                    <a:pt x="31607" y="12751"/>
                  </a:lnTo>
                  <a:lnTo>
                    <a:pt x="31427" y="11979"/>
                  </a:lnTo>
                  <a:lnTo>
                    <a:pt x="31220" y="11232"/>
                  </a:lnTo>
                  <a:lnTo>
                    <a:pt x="30963" y="10485"/>
                  </a:lnTo>
                  <a:lnTo>
                    <a:pt x="30680" y="9763"/>
                  </a:lnTo>
                  <a:lnTo>
                    <a:pt x="30370" y="9042"/>
                  </a:lnTo>
                  <a:lnTo>
                    <a:pt x="30010" y="8372"/>
                  </a:lnTo>
                  <a:lnTo>
                    <a:pt x="29623" y="7703"/>
                  </a:lnTo>
                  <a:lnTo>
                    <a:pt x="29211" y="7059"/>
                  </a:lnTo>
                  <a:lnTo>
                    <a:pt x="28773" y="6415"/>
                  </a:lnTo>
                  <a:lnTo>
                    <a:pt x="28284" y="5822"/>
                  </a:lnTo>
                  <a:lnTo>
                    <a:pt x="27795" y="5230"/>
                  </a:lnTo>
                  <a:lnTo>
                    <a:pt x="27254" y="4689"/>
                  </a:lnTo>
                  <a:lnTo>
                    <a:pt x="26713" y="4148"/>
                  </a:lnTo>
                  <a:lnTo>
                    <a:pt x="26120" y="3658"/>
                  </a:lnTo>
                  <a:lnTo>
                    <a:pt x="25528" y="3169"/>
                  </a:lnTo>
                  <a:lnTo>
                    <a:pt x="24910" y="2731"/>
                  </a:lnTo>
                  <a:lnTo>
                    <a:pt x="24240" y="2319"/>
                  </a:lnTo>
                  <a:lnTo>
                    <a:pt x="23570" y="1933"/>
                  </a:lnTo>
                  <a:lnTo>
                    <a:pt x="22900" y="1572"/>
                  </a:lnTo>
                  <a:lnTo>
                    <a:pt x="22179" y="1263"/>
                  </a:lnTo>
                  <a:lnTo>
                    <a:pt x="21458" y="979"/>
                  </a:lnTo>
                  <a:lnTo>
                    <a:pt x="20711" y="722"/>
                  </a:lnTo>
                  <a:lnTo>
                    <a:pt x="19964" y="516"/>
                  </a:lnTo>
                  <a:lnTo>
                    <a:pt x="19191" y="335"/>
                  </a:lnTo>
                  <a:lnTo>
                    <a:pt x="18392" y="207"/>
                  </a:lnTo>
                  <a:lnTo>
                    <a:pt x="17594" y="104"/>
                  </a:lnTo>
                  <a:lnTo>
                    <a:pt x="16795" y="26"/>
                  </a:lnTo>
                  <a:lnTo>
                    <a:pt x="15971"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46" name="Google Shape;2146;p36"/>
            <p:cNvSpPr/>
            <p:nvPr/>
          </p:nvSpPr>
          <p:spPr>
            <a:xfrm>
              <a:off x="5362928" y="2801676"/>
              <a:ext cx="54973" cy="54991"/>
            </a:xfrm>
            <a:custGeom>
              <a:avLst/>
              <a:gdLst/>
              <a:ahLst/>
              <a:cxnLst/>
              <a:rect l="l" t="t" r="r" b="b"/>
              <a:pathLst>
                <a:path w="3066" h="3067" extrusionOk="0">
                  <a:moveTo>
                    <a:pt x="1391" y="1"/>
                  </a:moveTo>
                  <a:lnTo>
                    <a:pt x="1237" y="26"/>
                  </a:lnTo>
                  <a:lnTo>
                    <a:pt x="928" y="104"/>
                  </a:lnTo>
                  <a:lnTo>
                    <a:pt x="670" y="258"/>
                  </a:lnTo>
                  <a:lnTo>
                    <a:pt x="464" y="439"/>
                  </a:lnTo>
                  <a:lnTo>
                    <a:pt x="258" y="670"/>
                  </a:lnTo>
                  <a:lnTo>
                    <a:pt x="129" y="928"/>
                  </a:lnTo>
                  <a:lnTo>
                    <a:pt x="26" y="1211"/>
                  </a:lnTo>
                  <a:lnTo>
                    <a:pt x="0" y="1366"/>
                  </a:lnTo>
                  <a:lnTo>
                    <a:pt x="0" y="1521"/>
                  </a:lnTo>
                  <a:lnTo>
                    <a:pt x="0" y="1701"/>
                  </a:lnTo>
                  <a:lnTo>
                    <a:pt x="26" y="1830"/>
                  </a:lnTo>
                  <a:lnTo>
                    <a:pt x="129" y="2139"/>
                  </a:lnTo>
                  <a:lnTo>
                    <a:pt x="258" y="2396"/>
                  </a:lnTo>
                  <a:lnTo>
                    <a:pt x="464" y="2628"/>
                  </a:lnTo>
                  <a:lnTo>
                    <a:pt x="670" y="2808"/>
                  </a:lnTo>
                  <a:lnTo>
                    <a:pt x="928"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66"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47" name="Google Shape;2147;p36"/>
            <p:cNvSpPr/>
            <p:nvPr/>
          </p:nvSpPr>
          <p:spPr>
            <a:xfrm>
              <a:off x="5365689" y="2804922"/>
              <a:ext cx="49433" cy="106701"/>
            </a:xfrm>
            <a:custGeom>
              <a:avLst/>
              <a:gdLst/>
              <a:ahLst/>
              <a:cxnLst/>
              <a:rect l="l" t="t" r="r" b="b"/>
              <a:pathLst>
                <a:path w="2757" h="5951" extrusionOk="0">
                  <a:moveTo>
                    <a:pt x="1392" y="0"/>
                  </a:moveTo>
                  <a:lnTo>
                    <a:pt x="1108" y="26"/>
                  </a:lnTo>
                  <a:lnTo>
                    <a:pt x="851" y="103"/>
                  </a:lnTo>
                  <a:lnTo>
                    <a:pt x="619" y="232"/>
                  </a:lnTo>
                  <a:lnTo>
                    <a:pt x="413"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8" name="Google Shape;2148;p36"/>
            <p:cNvSpPr/>
            <p:nvPr/>
          </p:nvSpPr>
          <p:spPr>
            <a:xfrm>
              <a:off x="5361530" y="2909758"/>
              <a:ext cx="56838" cy="5092"/>
            </a:xfrm>
            <a:custGeom>
              <a:avLst/>
              <a:gdLst/>
              <a:ahLst/>
              <a:cxnLst/>
              <a:rect l="l" t="t" r="r" b="b"/>
              <a:pathLst>
                <a:path w="3170" h="284" extrusionOk="0">
                  <a:moveTo>
                    <a:pt x="130" y="0"/>
                  </a:moveTo>
                  <a:lnTo>
                    <a:pt x="78" y="26"/>
                  </a:lnTo>
                  <a:lnTo>
                    <a:pt x="52" y="52"/>
                  </a:lnTo>
                  <a:lnTo>
                    <a:pt x="1" y="78"/>
                  </a:lnTo>
                  <a:lnTo>
                    <a:pt x="1" y="129"/>
                  </a:lnTo>
                  <a:lnTo>
                    <a:pt x="1" y="206"/>
                  </a:lnTo>
                  <a:lnTo>
                    <a:pt x="52" y="232"/>
                  </a:lnTo>
                  <a:lnTo>
                    <a:pt x="78" y="258"/>
                  </a:lnTo>
                  <a:lnTo>
                    <a:pt x="130" y="284"/>
                  </a:lnTo>
                  <a:lnTo>
                    <a:pt x="3041" y="284"/>
                  </a:lnTo>
                  <a:lnTo>
                    <a:pt x="3092" y="258"/>
                  </a:lnTo>
                  <a:lnTo>
                    <a:pt x="3144" y="232"/>
                  </a:lnTo>
                  <a:lnTo>
                    <a:pt x="3169" y="206"/>
                  </a:lnTo>
                  <a:lnTo>
                    <a:pt x="3169" y="129"/>
                  </a:lnTo>
                  <a:lnTo>
                    <a:pt x="3169" y="78"/>
                  </a:lnTo>
                  <a:lnTo>
                    <a:pt x="3144"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49" name="Google Shape;2149;p36"/>
            <p:cNvSpPr/>
            <p:nvPr/>
          </p:nvSpPr>
          <p:spPr>
            <a:xfrm>
              <a:off x="5201737" y="2801676"/>
              <a:ext cx="55440" cy="54991"/>
            </a:xfrm>
            <a:custGeom>
              <a:avLst/>
              <a:gdLst/>
              <a:ahLst/>
              <a:cxnLst/>
              <a:rect l="l" t="t" r="r" b="b"/>
              <a:pathLst>
                <a:path w="3092" h="3067" extrusionOk="0">
                  <a:moveTo>
                    <a:pt x="1391" y="1"/>
                  </a:moveTo>
                  <a:lnTo>
                    <a:pt x="1237" y="26"/>
                  </a:lnTo>
                  <a:lnTo>
                    <a:pt x="953" y="104"/>
                  </a:lnTo>
                  <a:lnTo>
                    <a:pt x="696" y="258"/>
                  </a:lnTo>
                  <a:lnTo>
                    <a:pt x="464" y="439"/>
                  </a:lnTo>
                  <a:lnTo>
                    <a:pt x="284" y="670"/>
                  </a:lnTo>
                  <a:lnTo>
                    <a:pt x="129" y="928"/>
                  </a:lnTo>
                  <a:lnTo>
                    <a:pt x="52" y="1211"/>
                  </a:lnTo>
                  <a:lnTo>
                    <a:pt x="26" y="1366"/>
                  </a:lnTo>
                  <a:lnTo>
                    <a:pt x="0" y="1521"/>
                  </a:lnTo>
                  <a:lnTo>
                    <a:pt x="26" y="1701"/>
                  </a:lnTo>
                  <a:lnTo>
                    <a:pt x="52" y="1830"/>
                  </a:lnTo>
                  <a:lnTo>
                    <a:pt x="129" y="2139"/>
                  </a:lnTo>
                  <a:lnTo>
                    <a:pt x="284" y="2396"/>
                  </a:lnTo>
                  <a:lnTo>
                    <a:pt x="464" y="2628"/>
                  </a:lnTo>
                  <a:lnTo>
                    <a:pt x="696" y="2808"/>
                  </a:lnTo>
                  <a:lnTo>
                    <a:pt x="953"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91"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0" name="Google Shape;2150;p36"/>
            <p:cNvSpPr/>
            <p:nvPr/>
          </p:nvSpPr>
          <p:spPr>
            <a:xfrm>
              <a:off x="5204499" y="2804922"/>
              <a:ext cx="49899" cy="106701"/>
            </a:xfrm>
            <a:custGeom>
              <a:avLst/>
              <a:gdLst/>
              <a:ahLst/>
              <a:cxnLst/>
              <a:rect l="l" t="t" r="r" b="b"/>
              <a:pathLst>
                <a:path w="2783" h="5951" extrusionOk="0">
                  <a:moveTo>
                    <a:pt x="1392" y="0"/>
                  </a:moveTo>
                  <a:lnTo>
                    <a:pt x="1109" y="26"/>
                  </a:lnTo>
                  <a:lnTo>
                    <a:pt x="851" y="103"/>
                  </a:lnTo>
                  <a:lnTo>
                    <a:pt x="619" y="232"/>
                  </a:lnTo>
                  <a:lnTo>
                    <a:pt x="413" y="386"/>
                  </a:lnTo>
                  <a:lnTo>
                    <a:pt x="259" y="593"/>
                  </a:lnTo>
                  <a:lnTo>
                    <a:pt x="130" y="824"/>
                  </a:lnTo>
                  <a:lnTo>
                    <a:pt x="27" y="1082"/>
                  </a:lnTo>
                  <a:lnTo>
                    <a:pt x="1" y="1365"/>
                  </a:lnTo>
                  <a:lnTo>
                    <a:pt x="1" y="5950"/>
                  </a:lnTo>
                  <a:lnTo>
                    <a:pt x="2783" y="5950"/>
                  </a:lnTo>
                  <a:lnTo>
                    <a:pt x="2783" y="1365"/>
                  </a:lnTo>
                  <a:lnTo>
                    <a:pt x="2757" y="1082"/>
                  </a:lnTo>
                  <a:lnTo>
                    <a:pt x="2680" y="824"/>
                  </a:lnTo>
                  <a:lnTo>
                    <a:pt x="2551"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1" name="Google Shape;2151;p36"/>
            <p:cNvSpPr/>
            <p:nvPr/>
          </p:nvSpPr>
          <p:spPr>
            <a:xfrm>
              <a:off x="5200357" y="2909758"/>
              <a:ext cx="57286" cy="5092"/>
            </a:xfrm>
            <a:custGeom>
              <a:avLst/>
              <a:gdLst/>
              <a:ahLst/>
              <a:cxnLst/>
              <a:rect l="l" t="t" r="r" b="b"/>
              <a:pathLst>
                <a:path w="3195" h="284" extrusionOk="0">
                  <a:moveTo>
                    <a:pt x="155" y="0"/>
                  </a:moveTo>
                  <a:lnTo>
                    <a:pt x="103" y="26"/>
                  </a:lnTo>
                  <a:lnTo>
                    <a:pt x="52" y="52"/>
                  </a:lnTo>
                  <a:lnTo>
                    <a:pt x="26" y="78"/>
                  </a:lnTo>
                  <a:lnTo>
                    <a:pt x="0" y="129"/>
                  </a:lnTo>
                  <a:lnTo>
                    <a:pt x="26" y="206"/>
                  </a:lnTo>
                  <a:lnTo>
                    <a:pt x="52" y="232"/>
                  </a:lnTo>
                  <a:lnTo>
                    <a:pt x="103" y="258"/>
                  </a:lnTo>
                  <a:lnTo>
                    <a:pt x="155" y="284"/>
                  </a:lnTo>
                  <a:lnTo>
                    <a:pt x="3040" y="284"/>
                  </a:lnTo>
                  <a:lnTo>
                    <a:pt x="3091" y="258"/>
                  </a:lnTo>
                  <a:lnTo>
                    <a:pt x="3143" y="232"/>
                  </a:lnTo>
                  <a:lnTo>
                    <a:pt x="3168" y="206"/>
                  </a:lnTo>
                  <a:lnTo>
                    <a:pt x="3194" y="129"/>
                  </a:lnTo>
                  <a:lnTo>
                    <a:pt x="3168" y="78"/>
                  </a:lnTo>
                  <a:lnTo>
                    <a:pt x="3143" y="52"/>
                  </a:lnTo>
                  <a:lnTo>
                    <a:pt x="3091" y="26"/>
                  </a:lnTo>
                  <a:lnTo>
                    <a:pt x="3040"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2" name="Google Shape;2152;p36"/>
            <p:cNvSpPr/>
            <p:nvPr/>
          </p:nvSpPr>
          <p:spPr>
            <a:xfrm>
              <a:off x="5041013" y="2801676"/>
              <a:ext cx="54973" cy="54991"/>
            </a:xfrm>
            <a:custGeom>
              <a:avLst/>
              <a:gdLst/>
              <a:ahLst/>
              <a:cxnLst/>
              <a:rect l="l" t="t" r="r" b="b"/>
              <a:pathLst>
                <a:path w="3066" h="3067" extrusionOk="0">
                  <a:moveTo>
                    <a:pt x="1365" y="1"/>
                  </a:moveTo>
                  <a:lnTo>
                    <a:pt x="1211" y="26"/>
                  </a:lnTo>
                  <a:lnTo>
                    <a:pt x="928" y="104"/>
                  </a:lnTo>
                  <a:lnTo>
                    <a:pt x="670" y="258"/>
                  </a:lnTo>
                  <a:lnTo>
                    <a:pt x="438" y="439"/>
                  </a:lnTo>
                  <a:lnTo>
                    <a:pt x="258" y="670"/>
                  </a:lnTo>
                  <a:lnTo>
                    <a:pt x="103" y="928"/>
                  </a:lnTo>
                  <a:lnTo>
                    <a:pt x="26" y="1211"/>
                  </a:lnTo>
                  <a:lnTo>
                    <a:pt x="0" y="1366"/>
                  </a:lnTo>
                  <a:lnTo>
                    <a:pt x="0" y="1521"/>
                  </a:lnTo>
                  <a:lnTo>
                    <a:pt x="0" y="1701"/>
                  </a:lnTo>
                  <a:lnTo>
                    <a:pt x="26" y="1830"/>
                  </a:lnTo>
                  <a:lnTo>
                    <a:pt x="103" y="2139"/>
                  </a:lnTo>
                  <a:lnTo>
                    <a:pt x="258" y="2396"/>
                  </a:lnTo>
                  <a:lnTo>
                    <a:pt x="438" y="2628"/>
                  </a:lnTo>
                  <a:lnTo>
                    <a:pt x="670" y="2808"/>
                  </a:lnTo>
                  <a:lnTo>
                    <a:pt x="928" y="2937"/>
                  </a:lnTo>
                  <a:lnTo>
                    <a:pt x="1211" y="3040"/>
                  </a:lnTo>
                  <a:lnTo>
                    <a:pt x="1365" y="3066"/>
                  </a:lnTo>
                  <a:lnTo>
                    <a:pt x="1675" y="3066"/>
                  </a:lnTo>
                  <a:lnTo>
                    <a:pt x="1829" y="3040"/>
                  </a:lnTo>
                  <a:lnTo>
                    <a:pt x="2138" y="2937"/>
                  </a:lnTo>
                  <a:lnTo>
                    <a:pt x="2396" y="2808"/>
                  </a:lnTo>
                  <a:lnTo>
                    <a:pt x="2628" y="2628"/>
                  </a:lnTo>
                  <a:lnTo>
                    <a:pt x="2808" y="2396"/>
                  </a:lnTo>
                  <a:lnTo>
                    <a:pt x="2937" y="2139"/>
                  </a:lnTo>
                  <a:lnTo>
                    <a:pt x="3040" y="1830"/>
                  </a:lnTo>
                  <a:lnTo>
                    <a:pt x="3066" y="1701"/>
                  </a:lnTo>
                  <a:lnTo>
                    <a:pt x="3066" y="1521"/>
                  </a:lnTo>
                  <a:lnTo>
                    <a:pt x="3066" y="1366"/>
                  </a:lnTo>
                  <a:lnTo>
                    <a:pt x="3040" y="1211"/>
                  </a:lnTo>
                  <a:lnTo>
                    <a:pt x="2937" y="928"/>
                  </a:lnTo>
                  <a:lnTo>
                    <a:pt x="2808" y="670"/>
                  </a:lnTo>
                  <a:lnTo>
                    <a:pt x="2628" y="439"/>
                  </a:lnTo>
                  <a:lnTo>
                    <a:pt x="2396" y="258"/>
                  </a:lnTo>
                  <a:lnTo>
                    <a:pt x="2138" y="104"/>
                  </a:lnTo>
                  <a:lnTo>
                    <a:pt x="1829" y="26"/>
                  </a:lnTo>
                  <a:lnTo>
                    <a:pt x="1675"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3" name="Google Shape;2153;p36"/>
            <p:cNvSpPr/>
            <p:nvPr/>
          </p:nvSpPr>
          <p:spPr>
            <a:xfrm>
              <a:off x="5043774" y="2804922"/>
              <a:ext cx="49433" cy="106701"/>
            </a:xfrm>
            <a:custGeom>
              <a:avLst/>
              <a:gdLst/>
              <a:ahLst/>
              <a:cxnLst/>
              <a:rect l="l" t="t" r="r" b="b"/>
              <a:pathLst>
                <a:path w="2757" h="5951" extrusionOk="0">
                  <a:moveTo>
                    <a:pt x="1366" y="0"/>
                  </a:moveTo>
                  <a:lnTo>
                    <a:pt x="1108" y="26"/>
                  </a:lnTo>
                  <a:lnTo>
                    <a:pt x="851" y="103"/>
                  </a:lnTo>
                  <a:lnTo>
                    <a:pt x="593" y="232"/>
                  </a:lnTo>
                  <a:lnTo>
                    <a:pt x="387"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45" y="386"/>
                  </a:lnTo>
                  <a:lnTo>
                    <a:pt x="2139" y="232"/>
                  </a:lnTo>
                  <a:lnTo>
                    <a:pt x="1907" y="103"/>
                  </a:lnTo>
                  <a:lnTo>
                    <a:pt x="1649" y="26"/>
                  </a:lnTo>
                  <a:lnTo>
                    <a:pt x="1366"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4" name="Google Shape;2154;p36"/>
            <p:cNvSpPr/>
            <p:nvPr/>
          </p:nvSpPr>
          <p:spPr>
            <a:xfrm>
              <a:off x="5039614" y="2909758"/>
              <a:ext cx="56838" cy="5092"/>
            </a:xfrm>
            <a:custGeom>
              <a:avLst/>
              <a:gdLst/>
              <a:ahLst/>
              <a:cxnLst/>
              <a:rect l="l" t="t" r="r" b="b"/>
              <a:pathLst>
                <a:path w="3170" h="284" extrusionOk="0">
                  <a:moveTo>
                    <a:pt x="130" y="0"/>
                  </a:moveTo>
                  <a:lnTo>
                    <a:pt x="78" y="26"/>
                  </a:lnTo>
                  <a:lnTo>
                    <a:pt x="27" y="52"/>
                  </a:lnTo>
                  <a:lnTo>
                    <a:pt x="1" y="78"/>
                  </a:lnTo>
                  <a:lnTo>
                    <a:pt x="1" y="129"/>
                  </a:lnTo>
                  <a:lnTo>
                    <a:pt x="1" y="206"/>
                  </a:lnTo>
                  <a:lnTo>
                    <a:pt x="27" y="232"/>
                  </a:lnTo>
                  <a:lnTo>
                    <a:pt x="78" y="258"/>
                  </a:lnTo>
                  <a:lnTo>
                    <a:pt x="130" y="284"/>
                  </a:lnTo>
                  <a:lnTo>
                    <a:pt x="3041" y="284"/>
                  </a:lnTo>
                  <a:lnTo>
                    <a:pt x="3092" y="258"/>
                  </a:lnTo>
                  <a:lnTo>
                    <a:pt x="3118" y="232"/>
                  </a:lnTo>
                  <a:lnTo>
                    <a:pt x="3144" y="206"/>
                  </a:lnTo>
                  <a:lnTo>
                    <a:pt x="3169" y="129"/>
                  </a:lnTo>
                  <a:lnTo>
                    <a:pt x="3144" y="78"/>
                  </a:lnTo>
                  <a:lnTo>
                    <a:pt x="3118"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5" name="Google Shape;2155;p36"/>
            <p:cNvSpPr/>
            <p:nvPr/>
          </p:nvSpPr>
          <p:spPr>
            <a:xfrm>
              <a:off x="3423584" y="1068312"/>
              <a:ext cx="687723" cy="385226"/>
            </a:xfrm>
            <a:custGeom>
              <a:avLst/>
              <a:gdLst/>
              <a:ahLst/>
              <a:cxnLst/>
              <a:rect l="l" t="t" r="r" b="b"/>
              <a:pathLst>
                <a:path w="38356" h="21485" extrusionOk="0">
                  <a:moveTo>
                    <a:pt x="14966" y="1"/>
                  </a:moveTo>
                  <a:lnTo>
                    <a:pt x="14374" y="27"/>
                  </a:lnTo>
                  <a:lnTo>
                    <a:pt x="13807" y="78"/>
                  </a:lnTo>
                  <a:lnTo>
                    <a:pt x="13266" y="156"/>
                  </a:lnTo>
                  <a:lnTo>
                    <a:pt x="12777" y="259"/>
                  </a:lnTo>
                  <a:lnTo>
                    <a:pt x="12313" y="413"/>
                  </a:lnTo>
                  <a:lnTo>
                    <a:pt x="11875" y="568"/>
                  </a:lnTo>
                  <a:lnTo>
                    <a:pt x="11463" y="748"/>
                  </a:lnTo>
                  <a:lnTo>
                    <a:pt x="11077" y="954"/>
                  </a:lnTo>
                  <a:lnTo>
                    <a:pt x="10716" y="1186"/>
                  </a:lnTo>
                  <a:lnTo>
                    <a:pt x="10381" y="1443"/>
                  </a:lnTo>
                  <a:lnTo>
                    <a:pt x="10072" y="1675"/>
                  </a:lnTo>
                  <a:lnTo>
                    <a:pt x="9789" y="1959"/>
                  </a:lnTo>
                  <a:lnTo>
                    <a:pt x="9531" y="2242"/>
                  </a:lnTo>
                  <a:lnTo>
                    <a:pt x="9299" y="2525"/>
                  </a:lnTo>
                  <a:lnTo>
                    <a:pt x="9067" y="2809"/>
                  </a:lnTo>
                  <a:lnTo>
                    <a:pt x="8887" y="3092"/>
                  </a:lnTo>
                  <a:lnTo>
                    <a:pt x="8527" y="3659"/>
                  </a:lnTo>
                  <a:lnTo>
                    <a:pt x="8269" y="4225"/>
                  </a:lnTo>
                  <a:lnTo>
                    <a:pt x="8063" y="4741"/>
                  </a:lnTo>
                  <a:lnTo>
                    <a:pt x="7908" y="5230"/>
                  </a:lnTo>
                  <a:lnTo>
                    <a:pt x="7780" y="5616"/>
                  </a:lnTo>
                  <a:lnTo>
                    <a:pt x="7728" y="5926"/>
                  </a:lnTo>
                  <a:lnTo>
                    <a:pt x="7676" y="6183"/>
                  </a:lnTo>
                  <a:lnTo>
                    <a:pt x="7419" y="6080"/>
                  </a:lnTo>
                  <a:lnTo>
                    <a:pt x="7136" y="6003"/>
                  </a:lnTo>
                  <a:lnTo>
                    <a:pt x="6852" y="5926"/>
                  </a:lnTo>
                  <a:lnTo>
                    <a:pt x="6543" y="5848"/>
                  </a:lnTo>
                  <a:lnTo>
                    <a:pt x="6234" y="5823"/>
                  </a:lnTo>
                  <a:lnTo>
                    <a:pt x="5925" y="5797"/>
                  </a:lnTo>
                  <a:lnTo>
                    <a:pt x="5590" y="5771"/>
                  </a:lnTo>
                  <a:lnTo>
                    <a:pt x="5281" y="5771"/>
                  </a:lnTo>
                  <a:lnTo>
                    <a:pt x="4946" y="5797"/>
                  </a:lnTo>
                  <a:lnTo>
                    <a:pt x="4611" y="5848"/>
                  </a:lnTo>
                  <a:lnTo>
                    <a:pt x="4276" y="5900"/>
                  </a:lnTo>
                  <a:lnTo>
                    <a:pt x="3967" y="5951"/>
                  </a:lnTo>
                  <a:lnTo>
                    <a:pt x="3632" y="6054"/>
                  </a:lnTo>
                  <a:lnTo>
                    <a:pt x="3297" y="6157"/>
                  </a:lnTo>
                  <a:lnTo>
                    <a:pt x="2988" y="6286"/>
                  </a:lnTo>
                  <a:lnTo>
                    <a:pt x="2679" y="6415"/>
                  </a:lnTo>
                  <a:lnTo>
                    <a:pt x="2396" y="6570"/>
                  </a:lnTo>
                  <a:lnTo>
                    <a:pt x="2113" y="6750"/>
                  </a:lnTo>
                  <a:lnTo>
                    <a:pt x="1829" y="6930"/>
                  </a:lnTo>
                  <a:lnTo>
                    <a:pt x="1572" y="7136"/>
                  </a:lnTo>
                  <a:lnTo>
                    <a:pt x="1314" y="7368"/>
                  </a:lnTo>
                  <a:lnTo>
                    <a:pt x="1082" y="7626"/>
                  </a:lnTo>
                  <a:lnTo>
                    <a:pt x="876" y="7883"/>
                  </a:lnTo>
                  <a:lnTo>
                    <a:pt x="696" y="8167"/>
                  </a:lnTo>
                  <a:lnTo>
                    <a:pt x="516" y="8450"/>
                  </a:lnTo>
                  <a:lnTo>
                    <a:pt x="361" y="8785"/>
                  </a:lnTo>
                  <a:lnTo>
                    <a:pt x="232" y="9120"/>
                  </a:lnTo>
                  <a:lnTo>
                    <a:pt x="129" y="9480"/>
                  </a:lnTo>
                  <a:lnTo>
                    <a:pt x="78" y="9841"/>
                  </a:lnTo>
                  <a:lnTo>
                    <a:pt x="26" y="10253"/>
                  </a:lnTo>
                  <a:lnTo>
                    <a:pt x="0" y="10665"/>
                  </a:lnTo>
                  <a:lnTo>
                    <a:pt x="26" y="11077"/>
                  </a:lnTo>
                  <a:lnTo>
                    <a:pt x="52" y="11515"/>
                  </a:lnTo>
                  <a:lnTo>
                    <a:pt x="129" y="11927"/>
                  </a:lnTo>
                  <a:lnTo>
                    <a:pt x="206" y="12314"/>
                  </a:lnTo>
                  <a:lnTo>
                    <a:pt x="284" y="12649"/>
                  </a:lnTo>
                  <a:lnTo>
                    <a:pt x="387" y="12984"/>
                  </a:lnTo>
                  <a:lnTo>
                    <a:pt x="490" y="13318"/>
                  </a:lnTo>
                  <a:lnTo>
                    <a:pt x="619" y="13602"/>
                  </a:lnTo>
                  <a:lnTo>
                    <a:pt x="773" y="13885"/>
                  </a:lnTo>
                  <a:lnTo>
                    <a:pt x="902" y="14143"/>
                  </a:lnTo>
                  <a:lnTo>
                    <a:pt x="1082" y="14375"/>
                  </a:lnTo>
                  <a:lnTo>
                    <a:pt x="1237" y="14606"/>
                  </a:lnTo>
                  <a:lnTo>
                    <a:pt x="1417" y="14812"/>
                  </a:lnTo>
                  <a:lnTo>
                    <a:pt x="1803" y="15199"/>
                  </a:lnTo>
                  <a:lnTo>
                    <a:pt x="2216" y="15534"/>
                  </a:lnTo>
                  <a:lnTo>
                    <a:pt x="2628" y="15843"/>
                  </a:lnTo>
                  <a:lnTo>
                    <a:pt x="3066" y="16100"/>
                  </a:lnTo>
                  <a:lnTo>
                    <a:pt x="3941" y="16616"/>
                  </a:lnTo>
                  <a:lnTo>
                    <a:pt x="4379" y="16873"/>
                  </a:lnTo>
                  <a:lnTo>
                    <a:pt x="4817" y="17131"/>
                  </a:lnTo>
                  <a:lnTo>
                    <a:pt x="5229" y="17414"/>
                  </a:lnTo>
                  <a:lnTo>
                    <a:pt x="5616" y="17723"/>
                  </a:lnTo>
                  <a:lnTo>
                    <a:pt x="5951" y="18032"/>
                  </a:lnTo>
                  <a:lnTo>
                    <a:pt x="6260" y="18367"/>
                  </a:lnTo>
                  <a:lnTo>
                    <a:pt x="6492" y="18702"/>
                  </a:lnTo>
                  <a:lnTo>
                    <a:pt x="6698" y="19037"/>
                  </a:lnTo>
                  <a:lnTo>
                    <a:pt x="6852" y="19346"/>
                  </a:lnTo>
                  <a:lnTo>
                    <a:pt x="6981" y="19655"/>
                  </a:lnTo>
                  <a:lnTo>
                    <a:pt x="7058" y="19964"/>
                  </a:lnTo>
                  <a:lnTo>
                    <a:pt x="7136" y="20248"/>
                  </a:lnTo>
                  <a:lnTo>
                    <a:pt x="7161" y="20505"/>
                  </a:lnTo>
                  <a:lnTo>
                    <a:pt x="7187" y="20763"/>
                  </a:lnTo>
                  <a:lnTo>
                    <a:pt x="7187" y="21149"/>
                  </a:lnTo>
                  <a:lnTo>
                    <a:pt x="7187" y="21407"/>
                  </a:lnTo>
                  <a:lnTo>
                    <a:pt x="7161" y="21484"/>
                  </a:lnTo>
                  <a:lnTo>
                    <a:pt x="13704" y="21484"/>
                  </a:lnTo>
                  <a:lnTo>
                    <a:pt x="13704" y="21329"/>
                  </a:lnTo>
                  <a:lnTo>
                    <a:pt x="13730" y="20917"/>
                  </a:lnTo>
                  <a:lnTo>
                    <a:pt x="13756" y="20634"/>
                  </a:lnTo>
                  <a:lnTo>
                    <a:pt x="13807" y="20299"/>
                  </a:lnTo>
                  <a:lnTo>
                    <a:pt x="13884" y="19964"/>
                  </a:lnTo>
                  <a:lnTo>
                    <a:pt x="13987" y="19629"/>
                  </a:lnTo>
                  <a:lnTo>
                    <a:pt x="14142" y="19295"/>
                  </a:lnTo>
                  <a:lnTo>
                    <a:pt x="14322" y="18960"/>
                  </a:lnTo>
                  <a:lnTo>
                    <a:pt x="14580" y="18676"/>
                  </a:lnTo>
                  <a:lnTo>
                    <a:pt x="14709" y="18547"/>
                  </a:lnTo>
                  <a:lnTo>
                    <a:pt x="14863" y="18419"/>
                  </a:lnTo>
                  <a:lnTo>
                    <a:pt x="15018" y="18290"/>
                  </a:lnTo>
                  <a:lnTo>
                    <a:pt x="15198" y="18187"/>
                  </a:lnTo>
                  <a:lnTo>
                    <a:pt x="15404" y="18110"/>
                  </a:lnTo>
                  <a:lnTo>
                    <a:pt x="15610" y="18058"/>
                  </a:lnTo>
                  <a:lnTo>
                    <a:pt x="15842" y="18007"/>
                  </a:lnTo>
                  <a:lnTo>
                    <a:pt x="16074" y="17955"/>
                  </a:lnTo>
                  <a:lnTo>
                    <a:pt x="16332" y="17955"/>
                  </a:lnTo>
                  <a:lnTo>
                    <a:pt x="16615" y="17981"/>
                  </a:lnTo>
                  <a:lnTo>
                    <a:pt x="17362" y="18007"/>
                  </a:lnTo>
                  <a:lnTo>
                    <a:pt x="18032" y="18007"/>
                  </a:lnTo>
                  <a:lnTo>
                    <a:pt x="18083" y="18238"/>
                  </a:lnTo>
                  <a:lnTo>
                    <a:pt x="18135" y="18496"/>
                  </a:lnTo>
                  <a:lnTo>
                    <a:pt x="18212" y="18728"/>
                  </a:lnTo>
                  <a:lnTo>
                    <a:pt x="18315" y="18960"/>
                  </a:lnTo>
                  <a:lnTo>
                    <a:pt x="18418" y="19166"/>
                  </a:lnTo>
                  <a:lnTo>
                    <a:pt x="18573" y="19372"/>
                  </a:lnTo>
                  <a:lnTo>
                    <a:pt x="18727" y="19552"/>
                  </a:lnTo>
                  <a:lnTo>
                    <a:pt x="18882" y="19732"/>
                  </a:lnTo>
                  <a:lnTo>
                    <a:pt x="19062" y="19887"/>
                  </a:lnTo>
                  <a:lnTo>
                    <a:pt x="19268" y="20016"/>
                  </a:lnTo>
                  <a:lnTo>
                    <a:pt x="19474" y="20145"/>
                  </a:lnTo>
                  <a:lnTo>
                    <a:pt x="19706" y="20248"/>
                  </a:lnTo>
                  <a:lnTo>
                    <a:pt x="19938" y="20325"/>
                  </a:lnTo>
                  <a:lnTo>
                    <a:pt x="20170" y="20376"/>
                  </a:lnTo>
                  <a:lnTo>
                    <a:pt x="20427" y="20402"/>
                  </a:lnTo>
                  <a:lnTo>
                    <a:pt x="20685" y="20428"/>
                  </a:lnTo>
                  <a:lnTo>
                    <a:pt x="21045" y="20402"/>
                  </a:lnTo>
                  <a:lnTo>
                    <a:pt x="21380" y="20325"/>
                  </a:lnTo>
                  <a:lnTo>
                    <a:pt x="21715" y="20222"/>
                  </a:lnTo>
                  <a:lnTo>
                    <a:pt x="21998" y="20067"/>
                  </a:lnTo>
                  <a:lnTo>
                    <a:pt x="22282" y="19887"/>
                  </a:lnTo>
                  <a:lnTo>
                    <a:pt x="22539" y="19681"/>
                  </a:lnTo>
                  <a:lnTo>
                    <a:pt x="22771" y="19423"/>
                  </a:lnTo>
                  <a:lnTo>
                    <a:pt x="22952" y="19140"/>
                  </a:lnTo>
                  <a:lnTo>
                    <a:pt x="23338" y="19552"/>
                  </a:lnTo>
                  <a:lnTo>
                    <a:pt x="23544" y="19732"/>
                  </a:lnTo>
                  <a:lnTo>
                    <a:pt x="23776" y="19913"/>
                  </a:lnTo>
                  <a:lnTo>
                    <a:pt x="24033" y="20093"/>
                  </a:lnTo>
                  <a:lnTo>
                    <a:pt x="24291" y="20248"/>
                  </a:lnTo>
                  <a:lnTo>
                    <a:pt x="24574" y="20402"/>
                  </a:lnTo>
                  <a:lnTo>
                    <a:pt x="24858" y="20557"/>
                  </a:lnTo>
                  <a:lnTo>
                    <a:pt x="25193" y="20685"/>
                  </a:lnTo>
                  <a:lnTo>
                    <a:pt x="25527" y="20789"/>
                  </a:lnTo>
                  <a:lnTo>
                    <a:pt x="25888" y="20917"/>
                  </a:lnTo>
                  <a:lnTo>
                    <a:pt x="26274" y="20995"/>
                  </a:lnTo>
                  <a:lnTo>
                    <a:pt x="26661" y="21072"/>
                  </a:lnTo>
                  <a:lnTo>
                    <a:pt x="27099" y="21123"/>
                  </a:lnTo>
                  <a:lnTo>
                    <a:pt x="27537" y="21175"/>
                  </a:lnTo>
                  <a:lnTo>
                    <a:pt x="28026" y="21201"/>
                  </a:lnTo>
                  <a:lnTo>
                    <a:pt x="28438" y="21201"/>
                  </a:lnTo>
                  <a:lnTo>
                    <a:pt x="28825" y="21149"/>
                  </a:lnTo>
                  <a:lnTo>
                    <a:pt x="29211" y="21098"/>
                  </a:lnTo>
                  <a:lnTo>
                    <a:pt x="29572" y="21020"/>
                  </a:lnTo>
                  <a:lnTo>
                    <a:pt x="29932" y="20917"/>
                  </a:lnTo>
                  <a:lnTo>
                    <a:pt x="30267" y="20763"/>
                  </a:lnTo>
                  <a:lnTo>
                    <a:pt x="30602" y="20608"/>
                  </a:lnTo>
                  <a:lnTo>
                    <a:pt x="30911" y="20454"/>
                  </a:lnTo>
                  <a:lnTo>
                    <a:pt x="31194" y="20248"/>
                  </a:lnTo>
                  <a:lnTo>
                    <a:pt x="31478" y="20042"/>
                  </a:lnTo>
                  <a:lnTo>
                    <a:pt x="31735" y="19810"/>
                  </a:lnTo>
                  <a:lnTo>
                    <a:pt x="31993" y="19552"/>
                  </a:lnTo>
                  <a:lnTo>
                    <a:pt x="32199" y="19295"/>
                  </a:lnTo>
                  <a:lnTo>
                    <a:pt x="32405" y="19011"/>
                  </a:lnTo>
                  <a:lnTo>
                    <a:pt x="32585" y="18728"/>
                  </a:lnTo>
                  <a:lnTo>
                    <a:pt x="32766" y="18419"/>
                  </a:lnTo>
                  <a:lnTo>
                    <a:pt x="32946" y="18573"/>
                  </a:lnTo>
                  <a:lnTo>
                    <a:pt x="33126" y="18728"/>
                  </a:lnTo>
                  <a:lnTo>
                    <a:pt x="33332" y="18831"/>
                  </a:lnTo>
                  <a:lnTo>
                    <a:pt x="33564" y="18934"/>
                  </a:lnTo>
                  <a:lnTo>
                    <a:pt x="33796" y="19011"/>
                  </a:lnTo>
                  <a:lnTo>
                    <a:pt x="34028" y="19063"/>
                  </a:lnTo>
                  <a:lnTo>
                    <a:pt x="34286" y="19114"/>
                  </a:lnTo>
                  <a:lnTo>
                    <a:pt x="34801" y="19114"/>
                  </a:lnTo>
                  <a:lnTo>
                    <a:pt x="35084" y="19063"/>
                  </a:lnTo>
                  <a:lnTo>
                    <a:pt x="35342" y="19011"/>
                  </a:lnTo>
                  <a:lnTo>
                    <a:pt x="35573" y="18908"/>
                  </a:lnTo>
                  <a:lnTo>
                    <a:pt x="35805" y="18805"/>
                  </a:lnTo>
                  <a:lnTo>
                    <a:pt x="36037" y="18676"/>
                  </a:lnTo>
                  <a:lnTo>
                    <a:pt x="36243" y="18522"/>
                  </a:lnTo>
                  <a:lnTo>
                    <a:pt x="36424" y="18341"/>
                  </a:lnTo>
                  <a:lnTo>
                    <a:pt x="36604" y="18161"/>
                  </a:lnTo>
                  <a:lnTo>
                    <a:pt x="36758" y="17955"/>
                  </a:lnTo>
                  <a:lnTo>
                    <a:pt x="36887" y="17723"/>
                  </a:lnTo>
                  <a:lnTo>
                    <a:pt x="36990" y="17491"/>
                  </a:lnTo>
                  <a:lnTo>
                    <a:pt x="37093" y="17234"/>
                  </a:lnTo>
                  <a:lnTo>
                    <a:pt x="37145" y="16976"/>
                  </a:lnTo>
                  <a:lnTo>
                    <a:pt x="37196" y="16719"/>
                  </a:lnTo>
                  <a:lnTo>
                    <a:pt x="37222" y="16435"/>
                  </a:lnTo>
                  <a:lnTo>
                    <a:pt x="37196" y="16203"/>
                  </a:lnTo>
                  <a:lnTo>
                    <a:pt x="37171" y="15972"/>
                  </a:lnTo>
                  <a:lnTo>
                    <a:pt x="37119" y="15766"/>
                  </a:lnTo>
                  <a:lnTo>
                    <a:pt x="37042" y="15559"/>
                  </a:lnTo>
                  <a:lnTo>
                    <a:pt x="36964" y="15353"/>
                  </a:lnTo>
                  <a:lnTo>
                    <a:pt x="36861" y="15147"/>
                  </a:lnTo>
                  <a:lnTo>
                    <a:pt x="36733" y="14967"/>
                  </a:lnTo>
                  <a:lnTo>
                    <a:pt x="36604" y="14787"/>
                  </a:lnTo>
                  <a:lnTo>
                    <a:pt x="37016" y="14478"/>
                  </a:lnTo>
                  <a:lnTo>
                    <a:pt x="37351" y="14117"/>
                  </a:lnTo>
                  <a:lnTo>
                    <a:pt x="37505" y="13937"/>
                  </a:lnTo>
                  <a:lnTo>
                    <a:pt x="37660" y="13731"/>
                  </a:lnTo>
                  <a:lnTo>
                    <a:pt x="37789" y="13524"/>
                  </a:lnTo>
                  <a:lnTo>
                    <a:pt x="37918" y="13293"/>
                  </a:lnTo>
                  <a:lnTo>
                    <a:pt x="38021" y="13061"/>
                  </a:lnTo>
                  <a:lnTo>
                    <a:pt x="38124" y="12829"/>
                  </a:lnTo>
                  <a:lnTo>
                    <a:pt x="38201" y="12571"/>
                  </a:lnTo>
                  <a:lnTo>
                    <a:pt x="38252" y="12314"/>
                  </a:lnTo>
                  <a:lnTo>
                    <a:pt x="38304" y="12030"/>
                  </a:lnTo>
                  <a:lnTo>
                    <a:pt x="38330" y="11747"/>
                  </a:lnTo>
                  <a:lnTo>
                    <a:pt x="38355" y="11438"/>
                  </a:lnTo>
                  <a:lnTo>
                    <a:pt x="38330" y="11129"/>
                  </a:lnTo>
                  <a:lnTo>
                    <a:pt x="38304" y="10768"/>
                  </a:lnTo>
                  <a:lnTo>
                    <a:pt x="38227" y="10459"/>
                  </a:lnTo>
                  <a:lnTo>
                    <a:pt x="38149" y="10150"/>
                  </a:lnTo>
                  <a:lnTo>
                    <a:pt x="38072" y="9841"/>
                  </a:lnTo>
                  <a:lnTo>
                    <a:pt x="37943" y="9583"/>
                  </a:lnTo>
                  <a:lnTo>
                    <a:pt x="37814" y="9326"/>
                  </a:lnTo>
                  <a:lnTo>
                    <a:pt x="37660" y="9094"/>
                  </a:lnTo>
                  <a:lnTo>
                    <a:pt x="37505" y="8888"/>
                  </a:lnTo>
                  <a:lnTo>
                    <a:pt x="37351" y="8682"/>
                  </a:lnTo>
                  <a:lnTo>
                    <a:pt x="37171" y="8501"/>
                  </a:lnTo>
                  <a:lnTo>
                    <a:pt x="36964" y="8321"/>
                  </a:lnTo>
                  <a:lnTo>
                    <a:pt x="36784" y="8167"/>
                  </a:lnTo>
                  <a:lnTo>
                    <a:pt x="36372" y="7909"/>
                  </a:lnTo>
                  <a:lnTo>
                    <a:pt x="35960" y="7703"/>
                  </a:lnTo>
                  <a:lnTo>
                    <a:pt x="35548" y="7523"/>
                  </a:lnTo>
                  <a:lnTo>
                    <a:pt x="35161" y="7394"/>
                  </a:lnTo>
                  <a:lnTo>
                    <a:pt x="34775" y="7317"/>
                  </a:lnTo>
                  <a:lnTo>
                    <a:pt x="34440" y="7239"/>
                  </a:lnTo>
                  <a:lnTo>
                    <a:pt x="33951" y="7188"/>
                  </a:lnTo>
                  <a:lnTo>
                    <a:pt x="33770" y="7162"/>
                  </a:lnTo>
                  <a:lnTo>
                    <a:pt x="33745" y="6982"/>
                  </a:lnTo>
                  <a:lnTo>
                    <a:pt x="33590" y="6466"/>
                  </a:lnTo>
                  <a:lnTo>
                    <a:pt x="33487" y="6106"/>
                  </a:lnTo>
                  <a:lnTo>
                    <a:pt x="33307" y="5719"/>
                  </a:lnTo>
                  <a:lnTo>
                    <a:pt x="33126" y="5307"/>
                  </a:lnTo>
                  <a:lnTo>
                    <a:pt x="32869" y="4869"/>
                  </a:lnTo>
                  <a:lnTo>
                    <a:pt x="32560" y="4406"/>
                  </a:lnTo>
                  <a:lnTo>
                    <a:pt x="32199" y="3968"/>
                  </a:lnTo>
                  <a:lnTo>
                    <a:pt x="31993" y="3736"/>
                  </a:lnTo>
                  <a:lnTo>
                    <a:pt x="31761" y="3530"/>
                  </a:lnTo>
                  <a:lnTo>
                    <a:pt x="31529" y="3324"/>
                  </a:lnTo>
                  <a:lnTo>
                    <a:pt x="31272" y="3118"/>
                  </a:lnTo>
                  <a:lnTo>
                    <a:pt x="31014" y="2912"/>
                  </a:lnTo>
                  <a:lnTo>
                    <a:pt x="30731" y="2731"/>
                  </a:lnTo>
                  <a:lnTo>
                    <a:pt x="30422" y="2577"/>
                  </a:lnTo>
                  <a:lnTo>
                    <a:pt x="30087" y="2422"/>
                  </a:lnTo>
                  <a:lnTo>
                    <a:pt x="29752" y="2294"/>
                  </a:lnTo>
                  <a:lnTo>
                    <a:pt x="29366" y="2165"/>
                  </a:lnTo>
                  <a:lnTo>
                    <a:pt x="28979" y="2062"/>
                  </a:lnTo>
                  <a:lnTo>
                    <a:pt x="28567" y="1984"/>
                  </a:lnTo>
                  <a:lnTo>
                    <a:pt x="28206" y="1933"/>
                  </a:lnTo>
                  <a:lnTo>
                    <a:pt x="27846" y="1881"/>
                  </a:lnTo>
                  <a:lnTo>
                    <a:pt x="27176" y="1881"/>
                  </a:lnTo>
                  <a:lnTo>
                    <a:pt x="26841" y="1907"/>
                  </a:lnTo>
                  <a:lnTo>
                    <a:pt x="26532" y="1933"/>
                  </a:lnTo>
                  <a:lnTo>
                    <a:pt x="26223" y="2010"/>
                  </a:lnTo>
                  <a:lnTo>
                    <a:pt x="25940" y="2062"/>
                  </a:lnTo>
                  <a:lnTo>
                    <a:pt x="25656" y="2165"/>
                  </a:lnTo>
                  <a:lnTo>
                    <a:pt x="25399" y="2242"/>
                  </a:lnTo>
                  <a:lnTo>
                    <a:pt x="24883" y="2474"/>
                  </a:lnTo>
                  <a:lnTo>
                    <a:pt x="24420" y="2731"/>
                  </a:lnTo>
                  <a:lnTo>
                    <a:pt x="23982" y="3041"/>
                  </a:lnTo>
                  <a:lnTo>
                    <a:pt x="23802" y="2809"/>
                  </a:lnTo>
                  <a:lnTo>
                    <a:pt x="23570" y="2603"/>
                  </a:lnTo>
                  <a:lnTo>
                    <a:pt x="23338" y="2422"/>
                  </a:lnTo>
                  <a:lnTo>
                    <a:pt x="23055" y="2242"/>
                  </a:lnTo>
                  <a:lnTo>
                    <a:pt x="22771" y="2139"/>
                  </a:lnTo>
                  <a:lnTo>
                    <a:pt x="22488" y="2036"/>
                  </a:lnTo>
                  <a:lnTo>
                    <a:pt x="22179" y="1984"/>
                  </a:lnTo>
                  <a:lnTo>
                    <a:pt x="21844" y="1959"/>
                  </a:lnTo>
                  <a:lnTo>
                    <a:pt x="21638" y="1959"/>
                  </a:lnTo>
                  <a:lnTo>
                    <a:pt x="21432" y="1984"/>
                  </a:lnTo>
                  <a:lnTo>
                    <a:pt x="21226" y="2036"/>
                  </a:lnTo>
                  <a:lnTo>
                    <a:pt x="21020" y="2087"/>
                  </a:lnTo>
                  <a:lnTo>
                    <a:pt x="20839" y="2165"/>
                  </a:lnTo>
                  <a:lnTo>
                    <a:pt x="20633" y="2242"/>
                  </a:lnTo>
                  <a:lnTo>
                    <a:pt x="20298" y="2474"/>
                  </a:lnTo>
                  <a:lnTo>
                    <a:pt x="20015" y="2087"/>
                  </a:lnTo>
                  <a:lnTo>
                    <a:pt x="19706" y="1778"/>
                  </a:lnTo>
                  <a:lnTo>
                    <a:pt x="19371" y="1469"/>
                  </a:lnTo>
                  <a:lnTo>
                    <a:pt x="19036" y="1212"/>
                  </a:lnTo>
                  <a:lnTo>
                    <a:pt x="18701" y="980"/>
                  </a:lnTo>
                  <a:lnTo>
                    <a:pt x="18341" y="774"/>
                  </a:lnTo>
                  <a:lnTo>
                    <a:pt x="17980" y="619"/>
                  </a:lnTo>
                  <a:lnTo>
                    <a:pt x="17619" y="465"/>
                  </a:lnTo>
                  <a:lnTo>
                    <a:pt x="17259" y="336"/>
                  </a:lnTo>
                  <a:lnTo>
                    <a:pt x="16924" y="233"/>
                  </a:lnTo>
                  <a:lnTo>
                    <a:pt x="16563" y="156"/>
                  </a:lnTo>
                  <a:lnTo>
                    <a:pt x="16228" y="104"/>
                  </a:lnTo>
                  <a:lnTo>
                    <a:pt x="15559" y="27"/>
                  </a:lnTo>
                  <a:lnTo>
                    <a:pt x="14966"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6" name="Google Shape;2156;p36"/>
            <p:cNvSpPr/>
            <p:nvPr/>
          </p:nvSpPr>
          <p:spPr>
            <a:xfrm>
              <a:off x="3503480" y="1108511"/>
              <a:ext cx="53127" cy="52660"/>
            </a:xfrm>
            <a:custGeom>
              <a:avLst/>
              <a:gdLst/>
              <a:ahLst/>
              <a:cxnLst/>
              <a:rect l="l" t="t" r="r" b="b"/>
              <a:pathLst>
                <a:path w="2963" h="2937" extrusionOk="0">
                  <a:moveTo>
                    <a:pt x="1495" y="0"/>
                  </a:moveTo>
                  <a:lnTo>
                    <a:pt x="1186" y="26"/>
                  </a:lnTo>
                  <a:lnTo>
                    <a:pt x="902" y="103"/>
                  </a:lnTo>
                  <a:lnTo>
                    <a:pt x="670" y="232"/>
                  </a:lnTo>
                  <a:lnTo>
                    <a:pt x="439" y="412"/>
                  </a:lnTo>
                  <a:lnTo>
                    <a:pt x="258" y="644"/>
                  </a:lnTo>
                  <a:lnTo>
                    <a:pt x="129" y="902"/>
                  </a:lnTo>
                  <a:lnTo>
                    <a:pt x="52" y="1159"/>
                  </a:lnTo>
                  <a:lnTo>
                    <a:pt x="1" y="1468"/>
                  </a:lnTo>
                  <a:lnTo>
                    <a:pt x="52" y="1752"/>
                  </a:lnTo>
                  <a:lnTo>
                    <a:pt x="129" y="2035"/>
                  </a:lnTo>
                  <a:lnTo>
                    <a:pt x="258" y="2293"/>
                  </a:lnTo>
                  <a:lnTo>
                    <a:pt x="439" y="2499"/>
                  </a:lnTo>
                  <a:lnTo>
                    <a:pt x="670" y="2679"/>
                  </a:lnTo>
                  <a:lnTo>
                    <a:pt x="902" y="2833"/>
                  </a:lnTo>
                  <a:lnTo>
                    <a:pt x="1186" y="2911"/>
                  </a:lnTo>
                  <a:lnTo>
                    <a:pt x="1495" y="2937"/>
                  </a:lnTo>
                  <a:lnTo>
                    <a:pt x="1778" y="2911"/>
                  </a:lnTo>
                  <a:lnTo>
                    <a:pt x="2061" y="2833"/>
                  </a:lnTo>
                  <a:lnTo>
                    <a:pt x="2319" y="2679"/>
                  </a:lnTo>
                  <a:lnTo>
                    <a:pt x="2525" y="2499"/>
                  </a:lnTo>
                  <a:lnTo>
                    <a:pt x="2705" y="2293"/>
                  </a:lnTo>
                  <a:lnTo>
                    <a:pt x="2834" y="2035"/>
                  </a:lnTo>
                  <a:lnTo>
                    <a:pt x="2937" y="1752"/>
                  </a:lnTo>
                  <a:lnTo>
                    <a:pt x="2963" y="1468"/>
                  </a:lnTo>
                  <a:lnTo>
                    <a:pt x="2937" y="1159"/>
                  </a:lnTo>
                  <a:lnTo>
                    <a:pt x="2834" y="902"/>
                  </a:lnTo>
                  <a:lnTo>
                    <a:pt x="2705" y="644"/>
                  </a:lnTo>
                  <a:lnTo>
                    <a:pt x="2525" y="412"/>
                  </a:lnTo>
                  <a:lnTo>
                    <a:pt x="2319" y="232"/>
                  </a:lnTo>
                  <a:lnTo>
                    <a:pt x="2061" y="103"/>
                  </a:lnTo>
                  <a:lnTo>
                    <a:pt x="1778" y="26"/>
                  </a:lnTo>
                  <a:lnTo>
                    <a:pt x="1495"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7" name="Google Shape;2157;p36"/>
            <p:cNvSpPr/>
            <p:nvPr/>
          </p:nvSpPr>
          <p:spPr>
            <a:xfrm>
              <a:off x="4041541" y="1151453"/>
              <a:ext cx="36505" cy="36972"/>
            </a:xfrm>
            <a:custGeom>
              <a:avLst/>
              <a:gdLst/>
              <a:ahLst/>
              <a:cxnLst/>
              <a:rect l="l" t="t" r="r" b="b"/>
              <a:pathLst>
                <a:path w="2036" h="2062" extrusionOk="0">
                  <a:moveTo>
                    <a:pt x="1005" y="1"/>
                  </a:moveTo>
                  <a:lnTo>
                    <a:pt x="799" y="26"/>
                  </a:lnTo>
                  <a:lnTo>
                    <a:pt x="619" y="78"/>
                  </a:lnTo>
                  <a:lnTo>
                    <a:pt x="439" y="181"/>
                  </a:lnTo>
                  <a:lnTo>
                    <a:pt x="284" y="310"/>
                  </a:lnTo>
                  <a:lnTo>
                    <a:pt x="155" y="464"/>
                  </a:lnTo>
                  <a:lnTo>
                    <a:pt x="78" y="645"/>
                  </a:lnTo>
                  <a:lnTo>
                    <a:pt x="1" y="825"/>
                  </a:lnTo>
                  <a:lnTo>
                    <a:pt x="1" y="1031"/>
                  </a:lnTo>
                  <a:lnTo>
                    <a:pt x="1" y="1237"/>
                  </a:lnTo>
                  <a:lnTo>
                    <a:pt x="78" y="1443"/>
                  </a:lnTo>
                  <a:lnTo>
                    <a:pt x="155" y="1598"/>
                  </a:lnTo>
                  <a:lnTo>
                    <a:pt x="284" y="1752"/>
                  </a:lnTo>
                  <a:lnTo>
                    <a:pt x="439" y="1881"/>
                  </a:lnTo>
                  <a:lnTo>
                    <a:pt x="619" y="1984"/>
                  </a:lnTo>
                  <a:lnTo>
                    <a:pt x="799" y="2036"/>
                  </a:lnTo>
                  <a:lnTo>
                    <a:pt x="1005" y="2061"/>
                  </a:lnTo>
                  <a:lnTo>
                    <a:pt x="1211" y="2036"/>
                  </a:lnTo>
                  <a:lnTo>
                    <a:pt x="1418" y="1984"/>
                  </a:lnTo>
                  <a:lnTo>
                    <a:pt x="1598" y="1881"/>
                  </a:lnTo>
                  <a:lnTo>
                    <a:pt x="1752" y="1752"/>
                  </a:lnTo>
                  <a:lnTo>
                    <a:pt x="1855" y="1598"/>
                  </a:lnTo>
                  <a:lnTo>
                    <a:pt x="1959" y="1443"/>
                  </a:lnTo>
                  <a:lnTo>
                    <a:pt x="2010" y="1237"/>
                  </a:lnTo>
                  <a:lnTo>
                    <a:pt x="2036" y="1031"/>
                  </a:lnTo>
                  <a:lnTo>
                    <a:pt x="2010" y="825"/>
                  </a:lnTo>
                  <a:lnTo>
                    <a:pt x="1959" y="645"/>
                  </a:lnTo>
                  <a:lnTo>
                    <a:pt x="1855" y="464"/>
                  </a:lnTo>
                  <a:lnTo>
                    <a:pt x="1752" y="310"/>
                  </a:lnTo>
                  <a:lnTo>
                    <a:pt x="1598" y="181"/>
                  </a:lnTo>
                  <a:lnTo>
                    <a:pt x="1418" y="78"/>
                  </a:lnTo>
                  <a:lnTo>
                    <a:pt x="1211" y="26"/>
                  </a:lnTo>
                  <a:lnTo>
                    <a:pt x="1005"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8" name="Google Shape;2158;p36"/>
            <p:cNvSpPr/>
            <p:nvPr/>
          </p:nvSpPr>
          <p:spPr>
            <a:xfrm>
              <a:off x="4059561" y="1755102"/>
              <a:ext cx="353795" cy="895568"/>
            </a:xfrm>
            <a:custGeom>
              <a:avLst/>
              <a:gdLst/>
              <a:ahLst/>
              <a:cxnLst/>
              <a:rect l="l" t="t" r="r" b="b"/>
              <a:pathLst>
                <a:path w="19732" h="49948" extrusionOk="0">
                  <a:moveTo>
                    <a:pt x="19732" y="1"/>
                  </a:moveTo>
                  <a:lnTo>
                    <a:pt x="0" y="15559"/>
                  </a:lnTo>
                  <a:lnTo>
                    <a:pt x="0" y="49948"/>
                  </a:lnTo>
                  <a:lnTo>
                    <a:pt x="19732" y="49948"/>
                  </a:lnTo>
                  <a:lnTo>
                    <a:pt x="19732"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9" name="Google Shape;2159;p36"/>
            <p:cNvSpPr/>
            <p:nvPr/>
          </p:nvSpPr>
          <p:spPr>
            <a:xfrm>
              <a:off x="3706232" y="1755102"/>
              <a:ext cx="353347" cy="895568"/>
            </a:xfrm>
            <a:custGeom>
              <a:avLst/>
              <a:gdLst/>
              <a:ahLst/>
              <a:cxnLst/>
              <a:rect l="l" t="t" r="r" b="b"/>
              <a:pathLst>
                <a:path w="19707" h="49948" extrusionOk="0">
                  <a:moveTo>
                    <a:pt x="19706" y="1"/>
                  </a:moveTo>
                  <a:lnTo>
                    <a:pt x="1" y="15559"/>
                  </a:lnTo>
                  <a:lnTo>
                    <a:pt x="181" y="49948"/>
                  </a:lnTo>
                  <a:lnTo>
                    <a:pt x="19706" y="49948"/>
                  </a:lnTo>
                  <a:lnTo>
                    <a:pt x="19706"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60" name="Google Shape;2160;p36"/>
            <p:cNvSpPr/>
            <p:nvPr/>
          </p:nvSpPr>
          <p:spPr>
            <a:xfrm>
              <a:off x="3486392" y="1434568"/>
              <a:ext cx="246645" cy="1216568"/>
            </a:xfrm>
            <a:custGeom>
              <a:avLst/>
              <a:gdLst/>
              <a:ahLst/>
              <a:cxnLst/>
              <a:rect l="l" t="t" r="r" b="b"/>
              <a:pathLst>
                <a:path w="13756" h="67851" extrusionOk="0">
                  <a:moveTo>
                    <a:pt x="2061" y="1"/>
                  </a:moveTo>
                  <a:lnTo>
                    <a:pt x="1" y="67850"/>
                  </a:lnTo>
                  <a:lnTo>
                    <a:pt x="13756" y="67850"/>
                  </a:lnTo>
                  <a:lnTo>
                    <a:pt x="1169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61" name="Google Shape;2161;p36"/>
            <p:cNvSpPr/>
            <p:nvPr/>
          </p:nvSpPr>
          <p:spPr>
            <a:xfrm>
              <a:off x="3508106" y="1495548"/>
              <a:ext cx="202770" cy="39733"/>
            </a:xfrm>
            <a:custGeom>
              <a:avLst/>
              <a:gdLst/>
              <a:ahLst/>
              <a:cxnLst/>
              <a:rect l="l" t="t" r="r" b="b"/>
              <a:pathLst>
                <a:path w="11309" h="2216" extrusionOk="0">
                  <a:moveTo>
                    <a:pt x="902" y="0"/>
                  </a:moveTo>
                  <a:lnTo>
                    <a:pt x="696" y="77"/>
                  </a:lnTo>
                  <a:lnTo>
                    <a:pt x="515" y="180"/>
                  </a:lnTo>
                  <a:lnTo>
                    <a:pt x="335" y="309"/>
                  </a:lnTo>
                  <a:lnTo>
                    <a:pt x="206" y="490"/>
                  </a:lnTo>
                  <a:lnTo>
                    <a:pt x="103" y="670"/>
                  </a:lnTo>
                  <a:lnTo>
                    <a:pt x="26" y="876"/>
                  </a:lnTo>
                  <a:lnTo>
                    <a:pt x="0" y="1108"/>
                  </a:lnTo>
                  <a:lnTo>
                    <a:pt x="26" y="1340"/>
                  </a:lnTo>
                  <a:lnTo>
                    <a:pt x="103" y="1546"/>
                  </a:lnTo>
                  <a:lnTo>
                    <a:pt x="206" y="1726"/>
                  </a:lnTo>
                  <a:lnTo>
                    <a:pt x="335" y="1906"/>
                  </a:lnTo>
                  <a:lnTo>
                    <a:pt x="515" y="2035"/>
                  </a:lnTo>
                  <a:lnTo>
                    <a:pt x="696" y="2138"/>
                  </a:lnTo>
                  <a:lnTo>
                    <a:pt x="902" y="2215"/>
                  </a:lnTo>
                  <a:lnTo>
                    <a:pt x="10407" y="2215"/>
                  </a:lnTo>
                  <a:lnTo>
                    <a:pt x="10613" y="2138"/>
                  </a:lnTo>
                  <a:lnTo>
                    <a:pt x="10819" y="2035"/>
                  </a:lnTo>
                  <a:lnTo>
                    <a:pt x="10974" y="1906"/>
                  </a:lnTo>
                  <a:lnTo>
                    <a:pt x="11102" y="1726"/>
                  </a:lnTo>
                  <a:lnTo>
                    <a:pt x="11205" y="1546"/>
                  </a:lnTo>
                  <a:lnTo>
                    <a:pt x="11283" y="1340"/>
                  </a:lnTo>
                  <a:lnTo>
                    <a:pt x="11308" y="1108"/>
                  </a:lnTo>
                  <a:lnTo>
                    <a:pt x="11283" y="876"/>
                  </a:lnTo>
                  <a:lnTo>
                    <a:pt x="11205" y="670"/>
                  </a:lnTo>
                  <a:lnTo>
                    <a:pt x="11102" y="490"/>
                  </a:lnTo>
                  <a:lnTo>
                    <a:pt x="10974" y="309"/>
                  </a:lnTo>
                  <a:lnTo>
                    <a:pt x="10819" y="180"/>
                  </a:lnTo>
                  <a:lnTo>
                    <a:pt x="10613" y="77"/>
                  </a:lnTo>
                  <a:lnTo>
                    <a:pt x="10407"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2" name="Google Shape;2162;p36"/>
            <p:cNvSpPr/>
            <p:nvPr/>
          </p:nvSpPr>
          <p:spPr>
            <a:xfrm>
              <a:off x="3503480" y="1699681"/>
              <a:ext cx="212004" cy="40199"/>
            </a:xfrm>
            <a:custGeom>
              <a:avLst/>
              <a:gdLst/>
              <a:ahLst/>
              <a:cxnLst/>
              <a:rect l="l" t="t" r="r" b="b"/>
              <a:pathLst>
                <a:path w="11824" h="2242" extrusionOk="0">
                  <a:moveTo>
                    <a:pt x="1134" y="1"/>
                  </a:moveTo>
                  <a:lnTo>
                    <a:pt x="902" y="26"/>
                  </a:lnTo>
                  <a:lnTo>
                    <a:pt x="696" y="78"/>
                  </a:lnTo>
                  <a:lnTo>
                    <a:pt x="516" y="181"/>
                  </a:lnTo>
                  <a:lnTo>
                    <a:pt x="335" y="335"/>
                  </a:lnTo>
                  <a:lnTo>
                    <a:pt x="207" y="490"/>
                  </a:lnTo>
                  <a:lnTo>
                    <a:pt x="104" y="670"/>
                  </a:lnTo>
                  <a:lnTo>
                    <a:pt x="26" y="902"/>
                  </a:lnTo>
                  <a:lnTo>
                    <a:pt x="1" y="1108"/>
                  </a:lnTo>
                  <a:lnTo>
                    <a:pt x="26" y="1340"/>
                  </a:lnTo>
                  <a:lnTo>
                    <a:pt x="104" y="1546"/>
                  </a:lnTo>
                  <a:lnTo>
                    <a:pt x="207" y="1752"/>
                  </a:lnTo>
                  <a:lnTo>
                    <a:pt x="335" y="1907"/>
                  </a:lnTo>
                  <a:lnTo>
                    <a:pt x="516" y="2036"/>
                  </a:lnTo>
                  <a:lnTo>
                    <a:pt x="696" y="2139"/>
                  </a:lnTo>
                  <a:lnTo>
                    <a:pt x="902" y="2216"/>
                  </a:lnTo>
                  <a:lnTo>
                    <a:pt x="1134" y="2242"/>
                  </a:lnTo>
                  <a:lnTo>
                    <a:pt x="10691" y="2242"/>
                  </a:lnTo>
                  <a:lnTo>
                    <a:pt x="10922" y="2216"/>
                  </a:lnTo>
                  <a:lnTo>
                    <a:pt x="11128" y="2139"/>
                  </a:lnTo>
                  <a:lnTo>
                    <a:pt x="11335" y="2036"/>
                  </a:lnTo>
                  <a:lnTo>
                    <a:pt x="11489" y="1907"/>
                  </a:lnTo>
                  <a:lnTo>
                    <a:pt x="11618" y="1752"/>
                  </a:lnTo>
                  <a:lnTo>
                    <a:pt x="11721" y="1546"/>
                  </a:lnTo>
                  <a:lnTo>
                    <a:pt x="11798" y="1340"/>
                  </a:lnTo>
                  <a:lnTo>
                    <a:pt x="11824" y="1108"/>
                  </a:lnTo>
                  <a:lnTo>
                    <a:pt x="11798" y="902"/>
                  </a:lnTo>
                  <a:lnTo>
                    <a:pt x="11721" y="670"/>
                  </a:lnTo>
                  <a:lnTo>
                    <a:pt x="11618" y="490"/>
                  </a:lnTo>
                  <a:lnTo>
                    <a:pt x="11489" y="335"/>
                  </a:lnTo>
                  <a:lnTo>
                    <a:pt x="11335" y="181"/>
                  </a:lnTo>
                  <a:lnTo>
                    <a:pt x="11128" y="78"/>
                  </a:lnTo>
                  <a:lnTo>
                    <a:pt x="10922" y="26"/>
                  </a:lnTo>
                  <a:lnTo>
                    <a:pt x="10691"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3" name="Google Shape;2163;p36"/>
            <p:cNvSpPr/>
            <p:nvPr/>
          </p:nvSpPr>
          <p:spPr>
            <a:xfrm>
              <a:off x="3497473" y="1935693"/>
              <a:ext cx="224017" cy="40199"/>
            </a:xfrm>
            <a:custGeom>
              <a:avLst/>
              <a:gdLst/>
              <a:ahLst/>
              <a:cxnLst/>
              <a:rect l="l" t="t" r="r" b="b"/>
              <a:pathLst>
                <a:path w="12494" h="2242" extrusionOk="0">
                  <a:moveTo>
                    <a:pt x="1108" y="0"/>
                  </a:moveTo>
                  <a:lnTo>
                    <a:pt x="902" y="26"/>
                  </a:lnTo>
                  <a:lnTo>
                    <a:pt x="696" y="78"/>
                  </a:lnTo>
                  <a:lnTo>
                    <a:pt x="490" y="181"/>
                  </a:lnTo>
                  <a:lnTo>
                    <a:pt x="336" y="310"/>
                  </a:lnTo>
                  <a:lnTo>
                    <a:pt x="181" y="490"/>
                  </a:lnTo>
                  <a:lnTo>
                    <a:pt x="78" y="670"/>
                  </a:lnTo>
                  <a:lnTo>
                    <a:pt x="27" y="876"/>
                  </a:lnTo>
                  <a:lnTo>
                    <a:pt x="1" y="1108"/>
                  </a:lnTo>
                  <a:lnTo>
                    <a:pt x="27" y="1340"/>
                  </a:lnTo>
                  <a:lnTo>
                    <a:pt x="78" y="1546"/>
                  </a:lnTo>
                  <a:lnTo>
                    <a:pt x="181" y="1726"/>
                  </a:lnTo>
                  <a:lnTo>
                    <a:pt x="336" y="1907"/>
                  </a:lnTo>
                  <a:lnTo>
                    <a:pt x="490" y="2035"/>
                  </a:lnTo>
                  <a:lnTo>
                    <a:pt x="696" y="2138"/>
                  </a:lnTo>
                  <a:lnTo>
                    <a:pt x="902" y="2216"/>
                  </a:lnTo>
                  <a:lnTo>
                    <a:pt x="1108" y="2242"/>
                  </a:lnTo>
                  <a:lnTo>
                    <a:pt x="11386" y="2242"/>
                  </a:lnTo>
                  <a:lnTo>
                    <a:pt x="11618" y="2216"/>
                  </a:lnTo>
                  <a:lnTo>
                    <a:pt x="11824" y="2138"/>
                  </a:lnTo>
                  <a:lnTo>
                    <a:pt x="12004" y="2035"/>
                  </a:lnTo>
                  <a:lnTo>
                    <a:pt x="12159" y="1907"/>
                  </a:lnTo>
                  <a:lnTo>
                    <a:pt x="12314" y="1726"/>
                  </a:lnTo>
                  <a:lnTo>
                    <a:pt x="12417" y="1546"/>
                  </a:lnTo>
                  <a:lnTo>
                    <a:pt x="12468" y="1340"/>
                  </a:lnTo>
                  <a:lnTo>
                    <a:pt x="12494" y="1108"/>
                  </a:lnTo>
                  <a:lnTo>
                    <a:pt x="12468" y="876"/>
                  </a:lnTo>
                  <a:lnTo>
                    <a:pt x="12417" y="670"/>
                  </a:lnTo>
                  <a:lnTo>
                    <a:pt x="12314" y="490"/>
                  </a:lnTo>
                  <a:lnTo>
                    <a:pt x="12159" y="310"/>
                  </a:lnTo>
                  <a:lnTo>
                    <a:pt x="12004" y="181"/>
                  </a:lnTo>
                  <a:lnTo>
                    <a:pt x="11824" y="78"/>
                  </a:lnTo>
                  <a:lnTo>
                    <a:pt x="11618" y="26"/>
                  </a:lnTo>
                  <a:lnTo>
                    <a:pt x="1138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4" name="Google Shape;2164;p36"/>
            <p:cNvSpPr/>
            <p:nvPr/>
          </p:nvSpPr>
          <p:spPr>
            <a:xfrm>
              <a:off x="4125597" y="2129678"/>
              <a:ext cx="209709" cy="32812"/>
            </a:xfrm>
            <a:custGeom>
              <a:avLst/>
              <a:gdLst/>
              <a:ahLst/>
              <a:cxnLst/>
              <a:rect l="l" t="t" r="r" b="b"/>
              <a:pathLst>
                <a:path w="11696" h="1830"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5" name="Google Shape;2165;p36"/>
            <p:cNvSpPr/>
            <p:nvPr/>
          </p:nvSpPr>
          <p:spPr>
            <a:xfrm>
              <a:off x="4125597" y="2186480"/>
              <a:ext cx="209709" cy="32812"/>
            </a:xfrm>
            <a:custGeom>
              <a:avLst/>
              <a:gdLst/>
              <a:ahLst/>
              <a:cxnLst/>
              <a:rect l="l" t="t" r="r" b="b"/>
              <a:pathLst>
                <a:path w="11696" h="1830" extrusionOk="0">
                  <a:moveTo>
                    <a:pt x="1" y="1"/>
                  </a:moveTo>
                  <a:lnTo>
                    <a:pt x="1" y="1830"/>
                  </a:lnTo>
                  <a:lnTo>
                    <a:pt x="11696" y="1830"/>
                  </a:lnTo>
                  <a:lnTo>
                    <a:pt x="1169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6" name="Google Shape;2166;p36"/>
            <p:cNvSpPr/>
            <p:nvPr/>
          </p:nvSpPr>
          <p:spPr>
            <a:xfrm>
              <a:off x="4125597" y="2243300"/>
              <a:ext cx="209709" cy="32794"/>
            </a:xfrm>
            <a:custGeom>
              <a:avLst/>
              <a:gdLst/>
              <a:ahLst/>
              <a:cxnLst/>
              <a:rect l="l" t="t" r="r" b="b"/>
              <a:pathLst>
                <a:path w="11696" h="1829"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7" name="Google Shape;2167;p36"/>
            <p:cNvSpPr/>
            <p:nvPr/>
          </p:nvSpPr>
          <p:spPr>
            <a:xfrm>
              <a:off x="3778293" y="2129678"/>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8" name="Google Shape;2168;p36"/>
            <p:cNvSpPr/>
            <p:nvPr/>
          </p:nvSpPr>
          <p:spPr>
            <a:xfrm>
              <a:off x="3778293" y="2186480"/>
              <a:ext cx="209691" cy="32812"/>
            </a:xfrm>
            <a:custGeom>
              <a:avLst/>
              <a:gdLst/>
              <a:ahLst/>
              <a:cxnLst/>
              <a:rect l="l" t="t" r="r" b="b"/>
              <a:pathLst>
                <a:path w="11695" h="1830" extrusionOk="0">
                  <a:moveTo>
                    <a:pt x="0" y="1"/>
                  </a:moveTo>
                  <a:lnTo>
                    <a:pt x="0" y="1830"/>
                  </a:lnTo>
                  <a:lnTo>
                    <a:pt x="11695" y="1830"/>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9" name="Google Shape;2169;p36"/>
            <p:cNvSpPr/>
            <p:nvPr/>
          </p:nvSpPr>
          <p:spPr>
            <a:xfrm>
              <a:off x="3778293" y="2243300"/>
              <a:ext cx="209691" cy="32794"/>
            </a:xfrm>
            <a:custGeom>
              <a:avLst/>
              <a:gdLst/>
              <a:ahLst/>
              <a:cxnLst/>
              <a:rect l="l" t="t" r="r" b="b"/>
              <a:pathLst>
                <a:path w="11695" h="1829"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0" name="Google Shape;2170;p36"/>
            <p:cNvSpPr/>
            <p:nvPr/>
          </p:nvSpPr>
          <p:spPr>
            <a:xfrm>
              <a:off x="3778293" y="2300103"/>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1" name="Google Shape;2171;p36"/>
            <p:cNvSpPr/>
            <p:nvPr/>
          </p:nvSpPr>
          <p:spPr>
            <a:xfrm>
              <a:off x="3778293" y="2356905"/>
              <a:ext cx="209691" cy="33278"/>
            </a:xfrm>
            <a:custGeom>
              <a:avLst/>
              <a:gdLst/>
              <a:ahLst/>
              <a:cxnLst/>
              <a:rect l="l" t="t" r="r" b="b"/>
              <a:pathLst>
                <a:path w="11695" h="1856" extrusionOk="0">
                  <a:moveTo>
                    <a:pt x="0" y="1"/>
                  </a:moveTo>
                  <a:lnTo>
                    <a:pt x="0" y="1855"/>
                  </a:lnTo>
                  <a:lnTo>
                    <a:pt x="11695" y="1855"/>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2" name="Google Shape;2172;p36"/>
            <p:cNvSpPr/>
            <p:nvPr/>
          </p:nvSpPr>
          <p:spPr>
            <a:xfrm>
              <a:off x="4059561" y="2034075"/>
              <a:ext cx="18" cy="18"/>
            </a:xfrm>
            <a:custGeom>
              <a:avLst/>
              <a:gdLst/>
              <a:ahLst/>
              <a:cxnLst/>
              <a:rect l="l" t="t" r="r" b="b"/>
              <a:pathLst>
                <a:path w="1" h="1" extrusionOk="0">
                  <a:moveTo>
                    <a:pt x="0" y="0"/>
                  </a:moveTo>
                  <a:lnTo>
                    <a:pt x="0" y="0"/>
                  </a:lnTo>
                  <a:close/>
                </a:path>
              </a:pathLst>
            </a:custGeom>
            <a:solidFill>
              <a:srgbClr val="709BB8"/>
            </a:solidFill>
            <a:ln>
              <a:noFill/>
            </a:ln>
          </p:spPr>
          <p:txBody>
            <a:bodyPr spcFirstLastPara="1" wrap="square" lIns="121900" tIns="121900" rIns="121900" bIns="121900" anchor="ctr" anchorCtr="0">
              <a:noAutofit/>
            </a:bodyPr>
            <a:lstStyle/>
            <a:p>
              <a:endParaRPr sz="2489"/>
            </a:p>
          </p:txBody>
        </p:sp>
        <p:sp>
          <p:nvSpPr>
            <p:cNvPr id="2173" name="Google Shape;2173;p36"/>
            <p:cNvSpPr/>
            <p:nvPr/>
          </p:nvSpPr>
          <p:spPr>
            <a:xfrm>
              <a:off x="4059561" y="2034075"/>
              <a:ext cx="18" cy="18"/>
            </a:xfrm>
            <a:custGeom>
              <a:avLst/>
              <a:gdLst/>
              <a:ahLst/>
              <a:cxnLst/>
              <a:rect l="l" t="t" r="r" b="b"/>
              <a:pathLst>
                <a:path w="1" h="1" fill="none" extrusionOk="0">
                  <a:moveTo>
                    <a:pt x="0" y="0"/>
                  </a:moveTo>
                  <a:lnTo>
                    <a:pt x="0" y="0"/>
                  </a:lnTo>
                </a:path>
              </a:pathLst>
            </a:custGeom>
            <a:noFill/>
            <a:ln>
              <a:noFill/>
            </a:ln>
          </p:spPr>
          <p:txBody>
            <a:bodyPr spcFirstLastPara="1" wrap="square" lIns="121900" tIns="121900" rIns="121900" bIns="121900" anchor="ctr" anchorCtr="0">
              <a:noAutofit/>
            </a:bodyPr>
            <a:lstStyle/>
            <a:p>
              <a:endParaRPr sz="2489"/>
            </a:p>
          </p:txBody>
        </p:sp>
        <p:sp>
          <p:nvSpPr>
            <p:cNvPr id="2174" name="Google Shape;2174;p36"/>
            <p:cNvSpPr/>
            <p:nvPr/>
          </p:nvSpPr>
          <p:spPr>
            <a:xfrm>
              <a:off x="3403717" y="2644179"/>
              <a:ext cx="1097854" cy="216182"/>
            </a:xfrm>
            <a:custGeom>
              <a:avLst/>
              <a:gdLst/>
              <a:ahLst/>
              <a:cxnLst/>
              <a:rect l="l" t="t" r="r" b="b"/>
              <a:pathLst>
                <a:path w="61230" h="12057" extrusionOk="0">
                  <a:moveTo>
                    <a:pt x="1" y="1"/>
                  </a:moveTo>
                  <a:lnTo>
                    <a:pt x="1" y="12056"/>
                  </a:lnTo>
                  <a:lnTo>
                    <a:pt x="61230" y="12056"/>
                  </a:lnTo>
                  <a:lnTo>
                    <a:pt x="61230"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75" name="Google Shape;2175;p36"/>
            <p:cNvSpPr/>
            <p:nvPr/>
          </p:nvSpPr>
          <p:spPr>
            <a:xfrm>
              <a:off x="3466078"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6" name="Google Shape;2176;p36"/>
            <p:cNvSpPr/>
            <p:nvPr/>
          </p:nvSpPr>
          <p:spPr>
            <a:xfrm>
              <a:off x="3545507"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7" name="Google Shape;2177;p36"/>
            <p:cNvSpPr/>
            <p:nvPr/>
          </p:nvSpPr>
          <p:spPr>
            <a:xfrm>
              <a:off x="3625404" y="2682980"/>
              <a:ext cx="48052" cy="48519"/>
            </a:xfrm>
            <a:custGeom>
              <a:avLst/>
              <a:gdLst/>
              <a:ahLst/>
              <a:cxnLst/>
              <a:rect l="l" t="t" r="r" b="b"/>
              <a:pathLst>
                <a:path w="2680" h="2706" extrusionOk="0">
                  <a:moveTo>
                    <a:pt x="1" y="1"/>
                  </a:moveTo>
                  <a:lnTo>
                    <a:pt x="1" y="2705"/>
                  </a:lnTo>
                  <a:lnTo>
                    <a:pt x="2680" y="2705"/>
                  </a:lnTo>
                  <a:lnTo>
                    <a:pt x="2680"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8" name="Google Shape;2178;p36"/>
            <p:cNvSpPr/>
            <p:nvPr/>
          </p:nvSpPr>
          <p:spPr>
            <a:xfrm>
              <a:off x="3704851"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9" name="Google Shape;2179;p36"/>
            <p:cNvSpPr/>
            <p:nvPr/>
          </p:nvSpPr>
          <p:spPr>
            <a:xfrm>
              <a:off x="4393489"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0" name="Google Shape;2180;p36"/>
            <p:cNvSpPr/>
            <p:nvPr/>
          </p:nvSpPr>
          <p:spPr>
            <a:xfrm>
              <a:off x="3832782"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1" name="Google Shape;2181;p36"/>
            <p:cNvSpPr/>
            <p:nvPr/>
          </p:nvSpPr>
          <p:spPr>
            <a:xfrm>
              <a:off x="3905757"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2182" name="Google Shape;2182;p36"/>
            <p:cNvSpPr/>
            <p:nvPr/>
          </p:nvSpPr>
          <p:spPr>
            <a:xfrm>
              <a:off x="4200419"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3" name="Google Shape;2183;p36"/>
            <p:cNvSpPr/>
            <p:nvPr/>
          </p:nvSpPr>
          <p:spPr>
            <a:xfrm>
              <a:off x="4273394"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grpSp>
      <p:sp>
        <p:nvSpPr>
          <p:cNvPr id="2186" name="Google Shape;2186;p36"/>
          <p:cNvSpPr txBox="1"/>
          <p:nvPr/>
        </p:nvSpPr>
        <p:spPr>
          <a:xfrm>
            <a:off x="1544396" y="2523657"/>
            <a:ext cx="4964891" cy="1543563"/>
          </a:xfrm>
          <a:prstGeom prst="rect">
            <a:avLst/>
          </a:prstGeom>
          <a:noFill/>
          <a:ln>
            <a:noFill/>
          </a:ln>
        </p:spPr>
        <p:txBody>
          <a:bodyPr spcFirstLastPara="1" wrap="square" lIns="121900" tIns="121900" rIns="121900" bIns="121900" anchor="ctr" anchorCtr="0">
            <a:noAutofit/>
          </a:bodyPr>
          <a:lstStyle/>
          <a:p>
            <a:r>
              <a:rPr lang="en" sz="6000" b="1" dirty="0">
                <a:solidFill>
                  <a:schemeClr val="accent1">
                    <a:lumMod val="50000"/>
                  </a:schemeClr>
                </a:solidFill>
                <a:latin typeface="+mn-lt"/>
                <a:ea typeface="Fira Sans Extra Condensed Medium"/>
                <a:cs typeface="Fira Sans Extra Condensed Medium"/>
                <a:sym typeface="Fira Sans Extra Condensed Medium"/>
              </a:rPr>
              <a:t>Thank you!</a:t>
            </a:r>
            <a:endParaRPr sz="6000" b="1" dirty="0">
              <a:solidFill>
                <a:schemeClr val="accent1">
                  <a:lumMod val="50000"/>
                </a:schemeClr>
              </a:solidFill>
              <a:latin typeface="+mn-lt"/>
              <a:ea typeface="Fira Sans Extra Condensed Medium"/>
              <a:cs typeface="Fira Sans Extra Condensed Medium"/>
              <a:sym typeface="Fira Sans Extra Condensed Medium"/>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416C9-B189-72BC-9806-9C8DA440885D}"/>
              </a:ext>
            </a:extLst>
          </p:cNvPr>
          <p:cNvSpPr>
            <a:spLocks noGrp="1"/>
          </p:cNvSpPr>
          <p:nvPr>
            <p:ph type="title"/>
          </p:nvPr>
        </p:nvSpPr>
        <p:spPr/>
        <p:txBody>
          <a:bodyPr>
            <a:noAutofit/>
          </a:bodyPr>
          <a:lstStyle/>
          <a:p>
            <a:pPr rtl="0"/>
            <a:r>
              <a:rPr lang="en-US" b="1" dirty="0">
                <a:solidFill>
                  <a:schemeClr val="accent1">
                    <a:lumMod val="50000"/>
                  </a:schemeClr>
                </a:solidFill>
                <a:latin typeface="Arial" panose="020B0604020202020204" pitchFamily="34" charset="0"/>
              </a:rPr>
              <a:t>PROJECT COMPONENTS</a:t>
            </a:r>
            <a:endParaRPr lang="en-VN" dirty="0">
              <a:solidFill>
                <a:schemeClr val="accent1">
                  <a:lumMod val="50000"/>
                </a:schemeClr>
              </a:solidFill>
            </a:endParaRPr>
          </a:p>
        </p:txBody>
      </p:sp>
      <p:sp>
        <p:nvSpPr>
          <p:cNvPr id="3" name="Text Placeholder 1">
            <a:extLst>
              <a:ext uri="{FF2B5EF4-FFF2-40B4-BE49-F238E27FC236}">
                <a16:creationId xmlns:a16="http://schemas.microsoft.com/office/drawing/2014/main" id="{09339DF0-E20E-4526-C746-3E17080EBD35}"/>
              </a:ext>
            </a:extLst>
          </p:cNvPr>
          <p:cNvSpPr txBox="1">
            <a:spLocks/>
          </p:cNvSpPr>
          <p:nvPr/>
        </p:nvSpPr>
        <p:spPr>
          <a:xfrm>
            <a:off x="323530" y="339511"/>
            <a:ext cx="11573197" cy="7242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l" rtl="0"/>
            <a:endParaRPr lang="en-US" sz="2600" b="1" dirty="0">
              <a:latin typeface="Arial" panose="020B0604020202020204" pitchFamily="34" charset="0"/>
            </a:endParaRPr>
          </a:p>
        </p:txBody>
      </p:sp>
      <p:graphicFrame>
        <p:nvGraphicFramePr>
          <p:cNvPr id="4" name="Table 3">
            <a:extLst>
              <a:ext uri="{FF2B5EF4-FFF2-40B4-BE49-F238E27FC236}">
                <a16:creationId xmlns:a16="http://schemas.microsoft.com/office/drawing/2014/main" id="{7F315D2D-E155-47CB-C3F1-3A6F59A858A2}"/>
              </a:ext>
            </a:extLst>
          </p:cNvPr>
          <p:cNvGraphicFramePr>
            <a:graphicFrameLocks noGrp="1"/>
          </p:cNvGraphicFramePr>
          <p:nvPr/>
        </p:nvGraphicFramePr>
        <p:xfrm>
          <a:off x="690901" y="1576125"/>
          <a:ext cx="10891499" cy="4210949"/>
        </p:xfrm>
        <a:graphic>
          <a:graphicData uri="http://schemas.openxmlformats.org/drawingml/2006/table">
            <a:tbl>
              <a:tblPr firstRow="1" bandRow="1">
                <a:tableStyleId>{5C22544A-7EE6-4342-B048-85BDC9FD1C3A}</a:tableStyleId>
              </a:tblPr>
              <a:tblGrid>
                <a:gridCol w="5584003">
                  <a:extLst>
                    <a:ext uri="{9D8B030D-6E8A-4147-A177-3AD203B41FA5}">
                      <a16:colId xmlns:a16="http://schemas.microsoft.com/office/drawing/2014/main" val="3873268350"/>
                    </a:ext>
                  </a:extLst>
                </a:gridCol>
                <a:gridCol w="5307496">
                  <a:extLst>
                    <a:ext uri="{9D8B030D-6E8A-4147-A177-3AD203B41FA5}">
                      <a16:colId xmlns:a16="http://schemas.microsoft.com/office/drawing/2014/main" val="662549901"/>
                    </a:ext>
                  </a:extLst>
                </a:gridCol>
              </a:tblGrid>
              <a:tr h="1085977">
                <a:tc>
                  <a:txBody>
                    <a:bodyPr/>
                    <a:lstStyle/>
                    <a:p>
                      <a:pPr algn="l" rtl="0"/>
                      <a:endParaRPr lang="en-US" b="1" cap="none" spc="0" dirty="0">
                        <a:ln/>
                        <a:solidFill>
                          <a:schemeClr val="accent3"/>
                        </a:solidFill>
                        <a:effectLst/>
                      </a:endParaRPr>
                    </a:p>
                    <a:p>
                      <a:pPr algn="l" rtl="0"/>
                      <a:endParaRPr lang="en-US" b="1" cap="none" spc="0" dirty="0">
                        <a:ln/>
                        <a:solidFill>
                          <a:schemeClr val="accent3"/>
                        </a:solidFill>
                        <a:effectLst/>
                      </a:endParaRPr>
                    </a:p>
                    <a:p>
                      <a:pPr algn="ctr" rtl="0"/>
                      <a:r>
                        <a:rPr lang="en-US" sz="2400" b="1" cap="none" spc="0" dirty="0">
                          <a:ln/>
                          <a:solidFill>
                            <a:srgbClr val="0070C0"/>
                          </a:solidFill>
                          <a:effectLst/>
                        </a:rPr>
                        <a:t>Risk sharing fund (RSF)</a:t>
                      </a:r>
                    </a:p>
                  </a:txBody>
                  <a:tcPr marL="365760" marR="36576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60000"/>
                        <a:lumOff val="40000"/>
                      </a:schemeClr>
                    </a:solidFill>
                  </a:tcPr>
                </a:tc>
                <a:tc>
                  <a:txBody>
                    <a:bodyPr/>
                    <a:lstStyle/>
                    <a:p>
                      <a:pPr algn="l" rtl="0"/>
                      <a:endParaRPr lang="en-US" b="1" cap="none" spc="0" dirty="0">
                        <a:ln/>
                        <a:solidFill>
                          <a:schemeClr val="accent3"/>
                        </a:solidFill>
                        <a:effectLst/>
                      </a:endParaRPr>
                    </a:p>
                    <a:p>
                      <a:pPr algn="l" rtl="0"/>
                      <a:endParaRPr lang="en-US" b="1" cap="none" spc="0" dirty="0">
                        <a:ln/>
                        <a:solidFill>
                          <a:schemeClr val="accent3"/>
                        </a:solidFill>
                        <a:effectLst/>
                      </a:endParaRPr>
                    </a:p>
                    <a:p>
                      <a:pPr algn="ctr" rtl="0"/>
                      <a:r>
                        <a:rPr lang="en-US" sz="2400" b="1" cap="none" spc="0" dirty="0">
                          <a:ln/>
                          <a:solidFill>
                            <a:srgbClr val="0070C0"/>
                          </a:solidFill>
                          <a:effectLst/>
                        </a:rPr>
                        <a:t> Technical support</a:t>
                      </a:r>
                    </a:p>
                  </a:txBody>
                  <a:tcPr marL="365760" marR="36576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60000"/>
                        <a:lumOff val="40000"/>
                      </a:schemeClr>
                    </a:solidFill>
                  </a:tcPr>
                </a:tc>
                <a:extLst>
                  <a:ext uri="{0D108BD9-81ED-4DB2-BD59-A6C34878D82A}">
                    <a16:rowId xmlns:a16="http://schemas.microsoft.com/office/drawing/2014/main" val="3610244286"/>
                  </a:ext>
                </a:extLst>
              </a:tr>
              <a:tr h="3124972">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1800" dirty="0"/>
                        <a:t>The Green Climate Fund (GCF) provides partial credit risk guarantees to financial institutions participating in projects that provide energy efficiency investment loans to IE/ESCO).</a:t>
                      </a:r>
                    </a:p>
                  </a:txBody>
                  <a:tcPr marL="365760" marR="36576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tint val="40000"/>
                        <a:alpha val="28000"/>
                      </a:schemeClr>
                    </a:solidFill>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1800" dirty="0"/>
                        <a:t>The Green Climate Fund provide technical support to financial institutions participating in the project, IE, and ESCO and EE equipment suppliers.</a:t>
                      </a:r>
                      <a:endParaRPr lang="en-US" sz="2000" kern="1200" dirty="0">
                        <a:solidFill>
                          <a:schemeClr val="dk1"/>
                        </a:solidFill>
                        <a:latin typeface="+mn-lt"/>
                        <a:ea typeface="+mn-ea"/>
                        <a:cs typeface="+mn-cs"/>
                      </a:endParaRPr>
                    </a:p>
                  </a:txBody>
                  <a:tcPr marL="365760" marR="36576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tint val="40000"/>
                        <a:alpha val="28000"/>
                      </a:schemeClr>
                    </a:solidFill>
                  </a:tcPr>
                </a:tc>
                <a:extLst>
                  <a:ext uri="{0D108BD9-81ED-4DB2-BD59-A6C34878D82A}">
                    <a16:rowId xmlns:a16="http://schemas.microsoft.com/office/drawing/2014/main" val="1333037824"/>
                  </a:ext>
                </a:extLst>
              </a:tr>
            </a:tbl>
          </a:graphicData>
        </a:graphic>
      </p:graphicFrame>
      <p:grpSp>
        <p:nvGrpSpPr>
          <p:cNvPr id="24" name="Group 23">
            <a:extLst>
              <a:ext uri="{FF2B5EF4-FFF2-40B4-BE49-F238E27FC236}">
                <a16:creationId xmlns:a16="http://schemas.microsoft.com/office/drawing/2014/main" id="{8B0C34C1-287D-8EA4-B782-F44399897242}"/>
              </a:ext>
            </a:extLst>
          </p:cNvPr>
          <p:cNvGrpSpPr/>
          <p:nvPr/>
        </p:nvGrpSpPr>
        <p:grpSpPr>
          <a:xfrm>
            <a:off x="3001700" y="1343301"/>
            <a:ext cx="615000" cy="615000"/>
            <a:chOff x="3463895" y="1244933"/>
            <a:chExt cx="615000" cy="615000"/>
          </a:xfrm>
        </p:grpSpPr>
        <p:sp>
          <p:nvSpPr>
            <p:cNvPr id="5" name="Google Shape;574;p27">
              <a:extLst>
                <a:ext uri="{FF2B5EF4-FFF2-40B4-BE49-F238E27FC236}">
                  <a16:creationId xmlns:a16="http://schemas.microsoft.com/office/drawing/2014/main" id="{EE5B4132-410D-D82C-14A8-14CD220A2B81}"/>
                </a:ext>
              </a:extLst>
            </p:cNvPr>
            <p:cNvSpPr/>
            <p:nvPr/>
          </p:nvSpPr>
          <p:spPr>
            <a:xfrm>
              <a:off x="3463895" y="1244933"/>
              <a:ext cx="615000" cy="615000"/>
            </a:xfrm>
            <a:prstGeom prst="ellipse">
              <a:avLst/>
            </a:prstGeom>
            <a:solidFill>
              <a:srgbClr val="0070C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800" b="1" dirty="0">
                <a:solidFill>
                  <a:srgbClr val="0070C0"/>
                </a:solidFill>
                <a:latin typeface="Fira Sans Extra Condensed"/>
                <a:ea typeface="Fira Sans Extra Condensed"/>
                <a:cs typeface="Fira Sans Extra Condensed"/>
                <a:sym typeface="Fira Sans Extra Condensed"/>
              </a:endParaRPr>
            </a:p>
          </p:txBody>
        </p:sp>
        <p:grpSp>
          <p:nvGrpSpPr>
            <p:cNvPr id="6" name="Google Shape;599;p27">
              <a:extLst>
                <a:ext uri="{FF2B5EF4-FFF2-40B4-BE49-F238E27FC236}">
                  <a16:creationId xmlns:a16="http://schemas.microsoft.com/office/drawing/2014/main" id="{46F0DA2C-FC9E-7A6D-5FE7-763BB31B02D6}"/>
                </a:ext>
              </a:extLst>
            </p:cNvPr>
            <p:cNvGrpSpPr/>
            <p:nvPr/>
          </p:nvGrpSpPr>
          <p:grpSpPr>
            <a:xfrm>
              <a:off x="3602673" y="1368956"/>
              <a:ext cx="366475" cy="366954"/>
              <a:chOff x="7953758" y="3457741"/>
              <a:chExt cx="366475" cy="366954"/>
            </a:xfrm>
          </p:grpSpPr>
          <p:sp>
            <p:nvSpPr>
              <p:cNvPr id="7" name="Google Shape;600;p27">
                <a:extLst>
                  <a:ext uri="{FF2B5EF4-FFF2-40B4-BE49-F238E27FC236}">
                    <a16:creationId xmlns:a16="http://schemas.microsoft.com/office/drawing/2014/main" id="{9B2891CC-4C53-A301-D4E4-7F286FEE15AA}"/>
                  </a:ext>
                </a:extLst>
              </p:cNvPr>
              <p:cNvSpPr/>
              <p:nvPr/>
            </p:nvSpPr>
            <p:spPr>
              <a:xfrm>
                <a:off x="8083245" y="3760311"/>
                <a:ext cx="106681" cy="64384"/>
              </a:xfrm>
              <a:custGeom>
                <a:avLst/>
                <a:gdLst/>
                <a:ahLst/>
                <a:cxnLst/>
                <a:rect l="l" t="t" r="r" b="b"/>
                <a:pathLst>
                  <a:path w="3120" h="1883" extrusionOk="0">
                    <a:moveTo>
                      <a:pt x="500" y="1"/>
                    </a:moveTo>
                    <a:cubicBezTo>
                      <a:pt x="167" y="310"/>
                      <a:pt x="0" y="715"/>
                      <a:pt x="0" y="1144"/>
                    </a:cubicBezTo>
                    <a:lnTo>
                      <a:pt x="0" y="1573"/>
                    </a:lnTo>
                    <a:cubicBezTo>
                      <a:pt x="0" y="1739"/>
                      <a:pt x="119" y="1882"/>
                      <a:pt x="310" y="1882"/>
                    </a:cubicBezTo>
                    <a:lnTo>
                      <a:pt x="2810" y="1882"/>
                    </a:lnTo>
                    <a:cubicBezTo>
                      <a:pt x="2977" y="1882"/>
                      <a:pt x="3120" y="1739"/>
                      <a:pt x="3120" y="1573"/>
                    </a:cubicBezTo>
                    <a:lnTo>
                      <a:pt x="3120" y="1144"/>
                    </a:lnTo>
                    <a:cubicBezTo>
                      <a:pt x="3120" y="715"/>
                      <a:pt x="2929" y="310"/>
                      <a:pt x="2620" y="25"/>
                    </a:cubicBezTo>
                    <a:cubicBezTo>
                      <a:pt x="2358" y="334"/>
                      <a:pt x="1953" y="525"/>
                      <a:pt x="1548" y="525"/>
                    </a:cubicBezTo>
                    <a:lnTo>
                      <a:pt x="1572" y="501"/>
                    </a:lnTo>
                    <a:cubicBezTo>
                      <a:pt x="1143" y="501"/>
                      <a:pt x="762" y="334"/>
                      <a:pt x="5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01;p27">
                <a:extLst>
                  <a:ext uri="{FF2B5EF4-FFF2-40B4-BE49-F238E27FC236}">
                    <a16:creationId xmlns:a16="http://schemas.microsoft.com/office/drawing/2014/main" id="{76FF0545-5033-1665-52E5-3675AFF630AB}"/>
                  </a:ext>
                </a:extLst>
              </p:cNvPr>
              <p:cNvSpPr/>
              <p:nvPr/>
            </p:nvSpPr>
            <p:spPr>
              <a:xfrm>
                <a:off x="7980633" y="3636568"/>
                <a:ext cx="313956" cy="121554"/>
              </a:xfrm>
              <a:custGeom>
                <a:avLst/>
                <a:gdLst/>
                <a:ahLst/>
                <a:cxnLst/>
                <a:rect l="l" t="t" r="r" b="b"/>
                <a:pathLst>
                  <a:path w="9182" h="3555" extrusionOk="0">
                    <a:moveTo>
                      <a:pt x="4263" y="0"/>
                    </a:moveTo>
                    <a:lnTo>
                      <a:pt x="4263" y="452"/>
                    </a:lnTo>
                    <a:lnTo>
                      <a:pt x="1406" y="452"/>
                    </a:lnTo>
                    <a:cubicBezTo>
                      <a:pt x="882" y="452"/>
                      <a:pt x="477" y="857"/>
                      <a:pt x="477" y="1381"/>
                    </a:cubicBezTo>
                    <a:lnTo>
                      <a:pt x="477" y="1572"/>
                    </a:lnTo>
                    <a:cubicBezTo>
                      <a:pt x="191" y="1715"/>
                      <a:pt x="1" y="1977"/>
                      <a:pt x="1" y="2310"/>
                    </a:cubicBezTo>
                    <a:lnTo>
                      <a:pt x="1" y="2715"/>
                    </a:lnTo>
                    <a:cubicBezTo>
                      <a:pt x="1" y="3144"/>
                      <a:pt x="358" y="3501"/>
                      <a:pt x="786" y="3501"/>
                    </a:cubicBezTo>
                    <a:cubicBezTo>
                      <a:pt x="1215" y="3501"/>
                      <a:pt x="1572" y="3144"/>
                      <a:pt x="1572" y="2715"/>
                    </a:cubicBezTo>
                    <a:lnTo>
                      <a:pt x="1572" y="2310"/>
                    </a:lnTo>
                    <a:cubicBezTo>
                      <a:pt x="1572" y="1977"/>
                      <a:pt x="1382" y="1715"/>
                      <a:pt x="1096" y="1572"/>
                    </a:cubicBezTo>
                    <a:lnTo>
                      <a:pt x="1096" y="1381"/>
                    </a:lnTo>
                    <a:cubicBezTo>
                      <a:pt x="1096" y="1215"/>
                      <a:pt x="1239" y="1072"/>
                      <a:pt x="1406" y="1072"/>
                    </a:cubicBezTo>
                    <a:lnTo>
                      <a:pt x="4287" y="1072"/>
                    </a:lnTo>
                    <a:lnTo>
                      <a:pt x="4287" y="1572"/>
                    </a:lnTo>
                    <a:cubicBezTo>
                      <a:pt x="3978" y="1715"/>
                      <a:pt x="3811" y="1977"/>
                      <a:pt x="3811" y="2310"/>
                    </a:cubicBezTo>
                    <a:lnTo>
                      <a:pt x="3811" y="2715"/>
                    </a:lnTo>
                    <a:cubicBezTo>
                      <a:pt x="3811" y="3239"/>
                      <a:pt x="4204" y="3501"/>
                      <a:pt x="4597" y="3501"/>
                    </a:cubicBezTo>
                    <a:cubicBezTo>
                      <a:pt x="4990" y="3501"/>
                      <a:pt x="5383" y="3239"/>
                      <a:pt x="5383" y="2715"/>
                    </a:cubicBezTo>
                    <a:lnTo>
                      <a:pt x="5383" y="2310"/>
                    </a:lnTo>
                    <a:cubicBezTo>
                      <a:pt x="5383" y="1977"/>
                      <a:pt x="5192" y="1715"/>
                      <a:pt x="4906" y="1572"/>
                    </a:cubicBezTo>
                    <a:lnTo>
                      <a:pt x="4906" y="1072"/>
                    </a:lnTo>
                    <a:lnTo>
                      <a:pt x="7740" y="1072"/>
                    </a:lnTo>
                    <a:cubicBezTo>
                      <a:pt x="7907" y="1072"/>
                      <a:pt x="8050" y="1215"/>
                      <a:pt x="8050" y="1381"/>
                    </a:cubicBezTo>
                    <a:lnTo>
                      <a:pt x="8050" y="1572"/>
                    </a:lnTo>
                    <a:cubicBezTo>
                      <a:pt x="7764" y="1715"/>
                      <a:pt x="7574" y="1977"/>
                      <a:pt x="7574" y="2310"/>
                    </a:cubicBezTo>
                    <a:lnTo>
                      <a:pt x="7574" y="2715"/>
                    </a:lnTo>
                    <a:cubicBezTo>
                      <a:pt x="7538" y="3274"/>
                      <a:pt x="7949" y="3554"/>
                      <a:pt x="8359" y="3554"/>
                    </a:cubicBezTo>
                    <a:cubicBezTo>
                      <a:pt x="8770" y="3554"/>
                      <a:pt x="9181" y="3274"/>
                      <a:pt x="9145" y="2715"/>
                    </a:cubicBezTo>
                    <a:lnTo>
                      <a:pt x="9145" y="2310"/>
                    </a:lnTo>
                    <a:cubicBezTo>
                      <a:pt x="9145" y="1977"/>
                      <a:pt x="8955" y="1715"/>
                      <a:pt x="8669" y="1572"/>
                    </a:cubicBezTo>
                    <a:lnTo>
                      <a:pt x="8669" y="1381"/>
                    </a:lnTo>
                    <a:cubicBezTo>
                      <a:pt x="8669" y="857"/>
                      <a:pt x="8264" y="452"/>
                      <a:pt x="7740" y="452"/>
                    </a:cubicBezTo>
                    <a:lnTo>
                      <a:pt x="4883" y="452"/>
                    </a:lnTo>
                    <a:lnTo>
                      <a:pt x="48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602;p27">
                <a:extLst>
                  <a:ext uri="{FF2B5EF4-FFF2-40B4-BE49-F238E27FC236}">
                    <a16:creationId xmlns:a16="http://schemas.microsoft.com/office/drawing/2014/main" id="{3678AE2F-BBFD-0447-4C2C-073D27599B7B}"/>
                  </a:ext>
                </a:extLst>
              </p:cNvPr>
              <p:cNvSpPr/>
              <p:nvPr/>
            </p:nvSpPr>
            <p:spPr>
              <a:xfrm>
                <a:off x="7953758" y="3760311"/>
                <a:ext cx="106715" cy="64384"/>
              </a:xfrm>
              <a:custGeom>
                <a:avLst/>
                <a:gdLst/>
                <a:ahLst/>
                <a:cxnLst/>
                <a:rect l="l" t="t" r="r" b="b"/>
                <a:pathLst>
                  <a:path w="3121" h="1883" extrusionOk="0">
                    <a:moveTo>
                      <a:pt x="501" y="1"/>
                    </a:moveTo>
                    <a:cubicBezTo>
                      <a:pt x="167" y="310"/>
                      <a:pt x="1" y="715"/>
                      <a:pt x="1" y="1144"/>
                    </a:cubicBezTo>
                    <a:lnTo>
                      <a:pt x="1" y="1573"/>
                    </a:lnTo>
                    <a:cubicBezTo>
                      <a:pt x="1" y="1739"/>
                      <a:pt x="120" y="1882"/>
                      <a:pt x="310" y="1882"/>
                    </a:cubicBezTo>
                    <a:lnTo>
                      <a:pt x="2811" y="1882"/>
                    </a:lnTo>
                    <a:cubicBezTo>
                      <a:pt x="2977" y="1882"/>
                      <a:pt x="3120" y="1739"/>
                      <a:pt x="3120" y="1573"/>
                    </a:cubicBezTo>
                    <a:lnTo>
                      <a:pt x="3120" y="1144"/>
                    </a:lnTo>
                    <a:cubicBezTo>
                      <a:pt x="3120" y="715"/>
                      <a:pt x="2954" y="310"/>
                      <a:pt x="2644" y="25"/>
                    </a:cubicBezTo>
                    <a:cubicBezTo>
                      <a:pt x="2358" y="334"/>
                      <a:pt x="1977" y="525"/>
                      <a:pt x="1549" y="525"/>
                    </a:cubicBezTo>
                    <a:lnTo>
                      <a:pt x="1572" y="501"/>
                    </a:lnTo>
                    <a:cubicBezTo>
                      <a:pt x="1144" y="501"/>
                      <a:pt x="763" y="334"/>
                      <a:pt x="50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03;p27">
                <a:extLst>
                  <a:ext uri="{FF2B5EF4-FFF2-40B4-BE49-F238E27FC236}">
                    <a16:creationId xmlns:a16="http://schemas.microsoft.com/office/drawing/2014/main" id="{6ABAADE0-D672-4221-B0F0-1E935AA9E093}"/>
                  </a:ext>
                </a:extLst>
              </p:cNvPr>
              <p:cNvSpPr/>
              <p:nvPr/>
            </p:nvSpPr>
            <p:spPr>
              <a:xfrm>
                <a:off x="8212697" y="3760311"/>
                <a:ext cx="107535" cy="64384"/>
              </a:xfrm>
              <a:custGeom>
                <a:avLst/>
                <a:gdLst/>
                <a:ahLst/>
                <a:cxnLst/>
                <a:rect l="l" t="t" r="r" b="b"/>
                <a:pathLst>
                  <a:path w="3145" h="1883" extrusionOk="0">
                    <a:moveTo>
                      <a:pt x="501" y="1"/>
                    </a:moveTo>
                    <a:cubicBezTo>
                      <a:pt x="191" y="310"/>
                      <a:pt x="1" y="715"/>
                      <a:pt x="1" y="1144"/>
                    </a:cubicBezTo>
                    <a:lnTo>
                      <a:pt x="1" y="1573"/>
                    </a:lnTo>
                    <a:cubicBezTo>
                      <a:pt x="1" y="1739"/>
                      <a:pt x="144" y="1882"/>
                      <a:pt x="310" y="1882"/>
                    </a:cubicBezTo>
                    <a:lnTo>
                      <a:pt x="2858" y="1882"/>
                    </a:lnTo>
                    <a:cubicBezTo>
                      <a:pt x="3025" y="1882"/>
                      <a:pt x="3144" y="1739"/>
                      <a:pt x="3144" y="1573"/>
                    </a:cubicBezTo>
                    <a:lnTo>
                      <a:pt x="3144" y="1144"/>
                    </a:lnTo>
                    <a:cubicBezTo>
                      <a:pt x="3144" y="715"/>
                      <a:pt x="2977" y="310"/>
                      <a:pt x="2668" y="25"/>
                    </a:cubicBezTo>
                    <a:lnTo>
                      <a:pt x="2668" y="1"/>
                    </a:lnTo>
                    <a:cubicBezTo>
                      <a:pt x="2382" y="334"/>
                      <a:pt x="1977" y="501"/>
                      <a:pt x="1575" y="501"/>
                    </a:cubicBezTo>
                    <a:cubicBezTo>
                      <a:pt x="1174" y="501"/>
                      <a:pt x="775" y="334"/>
                      <a:pt x="50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04;p27">
                <a:extLst>
                  <a:ext uri="{FF2B5EF4-FFF2-40B4-BE49-F238E27FC236}">
                    <a16:creationId xmlns:a16="http://schemas.microsoft.com/office/drawing/2014/main" id="{DD855992-5FBF-24DA-47CA-2542B8B69939}"/>
                  </a:ext>
                </a:extLst>
              </p:cNvPr>
              <p:cNvSpPr/>
              <p:nvPr/>
            </p:nvSpPr>
            <p:spPr>
              <a:xfrm>
                <a:off x="8143492" y="3542915"/>
                <a:ext cx="8172" cy="23627"/>
              </a:xfrm>
              <a:custGeom>
                <a:avLst/>
                <a:gdLst/>
                <a:ahLst/>
                <a:cxnLst/>
                <a:rect l="l" t="t" r="r" b="b"/>
                <a:pathLst>
                  <a:path w="239" h="691" extrusionOk="0">
                    <a:moveTo>
                      <a:pt x="0" y="0"/>
                    </a:moveTo>
                    <a:lnTo>
                      <a:pt x="0" y="691"/>
                    </a:lnTo>
                    <a:cubicBezTo>
                      <a:pt x="120" y="620"/>
                      <a:pt x="191" y="500"/>
                      <a:pt x="215" y="381"/>
                    </a:cubicBezTo>
                    <a:cubicBezTo>
                      <a:pt x="239" y="215"/>
                      <a:pt x="167" y="72"/>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05;p27">
                <a:extLst>
                  <a:ext uri="{FF2B5EF4-FFF2-40B4-BE49-F238E27FC236}">
                    <a16:creationId xmlns:a16="http://schemas.microsoft.com/office/drawing/2014/main" id="{0DD2C2C4-19A3-CE8B-AF84-91B0AD6C8692}"/>
                  </a:ext>
                </a:extLst>
              </p:cNvPr>
              <p:cNvSpPr/>
              <p:nvPr/>
            </p:nvSpPr>
            <p:spPr>
              <a:xfrm>
                <a:off x="8057976" y="3457741"/>
                <a:ext cx="184879" cy="157662"/>
              </a:xfrm>
              <a:custGeom>
                <a:avLst/>
                <a:gdLst/>
                <a:ahLst/>
                <a:cxnLst/>
                <a:rect l="l" t="t" r="r" b="b"/>
                <a:pathLst>
                  <a:path w="5407" h="4611" extrusionOk="0">
                    <a:moveTo>
                      <a:pt x="2302" y="634"/>
                    </a:moveTo>
                    <a:cubicBezTo>
                      <a:pt x="2406" y="634"/>
                      <a:pt x="2513" y="705"/>
                      <a:pt x="2525" y="848"/>
                    </a:cubicBezTo>
                    <a:lnTo>
                      <a:pt x="2525" y="943"/>
                    </a:lnTo>
                    <a:cubicBezTo>
                      <a:pt x="2668" y="967"/>
                      <a:pt x="2811" y="1039"/>
                      <a:pt x="2930" y="1158"/>
                    </a:cubicBezTo>
                    <a:cubicBezTo>
                      <a:pt x="3002" y="1253"/>
                      <a:pt x="3002" y="1396"/>
                      <a:pt x="2906" y="1467"/>
                    </a:cubicBezTo>
                    <a:cubicBezTo>
                      <a:pt x="2873" y="1501"/>
                      <a:pt x="2825" y="1518"/>
                      <a:pt x="2775" y="1518"/>
                    </a:cubicBezTo>
                    <a:cubicBezTo>
                      <a:pt x="2718" y="1518"/>
                      <a:pt x="2659" y="1495"/>
                      <a:pt x="2621" y="1444"/>
                    </a:cubicBezTo>
                    <a:cubicBezTo>
                      <a:pt x="2573" y="1420"/>
                      <a:pt x="2549" y="1396"/>
                      <a:pt x="2501" y="1396"/>
                    </a:cubicBezTo>
                    <a:lnTo>
                      <a:pt x="2501" y="2063"/>
                    </a:lnTo>
                    <a:lnTo>
                      <a:pt x="2621" y="2110"/>
                    </a:lnTo>
                    <a:cubicBezTo>
                      <a:pt x="2978" y="2206"/>
                      <a:pt x="3192" y="2587"/>
                      <a:pt x="3144" y="2944"/>
                    </a:cubicBezTo>
                    <a:cubicBezTo>
                      <a:pt x="3073" y="3277"/>
                      <a:pt x="2835" y="3539"/>
                      <a:pt x="2501" y="3634"/>
                    </a:cubicBezTo>
                    <a:lnTo>
                      <a:pt x="2501" y="3777"/>
                    </a:lnTo>
                    <a:cubicBezTo>
                      <a:pt x="2501" y="3920"/>
                      <a:pt x="2400" y="3992"/>
                      <a:pt x="2299" y="3992"/>
                    </a:cubicBezTo>
                    <a:cubicBezTo>
                      <a:pt x="2198" y="3992"/>
                      <a:pt x="2097" y="3920"/>
                      <a:pt x="2097" y="3777"/>
                    </a:cubicBezTo>
                    <a:lnTo>
                      <a:pt x="2097" y="3658"/>
                    </a:lnTo>
                    <a:cubicBezTo>
                      <a:pt x="1906" y="3634"/>
                      <a:pt x="1739" y="3563"/>
                      <a:pt x="1596" y="3468"/>
                    </a:cubicBezTo>
                    <a:cubicBezTo>
                      <a:pt x="1477" y="3396"/>
                      <a:pt x="1454" y="3253"/>
                      <a:pt x="1525" y="3158"/>
                    </a:cubicBezTo>
                    <a:cubicBezTo>
                      <a:pt x="1554" y="3100"/>
                      <a:pt x="1618" y="3069"/>
                      <a:pt x="1685" y="3069"/>
                    </a:cubicBezTo>
                    <a:cubicBezTo>
                      <a:pt x="1728" y="3069"/>
                      <a:pt x="1773" y="3082"/>
                      <a:pt x="1811" y="3111"/>
                    </a:cubicBezTo>
                    <a:cubicBezTo>
                      <a:pt x="1906" y="3158"/>
                      <a:pt x="2001" y="3206"/>
                      <a:pt x="2097" y="3230"/>
                    </a:cubicBezTo>
                    <a:lnTo>
                      <a:pt x="2097" y="2325"/>
                    </a:lnTo>
                    <a:cubicBezTo>
                      <a:pt x="1978" y="2277"/>
                      <a:pt x="1882" y="2206"/>
                      <a:pt x="1787" y="2134"/>
                    </a:cubicBezTo>
                    <a:cubicBezTo>
                      <a:pt x="1596" y="1991"/>
                      <a:pt x="1525" y="1753"/>
                      <a:pt x="1573" y="1515"/>
                    </a:cubicBezTo>
                    <a:cubicBezTo>
                      <a:pt x="1620" y="1253"/>
                      <a:pt x="1811" y="1063"/>
                      <a:pt x="2049" y="967"/>
                    </a:cubicBezTo>
                    <a:lnTo>
                      <a:pt x="2097" y="967"/>
                    </a:lnTo>
                    <a:lnTo>
                      <a:pt x="2097" y="848"/>
                    </a:lnTo>
                    <a:cubicBezTo>
                      <a:pt x="2097" y="705"/>
                      <a:pt x="2198" y="634"/>
                      <a:pt x="2302" y="634"/>
                    </a:cubicBezTo>
                    <a:close/>
                    <a:moveTo>
                      <a:pt x="2332" y="0"/>
                    </a:moveTo>
                    <a:cubicBezTo>
                      <a:pt x="1143" y="0"/>
                      <a:pt x="1" y="917"/>
                      <a:pt x="1" y="2301"/>
                    </a:cubicBezTo>
                    <a:cubicBezTo>
                      <a:pt x="1" y="3587"/>
                      <a:pt x="1049" y="4611"/>
                      <a:pt x="2311" y="4611"/>
                    </a:cubicBezTo>
                    <a:cubicBezTo>
                      <a:pt x="4359" y="4611"/>
                      <a:pt x="5407" y="2134"/>
                      <a:pt x="3954" y="681"/>
                    </a:cubicBezTo>
                    <a:cubicBezTo>
                      <a:pt x="3483" y="211"/>
                      <a:pt x="2903" y="0"/>
                      <a:pt x="233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06;p27">
                <a:extLst>
                  <a:ext uri="{FF2B5EF4-FFF2-40B4-BE49-F238E27FC236}">
                    <a16:creationId xmlns:a16="http://schemas.microsoft.com/office/drawing/2014/main" id="{043AD16E-D651-6237-33B3-577C0EA0653E}"/>
                  </a:ext>
                </a:extLst>
              </p:cNvPr>
              <p:cNvSpPr/>
              <p:nvPr/>
            </p:nvSpPr>
            <p:spPr>
              <a:xfrm>
                <a:off x="8124754" y="3506260"/>
                <a:ext cx="4924" cy="14703"/>
              </a:xfrm>
              <a:custGeom>
                <a:avLst/>
                <a:gdLst/>
                <a:ahLst/>
                <a:cxnLst/>
                <a:rect l="l" t="t" r="r" b="b"/>
                <a:pathLst>
                  <a:path w="144" h="430" extrusionOk="0">
                    <a:moveTo>
                      <a:pt x="144" y="1"/>
                    </a:moveTo>
                    <a:cubicBezTo>
                      <a:pt x="72" y="48"/>
                      <a:pt x="48" y="120"/>
                      <a:pt x="25" y="191"/>
                    </a:cubicBezTo>
                    <a:cubicBezTo>
                      <a:pt x="1" y="263"/>
                      <a:pt x="25" y="358"/>
                      <a:pt x="72" y="406"/>
                    </a:cubicBezTo>
                    <a:cubicBezTo>
                      <a:pt x="96" y="429"/>
                      <a:pt x="120" y="429"/>
                      <a:pt x="144" y="429"/>
                    </a:cubicBezTo>
                    <a:lnTo>
                      <a:pt x="14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3" name="Group 22">
            <a:extLst>
              <a:ext uri="{FF2B5EF4-FFF2-40B4-BE49-F238E27FC236}">
                <a16:creationId xmlns:a16="http://schemas.microsoft.com/office/drawing/2014/main" id="{F1BF744E-3503-47CB-2B19-D7AA36B10EB8}"/>
              </a:ext>
            </a:extLst>
          </p:cNvPr>
          <p:cNvGrpSpPr/>
          <p:nvPr/>
        </p:nvGrpSpPr>
        <p:grpSpPr>
          <a:xfrm>
            <a:off x="8767065" y="1338388"/>
            <a:ext cx="615000" cy="615000"/>
            <a:chOff x="7812909" y="1244933"/>
            <a:chExt cx="615000" cy="615000"/>
          </a:xfrm>
        </p:grpSpPr>
        <p:sp>
          <p:nvSpPr>
            <p:cNvPr id="14" name="Google Shape;574;p27">
              <a:extLst>
                <a:ext uri="{FF2B5EF4-FFF2-40B4-BE49-F238E27FC236}">
                  <a16:creationId xmlns:a16="http://schemas.microsoft.com/office/drawing/2014/main" id="{4EE5CD9E-587E-B4F2-88C8-5E3A84257E00}"/>
                </a:ext>
              </a:extLst>
            </p:cNvPr>
            <p:cNvSpPr/>
            <p:nvPr/>
          </p:nvSpPr>
          <p:spPr>
            <a:xfrm>
              <a:off x="7812909" y="1244933"/>
              <a:ext cx="615000" cy="615000"/>
            </a:xfrm>
            <a:prstGeom prst="ellipse">
              <a:avLst/>
            </a:prstGeom>
            <a:solidFill>
              <a:srgbClr val="0070C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800" b="1" dirty="0">
                <a:solidFill>
                  <a:srgbClr val="0070C0"/>
                </a:solidFill>
                <a:latin typeface="Fira Sans Extra Condensed"/>
                <a:ea typeface="Fira Sans Extra Condensed"/>
                <a:cs typeface="Fira Sans Extra Condensed"/>
                <a:sym typeface="Fira Sans Extra Condensed"/>
              </a:endParaRPr>
            </a:p>
          </p:txBody>
        </p:sp>
        <p:grpSp>
          <p:nvGrpSpPr>
            <p:cNvPr id="15" name="Google Shape;1016;p28">
              <a:extLst>
                <a:ext uri="{FF2B5EF4-FFF2-40B4-BE49-F238E27FC236}">
                  <a16:creationId xmlns:a16="http://schemas.microsoft.com/office/drawing/2014/main" id="{0CA650F3-CFA6-0638-A512-9A6FC30C9F04}"/>
                </a:ext>
              </a:extLst>
            </p:cNvPr>
            <p:cNvGrpSpPr/>
            <p:nvPr/>
          </p:nvGrpSpPr>
          <p:grpSpPr>
            <a:xfrm>
              <a:off x="7923055" y="1364306"/>
              <a:ext cx="394696" cy="366954"/>
              <a:chOff x="-1773753" y="1483230"/>
              <a:chExt cx="494183" cy="492485"/>
            </a:xfrm>
          </p:grpSpPr>
          <p:sp>
            <p:nvSpPr>
              <p:cNvPr id="16" name="Google Shape;1017;p28">
                <a:extLst>
                  <a:ext uri="{FF2B5EF4-FFF2-40B4-BE49-F238E27FC236}">
                    <a16:creationId xmlns:a16="http://schemas.microsoft.com/office/drawing/2014/main" id="{4400C81A-5EBC-3827-3672-D84B702595B7}"/>
                  </a:ext>
                </a:extLst>
              </p:cNvPr>
              <p:cNvSpPr/>
              <p:nvPr/>
            </p:nvSpPr>
            <p:spPr>
              <a:xfrm>
                <a:off x="-1665766" y="1774265"/>
                <a:ext cx="95330" cy="93467"/>
              </a:xfrm>
              <a:custGeom>
                <a:avLst/>
                <a:gdLst/>
                <a:ahLst/>
                <a:cxnLst/>
                <a:rect l="l" t="t" r="r" b="b"/>
                <a:pathLst>
                  <a:path w="1740" h="1706" extrusionOk="0">
                    <a:moveTo>
                      <a:pt x="47" y="0"/>
                    </a:moveTo>
                    <a:cubicBezTo>
                      <a:pt x="31" y="0"/>
                      <a:pt x="16" y="1"/>
                      <a:pt x="1" y="1"/>
                    </a:cubicBezTo>
                    <a:cubicBezTo>
                      <a:pt x="126" y="385"/>
                      <a:pt x="340" y="751"/>
                      <a:pt x="652" y="1063"/>
                    </a:cubicBezTo>
                    <a:cubicBezTo>
                      <a:pt x="955" y="1366"/>
                      <a:pt x="1321" y="1580"/>
                      <a:pt x="1714" y="1705"/>
                    </a:cubicBezTo>
                    <a:cubicBezTo>
                      <a:pt x="1740" y="908"/>
                      <a:pt x="856" y="0"/>
                      <a:pt x="47"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7" name="Google Shape;1018;p28">
                <a:extLst>
                  <a:ext uri="{FF2B5EF4-FFF2-40B4-BE49-F238E27FC236}">
                    <a16:creationId xmlns:a16="http://schemas.microsoft.com/office/drawing/2014/main" id="{16AB7439-2AC5-C7C4-A9B1-1FF0866927A1}"/>
                  </a:ext>
                </a:extLst>
              </p:cNvPr>
              <p:cNvSpPr/>
              <p:nvPr/>
            </p:nvSpPr>
            <p:spPr>
              <a:xfrm>
                <a:off x="-1483432" y="1774265"/>
                <a:ext cx="94399" cy="93467"/>
              </a:xfrm>
              <a:custGeom>
                <a:avLst/>
                <a:gdLst/>
                <a:ahLst/>
                <a:cxnLst/>
                <a:rect l="l" t="t" r="r" b="b"/>
                <a:pathLst>
                  <a:path w="1723" h="1706" extrusionOk="0">
                    <a:moveTo>
                      <a:pt x="1674" y="0"/>
                    </a:moveTo>
                    <a:cubicBezTo>
                      <a:pt x="1302" y="0"/>
                      <a:pt x="887" y="195"/>
                      <a:pt x="553" y="536"/>
                    </a:cubicBezTo>
                    <a:cubicBezTo>
                      <a:pt x="197" y="884"/>
                      <a:pt x="0" y="1321"/>
                      <a:pt x="18" y="1705"/>
                    </a:cubicBezTo>
                    <a:cubicBezTo>
                      <a:pt x="402" y="1580"/>
                      <a:pt x="767" y="1366"/>
                      <a:pt x="1071" y="1063"/>
                    </a:cubicBezTo>
                    <a:cubicBezTo>
                      <a:pt x="1383" y="751"/>
                      <a:pt x="1597" y="385"/>
                      <a:pt x="1722" y="1"/>
                    </a:cubicBezTo>
                    <a:cubicBezTo>
                      <a:pt x="1706" y="0"/>
                      <a:pt x="1690" y="0"/>
                      <a:pt x="1674"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8" name="Google Shape;1019;p28">
                <a:extLst>
                  <a:ext uri="{FF2B5EF4-FFF2-40B4-BE49-F238E27FC236}">
                    <a16:creationId xmlns:a16="http://schemas.microsoft.com/office/drawing/2014/main" id="{A2A932C1-373E-D170-2099-600558D122D8}"/>
                  </a:ext>
                </a:extLst>
              </p:cNvPr>
              <p:cNvSpPr/>
              <p:nvPr/>
            </p:nvSpPr>
            <p:spPr>
              <a:xfrm>
                <a:off x="-1665766" y="1590998"/>
                <a:ext cx="93906" cy="93413"/>
              </a:xfrm>
              <a:custGeom>
                <a:avLst/>
                <a:gdLst/>
                <a:ahLst/>
                <a:cxnLst/>
                <a:rect l="l" t="t" r="r" b="b"/>
                <a:pathLst>
                  <a:path w="1714" h="1705" extrusionOk="0">
                    <a:moveTo>
                      <a:pt x="1705" y="1"/>
                    </a:moveTo>
                    <a:lnTo>
                      <a:pt x="1705" y="1"/>
                    </a:lnTo>
                    <a:cubicBezTo>
                      <a:pt x="920" y="242"/>
                      <a:pt x="242" y="929"/>
                      <a:pt x="1" y="1705"/>
                    </a:cubicBezTo>
                    <a:cubicBezTo>
                      <a:pt x="9" y="1705"/>
                      <a:pt x="17" y="1705"/>
                      <a:pt x="26" y="1705"/>
                    </a:cubicBezTo>
                    <a:cubicBezTo>
                      <a:pt x="403" y="1705"/>
                      <a:pt x="820" y="1510"/>
                      <a:pt x="1169" y="1169"/>
                    </a:cubicBezTo>
                    <a:cubicBezTo>
                      <a:pt x="1517" y="813"/>
                      <a:pt x="1714" y="384"/>
                      <a:pt x="1705" y="1"/>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9" name="Google Shape;1020;p28">
                <a:extLst>
                  <a:ext uri="{FF2B5EF4-FFF2-40B4-BE49-F238E27FC236}">
                    <a16:creationId xmlns:a16="http://schemas.microsoft.com/office/drawing/2014/main" id="{3B6B5E6B-4195-E2AD-122E-D4B7875F5E24}"/>
                  </a:ext>
                </a:extLst>
              </p:cNvPr>
              <p:cNvSpPr/>
              <p:nvPr/>
            </p:nvSpPr>
            <p:spPr>
              <a:xfrm>
                <a:off x="-1484363" y="1590998"/>
                <a:ext cx="95330" cy="93467"/>
              </a:xfrm>
              <a:custGeom>
                <a:avLst/>
                <a:gdLst/>
                <a:ahLst/>
                <a:cxnLst/>
                <a:rect l="l" t="t" r="r" b="b"/>
                <a:pathLst>
                  <a:path w="1740" h="1706" extrusionOk="0">
                    <a:moveTo>
                      <a:pt x="35" y="1"/>
                    </a:moveTo>
                    <a:lnTo>
                      <a:pt x="35" y="1"/>
                    </a:lnTo>
                    <a:cubicBezTo>
                      <a:pt x="0" y="780"/>
                      <a:pt x="911" y="1706"/>
                      <a:pt x="1695" y="1706"/>
                    </a:cubicBezTo>
                    <a:cubicBezTo>
                      <a:pt x="1710" y="1706"/>
                      <a:pt x="1724" y="1705"/>
                      <a:pt x="1739" y="1705"/>
                    </a:cubicBezTo>
                    <a:cubicBezTo>
                      <a:pt x="1498" y="929"/>
                      <a:pt x="820" y="242"/>
                      <a:pt x="35" y="1"/>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0" name="Google Shape;1021;p28">
                <a:extLst>
                  <a:ext uri="{FF2B5EF4-FFF2-40B4-BE49-F238E27FC236}">
                    <a16:creationId xmlns:a16="http://schemas.microsoft.com/office/drawing/2014/main" id="{9E588293-6CAF-F034-A2F7-60275EF996B9}"/>
                  </a:ext>
                </a:extLst>
              </p:cNvPr>
              <p:cNvSpPr/>
              <p:nvPr/>
            </p:nvSpPr>
            <p:spPr>
              <a:xfrm>
                <a:off x="-1552848" y="1706382"/>
                <a:ext cx="50898" cy="46076"/>
              </a:xfrm>
              <a:custGeom>
                <a:avLst/>
                <a:gdLst/>
                <a:ahLst/>
                <a:cxnLst/>
                <a:rect l="l" t="t" r="r" b="b"/>
                <a:pathLst>
                  <a:path w="929" h="841" extrusionOk="0">
                    <a:moveTo>
                      <a:pt x="464" y="0"/>
                    </a:moveTo>
                    <a:cubicBezTo>
                      <a:pt x="357" y="0"/>
                      <a:pt x="250" y="45"/>
                      <a:pt x="170" y="125"/>
                    </a:cubicBezTo>
                    <a:cubicBezTo>
                      <a:pt x="0" y="286"/>
                      <a:pt x="0" y="553"/>
                      <a:pt x="170" y="714"/>
                    </a:cubicBezTo>
                    <a:cubicBezTo>
                      <a:pt x="250" y="799"/>
                      <a:pt x="357" y="841"/>
                      <a:pt x="464" y="841"/>
                    </a:cubicBezTo>
                    <a:cubicBezTo>
                      <a:pt x="571" y="841"/>
                      <a:pt x="678" y="799"/>
                      <a:pt x="759" y="714"/>
                    </a:cubicBezTo>
                    <a:cubicBezTo>
                      <a:pt x="928" y="553"/>
                      <a:pt x="928" y="286"/>
                      <a:pt x="759" y="125"/>
                    </a:cubicBezTo>
                    <a:cubicBezTo>
                      <a:pt x="678" y="45"/>
                      <a:pt x="571" y="0"/>
                      <a:pt x="464"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1" name="Google Shape;1022;p28">
                <a:extLst>
                  <a:ext uri="{FF2B5EF4-FFF2-40B4-BE49-F238E27FC236}">
                    <a16:creationId xmlns:a16="http://schemas.microsoft.com/office/drawing/2014/main" id="{3C2E5B0D-93EC-DA21-3345-AB9046F54832}"/>
                  </a:ext>
                </a:extLst>
              </p:cNvPr>
              <p:cNvSpPr/>
              <p:nvPr/>
            </p:nvSpPr>
            <p:spPr>
              <a:xfrm>
                <a:off x="-1673107" y="1583931"/>
                <a:ext cx="291360" cy="290867"/>
              </a:xfrm>
              <a:custGeom>
                <a:avLst/>
                <a:gdLst/>
                <a:ahLst/>
                <a:cxnLst/>
                <a:rect l="l" t="t" r="r" b="b"/>
                <a:pathLst>
                  <a:path w="5318" h="5309" extrusionOk="0">
                    <a:moveTo>
                      <a:pt x="2656" y="1711"/>
                    </a:moveTo>
                    <a:cubicBezTo>
                      <a:pt x="2898" y="1711"/>
                      <a:pt x="3141" y="1802"/>
                      <a:pt x="3328" y="1985"/>
                    </a:cubicBezTo>
                    <a:cubicBezTo>
                      <a:pt x="3694" y="2351"/>
                      <a:pt x="3694" y="2958"/>
                      <a:pt x="3328" y="3324"/>
                    </a:cubicBezTo>
                    <a:cubicBezTo>
                      <a:pt x="3141" y="3511"/>
                      <a:pt x="2898" y="3605"/>
                      <a:pt x="2656" y="3605"/>
                    </a:cubicBezTo>
                    <a:cubicBezTo>
                      <a:pt x="2414" y="3605"/>
                      <a:pt x="2173" y="3511"/>
                      <a:pt x="1990" y="3324"/>
                    </a:cubicBezTo>
                    <a:cubicBezTo>
                      <a:pt x="1616" y="2958"/>
                      <a:pt x="1616" y="2351"/>
                      <a:pt x="1990" y="1985"/>
                    </a:cubicBezTo>
                    <a:cubicBezTo>
                      <a:pt x="2173" y="1802"/>
                      <a:pt x="2414" y="1711"/>
                      <a:pt x="2656" y="1711"/>
                    </a:cubicBezTo>
                    <a:close/>
                    <a:moveTo>
                      <a:pt x="2656" y="0"/>
                    </a:moveTo>
                    <a:cubicBezTo>
                      <a:pt x="2555" y="0"/>
                      <a:pt x="2454" y="5"/>
                      <a:pt x="2356" y="14"/>
                    </a:cubicBezTo>
                    <a:cubicBezTo>
                      <a:pt x="2454" y="924"/>
                      <a:pt x="1633" y="1994"/>
                      <a:pt x="724" y="2271"/>
                    </a:cubicBezTo>
                    <a:cubicBezTo>
                      <a:pt x="524" y="2330"/>
                      <a:pt x="337" y="2365"/>
                      <a:pt x="141" y="2365"/>
                    </a:cubicBezTo>
                    <a:cubicBezTo>
                      <a:pt x="101" y="2365"/>
                      <a:pt x="60" y="2363"/>
                      <a:pt x="19" y="2360"/>
                    </a:cubicBezTo>
                    <a:cubicBezTo>
                      <a:pt x="1" y="2556"/>
                      <a:pt x="1" y="2753"/>
                      <a:pt x="19" y="2949"/>
                    </a:cubicBezTo>
                    <a:cubicBezTo>
                      <a:pt x="68" y="2944"/>
                      <a:pt x="118" y="2942"/>
                      <a:pt x="168" y="2942"/>
                    </a:cubicBezTo>
                    <a:cubicBezTo>
                      <a:pt x="1303" y="2942"/>
                      <a:pt x="2485" y="4176"/>
                      <a:pt x="2365" y="5295"/>
                    </a:cubicBezTo>
                    <a:cubicBezTo>
                      <a:pt x="2463" y="5304"/>
                      <a:pt x="2561" y="5308"/>
                      <a:pt x="2659" y="5308"/>
                    </a:cubicBezTo>
                    <a:cubicBezTo>
                      <a:pt x="2758" y="5308"/>
                      <a:pt x="2856" y="5304"/>
                      <a:pt x="2954" y="5295"/>
                    </a:cubicBezTo>
                    <a:cubicBezTo>
                      <a:pt x="2909" y="4742"/>
                      <a:pt x="3159" y="4117"/>
                      <a:pt x="3641" y="3636"/>
                    </a:cubicBezTo>
                    <a:cubicBezTo>
                      <a:pt x="3917" y="3359"/>
                      <a:pt x="4247" y="3154"/>
                      <a:pt x="4586" y="3038"/>
                    </a:cubicBezTo>
                    <a:cubicBezTo>
                      <a:pt x="4780" y="2974"/>
                      <a:pt x="4974" y="2944"/>
                      <a:pt x="5163" y="2944"/>
                    </a:cubicBezTo>
                    <a:cubicBezTo>
                      <a:pt x="5209" y="2944"/>
                      <a:pt x="5255" y="2945"/>
                      <a:pt x="5300" y="2949"/>
                    </a:cubicBezTo>
                    <a:cubicBezTo>
                      <a:pt x="5318" y="2753"/>
                      <a:pt x="5318" y="2556"/>
                      <a:pt x="5291" y="2351"/>
                    </a:cubicBezTo>
                    <a:cubicBezTo>
                      <a:pt x="5255" y="2360"/>
                      <a:pt x="5211" y="2360"/>
                      <a:pt x="5166" y="2360"/>
                    </a:cubicBezTo>
                    <a:cubicBezTo>
                      <a:pt x="4649" y="2360"/>
                      <a:pt x="4087" y="2110"/>
                      <a:pt x="3650" y="1673"/>
                    </a:cubicBezTo>
                    <a:cubicBezTo>
                      <a:pt x="3364" y="1388"/>
                      <a:pt x="3159" y="1058"/>
                      <a:pt x="3043" y="719"/>
                    </a:cubicBezTo>
                    <a:cubicBezTo>
                      <a:pt x="2972" y="478"/>
                      <a:pt x="2936" y="246"/>
                      <a:pt x="2963" y="14"/>
                    </a:cubicBezTo>
                    <a:cubicBezTo>
                      <a:pt x="2860" y="5"/>
                      <a:pt x="2758" y="0"/>
                      <a:pt x="2656"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2" name="Google Shape;1023;p28">
                <a:extLst>
                  <a:ext uri="{FF2B5EF4-FFF2-40B4-BE49-F238E27FC236}">
                    <a16:creationId xmlns:a16="http://schemas.microsoft.com/office/drawing/2014/main" id="{1DED98B6-8A7A-A4E7-8772-F2E3EE37408E}"/>
                  </a:ext>
                </a:extLst>
              </p:cNvPr>
              <p:cNvSpPr/>
              <p:nvPr/>
            </p:nvSpPr>
            <p:spPr>
              <a:xfrm>
                <a:off x="-1773753" y="1483230"/>
                <a:ext cx="494183" cy="492485"/>
              </a:xfrm>
              <a:custGeom>
                <a:avLst/>
                <a:gdLst/>
                <a:ahLst/>
                <a:cxnLst/>
                <a:rect l="l" t="t" r="r" b="b"/>
                <a:pathLst>
                  <a:path w="9020" h="8989" extrusionOk="0">
                    <a:moveTo>
                      <a:pt x="4522" y="1317"/>
                    </a:moveTo>
                    <a:cubicBezTo>
                      <a:pt x="5312" y="1317"/>
                      <a:pt x="6111" y="1608"/>
                      <a:pt x="6744" y="2244"/>
                    </a:cubicBezTo>
                    <a:cubicBezTo>
                      <a:pt x="7191" y="2690"/>
                      <a:pt x="7476" y="3226"/>
                      <a:pt x="7601" y="3797"/>
                    </a:cubicBezTo>
                    <a:cubicBezTo>
                      <a:pt x="7601" y="3806"/>
                      <a:pt x="7601" y="3806"/>
                      <a:pt x="7601" y="3814"/>
                    </a:cubicBezTo>
                    <a:cubicBezTo>
                      <a:pt x="7610" y="3832"/>
                      <a:pt x="7610" y="3850"/>
                      <a:pt x="7610" y="3868"/>
                    </a:cubicBezTo>
                    <a:cubicBezTo>
                      <a:pt x="7815" y="4876"/>
                      <a:pt x="7530" y="5964"/>
                      <a:pt x="6744" y="6741"/>
                    </a:cubicBezTo>
                    <a:cubicBezTo>
                      <a:pt x="6124" y="7361"/>
                      <a:pt x="5315" y="7674"/>
                      <a:pt x="4491" y="7674"/>
                    </a:cubicBezTo>
                    <a:cubicBezTo>
                      <a:pt x="4285" y="7674"/>
                      <a:pt x="4077" y="7654"/>
                      <a:pt x="3872" y="7615"/>
                    </a:cubicBezTo>
                    <a:cubicBezTo>
                      <a:pt x="3854" y="7606"/>
                      <a:pt x="3836" y="7606"/>
                      <a:pt x="3818" y="7597"/>
                    </a:cubicBezTo>
                    <a:cubicBezTo>
                      <a:pt x="2650" y="7374"/>
                      <a:pt x="1615" y="6339"/>
                      <a:pt x="1392" y="5170"/>
                    </a:cubicBezTo>
                    <a:cubicBezTo>
                      <a:pt x="1383" y="5153"/>
                      <a:pt x="1383" y="5144"/>
                      <a:pt x="1383" y="5126"/>
                    </a:cubicBezTo>
                    <a:cubicBezTo>
                      <a:pt x="1294" y="4707"/>
                      <a:pt x="1294" y="4278"/>
                      <a:pt x="1383" y="3859"/>
                    </a:cubicBezTo>
                    <a:cubicBezTo>
                      <a:pt x="1383" y="3841"/>
                      <a:pt x="1383" y="3823"/>
                      <a:pt x="1392" y="3806"/>
                    </a:cubicBezTo>
                    <a:cubicBezTo>
                      <a:pt x="1729" y="2249"/>
                      <a:pt x="3110" y="1317"/>
                      <a:pt x="4522" y="1317"/>
                    </a:cubicBezTo>
                    <a:close/>
                    <a:moveTo>
                      <a:pt x="4487" y="1"/>
                    </a:moveTo>
                    <a:cubicBezTo>
                      <a:pt x="4169" y="1"/>
                      <a:pt x="3850" y="32"/>
                      <a:pt x="3542" y="94"/>
                    </a:cubicBezTo>
                    <a:cubicBezTo>
                      <a:pt x="3435" y="121"/>
                      <a:pt x="3355" y="210"/>
                      <a:pt x="3337" y="317"/>
                    </a:cubicBezTo>
                    <a:lnTo>
                      <a:pt x="3265" y="755"/>
                    </a:lnTo>
                    <a:cubicBezTo>
                      <a:pt x="3256" y="799"/>
                      <a:pt x="3230" y="826"/>
                      <a:pt x="3194" y="844"/>
                    </a:cubicBezTo>
                    <a:cubicBezTo>
                      <a:pt x="3069" y="888"/>
                      <a:pt x="2944" y="942"/>
                      <a:pt x="2828" y="995"/>
                    </a:cubicBezTo>
                    <a:cubicBezTo>
                      <a:pt x="2812" y="1003"/>
                      <a:pt x="2794" y="1008"/>
                      <a:pt x="2776" y="1008"/>
                    </a:cubicBezTo>
                    <a:cubicBezTo>
                      <a:pt x="2754" y="1008"/>
                      <a:pt x="2732" y="1001"/>
                      <a:pt x="2712" y="986"/>
                    </a:cubicBezTo>
                    <a:lnTo>
                      <a:pt x="2346" y="728"/>
                    </a:lnTo>
                    <a:cubicBezTo>
                      <a:pt x="2300" y="695"/>
                      <a:pt x="2247" y="680"/>
                      <a:pt x="2193" y="680"/>
                    </a:cubicBezTo>
                    <a:cubicBezTo>
                      <a:pt x="2144" y="680"/>
                      <a:pt x="2095" y="693"/>
                      <a:pt x="2052" y="719"/>
                    </a:cubicBezTo>
                    <a:cubicBezTo>
                      <a:pt x="1793" y="897"/>
                      <a:pt x="1544" y="1094"/>
                      <a:pt x="1321" y="1317"/>
                    </a:cubicBezTo>
                    <a:cubicBezTo>
                      <a:pt x="1115" y="1531"/>
                      <a:pt x="928" y="1754"/>
                      <a:pt x="758" y="1995"/>
                    </a:cubicBezTo>
                    <a:cubicBezTo>
                      <a:pt x="669" y="2119"/>
                      <a:pt x="678" y="2298"/>
                      <a:pt x="767" y="2423"/>
                    </a:cubicBezTo>
                    <a:lnTo>
                      <a:pt x="982" y="2717"/>
                    </a:lnTo>
                    <a:cubicBezTo>
                      <a:pt x="1008" y="2753"/>
                      <a:pt x="1008" y="2797"/>
                      <a:pt x="990" y="2833"/>
                    </a:cubicBezTo>
                    <a:cubicBezTo>
                      <a:pt x="937" y="2949"/>
                      <a:pt x="883" y="3074"/>
                      <a:pt x="839" y="3199"/>
                    </a:cubicBezTo>
                    <a:cubicBezTo>
                      <a:pt x="830" y="3235"/>
                      <a:pt x="794" y="3270"/>
                      <a:pt x="758" y="3270"/>
                    </a:cubicBezTo>
                    <a:lnTo>
                      <a:pt x="312" y="3351"/>
                    </a:lnTo>
                    <a:cubicBezTo>
                      <a:pt x="205" y="3368"/>
                      <a:pt x="116" y="3449"/>
                      <a:pt x="98" y="3556"/>
                    </a:cubicBezTo>
                    <a:cubicBezTo>
                      <a:pt x="36" y="3859"/>
                      <a:pt x="0" y="4180"/>
                      <a:pt x="0" y="4492"/>
                    </a:cubicBezTo>
                    <a:cubicBezTo>
                      <a:pt x="0" y="4787"/>
                      <a:pt x="27" y="5081"/>
                      <a:pt x="80" y="5367"/>
                    </a:cubicBezTo>
                    <a:cubicBezTo>
                      <a:pt x="116" y="5518"/>
                      <a:pt x="241" y="5643"/>
                      <a:pt x="393" y="5661"/>
                    </a:cubicBezTo>
                    <a:lnTo>
                      <a:pt x="758" y="5724"/>
                    </a:lnTo>
                    <a:cubicBezTo>
                      <a:pt x="794" y="5732"/>
                      <a:pt x="830" y="5759"/>
                      <a:pt x="848" y="5795"/>
                    </a:cubicBezTo>
                    <a:cubicBezTo>
                      <a:pt x="892" y="5920"/>
                      <a:pt x="937" y="6045"/>
                      <a:pt x="999" y="6161"/>
                    </a:cubicBezTo>
                    <a:cubicBezTo>
                      <a:pt x="1017" y="6196"/>
                      <a:pt x="1008" y="6241"/>
                      <a:pt x="990" y="6277"/>
                    </a:cubicBezTo>
                    <a:lnTo>
                      <a:pt x="767" y="6580"/>
                    </a:lnTo>
                    <a:cubicBezTo>
                      <a:pt x="678" y="6705"/>
                      <a:pt x="678" y="6874"/>
                      <a:pt x="767" y="7008"/>
                    </a:cubicBezTo>
                    <a:cubicBezTo>
                      <a:pt x="1106" y="7499"/>
                      <a:pt x="1552" y="7945"/>
                      <a:pt x="2061" y="8275"/>
                    </a:cubicBezTo>
                    <a:cubicBezTo>
                      <a:pt x="2104" y="8301"/>
                      <a:pt x="2153" y="8314"/>
                      <a:pt x="2202" y="8314"/>
                    </a:cubicBezTo>
                    <a:cubicBezTo>
                      <a:pt x="2255" y="8314"/>
                      <a:pt x="2309" y="8298"/>
                      <a:pt x="2355" y="8266"/>
                    </a:cubicBezTo>
                    <a:lnTo>
                      <a:pt x="2721" y="8007"/>
                    </a:lnTo>
                    <a:cubicBezTo>
                      <a:pt x="2736" y="7993"/>
                      <a:pt x="2756" y="7986"/>
                      <a:pt x="2777" y="7986"/>
                    </a:cubicBezTo>
                    <a:cubicBezTo>
                      <a:pt x="2794" y="7986"/>
                      <a:pt x="2812" y="7990"/>
                      <a:pt x="2828" y="7998"/>
                    </a:cubicBezTo>
                    <a:cubicBezTo>
                      <a:pt x="2953" y="8052"/>
                      <a:pt x="3078" y="8105"/>
                      <a:pt x="3203" y="8150"/>
                    </a:cubicBezTo>
                    <a:cubicBezTo>
                      <a:pt x="3239" y="8159"/>
                      <a:pt x="3265" y="8195"/>
                      <a:pt x="3274" y="8239"/>
                    </a:cubicBezTo>
                    <a:lnTo>
                      <a:pt x="3337" y="8605"/>
                    </a:lnTo>
                    <a:cubicBezTo>
                      <a:pt x="3363" y="8757"/>
                      <a:pt x="3479" y="8882"/>
                      <a:pt x="3640" y="8908"/>
                    </a:cubicBezTo>
                    <a:cubicBezTo>
                      <a:pt x="3917" y="8962"/>
                      <a:pt x="4211" y="8989"/>
                      <a:pt x="4496" y="8989"/>
                    </a:cubicBezTo>
                    <a:cubicBezTo>
                      <a:pt x="4791" y="8989"/>
                      <a:pt x="5085" y="8962"/>
                      <a:pt x="5371" y="8908"/>
                    </a:cubicBezTo>
                    <a:cubicBezTo>
                      <a:pt x="5522" y="8873"/>
                      <a:pt x="5647" y="8748"/>
                      <a:pt x="5665" y="8596"/>
                    </a:cubicBezTo>
                    <a:lnTo>
                      <a:pt x="5727" y="8230"/>
                    </a:lnTo>
                    <a:cubicBezTo>
                      <a:pt x="5736" y="8195"/>
                      <a:pt x="5763" y="8159"/>
                      <a:pt x="5799" y="8141"/>
                    </a:cubicBezTo>
                    <a:cubicBezTo>
                      <a:pt x="5924" y="8097"/>
                      <a:pt x="6049" y="8052"/>
                      <a:pt x="6165" y="7989"/>
                    </a:cubicBezTo>
                    <a:cubicBezTo>
                      <a:pt x="6178" y="7983"/>
                      <a:pt x="6193" y="7980"/>
                      <a:pt x="6208" y="7980"/>
                    </a:cubicBezTo>
                    <a:cubicBezTo>
                      <a:pt x="6233" y="7980"/>
                      <a:pt x="6259" y="7987"/>
                      <a:pt x="6281" y="7998"/>
                    </a:cubicBezTo>
                    <a:lnTo>
                      <a:pt x="6646" y="8266"/>
                    </a:lnTo>
                    <a:cubicBezTo>
                      <a:pt x="6691" y="8297"/>
                      <a:pt x="6742" y="8313"/>
                      <a:pt x="6794" y="8313"/>
                    </a:cubicBezTo>
                    <a:cubicBezTo>
                      <a:pt x="6845" y="8313"/>
                      <a:pt x="6896" y="8297"/>
                      <a:pt x="6941" y="8266"/>
                    </a:cubicBezTo>
                    <a:cubicBezTo>
                      <a:pt x="7208" y="8097"/>
                      <a:pt x="7449" y="7891"/>
                      <a:pt x="7672" y="7668"/>
                    </a:cubicBezTo>
                    <a:cubicBezTo>
                      <a:pt x="7886" y="7463"/>
                      <a:pt x="8074" y="7240"/>
                      <a:pt x="8234" y="6999"/>
                    </a:cubicBezTo>
                    <a:cubicBezTo>
                      <a:pt x="8324" y="6865"/>
                      <a:pt x="8324" y="6696"/>
                      <a:pt x="8225" y="6571"/>
                    </a:cubicBezTo>
                    <a:lnTo>
                      <a:pt x="8011" y="6268"/>
                    </a:lnTo>
                    <a:cubicBezTo>
                      <a:pt x="7985" y="6232"/>
                      <a:pt x="7985" y="6187"/>
                      <a:pt x="8002" y="6152"/>
                    </a:cubicBezTo>
                    <a:cubicBezTo>
                      <a:pt x="8056" y="6036"/>
                      <a:pt x="8109" y="5911"/>
                      <a:pt x="8154" y="5786"/>
                    </a:cubicBezTo>
                    <a:cubicBezTo>
                      <a:pt x="8163" y="5750"/>
                      <a:pt x="8199" y="5724"/>
                      <a:pt x="8234" y="5715"/>
                    </a:cubicBezTo>
                    <a:lnTo>
                      <a:pt x="8680" y="5643"/>
                    </a:lnTo>
                    <a:cubicBezTo>
                      <a:pt x="8787" y="5625"/>
                      <a:pt x="8877" y="5536"/>
                      <a:pt x="8894" y="5429"/>
                    </a:cubicBezTo>
                    <a:cubicBezTo>
                      <a:pt x="9010" y="4840"/>
                      <a:pt x="9019" y="4216"/>
                      <a:pt x="8903" y="3618"/>
                    </a:cubicBezTo>
                    <a:cubicBezTo>
                      <a:pt x="8877" y="3467"/>
                      <a:pt x="8752" y="3351"/>
                      <a:pt x="8600" y="3324"/>
                    </a:cubicBezTo>
                    <a:lnTo>
                      <a:pt x="8234" y="3261"/>
                    </a:lnTo>
                    <a:cubicBezTo>
                      <a:pt x="8199" y="3261"/>
                      <a:pt x="8163" y="3226"/>
                      <a:pt x="8145" y="3190"/>
                    </a:cubicBezTo>
                    <a:cubicBezTo>
                      <a:pt x="8100" y="3065"/>
                      <a:pt x="8047" y="2940"/>
                      <a:pt x="7993" y="2815"/>
                    </a:cubicBezTo>
                    <a:cubicBezTo>
                      <a:pt x="7976" y="2780"/>
                      <a:pt x="7976" y="2744"/>
                      <a:pt x="8002" y="2708"/>
                    </a:cubicBezTo>
                    <a:lnTo>
                      <a:pt x="8216" y="2405"/>
                    </a:lnTo>
                    <a:cubicBezTo>
                      <a:pt x="8306" y="2280"/>
                      <a:pt x="8315" y="2111"/>
                      <a:pt x="8225" y="1977"/>
                    </a:cubicBezTo>
                    <a:cubicBezTo>
                      <a:pt x="8056" y="1745"/>
                      <a:pt x="7877" y="1522"/>
                      <a:pt x="7672" y="1317"/>
                    </a:cubicBezTo>
                    <a:cubicBezTo>
                      <a:pt x="7440" y="1085"/>
                      <a:pt x="7191" y="879"/>
                      <a:pt x="6932" y="710"/>
                    </a:cubicBezTo>
                    <a:cubicBezTo>
                      <a:pt x="6884" y="680"/>
                      <a:pt x="6833" y="664"/>
                      <a:pt x="6782" y="664"/>
                    </a:cubicBezTo>
                    <a:cubicBezTo>
                      <a:pt x="6728" y="664"/>
                      <a:pt x="6675" y="682"/>
                      <a:pt x="6629" y="719"/>
                    </a:cubicBezTo>
                    <a:lnTo>
                      <a:pt x="6263" y="978"/>
                    </a:lnTo>
                    <a:cubicBezTo>
                      <a:pt x="6248" y="992"/>
                      <a:pt x="6228" y="999"/>
                      <a:pt x="6207" y="999"/>
                    </a:cubicBezTo>
                    <a:cubicBezTo>
                      <a:pt x="6190" y="999"/>
                      <a:pt x="6172" y="995"/>
                      <a:pt x="6156" y="986"/>
                    </a:cubicBezTo>
                    <a:cubicBezTo>
                      <a:pt x="6031" y="933"/>
                      <a:pt x="5915" y="879"/>
                      <a:pt x="5790" y="835"/>
                    </a:cubicBezTo>
                    <a:cubicBezTo>
                      <a:pt x="5754" y="826"/>
                      <a:pt x="5719" y="790"/>
                      <a:pt x="5719" y="755"/>
                    </a:cubicBezTo>
                    <a:lnTo>
                      <a:pt x="5638" y="308"/>
                    </a:lnTo>
                    <a:cubicBezTo>
                      <a:pt x="5620" y="201"/>
                      <a:pt x="5540" y="121"/>
                      <a:pt x="5433" y="94"/>
                    </a:cubicBezTo>
                    <a:cubicBezTo>
                      <a:pt x="5125" y="32"/>
                      <a:pt x="4806" y="1"/>
                      <a:pt x="4487" y="1"/>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3466414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3EF71-E742-6168-16C5-FE205DF25D38}"/>
              </a:ext>
            </a:extLst>
          </p:cNvPr>
          <p:cNvSpPr>
            <a:spLocks noGrp="1"/>
          </p:cNvSpPr>
          <p:nvPr>
            <p:ph type="title"/>
          </p:nvPr>
        </p:nvSpPr>
        <p:spPr/>
        <p:txBody>
          <a:bodyPr>
            <a:noAutofit/>
          </a:bodyPr>
          <a:lstStyle/>
          <a:p>
            <a:pPr rtl="0"/>
            <a:r>
              <a:rPr lang="en-US" b="1" dirty="0">
                <a:solidFill>
                  <a:schemeClr val="accent1">
                    <a:lumMod val="50000"/>
                  </a:schemeClr>
                </a:solidFill>
                <a:latin typeface="+mn-lt"/>
              </a:rPr>
              <a:t>MAIN SUPPORT ACTIVITIES OF THE PROJECT</a:t>
            </a:r>
            <a:endParaRPr lang="en-VN" sz="3600" dirty="0">
              <a:solidFill>
                <a:schemeClr val="accent1">
                  <a:lumMod val="50000"/>
                </a:schemeClr>
              </a:solidFill>
            </a:endParaRPr>
          </a:p>
        </p:txBody>
      </p:sp>
      <p:sp>
        <p:nvSpPr>
          <p:cNvPr id="3" name="Text Placeholder 1">
            <a:extLst>
              <a:ext uri="{FF2B5EF4-FFF2-40B4-BE49-F238E27FC236}">
                <a16:creationId xmlns:a16="http://schemas.microsoft.com/office/drawing/2014/main" id="{6128974C-A6C7-E5B4-D662-04C211D643CA}"/>
              </a:ext>
            </a:extLst>
          </p:cNvPr>
          <p:cNvSpPr txBox="1">
            <a:spLocks/>
          </p:cNvSpPr>
          <p:nvPr/>
        </p:nvSpPr>
        <p:spPr>
          <a:xfrm>
            <a:off x="323530" y="456741"/>
            <a:ext cx="11573197" cy="7242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l" rtl="0"/>
            <a:endParaRPr lang="en-US" sz="2600" b="1" dirty="0">
              <a:latin typeface="+mn-lt"/>
            </a:endParaRPr>
          </a:p>
        </p:txBody>
      </p:sp>
      <p:sp>
        <p:nvSpPr>
          <p:cNvPr id="4" name="Content Placeholder 2">
            <a:extLst>
              <a:ext uri="{FF2B5EF4-FFF2-40B4-BE49-F238E27FC236}">
                <a16:creationId xmlns:a16="http://schemas.microsoft.com/office/drawing/2014/main" id="{2DC41E64-09A6-92D1-F906-886F3BD9305D}"/>
              </a:ext>
            </a:extLst>
          </p:cNvPr>
          <p:cNvSpPr txBox="1">
            <a:spLocks/>
          </p:cNvSpPr>
          <p:nvPr/>
        </p:nvSpPr>
        <p:spPr>
          <a:xfrm>
            <a:off x="609600" y="1333500"/>
            <a:ext cx="11158330" cy="47890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457200" algn="l" rtl="0">
              <a:lnSpc>
                <a:spcPct val="100000"/>
              </a:lnSpc>
              <a:spcAft>
                <a:spcPts val="600"/>
              </a:spcAft>
              <a:buFont typeface="Wingdings" pitchFamily="2" charset="2"/>
              <a:buChar char="v"/>
              <a:defRPr/>
            </a:pPr>
            <a:r>
              <a:rPr lang="en-US" sz="1800" dirty="0"/>
              <a:t>Strengthen capacity in the field of EE for IE, financial institutions participating in the project, energy service companies and EE equipment suppliers..</a:t>
            </a:r>
          </a:p>
          <a:p>
            <a:pPr lvl="1" indent="-457200" algn="just">
              <a:lnSpc>
                <a:spcPct val="100000"/>
              </a:lnSpc>
              <a:spcAft>
                <a:spcPts val="600"/>
              </a:spcAft>
              <a:buFont typeface="Wingdings" pitchFamily="2" charset="2"/>
              <a:buChar char="v"/>
              <a:defRPr/>
            </a:pPr>
            <a:r>
              <a:rPr lang="en-US" sz="1800" dirty="0"/>
              <a:t>Support in identifying EE solutions, calculating potential and financial efficiency for EE sub-projects, performing energy audits and other necessary technical support for </a:t>
            </a:r>
            <a:r>
              <a:rPr lang="en-US" sz="1800" dirty="0" err="1"/>
              <a:t>Ies</a:t>
            </a:r>
            <a:r>
              <a:rPr lang="en-US" sz="1800" dirty="0"/>
              <a:t> when implementing EE solutions .</a:t>
            </a:r>
          </a:p>
          <a:p>
            <a:pPr lvl="1" indent="-457200" algn="just">
              <a:lnSpc>
                <a:spcPct val="100000"/>
              </a:lnSpc>
              <a:spcAft>
                <a:spcPts val="600"/>
              </a:spcAft>
              <a:buFont typeface="Wingdings" pitchFamily="2" charset="2"/>
              <a:buChar char="v"/>
              <a:defRPr/>
            </a:pPr>
            <a:r>
              <a:rPr lang="en-US" sz="1800" dirty="0"/>
              <a:t>Support IE to prepare and complete environmental reports to comply with the World Bank's regulations on environmental and social safety;</a:t>
            </a:r>
          </a:p>
          <a:p>
            <a:pPr lvl="1" indent="-457200" algn="l" rtl="0">
              <a:lnSpc>
                <a:spcPct val="100000"/>
              </a:lnSpc>
              <a:spcAft>
                <a:spcPts val="600"/>
              </a:spcAft>
              <a:buFont typeface="Wingdings" pitchFamily="2" charset="2"/>
              <a:buChar char="v"/>
              <a:defRPr/>
            </a:pPr>
            <a:r>
              <a:rPr lang="en-US" sz="1800" dirty="0"/>
              <a:t>Editing and publishing energy technology handbooks for IE;</a:t>
            </a:r>
          </a:p>
          <a:p>
            <a:pPr lvl="1" indent="-457200" algn="l" rtl="0">
              <a:lnSpc>
                <a:spcPct val="100000"/>
              </a:lnSpc>
              <a:spcAft>
                <a:spcPts val="600"/>
              </a:spcAft>
              <a:buFont typeface="Wingdings" pitchFamily="2" charset="2"/>
              <a:buChar char="v"/>
              <a:defRPr/>
            </a:pPr>
            <a:r>
              <a:rPr lang="en-US" sz="1800" dirty="0"/>
              <a:t>Support the development and implementation of business strategies for EE equipment suppliers </a:t>
            </a:r>
          </a:p>
          <a:p>
            <a:pPr lvl="1" indent="-457200" algn="l" rtl="0">
              <a:lnSpc>
                <a:spcPct val="100000"/>
              </a:lnSpc>
              <a:spcAft>
                <a:spcPts val="600"/>
              </a:spcAft>
              <a:buFont typeface="Wingdings" pitchFamily="2" charset="2"/>
              <a:buChar char="v"/>
              <a:defRPr/>
            </a:pPr>
            <a:r>
              <a:rPr lang="en-US" sz="1800" dirty="0"/>
              <a:t>Carry out communication activities to share information and create favorable conditions for IE to access technical support activities and receive financial guarantees when implementing EE solutions.</a:t>
            </a:r>
          </a:p>
          <a:p>
            <a:pPr lvl="1" indent="-457200" algn="l" rtl="0">
              <a:lnSpc>
                <a:spcPct val="100000"/>
              </a:lnSpc>
              <a:spcAft>
                <a:spcPts val="600"/>
              </a:spcAft>
              <a:buFont typeface="Wingdings" pitchFamily="2" charset="2"/>
              <a:buChar char="v"/>
              <a:defRPr/>
            </a:pPr>
            <a:r>
              <a:rPr lang="en-US" sz="1800" dirty="0"/>
              <a:t>Organize study visits at local and abroad to enhance exchanges, connections, and share information and experiences in the field of EE for financial institutions participating in the project, IEs and ESCOs.</a:t>
            </a:r>
          </a:p>
        </p:txBody>
      </p:sp>
    </p:spTree>
    <p:extLst>
      <p:ext uri="{BB962C8B-B14F-4D97-AF65-F5344CB8AC3E}">
        <p14:creationId xmlns:p14="http://schemas.microsoft.com/office/powerpoint/2010/main" val="1648719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22980-C4BE-6766-C944-F30566FA8861}"/>
              </a:ext>
            </a:extLst>
          </p:cNvPr>
          <p:cNvSpPr>
            <a:spLocks noGrp="1"/>
          </p:cNvSpPr>
          <p:nvPr>
            <p:ph type="title"/>
          </p:nvPr>
        </p:nvSpPr>
        <p:spPr/>
        <p:txBody>
          <a:bodyPr>
            <a:noAutofit/>
          </a:bodyPr>
          <a:lstStyle/>
          <a:p>
            <a:pPr rtl="0"/>
            <a:r>
              <a:rPr lang="en-US" sz="2800" b="1" dirty="0">
                <a:solidFill>
                  <a:schemeClr val="accent1">
                    <a:lumMod val="50000"/>
                  </a:schemeClr>
                </a:solidFill>
                <a:latin typeface="+mn-lt"/>
              </a:rPr>
              <a:t>3. BENEFITS OF IE/ESCO WHEN PARTICIPATING IN </a:t>
            </a:r>
            <a:r>
              <a:rPr lang="vi-VN" sz="2800" b="1" dirty="0">
                <a:solidFill>
                  <a:schemeClr val="accent1">
                    <a:lumMod val="50000"/>
                  </a:schemeClr>
                </a:solidFill>
                <a:latin typeface="+mn-lt"/>
              </a:rPr>
              <a:t>PROJECT</a:t>
            </a:r>
            <a:endParaRPr lang="en-VN" sz="2800" dirty="0">
              <a:solidFill>
                <a:schemeClr val="accent1">
                  <a:lumMod val="50000"/>
                </a:schemeClr>
              </a:solidFill>
              <a:latin typeface="+mn-lt"/>
            </a:endParaRPr>
          </a:p>
        </p:txBody>
      </p:sp>
      <p:cxnSp>
        <p:nvCxnSpPr>
          <p:cNvPr id="4" name="Straight Connector 3">
            <a:extLst>
              <a:ext uri="{FF2B5EF4-FFF2-40B4-BE49-F238E27FC236}">
                <a16:creationId xmlns:a16="http://schemas.microsoft.com/office/drawing/2014/main" id="{C1BC298C-9DEE-EBA7-C876-C97ED360BAC3}"/>
              </a:ext>
            </a:extLst>
          </p:cNvPr>
          <p:cNvCxnSpPr>
            <a:cxnSpLocks/>
          </p:cNvCxnSpPr>
          <p:nvPr/>
        </p:nvCxnSpPr>
        <p:spPr>
          <a:xfrm>
            <a:off x="6145654" y="11568634"/>
            <a:ext cx="3904191" cy="0"/>
          </a:xfrm>
          <a:prstGeom prst="line">
            <a:avLst/>
          </a:prstGeom>
          <a:ln w="76200">
            <a:solidFill>
              <a:schemeClr val="tx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DADDB527-0C81-DF1B-5D06-36E60F546B03}"/>
              </a:ext>
            </a:extLst>
          </p:cNvPr>
          <p:cNvCxnSpPr>
            <a:cxnSpLocks/>
          </p:cNvCxnSpPr>
          <p:nvPr/>
        </p:nvCxnSpPr>
        <p:spPr>
          <a:xfrm>
            <a:off x="7699987" y="9378457"/>
            <a:ext cx="2330668" cy="0"/>
          </a:xfrm>
          <a:prstGeom prst="line">
            <a:avLst/>
          </a:prstGeom>
          <a:ln w="76200">
            <a:solidFill>
              <a:schemeClr val="tx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FD06DA10-100C-7E6B-2C94-826D8CB06B51}"/>
              </a:ext>
            </a:extLst>
          </p:cNvPr>
          <p:cNvCxnSpPr>
            <a:cxnSpLocks/>
          </p:cNvCxnSpPr>
          <p:nvPr/>
        </p:nvCxnSpPr>
        <p:spPr>
          <a:xfrm>
            <a:off x="6298054" y="11721034"/>
            <a:ext cx="3904191" cy="0"/>
          </a:xfrm>
          <a:prstGeom prst="line">
            <a:avLst/>
          </a:prstGeom>
          <a:ln w="76200">
            <a:solidFill>
              <a:schemeClr val="tx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aphicFrame>
        <p:nvGraphicFramePr>
          <p:cNvPr id="10" name="Diagram 9">
            <a:extLst>
              <a:ext uri="{FF2B5EF4-FFF2-40B4-BE49-F238E27FC236}">
                <a16:creationId xmlns:a16="http://schemas.microsoft.com/office/drawing/2014/main" id="{7483DA63-4E8E-6928-BAF2-0FBA8422DBD8}"/>
              </a:ext>
            </a:extLst>
          </p:cNvPr>
          <p:cNvGraphicFramePr/>
          <p:nvPr>
            <p:extLst>
              <p:ext uri="{D42A27DB-BD31-4B8C-83A1-F6EECF244321}">
                <p14:modId xmlns:p14="http://schemas.microsoft.com/office/powerpoint/2010/main" val="1548643657"/>
              </p:ext>
            </p:extLst>
          </p:nvPr>
        </p:nvGraphicFramePr>
        <p:xfrm>
          <a:off x="1576120" y="1080439"/>
          <a:ext cx="9039760" cy="52838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36076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7D7C2-F700-AADB-2860-5625533313A5}"/>
              </a:ext>
            </a:extLst>
          </p:cNvPr>
          <p:cNvSpPr>
            <a:spLocks noGrp="1"/>
          </p:cNvSpPr>
          <p:nvPr>
            <p:ph type="title"/>
          </p:nvPr>
        </p:nvSpPr>
        <p:spPr>
          <a:xfrm>
            <a:off x="525116" y="547058"/>
            <a:ext cx="11017528" cy="495200"/>
          </a:xfrm>
        </p:spPr>
        <p:txBody>
          <a:bodyPr>
            <a:noAutofit/>
          </a:bodyPr>
          <a:lstStyle/>
          <a:p>
            <a:pPr rtl="0"/>
            <a:r>
              <a:rPr lang="en-US" dirty="0"/>
              <a:t>TECHNICAL SUPPORT FROM MOIT &amp; WORLD BANK</a:t>
            </a:r>
            <a:endParaRPr lang="en-VN" dirty="0">
              <a:latin typeface="+mj-lt"/>
            </a:endParaRPr>
          </a:p>
        </p:txBody>
      </p:sp>
      <p:grpSp>
        <p:nvGrpSpPr>
          <p:cNvPr id="3" name="Group 2">
            <a:extLst>
              <a:ext uri="{FF2B5EF4-FFF2-40B4-BE49-F238E27FC236}">
                <a16:creationId xmlns:a16="http://schemas.microsoft.com/office/drawing/2014/main" id="{5B272F6E-D993-4820-8D83-0A93DAF11C45}"/>
              </a:ext>
            </a:extLst>
          </p:cNvPr>
          <p:cNvGrpSpPr/>
          <p:nvPr/>
        </p:nvGrpSpPr>
        <p:grpSpPr>
          <a:xfrm>
            <a:off x="0" y="2391880"/>
            <a:ext cx="4449283" cy="4466120"/>
            <a:chOff x="4743450" y="1335205"/>
            <a:chExt cx="3240592" cy="3774323"/>
          </a:xfrm>
          <a:solidFill>
            <a:schemeClr val="accent1">
              <a:alpha val="34000"/>
            </a:schemeClr>
          </a:solidFill>
        </p:grpSpPr>
        <p:sp>
          <p:nvSpPr>
            <p:cNvPr id="4" name="Freeform: Shape 32">
              <a:extLst>
                <a:ext uri="{FF2B5EF4-FFF2-40B4-BE49-F238E27FC236}">
                  <a16:creationId xmlns:a16="http://schemas.microsoft.com/office/drawing/2014/main" id="{1EBB9EEE-678E-4383-A7E1-DBA34718E579}"/>
                </a:ext>
              </a:extLst>
            </p:cNvPr>
            <p:cNvSpPr/>
            <p:nvPr/>
          </p:nvSpPr>
          <p:spPr>
            <a:xfrm>
              <a:off x="4743450" y="1335205"/>
              <a:ext cx="2365084" cy="3774323"/>
            </a:xfrm>
            <a:custGeom>
              <a:avLst/>
              <a:gdLst>
                <a:gd name="connsiteX0" fmla="*/ 817516 w 1645921"/>
                <a:gd name="connsiteY0" fmla="*/ 1935988 h 2169949"/>
                <a:gd name="connsiteX1" fmla="*/ 513238 w 1645921"/>
                <a:gd name="connsiteY1" fmla="*/ 2124229 h 2169949"/>
                <a:gd name="connsiteX2" fmla="*/ 820226 w 1645921"/>
                <a:gd name="connsiteY2" fmla="*/ 2124229 h 2169949"/>
                <a:gd name="connsiteX3" fmla="*/ 848006 w 1645921"/>
                <a:gd name="connsiteY3" fmla="*/ 1933084 h 2169949"/>
                <a:gd name="connsiteX4" fmla="*/ 851058 w 1645921"/>
                <a:gd name="connsiteY4" fmla="*/ 2124229 h 2169949"/>
                <a:gd name="connsiteX5" fmla="*/ 1165501 w 1645921"/>
                <a:gd name="connsiteY5" fmla="*/ 2124229 h 2169949"/>
                <a:gd name="connsiteX6" fmla="*/ 483030 w 1645921"/>
                <a:gd name="connsiteY6" fmla="*/ 1713663 h 2169949"/>
                <a:gd name="connsiteX7" fmla="*/ 441567 w 1645921"/>
                <a:gd name="connsiteY7" fmla="*/ 2124229 h 2169949"/>
                <a:gd name="connsiteX8" fmla="*/ 456637 w 1645921"/>
                <a:gd name="connsiteY8" fmla="*/ 2124229 h 2169949"/>
                <a:gd name="connsiteX9" fmla="*/ 806082 w 1645921"/>
                <a:gd name="connsiteY9" fmla="*/ 1908038 h 2169949"/>
                <a:gd name="connsiteX10" fmla="*/ 483030 w 1645921"/>
                <a:gd name="connsiteY10" fmla="*/ 1713663 h 2169949"/>
                <a:gd name="connsiteX11" fmla="*/ 1192837 w 1645921"/>
                <a:gd name="connsiteY11" fmla="*/ 1703681 h 2169949"/>
                <a:gd name="connsiteX12" fmla="*/ 863251 w 1645921"/>
                <a:gd name="connsiteY12" fmla="*/ 1907494 h 2169949"/>
                <a:gd name="connsiteX13" fmla="*/ 1223376 w 1645921"/>
                <a:gd name="connsiteY13" fmla="*/ 2124229 h 2169949"/>
                <a:gd name="connsiteX14" fmla="*/ 1255703 w 1645921"/>
                <a:gd name="connsiteY14" fmla="*/ 2124229 h 2169949"/>
                <a:gd name="connsiteX15" fmla="*/ 813705 w 1645921"/>
                <a:gd name="connsiteY15" fmla="*/ 1701321 h 2169949"/>
                <a:gd name="connsiteX16" fmla="*/ 529673 w 1645921"/>
                <a:gd name="connsiteY16" fmla="*/ 1704407 h 2169949"/>
                <a:gd name="connsiteX17" fmla="*/ 529129 w 1645921"/>
                <a:gd name="connsiteY17" fmla="*/ 1706584 h 2169949"/>
                <a:gd name="connsiteX18" fmla="*/ 816608 w 1645921"/>
                <a:gd name="connsiteY18" fmla="*/ 1879544 h 2169949"/>
                <a:gd name="connsiteX19" fmla="*/ 813705 w 1645921"/>
                <a:gd name="connsiteY19" fmla="*/ 1701321 h 2169949"/>
                <a:gd name="connsiteX20" fmla="*/ 1143109 w 1645921"/>
                <a:gd name="connsiteY20" fmla="*/ 1697147 h 2169949"/>
                <a:gd name="connsiteX21" fmla="*/ 844376 w 1645921"/>
                <a:gd name="connsiteY21" fmla="*/ 1700595 h 2169949"/>
                <a:gd name="connsiteX22" fmla="*/ 847280 w 1645921"/>
                <a:gd name="connsiteY22" fmla="*/ 1882630 h 2169949"/>
                <a:gd name="connsiteX23" fmla="*/ 1143835 w 1645921"/>
                <a:gd name="connsiteY23" fmla="*/ 1699143 h 2169949"/>
                <a:gd name="connsiteX24" fmla="*/ 1143109 w 1645921"/>
                <a:gd name="connsiteY24" fmla="*/ 1697147 h 2169949"/>
                <a:gd name="connsiteX25" fmla="*/ 840565 w 1645921"/>
                <a:gd name="connsiteY25" fmla="*/ 1456129 h 2169949"/>
                <a:gd name="connsiteX26" fmla="*/ 844195 w 1645921"/>
                <a:gd name="connsiteY26" fmla="*/ 1670287 h 2169949"/>
                <a:gd name="connsiteX27" fmla="*/ 1144923 w 1645921"/>
                <a:gd name="connsiteY27" fmla="*/ 1666838 h 2169949"/>
                <a:gd name="connsiteX28" fmla="*/ 1145649 w 1645921"/>
                <a:gd name="connsiteY28" fmla="*/ 1665205 h 2169949"/>
                <a:gd name="connsiteX29" fmla="*/ 840565 w 1645921"/>
                <a:gd name="connsiteY29" fmla="*/ 1456129 h 2169949"/>
                <a:gd name="connsiteX30" fmla="*/ 810075 w 1645921"/>
                <a:gd name="connsiteY30" fmla="*/ 1455403 h 2169949"/>
                <a:gd name="connsiteX31" fmla="*/ 517695 w 1645921"/>
                <a:gd name="connsiteY31" fmla="*/ 1674098 h 2169949"/>
                <a:gd name="connsiteX32" fmla="*/ 813342 w 1645921"/>
                <a:gd name="connsiteY32" fmla="*/ 1670650 h 2169949"/>
                <a:gd name="connsiteX33" fmla="*/ 810075 w 1645921"/>
                <a:gd name="connsiteY33" fmla="*/ 1455403 h 2169949"/>
                <a:gd name="connsiteX34" fmla="*/ 530580 w 1645921"/>
                <a:gd name="connsiteY34" fmla="*/ 1243604 h 2169949"/>
                <a:gd name="connsiteX35" fmla="*/ 488656 w 1645921"/>
                <a:gd name="connsiteY35" fmla="*/ 1658308 h 2169949"/>
                <a:gd name="connsiteX36" fmla="*/ 797915 w 1645921"/>
                <a:gd name="connsiteY36" fmla="*/ 1426909 h 2169949"/>
                <a:gd name="connsiteX37" fmla="*/ 530580 w 1645921"/>
                <a:gd name="connsiteY37" fmla="*/ 1243604 h 2169949"/>
                <a:gd name="connsiteX38" fmla="*/ 836935 w 1645921"/>
                <a:gd name="connsiteY38" fmla="*/ 1223277 h 2169949"/>
                <a:gd name="connsiteX39" fmla="*/ 839658 w 1645921"/>
                <a:gd name="connsiteY39" fmla="*/ 1395693 h 2169949"/>
                <a:gd name="connsiteX40" fmla="*/ 1070150 w 1645921"/>
                <a:gd name="connsiteY40" fmla="*/ 1223277 h 2169949"/>
                <a:gd name="connsiteX41" fmla="*/ 836935 w 1645921"/>
                <a:gd name="connsiteY41" fmla="*/ 1223277 h 2169949"/>
                <a:gd name="connsiteX42" fmla="*/ 553085 w 1645921"/>
                <a:gd name="connsiteY42" fmla="*/ 1223277 h 2169949"/>
                <a:gd name="connsiteX43" fmla="*/ 809167 w 1645921"/>
                <a:gd name="connsiteY43" fmla="*/ 1398778 h 2169949"/>
                <a:gd name="connsiteX44" fmla="*/ 806445 w 1645921"/>
                <a:gd name="connsiteY44" fmla="*/ 1223277 h 2169949"/>
                <a:gd name="connsiteX45" fmla="*/ 553085 w 1645921"/>
                <a:gd name="connsiteY45" fmla="*/ 1223277 h 2169949"/>
                <a:gd name="connsiteX46" fmla="*/ 1121148 w 1645921"/>
                <a:gd name="connsiteY46" fmla="*/ 1222551 h 2169949"/>
                <a:gd name="connsiteX47" fmla="*/ 849095 w 1645921"/>
                <a:gd name="connsiteY47" fmla="*/ 1426001 h 2169949"/>
                <a:gd name="connsiteX48" fmla="*/ 1185940 w 1645921"/>
                <a:gd name="connsiteY48" fmla="*/ 1656856 h 2169949"/>
                <a:gd name="connsiteX49" fmla="*/ 1121148 w 1645921"/>
                <a:gd name="connsiteY49" fmla="*/ 1222551 h 2169949"/>
                <a:gd name="connsiteX50" fmla="*/ 803178 w 1645921"/>
                <a:gd name="connsiteY50" fmla="*/ 1009119 h 2169949"/>
                <a:gd name="connsiteX51" fmla="*/ 570690 w 1645921"/>
                <a:gd name="connsiteY51" fmla="*/ 1191335 h 2169949"/>
                <a:gd name="connsiteX52" fmla="*/ 805901 w 1645921"/>
                <a:gd name="connsiteY52" fmla="*/ 1191335 h 2169949"/>
                <a:gd name="connsiteX53" fmla="*/ 803178 w 1645921"/>
                <a:gd name="connsiteY53" fmla="*/ 1009119 h 2169949"/>
                <a:gd name="connsiteX54" fmla="*/ 833305 w 1645921"/>
                <a:gd name="connsiteY54" fmla="*/ 992422 h 2169949"/>
                <a:gd name="connsiteX55" fmla="*/ 836572 w 1645921"/>
                <a:gd name="connsiteY55" fmla="*/ 1191154 h 2169949"/>
                <a:gd name="connsiteX56" fmla="*/ 1087391 w 1645921"/>
                <a:gd name="connsiteY56" fmla="*/ 1191154 h 2169949"/>
                <a:gd name="connsiteX57" fmla="*/ 833305 w 1645921"/>
                <a:gd name="connsiteY57" fmla="*/ 992422 h 2169949"/>
                <a:gd name="connsiteX58" fmla="*/ 1055404 w 1645921"/>
                <a:gd name="connsiteY58" fmla="*/ 817761 h 2169949"/>
                <a:gd name="connsiteX59" fmla="*/ 1042745 w 1645921"/>
                <a:gd name="connsiteY59" fmla="*/ 821277 h 2169949"/>
                <a:gd name="connsiteX60" fmla="*/ 985031 w 1645921"/>
                <a:gd name="connsiteY60" fmla="*/ 866468 h 2169949"/>
                <a:gd name="connsiteX61" fmla="*/ 853269 w 1645921"/>
                <a:gd name="connsiteY61" fmla="*/ 969918 h 2169949"/>
                <a:gd name="connsiteX62" fmla="*/ 1113707 w 1645921"/>
                <a:gd name="connsiteY62" fmla="*/ 1173549 h 2169949"/>
                <a:gd name="connsiteX63" fmla="*/ 1099007 w 1645921"/>
                <a:gd name="connsiteY63" fmla="*/ 1072459 h 2169949"/>
                <a:gd name="connsiteX64" fmla="*/ 1079587 w 1645921"/>
                <a:gd name="connsiteY64" fmla="*/ 943783 h 2169949"/>
                <a:gd name="connsiteX65" fmla="*/ 1062346 w 1645921"/>
                <a:gd name="connsiteY65" fmla="*/ 828537 h 2169949"/>
                <a:gd name="connsiteX66" fmla="*/ 1055404 w 1645921"/>
                <a:gd name="connsiteY66" fmla="*/ 817761 h 2169949"/>
                <a:gd name="connsiteX67" fmla="*/ 576134 w 1645921"/>
                <a:gd name="connsiteY67" fmla="*/ 791513 h 2169949"/>
                <a:gd name="connsiteX68" fmla="*/ 537114 w 1645921"/>
                <a:gd name="connsiteY68" fmla="*/ 1179357 h 2169949"/>
                <a:gd name="connsiteX69" fmla="*/ 540744 w 1645921"/>
                <a:gd name="connsiteY69" fmla="*/ 1177179 h 2169949"/>
                <a:gd name="connsiteX70" fmla="*/ 796100 w 1645921"/>
                <a:gd name="connsiteY70" fmla="*/ 976996 h 2169949"/>
                <a:gd name="connsiteX71" fmla="*/ 796100 w 1645921"/>
                <a:gd name="connsiteY71" fmla="*/ 963384 h 2169949"/>
                <a:gd name="connsiteX72" fmla="*/ 618240 w 1645921"/>
                <a:gd name="connsiteY72" fmla="*/ 824181 h 2169949"/>
                <a:gd name="connsiteX73" fmla="*/ 576134 w 1645921"/>
                <a:gd name="connsiteY73" fmla="*/ 791513 h 2169949"/>
                <a:gd name="connsiteX74" fmla="*/ 832035 w 1645921"/>
                <a:gd name="connsiteY74" fmla="*/ 779716 h 2169949"/>
                <a:gd name="connsiteX75" fmla="*/ 832035 w 1645921"/>
                <a:gd name="connsiteY75" fmla="*/ 948865 h 2169949"/>
                <a:gd name="connsiteX76" fmla="*/ 1031534 w 1645921"/>
                <a:gd name="connsiteY76" fmla="*/ 792496 h 2169949"/>
                <a:gd name="connsiteX77" fmla="*/ 1031242 w 1645921"/>
                <a:gd name="connsiteY77" fmla="*/ 791569 h 2169949"/>
                <a:gd name="connsiteX78" fmla="*/ 1035405 w 1645921"/>
                <a:gd name="connsiteY78" fmla="*/ 783570 h 2169949"/>
                <a:gd name="connsiteX79" fmla="*/ 607714 w 1645921"/>
                <a:gd name="connsiteY79" fmla="*/ 775723 h 2169949"/>
                <a:gd name="connsiteX80" fmla="*/ 607351 w 1645921"/>
                <a:gd name="connsiteY80" fmla="*/ 777720 h 2169949"/>
                <a:gd name="connsiteX81" fmla="*/ 800637 w 1645921"/>
                <a:gd name="connsiteY81" fmla="*/ 928901 h 2169949"/>
                <a:gd name="connsiteX82" fmla="*/ 800637 w 1645921"/>
                <a:gd name="connsiteY82" fmla="*/ 779353 h 2169949"/>
                <a:gd name="connsiteX83" fmla="*/ 607714 w 1645921"/>
                <a:gd name="connsiteY83" fmla="*/ 775723 h 2169949"/>
                <a:gd name="connsiteX84" fmla="*/ 796931 w 1645921"/>
                <a:gd name="connsiteY84" fmla="*/ 594770 h 2169949"/>
                <a:gd name="connsiteX85" fmla="*/ 605840 w 1645921"/>
                <a:gd name="connsiteY85" fmla="*/ 744540 h 2169949"/>
                <a:gd name="connsiteX86" fmla="*/ 799169 w 1645921"/>
                <a:gd name="connsiteY86" fmla="*/ 744540 h 2169949"/>
                <a:gd name="connsiteX87" fmla="*/ 796931 w 1645921"/>
                <a:gd name="connsiteY87" fmla="*/ 594770 h 2169949"/>
                <a:gd name="connsiteX88" fmla="*/ 821693 w 1645921"/>
                <a:gd name="connsiteY88" fmla="*/ 581046 h 2169949"/>
                <a:gd name="connsiteX89" fmla="*/ 824378 w 1645921"/>
                <a:gd name="connsiteY89" fmla="*/ 744391 h 2169949"/>
                <a:gd name="connsiteX90" fmla="*/ 1030536 w 1645921"/>
                <a:gd name="connsiteY90" fmla="*/ 744391 h 2169949"/>
                <a:gd name="connsiteX91" fmla="*/ 821693 w 1645921"/>
                <a:gd name="connsiteY91" fmla="*/ 581046 h 2169949"/>
                <a:gd name="connsiteX92" fmla="*/ 1004245 w 1645921"/>
                <a:gd name="connsiteY92" fmla="*/ 437486 h 2169949"/>
                <a:gd name="connsiteX93" fmla="*/ 993840 w 1645921"/>
                <a:gd name="connsiteY93" fmla="*/ 440376 h 2169949"/>
                <a:gd name="connsiteX94" fmla="*/ 946402 w 1645921"/>
                <a:gd name="connsiteY94" fmla="*/ 477520 h 2169949"/>
                <a:gd name="connsiteX95" fmla="*/ 838102 w 1645921"/>
                <a:gd name="connsiteY95" fmla="*/ 562549 h 2169949"/>
                <a:gd name="connsiteX96" fmla="*/ 1052166 w 1645921"/>
                <a:gd name="connsiteY96" fmla="*/ 729921 h 2169949"/>
                <a:gd name="connsiteX97" fmla="*/ 1040084 w 1645921"/>
                <a:gd name="connsiteY97" fmla="*/ 646831 h 2169949"/>
                <a:gd name="connsiteX98" fmla="*/ 1024122 w 1645921"/>
                <a:gd name="connsiteY98" fmla="*/ 541068 h 2169949"/>
                <a:gd name="connsiteX99" fmla="*/ 1009951 w 1645921"/>
                <a:gd name="connsiteY99" fmla="*/ 446343 h 2169949"/>
                <a:gd name="connsiteX100" fmla="*/ 1004245 w 1645921"/>
                <a:gd name="connsiteY100" fmla="*/ 437486 h 2169949"/>
                <a:gd name="connsiteX101" fmla="*/ 610315 w 1645921"/>
                <a:gd name="connsiteY101" fmla="*/ 415911 h 2169949"/>
                <a:gd name="connsiteX102" fmla="*/ 578243 w 1645921"/>
                <a:gd name="connsiteY102" fmla="*/ 734695 h 2169949"/>
                <a:gd name="connsiteX103" fmla="*/ 581226 w 1645921"/>
                <a:gd name="connsiteY103" fmla="*/ 732905 h 2169949"/>
                <a:gd name="connsiteX104" fmla="*/ 791113 w 1645921"/>
                <a:gd name="connsiteY104" fmla="*/ 568367 h 2169949"/>
                <a:gd name="connsiteX105" fmla="*/ 791113 w 1645921"/>
                <a:gd name="connsiteY105" fmla="*/ 557179 h 2169949"/>
                <a:gd name="connsiteX106" fmla="*/ 644923 w 1645921"/>
                <a:gd name="connsiteY106" fmla="*/ 442763 h 2169949"/>
                <a:gd name="connsiteX107" fmla="*/ 610315 w 1645921"/>
                <a:gd name="connsiteY107" fmla="*/ 415911 h 2169949"/>
                <a:gd name="connsiteX108" fmla="*/ 1030322 w 1645921"/>
                <a:gd name="connsiteY108" fmla="*/ 412680 h 2169949"/>
                <a:gd name="connsiteX109" fmla="*/ 1030686 w 1645921"/>
                <a:gd name="connsiteY109" fmla="*/ 414569 h 2169949"/>
                <a:gd name="connsiteX110" fmla="*/ 1050973 w 1645921"/>
                <a:gd name="connsiteY110" fmla="*/ 551361 h 2169949"/>
                <a:gd name="connsiteX111" fmla="*/ 1068427 w 1645921"/>
                <a:gd name="connsiteY111" fmla="*/ 666821 h 2169949"/>
                <a:gd name="connsiteX112" fmla="*/ 1079316 w 1645921"/>
                <a:gd name="connsiteY112" fmla="*/ 739618 h 2169949"/>
                <a:gd name="connsiteX113" fmla="*/ 1079763 w 1645921"/>
                <a:gd name="connsiteY113" fmla="*/ 743198 h 2169949"/>
                <a:gd name="connsiteX114" fmla="*/ 1080791 w 1645921"/>
                <a:gd name="connsiteY114" fmla="*/ 744748 h 2169949"/>
                <a:gd name="connsiteX115" fmla="*/ 1476534 w 1645921"/>
                <a:gd name="connsiteY115" fmla="*/ 412680 h 2169949"/>
                <a:gd name="connsiteX116" fmla="*/ 820649 w 1645921"/>
                <a:gd name="connsiteY116" fmla="*/ 412680 h 2169949"/>
                <a:gd name="connsiteX117" fmla="*/ 820649 w 1645921"/>
                <a:gd name="connsiteY117" fmla="*/ 545245 h 2169949"/>
                <a:gd name="connsiteX118" fmla="*/ 989779 w 1645921"/>
                <a:gd name="connsiteY118" fmla="*/ 412680 h 2169949"/>
                <a:gd name="connsiteX119" fmla="*/ 646336 w 1645921"/>
                <a:gd name="connsiteY119" fmla="*/ 412680 h 2169949"/>
                <a:gd name="connsiteX120" fmla="*/ 794842 w 1645921"/>
                <a:gd name="connsiteY120" fmla="*/ 528836 h 2169949"/>
                <a:gd name="connsiteX121" fmla="*/ 794842 w 1645921"/>
                <a:gd name="connsiteY121" fmla="*/ 412680 h 2169949"/>
                <a:gd name="connsiteX122" fmla="*/ 171855 w 1645921"/>
                <a:gd name="connsiteY122" fmla="*/ 412680 h 2169949"/>
                <a:gd name="connsiteX123" fmla="*/ 553095 w 1645921"/>
                <a:gd name="connsiteY123" fmla="*/ 732578 h 2169949"/>
                <a:gd name="connsiteX124" fmla="*/ 562729 w 1645921"/>
                <a:gd name="connsiteY124" fmla="*/ 639075 h 2169949"/>
                <a:gd name="connsiteX125" fmla="*/ 570635 w 1645921"/>
                <a:gd name="connsiteY125" fmla="*/ 559864 h 2169949"/>
                <a:gd name="connsiteX126" fmla="*/ 580630 w 1645921"/>
                <a:gd name="connsiteY126" fmla="*/ 462155 h 2169949"/>
                <a:gd name="connsiteX127" fmla="*/ 585568 w 1645921"/>
                <a:gd name="connsiteY127" fmla="*/ 412680 h 2169949"/>
                <a:gd name="connsiteX128" fmla="*/ 789920 w 1645921"/>
                <a:gd name="connsiteY128" fmla="*/ 135167 h 2169949"/>
                <a:gd name="connsiteX129" fmla="*/ 630156 w 1645921"/>
                <a:gd name="connsiteY129" fmla="*/ 377723 h 2169949"/>
                <a:gd name="connsiteX130" fmla="*/ 794395 w 1645921"/>
                <a:gd name="connsiteY130" fmla="*/ 380706 h 2169949"/>
                <a:gd name="connsiteX131" fmla="*/ 791411 w 1645921"/>
                <a:gd name="connsiteY131" fmla="*/ 135764 h 2169949"/>
                <a:gd name="connsiteX132" fmla="*/ 789920 w 1645921"/>
                <a:gd name="connsiteY132" fmla="*/ 135167 h 2169949"/>
                <a:gd name="connsiteX133" fmla="*/ 818262 w 1645921"/>
                <a:gd name="connsiteY133" fmla="*/ 127261 h 2169949"/>
                <a:gd name="connsiteX134" fmla="*/ 816622 w 1645921"/>
                <a:gd name="connsiteY134" fmla="*/ 127559 h 2169949"/>
                <a:gd name="connsiteX135" fmla="*/ 819456 w 1645921"/>
                <a:gd name="connsiteY135" fmla="*/ 381303 h 2169949"/>
                <a:gd name="connsiteX136" fmla="*/ 989513 w 1645921"/>
                <a:gd name="connsiteY136" fmla="*/ 384138 h 2169949"/>
                <a:gd name="connsiteX137" fmla="*/ 818262 w 1645921"/>
                <a:gd name="connsiteY137" fmla="*/ 127261 h 2169949"/>
                <a:gd name="connsiteX138" fmla="*/ 762323 w 1645921"/>
                <a:gd name="connsiteY138" fmla="*/ 118161 h 2169949"/>
                <a:gd name="connsiteX139" fmla="*/ 658647 w 1645921"/>
                <a:gd name="connsiteY139" fmla="*/ 118908 h 2169949"/>
                <a:gd name="connsiteX140" fmla="*/ 642089 w 1645921"/>
                <a:gd name="connsiteY140" fmla="*/ 120101 h 2169949"/>
                <a:gd name="connsiteX141" fmla="*/ 638807 w 1645921"/>
                <a:gd name="connsiteY141" fmla="*/ 135914 h 2169949"/>
                <a:gd name="connsiteX142" fmla="*/ 638658 w 1645921"/>
                <a:gd name="connsiteY142" fmla="*/ 136659 h 2169949"/>
                <a:gd name="connsiteX143" fmla="*/ 628812 w 1645921"/>
                <a:gd name="connsiteY143" fmla="*/ 232876 h 2169949"/>
                <a:gd name="connsiteX144" fmla="*/ 620310 w 1645921"/>
                <a:gd name="connsiteY144" fmla="*/ 316562 h 2169949"/>
                <a:gd name="connsiteX145" fmla="*/ 617028 w 1645921"/>
                <a:gd name="connsiteY145" fmla="*/ 350424 h 2169949"/>
                <a:gd name="connsiteX146" fmla="*/ 618371 w 1645921"/>
                <a:gd name="connsiteY146" fmla="*/ 350723 h 2169949"/>
                <a:gd name="connsiteX147" fmla="*/ 771720 w 1645921"/>
                <a:gd name="connsiteY147" fmla="*/ 118161 h 2169949"/>
                <a:gd name="connsiteX148" fmla="*/ 762323 w 1645921"/>
                <a:gd name="connsiteY148" fmla="*/ 118161 h 2169949"/>
                <a:gd name="connsiteX149" fmla="*/ 954457 w 1645921"/>
                <a:gd name="connsiteY149" fmla="*/ 116819 h 2169949"/>
                <a:gd name="connsiteX150" fmla="*/ 886733 w 1645921"/>
                <a:gd name="connsiteY150" fmla="*/ 117416 h 2169949"/>
                <a:gd name="connsiteX151" fmla="*/ 841384 w 1645921"/>
                <a:gd name="connsiteY151" fmla="*/ 117416 h 2169949"/>
                <a:gd name="connsiteX152" fmla="*/ 993392 w 1645921"/>
                <a:gd name="connsiteY152" fmla="*/ 345800 h 2169949"/>
                <a:gd name="connsiteX153" fmla="*/ 994585 w 1645921"/>
                <a:gd name="connsiteY153" fmla="*/ 345352 h 2169949"/>
                <a:gd name="connsiteX154" fmla="*/ 989513 w 1645921"/>
                <a:gd name="connsiteY154" fmla="*/ 308208 h 2169949"/>
                <a:gd name="connsiteX155" fmla="*/ 961767 w 1645921"/>
                <a:gd name="connsiteY155" fmla="*/ 123233 h 2169949"/>
                <a:gd name="connsiteX156" fmla="*/ 954457 w 1645921"/>
                <a:gd name="connsiteY156" fmla="*/ 116819 h 2169949"/>
                <a:gd name="connsiteX157" fmla="*/ 686185 w 1645921"/>
                <a:gd name="connsiteY157" fmla="*/ 0 h 2169949"/>
                <a:gd name="connsiteX158" fmla="*/ 934104 w 1645921"/>
                <a:gd name="connsiteY158" fmla="*/ 0 h 2169949"/>
                <a:gd name="connsiteX159" fmla="*/ 970742 w 1645921"/>
                <a:gd name="connsiteY159" fmla="*/ 36638 h 2169949"/>
                <a:gd name="connsiteX160" fmla="*/ 961098 w 1645921"/>
                <a:gd name="connsiteY160" fmla="*/ 59922 h 2169949"/>
                <a:gd name="connsiteX161" fmla="*/ 1051055 w 1645921"/>
                <a:gd name="connsiteY161" fmla="*/ 59922 h 2169949"/>
                <a:gd name="connsiteX162" fmla="*/ 1073915 w 1645921"/>
                <a:gd name="connsiteY162" fmla="*/ 82782 h 2169949"/>
                <a:gd name="connsiteX163" fmla="*/ 1073914 w 1645921"/>
                <a:gd name="connsiteY163" fmla="*/ 82782 h 2169949"/>
                <a:gd name="connsiteX164" fmla="*/ 1051054 w 1645921"/>
                <a:gd name="connsiteY164" fmla="*/ 105642 h 2169949"/>
                <a:gd name="connsiteX165" fmla="*/ 984543 w 1645921"/>
                <a:gd name="connsiteY165" fmla="*/ 105642 h 2169949"/>
                <a:gd name="connsiteX166" fmla="*/ 1025912 w 1645921"/>
                <a:gd name="connsiteY166" fmla="*/ 382944 h 2169949"/>
                <a:gd name="connsiteX167" fmla="*/ 1029492 w 1645921"/>
                <a:gd name="connsiteY167" fmla="*/ 382348 h 2169949"/>
                <a:gd name="connsiteX168" fmla="*/ 1029641 w 1645921"/>
                <a:gd name="connsiteY168" fmla="*/ 383839 h 2169949"/>
                <a:gd name="connsiteX169" fmla="*/ 1029470 w 1645921"/>
                <a:gd name="connsiteY169" fmla="*/ 385248 h 2169949"/>
                <a:gd name="connsiteX170" fmla="*/ 1157032 w 1645921"/>
                <a:gd name="connsiteY170" fmla="*/ 385248 h 2169949"/>
                <a:gd name="connsiteX171" fmla="*/ 1157032 w 1645921"/>
                <a:gd name="connsiteY171" fmla="*/ 310832 h 2169949"/>
                <a:gd name="connsiteX172" fmla="*/ 1126536 w 1645921"/>
                <a:gd name="connsiteY172" fmla="*/ 310832 h 2169949"/>
                <a:gd name="connsiteX173" fmla="*/ 1117392 w 1645921"/>
                <a:gd name="connsiteY173" fmla="*/ 301688 h 2169949"/>
                <a:gd name="connsiteX174" fmla="*/ 1126536 w 1645921"/>
                <a:gd name="connsiteY174" fmla="*/ 292544 h 2169949"/>
                <a:gd name="connsiteX175" fmla="*/ 1157032 w 1645921"/>
                <a:gd name="connsiteY175" fmla="*/ 292544 h 2169949"/>
                <a:gd name="connsiteX176" fmla="*/ 1157032 w 1645921"/>
                <a:gd name="connsiteY176" fmla="*/ 282034 h 2169949"/>
                <a:gd name="connsiteX177" fmla="*/ 1126536 w 1645921"/>
                <a:gd name="connsiteY177" fmla="*/ 282034 h 2169949"/>
                <a:gd name="connsiteX178" fmla="*/ 1117392 w 1645921"/>
                <a:gd name="connsiteY178" fmla="*/ 272890 h 2169949"/>
                <a:gd name="connsiteX179" fmla="*/ 1126536 w 1645921"/>
                <a:gd name="connsiteY179" fmla="*/ 263746 h 2169949"/>
                <a:gd name="connsiteX180" fmla="*/ 1157032 w 1645921"/>
                <a:gd name="connsiteY180" fmla="*/ 263746 h 2169949"/>
                <a:gd name="connsiteX181" fmla="*/ 1157032 w 1645921"/>
                <a:gd name="connsiteY181" fmla="*/ 253236 h 2169949"/>
                <a:gd name="connsiteX182" fmla="*/ 1126536 w 1645921"/>
                <a:gd name="connsiteY182" fmla="*/ 253236 h 2169949"/>
                <a:gd name="connsiteX183" fmla="*/ 1117392 w 1645921"/>
                <a:gd name="connsiteY183" fmla="*/ 244092 h 2169949"/>
                <a:gd name="connsiteX184" fmla="*/ 1126536 w 1645921"/>
                <a:gd name="connsiteY184" fmla="*/ 234948 h 2169949"/>
                <a:gd name="connsiteX185" fmla="*/ 1157032 w 1645921"/>
                <a:gd name="connsiteY185" fmla="*/ 234948 h 2169949"/>
                <a:gd name="connsiteX186" fmla="*/ 1157032 w 1645921"/>
                <a:gd name="connsiteY186" fmla="*/ 219866 h 2169949"/>
                <a:gd name="connsiteX187" fmla="*/ 1170748 w 1645921"/>
                <a:gd name="connsiteY187" fmla="*/ 206150 h 2169949"/>
                <a:gd name="connsiteX188" fmla="*/ 1184464 w 1645921"/>
                <a:gd name="connsiteY188" fmla="*/ 219866 h 2169949"/>
                <a:gd name="connsiteX189" fmla="*/ 1184464 w 1645921"/>
                <a:gd name="connsiteY189" fmla="*/ 234948 h 2169949"/>
                <a:gd name="connsiteX190" fmla="*/ 1210556 w 1645921"/>
                <a:gd name="connsiteY190" fmla="*/ 234948 h 2169949"/>
                <a:gd name="connsiteX191" fmla="*/ 1219700 w 1645921"/>
                <a:gd name="connsiteY191" fmla="*/ 244092 h 2169949"/>
                <a:gd name="connsiteX192" fmla="*/ 1210556 w 1645921"/>
                <a:gd name="connsiteY192" fmla="*/ 253236 h 2169949"/>
                <a:gd name="connsiteX193" fmla="*/ 1184464 w 1645921"/>
                <a:gd name="connsiteY193" fmla="*/ 253236 h 2169949"/>
                <a:gd name="connsiteX194" fmla="*/ 1184464 w 1645921"/>
                <a:gd name="connsiteY194" fmla="*/ 263746 h 2169949"/>
                <a:gd name="connsiteX195" fmla="*/ 1210556 w 1645921"/>
                <a:gd name="connsiteY195" fmla="*/ 263746 h 2169949"/>
                <a:gd name="connsiteX196" fmla="*/ 1219700 w 1645921"/>
                <a:gd name="connsiteY196" fmla="*/ 272890 h 2169949"/>
                <a:gd name="connsiteX197" fmla="*/ 1210556 w 1645921"/>
                <a:gd name="connsiteY197" fmla="*/ 282034 h 2169949"/>
                <a:gd name="connsiteX198" fmla="*/ 1184464 w 1645921"/>
                <a:gd name="connsiteY198" fmla="*/ 282034 h 2169949"/>
                <a:gd name="connsiteX199" fmla="*/ 1184464 w 1645921"/>
                <a:gd name="connsiteY199" fmla="*/ 292544 h 2169949"/>
                <a:gd name="connsiteX200" fmla="*/ 1210556 w 1645921"/>
                <a:gd name="connsiteY200" fmla="*/ 292544 h 2169949"/>
                <a:gd name="connsiteX201" fmla="*/ 1219700 w 1645921"/>
                <a:gd name="connsiteY201" fmla="*/ 301688 h 2169949"/>
                <a:gd name="connsiteX202" fmla="*/ 1210556 w 1645921"/>
                <a:gd name="connsiteY202" fmla="*/ 310832 h 2169949"/>
                <a:gd name="connsiteX203" fmla="*/ 1184464 w 1645921"/>
                <a:gd name="connsiteY203" fmla="*/ 310832 h 2169949"/>
                <a:gd name="connsiteX204" fmla="*/ 1184464 w 1645921"/>
                <a:gd name="connsiteY204" fmla="*/ 385248 h 2169949"/>
                <a:gd name="connsiteX205" fmla="*/ 1315794 w 1645921"/>
                <a:gd name="connsiteY205" fmla="*/ 385248 h 2169949"/>
                <a:gd name="connsiteX206" fmla="*/ 1315794 w 1645921"/>
                <a:gd name="connsiteY206" fmla="*/ 310832 h 2169949"/>
                <a:gd name="connsiteX207" fmla="*/ 1286537 w 1645921"/>
                <a:gd name="connsiteY207" fmla="*/ 310832 h 2169949"/>
                <a:gd name="connsiteX208" fmla="*/ 1277393 w 1645921"/>
                <a:gd name="connsiteY208" fmla="*/ 301688 h 2169949"/>
                <a:gd name="connsiteX209" fmla="*/ 1286537 w 1645921"/>
                <a:gd name="connsiteY209" fmla="*/ 292544 h 2169949"/>
                <a:gd name="connsiteX210" fmla="*/ 1315794 w 1645921"/>
                <a:gd name="connsiteY210" fmla="*/ 292544 h 2169949"/>
                <a:gd name="connsiteX211" fmla="*/ 1315794 w 1645921"/>
                <a:gd name="connsiteY211" fmla="*/ 282034 h 2169949"/>
                <a:gd name="connsiteX212" fmla="*/ 1286537 w 1645921"/>
                <a:gd name="connsiteY212" fmla="*/ 282034 h 2169949"/>
                <a:gd name="connsiteX213" fmla="*/ 1277393 w 1645921"/>
                <a:gd name="connsiteY213" fmla="*/ 272890 h 2169949"/>
                <a:gd name="connsiteX214" fmla="*/ 1286537 w 1645921"/>
                <a:gd name="connsiteY214" fmla="*/ 263746 h 2169949"/>
                <a:gd name="connsiteX215" fmla="*/ 1315794 w 1645921"/>
                <a:gd name="connsiteY215" fmla="*/ 263746 h 2169949"/>
                <a:gd name="connsiteX216" fmla="*/ 1315794 w 1645921"/>
                <a:gd name="connsiteY216" fmla="*/ 253236 h 2169949"/>
                <a:gd name="connsiteX217" fmla="*/ 1286537 w 1645921"/>
                <a:gd name="connsiteY217" fmla="*/ 253236 h 2169949"/>
                <a:gd name="connsiteX218" fmla="*/ 1277393 w 1645921"/>
                <a:gd name="connsiteY218" fmla="*/ 244092 h 2169949"/>
                <a:gd name="connsiteX219" fmla="*/ 1286537 w 1645921"/>
                <a:gd name="connsiteY219" fmla="*/ 234948 h 2169949"/>
                <a:gd name="connsiteX220" fmla="*/ 1315794 w 1645921"/>
                <a:gd name="connsiteY220" fmla="*/ 234948 h 2169949"/>
                <a:gd name="connsiteX221" fmla="*/ 1315794 w 1645921"/>
                <a:gd name="connsiteY221" fmla="*/ 219866 h 2169949"/>
                <a:gd name="connsiteX222" fmla="*/ 1329510 w 1645921"/>
                <a:gd name="connsiteY222" fmla="*/ 206150 h 2169949"/>
                <a:gd name="connsiteX223" fmla="*/ 1343226 w 1645921"/>
                <a:gd name="connsiteY223" fmla="*/ 219866 h 2169949"/>
                <a:gd name="connsiteX224" fmla="*/ 1343226 w 1645921"/>
                <a:gd name="connsiteY224" fmla="*/ 234948 h 2169949"/>
                <a:gd name="connsiteX225" fmla="*/ 1370557 w 1645921"/>
                <a:gd name="connsiteY225" fmla="*/ 234948 h 2169949"/>
                <a:gd name="connsiteX226" fmla="*/ 1379701 w 1645921"/>
                <a:gd name="connsiteY226" fmla="*/ 244092 h 2169949"/>
                <a:gd name="connsiteX227" fmla="*/ 1370557 w 1645921"/>
                <a:gd name="connsiteY227" fmla="*/ 253236 h 2169949"/>
                <a:gd name="connsiteX228" fmla="*/ 1343226 w 1645921"/>
                <a:gd name="connsiteY228" fmla="*/ 253236 h 2169949"/>
                <a:gd name="connsiteX229" fmla="*/ 1343226 w 1645921"/>
                <a:gd name="connsiteY229" fmla="*/ 263746 h 2169949"/>
                <a:gd name="connsiteX230" fmla="*/ 1370557 w 1645921"/>
                <a:gd name="connsiteY230" fmla="*/ 263746 h 2169949"/>
                <a:gd name="connsiteX231" fmla="*/ 1379701 w 1645921"/>
                <a:gd name="connsiteY231" fmla="*/ 272890 h 2169949"/>
                <a:gd name="connsiteX232" fmla="*/ 1370557 w 1645921"/>
                <a:gd name="connsiteY232" fmla="*/ 282034 h 2169949"/>
                <a:gd name="connsiteX233" fmla="*/ 1343226 w 1645921"/>
                <a:gd name="connsiteY233" fmla="*/ 282034 h 2169949"/>
                <a:gd name="connsiteX234" fmla="*/ 1343226 w 1645921"/>
                <a:gd name="connsiteY234" fmla="*/ 292544 h 2169949"/>
                <a:gd name="connsiteX235" fmla="*/ 1370557 w 1645921"/>
                <a:gd name="connsiteY235" fmla="*/ 292544 h 2169949"/>
                <a:gd name="connsiteX236" fmla="*/ 1379701 w 1645921"/>
                <a:gd name="connsiteY236" fmla="*/ 301688 h 2169949"/>
                <a:gd name="connsiteX237" fmla="*/ 1370557 w 1645921"/>
                <a:gd name="connsiteY237" fmla="*/ 310832 h 2169949"/>
                <a:gd name="connsiteX238" fmla="*/ 1343226 w 1645921"/>
                <a:gd name="connsiteY238" fmla="*/ 310832 h 2169949"/>
                <a:gd name="connsiteX239" fmla="*/ 1343226 w 1645921"/>
                <a:gd name="connsiteY239" fmla="*/ 385248 h 2169949"/>
                <a:gd name="connsiteX240" fmla="*/ 1497488 w 1645921"/>
                <a:gd name="connsiteY240" fmla="*/ 385248 h 2169949"/>
                <a:gd name="connsiteX241" fmla="*/ 1505347 w 1645921"/>
                <a:gd name="connsiteY241" fmla="*/ 388503 h 2169949"/>
                <a:gd name="connsiteX242" fmla="*/ 1505405 w 1645921"/>
                <a:gd name="connsiteY242" fmla="*/ 388454 h 2169949"/>
                <a:gd name="connsiteX243" fmla="*/ 1524728 w 1645921"/>
                <a:gd name="connsiteY243" fmla="*/ 390145 h 2169949"/>
                <a:gd name="connsiteX244" fmla="*/ 1523038 w 1645921"/>
                <a:gd name="connsiteY244" fmla="*/ 409469 h 2169949"/>
                <a:gd name="connsiteX245" fmla="*/ 1085083 w 1645921"/>
                <a:gd name="connsiteY245" fmla="*/ 776956 h 2169949"/>
                <a:gd name="connsiteX246" fmla="*/ 1087573 w 1645921"/>
                <a:gd name="connsiteY246" fmla="*/ 789880 h 2169949"/>
                <a:gd name="connsiteX247" fmla="*/ 1112255 w 1645921"/>
                <a:gd name="connsiteY247" fmla="*/ 956306 h 2169949"/>
                <a:gd name="connsiteX248" fmla="*/ 1133490 w 1645921"/>
                <a:gd name="connsiteY248" fmla="*/ 1096779 h 2169949"/>
                <a:gd name="connsiteX249" fmla="*/ 1146738 w 1645921"/>
                <a:gd name="connsiteY249" fmla="*/ 1185346 h 2169949"/>
                <a:gd name="connsiteX250" fmla="*/ 1147283 w 1645921"/>
                <a:gd name="connsiteY250" fmla="*/ 1189702 h 2169949"/>
                <a:gd name="connsiteX251" fmla="*/ 1153816 w 1645921"/>
                <a:gd name="connsiteY251" fmla="*/ 1215292 h 2169949"/>
                <a:gd name="connsiteX252" fmla="*/ 1156176 w 1645921"/>
                <a:gd name="connsiteY252" fmla="*/ 1249956 h 2169949"/>
                <a:gd name="connsiteX253" fmla="*/ 1190114 w 1645921"/>
                <a:gd name="connsiteY253" fmla="*/ 1475367 h 2169949"/>
                <a:gd name="connsiteX254" fmla="*/ 1217701 w 1645921"/>
                <a:gd name="connsiteY254" fmla="*/ 1659579 h 2169949"/>
                <a:gd name="connsiteX255" fmla="*/ 1221875 w 1645921"/>
                <a:gd name="connsiteY255" fmla="*/ 1665931 h 2169949"/>
                <a:gd name="connsiteX256" fmla="*/ 1224235 w 1645921"/>
                <a:gd name="connsiteY256" fmla="*/ 1671920 h 2169949"/>
                <a:gd name="connsiteX257" fmla="*/ 1235668 w 1645921"/>
                <a:gd name="connsiteY257" fmla="*/ 1781903 h 2169949"/>
                <a:gd name="connsiteX258" fmla="*/ 1258718 w 1645921"/>
                <a:gd name="connsiteY258" fmla="*/ 1935625 h 2169949"/>
                <a:gd name="connsiteX259" fmla="*/ 1281222 w 1645921"/>
                <a:gd name="connsiteY259" fmla="*/ 2087713 h 2169949"/>
                <a:gd name="connsiteX260" fmla="*/ 1286826 w 1645921"/>
                <a:gd name="connsiteY260" fmla="*/ 2124229 h 2169949"/>
                <a:gd name="connsiteX261" fmla="*/ 1623061 w 1645921"/>
                <a:gd name="connsiteY261" fmla="*/ 2124229 h 2169949"/>
                <a:gd name="connsiteX262" fmla="*/ 1636122 w 1645921"/>
                <a:gd name="connsiteY262" fmla="*/ 2129640 h 2169949"/>
                <a:gd name="connsiteX263" fmla="*/ 1640572 w 1645921"/>
                <a:gd name="connsiteY263" fmla="*/ 2129637 h 2169949"/>
                <a:gd name="connsiteX264" fmla="*/ 1640572 w 1645921"/>
                <a:gd name="connsiteY264" fmla="*/ 2134176 h 2169949"/>
                <a:gd name="connsiteX265" fmla="*/ 1645921 w 1645921"/>
                <a:gd name="connsiteY265" fmla="*/ 2147089 h 2169949"/>
                <a:gd name="connsiteX266" fmla="*/ 1645920 w 1645921"/>
                <a:gd name="connsiteY266" fmla="*/ 2147089 h 2169949"/>
                <a:gd name="connsiteX267" fmla="*/ 1640572 w 1645921"/>
                <a:gd name="connsiteY267" fmla="*/ 2160000 h 2169949"/>
                <a:gd name="connsiteX268" fmla="*/ 1640572 w 1645921"/>
                <a:gd name="connsiteY268" fmla="*/ 2166683 h 2169949"/>
                <a:gd name="connsiteX269" fmla="*/ 1630945 w 1645921"/>
                <a:gd name="connsiteY269" fmla="*/ 2166683 h 2169949"/>
                <a:gd name="connsiteX270" fmla="*/ 1623060 w 1645921"/>
                <a:gd name="connsiteY270" fmla="*/ 2169949 h 2169949"/>
                <a:gd name="connsiteX271" fmla="*/ 22860 w 1645921"/>
                <a:gd name="connsiteY271" fmla="*/ 2169948 h 2169949"/>
                <a:gd name="connsiteX272" fmla="*/ 14978 w 1645921"/>
                <a:gd name="connsiteY272" fmla="*/ 2166683 h 2169949"/>
                <a:gd name="connsiteX273" fmla="*/ 5349 w 1645921"/>
                <a:gd name="connsiteY273" fmla="*/ 2166683 h 2169949"/>
                <a:gd name="connsiteX274" fmla="*/ 5349 w 1645921"/>
                <a:gd name="connsiteY274" fmla="*/ 2160002 h 2169949"/>
                <a:gd name="connsiteX275" fmla="*/ 0 w 1645921"/>
                <a:gd name="connsiteY275" fmla="*/ 2147089 h 2169949"/>
                <a:gd name="connsiteX276" fmla="*/ 6696 w 1645921"/>
                <a:gd name="connsiteY276" fmla="*/ 2130925 h 2169949"/>
                <a:gd name="connsiteX277" fmla="*/ 22860 w 1645921"/>
                <a:gd name="connsiteY277" fmla="*/ 2124229 h 2169949"/>
                <a:gd name="connsiteX278" fmla="*/ 410941 w 1645921"/>
                <a:gd name="connsiteY278" fmla="*/ 2124229 h 2169949"/>
                <a:gd name="connsiteX279" fmla="*/ 415334 w 1645921"/>
                <a:gd name="connsiteY279" fmla="*/ 2082631 h 2169949"/>
                <a:gd name="connsiteX280" fmla="*/ 427676 w 1645921"/>
                <a:gd name="connsiteY280" fmla="*/ 1961033 h 2169949"/>
                <a:gd name="connsiteX281" fmla="*/ 437295 w 1645921"/>
                <a:gd name="connsiteY281" fmla="*/ 1862847 h 2169949"/>
                <a:gd name="connsiteX282" fmla="*/ 449455 w 1645921"/>
                <a:gd name="connsiteY282" fmla="*/ 1745786 h 2169949"/>
                <a:gd name="connsiteX283" fmla="*/ 453447 w 1645921"/>
                <a:gd name="connsiteY283" fmla="*/ 1706221 h 2169949"/>
                <a:gd name="connsiteX284" fmla="*/ 444554 w 1645921"/>
                <a:gd name="connsiteY284" fmla="*/ 1691158 h 2169949"/>
                <a:gd name="connsiteX285" fmla="*/ 458348 w 1645921"/>
                <a:gd name="connsiteY285" fmla="*/ 1653227 h 2169949"/>
                <a:gd name="connsiteX286" fmla="*/ 475045 w 1645921"/>
                <a:gd name="connsiteY286" fmla="*/ 1492971 h 2169949"/>
                <a:gd name="connsiteX287" fmla="*/ 488112 w 1645921"/>
                <a:gd name="connsiteY287" fmla="*/ 1357761 h 2169949"/>
                <a:gd name="connsiteX288" fmla="*/ 501179 w 1645921"/>
                <a:gd name="connsiteY288" fmla="*/ 1231626 h 2169949"/>
                <a:gd name="connsiteX289" fmla="*/ 490834 w 1645921"/>
                <a:gd name="connsiteY289" fmla="*/ 1215473 h 2169949"/>
                <a:gd name="connsiteX290" fmla="*/ 505898 w 1645921"/>
                <a:gd name="connsiteY290" fmla="*/ 1182805 h 2169949"/>
                <a:gd name="connsiteX291" fmla="*/ 518239 w 1645921"/>
                <a:gd name="connsiteY291" fmla="*/ 1063022 h 2169949"/>
                <a:gd name="connsiteX292" fmla="*/ 527858 w 1645921"/>
                <a:gd name="connsiteY292" fmla="*/ 966651 h 2169949"/>
                <a:gd name="connsiteX293" fmla="*/ 540018 w 1645921"/>
                <a:gd name="connsiteY293" fmla="*/ 847775 h 2169949"/>
                <a:gd name="connsiteX294" fmla="*/ 548341 w 1645921"/>
                <a:gd name="connsiteY294" fmla="*/ 764399 h 2169949"/>
                <a:gd name="connsiteX295" fmla="*/ 132037 w 1645921"/>
                <a:gd name="connsiteY295" fmla="*/ 415079 h 2169949"/>
                <a:gd name="connsiteX296" fmla="*/ 129621 w 1645921"/>
                <a:gd name="connsiteY296" fmla="*/ 410438 h 2169949"/>
                <a:gd name="connsiteX297" fmla="*/ 125334 w 1645921"/>
                <a:gd name="connsiteY297" fmla="*/ 408662 h 2169949"/>
                <a:gd name="connsiteX298" fmla="*/ 121316 w 1645921"/>
                <a:gd name="connsiteY298" fmla="*/ 398964 h 2169949"/>
                <a:gd name="connsiteX299" fmla="*/ 135032 w 1645921"/>
                <a:gd name="connsiteY299" fmla="*/ 385248 h 2169949"/>
                <a:gd name="connsiteX300" fmla="*/ 301963 w 1645921"/>
                <a:gd name="connsiteY300" fmla="*/ 385248 h 2169949"/>
                <a:gd name="connsiteX301" fmla="*/ 301963 w 1645921"/>
                <a:gd name="connsiteY301" fmla="*/ 319242 h 2169949"/>
                <a:gd name="connsiteX302" fmla="*/ 274367 w 1645921"/>
                <a:gd name="connsiteY302" fmla="*/ 319242 h 2169949"/>
                <a:gd name="connsiteX303" fmla="*/ 265223 w 1645921"/>
                <a:gd name="connsiteY303" fmla="*/ 310098 h 2169949"/>
                <a:gd name="connsiteX304" fmla="*/ 274367 w 1645921"/>
                <a:gd name="connsiteY304" fmla="*/ 300954 h 2169949"/>
                <a:gd name="connsiteX305" fmla="*/ 301963 w 1645921"/>
                <a:gd name="connsiteY305" fmla="*/ 300954 h 2169949"/>
                <a:gd name="connsiteX306" fmla="*/ 301963 w 1645921"/>
                <a:gd name="connsiteY306" fmla="*/ 290444 h 2169949"/>
                <a:gd name="connsiteX307" fmla="*/ 274367 w 1645921"/>
                <a:gd name="connsiteY307" fmla="*/ 290444 h 2169949"/>
                <a:gd name="connsiteX308" fmla="*/ 265223 w 1645921"/>
                <a:gd name="connsiteY308" fmla="*/ 281300 h 2169949"/>
                <a:gd name="connsiteX309" fmla="*/ 274367 w 1645921"/>
                <a:gd name="connsiteY309" fmla="*/ 272156 h 2169949"/>
                <a:gd name="connsiteX310" fmla="*/ 301963 w 1645921"/>
                <a:gd name="connsiteY310" fmla="*/ 272156 h 2169949"/>
                <a:gd name="connsiteX311" fmla="*/ 301963 w 1645921"/>
                <a:gd name="connsiteY311" fmla="*/ 261646 h 2169949"/>
                <a:gd name="connsiteX312" fmla="*/ 274367 w 1645921"/>
                <a:gd name="connsiteY312" fmla="*/ 261646 h 2169949"/>
                <a:gd name="connsiteX313" fmla="*/ 265223 w 1645921"/>
                <a:gd name="connsiteY313" fmla="*/ 252502 h 2169949"/>
                <a:gd name="connsiteX314" fmla="*/ 274367 w 1645921"/>
                <a:gd name="connsiteY314" fmla="*/ 243358 h 2169949"/>
                <a:gd name="connsiteX315" fmla="*/ 301963 w 1645921"/>
                <a:gd name="connsiteY315" fmla="*/ 243358 h 2169949"/>
                <a:gd name="connsiteX316" fmla="*/ 301963 w 1645921"/>
                <a:gd name="connsiteY316" fmla="*/ 219866 h 2169949"/>
                <a:gd name="connsiteX317" fmla="*/ 315679 w 1645921"/>
                <a:gd name="connsiteY317" fmla="*/ 206150 h 2169949"/>
                <a:gd name="connsiteX318" fmla="*/ 329395 w 1645921"/>
                <a:gd name="connsiteY318" fmla="*/ 219866 h 2169949"/>
                <a:gd name="connsiteX319" fmla="*/ 329395 w 1645921"/>
                <a:gd name="connsiteY319" fmla="*/ 243358 h 2169949"/>
                <a:gd name="connsiteX320" fmla="*/ 358387 w 1645921"/>
                <a:gd name="connsiteY320" fmla="*/ 243358 h 2169949"/>
                <a:gd name="connsiteX321" fmla="*/ 367531 w 1645921"/>
                <a:gd name="connsiteY321" fmla="*/ 252502 h 2169949"/>
                <a:gd name="connsiteX322" fmla="*/ 358387 w 1645921"/>
                <a:gd name="connsiteY322" fmla="*/ 261646 h 2169949"/>
                <a:gd name="connsiteX323" fmla="*/ 329395 w 1645921"/>
                <a:gd name="connsiteY323" fmla="*/ 261646 h 2169949"/>
                <a:gd name="connsiteX324" fmla="*/ 329395 w 1645921"/>
                <a:gd name="connsiteY324" fmla="*/ 272156 h 2169949"/>
                <a:gd name="connsiteX325" fmla="*/ 358387 w 1645921"/>
                <a:gd name="connsiteY325" fmla="*/ 272156 h 2169949"/>
                <a:gd name="connsiteX326" fmla="*/ 367531 w 1645921"/>
                <a:gd name="connsiteY326" fmla="*/ 281300 h 2169949"/>
                <a:gd name="connsiteX327" fmla="*/ 358387 w 1645921"/>
                <a:gd name="connsiteY327" fmla="*/ 290444 h 2169949"/>
                <a:gd name="connsiteX328" fmla="*/ 329395 w 1645921"/>
                <a:gd name="connsiteY328" fmla="*/ 290444 h 2169949"/>
                <a:gd name="connsiteX329" fmla="*/ 329395 w 1645921"/>
                <a:gd name="connsiteY329" fmla="*/ 300954 h 2169949"/>
                <a:gd name="connsiteX330" fmla="*/ 358387 w 1645921"/>
                <a:gd name="connsiteY330" fmla="*/ 300954 h 2169949"/>
                <a:gd name="connsiteX331" fmla="*/ 367531 w 1645921"/>
                <a:gd name="connsiteY331" fmla="*/ 310098 h 2169949"/>
                <a:gd name="connsiteX332" fmla="*/ 358387 w 1645921"/>
                <a:gd name="connsiteY332" fmla="*/ 319242 h 2169949"/>
                <a:gd name="connsiteX333" fmla="*/ 329395 w 1645921"/>
                <a:gd name="connsiteY333" fmla="*/ 319242 h 2169949"/>
                <a:gd name="connsiteX334" fmla="*/ 329395 w 1645921"/>
                <a:gd name="connsiteY334" fmla="*/ 385248 h 2169949"/>
                <a:gd name="connsiteX335" fmla="*/ 447531 w 1645921"/>
                <a:gd name="connsiteY335" fmla="*/ 385248 h 2169949"/>
                <a:gd name="connsiteX336" fmla="*/ 447531 w 1645921"/>
                <a:gd name="connsiteY336" fmla="*/ 315782 h 2169949"/>
                <a:gd name="connsiteX337" fmla="*/ 417009 w 1645921"/>
                <a:gd name="connsiteY337" fmla="*/ 315782 h 2169949"/>
                <a:gd name="connsiteX338" fmla="*/ 407865 w 1645921"/>
                <a:gd name="connsiteY338" fmla="*/ 306638 h 2169949"/>
                <a:gd name="connsiteX339" fmla="*/ 417009 w 1645921"/>
                <a:gd name="connsiteY339" fmla="*/ 297494 h 2169949"/>
                <a:gd name="connsiteX340" fmla="*/ 447531 w 1645921"/>
                <a:gd name="connsiteY340" fmla="*/ 297494 h 2169949"/>
                <a:gd name="connsiteX341" fmla="*/ 447531 w 1645921"/>
                <a:gd name="connsiteY341" fmla="*/ 286984 h 2169949"/>
                <a:gd name="connsiteX342" fmla="*/ 417009 w 1645921"/>
                <a:gd name="connsiteY342" fmla="*/ 286984 h 2169949"/>
                <a:gd name="connsiteX343" fmla="*/ 407865 w 1645921"/>
                <a:gd name="connsiteY343" fmla="*/ 277840 h 2169949"/>
                <a:gd name="connsiteX344" fmla="*/ 417009 w 1645921"/>
                <a:gd name="connsiteY344" fmla="*/ 268696 h 2169949"/>
                <a:gd name="connsiteX345" fmla="*/ 447531 w 1645921"/>
                <a:gd name="connsiteY345" fmla="*/ 268696 h 2169949"/>
                <a:gd name="connsiteX346" fmla="*/ 447531 w 1645921"/>
                <a:gd name="connsiteY346" fmla="*/ 258186 h 2169949"/>
                <a:gd name="connsiteX347" fmla="*/ 417009 w 1645921"/>
                <a:gd name="connsiteY347" fmla="*/ 258186 h 2169949"/>
                <a:gd name="connsiteX348" fmla="*/ 407865 w 1645921"/>
                <a:gd name="connsiteY348" fmla="*/ 249042 h 2169949"/>
                <a:gd name="connsiteX349" fmla="*/ 417009 w 1645921"/>
                <a:gd name="connsiteY349" fmla="*/ 239898 h 2169949"/>
                <a:gd name="connsiteX350" fmla="*/ 447531 w 1645921"/>
                <a:gd name="connsiteY350" fmla="*/ 239898 h 2169949"/>
                <a:gd name="connsiteX351" fmla="*/ 447531 w 1645921"/>
                <a:gd name="connsiteY351" fmla="*/ 219866 h 2169949"/>
                <a:gd name="connsiteX352" fmla="*/ 461247 w 1645921"/>
                <a:gd name="connsiteY352" fmla="*/ 206150 h 2169949"/>
                <a:gd name="connsiteX353" fmla="*/ 474963 w 1645921"/>
                <a:gd name="connsiteY353" fmla="*/ 219866 h 2169949"/>
                <a:gd name="connsiteX354" fmla="*/ 474963 w 1645921"/>
                <a:gd name="connsiteY354" fmla="*/ 239898 h 2169949"/>
                <a:gd name="connsiteX355" fmla="*/ 501029 w 1645921"/>
                <a:gd name="connsiteY355" fmla="*/ 239898 h 2169949"/>
                <a:gd name="connsiteX356" fmla="*/ 510173 w 1645921"/>
                <a:gd name="connsiteY356" fmla="*/ 249042 h 2169949"/>
                <a:gd name="connsiteX357" fmla="*/ 501029 w 1645921"/>
                <a:gd name="connsiteY357" fmla="*/ 258186 h 2169949"/>
                <a:gd name="connsiteX358" fmla="*/ 474963 w 1645921"/>
                <a:gd name="connsiteY358" fmla="*/ 258186 h 2169949"/>
                <a:gd name="connsiteX359" fmla="*/ 474963 w 1645921"/>
                <a:gd name="connsiteY359" fmla="*/ 268696 h 2169949"/>
                <a:gd name="connsiteX360" fmla="*/ 501029 w 1645921"/>
                <a:gd name="connsiteY360" fmla="*/ 268696 h 2169949"/>
                <a:gd name="connsiteX361" fmla="*/ 510173 w 1645921"/>
                <a:gd name="connsiteY361" fmla="*/ 277840 h 2169949"/>
                <a:gd name="connsiteX362" fmla="*/ 501029 w 1645921"/>
                <a:gd name="connsiteY362" fmla="*/ 286984 h 2169949"/>
                <a:gd name="connsiteX363" fmla="*/ 474963 w 1645921"/>
                <a:gd name="connsiteY363" fmla="*/ 286984 h 2169949"/>
                <a:gd name="connsiteX364" fmla="*/ 474963 w 1645921"/>
                <a:gd name="connsiteY364" fmla="*/ 297494 h 2169949"/>
                <a:gd name="connsiteX365" fmla="*/ 501029 w 1645921"/>
                <a:gd name="connsiteY365" fmla="*/ 297494 h 2169949"/>
                <a:gd name="connsiteX366" fmla="*/ 510173 w 1645921"/>
                <a:gd name="connsiteY366" fmla="*/ 306638 h 2169949"/>
                <a:gd name="connsiteX367" fmla="*/ 501029 w 1645921"/>
                <a:gd name="connsiteY367" fmla="*/ 315782 h 2169949"/>
                <a:gd name="connsiteX368" fmla="*/ 474963 w 1645921"/>
                <a:gd name="connsiteY368" fmla="*/ 315782 h 2169949"/>
                <a:gd name="connsiteX369" fmla="*/ 474963 w 1645921"/>
                <a:gd name="connsiteY369" fmla="*/ 385248 h 2169949"/>
                <a:gd name="connsiteX370" fmla="*/ 588306 w 1645921"/>
                <a:gd name="connsiteY370" fmla="*/ 385248 h 2169949"/>
                <a:gd name="connsiteX371" fmla="*/ 588536 w 1645921"/>
                <a:gd name="connsiteY371" fmla="*/ 382944 h 2169949"/>
                <a:gd name="connsiteX372" fmla="*/ 598679 w 1645921"/>
                <a:gd name="connsiteY372" fmla="*/ 284490 h 2169949"/>
                <a:gd name="connsiteX373" fmla="*/ 606437 w 1645921"/>
                <a:gd name="connsiteY373" fmla="*/ 206025 h 2169949"/>
                <a:gd name="connsiteX374" fmla="*/ 616580 w 1645921"/>
                <a:gd name="connsiteY374" fmla="*/ 107571 h 2169949"/>
                <a:gd name="connsiteX375" fmla="*/ 616580 w 1645921"/>
                <a:gd name="connsiteY375" fmla="*/ 105641 h 2169949"/>
                <a:gd name="connsiteX376" fmla="*/ 569236 w 1645921"/>
                <a:gd name="connsiteY376" fmla="*/ 105641 h 2169949"/>
                <a:gd name="connsiteX377" fmla="*/ 553072 w 1645921"/>
                <a:gd name="connsiteY377" fmla="*/ 98945 h 2169949"/>
                <a:gd name="connsiteX378" fmla="*/ 546376 w 1645921"/>
                <a:gd name="connsiteY378" fmla="*/ 82781 h 2169949"/>
                <a:gd name="connsiteX379" fmla="*/ 553072 w 1645921"/>
                <a:gd name="connsiteY379" fmla="*/ 66617 h 2169949"/>
                <a:gd name="connsiteX380" fmla="*/ 569236 w 1645921"/>
                <a:gd name="connsiteY380" fmla="*/ 59922 h 2169949"/>
                <a:gd name="connsiteX381" fmla="*/ 659192 w 1645921"/>
                <a:gd name="connsiteY381" fmla="*/ 59922 h 2169949"/>
                <a:gd name="connsiteX382" fmla="*/ 649547 w 1645921"/>
                <a:gd name="connsiteY382" fmla="*/ 36638 h 2169949"/>
                <a:gd name="connsiteX383" fmla="*/ 686185 w 1645921"/>
                <a:gd name="connsiteY383" fmla="*/ 0 h 2169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645921" h="2169949">
                  <a:moveTo>
                    <a:pt x="817516" y="1935988"/>
                  </a:moveTo>
                  <a:lnTo>
                    <a:pt x="513238" y="2124229"/>
                  </a:lnTo>
                  <a:lnTo>
                    <a:pt x="820226" y="2124229"/>
                  </a:lnTo>
                  <a:close/>
                  <a:moveTo>
                    <a:pt x="848006" y="1933084"/>
                  </a:moveTo>
                  <a:lnTo>
                    <a:pt x="851058" y="2124229"/>
                  </a:lnTo>
                  <a:lnTo>
                    <a:pt x="1165501" y="2124229"/>
                  </a:lnTo>
                  <a:close/>
                  <a:moveTo>
                    <a:pt x="483030" y="1713663"/>
                  </a:moveTo>
                  <a:lnTo>
                    <a:pt x="441567" y="2124229"/>
                  </a:lnTo>
                  <a:lnTo>
                    <a:pt x="456637" y="2124229"/>
                  </a:lnTo>
                  <a:lnTo>
                    <a:pt x="806082" y="1908038"/>
                  </a:lnTo>
                  <a:cubicBezTo>
                    <a:pt x="698096" y="1843065"/>
                    <a:pt x="591198" y="1778817"/>
                    <a:pt x="483030" y="1713663"/>
                  </a:cubicBezTo>
                  <a:close/>
                  <a:moveTo>
                    <a:pt x="1192837" y="1703681"/>
                  </a:moveTo>
                  <a:cubicBezTo>
                    <a:pt x="1082854" y="1771921"/>
                    <a:pt x="973779" y="1839254"/>
                    <a:pt x="863251" y="1907494"/>
                  </a:cubicBezTo>
                  <a:lnTo>
                    <a:pt x="1223376" y="2124229"/>
                  </a:lnTo>
                  <a:lnTo>
                    <a:pt x="1255703" y="2124229"/>
                  </a:lnTo>
                  <a:close/>
                  <a:moveTo>
                    <a:pt x="813705" y="1701321"/>
                  </a:moveTo>
                  <a:cubicBezTo>
                    <a:pt x="718422" y="1702229"/>
                    <a:pt x="624048" y="1703318"/>
                    <a:pt x="529673" y="1704407"/>
                  </a:cubicBezTo>
                  <a:cubicBezTo>
                    <a:pt x="529492" y="1705133"/>
                    <a:pt x="529310" y="1705859"/>
                    <a:pt x="529129" y="1706584"/>
                  </a:cubicBezTo>
                  <a:cubicBezTo>
                    <a:pt x="624411" y="1763935"/>
                    <a:pt x="719874" y="1821286"/>
                    <a:pt x="816608" y="1879544"/>
                  </a:cubicBezTo>
                  <a:cubicBezTo>
                    <a:pt x="815701" y="1819108"/>
                    <a:pt x="814794" y="1760668"/>
                    <a:pt x="813705" y="1701321"/>
                  </a:cubicBezTo>
                  <a:close/>
                  <a:moveTo>
                    <a:pt x="1143109" y="1697147"/>
                  </a:moveTo>
                  <a:cubicBezTo>
                    <a:pt x="1043471" y="1698236"/>
                    <a:pt x="944014" y="1699325"/>
                    <a:pt x="844376" y="1700595"/>
                  </a:cubicBezTo>
                  <a:cubicBezTo>
                    <a:pt x="845284" y="1762120"/>
                    <a:pt x="846191" y="1821467"/>
                    <a:pt x="847280" y="1882630"/>
                  </a:cubicBezTo>
                  <a:cubicBezTo>
                    <a:pt x="947281" y="1820742"/>
                    <a:pt x="1045467" y="1759943"/>
                    <a:pt x="1143835" y="1699143"/>
                  </a:cubicBezTo>
                  <a:cubicBezTo>
                    <a:pt x="1143653" y="1698417"/>
                    <a:pt x="1143290" y="1697873"/>
                    <a:pt x="1143109" y="1697147"/>
                  </a:cubicBezTo>
                  <a:close/>
                  <a:moveTo>
                    <a:pt x="840565" y="1456129"/>
                  </a:moveTo>
                  <a:cubicBezTo>
                    <a:pt x="841835" y="1528906"/>
                    <a:pt x="842924" y="1599506"/>
                    <a:pt x="844195" y="1670287"/>
                  </a:cubicBezTo>
                  <a:cubicBezTo>
                    <a:pt x="944922" y="1669016"/>
                    <a:pt x="1044923" y="1667927"/>
                    <a:pt x="1144923" y="1666838"/>
                  </a:cubicBezTo>
                  <a:cubicBezTo>
                    <a:pt x="1145105" y="1666294"/>
                    <a:pt x="1145286" y="1665749"/>
                    <a:pt x="1145649" y="1665205"/>
                  </a:cubicBezTo>
                  <a:cubicBezTo>
                    <a:pt x="1044378" y="1595876"/>
                    <a:pt x="942925" y="1526365"/>
                    <a:pt x="840565" y="1456129"/>
                  </a:cubicBezTo>
                  <a:close/>
                  <a:moveTo>
                    <a:pt x="810075" y="1455403"/>
                  </a:moveTo>
                  <a:cubicBezTo>
                    <a:pt x="712252" y="1528362"/>
                    <a:pt x="616062" y="1600413"/>
                    <a:pt x="517695" y="1674098"/>
                  </a:cubicBezTo>
                  <a:cubicBezTo>
                    <a:pt x="617877" y="1672827"/>
                    <a:pt x="715156" y="1671738"/>
                    <a:pt x="813342" y="1670650"/>
                  </a:cubicBezTo>
                  <a:cubicBezTo>
                    <a:pt x="812253" y="1598780"/>
                    <a:pt x="811164" y="1527999"/>
                    <a:pt x="810075" y="1455403"/>
                  </a:cubicBezTo>
                  <a:close/>
                  <a:moveTo>
                    <a:pt x="530580" y="1243604"/>
                  </a:moveTo>
                  <a:cubicBezTo>
                    <a:pt x="516606" y="1382081"/>
                    <a:pt x="502813" y="1518924"/>
                    <a:pt x="488656" y="1658308"/>
                  </a:cubicBezTo>
                  <a:cubicBezTo>
                    <a:pt x="593013" y="1580268"/>
                    <a:pt x="695010" y="1504042"/>
                    <a:pt x="797915" y="1426909"/>
                  </a:cubicBezTo>
                  <a:cubicBezTo>
                    <a:pt x="708440" y="1365565"/>
                    <a:pt x="620055" y="1304948"/>
                    <a:pt x="530580" y="1243604"/>
                  </a:cubicBezTo>
                  <a:close/>
                  <a:moveTo>
                    <a:pt x="836935" y="1223277"/>
                  </a:moveTo>
                  <a:cubicBezTo>
                    <a:pt x="837843" y="1280628"/>
                    <a:pt x="838750" y="1337071"/>
                    <a:pt x="839658" y="1395693"/>
                  </a:cubicBezTo>
                  <a:cubicBezTo>
                    <a:pt x="917154" y="1337797"/>
                    <a:pt x="993016" y="1280991"/>
                    <a:pt x="1070150" y="1223277"/>
                  </a:cubicBezTo>
                  <a:cubicBezTo>
                    <a:pt x="991202" y="1223277"/>
                    <a:pt x="914068" y="1223277"/>
                    <a:pt x="836935" y="1223277"/>
                  </a:cubicBezTo>
                  <a:close/>
                  <a:moveTo>
                    <a:pt x="553085" y="1223277"/>
                  </a:moveTo>
                  <a:cubicBezTo>
                    <a:pt x="639111" y="1282080"/>
                    <a:pt x="723323" y="1339975"/>
                    <a:pt x="809167" y="1398778"/>
                  </a:cubicBezTo>
                  <a:cubicBezTo>
                    <a:pt x="808260" y="1338886"/>
                    <a:pt x="807352" y="1280991"/>
                    <a:pt x="806445" y="1223277"/>
                  </a:cubicBezTo>
                  <a:cubicBezTo>
                    <a:pt x="722052" y="1223277"/>
                    <a:pt x="638567" y="1223277"/>
                    <a:pt x="553085" y="1223277"/>
                  </a:cubicBezTo>
                  <a:close/>
                  <a:moveTo>
                    <a:pt x="1121148" y="1222551"/>
                  </a:moveTo>
                  <a:cubicBezTo>
                    <a:pt x="1029859" y="1290973"/>
                    <a:pt x="940021" y="1358124"/>
                    <a:pt x="849095" y="1426001"/>
                  </a:cubicBezTo>
                  <a:cubicBezTo>
                    <a:pt x="961800" y="1503135"/>
                    <a:pt x="1073235" y="1579542"/>
                    <a:pt x="1185940" y="1656856"/>
                  </a:cubicBezTo>
                  <a:cubicBezTo>
                    <a:pt x="1164161" y="1511665"/>
                    <a:pt x="1142746" y="1367925"/>
                    <a:pt x="1121148" y="1222551"/>
                  </a:cubicBezTo>
                  <a:close/>
                  <a:moveTo>
                    <a:pt x="803178" y="1009119"/>
                  </a:moveTo>
                  <a:cubicBezTo>
                    <a:pt x="724956" y="1070463"/>
                    <a:pt x="648367" y="1130354"/>
                    <a:pt x="570690" y="1191335"/>
                  </a:cubicBezTo>
                  <a:cubicBezTo>
                    <a:pt x="650001" y="1191335"/>
                    <a:pt x="727315" y="1191335"/>
                    <a:pt x="805901" y="1191335"/>
                  </a:cubicBezTo>
                  <a:cubicBezTo>
                    <a:pt x="804993" y="1130899"/>
                    <a:pt x="804086" y="1070826"/>
                    <a:pt x="803178" y="1009119"/>
                  </a:cubicBezTo>
                  <a:close/>
                  <a:moveTo>
                    <a:pt x="833305" y="992422"/>
                  </a:moveTo>
                  <a:cubicBezTo>
                    <a:pt x="834394" y="1059936"/>
                    <a:pt x="835483" y="1125636"/>
                    <a:pt x="836572" y="1191154"/>
                  </a:cubicBezTo>
                  <a:cubicBezTo>
                    <a:pt x="920421" y="1191154"/>
                    <a:pt x="1003180" y="1191154"/>
                    <a:pt x="1087391" y="1191154"/>
                  </a:cubicBezTo>
                  <a:cubicBezTo>
                    <a:pt x="1002272" y="1124547"/>
                    <a:pt x="918424" y="1059029"/>
                    <a:pt x="833305" y="992422"/>
                  </a:cubicBezTo>
                  <a:close/>
                  <a:moveTo>
                    <a:pt x="1055404" y="817761"/>
                  </a:moveTo>
                  <a:cubicBezTo>
                    <a:pt x="1051910" y="816514"/>
                    <a:pt x="1047464" y="817648"/>
                    <a:pt x="1042745" y="821277"/>
                  </a:cubicBezTo>
                  <a:cubicBezTo>
                    <a:pt x="1023507" y="836341"/>
                    <a:pt x="1004269" y="851405"/>
                    <a:pt x="985031" y="866468"/>
                  </a:cubicBezTo>
                  <a:cubicBezTo>
                    <a:pt x="941473" y="900770"/>
                    <a:pt x="897916" y="934890"/>
                    <a:pt x="853269" y="969918"/>
                  </a:cubicBezTo>
                  <a:cubicBezTo>
                    <a:pt x="940384" y="1037976"/>
                    <a:pt x="1026411" y="1105309"/>
                    <a:pt x="1113707" y="1173549"/>
                  </a:cubicBezTo>
                  <a:cubicBezTo>
                    <a:pt x="1108625" y="1138521"/>
                    <a:pt x="1103907" y="1105490"/>
                    <a:pt x="1099007" y="1072459"/>
                  </a:cubicBezTo>
                  <a:cubicBezTo>
                    <a:pt x="1092654" y="1029628"/>
                    <a:pt x="1086121" y="986615"/>
                    <a:pt x="1079587" y="943783"/>
                  </a:cubicBezTo>
                  <a:cubicBezTo>
                    <a:pt x="1073779" y="905307"/>
                    <a:pt x="1068335" y="866831"/>
                    <a:pt x="1062346" y="828537"/>
                  </a:cubicBezTo>
                  <a:cubicBezTo>
                    <a:pt x="1061439" y="822639"/>
                    <a:pt x="1058898" y="819009"/>
                    <a:pt x="1055404" y="817761"/>
                  </a:cubicBezTo>
                  <a:close/>
                  <a:moveTo>
                    <a:pt x="576134" y="791513"/>
                  </a:moveTo>
                  <a:cubicBezTo>
                    <a:pt x="563067" y="921460"/>
                    <a:pt x="550181" y="1049773"/>
                    <a:pt x="537114" y="1179357"/>
                  </a:cubicBezTo>
                  <a:cubicBezTo>
                    <a:pt x="539292" y="1178086"/>
                    <a:pt x="540199" y="1177723"/>
                    <a:pt x="540744" y="1177179"/>
                  </a:cubicBezTo>
                  <a:cubicBezTo>
                    <a:pt x="625863" y="1110391"/>
                    <a:pt x="710981" y="1043602"/>
                    <a:pt x="796100" y="976996"/>
                  </a:cubicBezTo>
                  <a:cubicBezTo>
                    <a:pt x="804449" y="970462"/>
                    <a:pt x="804449" y="969918"/>
                    <a:pt x="796100" y="963384"/>
                  </a:cubicBezTo>
                  <a:cubicBezTo>
                    <a:pt x="736934" y="916923"/>
                    <a:pt x="677587" y="870643"/>
                    <a:pt x="618240" y="824181"/>
                  </a:cubicBezTo>
                  <a:cubicBezTo>
                    <a:pt x="604628" y="813473"/>
                    <a:pt x="590835" y="802947"/>
                    <a:pt x="576134" y="791513"/>
                  </a:cubicBezTo>
                  <a:close/>
                  <a:moveTo>
                    <a:pt x="832035" y="779716"/>
                  </a:moveTo>
                  <a:cubicBezTo>
                    <a:pt x="832035" y="836160"/>
                    <a:pt x="832035" y="891151"/>
                    <a:pt x="832035" y="948865"/>
                  </a:cubicBezTo>
                  <a:lnTo>
                    <a:pt x="1031534" y="792496"/>
                  </a:lnTo>
                  <a:lnTo>
                    <a:pt x="1031242" y="791569"/>
                  </a:lnTo>
                  <a:lnTo>
                    <a:pt x="1035405" y="783570"/>
                  </a:lnTo>
                  <a:close/>
                  <a:moveTo>
                    <a:pt x="607714" y="775723"/>
                  </a:moveTo>
                  <a:cubicBezTo>
                    <a:pt x="607532" y="776449"/>
                    <a:pt x="607532" y="776994"/>
                    <a:pt x="607351" y="777720"/>
                  </a:cubicBezTo>
                  <a:cubicBezTo>
                    <a:pt x="671598" y="827993"/>
                    <a:pt x="735845" y="878265"/>
                    <a:pt x="800637" y="928901"/>
                  </a:cubicBezTo>
                  <a:cubicBezTo>
                    <a:pt x="800637" y="878810"/>
                    <a:pt x="800637" y="829626"/>
                    <a:pt x="800637" y="779353"/>
                  </a:cubicBezTo>
                  <a:cubicBezTo>
                    <a:pt x="735119" y="778083"/>
                    <a:pt x="671417" y="776812"/>
                    <a:pt x="607714" y="775723"/>
                  </a:cubicBezTo>
                  <a:close/>
                  <a:moveTo>
                    <a:pt x="796931" y="594770"/>
                  </a:moveTo>
                  <a:cubicBezTo>
                    <a:pt x="732637" y="645191"/>
                    <a:pt x="669686" y="694418"/>
                    <a:pt x="605840" y="744540"/>
                  </a:cubicBezTo>
                  <a:cubicBezTo>
                    <a:pt x="671029" y="744540"/>
                    <a:pt x="734576" y="744540"/>
                    <a:pt x="799169" y="744540"/>
                  </a:cubicBezTo>
                  <a:cubicBezTo>
                    <a:pt x="798423" y="694866"/>
                    <a:pt x="797677" y="645489"/>
                    <a:pt x="796931" y="594770"/>
                  </a:cubicBezTo>
                  <a:close/>
                  <a:moveTo>
                    <a:pt x="821693" y="581046"/>
                  </a:moveTo>
                  <a:cubicBezTo>
                    <a:pt x="822588" y="636538"/>
                    <a:pt x="823483" y="690540"/>
                    <a:pt x="824378" y="744391"/>
                  </a:cubicBezTo>
                  <a:cubicBezTo>
                    <a:pt x="893297" y="744391"/>
                    <a:pt x="961320" y="744391"/>
                    <a:pt x="1030536" y="744391"/>
                  </a:cubicBezTo>
                  <a:cubicBezTo>
                    <a:pt x="960574" y="689645"/>
                    <a:pt x="891656" y="635793"/>
                    <a:pt x="821693" y="581046"/>
                  </a:cubicBezTo>
                  <a:close/>
                  <a:moveTo>
                    <a:pt x="1004245" y="437486"/>
                  </a:moveTo>
                  <a:cubicBezTo>
                    <a:pt x="1001373" y="436461"/>
                    <a:pt x="997719" y="437393"/>
                    <a:pt x="993840" y="440376"/>
                  </a:cubicBezTo>
                  <a:cubicBezTo>
                    <a:pt x="978027" y="452757"/>
                    <a:pt x="962215" y="465139"/>
                    <a:pt x="946402" y="477520"/>
                  </a:cubicBezTo>
                  <a:cubicBezTo>
                    <a:pt x="910601" y="505714"/>
                    <a:pt x="874799" y="533758"/>
                    <a:pt x="838102" y="562549"/>
                  </a:cubicBezTo>
                  <a:cubicBezTo>
                    <a:pt x="909705" y="618489"/>
                    <a:pt x="980414" y="673832"/>
                    <a:pt x="1052166" y="729921"/>
                  </a:cubicBezTo>
                  <a:cubicBezTo>
                    <a:pt x="1047989" y="701130"/>
                    <a:pt x="1044111" y="673981"/>
                    <a:pt x="1040084" y="646831"/>
                  </a:cubicBezTo>
                  <a:cubicBezTo>
                    <a:pt x="1034862" y="611627"/>
                    <a:pt x="1029492" y="576273"/>
                    <a:pt x="1024122" y="541068"/>
                  </a:cubicBezTo>
                  <a:cubicBezTo>
                    <a:pt x="1019348" y="509443"/>
                    <a:pt x="1014873" y="477818"/>
                    <a:pt x="1009951" y="446343"/>
                  </a:cubicBezTo>
                  <a:cubicBezTo>
                    <a:pt x="1009205" y="441495"/>
                    <a:pt x="1007117" y="438511"/>
                    <a:pt x="1004245" y="437486"/>
                  </a:cubicBezTo>
                  <a:close/>
                  <a:moveTo>
                    <a:pt x="610315" y="415911"/>
                  </a:moveTo>
                  <a:cubicBezTo>
                    <a:pt x="599575" y="522720"/>
                    <a:pt x="588983" y="628185"/>
                    <a:pt x="578243" y="734695"/>
                  </a:cubicBezTo>
                  <a:cubicBezTo>
                    <a:pt x="580033" y="733650"/>
                    <a:pt x="580778" y="733352"/>
                    <a:pt x="581226" y="732905"/>
                  </a:cubicBezTo>
                  <a:cubicBezTo>
                    <a:pt x="651189" y="678009"/>
                    <a:pt x="721151" y="623113"/>
                    <a:pt x="791113" y="568367"/>
                  </a:cubicBezTo>
                  <a:cubicBezTo>
                    <a:pt x="797975" y="562996"/>
                    <a:pt x="797975" y="562549"/>
                    <a:pt x="791113" y="557179"/>
                  </a:cubicBezTo>
                  <a:cubicBezTo>
                    <a:pt x="742482" y="518991"/>
                    <a:pt x="693703" y="480951"/>
                    <a:pt x="644923" y="442763"/>
                  </a:cubicBezTo>
                  <a:cubicBezTo>
                    <a:pt x="633735" y="433961"/>
                    <a:pt x="622398" y="425309"/>
                    <a:pt x="610315" y="415911"/>
                  </a:cubicBezTo>
                  <a:close/>
                  <a:moveTo>
                    <a:pt x="1030322" y="412680"/>
                  </a:moveTo>
                  <a:lnTo>
                    <a:pt x="1030686" y="414569"/>
                  </a:lnTo>
                  <a:cubicBezTo>
                    <a:pt x="1037100" y="460216"/>
                    <a:pt x="1044111" y="505714"/>
                    <a:pt x="1050973" y="551361"/>
                  </a:cubicBezTo>
                  <a:cubicBezTo>
                    <a:pt x="1056790" y="589847"/>
                    <a:pt x="1062608" y="628335"/>
                    <a:pt x="1068427" y="666821"/>
                  </a:cubicBezTo>
                  <a:cubicBezTo>
                    <a:pt x="1072006" y="691136"/>
                    <a:pt x="1075736" y="715302"/>
                    <a:pt x="1079316" y="739618"/>
                  </a:cubicBezTo>
                  <a:cubicBezTo>
                    <a:pt x="1079465" y="740811"/>
                    <a:pt x="1079167" y="742900"/>
                    <a:pt x="1079763" y="743198"/>
                  </a:cubicBezTo>
                  <a:lnTo>
                    <a:pt x="1080791" y="744748"/>
                  </a:lnTo>
                  <a:lnTo>
                    <a:pt x="1476534" y="412680"/>
                  </a:lnTo>
                  <a:close/>
                  <a:moveTo>
                    <a:pt x="820649" y="412680"/>
                  </a:moveTo>
                  <a:lnTo>
                    <a:pt x="820649" y="545245"/>
                  </a:lnTo>
                  <a:lnTo>
                    <a:pt x="989779" y="412680"/>
                  </a:lnTo>
                  <a:close/>
                  <a:moveTo>
                    <a:pt x="646336" y="412680"/>
                  </a:moveTo>
                  <a:lnTo>
                    <a:pt x="794842" y="528836"/>
                  </a:lnTo>
                  <a:lnTo>
                    <a:pt x="794842" y="412680"/>
                  </a:lnTo>
                  <a:close/>
                  <a:moveTo>
                    <a:pt x="171855" y="412680"/>
                  </a:moveTo>
                  <a:lnTo>
                    <a:pt x="553095" y="732578"/>
                  </a:lnTo>
                  <a:lnTo>
                    <a:pt x="562729" y="639075"/>
                  </a:lnTo>
                  <a:cubicBezTo>
                    <a:pt x="565414" y="612671"/>
                    <a:pt x="567950" y="586267"/>
                    <a:pt x="570635" y="559864"/>
                  </a:cubicBezTo>
                  <a:cubicBezTo>
                    <a:pt x="573917" y="527344"/>
                    <a:pt x="577348" y="494675"/>
                    <a:pt x="580630" y="462155"/>
                  </a:cubicBezTo>
                  <a:lnTo>
                    <a:pt x="585568" y="412680"/>
                  </a:lnTo>
                  <a:close/>
                  <a:moveTo>
                    <a:pt x="789920" y="135167"/>
                  </a:moveTo>
                  <a:cubicBezTo>
                    <a:pt x="736814" y="215721"/>
                    <a:pt x="683708" y="296274"/>
                    <a:pt x="630156" y="377723"/>
                  </a:cubicBezTo>
                  <a:cubicBezTo>
                    <a:pt x="685648" y="378767"/>
                    <a:pt x="739798" y="379662"/>
                    <a:pt x="794395" y="380706"/>
                  </a:cubicBezTo>
                  <a:cubicBezTo>
                    <a:pt x="793350" y="298512"/>
                    <a:pt x="792455" y="217063"/>
                    <a:pt x="791411" y="135764"/>
                  </a:cubicBezTo>
                  <a:cubicBezTo>
                    <a:pt x="790964" y="135615"/>
                    <a:pt x="790368" y="135466"/>
                    <a:pt x="789920" y="135167"/>
                  </a:cubicBezTo>
                  <a:close/>
                  <a:moveTo>
                    <a:pt x="818262" y="127261"/>
                  </a:moveTo>
                  <a:cubicBezTo>
                    <a:pt x="817666" y="127411"/>
                    <a:pt x="817069" y="127411"/>
                    <a:pt x="816622" y="127559"/>
                  </a:cubicBezTo>
                  <a:cubicBezTo>
                    <a:pt x="817517" y="211842"/>
                    <a:pt x="818561" y="296126"/>
                    <a:pt x="819456" y="381303"/>
                  </a:cubicBezTo>
                  <a:cubicBezTo>
                    <a:pt x="876291" y="382198"/>
                    <a:pt x="932231" y="383243"/>
                    <a:pt x="989513" y="384138"/>
                  </a:cubicBezTo>
                  <a:cubicBezTo>
                    <a:pt x="931634" y="297319"/>
                    <a:pt x="874948" y="212290"/>
                    <a:pt x="818262" y="127261"/>
                  </a:cubicBezTo>
                  <a:close/>
                  <a:moveTo>
                    <a:pt x="762323" y="118161"/>
                  </a:moveTo>
                  <a:cubicBezTo>
                    <a:pt x="727715" y="118460"/>
                    <a:pt x="693256" y="118609"/>
                    <a:pt x="658647" y="118908"/>
                  </a:cubicBezTo>
                  <a:cubicBezTo>
                    <a:pt x="652979" y="118908"/>
                    <a:pt x="645520" y="117267"/>
                    <a:pt x="642089" y="120101"/>
                  </a:cubicBezTo>
                  <a:cubicBezTo>
                    <a:pt x="638807" y="122786"/>
                    <a:pt x="639702" y="130543"/>
                    <a:pt x="638807" y="135914"/>
                  </a:cubicBezTo>
                  <a:cubicBezTo>
                    <a:pt x="638807" y="136212"/>
                    <a:pt x="638658" y="136361"/>
                    <a:pt x="638658" y="136659"/>
                  </a:cubicBezTo>
                  <a:cubicBezTo>
                    <a:pt x="635376" y="168732"/>
                    <a:pt x="632094" y="200804"/>
                    <a:pt x="628812" y="232876"/>
                  </a:cubicBezTo>
                  <a:cubicBezTo>
                    <a:pt x="625978" y="260772"/>
                    <a:pt x="623144" y="288666"/>
                    <a:pt x="620310" y="316562"/>
                  </a:cubicBezTo>
                  <a:cubicBezTo>
                    <a:pt x="619116" y="327899"/>
                    <a:pt x="618221" y="339236"/>
                    <a:pt x="617028" y="350424"/>
                  </a:cubicBezTo>
                  <a:cubicBezTo>
                    <a:pt x="617475" y="350574"/>
                    <a:pt x="617923" y="350574"/>
                    <a:pt x="618371" y="350723"/>
                  </a:cubicBezTo>
                  <a:cubicBezTo>
                    <a:pt x="669239" y="273749"/>
                    <a:pt x="719957" y="196627"/>
                    <a:pt x="771720" y="118161"/>
                  </a:cubicBezTo>
                  <a:cubicBezTo>
                    <a:pt x="767544" y="118161"/>
                    <a:pt x="765007" y="118161"/>
                    <a:pt x="762323" y="118161"/>
                  </a:cubicBezTo>
                  <a:close/>
                  <a:moveTo>
                    <a:pt x="954457" y="116819"/>
                  </a:moveTo>
                  <a:cubicBezTo>
                    <a:pt x="931932" y="117117"/>
                    <a:pt x="909258" y="117267"/>
                    <a:pt x="886733" y="117416"/>
                  </a:cubicBezTo>
                  <a:cubicBezTo>
                    <a:pt x="872264" y="117416"/>
                    <a:pt x="857644" y="117416"/>
                    <a:pt x="841384" y="117416"/>
                  </a:cubicBezTo>
                  <a:cubicBezTo>
                    <a:pt x="892700" y="194688"/>
                    <a:pt x="943121" y="270170"/>
                    <a:pt x="993392" y="345800"/>
                  </a:cubicBezTo>
                  <a:cubicBezTo>
                    <a:pt x="993840" y="345651"/>
                    <a:pt x="994138" y="345502"/>
                    <a:pt x="994585" y="345352"/>
                  </a:cubicBezTo>
                  <a:cubicBezTo>
                    <a:pt x="992945" y="332971"/>
                    <a:pt x="991303" y="320590"/>
                    <a:pt x="989513" y="308208"/>
                  </a:cubicBezTo>
                  <a:cubicBezTo>
                    <a:pt x="980265" y="246600"/>
                    <a:pt x="970867" y="184842"/>
                    <a:pt x="961767" y="123233"/>
                  </a:cubicBezTo>
                  <a:cubicBezTo>
                    <a:pt x="961021" y="118013"/>
                    <a:pt x="959231" y="116819"/>
                    <a:pt x="954457" y="116819"/>
                  </a:cubicBezTo>
                  <a:close/>
                  <a:moveTo>
                    <a:pt x="686185" y="0"/>
                  </a:moveTo>
                  <a:lnTo>
                    <a:pt x="934104" y="0"/>
                  </a:lnTo>
                  <a:cubicBezTo>
                    <a:pt x="954339" y="0"/>
                    <a:pt x="970742" y="16403"/>
                    <a:pt x="970742" y="36638"/>
                  </a:cubicBezTo>
                  <a:lnTo>
                    <a:pt x="961098" y="59922"/>
                  </a:lnTo>
                  <a:lnTo>
                    <a:pt x="1051055" y="59922"/>
                  </a:lnTo>
                  <a:cubicBezTo>
                    <a:pt x="1063680" y="59922"/>
                    <a:pt x="1073915" y="70157"/>
                    <a:pt x="1073915" y="82782"/>
                  </a:cubicBezTo>
                  <a:lnTo>
                    <a:pt x="1073914" y="82782"/>
                  </a:lnTo>
                  <a:cubicBezTo>
                    <a:pt x="1073914" y="95407"/>
                    <a:pt x="1063679" y="105642"/>
                    <a:pt x="1051054" y="105642"/>
                  </a:cubicBezTo>
                  <a:lnTo>
                    <a:pt x="984543" y="105642"/>
                  </a:lnTo>
                  <a:lnTo>
                    <a:pt x="1025912" y="382944"/>
                  </a:lnTo>
                  <a:cubicBezTo>
                    <a:pt x="1027254" y="382795"/>
                    <a:pt x="1028447" y="382646"/>
                    <a:pt x="1029492" y="382348"/>
                  </a:cubicBezTo>
                  <a:cubicBezTo>
                    <a:pt x="1029492" y="382944"/>
                    <a:pt x="1029791" y="383541"/>
                    <a:pt x="1029641" y="383839"/>
                  </a:cubicBezTo>
                  <a:lnTo>
                    <a:pt x="1029470" y="385248"/>
                  </a:lnTo>
                  <a:lnTo>
                    <a:pt x="1157032" y="385248"/>
                  </a:lnTo>
                  <a:lnTo>
                    <a:pt x="1157032" y="310832"/>
                  </a:lnTo>
                  <a:lnTo>
                    <a:pt x="1126536" y="310832"/>
                  </a:lnTo>
                  <a:cubicBezTo>
                    <a:pt x="1121486" y="310832"/>
                    <a:pt x="1117392" y="306738"/>
                    <a:pt x="1117392" y="301688"/>
                  </a:cubicBezTo>
                  <a:cubicBezTo>
                    <a:pt x="1117392" y="296638"/>
                    <a:pt x="1121486" y="292544"/>
                    <a:pt x="1126536" y="292544"/>
                  </a:cubicBezTo>
                  <a:lnTo>
                    <a:pt x="1157032" y="292544"/>
                  </a:lnTo>
                  <a:lnTo>
                    <a:pt x="1157032" y="282034"/>
                  </a:lnTo>
                  <a:lnTo>
                    <a:pt x="1126536" y="282034"/>
                  </a:lnTo>
                  <a:cubicBezTo>
                    <a:pt x="1121486" y="282034"/>
                    <a:pt x="1117392" y="277940"/>
                    <a:pt x="1117392" y="272890"/>
                  </a:cubicBezTo>
                  <a:cubicBezTo>
                    <a:pt x="1117392" y="267840"/>
                    <a:pt x="1121486" y="263746"/>
                    <a:pt x="1126536" y="263746"/>
                  </a:cubicBezTo>
                  <a:lnTo>
                    <a:pt x="1157032" y="263746"/>
                  </a:lnTo>
                  <a:lnTo>
                    <a:pt x="1157032" y="253236"/>
                  </a:lnTo>
                  <a:lnTo>
                    <a:pt x="1126536" y="253236"/>
                  </a:lnTo>
                  <a:cubicBezTo>
                    <a:pt x="1121486" y="253236"/>
                    <a:pt x="1117392" y="249142"/>
                    <a:pt x="1117392" y="244092"/>
                  </a:cubicBezTo>
                  <a:cubicBezTo>
                    <a:pt x="1117392" y="239042"/>
                    <a:pt x="1121486" y="234948"/>
                    <a:pt x="1126536" y="234948"/>
                  </a:cubicBezTo>
                  <a:lnTo>
                    <a:pt x="1157032" y="234948"/>
                  </a:lnTo>
                  <a:lnTo>
                    <a:pt x="1157032" y="219866"/>
                  </a:lnTo>
                  <a:cubicBezTo>
                    <a:pt x="1157032" y="212291"/>
                    <a:pt x="1163173" y="206150"/>
                    <a:pt x="1170748" y="206150"/>
                  </a:cubicBezTo>
                  <a:cubicBezTo>
                    <a:pt x="1178323" y="206150"/>
                    <a:pt x="1184464" y="212291"/>
                    <a:pt x="1184464" y="219866"/>
                  </a:cubicBezTo>
                  <a:lnTo>
                    <a:pt x="1184464" y="234948"/>
                  </a:lnTo>
                  <a:lnTo>
                    <a:pt x="1210556" y="234948"/>
                  </a:lnTo>
                  <a:cubicBezTo>
                    <a:pt x="1215606" y="234948"/>
                    <a:pt x="1219700" y="239042"/>
                    <a:pt x="1219700" y="244092"/>
                  </a:cubicBezTo>
                  <a:cubicBezTo>
                    <a:pt x="1219700" y="249142"/>
                    <a:pt x="1215606" y="253236"/>
                    <a:pt x="1210556" y="253236"/>
                  </a:cubicBezTo>
                  <a:lnTo>
                    <a:pt x="1184464" y="253236"/>
                  </a:lnTo>
                  <a:lnTo>
                    <a:pt x="1184464" y="263746"/>
                  </a:lnTo>
                  <a:lnTo>
                    <a:pt x="1210556" y="263746"/>
                  </a:lnTo>
                  <a:cubicBezTo>
                    <a:pt x="1215606" y="263746"/>
                    <a:pt x="1219700" y="267840"/>
                    <a:pt x="1219700" y="272890"/>
                  </a:cubicBezTo>
                  <a:cubicBezTo>
                    <a:pt x="1219700" y="277940"/>
                    <a:pt x="1215606" y="282034"/>
                    <a:pt x="1210556" y="282034"/>
                  </a:cubicBezTo>
                  <a:lnTo>
                    <a:pt x="1184464" y="282034"/>
                  </a:lnTo>
                  <a:lnTo>
                    <a:pt x="1184464" y="292544"/>
                  </a:lnTo>
                  <a:lnTo>
                    <a:pt x="1210556" y="292544"/>
                  </a:lnTo>
                  <a:cubicBezTo>
                    <a:pt x="1215606" y="292544"/>
                    <a:pt x="1219700" y="296638"/>
                    <a:pt x="1219700" y="301688"/>
                  </a:cubicBezTo>
                  <a:cubicBezTo>
                    <a:pt x="1219700" y="306738"/>
                    <a:pt x="1215606" y="310832"/>
                    <a:pt x="1210556" y="310832"/>
                  </a:cubicBezTo>
                  <a:lnTo>
                    <a:pt x="1184464" y="310832"/>
                  </a:lnTo>
                  <a:lnTo>
                    <a:pt x="1184464" y="385248"/>
                  </a:lnTo>
                  <a:lnTo>
                    <a:pt x="1315794" y="385248"/>
                  </a:lnTo>
                  <a:lnTo>
                    <a:pt x="1315794" y="310832"/>
                  </a:lnTo>
                  <a:lnTo>
                    <a:pt x="1286537" y="310832"/>
                  </a:lnTo>
                  <a:cubicBezTo>
                    <a:pt x="1281487" y="310832"/>
                    <a:pt x="1277393" y="306738"/>
                    <a:pt x="1277393" y="301688"/>
                  </a:cubicBezTo>
                  <a:cubicBezTo>
                    <a:pt x="1277393" y="296638"/>
                    <a:pt x="1281487" y="292544"/>
                    <a:pt x="1286537" y="292544"/>
                  </a:cubicBezTo>
                  <a:lnTo>
                    <a:pt x="1315794" y="292544"/>
                  </a:lnTo>
                  <a:lnTo>
                    <a:pt x="1315794" y="282034"/>
                  </a:lnTo>
                  <a:lnTo>
                    <a:pt x="1286537" y="282034"/>
                  </a:lnTo>
                  <a:cubicBezTo>
                    <a:pt x="1281487" y="282034"/>
                    <a:pt x="1277393" y="277940"/>
                    <a:pt x="1277393" y="272890"/>
                  </a:cubicBezTo>
                  <a:cubicBezTo>
                    <a:pt x="1277393" y="267840"/>
                    <a:pt x="1281487" y="263746"/>
                    <a:pt x="1286537" y="263746"/>
                  </a:cubicBezTo>
                  <a:lnTo>
                    <a:pt x="1315794" y="263746"/>
                  </a:lnTo>
                  <a:lnTo>
                    <a:pt x="1315794" y="253236"/>
                  </a:lnTo>
                  <a:lnTo>
                    <a:pt x="1286537" y="253236"/>
                  </a:lnTo>
                  <a:cubicBezTo>
                    <a:pt x="1281487" y="253236"/>
                    <a:pt x="1277393" y="249142"/>
                    <a:pt x="1277393" y="244092"/>
                  </a:cubicBezTo>
                  <a:cubicBezTo>
                    <a:pt x="1277393" y="239042"/>
                    <a:pt x="1281487" y="234948"/>
                    <a:pt x="1286537" y="234948"/>
                  </a:cubicBezTo>
                  <a:lnTo>
                    <a:pt x="1315794" y="234948"/>
                  </a:lnTo>
                  <a:lnTo>
                    <a:pt x="1315794" y="219866"/>
                  </a:lnTo>
                  <a:cubicBezTo>
                    <a:pt x="1315794" y="212291"/>
                    <a:pt x="1321935" y="206150"/>
                    <a:pt x="1329510" y="206150"/>
                  </a:cubicBezTo>
                  <a:cubicBezTo>
                    <a:pt x="1337085" y="206150"/>
                    <a:pt x="1343226" y="212291"/>
                    <a:pt x="1343226" y="219866"/>
                  </a:cubicBezTo>
                  <a:lnTo>
                    <a:pt x="1343226" y="234948"/>
                  </a:lnTo>
                  <a:lnTo>
                    <a:pt x="1370557" y="234948"/>
                  </a:lnTo>
                  <a:cubicBezTo>
                    <a:pt x="1375607" y="234948"/>
                    <a:pt x="1379701" y="239042"/>
                    <a:pt x="1379701" y="244092"/>
                  </a:cubicBezTo>
                  <a:cubicBezTo>
                    <a:pt x="1379701" y="249142"/>
                    <a:pt x="1375607" y="253236"/>
                    <a:pt x="1370557" y="253236"/>
                  </a:cubicBezTo>
                  <a:lnTo>
                    <a:pt x="1343226" y="253236"/>
                  </a:lnTo>
                  <a:lnTo>
                    <a:pt x="1343226" y="263746"/>
                  </a:lnTo>
                  <a:lnTo>
                    <a:pt x="1370557" y="263746"/>
                  </a:lnTo>
                  <a:cubicBezTo>
                    <a:pt x="1375607" y="263746"/>
                    <a:pt x="1379701" y="267840"/>
                    <a:pt x="1379701" y="272890"/>
                  </a:cubicBezTo>
                  <a:cubicBezTo>
                    <a:pt x="1379701" y="277940"/>
                    <a:pt x="1375607" y="282034"/>
                    <a:pt x="1370557" y="282034"/>
                  </a:cubicBezTo>
                  <a:lnTo>
                    <a:pt x="1343226" y="282034"/>
                  </a:lnTo>
                  <a:lnTo>
                    <a:pt x="1343226" y="292544"/>
                  </a:lnTo>
                  <a:lnTo>
                    <a:pt x="1370557" y="292544"/>
                  </a:lnTo>
                  <a:cubicBezTo>
                    <a:pt x="1375607" y="292544"/>
                    <a:pt x="1379701" y="296638"/>
                    <a:pt x="1379701" y="301688"/>
                  </a:cubicBezTo>
                  <a:cubicBezTo>
                    <a:pt x="1379701" y="306738"/>
                    <a:pt x="1375607" y="310832"/>
                    <a:pt x="1370557" y="310832"/>
                  </a:cubicBezTo>
                  <a:lnTo>
                    <a:pt x="1343226" y="310832"/>
                  </a:lnTo>
                  <a:lnTo>
                    <a:pt x="1343226" y="385248"/>
                  </a:lnTo>
                  <a:lnTo>
                    <a:pt x="1497488" y="385248"/>
                  </a:lnTo>
                  <a:lnTo>
                    <a:pt x="1505347" y="388503"/>
                  </a:lnTo>
                  <a:lnTo>
                    <a:pt x="1505405" y="388454"/>
                  </a:lnTo>
                  <a:cubicBezTo>
                    <a:pt x="1511207" y="383585"/>
                    <a:pt x="1519859" y="384342"/>
                    <a:pt x="1524728" y="390145"/>
                  </a:cubicBezTo>
                  <a:cubicBezTo>
                    <a:pt x="1529597" y="395948"/>
                    <a:pt x="1528840" y="404599"/>
                    <a:pt x="1523038" y="409469"/>
                  </a:cubicBezTo>
                  <a:lnTo>
                    <a:pt x="1085083" y="776956"/>
                  </a:lnTo>
                  <a:lnTo>
                    <a:pt x="1087573" y="789880"/>
                  </a:lnTo>
                  <a:cubicBezTo>
                    <a:pt x="1095377" y="845416"/>
                    <a:pt x="1103907" y="900770"/>
                    <a:pt x="1112255" y="956306"/>
                  </a:cubicBezTo>
                  <a:cubicBezTo>
                    <a:pt x="1119333" y="1003130"/>
                    <a:pt x="1126411" y="1049955"/>
                    <a:pt x="1133490" y="1096779"/>
                  </a:cubicBezTo>
                  <a:cubicBezTo>
                    <a:pt x="1137845" y="1126362"/>
                    <a:pt x="1142383" y="1155763"/>
                    <a:pt x="1146738" y="1185346"/>
                  </a:cubicBezTo>
                  <a:cubicBezTo>
                    <a:pt x="1146920" y="1186798"/>
                    <a:pt x="1146557" y="1189339"/>
                    <a:pt x="1147283" y="1189702"/>
                  </a:cubicBezTo>
                  <a:cubicBezTo>
                    <a:pt x="1160532" y="1195328"/>
                    <a:pt x="1152546" y="1206762"/>
                    <a:pt x="1153816" y="1215292"/>
                  </a:cubicBezTo>
                  <a:cubicBezTo>
                    <a:pt x="1155450" y="1226726"/>
                    <a:pt x="1154542" y="1238522"/>
                    <a:pt x="1156176" y="1249956"/>
                  </a:cubicBezTo>
                  <a:cubicBezTo>
                    <a:pt x="1167247" y="1325093"/>
                    <a:pt x="1178862" y="1400230"/>
                    <a:pt x="1190114" y="1475367"/>
                  </a:cubicBezTo>
                  <a:cubicBezTo>
                    <a:pt x="1199370" y="1536710"/>
                    <a:pt x="1208445" y="1598235"/>
                    <a:pt x="1217701" y="1659579"/>
                  </a:cubicBezTo>
                  <a:cubicBezTo>
                    <a:pt x="1218064" y="1661756"/>
                    <a:pt x="1220605" y="1663753"/>
                    <a:pt x="1221875" y="1665931"/>
                  </a:cubicBezTo>
                  <a:cubicBezTo>
                    <a:pt x="1222964" y="1667746"/>
                    <a:pt x="1224416" y="1669924"/>
                    <a:pt x="1224235" y="1671920"/>
                  </a:cubicBezTo>
                  <a:cubicBezTo>
                    <a:pt x="1221875" y="1709307"/>
                    <a:pt x="1230587" y="1745423"/>
                    <a:pt x="1235668" y="1781903"/>
                  </a:cubicBezTo>
                  <a:cubicBezTo>
                    <a:pt x="1242928" y="1833264"/>
                    <a:pt x="1251095" y="1884444"/>
                    <a:pt x="1258718" y="1935625"/>
                  </a:cubicBezTo>
                  <a:cubicBezTo>
                    <a:pt x="1266340" y="1986260"/>
                    <a:pt x="1273600" y="2037077"/>
                    <a:pt x="1281222" y="2087713"/>
                  </a:cubicBezTo>
                  <a:lnTo>
                    <a:pt x="1286826" y="2124229"/>
                  </a:lnTo>
                  <a:lnTo>
                    <a:pt x="1623061" y="2124229"/>
                  </a:lnTo>
                  <a:lnTo>
                    <a:pt x="1636122" y="2129640"/>
                  </a:lnTo>
                  <a:lnTo>
                    <a:pt x="1640572" y="2129637"/>
                  </a:lnTo>
                  <a:lnTo>
                    <a:pt x="1640572" y="2134176"/>
                  </a:lnTo>
                  <a:lnTo>
                    <a:pt x="1645921" y="2147089"/>
                  </a:lnTo>
                  <a:lnTo>
                    <a:pt x="1645920" y="2147089"/>
                  </a:lnTo>
                  <a:lnTo>
                    <a:pt x="1640572" y="2160000"/>
                  </a:lnTo>
                  <a:lnTo>
                    <a:pt x="1640572" y="2166683"/>
                  </a:lnTo>
                  <a:lnTo>
                    <a:pt x="1630945" y="2166683"/>
                  </a:lnTo>
                  <a:lnTo>
                    <a:pt x="1623060" y="2169949"/>
                  </a:lnTo>
                  <a:lnTo>
                    <a:pt x="22860" y="2169948"/>
                  </a:lnTo>
                  <a:lnTo>
                    <a:pt x="14978" y="2166683"/>
                  </a:lnTo>
                  <a:lnTo>
                    <a:pt x="5349" y="2166683"/>
                  </a:lnTo>
                  <a:lnTo>
                    <a:pt x="5349" y="2160002"/>
                  </a:lnTo>
                  <a:lnTo>
                    <a:pt x="0" y="2147089"/>
                  </a:lnTo>
                  <a:lnTo>
                    <a:pt x="6696" y="2130925"/>
                  </a:lnTo>
                  <a:cubicBezTo>
                    <a:pt x="10833" y="2126788"/>
                    <a:pt x="16548" y="2124229"/>
                    <a:pt x="22860" y="2124229"/>
                  </a:cubicBezTo>
                  <a:lnTo>
                    <a:pt x="410941" y="2124229"/>
                  </a:lnTo>
                  <a:lnTo>
                    <a:pt x="415334" y="2082631"/>
                  </a:lnTo>
                  <a:cubicBezTo>
                    <a:pt x="419509" y="2042159"/>
                    <a:pt x="423683" y="2001505"/>
                    <a:pt x="427676" y="1961033"/>
                  </a:cubicBezTo>
                  <a:cubicBezTo>
                    <a:pt x="430943" y="1928365"/>
                    <a:pt x="433846" y="1895515"/>
                    <a:pt x="437295" y="1862847"/>
                  </a:cubicBezTo>
                  <a:cubicBezTo>
                    <a:pt x="441287" y="1823827"/>
                    <a:pt x="445462" y="1784807"/>
                    <a:pt x="449455" y="1745786"/>
                  </a:cubicBezTo>
                  <a:cubicBezTo>
                    <a:pt x="450906" y="1732538"/>
                    <a:pt x="451995" y="1719289"/>
                    <a:pt x="453447" y="1706221"/>
                  </a:cubicBezTo>
                  <a:cubicBezTo>
                    <a:pt x="454173" y="1699688"/>
                    <a:pt x="454173" y="1693517"/>
                    <a:pt x="444554" y="1691158"/>
                  </a:cubicBezTo>
                  <a:cubicBezTo>
                    <a:pt x="461977" y="1681902"/>
                    <a:pt x="456896" y="1666112"/>
                    <a:pt x="458348" y="1653227"/>
                  </a:cubicBezTo>
                  <a:cubicBezTo>
                    <a:pt x="464700" y="1599869"/>
                    <a:pt x="469600" y="1546329"/>
                    <a:pt x="475045" y="1492971"/>
                  </a:cubicBezTo>
                  <a:cubicBezTo>
                    <a:pt x="479582" y="1447962"/>
                    <a:pt x="483756" y="1402771"/>
                    <a:pt x="488112" y="1357761"/>
                  </a:cubicBezTo>
                  <a:cubicBezTo>
                    <a:pt x="492286" y="1315656"/>
                    <a:pt x="496097" y="1273550"/>
                    <a:pt x="501179" y="1231626"/>
                  </a:cubicBezTo>
                  <a:cubicBezTo>
                    <a:pt x="502450" y="1222007"/>
                    <a:pt x="495190" y="1221099"/>
                    <a:pt x="490834" y="1215473"/>
                  </a:cubicBezTo>
                  <a:cubicBezTo>
                    <a:pt x="506805" y="1209484"/>
                    <a:pt x="504446" y="1195328"/>
                    <a:pt x="505898" y="1182805"/>
                  </a:cubicBezTo>
                  <a:cubicBezTo>
                    <a:pt x="510072" y="1142877"/>
                    <a:pt x="514065" y="1102950"/>
                    <a:pt x="518239" y="1063022"/>
                  </a:cubicBezTo>
                  <a:cubicBezTo>
                    <a:pt x="521506" y="1030898"/>
                    <a:pt x="524591" y="998774"/>
                    <a:pt x="527858" y="966651"/>
                  </a:cubicBezTo>
                  <a:cubicBezTo>
                    <a:pt x="531851" y="927086"/>
                    <a:pt x="536025" y="887340"/>
                    <a:pt x="540018" y="847775"/>
                  </a:cubicBezTo>
                  <a:lnTo>
                    <a:pt x="548341" y="764399"/>
                  </a:lnTo>
                  <a:lnTo>
                    <a:pt x="132037" y="415079"/>
                  </a:lnTo>
                  <a:lnTo>
                    <a:pt x="129621" y="410438"/>
                  </a:lnTo>
                  <a:lnTo>
                    <a:pt x="125334" y="408662"/>
                  </a:lnTo>
                  <a:cubicBezTo>
                    <a:pt x="122852" y="406180"/>
                    <a:pt x="121316" y="402751"/>
                    <a:pt x="121316" y="398964"/>
                  </a:cubicBezTo>
                  <a:cubicBezTo>
                    <a:pt x="121316" y="391389"/>
                    <a:pt x="127457" y="385248"/>
                    <a:pt x="135032" y="385248"/>
                  </a:cubicBezTo>
                  <a:lnTo>
                    <a:pt x="301963" y="385248"/>
                  </a:lnTo>
                  <a:lnTo>
                    <a:pt x="301963" y="319242"/>
                  </a:lnTo>
                  <a:lnTo>
                    <a:pt x="274367" y="319242"/>
                  </a:lnTo>
                  <a:cubicBezTo>
                    <a:pt x="269317" y="319242"/>
                    <a:pt x="265223" y="315148"/>
                    <a:pt x="265223" y="310098"/>
                  </a:cubicBezTo>
                  <a:cubicBezTo>
                    <a:pt x="265223" y="305048"/>
                    <a:pt x="269317" y="300954"/>
                    <a:pt x="274367" y="300954"/>
                  </a:cubicBezTo>
                  <a:lnTo>
                    <a:pt x="301963" y="300954"/>
                  </a:lnTo>
                  <a:lnTo>
                    <a:pt x="301963" y="290444"/>
                  </a:lnTo>
                  <a:lnTo>
                    <a:pt x="274367" y="290444"/>
                  </a:lnTo>
                  <a:cubicBezTo>
                    <a:pt x="269317" y="290444"/>
                    <a:pt x="265223" y="286350"/>
                    <a:pt x="265223" y="281300"/>
                  </a:cubicBezTo>
                  <a:cubicBezTo>
                    <a:pt x="265223" y="276250"/>
                    <a:pt x="269317" y="272156"/>
                    <a:pt x="274367" y="272156"/>
                  </a:cubicBezTo>
                  <a:lnTo>
                    <a:pt x="301963" y="272156"/>
                  </a:lnTo>
                  <a:lnTo>
                    <a:pt x="301963" y="261646"/>
                  </a:lnTo>
                  <a:lnTo>
                    <a:pt x="274367" y="261646"/>
                  </a:lnTo>
                  <a:cubicBezTo>
                    <a:pt x="269317" y="261646"/>
                    <a:pt x="265223" y="257552"/>
                    <a:pt x="265223" y="252502"/>
                  </a:cubicBezTo>
                  <a:cubicBezTo>
                    <a:pt x="265223" y="247452"/>
                    <a:pt x="269317" y="243358"/>
                    <a:pt x="274367" y="243358"/>
                  </a:cubicBezTo>
                  <a:lnTo>
                    <a:pt x="301963" y="243358"/>
                  </a:lnTo>
                  <a:lnTo>
                    <a:pt x="301963" y="219866"/>
                  </a:lnTo>
                  <a:cubicBezTo>
                    <a:pt x="301963" y="212291"/>
                    <a:pt x="308104" y="206150"/>
                    <a:pt x="315679" y="206150"/>
                  </a:cubicBezTo>
                  <a:cubicBezTo>
                    <a:pt x="323254" y="206150"/>
                    <a:pt x="329395" y="212291"/>
                    <a:pt x="329395" y="219866"/>
                  </a:cubicBezTo>
                  <a:lnTo>
                    <a:pt x="329395" y="243358"/>
                  </a:lnTo>
                  <a:lnTo>
                    <a:pt x="358387" y="243358"/>
                  </a:lnTo>
                  <a:cubicBezTo>
                    <a:pt x="363437" y="243358"/>
                    <a:pt x="367531" y="247452"/>
                    <a:pt x="367531" y="252502"/>
                  </a:cubicBezTo>
                  <a:cubicBezTo>
                    <a:pt x="367531" y="257552"/>
                    <a:pt x="363437" y="261646"/>
                    <a:pt x="358387" y="261646"/>
                  </a:cubicBezTo>
                  <a:lnTo>
                    <a:pt x="329395" y="261646"/>
                  </a:lnTo>
                  <a:lnTo>
                    <a:pt x="329395" y="272156"/>
                  </a:lnTo>
                  <a:lnTo>
                    <a:pt x="358387" y="272156"/>
                  </a:lnTo>
                  <a:cubicBezTo>
                    <a:pt x="363437" y="272156"/>
                    <a:pt x="367531" y="276250"/>
                    <a:pt x="367531" y="281300"/>
                  </a:cubicBezTo>
                  <a:cubicBezTo>
                    <a:pt x="367531" y="286350"/>
                    <a:pt x="363437" y="290444"/>
                    <a:pt x="358387" y="290444"/>
                  </a:cubicBezTo>
                  <a:lnTo>
                    <a:pt x="329395" y="290444"/>
                  </a:lnTo>
                  <a:lnTo>
                    <a:pt x="329395" y="300954"/>
                  </a:lnTo>
                  <a:lnTo>
                    <a:pt x="358387" y="300954"/>
                  </a:lnTo>
                  <a:cubicBezTo>
                    <a:pt x="363437" y="300954"/>
                    <a:pt x="367531" y="305048"/>
                    <a:pt x="367531" y="310098"/>
                  </a:cubicBezTo>
                  <a:cubicBezTo>
                    <a:pt x="367531" y="315148"/>
                    <a:pt x="363437" y="319242"/>
                    <a:pt x="358387" y="319242"/>
                  </a:cubicBezTo>
                  <a:lnTo>
                    <a:pt x="329395" y="319242"/>
                  </a:lnTo>
                  <a:lnTo>
                    <a:pt x="329395" y="385248"/>
                  </a:lnTo>
                  <a:lnTo>
                    <a:pt x="447531" y="385248"/>
                  </a:lnTo>
                  <a:lnTo>
                    <a:pt x="447531" y="315782"/>
                  </a:lnTo>
                  <a:lnTo>
                    <a:pt x="417009" y="315782"/>
                  </a:lnTo>
                  <a:cubicBezTo>
                    <a:pt x="411959" y="315782"/>
                    <a:pt x="407865" y="311688"/>
                    <a:pt x="407865" y="306638"/>
                  </a:cubicBezTo>
                  <a:cubicBezTo>
                    <a:pt x="407865" y="301588"/>
                    <a:pt x="411959" y="297494"/>
                    <a:pt x="417009" y="297494"/>
                  </a:cubicBezTo>
                  <a:lnTo>
                    <a:pt x="447531" y="297494"/>
                  </a:lnTo>
                  <a:lnTo>
                    <a:pt x="447531" y="286984"/>
                  </a:lnTo>
                  <a:lnTo>
                    <a:pt x="417009" y="286984"/>
                  </a:lnTo>
                  <a:cubicBezTo>
                    <a:pt x="411959" y="286984"/>
                    <a:pt x="407865" y="282890"/>
                    <a:pt x="407865" y="277840"/>
                  </a:cubicBezTo>
                  <a:cubicBezTo>
                    <a:pt x="407865" y="272790"/>
                    <a:pt x="411959" y="268696"/>
                    <a:pt x="417009" y="268696"/>
                  </a:cubicBezTo>
                  <a:lnTo>
                    <a:pt x="447531" y="268696"/>
                  </a:lnTo>
                  <a:lnTo>
                    <a:pt x="447531" y="258186"/>
                  </a:lnTo>
                  <a:lnTo>
                    <a:pt x="417009" y="258186"/>
                  </a:lnTo>
                  <a:cubicBezTo>
                    <a:pt x="411959" y="258186"/>
                    <a:pt x="407865" y="254092"/>
                    <a:pt x="407865" y="249042"/>
                  </a:cubicBezTo>
                  <a:cubicBezTo>
                    <a:pt x="407865" y="243992"/>
                    <a:pt x="411959" y="239898"/>
                    <a:pt x="417009" y="239898"/>
                  </a:cubicBezTo>
                  <a:lnTo>
                    <a:pt x="447531" y="239898"/>
                  </a:lnTo>
                  <a:lnTo>
                    <a:pt x="447531" y="219866"/>
                  </a:lnTo>
                  <a:cubicBezTo>
                    <a:pt x="447531" y="212291"/>
                    <a:pt x="453672" y="206150"/>
                    <a:pt x="461247" y="206150"/>
                  </a:cubicBezTo>
                  <a:cubicBezTo>
                    <a:pt x="468822" y="206150"/>
                    <a:pt x="474963" y="212291"/>
                    <a:pt x="474963" y="219866"/>
                  </a:cubicBezTo>
                  <a:lnTo>
                    <a:pt x="474963" y="239898"/>
                  </a:lnTo>
                  <a:lnTo>
                    <a:pt x="501029" y="239898"/>
                  </a:lnTo>
                  <a:cubicBezTo>
                    <a:pt x="506079" y="239898"/>
                    <a:pt x="510173" y="243992"/>
                    <a:pt x="510173" y="249042"/>
                  </a:cubicBezTo>
                  <a:cubicBezTo>
                    <a:pt x="510173" y="254092"/>
                    <a:pt x="506079" y="258186"/>
                    <a:pt x="501029" y="258186"/>
                  </a:cubicBezTo>
                  <a:lnTo>
                    <a:pt x="474963" y="258186"/>
                  </a:lnTo>
                  <a:lnTo>
                    <a:pt x="474963" y="268696"/>
                  </a:lnTo>
                  <a:lnTo>
                    <a:pt x="501029" y="268696"/>
                  </a:lnTo>
                  <a:cubicBezTo>
                    <a:pt x="506079" y="268696"/>
                    <a:pt x="510173" y="272790"/>
                    <a:pt x="510173" y="277840"/>
                  </a:cubicBezTo>
                  <a:cubicBezTo>
                    <a:pt x="510173" y="282890"/>
                    <a:pt x="506079" y="286984"/>
                    <a:pt x="501029" y="286984"/>
                  </a:cubicBezTo>
                  <a:lnTo>
                    <a:pt x="474963" y="286984"/>
                  </a:lnTo>
                  <a:lnTo>
                    <a:pt x="474963" y="297494"/>
                  </a:lnTo>
                  <a:lnTo>
                    <a:pt x="501029" y="297494"/>
                  </a:lnTo>
                  <a:cubicBezTo>
                    <a:pt x="506079" y="297494"/>
                    <a:pt x="510173" y="301588"/>
                    <a:pt x="510173" y="306638"/>
                  </a:cubicBezTo>
                  <a:cubicBezTo>
                    <a:pt x="510173" y="311688"/>
                    <a:pt x="506079" y="315782"/>
                    <a:pt x="501029" y="315782"/>
                  </a:cubicBezTo>
                  <a:lnTo>
                    <a:pt x="474963" y="315782"/>
                  </a:lnTo>
                  <a:lnTo>
                    <a:pt x="474963" y="385248"/>
                  </a:lnTo>
                  <a:lnTo>
                    <a:pt x="588306" y="385248"/>
                  </a:lnTo>
                  <a:lnTo>
                    <a:pt x="588536" y="382944"/>
                  </a:lnTo>
                  <a:cubicBezTo>
                    <a:pt x="591818" y="350126"/>
                    <a:pt x="595397" y="317308"/>
                    <a:pt x="598679" y="284490"/>
                  </a:cubicBezTo>
                  <a:cubicBezTo>
                    <a:pt x="601365" y="258385"/>
                    <a:pt x="603752" y="232130"/>
                    <a:pt x="606437" y="206025"/>
                  </a:cubicBezTo>
                  <a:cubicBezTo>
                    <a:pt x="609718" y="173206"/>
                    <a:pt x="613150" y="140388"/>
                    <a:pt x="616580" y="107571"/>
                  </a:cubicBezTo>
                  <a:lnTo>
                    <a:pt x="616580" y="105641"/>
                  </a:lnTo>
                  <a:lnTo>
                    <a:pt x="569236" y="105641"/>
                  </a:lnTo>
                  <a:cubicBezTo>
                    <a:pt x="562924" y="105641"/>
                    <a:pt x="557209" y="103082"/>
                    <a:pt x="553072" y="98945"/>
                  </a:cubicBezTo>
                  <a:lnTo>
                    <a:pt x="546376" y="82781"/>
                  </a:lnTo>
                  <a:lnTo>
                    <a:pt x="553072" y="66617"/>
                  </a:lnTo>
                  <a:cubicBezTo>
                    <a:pt x="557209" y="62481"/>
                    <a:pt x="562924" y="59922"/>
                    <a:pt x="569236" y="59922"/>
                  </a:cubicBezTo>
                  <a:lnTo>
                    <a:pt x="659192" y="59922"/>
                  </a:lnTo>
                  <a:lnTo>
                    <a:pt x="649547" y="36638"/>
                  </a:lnTo>
                  <a:cubicBezTo>
                    <a:pt x="649547" y="16403"/>
                    <a:pt x="665950" y="0"/>
                    <a:pt x="686185" y="0"/>
                  </a:cubicBezTo>
                  <a:close/>
                </a:path>
              </a:pathLst>
            </a:custGeom>
            <a:solidFill>
              <a:schemeClr val="accent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Arial Unicode MS"/>
                <a:cs typeface="+mn-cs"/>
              </a:endParaRPr>
            </a:p>
          </p:txBody>
        </p:sp>
        <p:sp>
          <p:nvSpPr>
            <p:cNvPr id="5" name="Freeform: Shape 34">
              <a:extLst>
                <a:ext uri="{FF2B5EF4-FFF2-40B4-BE49-F238E27FC236}">
                  <a16:creationId xmlns:a16="http://schemas.microsoft.com/office/drawing/2014/main" id="{82B0C763-E762-8BD2-9C7C-518F97BBF7E8}"/>
                </a:ext>
              </a:extLst>
            </p:cNvPr>
            <p:cNvSpPr/>
            <p:nvPr/>
          </p:nvSpPr>
          <p:spPr>
            <a:xfrm>
              <a:off x="6392512" y="2933634"/>
              <a:ext cx="1286414" cy="2052927"/>
            </a:xfrm>
            <a:custGeom>
              <a:avLst/>
              <a:gdLst>
                <a:gd name="connsiteX0" fmla="*/ 817516 w 1645921"/>
                <a:gd name="connsiteY0" fmla="*/ 1935988 h 2169949"/>
                <a:gd name="connsiteX1" fmla="*/ 513238 w 1645921"/>
                <a:gd name="connsiteY1" fmla="*/ 2124229 h 2169949"/>
                <a:gd name="connsiteX2" fmla="*/ 820226 w 1645921"/>
                <a:gd name="connsiteY2" fmla="*/ 2124229 h 2169949"/>
                <a:gd name="connsiteX3" fmla="*/ 848006 w 1645921"/>
                <a:gd name="connsiteY3" fmla="*/ 1933084 h 2169949"/>
                <a:gd name="connsiteX4" fmla="*/ 851058 w 1645921"/>
                <a:gd name="connsiteY4" fmla="*/ 2124229 h 2169949"/>
                <a:gd name="connsiteX5" fmla="*/ 1165501 w 1645921"/>
                <a:gd name="connsiteY5" fmla="*/ 2124229 h 2169949"/>
                <a:gd name="connsiteX6" fmla="*/ 483030 w 1645921"/>
                <a:gd name="connsiteY6" fmla="*/ 1713663 h 2169949"/>
                <a:gd name="connsiteX7" fmla="*/ 441567 w 1645921"/>
                <a:gd name="connsiteY7" fmla="*/ 2124229 h 2169949"/>
                <a:gd name="connsiteX8" fmla="*/ 456637 w 1645921"/>
                <a:gd name="connsiteY8" fmla="*/ 2124229 h 2169949"/>
                <a:gd name="connsiteX9" fmla="*/ 806082 w 1645921"/>
                <a:gd name="connsiteY9" fmla="*/ 1908038 h 2169949"/>
                <a:gd name="connsiteX10" fmla="*/ 483030 w 1645921"/>
                <a:gd name="connsiteY10" fmla="*/ 1713663 h 2169949"/>
                <a:gd name="connsiteX11" fmla="*/ 1192837 w 1645921"/>
                <a:gd name="connsiteY11" fmla="*/ 1703681 h 2169949"/>
                <a:gd name="connsiteX12" fmla="*/ 863251 w 1645921"/>
                <a:gd name="connsiteY12" fmla="*/ 1907494 h 2169949"/>
                <a:gd name="connsiteX13" fmla="*/ 1223376 w 1645921"/>
                <a:gd name="connsiteY13" fmla="*/ 2124229 h 2169949"/>
                <a:gd name="connsiteX14" fmla="*/ 1255703 w 1645921"/>
                <a:gd name="connsiteY14" fmla="*/ 2124229 h 2169949"/>
                <a:gd name="connsiteX15" fmla="*/ 813705 w 1645921"/>
                <a:gd name="connsiteY15" fmla="*/ 1701321 h 2169949"/>
                <a:gd name="connsiteX16" fmla="*/ 529673 w 1645921"/>
                <a:gd name="connsiteY16" fmla="*/ 1704407 h 2169949"/>
                <a:gd name="connsiteX17" fmla="*/ 529129 w 1645921"/>
                <a:gd name="connsiteY17" fmla="*/ 1706584 h 2169949"/>
                <a:gd name="connsiteX18" fmla="*/ 816608 w 1645921"/>
                <a:gd name="connsiteY18" fmla="*/ 1879544 h 2169949"/>
                <a:gd name="connsiteX19" fmla="*/ 813705 w 1645921"/>
                <a:gd name="connsiteY19" fmla="*/ 1701321 h 2169949"/>
                <a:gd name="connsiteX20" fmla="*/ 1143109 w 1645921"/>
                <a:gd name="connsiteY20" fmla="*/ 1697147 h 2169949"/>
                <a:gd name="connsiteX21" fmla="*/ 844376 w 1645921"/>
                <a:gd name="connsiteY21" fmla="*/ 1700595 h 2169949"/>
                <a:gd name="connsiteX22" fmla="*/ 847280 w 1645921"/>
                <a:gd name="connsiteY22" fmla="*/ 1882630 h 2169949"/>
                <a:gd name="connsiteX23" fmla="*/ 1143835 w 1645921"/>
                <a:gd name="connsiteY23" fmla="*/ 1699143 h 2169949"/>
                <a:gd name="connsiteX24" fmla="*/ 1143109 w 1645921"/>
                <a:gd name="connsiteY24" fmla="*/ 1697147 h 2169949"/>
                <a:gd name="connsiteX25" fmla="*/ 840565 w 1645921"/>
                <a:gd name="connsiteY25" fmla="*/ 1456129 h 2169949"/>
                <a:gd name="connsiteX26" fmla="*/ 844195 w 1645921"/>
                <a:gd name="connsiteY26" fmla="*/ 1670287 h 2169949"/>
                <a:gd name="connsiteX27" fmla="*/ 1144923 w 1645921"/>
                <a:gd name="connsiteY27" fmla="*/ 1666838 h 2169949"/>
                <a:gd name="connsiteX28" fmla="*/ 1145649 w 1645921"/>
                <a:gd name="connsiteY28" fmla="*/ 1665205 h 2169949"/>
                <a:gd name="connsiteX29" fmla="*/ 840565 w 1645921"/>
                <a:gd name="connsiteY29" fmla="*/ 1456129 h 2169949"/>
                <a:gd name="connsiteX30" fmla="*/ 810075 w 1645921"/>
                <a:gd name="connsiteY30" fmla="*/ 1455403 h 2169949"/>
                <a:gd name="connsiteX31" fmla="*/ 517695 w 1645921"/>
                <a:gd name="connsiteY31" fmla="*/ 1674098 h 2169949"/>
                <a:gd name="connsiteX32" fmla="*/ 813342 w 1645921"/>
                <a:gd name="connsiteY32" fmla="*/ 1670650 h 2169949"/>
                <a:gd name="connsiteX33" fmla="*/ 810075 w 1645921"/>
                <a:gd name="connsiteY33" fmla="*/ 1455403 h 2169949"/>
                <a:gd name="connsiteX34" fmla="*/ 530580 w 1645921"/>
                <a:gd name="connsiteY34" fmla="*/ 1243604 h 2169949"/>
                <a:gd name="connsiteX35" fmla="*/ 488656 w 1645921"/>
                <a:gd name="connsiteY35" fmla="*/ 1658308 h 2169949"/>
                <a:gd name="connsiteX36" fmla="*/ 797915 w 1645921"/>
                <a:gd name="connsiteY36" fmla="*/ 1426909 h 2169949"/>
                <a:gd name="connsiteX37" fmla="*/ 530580 w 1645921"/>
                <a:gd name="connsiteY37" fmla="*/ 1243604 h 2169949"/>
                <a:gd name="connsiteX38" fmla="*/ 836935 w 1645921"/>
                <a:gd name="connsiteY38" fmla="*/ 1223277 h 2169949"/>
                <a:gd name="connsiteX39" fmla="*/ 839658 w 1645921"/>
                <a:gd name="connsiteY39" fmla="*/ 1395693 h 2169949"/>
                <a:gd name="connsiteX40" fmla="*/ 1070150 w 1645921"/>
                <a:gd name="connsiteY40" fmla="*/ 1223277 h 2169949"/>
                <a:gd name="connsiteX41" fmla="*/ 836935 w 1645921"/>
                <a:gd name="connsiteY41" fmla="*/ 1223277 h 2169949"/>
                <a:gd name="connsiteX42" fmla="*/ 553085 w 1645921"/>
                <a:gd name="connsiteY42" fmla="*/ 1223277 h 2169949"/>
                <a:gd name="connsiteX43" fmla="*/ 809167 w 1645921"/>
                <a:gd name="connsiteY43" fmla="*/ 1398778 h 2169949"/>
                <a:gd name="connsiteX44" fmla="*/ 806445 w 1645921"/>
                <a:gd name="connsiteY44" fmla="*/ 1223277 h 2169949"/>
                <a:gd name="connsiteX45" fmla="*/ 553085 w 1645921"/>
                <a:gd name="connsiteY45" fmla="*/ 1223277 h 2169949"/>
                <a:gd name="connsiteX46" fmla="*/ 1121148 w 1645921"/>
                <a:gd name="connsiteY46" fmla="*/ 1222551 h 2169949"/>
                <a:gd name="connsiteX47" fmla="*/ 849095 w 1645921"/>
                <a:gd name="connsiteY47" fmla="*/ 1426001 h 2169949"/>
                <a:gd name="connsiteX48" fmla="*/ 1185940 w 1645921"/>
                <a:gd name="connsiteY48" fmla="*/ 1656856 h 2169949"/>
                <a:gd name="connsiteX49" fmla="*/ 1121148 w 1645921"/>
                <a:gd name="connsiteY49" fmla="*/ 1222551 h 2169949"/>
                <a:gd name="connsiteX50" fmla="*/ 803178 w 1645921"/>
                <a:gd name="connsiteY50" fmla="*/ 1009119 h 2169949"/>
                <a:gd name="connsiteX51" fmla="*/ 570690 w 1645921"/>
                <a:gd name="connsiteY51" fmla="*/ 1191335 h 2169949"/>
                <a:gd name="connsiteX52" fmla="*/ 805901 w 1645921"/>
                <a:gd name="connsiteY52" fmla="*/ 1191335 h 2169949"/>
                <a:gd name="connsiteX53" fmla="*/ 803178 w 1645921"/>
                <a:gd name="connsiteY53" fmla="*/ 1009119 h 2169949"/>
                <a:gd name="connsiteX54" fmla="*/ 833305 w 1645921"/>
                <a:gd name="connsiteY54" fmla="*/ 992422 h 2169949"/>
                <a:gd name="connsiteX55" fmla="*/ 836572 w 1645921"/>
                <a:gd name="connsiteY55" fmla="*/ 1191154 h 2169949"/>
                <a:gd name="connsiteX56" fmla="*/ 1087391 w 1645921"/>
                <a:gd name="connsiteY56" fmla="*/ 1191154 h 2169949"/>
                <a:gd name="connsiteX57" fmla="*/ 833305 w 1645921"/>
                <a:gd name="connsiteY57" fmla="*/ 992422 h 2169949"/>
                <a:gd name="connsiteX58" fmla="*/ 1055404 w 1645921"/>
                <a:gd name="connsiteY58" fmla="*/ 817761 h 2169949"/>
                <a:gd name="connsiteX59" fmla="*/ 1042745 w 1645921"/>
                <a:gd name="connsiteY59" fmla="*/ 821277 h 2169949"/>
                <a:gd name="connsiteX60" fmla="*/ 985031 w 1645921"/>
                <a:gd name="connsiteY60" fmla="*/ 866468 h 2169949"/>
                <a:gd name="connsiteX61" fmla="*/ 853269 w 1645921"/>
                <a:gd name="connsiteY61" fmla="*/ 969918 h 2169949"/>
                <a:gd name="connsiteX62" fmla="*/ 1113707 w 1645921"/>
                <a:gd name="connsiteY62" fmla="*/ 1173549 h 2169949"/>
                <a:gd name="connsiteX63" fmla="*/ 1099007 w 1645921"/>
                <a:gd name="connsiteY63" fmla="*/ 1072459 h 2169949"/>
                <a:gd name="connsiteX64" fmla="*/ 1079587 w 1645921"/>
                <a:gd name="connsiteY64" fmla="*/ 943783 h 2169949"/>
                <a:gd name="connsiteX65" fmla="*/ 1062346 w 1645921"/>
                <a:gd name="connsiteY65" fmla="*/ 828537 h 2169949"/>
                <a:gd name="connsiteX66" fmla="*/ 1055404 w 1645921"/>
                <a:gd name="connsiteY66" fmla="*/ 817761 h 2169949"/>
                <a:gd name="connsiteX67" fmla="*/ 576134 w 1645921"/>
                <a:gd name="connsiteY67" fmla="*/ 791513 h 2169949"/>
                <a:gd name="connsiteX68" fmla="*/ 537114 w 1645921"/>
                <a:gd name="connsiteY68" fmla="*/ 1179357 h 2169949"/>
                <a:gd name="connsiteX69" fmla="*/ 540744 w 1645921"/>
                <a:gd name="connsiteY69" fmla="*/ 1177179 h 2169949"/>
                <a:gd name="connsiteX70" fmla="*/ 796100 w 1645921"/>
                <a:gd name="connsiteY70" fmla="*/ 976996 h 2169949"/>
                <a:gd name="connsiteX71" fmla="*/ 796100 w 1645921"/>
                <a:gd name="connsiteY71" fmla="*/ 963384 h 2169949"/>
                <a:gd name="connsiteX72" fmla="*/ 618240 w 1645921"/>
                <a:gd name="connsiteY72" fmla="*/ 824181 h 2169949"/>
                <a:gd name="connsiteX73" fmla="*/ 576134 w 1645921"/>
                <a:gd name="connsiteY73" fmla="*/ 791513 h 2169949"/>
                <a:gd name="connsiteX74" fmla="*/ 832035 w 1645921"/>
                <a:gd name="connsiteY74" fmla="*/ 779716 h 2169949"/>
                <a:gd name="connsiteX75" fmla="*/ 832035 w 1645921"/>
                <a:gd name="connsiteY75" fmla="*/ 948865 h 2169949"/>
                <a:gd name="connsiteX76" fmla="*/ 1031534 w 1645921"/>
                <a:gd name="connsiteY76" fmla="*/ 792496 h 2169949"/>
                <a:gd name="connsiteX77" fmla="*/ 1031242 w 1645921"/>
                <a:gd name="connsiteY77" fmla="*/ 791569 h 2169949"/>
                <a:gd name="connsiteX78" fmla="*/ 1035405 w 1645921"/>
                <a:gd name="connsiteY78" fmla="*/ 783570 h 2169949"/>
                <a:gd name="connsiteX79" fmla="*/ 607714 w 1645921"/>
                <a:gd name="connsiteY79" fmla="*/ 775723 h 2169949"/>
                <a:gd name="connsiteX80" fmla="*/ 607351 w 1645921"/>
                <a:gd name="connsiteY80" fmla="*/ 777720 h 2169949"/>
                <a:gd name="connsiteX81" fmla="*/ 800637 w 1645921"/>
                <a:gd name="connsiteY81" fmla="*/ 928901 h 2169949"/>
                <a:gd name="connsiteX82" fmla="*/ 800637 w 1645921"/>
                <a:gd name="connsiteY82" fmla="*/ 779353 h 2169949"/>
                <a:gd name="connsiteX83" fmla="*/ 607714 w 1645921"/>
                <a:gd name="connsiteY83" fmla="*/ 775723 h 2169949"/>
                <a:gd name="connsiteX84" fmla="*/ 796931 w 1645921"/>
                <a:gd name="connsiteY84" fmla="*/ 594770 h 2169949"/>
                <a:gd name="connsiteX85" fmla="*/ 605840 w 1645921"/>
                <a:gd name="connsiteY85" fmla="*/ 744540 h 2169949"/>
                <a:gd name="connsiteX86" fmla="*/ 799169 w 1645921"/>
                <a:gd name="connsiteY86" fmla="*/ 744540 h 2169949"/>
                <a:gd name="connsiteX87" fmla="*/ 796931 w 1645921"/>
                <a:gd name="connsiteY87" fmla="*/ 594770 h 2169949"/>
                <a:gd name="connsiteX88" fmla="*/ 821693 w 1645921"/>
                <a:gd name="connsiteY88" fmla="*/ 581046 h 2169949"/>
                <a:gd name="connsiteX89" fmla="*/ 824378 w 1645921"/>
                <a:gd name="connsiteY89" fmla="*/ 744391 h 2169949"/>
                <a:gd name="connsiteX90" fmla="*/ 1030536 w 1645921"/>
                <a:gd name="connsiteY90" fmla="*/ 744391 h 2169949"/>
                <a:gd name="connsiteX91" fmla="*/ 821693 w 1645921"/>
                <a:gd name="connsiteY91" fmla="*/ 581046 h 2169949"/>
                <a:gd name="connsiteX92" fmla="*/ 1004245 w 1645921"/>
                <a:gd name="connsiteY92" fmla="*/ 437486 h 2169949"/>
                <a:gd name="connsiteX93" fmla="*/ 993840 w 1645921"/>
                <a:gd name="connsiteY93" fmla="*/ 440376 h 2169949"/>
                <a:gd name="connsiteX94" fmla="*/ 946402 w 1645921"/>
                <a:gd name="connsiteY94" fmla="*/ 477520 h 2169949"/>
                <a:gd name="connsiteX95" fmla="*/ 838102 w 1645921"/>
                <a:gd name="connsiteY95" fmla="*/ 562549 h 2169949"/>
                <a:gd name="connsiteX96" fmla="*/ 1052166 w 1645921"/>
                <a:gd name="connsiteY96" fmla="*/ 729921 h 2169949"/>
                <a:gd name="connsiteX97" fmla="*/ 1040084 w 1645921"/>
                <a:gd name="connsiteY97" fmla="*/ 646831 h 2169949"/>
                <a:gd name="connsiteX98" fmla="*/ 1024122 w 1645921"/>
                <a:gd name="connsiteY98" fmla="*/ 541068 h 2169949"/>
                <a:gd name="connsiteX99" fmla="*/ 1009951 w 1645921"/>
                <a:gd name="connsiteY99" fmla="*/ 446343 h 2169949"/>
                <a:gd name="connsiteX100" fmla="*/ 1004245 w 1645921"/>
                <a:gd name="connsiteY100" fmla="*/ 437486 h 2169949"/>
                <a:gd name="connsiteX101" fmla="*/ 610315 w 1645921"/>
                <a:gd name="connsiteY101" fmla="*/ 415911 h 2169949"/>
                <a:gd name="connsiteX102" fmla="*/ 578243 w 1645921"/>
                <a:gd name="connsiteY102" fmla="*/ 734695 h 2169949"/>
                <a:gd name="connsiteX103" fmla="*/ 581226 w 1645921"/>
                <a:gd name="connsiteY103" fmla="*/ 732905 h 2169949"/>
                <a:gd name="connsiteX104" fmla="*/ 791113 w 1645921"/>
                <a:gd name="connsiteY104" fmla="*/ 568367 h 2169949"/>
                <a:gd name="connsiteX105" fmla="*/ 791113 w 1645921"/>
                <a:gd name="connsiteY105" fmla="*/ 557179 h 2169949"/>
                <a:gd name="connsiteX106" fmla="*/ 644923 w 1645921"/>
                <a:gd name="connsiteY106" fmla="*/ 442763 h 2169949"/>
                <a:gd name="connsiteX107" fmla="*/ 610315 w 1645921"/>
                <a:gd name="connsiteY107" fmla="*/ 415911 h 2169949"/>
                <a:gd name="connsiteX108" fmla="*/ 1030322 w 1645921"/>
                <a:gd name="connsiteY108" fmla="*/ 412680 h 2169949"/>
                <a:gd name="connsiteX109" fmla="*/ 1030686 w 1645921"/>
                <a:gd name="connsiteY109" fmla="*/ 414569 h 2169949"/>
                <a:gd name="connsiteX110" fmla="*/ 1050973 w 1645921"/>
                <a:gd name="connsiteY110" fmla="*/ 551361 h 2169949"/>
                <a:gd name="connsiteX111" fmla="*/ 1068427 w 1645921"/>
                <a:gd name="connsiteY111" fmla="*/ 666821 h 2169949"/>
                <a:gd name="connsiteX112" fmla="*/ 1079316 w 1645921"/>
                <a:gd name="connsiteY112" fmla="*/ 739618 h 2169949"/>
                <a:gd name="connsiteX113" fmla="*/ 1079763 w 1645921"/>
                <a:gd name="connsiteY113" fmla="*/ 743198 h 2169949"/>
                <a:gd name="connsiteX114" fmla="*/ 1080791 w 1645921"/>
                <a:gd name="connsiteY114" fmla="*/ 744748 h 2169949"/>
                <a:gd name="connsiteX115" fmla="*/ 1476534 w 1645921"/>
                <a:gd name="connsiteY115" fmla="*/ 412680 h 2169949"/>
                <a:gd name="connsiteX116" fmla="*/ 820649 w 1645921"/>
                <a:gd name="connsiteY116" fmla="*/ 412680 h 2169949"/>
                <a:gd name="connsiteX117" fmla="*/ 820649 w 1645921"/>
                <a:gd name="connsiteY117" fmla="*/ 545245 h 2169949"/>
                <a:gd name="connsiteX118" fmla="*/ 989779 w 1645921"/>
                <a:gd name="connsiteY118" fmla="*/ 412680 h 2169949"/>
                <a:gd name="connsiteX119" fmla="*/ 646336 w 1645921"/>
                <a:gd name="connsiteY119" fmla="*/ 412680 h 2169949"/>
                <a:gd name="connsiteX120" fmla="*/ 794842 w 1645921"/>
                <a:gd name="connsiteY120" fmla="*/ 528836 h 2169949"/>
                <a:gd name="connsiteX121" fmla="*/ 794842 w 1645921"/>
                <a:gd name="connsiteY121" fmla="*/ 412680 h 2169949"/>
                <a:gd name="connsiteX122" fmla="*/ 171855 w 1645921"/>
                <a:gd name="connsiteY122" fmla="*/ 412680 h 2169949"/>
                <a:gd name="connsiteX123" fmla="*/ 553095 w 1645921"/>
                <a:gd name="connsiteY123" fmla="*/ 732578 h 2169949"/>
                <a:gd name="connsiteX124" fmla="*/ 562729 w 1645921"/>
                <a:gd name="connsiteY124" fmla="*/ 639075 h 2169949"/>
                <a:gd name="connsiteX125" fmla="*/ 570635 w 1645921"/>
                <a:gd name="connsiteY125" fmla="*/ 559864 h 2169949"/>
                <a:gd name="connsiteX126" fmla="*/ 580630 w 1645921"/>
                <a:gd name="connsiteY126" fmla="*/ 462155 h 2169949"/>
                <a:gd name="connsiteX127" fmla="*/ 585568 w 1645921"/>
                <a:gd name="connsiteY127" fmla="*/ 412680 h 2169949"/>
                <a:gd name="connsiteX128" fmla="*/ 789920 w 1645921"/>
                <a:gd name="connsiteY128" fmla="*/ 135167 h 2169949"/>
                <a:gd name="connsiteX129" fmla="*/ 630156 w 1645921"/>
                <a:gd name="connsiteY129" fmla="*/ 377723 h 2169949"/>
                <a:gd name="connsiteX130" fmla="*/ 794395 w 1645921"/>
                <a:gd name="connsiteY130" fmla="*/ 380706 h 2169949"/>
                <a:gd name="connsiteX131" fmla="*/ 791411 w 1645921"/>
                <a:gd name="connsiteY131" fmla="*/ 135764 h 2169949"/>
                <a:gd name="connsiteX132" fmla="*/ 789920 w 1645921"/>
                <a:gd name="connsiteY132" fmla="*/ 135167 h 2169949"/>
                <a:gd name="connsiteX133" fmla="*/ 818262 w 1645921"/>
                <a:gd name="connsiteY133" fmla="*/ 127261 h 2169949"/>
                <a:gd name="connsiteX134" fmla="*/ 816622 w 1645921"/>
                <a:gd name="connsiteY134" fmla="*/ 127559 h 2169949"/>
                <a:gd name="connsiteX135" fmla="*/ 819456 w 1645921"/>
                <a:gd name="connsiteY135" fmla="*/ 381303 h 2169949"/>
                <a:gd name="connsiteX136" fmla="*/ 989513 w 1645921"/>
                <a:gd name="connsiteY136" fmla="*/ 384138 h 2169949"/>
                <a:gd name="connsiteX137" fmla="*/ 818262 w 1645921"/>
                <a:gd name="connsiteY137" fmla="*/ 127261 h 2169949"/>
                <a:gd name="connsiteX138" fmla="*/ 762323 w 1645921"/>
                <a:gd name="connsiteY138" fmla="*/ 118161 h 2169949"/>
                <a:gd name="connsiteX139" fmla="*/ 658647 w 1645921"/>
                <a:gd name="connsiteY139" fmla="*/ 118908 h 2169949"/>
                <a:gd name="connsiteX140" fmla="*/ 642089 w 1645921"/>
                <a:gd name="connsiteY140" fmla="*/ 120101 h 2169949"/>
                <a:gd name="connsiteX141" fmla="*/ 638807 w 1645921"/>
                <a:gd name="connsiteY141" fmla="*/ 135914 h 2169949"/>
                <a:gd name="connsiteX142" fmla="*/ 638658 w 1645921"/>
                <a:gd name="connsiteY142" fmla="*/ 136659 h 2169949"/>
                <a:gd name="connsiteX143" fmla="*/ 628812 w 1645921"/>
                <a:gd name="connsiteY143" fmla="*/ 232876 h 2169949"/>
                <a:gd name="connsiteX144" fmla="*/ 620310 w 1645921"/>
                <a:gd name="connsiteY144" fmla="*/ 316562 h 2169949"/>
                <a:gd name="connsiteX145" fmla="*/ 617028 w 1645921"/>
                <a:gd name="connsiteY145" fmla="*/ 350424 h 2169949"/>
                <a:gd name="connsiteX146" fmla="*/ 618371 w 1645921"/>
                <a:gd name="connsiteY146" fmla="*/ 350723 h 2169949"/>
                <a:gd name="connsiteX147" fmla="*/ 771720 w 1645921"/>
                <a:gd name="connsiteY147" fmla="*/ 118161 h 2169949"/>
                <a:gd name="connsiteX148" fmla="*/ 762323 w 1645921"/>
                <a:gd name="connsiteY148" fmla="*/ 118161 h 2169949"/>
                <a:gd name="connsiteX149" fmla="*/ 954457 w 1645921"/>
                <a:gd name="connsiteY149" fmla="*/ 116819 h 2169949"/>
                <a:gd name="connsiteX150" fmla="*/ 886733 w 1645921"/>
                <a:gd name="connsiteY150" fmla="*/ 117416 h 2169949"/>
                <a:gd name="connsiteX151" fmla="*/ 841384 w 1645921"/>
                <a:gd name="connsiteY151" fmla="*/ 117416 h 2169949"/>
                <a:gd name="connsiteX152" fmla="*/ 993392 w 1645921"/>
                <a:gd name="connsiteY152" fmla="*/ 345800 h 2169949"/>
                <a:gd name="connsiteX153" fmla="*/ 994585 w 1645921"/>
                <a:gd name="connsiteY153" fmla="*/ 345352 h 2169949"/>
                <a:gd name="connsiteX154" fmla="*/ 989513 w 1645921"/>
                <a:gd name="connsiteY154" fmla="*/ 308208 h 2169949"/>
                <a:gd name="connsiteX155" fmla="*/ 961767 w 1645921"/>
                <a:gd name="connsiteY155" fmla="*/ 123233 h 2169949"/>
                <a:gd name="connsiteX156" fmla="*/ 954457 w 1645921"/>
                <a:gd name="connsiteY156" fmla="*/ 116819 h 2169949"/>
                <a:gd name="connsiteX157" fmla="*/ 686185 w 1645921"/>
                <a:gd name="connsiteY157" fmla="*/ 0 h 2169949"/>
                <a:gd name="connsiteX158" fmla="*/ 934104 w 1645921"/>
                <a:gd name="connsiteY158" fmla="*/ 0 h 2169949"/>
                <a:gd name="connsiteX159" fmla="*/ 970742 w 1645921"/>
                <a:gd name="connsiteY159" fmla="*/ 36638 h 2169949"/>
                <a:gd name="connsiteX160" fmla="*/ 961098 w 1645921"/>
                <a:gd name="connsiteY160" fmla="*/ 59922 h 2169949"/>
                <a:gd name="connsiteX161" fmla="*/ 1051055 w 1645921"/>
                <a:gd name="connsiteY161" fmla="*/ 59922 h 2169949"/>
                <a:gd name="connsiteX162" fmla="*/ 1073915 w 1645921"/>
                <a:gd name="connsiteY162" fmla="*/ 82782 h 2169949"/>
                <a:gd name="connsiteX163" fmla="*/ 1073914 w 1645921"/>
                <a:gd name="connsiteY163" fmla="*/ 82782 h 2169949"/>
                <a:gd name="connsiteX164" fmla="*/ 1051054 w 1645921"/>
                <a:gd name="connsiteY164" fmla="*/ 105642 h 2169949"/>
                <a:gd name="connsiteX165" fmla="*/ 984543 w 1645921"/>
                <a:gd name="connsiteY165" fmla="*/ 105642 h 2169949"/>
                <a:gd name="connsiteX166" fmla="*/ 1025912 w 1645921"/>
                <a:gd name="connsiteY166" fmla="*/ 382944 h 2169949"/>
                <a:gd name="connsiteX167" fmla="*/ 1029492 w 1645921"/>
                <a:gd name="connsiteY167" fmla="*/ 382348 h 2169949"/>
                <a:gd name="connsiteX168" fmla="*/ 1029641 w 1645921"/>
                <a:gd name="connsiteY168" fmla="*/ 383839 h 2169949"/>
                <a:gd name="connsiteX169" fmla="*/ 1029470 w 1645921"/>
                <a:gd name="connsiteY169" fmla="*/ 385248 h 2169949"/>
                <a:gd name="connsiteX170" fmla="*/ 1157032 w 1645921"/>
                <a:gd name="connsiteY170" fmla="*/ 385248 h 2169949"/>
                <a:gd name="connsiteX171" fmla="*/ 1157032 w 1645921"/>
                <a:gd name="connsiteY171" fmla="*/ 310832 h 2169949"/>
                <a:gd name="connsiteX172" fmla="*/ 1126536 w 1645921"/>
                <a:gd name="connsiteY172" fmla="*/ 310832 h 2169949"/>
                <a:gd name="connsiteX173" fmla="*/ 1117392 w 1645921"/>
                <a:gd name="connsiteY173" fmla="*/ 301688 h 2169949"/>
                <a:gd name="connsiteX174" fmla="*/ 1126536 w 1645921"/>
                <a:gd name="connsiteY174" fmla="*/ 292544 h 2169949"/>
                <a:gd name="connsiteX175" fmla="*/ 1157032 w 1645921"/>
                <a:gd name="connsiteY175" fmla="*/ 292544 h 2169949"/>
                <a:gd name="connsiteX176" fmla="*/ 1157032 w 1645921"/>
                <a:gd name="connsiteY176" fmla="*/ 282034 h 2169949"/>
                <a:gd name="connsiteX177" fmla="*/ 1126536 w 1645921"/>
                <a:gd name="connsiteY177" fmla="*/ 282034 h 2169949"/>
                <a:gd name="connsiteX178" fmla="*/ 1117392 w 1645921"/>
                <a:gd name="connsiteY178" fmla="*/ 272890 h 2169949"/>
                <a:gd name="connsiteX179" fmla="*/ 1126536 w 1645921"/>
                <a:gd name="connsiteY179" fmla="*/ 263746 h 2169949"/>
                <a:gd name="connsiteX180" fmla="*/ 1157032 w 1645921"/>
                <a:gd name="connsiteY180" fmla="*/ 263746 h 2169949"/>
                <a:gd name="connsiteX181" fmla="*/ 1157032 w 1645921"/>
                <a:gd name="connsiteY181" fmla="*/ 253236 h 2169949"/>
                <a:gd name="connsiteX182" fmla="*/ 1126536 w 1645921"/>
                <a:gd name="connsiteY182" fmla="*/ 253236 h 2169949"/>
                <a:gd name="connsiteX183" fmla="*/ 1117392 w 1645921"/>
                <a:gd name="connsiteY183" fmla="*/ 244092 h 2169949"/>
                <a:gd name="connsiteX184" fmla="*/ 1126536 w 1645921"/>
                <a:gd name="connsiteY184" fmla="*/ 234948 h 2169949"/>
                <a:gd name="connsiteX185" fmla="*/ 1157032 w 1645921"/>
                <a:gd name="connsiteY185" fmla="*/ 234948 h 2169949"/>
                <a:gd name="connsiteX186" fmla="*/ 1157032 w 1645921"/>
                <a:gd name="connsiteY186" fmla="*/ 219866 h 2169949"/>
                <a:gd name="connsiteX187" fmla="*/ 1170748 w 1645921"/>
                <a:gd name="connsiteY187" fmla="*/ 206150 h 2169949"/>
                <a:gd name="connsiteX188" fmla="*/ 1184464 w 1645921"/>
                <a:gd name="connsiteY188" fmla="*/ 219866 h 2169949"/>
                <a:gd name="connsiteX189" fmla="*/ 1184464 w 1645921"/>
                <a:gd name="connsiteY189" fmla="*/ 234948 h 2169949"/>
                <a:gd name="connsiteX190" fmla="*/ 1210556 w 1645921"/>
                <a:gd name="connsiteY190" fmla="*/ 234948 h 2169949"/>
                <a:gd name="connsiteX191" fmla="*/ 1219700 w 1645921"/>
                <a:gd name="connsiteY191" fmla="*/ 244092 h 2169949"/>
                <a:gd name="connsiteX192" fmla="*/ 1210556 w 1645921"/>
                <a:gd name="connsiteY192" fmla="*/ 253236 h 2169949"/>
                <a:gd name="connsiteX193" fmla="*/ 1184464 w 1645921"/>
                <a:gd name="connsiteY193" fmla="*/ 253236 h 2169949"/>
                <a:gd name="connsiteX194" fmla="*/ 1184464 w 1645921"/>
                <a:gd name="connsiteY194" fmla="*/ 263746 h 2169949"/>
                <a:gd name="connsiteX195" fmla="*/ 1210556 w 1645921"/>
                <a:gd name="connsiteY195" fmla="*/ 263746 h 2169949"/>
                <a:gd name="connsiteX196" fmla="*/ 1219700 w 1645921"/>
                <a:gd name="connsiteY196" fmla="*/ 272890 h 2169949"/>
                <a:gd name="connsiteX197" fmla="*/ 1210556 w 1645921"/>
                <a:gd name="connsiteY197" fmla="*/ 282034 h 2169949"/>
                <a:gd name="connsiteX198" fmla="*/ 1184464 w 1645921"/>
                <a:gd name="connsiteY198" fmla="*/ 282034 h 2169949"/>
                <a:gd name="connsiteX199" fmla="*/ 1184464 w 1645921"/>
                <a:gd name="connsiteY199" fmla="*/ 292544 h 2169949"/>
                <a:gd name="connsiteX200" fmla="*/ 1210556 w 1645921"/>
                <a:gd name="connsiteY200" fmla="*/ 292544 h 2169949"/>
                <a:gd name="connsiteX201" fmla="*/ 1219700 w 1645921"/>
                <a:gd name="connsiteY201" fmla="*/ 301688 h 2169949"/>
                <a:gd name="connsiteX202" fmla="*/ 1210556 w 1645921"/>
                <a:gd name="connsiteY202" fmla="*/ 310832 h 2169949"/>
                <a:gd name="connsiteX203" fmla="*/ 1184464 w 1645921"/>
                <a:gd name="connsiteY203" fmla="*/ 310832 h 2169949"/>
                <a:gd name="connsiteX204" fmla="*/ 1184464 w 1645921"/>
                <a:gd name="connsiteY204" fmla="*/ 385248 h 2169949"/>
                <a:gd name="connsiteX205" fmla="*/ 1315794 w 1645921"/>
                <a:gd name="connsiteY205" fmla="*/ 385248 h 2169949"/>
                <a:gd name="connsiteX206" fmla="*/ 1315794 w 1645921"/>
                <a:gd name="connsiteY206" fmla="*/ 310832 h 2169949"/>
                <a:gd name="connsiteX207" fmla="*/ 1286537 w 1645921"/>
                <a:gd name="connsiteY207" fmla="*/ 310832 h 2169949"/>
                <a:gd name="connsiteX208" fmla="*/ 1277393 w 1645921"/>
                <a:gd name="connsiteY208" fmla="*/ 301688 h 2169949"/>
                <a:gd name="connsiteX209" fmla="*/ 1286537 w 1645921"/>
                <a:gd name="connsiteY209" fmla="*/ 292544 h 2169949"/>
                <a:gd name="connsiteX210" fmla="*/ 1315794 w 1645921"/>
                <a:gd name="connsiteY210" fmla="*/ 292544 h 2169949"/>
                <a:gd name="connsiteX211" fmla="*/ 1315794 w 1645921"/>
                <a:gd name="connsiteY211" fmla="*/ 282034 h 2169949"/>
                <a:gd name="connsiteX212" fmla="*/ 1286537 w 1645921"/>
                <a:gd name="connsiteY212" fmla="*/ 282034 h 2169949"/>
                <a:gd name="connsiteX213" fmla="*/ 1277393 w 1645921"/>
                <a:gd name="connsiteY213" fmla="*/ 272890 h 2169949"/>
                <a:gd name="connsiteX214" fmla="*/ 1286537 w 1645921"/>
                <a:gd name="connsiteY214" fmla="*/ 263746 h 2169949"/>
                <a:gd name="connsiteX215" fmla="*/ 1315794 w 1645921"/>
                <a:gd name="connsiteY215" fmla="*/ 263746 h 2169949"/>
                <a:gd name="connsiteX216" fmla="*/ 1315794 w 1645921"/>
                <a:gd name="connsiteY216" fmla="*/ 253236 h 2169949"/>
                <a:gd name="connsiteX217" fmla="*/ 1286537 w 1645921"/>
                <a:gd name="connsiteY217" fmla="*/ 253236 h 2169949"/>
                <a:gd name="connsiteX218" fmla="*/ 1277393 w 1645921"/>
                <a:gd name="connsiteY218" fmla="*/ 244092 h 2169949"/>
                <a:gd name="connsiteX219" fmla="*/ 1286537 w 1645921"/>
                <a:gd name="connsiteY219" fmla="*/ 234948 h 2169949"/>
                <a:gd name="connsiteX220" fmla="*/ 1315794 w 1645921"/>
                <a:gd name="connsiteY220" fmla="*/ 234948 h 2169949"/>
                <a:gd name="connsiteX221" fmla="*/ 1315794 w 1645921"/>
                <a:gd name="connsiteY221" fmla="*/ 219866 h 2169949"/>
                <a:gd name="connsiteX222" fmla="*/ 1329510 w 1645921"/>
                <a:gd name="connsiteY222" fmla="*/ 206150 h 2169949"/>
                <a:gd name="connsiteX223" fmla="*/ 1343226 w 1645921"/>
                <a:gd name="connsiteY223" fmla="*/ 219866 h 2169949"/>
                <a:gd name="connsiteX224" fmla="*/ 1343226 w 1645921"/>
                <a:gd name="connsiteY224" fmla="*/ 234948 h 2169949"/>
                <a:gd name="connsiteX225" fmla="*/ 1370557 w 1645921"/>
                <a:gd name="connsiteY225" fmla="*/ 234948 h 2169949"/>
                <a:gd name="connsiteX226" fmla="*/ 1379701 w 1645921"/>
                <a:gd name="connsiteY226" fmla="*/ 244092 h 2169949"/>
                <a:gd name="connsiteX227" fmla="*/ 1370557 w 1645921"/>
                <a:gd name="connsiteY227" fmla="*/ 253236 h 2169949"/>
                <a:gd name="connsiteX228" fmla="*/ 1343226 w 1645921"/>
                <a:gd name="connsiteY228" fmla="*/ 253236 h 2169949"/>
                <a:gd name="connsiteX229" fmla="*/ 1343226 w 1645921"/>
                <a:gd name="connsiteY229" fmla="*/ 263746 h 2169949"/>
                <a:gd name="connsiteX230" fmla="*/ 1370557 w 1645921"/>
                <a:gd name="connsiteY230" fmla="*/ 263746 h 2169949"/>
                <a:gd name="connsiteX231" fmla="*/ 1379701 w 1645921"/>
                <a:gd name="connsiteY231" fmla="*/ 272890 h 2169949"/>
                <a:gd name="connsiteX232" fmla="*/ 1370557 w 1645921"/>
                <a:gd name="connsiteY232" fmla="*/ 282034 h 2169949"/>
                <a:gd name="connsiteX233" fmla="*/ 1343226 w 1645921"/>
                <a:gd name="connsiteY233" fmla="*/ 282034 h 2169949"/>
                <a:gd name="connsiteX234" fmla="*/ 1343226 w 1645921"/>
                <a:gd name="connsiteY234" fmla="*/ 292544 h 2169949"/>
                <a:gd name="connsiteX235" fmla="*/ 1370557 w 1645921"/>
                <a:gd name="connsiteY235" fmla="*/ 292544 h 2169949"/>
                <a:gd name="connsiteX236" fmla="*/ 1379701 w 1645921"/>
                <a:gd name="connsiteY236" fmla="*/ 301688 h 2169949"/>
                <a:gd name="connsiteX237" fmla="*/ 1370557 w 1645921"/>
                <a:gd name="connsiteY237" fmla="*/ 310832 h 2169949"/>
                <a:gd name="connsiteX238" fmla="*/ 1343226 w 1645921"/>
                <a:gd name="connsiteY238" fmla="*/ 310832 h 2169949"/>
                <a:gd name="connsiteX239" fmla="*/ 1343226 w 1645921"/>
                <a:gd name="connsiteY239" fmla="*/ 385248 h 2169949"/>
                <a:gd name="connsiteX240" fmla="*/ 1497488 w 1645921"/>
                <a:gd name="connsiteY240" fmla="*/ 385248 h 2169949"/>
                <a:gd name="connsiteX241" fmla="*/ 1505347 w 1645921"/>
                <a:gd name="connsiteY241" fmla="*/ 388503 h 2169949"/>
                <a:gd name="connsiteX242" fmla="*/ 1505405 w 1645921"/>
                <a:gd name="connsiteY242" fmla="*/ 388454 h 2169949"/>
                <a:gd name="connsiteX243" fmla="*/ 1524728 w 1645921"/>
                <a:gd name="connsiteY243" fmla="*/ 390145 h 2169949"/>
                <a:gd name="connsiteX244" fmla="*/ 1523038 w 1645921"/>
                <a:gd name="connsiteY244" fmla="*/ 409469 h 2169949"/>
                <a:gd name="connsiteX245" fmla="*/ 1085083 w 1645921"/>
                <a:gd name="connsiteY245" fmla="*/ 776956 h 2169949"/>
                <a:gd name="connsiteX246" fmla="*/ 1087573 w 1645921"/>
                <a:gd name="connsiteY246" fmla="*/ 789880 h 2169949"/>
                <a:gd name="connsiteX247" fmla="*/ 1112255 w 1645921"/>
                <a:gd name="connsiteY247" fmla="*/ 956306 h 2169949"/>
                <a:gd name="connsiteX248" fmla="*/ 1133490 w 1645921"/>
                <a:gd name="connsiteY248" fmla="*/ 1096779 h 2169949"/>
                <a:gd name="connsiteX249" fmla="*/ 1146738 w 1645921"/>
                <a:gd name="connsiteY249" fmla="*/ 1185346 h 2169949"/>
                <a:gd name="connsiteX250" fmla="*/ 1147283 w 1645921"/>
                <a:gd name="connsiteY250" fmla="*/ 1189702 h 2169949"/>
                <a:gd name="connsiteX251" fmla="*/ 1153816 w 1645921"/>
                <a:gd name="connsiteY251" fmla="*/ 1215292 h 2169949"/>
                <a:gd name="connsiteX252" fmla="*/ 1156176 w 1645921"/>
                <a:gd name="connsiteY252" fmla="*/ 1249956 h 2169949"/>
                <a:gd name="connsiteX253" fmla="*/ 1190114 w 1645921"/>
                <a:gd name="connsiteY253" fmla="*/ 1475367 h 2169949"/>
                <a:gd name="connsiteX254" fmla="*/ 1217701 w 1645921"/>
                <a:gd name="connsiteY254" fmla="*/ 1659579 h 2169949"/>
                <a:gd name="connsiteX255" fmla="*/ 1221875 w 1645921"/>
                <a:gd name="connsiteY255" fmla="*/ 1665931 h 2169949"/>
                <a:gd name="connsiteX256" fmla="*/ 1224235 w 1645921"/>
                <a:gd name="connsiteY256" fmla="*/ 1671920 h 2169949"/>
                <a:gd name="connsiteX257" fmla="*/ 1235668 w 1645921"/>
                <a:gd name="connsiteY257" fmla="*/ 1781903 h 2169949"/>
                <a:gd name="connsiteX258" fmla="*/ 1258718 w 1645921"/>
                <a:gd name="connsiteY258" fmla="*/ 1935625 h 2169949"/>
                <a:gd name="connsiteX259" fmla="*/ 1281222 w 1645921"/>
                <a:gd name="connsiteY259" fmla="*/ 2087713 h 2169949"/>
                <a:gd name="connsiteX260" fmla="*/ 1286826 w 1645921"/>
                <a:gd name="connsiteY260" fmla="*/ 2124229 h 2169949"/>
                <a:gd name="connsiteX261" fmla="*/ 1623061 w 1645921"/>
                <a:gd name="connsiteY261" fmla="*/ 2124229 h 2169949"/>
                <a:gd name="connsiteX262" fmla="*/ 1636122 w 1645921"/>
                <a:gd name="connsiteY262" fmla="*/ 2129640 h 2169949"/>
                <a:gd name="connsiteX263" fmla="*/ 1640572 w 1645921"/>
                <a:gd name="connsiteY263" fmla="*/ 2129637 h 2169949"/>
                <a:gd name="connsiteX264" fmla="*/ 1640572 w 1645921"/>
                <a:gd name="connsiteY264" fmla="*/ 2134176 h 2169949"/>
                <a:gd name="connsiteX265" fmla="*/ 1645921 w 1645921"/>
                <a:gd name="connsiteY265" fmla="*/ 2147089 h 2169949"/>
                <a:gd name="connsiteX266" fmla="*/ 1645920 w 1645921"/>
                <a:gd name="connsiteY266" fmla="*/ 2147089 h 2169949"/>
                <a:gd name="connsiteX267" fmla="*/ 1640572 w 1645921"/>
                <a:gd name="connsiteY267" fmla="*/ 2160000 h 2169949"/>
                <a:gd name="connsiteX268" fmla="*/ 1640572 w 1645921"/>
                <a:gd name="connsiteY268" fmla="*/ 2166683 h 2169949"/>
                <a:gd name="connsiteX269" fmla="*/ 1630945 w 1645921"/>
                <a:gd name="connsiteY269" fmla="*/ 2166683 h 2169949"/>
                <a:gd name="connsiteX270" fmla="*/ 1623060 w 1645921"/>
                <a:gd name="connsiteY270" fmla="*/ 2169949 h 2169949"/>
                <a:gd name="connsiteX271" fmla="*/ 22860 w 1645921"/>
                <a:gd name="connsiteY271" fmla="*/ 2169948 h 2169949"/>
                <a:gd name="connsiteX272" fmla="*/ 14978 w 1645921"/>
                <a:gd name="connsiteY272" fmla="*/ 2166683 h 2169949"/>
                <a:gd name="connsiteX273" fmla="*/ 5349 w 1645921"/>
                <a:gd name="connsiteY273" fmla="*/ 2166683 h 2169949"/>
                <a:gd name="connsiteX274" fmla="*/ 5349 w 1645921"/>
                <a:gd name="connsiteY274" fmla="*/ 2160002 h 2169949"/>
                <a:gd name="connsiteX275" fmla="*/ 0 w 1645921"/>
                <a:gd name="connsiteY275" fmla="*/ 2147089 h 2169949"/>
                <a:gd name="connsiteX276" fmla="*/ 6696 w 1645921"/>
                <a:gd name="connsiteY276" fmla="*/ 2130925 h 2169949"/>
                <a:gd name="connsiteX277" fmla="*/ 22860 w 1645921"/>
                <a:gd name="connsiteY277" fmla="*/ 2124229 h 2169949"/>
                <a:gd name="connsiteX278" fmla="*/ 410941 w 1645921"/>
                <a:gd name="connsiteY278" fmla="*/ 2124229 h 2169949"/>
                <a:gd name="connsiteX279" fmla="*/ 415334 w 1645921"/>
                <a:gd name="connsiteY279" fmla="*/ 2082631 h 2169949"/>
                <a:gd name="connsiteX280" fmla="*/ 427676 w 1645921"/>
                <a:gd name="connsiteY280" fmla="*/ 1961033 h 2169949"/>
                <a:gd name="connsiteX281" fmla="*/ 437295 w 1645921"/>
                <a:gd name="connsiteY281" fmla="*/ 1862847 h 2169949"/>
                <a:gd name="connsiteX282" fmla="*/ 449455 w 1645921"/>
                <a:gd name="connsiteY282" fmla="*/ 1745786 h 2169949"/>
                <a:gd name="connsiteX283" fmla="*/ 453447 w 1645921"/>
                <a:gd name="connsiteY283" fmla="*/ 1706221 h 2169949"/>
                <a:gd name="connsiteX284" fmla="*/ 444554 w 1645921"/>
                <a:gd name="connsiteY284" fmla="*/ 1691158 h 2169949"/>
                <a:gd name="connsiteX285" fmla="*/ 458348 w 1645921"/>
                <a:gd name="connsiteY285" fmla="*/ 1653227 h 2169949"/>
                <a:gd name="connsiteX286" fmla="*/ 475045 w 1645921"/>
                <a:gd name="connsiteY286" fmla="*/ 1492971 h 2169949"/>
                <a:gd name="connsiteX287" fmla="*/ 488112 w 1645921"/>
                <a:gd name="connsiteY287" fmla="*/ 1357761 h 2169949"/>
                <a:gd name="connsiteX288" fmla="*/ 501179 w 1645921"/>
                <a:gd name="connsiteY288" fmla="*/ 1231626 h 2169949"/>
                <a:gd name="connsiteX289" fmla="*/ 490834 w 1645921"/>
                <a:gd name="connsiteY289" fmla="*/ 1215473 h 2169949"/>
                <a:gd name="connsiteX290" fmla="*/ 505898 w 1645921"/>
                <a:gd name="connsiteY290" fmla="*/ 1182805 h 2169949"/>
                <a:gd name="connsiteX291" fmla="*/ 518239 w 1645921"/>
                <a:gd name="connsiteY291" fmla="*/ 1063022 h 2169949"/>
                <a:gd name="connsiteX292" fmla="*/ 527858 w 1645921"/>
                <a:gd name="connsiteY292" fmla="*/ 966651 h 2169949"/>
                <a:gd name="connsiteX293" fmla="*/ 540018 w 1645921"/>
                <a:gd name="connsiteY293" fmla="*/ 847775 h 2169949"/>
                <a:gd name="connsiteX294" fmla="*/ 548341 w 1645921"/>
                <a:gd name="connsiteY294" fmla="*/ 764399 h 2169949"/>
                <a:gd name="connsiteX295" fmla="*/ 132037 w 1645921"/>
                <a:gd name="connsiteY295" fmla="*/ 415079 h 2169949"/>
                <a:gd name="connsiteX296" fmla="*/ 129621 w 1645921"/>
                <a:gd name="connsiteY296" fmla="*/ 410438 h 2169949"/>
                <a:gd name="connsiteX297" fmla="*/ 125334 w 1645921"/>
                <a:gd name="connsiteY297" fmla="*/ 408662 h 2169949"/>
                <a:gd name="connsiteX298" fmla="*/ 121316 w 1645921"/>
                <a:gd name="connsiteY298" fmla="*/ 398964 h 2169949"/>
                <a:gd name="connsiteX299" fmla="*/ 135032 w 1645921"/>
                <a:gd name="connsiteY299" fmla="*/ 385248 h 2169949"/>
                <a:gd name="connsiteX300" fmla="*/ 301963 w 1645921"/>
                <a:gd name="connsiteY300" fmla="*/ 385248 h 2169949"/>
                <a:gd name="connsiteX301" fmla="*/ 301963 w 1645921"/>
                <a:gd name="connsiteY301" fmla="*/ 319242 h 2169949"/>
                <a:gd name="connsiteX302" fmla="*/ 274367 w 1645921"/>
                <a:gd name="connsiteY302" fmla="*/ 319242 h 2169949"/>
                <a:gd name="connsiteX303" fmla="*/ 265223 w 1645921"/>
                <a:gd name="connsiteY303" fmla="*/ 310098 h 2169949"/>
                <a:gd name="connsiteX304" fmla="*/ 274367 w 1645921"/>
                <a:gd name="connsiteY304" fmla="*/ 300954 h 2169949"/>
                <a:gd name="connsiteX305" fmla="*/ 301963 w 1645921"/>
                <a:gd name="connsiteY305" fmla="*/ 300954 h 2169949"/>
                <a:gd name="connsiteX306" fmla="*/ 301963 w 1645921"/>
                <a:gd name="connsiteY306" fmla="*/ 290444 h 2169949"/>
                <a:gd name="connsiteX307" fmla="*/ 274367 w 1645921"/>
                <a:gd name="connsiteY307" fmla="*/ 290444 h 2169949"/>
                <a:gd name="connsiteX308" fmla="*/ 265223 w 1645921"/>
                <a:gd name="connsiteY308" fmla="*/ 281300 h 2169949"/>
                <a:gd name="connsiteX309" fmla="*/ 274367 w 1645921"/>
                <a:gd name="connsiteY309" fmla="*/ 272156 h 2169949"/>
                <a:gd name="connsiteX310" fmla="*/ 301963 w 1645921"/>
                <a:gd name="connsiteY310" fmla="*/ 272156 h 2169949"/>
                <a:gd name="connsiteX311" fmla="*/ 301963 w 1645921"/>
                <a:gd name="connsiteY311" fmla="*/ 261646 h 2169949"/>
                <a:gd name="connsiteX312" fmla="*/ 274367 w 1645921"/>
                <a:gd name="connsiteY312" fmla="*/ 261646 h 2169949"/>
                <a:gd name="connsiteX313" fmla="*/ 265223 w 1645921"/>
                <a:gd name="connsiteY313" fmla="*/ 252502 h 2169949"/>
                <a:gd name="connsiteX314" fmla="*/ 274367 w 1645921"/>
                <a:gd name="connsiteY314" fmla="*/ 243358 h 2169949"/>
                <a:gd name="connsiteX315" fmla="*/ 301963 w 1645921"/>
                <a:gd name="connsiteY315" fmla="*/ 243358 h 2169949"/>
                <a:gd name="connsiteX316" fmla="*/ 301963 w 1645921"/>
                <a:gd name="connsiteY316" fmla="*/ 219866 h 2169949"/>
                <a:gd name="connsiteX317" fmla="*/ 315679 w 1645921"/>
                <a:gd name="connsiteY317" fmla="*/ 206150 h 2169949"/>
                <a:gd name="connsiteX318" fmla="*/ 329395 w 1645921"/>
                <a:gd name="connsiteY318" fmla="*/ 219866 h 2169949"/>
                <a:gd name="connsiteX319" fmla="*/ 329395 w 1645921"/>
                <a:gd name="connsiteY319" fmla="*/ 243358 h 2169949"/>
                <a:gd name="connsiteX320" fmla="*/ 358387 w 1645921"/>
                <a:gd name="connsiteY320" fmla="*/ 243358 h 2169949"/>
                <a:gd name="connsiteX321" fmla="*/ 367531 w 1645921"/>
                <a:gd name="connsiteY321" fmla="*/ 252502 h 2169949"/>
                <a:gd name="connsiteX322" fmla="*/ 358387 w 1645921"/>
                <a:gd name="connsiteY322" fmla="*/ 261646 h 2169949"/>
                <a:gd name="connsiteX323" fmla="*/ 329395 w 1645921"/>
                <a:gd name="connsiteY323" fmla="*/ 261646 h 2169949"/>
                <a:gd name="connsiteX324" fmla="*/ 329395 w 1645921"/>
                <a:gd name="connsiteY324" fmla="*/ 272156 h 2169949"/>
                <a:gd name="connsiteX325" fmla="*/ 358387 w 1645921"/>
                <a:gd name="connsiteY325" fmla="*/ 272156 h 2169949"/>
                <a:gd name="connsiteX326" fmla="*/ 367531 w 1645921"/>
                <a:gd name="connsiteY326" fmla="*/ 281300 h 2169949"/>
                <a:gd name="connsiteX327" fmla="*/ 358387 w 1645921"/>
                <a:gd name="connsiteY327" fmla="*/ 290444 h 2169949"/>
                <a:gd name="connsiteX328" fmla="*/ 329395 w 1645921"/>
                <a:gd name="connsiteY328" fmla="*/ 290444 h 2169949"/>
                <a:gd name="connsiteX329" fmla="*/ 329395 w 1645921"/>
                <a:gd name="connsiteY329" fmla="*/ 300954 h 2169949"/>
                <a:gd name="connsiteX330" fmla="*/ 358387 w 1645921"/>
                <a:gd name="connsiteY330" fmla="*/ 300954 h 2169949"/>
                <a:gd name="connsiteX331" fmla="*/ 367531 w 1645921"/>
                <a:gd name="connsiteY331" fmla="*/ 310098 h 2169949"/>
                <a:gd name="connsiteX332" fmla="*/ 358387 w 1645921"/>
                <a:gd name="connsiteY332" fmla="*/ 319242 h 2169949"/>
                <a:gd name="connsiteX333" fmla="*/ 329395 w 1645921"/>
                <a:gd name="connsiteY333" fmla="*/ 319242 h 2169949"/>
                <a:gd name="connsiteX334" fmla="*/ 329395 w 1645921"/>
                <a:gd name="connsiteY334" fmla="*/ 385248 h 2169949"/>
                <a:gd name="connsiteX335" fmla="*/ 447531 w 1645921"/>
                <a:gd name="connsiteY335" fmla="*/ 385248 h 2169949"/>
                <a:gd name="connsiteX336" fmla="*/ 447531 w 1645921"/>
                <a:gd name="connsiteY336" fmla="*/ 315782 h 2169949"/>
                <a:gd name="connsiteX337" fmla="*/ 417009 w 1645921"/>
                <a:gd name="connsiteY337" fmla="*/ 315782 h 2169949"/>
                <a:gd name="connsiteX338" fmla="*/ 407865 w 1645921"/>
                <a:gd name="connsiteY338" fmla="*/ 306638 h 2169949"/>
                <a:gd name="connsiteX339" fmla="*/ 417009 w 1645921"/>
                <a:gd name="connsiteY339" fmla="*/ 297494 h 2169949"/>
                <a:gd name="connsiteX340" fmla="*/ 447531 w 1645921"/>
                <a:gd name="connsiteY340" fmla="*/ 297494 h 2169949"/>
                <a:gd name="connsiteX341" fmla="*/ 447531 w 1645921"/>
                <a:gd name="connsiteY341" fmla="*/ 286984 h 2169949"/>
                <a:gd name="connsiteX342" fmla="*/ 417009 w 1645921"/>
                <a:gd name="connsiteY342" fmla="*/ 286984 h 2169949"/>
                <a:gd name="connsiteX343" fmla="*/ 407865 w 1645921"/>
                <a:gd name="connsiteY343" fmla="*/ 277840 h 2169949"/>
                <a:gd name="connsiteX344" fmla="*/ 417009 w 1645921"/>
                <a:gd name="connsiteY344" fmla="*/ 268696 h 2169949"/>
                <a:gd name="connsiteX345" fmla="*/ 447531 w 1645921"/>
                <a:gd name="connsiteY345" fmla="*/ 268696 h 2169949"/>
                <a:gd name="connsiteX346" fmla="*/ 447531 w 1645921"/>
                <a:gd name="connsiteY346" fmla="*/ 258186 h 2169949"/>
                <a:gd name="connsiteX347" fmla="*/ 417009 w 1645921"/>
                <a:gd name="connsiteY347" fmla="*/ 258186 h 2169949"/>
                <a:gd name="connsiteX348" fmla="*/ 407865 w 1645921"/>
                <a:gd name="connsiteY348" fmla="*/ 249042 h 2169949"/>
                <a:gd name="connsiteX349" fmla="*/ 417009 w 1645921"/>
                <a:gd name="connsiteY349" fmla="*/ 239898 h 2169949"/>
                <a:gd name="connsiteX350" fmla="*/ 447531 w 1645921"/>
                <a:gd name="connsiteY350" fmla="*/ 239898 h 2169949"/>
                <a:gd name="connsiteX351" fmla="*/ 447531 w 1645921"/>
                <a:gd name="connsiteY351" fmla="*/ 219866 h 2169949"/>
                <a:gd name="connsiteX352" fmla="*/ 461247 w 1645921"/>
                <a:gd name="connsiteY352" fmla="*/ 206150 h 2169949"/>
                <a:gd name="connsiteX353" fmla="*/ 474963 w 1645921"/>
                <a:gd name="connsiteY353" fmla="*/ 219866 h 2169949"/>
                <a:gd name="connsiteX354" fmla="*/ 474963 w 1645921"/>
                <a:gd name="connsiteY354" fmla="*/ 239898 h 2169949"/>
                <a:gd name="connsiteX355" fmla="*/ 501029 w 1645921"/>
                <a:gd name="connsiteY355" fmla="*/ 239898 h 2169949"/>
                <a:gd name="connsiteX356" fmla="*/ 510173 w 1645921"/>
                <a:gd name="connsiteY356" fmla="*/ 249042 h 2169949"/>
                <a:gd name="connsiteX357" fmla="*/ 501029 w 1645921"/>
                <a:gd name="connsiteY357" fmla="*/ 258186 h 2169949"/>
                <a:gd name="connsiteX358" fmla="*/ 474963 w 1645921"/>
                <a:gd name="connsiteY358" fmla="*/ 258186 h 2169949"/>
                <a:gd name="connsiteX359" fmla="*/ 474963 w 1645921"/>
                <a:gd name="connsiteY359" fmla="*/ 268696 h 2169949"/>
                <a:gd name="connsiteX360" fmla="*/ 501029 w 1645921"/>
                <a:gd name="connsiteY360" fmla="*/ 268696 h 2169949"/>
                <a:gd name="connsiteX361" fmla="*/ 510173 w 1645921"/>
                <a:gd name="connsiteY361" fmla="*/ 277840 h 2169949"/>
                <a:gd name="connsiteX362" fmla="*/ 501029 w 1645921"/>
                <a:gd name="connsiteY362" fmla="*/ 286984 h 2169949"/>
                <a:gd name="connsiteX363" fmla="*/ 474963 w 1645921"/>
                <a:gd name="connsiteY363" fmla="*/ 286984 h 2169949"/>
                <a:gd name="connsiteX364" fmla="*/ 474963 w 1645921"/>
                <a:gd name="connsiteY364" fmla="*/ 297494 h 2169949"/>
                <a:gd name="connsiteX365" fmla="*/ 501029 w 1645921"/>
                <a:gd name="connsiteY365" fmla="*/ 297494 h 2169949"/>
                <a:gd name="connsiteX366" fmla="*/ 510173 w 1645921"/>
                <a:gd name="connsiteY366" fmla="*/ 306638 h 2169949"/>
                <a:gd name="connsiteX367" fmla="*/ 501029 w 1645921"/>
                <a:gd name="connsiteY367" fmla="*/ 315782 h 2169949"/>
                <a:gd name="connsiteX368" fmla="*/ 474963 w 1645921"/>
                <a:gd name="connsiteY368" fmla="*/ 315782 h 2169949"/>
                <a:gd name="connsiteX369" fmla="*/ 474963 w 1645921"/>
                <a:gd name="connsiteY369" fmla="*/ 385248 h 2169949"/>
                <a:gd name="connsiteX370" fmla="*/ 588306 w 1645921"/>
                <a:gd name="connsiteY370" fmla="*/ 385248 h 2169949"/>
                <a:gd name="connsiteX371" fmla="*/ 588536 w 1645921"/>
                <a:gd name="connsiteY371" fmla="*/ 382944 h 2169949"/>
                <a:gd name="connsiteX372" fmla="*/ 598679 w 1645921"/>
                <a:gd name="connsiteY372" fmla="*/ 284490 h 2169949"/>
                <a:gd name="connsiteX373" fmla="*/ 606437 w 1645921"/>
                <a:gd name="connsiteY373" fmla="*/ 206025 h 2169949"/>
                <a:gd name="connsiteX374" fmla="*/ 616580 w 1645921"/>
                <a:gd name="connsiteY374" fmla="*/ 107571 h 2169949"/>
                <a:gd name="connsiteX375" fmla="*/ 616580 w 1645921"/>
                <a:gd name="connsiteY375" fmla="*/ 105641 h 2169949"/>
                <a:gd name="connsiteX376" fmla="*/ 569236 w 1645921"/>
                <a:gd name="connsiteY376" fmla="*/ 105641 h 2169949"/>
                <a:gd name="connsiteX377" fmla="*/ 553072 w 1645921"/>
                <a:gd name="connsiteY377" fmla="*/ 98945 h 2169949"/>
                <a:gd name="connsiteX378" fmla="*/ 546376 w 1645921"/>
                <a:gd name="connsiteY378" fmla="*/ 82781 h 2169949"/>
                <a:gd name="connsiteX379" fmla="*/ 553072 w 1645921"/>
                <a:gd name="connsiteY379" fmla="*/ 66617 h 2169949"/>
                <a:gd name="connsiteX380" fmla="*/ 569236 w 1645921"/>
                <a:gd name="connsiteY380" fmla="*/ 59922 h 2169949"/>
                <a:gd name="connsiteX381" fmla="*/ 659192 w 1645921"/>
                <a:gd name="connsiteY381" fmla="*/ 59922 h 2169949"/>
                <a:gd name="connsiteX382" fmla="*/ 649547 w 1645921"/>
                <a:gd name="connsiteY382" fmla="*/ 36638 h 2169949"/>
                <a:gd name="connsiteX383" fmla="*/ 686185 w 1645921"/>
                <a:gd name="connsiteY383" fmla="*/ 0 h 2169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645921" h="2169949">
                  <a:moveTo>
                    <a:pt x="817516" y="1935988"/>
                  </a:moveTo>
                  <a:lnTo>
                    <a:pt x="513238" y="2124229"/>
                  </a:lnTo>
                  <a:lnTo>
                    <a:pt x="820226" y="2124229"/>
                  </a:lnTo>
                  <a:close/>
                  <a:moveTo>
                    <a:pt x="848006" y="1933084"/>
                  </a:moveTo>
                  <a:lnTo>
                    <a:pt x="851058" y="2124229"/>
                  </a:lnTo>
                  <a:lnTo>
                    <a:pt x="1165501" y="2124229"/>
                  </a:lnTo>
                  <a:close/>
                  <a:moveTo>
                    <a:pt x="483030" y="1713663"/>
                  </a:moveTo>
                  <a:lnTo>
                    <a:pt x="441567" y="2124229"/>
                  </a:lnTo>
                  <a:lnTo>
                    <a:pt x="456637" y="2124229"/>
                  </a:lnTo>
                  <a:lnTo>
                    <a:pt x="806082" y="1908038"/>
                  </a:lnTo>
                  <a:cubicBezTo>
                    <a:pt x="698096" y="1843065"/>
                    <a:pt x="591198" y="1778817"/>
                    <a:pt x="483030" y="1713663"/>
                  </a:cubicBezTo>
                  <a:close/>
                  <a:moveTo>
                    <a:pt x="1192837" y="1703681"/>
                  </a:moveTo>
                  <a:cubicBezTo>
                    <a:pt x="1082854" y="1771921"/>
                    <a:pt x="973779" y="1839254"/>
                    <a:pt x="863251" y="1907494"/>
                  </a:cubicBezTo>
                  <a:lnTo>
                    <a:pt x="1223376" y="2124229"/>
                  </a:lnTo>
                  <a:lnTo>
                    <a:pt x="1255703" y="2124229"/>
                  </a:lnTo>
                  <a:close/>
                  <a:moveTo>
                    <a:pt x="813705" y="1701321"/>
                  </a:moveTo>
                  <a:cubicBezTo>
                    <a:pt x="718422" y="1702229"/>
                    <a:pt x="624048" y="1703318"/>
                    <a:pt x="529673" y="1704407"/>
                  </a:cubicBezTo>
                  <a:cubicBezTo>
                    <a:pt x="529492" y="1705133"/>
                    <a:pt x="529310" y="1705859"/>
                    <a:pt x="529129" y="1706584"/>
                  </a:cubicBezTo>
                  <a:cubicBezTo>
                    <a:pt x="624411" y="1763935"/>
                    <a:pt x="719874" y="1821286"/>
                    <a:pt x="816608" y="1879544"/>
                  </a:cubicBezTo>
                  <a:cubicBezTo>
                    <a:pt x="815701" y="1819108"/>
                    <a:pt x="814794" y="1760668"/>
                    <a:pt x="813705" y="1701321"/>
                  </a:cubicBezTo>
                  <a:close/>
                  <a:moveTo>
                    <a:pt x="1143109" y="1697147"/>
                  </a:moveTo>
                  <a:cubicBezTo>
                    <a:pt x="1043471" y="1698236"/>
                    <a:pt x="944014" y="1699325"/>
                    <a:pt x="844376" y="1700595"/>
                  </a:cubicBezTo>
                  <a:cubicBezTo>
                    <a:pt x="845284" y="1762120"/>
                    <a:pt x="846191" y="1821467"/>
                    <a:pt x="847280" y="1882630"/>
                  </a:cubicBezTo>
                  <a:cubicBezTo>
                    <a:pt x="947281" y="1820742"/>
                    <a:pt x="1045467" y="1759943"/>
                    <a:pt x="1143835" y="1699143"/>
                  </a:cubicBezTo>
                  <a:cubicBezTo>
                    <a:pt x="1143653" y="1698417"/>
                    <a:pt x="1143290" y="1697873"/>
                    <a:pt x="1143109" y="1697147"/>
                  </a:cubicBezTo>
                  <a:close/>
                  <a:moveTo>
                    <a:pt x="840565" y="1456129"/>
                  </a:moveTo>
                  <a:cubicBezTo>
                    <a:pt x="841835" y="1528906"/>
                    <a:pt x="842924" y="1599506"/>
                    <a:pt x="844195" y="1670287"/>
                  </a:cubicBezTo>
                  <a:cubicBezTo>
                    <a:pt x="944922" y="1669016"/>
                    <a:pt x="1044923" y="1667927"/>
                    <a:pt x="1144923" y="1666838"/>
                  </a:cubicBezTo>
                  <a:cubicBezTo>
                    <a:pt x="1145105" y="1666294"/>
                    <a:pt x="1145286" y="1665749"/>
                    <a:pt x="1145649" y="1665205"/>
                  </a:cubicBezTo>
                  <a:cubicBezTo>
                    <a:pt x="1044378" y="1595876"/>
                    <a:pt x="942925" y="1526365"/>
                    <a:pt x="840565" y="1456129"/>
                  </a:cubicBezTo>
                  <a:close/>
                  <a:moveTo>
                    <a:pt x="810075" y="1455403"/>
                  </a:moveTo>
                  <a:cubicBezTo>
                    <a:pt x="712252" y="1528362"/>
                    <a:pt x="616062" y="1600413"/>
                    <a:pt x="517695" y="1674098"/>
                  </a:cubicBezTo>
                  <a:cubicBezTo>
                    <a:pt x="617877" y="1672827"/>
                    <a:pt x="715156" y="1671738"/>
                    <a:pt x="813342" y="1670650"/>
                  </a:cubicBezTo>
                  <a:cubicBezTo>
                    <a:pt x="812253" y="1598780"/>
                    <a:pt x="811164" y="1527999"/>
                    <a:pt x="810075" y="1455403"/>
                  </a:cubicBezTo>
                  <a:close/>
                  <a:moveTo>
                    <a:pt x="530580" y="1243604"/>
                  </a:moveTo>
                  <a:cubicBezTo>
                    <a:pt x="516606" y="1382081"/>
                    <a:pt x="502813" y="1518924"/>
                    <a:pt x="488656" y="1658308"/>
                  </a:cubicBezTo>
                  <a:cubicBezTo>
                    <a:pt x="593013" y="1580268"/>
                    <a:pt x="695010" y="1504042"/>
                    <a:pt x="797915" y="1426909"/>
                  </a:cubicBezTo>
                  <a:cubicBezTo>
                    <a:pt x="708440" y="1365565"/>
                    <a:pt x="620055" y="1304948"/>
                    <a:pt x="530580" y="1243604"/>
                  </a:cubicBezTo>
                  <a:close/>
                  <a:moveTo>
                    <a:pt x="836935" y="1223277"/>
                  </a:moveTo>
                  <a:cubicBezTo>
                    <a:pt x="837843" y="1280628"/>
                    <a:pt x="838750" y="1337071"/>
                    <a:pt x="839658" y="1395693"/>
                  </a:cubicBezTo>
                  <a:cubicBezTo>
                    <a:pt x="917154" y="1337797"/>
                    <a:pt x="993016" y="1280991"/>
                    <a:pt x="1070150" y="1223277"/>
                  </a:cubicBezTo>
                  <a:cubicBezTo>
                    <a:pt x="991202" y="1223277"/>
                    <a:pt x="914068" y="1223277"/>
                    <a:pt x="836935" y="1223277"/>
                  </a:cubicBezTo>
                  <a:close/>
                  <a:moveTo>
                    <a:pt x="553085" y="1223277"/>
                  </a:moveTo>
                  <a:cubicBezTo>
                    <a:pt x="639111" y="1282080"/>
                    <a:pt x="723323" y="1339975"/>
                    <a:pt x="809167" y="1398778"/>
                  </a:cubicBezTo>
                  <a:cubicBezTo>
                    <a:pt x="808260" y="1338886"/>
                    <a:pt x="807352" y="1280991"/>
                    <a:pt x="806445" y="1223277"/>
                  </a:cubicBezTo>
                  <a:cubicBezTo>
                    <a:pt x="722052" y="1223277"/>
                    <a:pt x="638567" y="1223277"/>
                    <a:pt x="553085" y="1223277"/>
                  </a:cubicBezTo>
                  <a:close/>
                  <a:moveTo>
                    <a:pt x="1121148" y="1222551"/>
                  </a:moveTo>
                  <a:cubicBezTo>
                    <a:pt x="1029859" y="1290973"/>
                    <a:pt x="940021" y="1358124"/>
                    <a:pt x="849095" y="1426001"/>
                  </a:cubicBezTo>
                  <a:cubicBezTo>
                    <a:pt x="961800" y="1503135"/>
                    <a:pt x="1073235" y="1579542"/>
                    <a:pt x="1185940" y="1656856"/>
                  </a:cubicBezTo>
                  <a:cubicBezTo>
                    <a:pt x="1164161" y="1511665"/>
                    <a:pt x="1142746" y="1367925"/>
                    <a:pt x="1121148" y="1222551"/>
                  </a:cubicBezTo>
                  <a:close/>
                  <a:moveTo>
                    <a:pt x="803178" y="1009119"/>
                  </a:moveTo>
                  <a:cubicBezTo>
                    <a:pt x="724956" y="1070463"/>
                    <a:pt x="648367" y="1130354"/>
                    <a:pt x="570690" y="1191335"/>
                  </a:cubicBezTo>
                  <a:cubicBezTo>
                    <a:pt x="650001" y="1191335"/>
                    <a:pt x="727315" y="1191335"/>
                    <a:pt x="805901" y="1191335"/>
                  </a:cubicBezTo>
                  <a:cubicBezTo>
                    <a:pt x="804993" y="1130899"/>
                    <a:pt x="804086" y="1070826"/>
                    <a:pt x="803178" y="1009119"/>
                  </a:cubicBezTo>
                  <a:close/>
                  <a:moveTo>
                    <a:pt x="833305" y="992422"/>
                  </a:moveTo>
                  <a:cubicBezTo>
                    <a:pt x="834394" y="1059936"/>
                    <a:pt x="835483" y="1125636"/>
                    <a:pt x="836572" y="1191154"/>
                  </a:cubicBezTo>
                  <a:cubicBezTo>
                    <a:pt x="920421" y="1191154"/>
                    <a:pt x="1003180" y="1191154"/>
                    <a:pt x="1087391" y="1191154"/>
                  </a:cubicBezTo>
                  <a:cubicBezTo>
                    <a:pt x="1002272" y="1124547"/>
                    <a:pt x="918424" y="1059029"/>
                    <a:pt x="833305" y="992422"/>
                  </a:cubicBezTo>
                  <a:close/>
                  <a:moveTo>
                    <a:pt x="1055404" y="817761"/>
                  </a:moveTo>
                  <a:cubicBezTo>
                    <a:pt x="1051910" y="816514"/>
                    <a:pt x="1047464" y="817648"/>
                    <a:pt x="1042745" y="821277"/>
                  </a:cubicBezTo>
                  <a:cubicBezTo>
                    <a:pt x="1023507" y="836341"/>
                    <a:pt x="1004269" y="851405"/>
                    <a:pt x="985031" y="866468"/>
                  </a:cubicBezTo>
                  <a:cubicBezTo>
                    <a:pt x="941473" y="900770"/>
                    <a:pt x="897916" y="934890"/>
                    <a:pt x="853269" y="969918"/>
                  </a:cubicBezTo>
                  <a:cubicBezTo>
                    <a:pt x="940384" y="1037976"/>
                    <a:pt x="1026411" y="1105309"/>
                    <a:pt x="1113707" y="1173549"/>
                  </a:cubicBezTo>
                  <a:cubicBezTo>
                    <a:pt x="1108625" y="1138521"/>
                    <a:pt x="1103907" y="1105490"/>
                    <a:pt x="1099007" y="1072459"/>
                  </a:cubicBezTo>
                  <a:cubicBezTo>
                    <a:pt x="1092654" y="1029628"/>
                    <a:pt x="1086121" y="986615"/>
                    <a:pt x="1079587" y="943783"/>
                  </a:cubicBezTo>
                  <a:cubicBezTo>
                    <a:pt x="1073779" y="905307"/>
                    <a:pt x="1068335" y="866831"/>
                    <a:pt x="1062346" y="828537"/>
                  </a:cubicBezTo>
                  <a:cubicBezTo>
                    <a:pt x="1061439" y="822639"/>
                    <a:pt x="1058898" y="819009"/>
                    <a:pt x="1055404" y="817761"/>
                  </a:cubicBezTo>
                  <a:close/>
                  <a:moveTo>
                    <a:pt x="576134" y="791513"/>
                  </a:moveTo>
                  <a:cubicBezTo>
                    <a:pt x="563067" y="921460"/>
                    <a:pt x="550181" y="1049773"/>
                    <a:pt x="537114" y="1179357"/>
                  </a:cubicBezTo>
                  <a:cubicBezTo>
                    <a:pt x="539292" y="1178086"/>
                    <a:pt x="540199" y="1177723"/>
                    <a:pt x="540744" y="1177179"/>
                  </a:cubicBezTo>
                  <a:cubicBezTo>
                    <a:pt x="625863" y="1110391"/>
                    <a:pt x="710981" y="1043602"/>
                    <a:pt x="796100" y="976996"/>
                  </a:cubicBezTo>
                  <a:cubicBezTo>
                    <a:pt x="804449" y="970462"/>
                    <a:pt x="804449" y="969918"/>
                    <a:pt x="796100" y="963384"/>
                  </a:cubicBezTo>
                  <a:cubicBezTo>
                    <a:pt x="736934" y="916923"/>
                    <a:pt x="677587" y="870643"/>
                    <a:pt x="618240" y="824181"/>
                  </a:cubicBezTo>
                  <a:cubicBezTo>
                    <a:pt x="604628" y="813473"/>
                    <a:pt x="590835" y="802947"/>
                    <a:pt x="576134" y="791513"/>
                  </a:cubicBezTo>
                  <a:close/>
                  <a:moveTo>
                    <a:pt x="832035" y="779716"/>
                  </a:moveTo>
                  <a:cubicBezTo>
                    <a:pt x="832035" y="836160"/>
                    <a:pt x="832035" y="891151"/>
                    <a:pt x="832035" y="948865"/>
                  </a:cubicBezTo>
                  <a:lnTo>
                    <a:pt x="1031534" y="792496"/>
                  </a:lnTo>
                  <a:lnTo>
                    <a:pt x="1031242" y="791569"/>
                  </a:lnTo>
                  <a:lnTo>
                    <a:pt x="1035405" y="783570"/>
                  </a:lnTo>
                  <a:close/>
                  <a:moveTo>
                    <a:pt x="607714" y="775723"/>
                  </a:moveTo>
                  <a:cubicBezTo>
                    <a:pt x="607532" y="776449"/>
                    <a:pt x="607532" y="776994"/>
                    <a:pt x="607351" y="777720"/>
                  </a:cubicBezTo>
                  <a:cubicBezTo>
                    <a:pt x="671598" y="827993"/>
                    <a:pt x="735845" y="878265"/>
                    <a:pt x="800637" y="928901"/>
                  </a:cubicBezTo>
                  <a:cubicBezTo>
                    <a:pt x="800637" y="878810"/>
                    <a:pt x="800637" y="829626"/>
                    <a:pt x="800637" y="779353"/>
                  </a:cubicBezTo>
                  <a:cubicBezTo>
                    <a:pt x="735119" y="778083"/>
                    <a:pt x="671417" y="776812"/>
                    <a:pt x="607714" y="775723"/>
                  </a:cubicBezTo>
                  <a:close/>
                  <a:moveTo>
                    <a:pt x="796931" y="594770"/>
                  </a:moveTo>
                  <a:cubicBezTo>
                    <a:pt x="732637" y="645191"/>
                    <a:pt x="669686" y="694418"/>
                    <a:pt x="605840" y="744540"/>
                  </a:cubicBezTo>
                  <a:cubicBezTo>
                    <a:pt x="671029" y="744540"/>
                    <a:pt x="734576" y="744540"/>
                    <a:pt x="799169" y="744540"/>
                  </a:cubicBezTo>
                  <a:cubicBezTo>
                    <a:pt x="798423" y="694866"/>
                    <a:pt x="797677" y="645489"/>
                    <a:pt x="796931" y="594770"/>
                  </a:cubicBezTo>
                  <a:close/>
                  <a:moveTo>
                    <a:pt x="821693" y="581046"/>
                  </a:moveTo>
                  <a:cubicBezTo>
                    <a:pt x="822588" y="636538"/>
                    <a:pt x="823483" y="690540"/>
                    <a:pt x="824378" y="744391"/>
                  </a:cubicBezTo>
                  <a:cubicBezTo>
                    <a:pt x="893297" y="744391"/>
                    <a:pt x="961320" y="744391"/>
                    <a:pt x="1030536" y="744391"/>
                  </a:cubicBezTo>
                  <a:cubicBezTo>
                    <a:pt x="960574" y="689645"/>
                    <a:pt x="891656" y="635793"/>
                    <a:pt x="821693" y="581046"/>
                  </a:cubicBezTo>
                  <a:close/>
                  <a:moveTo>
                    <a:pt x="1004245" y="437486"/>
                  </a:moveTo>
                  <a:cubicBezTo>
                    <a:pt x="1001373" y="436461"/>
                    <a:pt x="997719" y="437393"/>
                    <a:pt x="993840" y="440376"/>
                  </a:cubicBezTo>
                  <a:cubicBezTo>
                    <a:pt x="978027" y="452757"/>
                    <a:pt x="962215" y="465139"/>
                    <a:pt x="946402" y="477520"/>
                  </a:cubicBezTo>
                  <a:cubicBezTo>
                    <a:pt x="910601" y="505714"/>
                    <a:pt x="874799" y="533758"/>
                    <a:pt x="838102" y="562549"/>
                  </a:cubicBezTo>
                  <a:cubicBezTo>
                    <a:pt x="909705" y="618489"/>
                    <a:pt x="980414" y="673832"/>
                    <a:pt x="1052166" y="729921"/>
                  </a:cubicBezTo>
                  <a:cubicBezTo>
                    <a:pt x="1047989" y="701130"/>
                    <a:pt x="1044111" y="673981"/>
                    <a:pt x="1040084" y="646831"/>
                  </a:cubicBezTo>
                  <a:cubicBezTo>
                    <a:pt x="1034862" y="611627"/>
                    <a:pt x="1029492" y="576273"/>
                    <a:pt x="1024122" y="541068"/>
                  </a:cubicBezTo>
                  <a:cubicBezTo>
                    <a:pt x="1019348" y="509443"/>
                    <a:pt x="1014873" y="477818"/>
                    <a:pt x="1009951" y="446343"/>
                  </a:cubicBezTo>
                  <a:cubicBezTo>
                    <a:pt x="1009205" y="441495"/>
                    <a:pt x="1007117" y="438511"/>
                    <a:pt x="1004245" y="437486"/>
                  </a:cubicBezTo>
                  <a:close/>
                  <a:moveTo>
                    <a:pt x="610315" y="415911"/>
                  </a:moveTo>
                  <a:cubicBezTo>
                    <a:pt x="599575" y="522720"/>
                    <a:pt x="588983" y="628185"/>
                    <a:pt x="578243" y="734695"/>
                  </a:cubicBezTo>
                  <a:cubicBezTo>
                    <a:pt x="580033" y="733650"/>
                    <a:pt x="580778" y="733352"/>
                    <a:pt x="581226" y="732905"/>
                  </a:cubicBezTo>
                  <a:cubicBezTo>
                    <a:pt x="651189" y="678009"/>
                    <a:pt x="721151" y="623113"/>
                    <a:pt x="791113" y="568367"/>
                  </a:cubicBezTo>
                  <a:cubicBezTo>
                    <a:pt x="797975" y="562996"/>
                    <a:pt x="797975" y="562549"/>
                    <a:pt x="791113" y="557179"/>
                  </a:cubicBezTo>
                  <a:cubicBezTo>
                    <a:pt x="742482" y="518991"/>
                    <a:pt x="693703" y="480951"/>
                    <a:pt x="644923" y="442763"/>
                  </a:cubicBezTo>
                  <a:cubicBezTo>
                    <a:pt x="633735" y="433961"/>
                    <a:pt x="622398" y="425309"/>
                    <a:pt x="610315" y="415911"/>
                  </a:cubicBezTo>
                  <a:close/>
                  <a:moveTo>
                    <a:pt x="1030322" y="412680"/>
                  </a:moveTo>
                  <a:lnTo>
                    <a:pt x="1030686" y="414569"/>
                  </a:lnTo>
                  <a:cubicBezTo>
                    <a:pt x="1037100" y="460216"/>
                    <a:pt x="1044111" y="505714"/>
                    <a:pt x="1050973" y="551361"/>
                  </a:cubicBezTo>
                  <a:cubicBezTo>
                    <a:pt x="1056790" y="589847"/>
                    <a:pt x="1062608" y="628335"/>
                    <a:pt x="1068427" y="666821"/>
                  </a:cubicBezTo>
                  <a:cubicBezTo>
                    <a:pt x="1072006" y="691136"/>
                    <a:pt x="1075736" y="715302"/>
                    <a:pt x="1079316" y="739618"/>
                  </a:cubicBezTo>
                  <a:cubicBezTo>
                    <a:pt x="1079465" y="740811"/>
                    <a:pt x="1079167" y="742900"/>
                    <a:pt x="1079763" y="743198"/>
                  </a:cubicBezTo>
                  <a:lnTo>
                    <a:pt x="1080791" y="744748"/>
                  </a:lnTo>
                  <a:lnTo>
                    <a:pt x="1476534" y="412680"/>
                  </a:lnTo>
                  <a:close/>
                  <a:moveTo>
                    <a:pt x="820649" y="412680"/>
                  </a:moveTo>
                  <a:lnTo>
                    <a:pt x="820649" y="545245"/>
                  </a:lnTo>
                  <a:lnTo>
                    <a:pt x="989779" y="412680"/>
                  </a:lnTo>
                  <a:close/>
                  <a:moveTo>
                    <a:pt x="646336" y="412680"/>
                  </a:moveTo>
                  <a:lnTo>
                    <a:pt x="794842" y="528836"/>
                  </a:lnTo>
                  <a:lnTo>
                    <a:pt x="794842" y="412680"/>
                  </a:lnTo>
                  <a:close/>
                  <a:moveTo>
                    <a:pt x="171855" y="412680"/>
                  </a:moveTo>
                  <a:lnTo>
                    <a:pt x="553095" y="732578"/>
                  </a:lnTo>
                  <a:lnTo>
                    <a:pt x="562729" y="639075"/>
                  </a:lnTo>
                  <a:cubicBezTo>
                    <a:pt x="565414" y="612671"/>
                    <a:pt x="567950" y="586267"/>
                    <a:pt x="570635" y="559864"/>
                  </a:cubicBezTo>
                  <a:cubicBezTo>
                    <a:pt x="573917" y="527344"/>
                    <a:pt x="577348" y="494675"/>
                    <a:pt x="580630" y="462155"/>
                  </a:cubicBezTo>
                  <a:lnTo>
                    <a:pt x="585568" y="412680"/>
                  </a:lnTo>
                  <a:close/>
                  <a:moveTo>
                    <a:pt x="789920" y="135167"/>
                  </a:moveTo>
                  <a:cubicBezTo>
                    <a:pt x="736814" y="215721"/>
                    <a:pt x="683708" y="296274"/>
                    <a:pt x="630156" y="377723"/>
                  </a:cubicBezTo>
                  <a:cubicBezTo>
                    <a:pt x="685648" y="378767"/>
                    <a:pt x="739798" y="379662"/>
                    <a:pt x="794395" y="380706"/>
                  </a:cubicBezTo>
                  <a:cubicBezTo>
                    <a:pt x="793350" y="298512"/>
                    <a:pt x="792455" y="217063"/>
                    <a:pt x="791411" y="135764"/>
                  </a:cubicBezTo>
                  <a:cubicBezTo>
                    <a:pt x="790964" y="135615"/>
                    <a:pt x="790368" y="135466"/>
                    <a:pt x="789920" y="135167"/>
                  </a:cubicBezTo>
                  <a:close/>
                  <a:moveTo>
                    <a:pt x="818262" y="127261"/>
                  </a:moveTo>
                  <a:cubicBezTo>
                    <a:pt x="817666" y="127411"/>
                    <a:pt x="817069" y="127411"/>
                    <a:pt x="816622" y="127559"/>
                  </a:cubicBezTo>
                  <a:cubicBezTo>
                    <a:pt x="817517" y="211842"/>
                    <a:pt x="818561" y="296126"/>
                    <a:pt x="819456" y="381303"/>
                  </a:cubicBezTo>
                  <a:cubicBezTo>
                    <a:pt x="876291" y="382198"/>
                    <a:pt x="932231" y="383243"/>
                    <a:pt x="989513" y="384138"/>
                  </a:cubicBezTo>
                  <a:cubicBezTo>
                    <a:pt x="931634" y="297319"/>
                    <a:pt x="874948" y="212290"/>
                    <a:pt x="818262" y="127261"/>
                  </a:cubicBezTo>
                  <a:close/>
                  <a:moveTo>
                    <a:pt x="762323" y="118161"/>
                  </a:moveTo>
                  <a:cubicBezTo>
                    <a:pt x="727715" y="118460"/>
                    <a:pt x="693256" y="118609"/>
                    <a:pt x="658647" y="118908"/>
                  </a:cubicBezTo>
                  <a:cubicBezTo>
                    <a:pt x="652979" y="118908"/>
                    <a:pt x="645520" y="117267"/>
                    <a:pt x="642089" y="120101"/>
                  </a:cubicBezTo>
                  <a:cubicBezTo>
                    <a:pt x="638807" y="122786"/>
                    <a:pt x="639702" y="130543"/>
                    <a:pt x="638807" y="135914"/>
                  </a:cubicBezTo>
                  <a:cubicBezTo>
                    <a:pt x="638807" y="136212"/>
                    <a:pt x="638658" y="136361"/>
                    <a:pt x="638658" y="136659"/>
                  </a:cubicBezTo>
                  <a:cubicBezTo>
                    <a:pt x="635376" y="168732"/>
                    <a:pt x="632094" y="200804"/>
                    <a:pt x="628812" y="232876"/>
                  </a:cubicBezTo>
                  <a:cubicBezTo>
                    <a:pt x="625978" y="260772"/>
                    <a:pt x="623144" y="288666"/>
                    <a:pt x="620310" y="316562"/>
                  </a:cubicBezTo>
                  <a:cubicBezTo>
                    <a:pt x="619116" y="327899"/>
                    <a:pt x="618221" y="339236"/>
                    <a:pt x="617028" y="350424"/>
                  </a:cubicBezTo>
                  <a:cubicBezTo>
                    <a:pt x="617475" y="350574"/>
                    <a:pt x="617923" y="350574"/>
                    <a:pt x="618371" y="350723"/>
                  </a:cubicBezTo>
                  <a:cubicBezTo>
                    <a:pt x="669239" y="273749"/>
                    <a:pt x="719957" y="196627"/>
                    <a:pt x="771720" y="118161"/>
                  </a:cubicBezTo>
                  <a:cubicBezTo>
                    <a:pt x="767544" y="118161"/>
                    <a:pt x="765007" y="118161"/>
                    <a:pt x="762323" y="118161"/>
                  </a:cubicBezTo>
                  <a:close/>
                  <a:moveTo>
                    <a:pt x="954457" y="116819"/>
                  </a:moveTo>
                  <a:cubicBezTo>
                    <a:pt x="931932" y="117117"/>
                    <a:pt x="909258" y="117267"/>
                    <a:pt x="886733" y="117416"/>
                  </a:cubicBezTo>
                  <a:cubicBezTo>
                    <a:pt x="872264" y="117416"/>
                    <a:pt x="857644" y="117416"/>
                    <a:pt x="841384" y="117416"/>
                  </a:cubicBezTo>
                  <a:cubicBezTo>
                    <a:pt x="892700" y="194688"/>
                    <a:pt x="943121" y="270170"/>
                    <a:pt x="993392" y="345800"/>
                  </a:cubicBezTo>
                  <a:cubicBezTo>
                    <a:pt x="993840" y="345651"/>
                    <a:pt x="994138" y="345502"/>
                    <a:pt x="994585" y="345352"/>
                  </a:cubicBezTo>
                  <a:cubicBezTo>
                    <a:pt x="992945" y="332971"/>
                    <a:pt x="991303" y="320590"/>
                    <a:pt x="989513" y="308208"/>
                  </a:cubicBezTo>
                  <a:cubicBezTo>
                    <a:pt x="980265" y="246600"/>
                    <a:pt x="970867" y="184842"/>
                    <a:pt x="961767" y="123233"/>
                  </a:cubicBezTo>
                  <a:cubicBezTo>
                    <a:pt x="961021" y="118013"/>
                    <a:pt x="959231" y="116819"/>
                    <a:pt x="954457" y="116819"/>
                  </a:cubicBezTo>
                  <a:close/>
                  <a:moveTo>
                    <a:pt x="686185" y="0"/>
                  </a:moveTo>
                  <a:lnTo>
                    <a:pt x="934104" y="0"/>
                  </a:lnTo>
                  <a:cubicBezTo>
                    <a:pt x="954339" y="0"/>
                    <a:pt x="970742" y="16403"/>
                    <a:pt x="970742" y="36638"/>
                  </a:cubicBezTo>
                  <a:lnTo>
                    <a:pt x="961098" y="59922"/>
                  </a:lnTo>
                  <a:lnTo>
                    <a:pt x="1051055" y="59922"/>
                  </a:lnTo>
                  <a:cubicBezTo>
                    <a:pt x="1063680" y="59922"/>
                    <a:pt x="1073915" y="70157"/>
                    <a:pt x="1073915" y="82782"/>
                  </a:cubicBezTo>
                  <a:lnTo>
                    <a:pt x="1073914" y="82782"/>
                  </a:lnTo>
                  <a:cubicBezTo>
                    <a:pt x="1073914" y="95407"/>
                    <a:pt x="1063679" y="105642"/>
                    <a:pt x="1051054" y="105642"/>
                  </a:cubicBezTo>
                  <a:lnTo>
                    <a:pt x="984543" y="105642"/>
                  </a:lnTo>
                  <a:lnTo>
                    <a:pt x="1025912" y="382944"/>
                  </a:lnTo>
                  <a:cubicBezTo>
                    <a:pt x="1027254" y="382795"/>
                    <a:pt x="1028447" y="382646"/>
                    <a:pt x="1029492" y="382348"/>
                  </a:cubicBezTo>
                  <a:cubicBezTo>
                    <a:pt x="1029492" y="382944"/>
                    <a:pt x="1029791" y="383541"/>
                    <a:pt x="1029641" y="383839"/>
                  </a:cubicBezTo>
                  <a:lnTo>
                    <a:pt x="1029470" y="385248"/>
                  </a:lnTo>
                  <a:lnTo>
                    <a:pt x="1157032" y="385248"/>
                  </a:lnTo>
                  <a:lnTo>
                    <a:pt x="1157032" y="310832"/>
                  </a:lnTo>
                  <a:lnTo>
                    <a:pt x="1126536" y="310832"/>
                  </a:lnTo>
                  <a:cubicBezTo>
                    <a:pt x="1121486" y="310832"/>
                    <a:pt x="1117392" y="306738"/>
                    <a:pt x="1117392" y="301688"/>
                  </a:cubicBezTo>
                  <a:cubicBezTo>
                    <a:pt x="1117392" y="296638"/>
                    <a:pt x="1121486" y="292544"/>
                    <a:pt x="1126536" y="292544"/>
                  </a:cubicBezTo>
                  <a:lnTo>
                    <a:pt x="1157032" y="292544"/>
                  </a:lnTo>
                  <a:lnTo>
                    <a:pt x="1157032" y="282034"/>
                  </a:lnTo>
                  <a:lnTo>
                    <a:pt x="1126536" y="282034"/>
                  </a:lnTo>
                  <a:cubicBezTo>
                    <a:pt x="1121486" y="282034"/>
                    <a:pt x="1117392" y="277940"/>
                    <a:pt x="1117392" y="272890"/>
                  </a:cubicBezTo>
                  <a:cubicBezTo>
                    <a:pt x="1117392" y="267840"/>
                    <a:pt x="1121486" y="263746"/>
                    <a:pt x="1126536" y="263746"/>
                  </a:cubicBezTo>
                  <a:lnTo>
                    <a:pt x="1157032" y="263746"/>
                  </a:lnTo>
                  <a:lnTo>
                    <a:pt x="1157032" y="253236"/>
                  </a:lnTo>
                  <a:lnTo>
                    <a:pt x="1126536" y="253236"/>
                  </a:lnTo>
                  <a:cubicBezTo>
                    <a:pt x="1121486" y="253236"/>
                    <a:pt x="1117392" y="249142"/>
                    <a:pt x="1117392" y="244092"/>
                  </a:cubicBezTo>
                  <a:cubicBezTo>
                    <a:pt x="1117392" y="239042"/>
                    <a:pt x="1121486" y="234948"/>
                    <a:pt x="1126536" y="234948"/>
                  </a:cubicBezTo>
                  <a:lnTo>
                    <a:pt x="1157032" y="234948"/>
                  </a:lnTo>
                  <a:lnTo>
                    <a:pt x="1157032" y="219866"/>
                  </a:lnTo>
                  <a:cubicBezTo>
                    <a:pt x="1157032" y="212291"/>
                    <a:pt x="1163173" y="206150"/>
                    <a:pt x="1170748" y="206150"/>
                  </a:cubicBezTo>
                  <a:cubicBezTo>
                    <a:pt x="1178323" y="206150"/>
                    <a:pt x="1184464" y="212291"/>
                    <a:pt x="1184464" y="219866"/>
                  </a:cubicBezTo>
                  <a:lnTo>
                    <a:pt x="1184464" y="234948"/>
                  </a:lnTo>
                  <a:lnTo>
                    <a:pt x="1210556" y="234948"/>
                  </a:lnTo>
                  <a:cubicBezTo>
                    <a:pt x="1215606" y="234948"/>
                    <a:pt x="1219700" y="239042"/>
                    <a:pt x="1219700" y="244092"/>
                  </a:cubicBezTo>
                  <a:cubicBezTo>
                    <a:pt x="1219700" y="249142"/>
                    <a:pt x="1215606" y="253236"/>
                    <a:pt x="1210556" y="253236"/>
                  </a:cubicBezTo>
                  <a:lnTo>
                    <a:pt x="1184464" y="253236"/>
                  </a:lnTo>
                  <a:lnTo>
                    <a:pt x="1184464" y="263746"/>
                  </a:lnTo>
                  <a:lnTo>
                    <a:pt x="1210556" y="263746"/>
                  </a:lnTo>
                  <a:cubicBezTo>
                    <a:pt x="1215606" y="263746"/>
                    <a:pt x="1219700" y="267840"/>
                    <a:pt x="1219700" y="272890"/>
                  </a:cubicBezTo>
                  <a:cubicBezTo>
                    <a:pt x="1219700" y="277940"/>
                    <a:pt x="1215606" y="282034"/>
                    <a:pt x="1210556" y="282034"/>
                  </a:cubicBezTo>
                  <a:lnTo>
                    <a:pt x="1184464" y="282034"/>
                  </a:lnTo>
                  <a:lnTo>
                    <a:pt x="1184464" y="292544"/>
                  </a:lnTo>
                  <a:lnTo>
                    <a:pt x="1210556" y="292544"/>
                  </a:lnTo>
                  <a:cubicBezTo>
                    <a:pt x="1215606" y="292544"/>
                    <a:pt x="1219700" y="296638"/>
                    <a:pt x="1219700" y="301688"/>
                  </a:cubicBezTo>
                  <a:cubicBezTo>
                    <a:pt x="1219700" y="306738"/>
                    <a:pt x="1215606" y="310832"/>
                    <a:pt x="1210556" y="310832"/>
                  </a:cubicBezTo>
                  <a:lnTo>
                    <a:pt x="1184464" y="310832"/>
                  </a:lnTo>
                  <a:lnTo>
                    <a:pt x="1184464" y="385248"/>
                  </a:lnTo>
                  <a:lnTo>
                    <a:pt x="1315794" y="385248"/>
                  </a:lnTo>
                  <a:lnTo>
                    <a:pt x="1315794" y="310832"/>
                  </a:lnTo>
                  <a:lnTo>
                    <a:pt x="1286537" y="310832"/>
                  </a:lnTo>
                  <a:cubicBezTo>
                    <a:pt x="1281487" y="310832"/>
                    <a:pt x="1277393" y="306738"/>
                    <a:pt x="1277393" y="301688"/>
                  </a:cubicBezTo>
                  <a:cubicBezTo>
                    <a:pt x="1277393" y="296638"/>
                    <a:pt x="1281487" y="292544"/>
                    <a:pt x="1286537" y="292544"/>
                  </a:cubicBezTo>
                  <a:lnTo>
                    <a:pt x="1315794" y="292544"/>
                  </a:lnTo>
                  <a:lnTo>
                    <a:pt x="1315794" y="282034"/>
                  </a:lnTo>
                  <a:lnTo>
                    <a:pt x="1286537" y="282034"/>
                  </a:lnTo>
                  <a:cubicBezTo>
                    <a:pt x="1281487" y="282034"/>
                    <a:pt x="1277393" y="277940"/>
                    <a:pt x="1277393" y="272890"/>
                  </a:cubicBezTo>
                  <a:cubicBezTo>
                    <a:pt x="1277393" y="267840"/>
                    <a:pt x="1281487" y="263746"/>
                    <a:pt x="1286537" y="263746"/>
                  </a:cubicBezTo>
                  <a:lnTo>
                    <a:pt x="1315794" y="263746"/>
                  </a:lnTo>
                  <a:lnTo>
                    <a:pt x="1315794" y="253236"/>
                  </a:lnTo>
                  <a:lnTo>
                    <a:pt x="1286537" y="253236"/>
                  </a:lnTo>
                  <a:cubicBezTo>
                    <a:pt x="1281487" y="253236"/>
                    <a:pt x="1277393" y="249142"/>
                    <a:pt x="1277393" y="244092"/>
                  </a:cubicBezTo>
                  <a:cubicBezTo>
                    <a:pt x="1277393" y="239042"/>
                    <a:pt x="1281487" y="234948"/>
                    <a:pt x="1286537" y="234948"/>
                  </a:cubicBezTo>
                  <a:lnTo>
                    <a:pt x="1315794" y="234948"/>
                  </a:lnTo>
                  <a:lnTo>
                    <a:pt x="1315794" y="219866"/>
                  </a:lnTo>
                  <a:cubicBezTo>
                    <a:pt x="1315794" y="212291"/>
                    <a:pt x="1321935" y="206150"/>
                    <a:pt x="1329510" y="206150"/>
                  </a:cubicBezTo>
                  <a:cubicBezTo>
                    <a:pt x="1337085" y="206150"/>
                    <a:pt x="1343226" y="212291"/>
                    <a:pt x="1343226" y="219866"/>
                  </a:cubicBezTo>
                  <a:lnTo>
                    <a:pt x="1343226" y="234948"/>
                  </a:lnTo>
                  <a:lnTo>
                    <a:pt x="1370557" y="234948"/>
                  </a:lnTo>
                  <a:cubicBezTo>
                    <a:pt x="1375607" y="234948"/>
                    <a:pt x="1379701" y="239042"/>
                    <a:pt x="1379701" y="244092"/>
                  </a:cubicBezTo>
                  <a:cubicBezTo>
                    <a:pt x="1379701" y="249142"/>
                    <a:pt x="1375607" y="253236"/>
                    <a:pt x="1370557" y="253236"/>
                  </a:cubicBezTo>
                  <a:lnTo>
                    <a:pt x="1343226" y="253236"/>
                  </a:lnTo>
                  <a:lnTo>
                    <a:pt x="1343226" y="263746"/>
                  </a:lnTo>
                  <a:lnTo>
                    <a:pt x="1370557" y="263746"/>
                  </a:lnTo>
                  <a:cubicBezTo>
                    <a:pt x="1375607" y="263746"/>
                    <a:pt x="1379701" y="267840"/>
                    <a:pt x="1379701" y="272890"/>
                  </a:cubicBezTo>
                  <a:cubicBezTo>
                    <a:pt x="1379701" y="277940"/>
                    <a:pt x="1375607" y="282034"/>
                    <a:pt x="1370557" y="282034"/>
                  </a:cubicBezTo>
                  <a:lnTo>
                    <a:pt x="1343226" y="282034"/>
                  </a:lnTo>
                  <a:lnTo>
                    <a:pt x="1343226" y="292544"/>
                  </a:lnTo>
                  <a:lnTo>
                    <a:pt x="1370557" y="292544"/>
                  </a:lnTo>
                  <a:cubicBezTo>
                    <a:pt x="1375607" y="292544"/>
                    <a:pt x="1379701" y="296638"/>
                    <a:pt x="1379701" y="301688"/>
                  </a:cubicBezTo>
                  <a:cubicBezTo>
                    <a:pt x="1379701" y="306738"/>
                    <a:pt x="1375607" y="310832"/>
                    <a:pt x="1370557" y="310832"/>
                  </a:cubicBezTo>
                  <a:lnTo>
                    <a:pt x="1343226" y="310832"/>
                  </a:lnTo>
                  <a:lnTo>
                    <a:pt x="1343226" y="385248"/>
                  </a:lnTo>
                  <a:lnTo>
                    <a:pt x="1497488" y="385248"/>
                  </a:lnTo>
                  <a:lnTo>
                    <a:pt x="1505347" y="388503"/>
                  </a:lnTo>
                  <a:lnTo>
                    <a:pt x="1505405" y="388454"/>
                  </a:lnTo>
                  <a:cubicBezTo>
                    <a:pt x="1511207" y="383585"/>
                    <a:pt x="1519859" y="384342"/>
                    <a:pt x="1524728" y="390145"/>
                  </a:cubicBezTo>
                  <a:cubicBezTo>
                    <a:pt x="1529597" y="395948"/>
                    <a:pt x="1528840" y="404599"/>
                    <a:pt x="1523038" y="409469"/>
                  </a:cubicBezTo>
                  <a:lnTo>
                    <a:pt x="1085083" y="776956"/>
                  </a:lnTo>
                  <a:lnTo>
                    <a:pt x="1087573" y="789880"/>
                  </a:lnTo>
                  <a:cubicBezTo>
                    <a:pt x="1095377" y="845416"/>
                    <a:pt x="1103907" y="900770"/>
                    <a:pt x="1112255" y="956306"/>
                  </a:cubicBezTo>
                  <a:cubicBezTo>
                    <a:pt x="1119333" y="1003130"/>
                    <a:pt x="1126411" y="1049955"/>
                    <a:pt x="1133490" y="1096779"/>
                  </a:cubicBezTo>
                  <a:cubicBezTo>
                    <a:pt x="1137845" y="1126362"/>
                    <a:pt x="1142383" y="1155763"/>
                    <a:pt x="1146738" y="1185346"/>
                  </a:cubicBezTo>
                  <a:cubicBezTo>
                    <a:pt x="1146920" y="1186798"/>
                    <a:pt x="1146557" y="1189339"/>
                    <a:pt x="1147283" y="1189702"/>
                  </a:cubicBezTo>
                  <a:cubicBezTo>
                    <a:pt x="1160532" y="1195328"/>
                    <a:pt x="1152546" y="1206762"/>
                    <a:pt x="1153816" y="1215292"/>
                  </a:cubicBezTo>
                  <a:cubicBezTo>
                    <a:pt x="1155450" y="1226726"/>
                    <a:pt x="1154542" y="1238522"/>
                    <a:pt x="1156176" y="1249956"/>
                  </a:cubicBezTo>
                  <a:cubicBezTo>
                    <a:pt x="1167247" y="1325093"/>
                    <a:pt x="1178862" y="1400230"/>
                    <a:pt x="1190114" y="1475367"/>
                  </a:cubicBezTo>
                  <a:cubicBezTo>
                    <a:pt x="1199370" y="1536710"/>
                    <a:pt x="1208445" y="1598235"/>
                    <a:pt x="1217701" y="1659579"/>
                  </a:cubicBezTo>
                  <a:cubicBezTo>
                    <a:pt x="1218064" y="1661756"/>
                    <a:pt x="1220605" y="1663753"/>
                    <a:pt x="1221875" y="1665931"/>
                  </a:cubicBezTo>
                  <a:cubicBezTo>
                    <a:pt x="1222964" y="1667746"/>
                    <a:pt x="1224416" y="1669924"/>
                    <a:pt x="1224235" y="1671920"/>
                  </a:cubicBezTo>
                  <a:cubicBezTo>
                    <a:pt x="1221875" y="1709307"/>
                    <a:pt x="1230587" y="1745423"/>
                    <a:pt x="1235668" y="1781903"/>
                  </a:cubicBezTo>
                  <a:cubicBezTo>
                    <a:pt x="1242928" y="1833264"/>
                    <a:pt x="1251095" y="1884444"/>
                    <a:pt x="1258718" y="1935625"/>
                  </a:cubicBezTo>
                  <a:cubicBezTo>
                    <a:pt x="1266340" y="1986260"/>
                    <a:pt x="1273600" y="2037077"/>
                    <a:pt x="1281222" y="2087713"/>
                  </a:cubicBezTo>
                  <a:lnTo>
                    <a:pt x="1286826" y="2124229"/>
                  </a:lnTo>
                  <a:lnTo>
                    <a:pt x="1623061" y="2124229"/>
                  </a:lnTo>
                  <a:lnTo>
                    <a:pt x="1636122" y="2129640"/>
                  </a:lnTo>
                  <a:lnTo>
                    <a:pt x="1640572" y="2129637"/>
                  </a:lnTo>
                  <a:lnTo>
                    <a:pt x="1640572" y="2134176"/>
                  </a:lnTo>
                  <a:lnTo>
                    <a:pt x="1645921" y="2147089"/>
                  </a:lnTo>
                  <a:lnTo>
                    <a:pt x="1645920" y="2147089"/>
                  </a:lnTo>
                  <a:lnTo>
                    <a:pt x="1640572" y="2160000"/>
                  </a:lnTo>
                  <a:lnTo>
                    <a:pt x="1640572" y="2166683"/>
                  </a:lnTo>
                  <a:lnTo>
                    <a:pt x="1630945" y="2166683"/>
                  </a:lnTo>
                  <a:lnTo>
                    <a:pt x="1623060" y="2169949"/>
                  </a:lnTo>
                  <a:lnTo>
                    <a:pt x="22860" y="2169948"/>
                  </a:lnTo>
                  <a:lnTo>
                    <a:pt x="14978" y="2166683"/>
                  </a:lnTo>
                  <a:lnTo>
                    <a:pt x="5349" y="2166683"/>
                  </a:lnTo>
                  <a:lnTo>
                    <a:pt x="5349" y="2160002"/>
                  </a:lnTo>
                  <a:lnTo>
                    <a:pt x="0" y="2147089"/>
                  </a:lnTo>
                  <a:lnTo>
                    <a:pt x="6696" y="2130925"/>
                  </a:lnTo>
                  <a:cubicBezTo>
                    <a:pt x="10833" y="2126788"/>
                    <a:pt x="16548" y="2124229"/>
                    <a:pt x="22860" y="2124229"/>
                  </a:cubicBezTo>
                  <a:lnTo>
                    <a:pt x="410941" y="2124229"/>
                  </a:lnTo>
                  <a:lnTo>
                    <a:pt x="415334" y="2082631"/>
                  </a:lnTo>
                  <a:cubicBezTo>
                    <a:pt x="419509" y="2042159"/>
                    <a:pt x="423683" y="2001505"/>
                    <a:pt x="427676" y="1961033"/>
                  </a:cubicBezTo>
                  <a:cubicBezTo>
                    <a:pt x="430943" y="1928365"/>
                    <a:pt x="433846" y="1895515"/>
                    <a:pt x="437295" y="1862847"/>
                  </a:cubicBezTo>
                  <a:cubicBezTo>
                    <a:pt x="441287" y="1823827"/>
                    <a:pt x="445462" y="1784807"/>
                    <a:pt x="449455" y="1745786"/>
                  </a:cubicBezTo>
                  <a:cubicBezTo>
                    <a:pt x="450906" y="1732538"/>
                    <a:pt x="451995" y="1719289"/>
                    <a:pt x="453447" y="1706221"/>
                  </a:cubicBezTo>
                  <a:cubicBezTo>
                    <a:pt x="454173" y="1699688"/>
                    <a:pt x="454173" y="1693517"/>
                    <a:pt x="444554" y="1691158"/>
                  </a:cubicBezTo>
                  <a:cubicBezTo>
                    <a:pt x="461977" y="1681902"/>
                    <a:pt x="456896" y="1666112"/>
                    <a:pt x="458348" y="1653227"/>
                  </a:cubicBezTo>
                  <a:cubicBezTo>
                    <a:pt x="464700" y="1599869"/>
                    <a:pt x="469600" y="1546329"/>
                    <a:pt x="475045" y="1492971"/>
                  </a:cubicBezTo>
                  <a:cubicBezTo>
                    <a:pt x="479582" y="1447962"/>
                    <a:pt x="483756" y="1402771"/>
                    <a:pt x="488112" y="1357761"/>
                  </a:cubicBezTo>
                  <a:cubicBezTo>
                    <a:pt x="492286" y="1315656"/>
                    <a:pt x="496097" y="1273550"/>
                    <a:pt x="501179" y="1231626"/>
                  </a:cubicBezTo>
                  <a:cubicBezTo>
                    <a:pt x="502450" y="1222007"/>
                    <a:pt x="495190" y="1221099"/>
                    <a:pt x="490834" y="1215473"/>
                  </a:cubicBezTo>
                  <a:cubicBezTo>
                    <a:pt x="506805" y="1209484"/>
                    <a:pt x="504446" y="1195328"/>
                    <a:pt x="505898" y="1182805"/>
                  </a:cubicBezTo>
                  <a:cubicBezTo>
                    <a:pt x="510072" y="1142877"/>
                    <a:pt x="514065" y="1102950"/>
                    <a:pt x="518239" y="1063022"/>
                  </a:cubicBezTo>
                  <a:cubicBezTo>
                    <a:pt x="521506" y="1030898"/>
                    <a:pt x="524591" y="998774"/>
                    <a:pt x="527858" y="966651"/>
                  </a:cubicBezTo>
                  <a:cubicBezTo>
                    <a:pt x="531851" y="927086"/>
                    <a:pt x="536025" y="887340"/>
                    <a:pt x="540018" y="847775"/>
                  </a:cubicBezTo>
                  <a:lnTo>
                    <a:pt x="548341" y="764399"/>
                  </a:lnTo>
                  <a:lnTo>
                    <a:pt x="132037" y="415079"/>
                  </a:lnTo>
                  <a:lnTo>
                    <a:pt x="129621" y="410438"/>
                  </a:lnTo>
                  <a:lnTo>
                    <a:pt x="125334" y="408662"/>
                  </a:lnTo>
                  <a:cubicBezTo>
                    <a:pt x="122852" y="406180"/>
                    <a:pt x="121316" y="402751"/>
                    <a:pt x="121316" y="398964"/>
                  </a:cubicBezTo>
                  <a:cubicBezTo>
                    <a:pt x="121316" y="391389"/>
                    <a:pt x="127457" y="385248"/>
                    <a:pt x="135032" y="385248"/>
                  </a:cubicBezTo>
                  <a:lnTo>
                    <a:pt x="301963" y="385248"/>
                  </a:lnTo>
                  <a:lnTo>
                    <a:pt x="301963" y="319242"/>
                  </a:lnTo>
                  <a:lnTo>
                    <a:pt x="274367" y="319242"/>
                  </a:lnTo>
                  <a:cubicBezTo>
                    <a:pt x="269317" y="319242"/>
                    <a:pt x="265223" y="315148"/>
                    <a:pt x="265223" y="310098"/>
                  </a:cubicBezTo>
                  <a:cubicBezTo>
                    <a:pt x="265223" y="305048"/>
                    <a:pt x="269317" y="300954"/>
                    <a:pt x="274367" y="300954"/>
                  </a:cubicBezTo>
                  <a:lnTo>
                    <a:pt x="301963" y="300954"/>
                  </a:lnTo>
                  <a:lnTo>
                    <a:pt x="301963" y="290444"/>
                  </a:lnTo>
                  <a:lnTo>
                    <a:pt x="274367" y="290444"/>
                  </a:lnTo>
                  <a:cubicBezTo>
                    <a:pt x="269317" y="290444"/>
                    <a:pt x="265223" y="286350"/>
                    <a:pt x="265223" y="281300"/>
                  </a:cubicBezTo>
                  <a:cubicBezTo>
                    <a:pt x="265223" y="276250"/>
                    <a:pt x="269317" y="272156"/>
                    <a:pt x="274367" y="272156"/>
                  </a:cubicBezTo>
                  <a:lnTo>
                    <a:pt x="301963" y="272156"/>
                  </a:lnTo>
                  <a:lnTo>
                    <a:pt x="301963" y="261646"/>
                  </a:lnTo>
                  <a:lnTo>
                    <a:pt x="274367" y="261646"/>
                  </a:lnTo>
                  <a:cubicBezTo>
                    <a:pt x="269317" y="261646"/>
                    <a:pt x="265223" y="257552"/>
                    <a:pt x="265223" y="252502"/>
                  </a:cubicBezTo>
                  <a:cubicBezTo>
                    <a:pt x="265223" y="247452"/>
                    <a:pt x="269317" y="243358"/>
                    <a:pt x="274367" y="243358"/>
                  </a:cubicBezTo>
                  <a:lnTo>
                    <a:pt x="301963" y="243358"/>
                  </a:lnTo>
                  <a:lnTo>
                    <a:pt x="301963" y="219866"/>
                  </a:lnTo>
                  <a:cubicBezTo>
                    <a:pt x="301963" y="212291"/>
                    <a:pt x="308104" y="206150"/>
                    <a:pt x="315679" y="206150"/>
                  </a:cubicBezTo>
                  <a:cubicBezTo>
                    <a:pt x="323254" y="206150"/>
                    <a:pt x="329395" y="212291"/>
                    <a:pt x="329395" y="219866"/>
                  </a:cubicBezTo>
                  <a:lnTo>
                    <a:pt x="329395" y="243358"/>
                  </a:lnTo>
                  <a:lnTo>
                    <a:pt x="358387" y="243358"/>
                  </a:lnTo>
                  <a:cubicBezTo>
                    <a:pt x="363437" y="243358"/>
                    <a:pt x="367531" y="247452"/>
                    <a:pt x="367531" y="252502"/>
                  </a:cubicBezTo>
                  <a:cubicBezTo>
                    <a:pt x="367531" y="257552"/>
                    <a:pt x="363437" y="261646"/>
                    <a:pt x="358387" y="261646"/>
                  </a:cubicBezTo>
                  <a:lnTo>
                    <a:pt x="329395" y="261646"/>
                  </a:lnTo>
                  <a:lnTo>
                    <a:pt x="329395" y="272156"/>
                  </a:lnTo>
                  <a:lnTo>
                    <a:pt x="358387" y="272156"/>
                  </a:lnTo>
                  <a:cubicBezTo>
                    <a:pt x="363437" y="272156"/>
                    <a:pt x="367531" y="276250"/>
                    <a:pt x="367531" y="281300"/>
                  </a:cubicBezTo>
                  <a:cubicBezTo>
                    <a:pt x="367531" y="286350"/>
                    <a:pt x="363437" y="290444"/>
                    <a:pt x="358387" y="290444"/>
                  </a:cubicBezTo>
                  <a:lnTo>
                    <a:pt x="329395" y="290444"/>
                  </a:lnTo>
                  <a:lnTo>
                    <a:pt x="329395" y="300954"/>
                  </a:lnTo>
                  <a:lnTo>
                    <a:pt x="358387" y="300954"/>
                  </a:lnTo>
                  <a:cubicBezTo>
                    <a:pt x="363437" y="300954"/>
                    <a:pt x="367531" y="305048"/>
                    <a:pt x="367531" y="310098"/>
                  </a:cubicBezTo>
                  <a:cubicBezTo>
                    <a:pt x="367531" y="315148"/>
                    <a:pt x="363437" y="319242"/>
                    <a:pt x="358387" y="319242"/>
                  </a:cubicBezTo>
                  <a:lnTo>
                    <a:pt x="329395" y="319242"/>
                  </a:lnTo>
                  <a:lnTo>
                    <a:pt x="329395" y="385248"/>
                  </a:lnTo>
                  <a:lnTo>
                    <a:pt x="447531" y="385248"/>
                  </a:lnTo>
                  <a:lnTo>
                    <a:pt x="447531" y="315782"/>
                  </a:lnTo>
                  <a:lnTo>
                    <a:pt x="417009" y="315782"/>
                  </a:lnTo>
                  <a:cubicBezTo>
                    <a:pt x="411959" y="315782"/>
                    <a:pt x="407865" y="311688"/>
                    <a:pt x="407865" y="306638"/>
                  </a:cubicBezTo>
                  <a:cubicBezTo>
                    <a:pt x="407865" y="301588"/>
                    <a:pt x="411959" y="297494"/>
                    <a:pt x="417009" y="297494"/>
                  </a:cubicBezTo>
                  <a:lnTo>
                    <a:pt x="447531" y="297494"/>
                  </a:lnTo>
                  <a:lnTo>
                    <a:pt x="447531" y="286984"/>
                  </a:lnTo>
                  <a:lnTo>
                    <a:pt x="417009" y="286984"/>
                  </a:lnTo>
                  <a:cubicBezTo>
                    <a:pt x="411959" y="286984"/>
                    <a:pt x="407865" y="282890"/>
                    <a:pt x="407865" y="277840"/>
                  </a:cubicBezTo>
                  <a:cubicBezTo>
                    <a:pt x="407865" y="272790"/>
                    <a:pt x="411959" y="268696"/>
                    <a:pt x="417009" y="268696"/>
                  </a:cubicBezTo>
                  <a:lnTo>
                    <a:pt x="447531" y="268696"/>
                  </a:lnTo>
                  <a:lnTo>
                    <a:pt x="447531" y="258186"/>
                  </a:lnTo>
                  <a:lnTo>
                    <a:pt x="417009" y="258186"/>
                  </a:lnTo>
                  <a:cubicBezTo>
                    <a:pt x="411959" y="258186"/>
                    <a:pt x="407865" y="254092"/>
                    <a:pt x="407865" y="249042"/>
                  </a:cubicBezTo>
                  <a:cubicBezTo>
                    <a:pt x="407865" y="243992"/>
                    <a:pt x="411959" y="239898"/>
                    <a:pt x="417009" y="239898"/>
                  </a:cubicBezTo>
                  <a:lnTo>
                    <a:pt x="447531" y="239898"/>
                  </a:lnTo>
                  <a:lnTo>
                    <a:pt x="447531" y="219866"/>
                  </a:lnTo>
                  <a:cubicBezTo>
                    <a:pt x="447531" y="212291"/>
                    <a:pt x="453672" y="206150"/>
                    <a:pt x="461247" y="206150"/>
                  </a:cubicBezTo>
                  <a:cubicBezTo>
                    <a:pt x="468822" y="206150"/>
                    <a:pt x="474963" y="212291"/>
                    <a:pt x="474963" y="219866"/>
                  </a:cubicBezTo>
                  <a:lnTo>
                    <a:pt x="474963" y="239898"/>
                  </a:lnTo>
                  <a:lnTo>
                    <a:pt x="501029" y="239898"/>
                  </a:lnTo>
                  <a:cubicBezTo>
                    <a:pt x="506079" y="239898"/>
                    <a:pt x="510173" y="243992"/>
                    <a:pt x="510173" y="249042"/>
                  </a:cubicBezTo>
                  <a:cubicBezTo>
                    <a:pt x="510173" y="254092"/>
                    <a:pt x="506079" y="258186"/>
                    <a:pt x="501029" y="258186"/>
                  </a:cubicBezTo>
                  <a:lnTo>
                    <a:pt x="474963" y="258186"/>
                  </a:lnTo>
                  <a:lnTo>
                    <a:pt x="474963" y="268696"/>
                  </a:lnTo>
                  <a:lnTo>
                    <a:pt x="501029" y="268696"/>
                  </a:lnTo>
                  <a:cubicBezTo>
                    <a:pt x="506079" y="268696"/>
                    <a:pt x="510173" y="272790"/>
                    <a:pt x="510173" y="277840"/>
                  </a:cubicBezTo>
                  <a:cubicBezTo>
                    <a:pt x="510173" y="282890"/>
                    <a:pt x="506079" y="286984"/>
                    <a:pt x="501029" y="286984"/>
                  </a:cubicBezTo>
                  <a:lnTo>
                    <a:pt x="474963" y="286984"/>
                  </a:lnTo>
                  <a:lnTo>
                    <a:pt x="474963" y="297494"/>
                  </a:lnTo>
                  <a:lnTo>
                    <a:pt x="501029" y="297494"/>
                  </a:lnTo>
                  <a:cubicBezTo>
                    <a:pt x="506079" y="297494"/>
                    <a:pt x="510173" y="301588"/>
                    <a:pt x="510173" y="306638"/>
                  </a:cubicBezTo>
                  <a:cubicBezTo>
                    <a:pt x="510173" y="311688"/>
                    <a:pt x="506079" y="315782"/>
                    <a:pt x="501029" y="315782"/>
                  </a:cubicBezTo>
                  <a:lnTo>
                    <a:pt x="474963" y="315782"/>
                  </a:lnTo>
                  <a:lnTo>
                    <a:pt x="474963" y="385248"/>
                  </a:lnTo>
                  <a:lnTo>
                    <a:pt x="588306" y="385248"/>
                  </a:lnTo>
                  <a:lnTo>
                    <a:pt x="588536" y="382944"/>
                  </a:lnTo>
                  <a:cubicBezTo>
                    <a:pt x="591818" y="350126"/>
                    <a:pt x="595397" y="317308"/>
                    <a:pt x="598679" y="284490"/>
                  </a:cubicBezTo>
                  <a:cubicBezTo>
                    <a:pt x="601365" y="258385"/>
                    <a:pt x="603752" y="232130"/>
                    <a:pt x="606437" y="206025"/>
                  </a:cubicBezTo>
                  <a:cubicBezTo>
                    <a:pt x="609718" y="173206"/>
                    <a:pt x="613150" y="140388"/>
                    <a:pt x="616580" y="107571"/>
                  </a:cubicBezTo>
                  <a:lnTo>
                    <a:pt x="616580" y="105641"/>
                  </a:lnTo>
                  <a:lnTo>
                    <a:pt x="569236" y="105641"/>
                  </a:lnTo>
                  <a:cubicBezTo>
                    <a:pt x="562924" y="105641"/>
                    <a:pt x="557209" y="103082"/>
                    <a:pt x="553072" y="98945"/>
                  </a:cubicBezTo>
                  <a:lnTo>
                    <a:pt x="546376" y="82781"/>
                  </a:lnTo>
                  <a:lnTo>
                    <a:pt x="553072" y="66617"/>
                  </a:lnTo>
                  <a:cubicBezTo>
                    <a:pt x="557209" y="62481"/>
                    <a:pt x="562924" y="59922"/>
                    <a:pt x="569236" y="59922"/>
                  </a:cubicBezTo>
                  <a:lnTo>
                    <a:pt x="659192" y="59922"/>
                  </a:lnTo>
                  <a:lnTo>
                    <a:pt x="649547" y="36638"/>
                  </a:lnTo>
                  <a:cubicBezTo>
                    <a:pt x="649547" y="16403"/>
                    <a:pt x="665950" y="0"/>
                    <a:pt x="686185" y="0"/>
                  </a:cubicBezTo>
                  <a:close/>
                </a:path>
              </a:pathLst>
            </a:custGeom>
            <a:solidFill>
              <a:schemeClr val="accent1">
                <a:alpha val="28000"/>
              </a:schemeClr>
            </a:solidFill>
            <a:ln>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Arial Unicode MS"/>
                <a:cs typeface="+mn-cs"/>
              </a:endParaRPr>
            </a:p>
          </p:txBody>
        </p:sp>
        <p:sp>
          <p:nvSpPr>
            <p:cNvPr id="6" name="Freeform: Shape 35">
              <a:extLst>
                <a:ext uri="{FF2B5EF4-FFF2-40B4-BE49-F238E27FC236}">
                  <a16:creationId xmlns:a16="http://schemas.microsoft.com/office/drawing/2014/main" id="{2EEE16DB-D356-9658-ACE0-48552010B213}"/>
                </a:ext>
              </a:extLst>
            </p:cNvPr>
            <p:cNvSpPr/>
            <p:nvPr/>
          </p:nvSpPr>
          <p:spPr>
            <a:xfrm>
              <a:off x="7430035" y="4044739"/>
              <a:ext cx="554007" cy="884114"/>
            </a:xfrm>
            <a:custGeom>
              <a:avLst/>
              <a:gdLst>
                <a:gd name="connsiteX0" fmla="*/ 817516 w 1645921"/>
                <a:gd name="connsiteY0" fmla="*/ 1935988 h 2169949"/>
                <a:gd name="connsiteX1" fmla="*/ 513238 w 1645921"/>
                <a:gd name="connsiteY1" fmla="*/ 2124229 h 2169949"/>
                <a:gd name="connsiteX2" fmla="*/ 820226 w 1645921"/>
                <a:gd name="connsiteY2" fmla="*/ 2124229 h 2169949"/>
                <a:gd name="connsiteX3" fmla="*/ 848006 w 1645921"/>
                <a:gd name="connsiteY3" fmla="*/ 1933084 h 2169949"/>
                <a:gd name="connsiteX4" fmla="*/ 851058 w 1645921"/>
                <a:gd name="connsiteY4" fmla="*/ 2124229 h 2169949"/>
                <a:gd name="connsiteX5" fmla="*/ 1165501 w 1645921"/>
                <a:gd name="connsiteY5" fmla="*/ 2124229 h 2169949"/>
                <a:gd name="connsiteX6" fmla="*/ 483030 w 1645921"/>
                <a:gd name="connsiteY6" fmla="*/ 1713663 h 2169949"/>
                <a:gd name="connsiteX7" fmla="*/ 441567 w 1645921"/>
                <a:gd name="connsiteY7" fmla="*/ 2124229 h 2169949"/>
                <a:gd name="connsiteX8" fmla="*/ 456637 w 1645921"/>
                <a:gd name="connsiteY8" fmla="*/ 2124229 h 2169949"/>
                <a:gd name="connsiteX9" fmla="*/ 806082 w 1645921"/>
                <a:gd name="connsiteY9" fmla="*/ 1908038 h 2169949"/>
                <a:gd name="connsiteX10" fmla="*/ 483030 w 1645921"/>
                <a:gd name="connsiteY10" fmla="*/ 1713663 h 2169949"/>
                <a:gd name="connsiteX11" fmla="*/ 1192837 w 1645921"/>
                <a:gd name="connsiteY11" fmla="*/ 1703681 h 2169949"/>
                <a:gd name="connsiteX12" fmla="*/ 863251 w 1645921"/>
                <a:gd name="connsiteY12" fmla="*/ 1907494 h 2169949"/>
                <a:gd name="connsiteX13" fmla="*/ 1223376 w 1645921"/>
                <a:gd name="connsiteY13" fmla="*/ 2124229 h 2169949"/>
                <a:gd name="connsiteX14" fmla="*/ 1255703 w 1645921"/>
                <a:gd name="connsiteY14" fmla="*/ 2124229 h 2169949"/>
                <a:gd name="connsiteX15" fmla="*/ 813705 w 1645921"/>
                <a:gd name="connsiteY15" fmla="*/ 1701321 h 2169949"/>
                <a:gd name="connsiteX16" fmla="*/ 529673 w 1645921"/>
                <a:gd name="connsiteY16" fmla="*/ 1704407 h 2169949"/>
                <a:gd name="connsiteX17" fmla="*/ 529129 w 1645921"/>
                <a:gd name="connsiteY17" fmla="*/ 1706584 h 2169949"/>
                <a:gd name="connsiteX18" fmla="*/ 816608 w 1645921"/>
                <a:gd name="connsiteY18" fmla="*/ 1879544 h 2169949"/>
                <a:gd name="connsiteX19" fmla="*/ 813705 w 1645921"/>
                <a:gd name="connsiteY19" fmla="*/ 1701321 h 2169949"/>
                <a:gd name="connsiteX20" fmla="*/ 1143109 w 1645921"/>
                <a:gd name="connsiteY20" fmla="*/ 1697147 h 2169949"/>
                <a:gd name="connsiteX21" fmla="*/ 844376 w 1645921"/>
                <a:gd name="connsiteY21" fmla="*/ 1700595 h 2169949"/>
                <a:gd name="connsiteX22" fmla="*/ 847280 w 1645921"/>
                <a:gd name="connsiteY22" fmla="*/ 1882630 h 2169949"/>
                <a:gd name="connsiteX23" fmla="*/ 1143835 w 1645921"/>
                <a:gd name="connsiteY23" fmla="*/ 1699143 h 2169949"/>
                <a:gd name="connsiteX24" fmla="*/ 1143109 w 1645921"/>
                <a:gd name="connsiteY24" fmla="*/ 1697147 h 2169949"/>
                <a:gd name="connsiteX25" fmla="*/ 840565 w 1645921"/>
                <a:gd name="connsiteY25" fmla="*/ 1456129 h 2169949"/>
                <a:gd name="connsiteX26" fmla="*/ 844195 w 1645921"/>
                <a:gd name="connsiteY26" fmla="*/ 1670287 h 2169949"/>
                <a:gd name="connsiteX27" fmla="*/ 1144923 w 1645921"/>
                <a:gd name="connsiteY27" fmla="*/ 1666838 h 2169949"/>
                <a:gd name="connsiteX28" fmla="*/ 1145649 w 1645921"/>
                <a:gd name="connsiteY28" fmla="*/ 1665205 h 2169949"/>
                <a:gd name="connsiteX29" fmla="*/ 840565 w 1645921"/>
                <a:gd name="connsiteY29" fmla="*/ 1456129 h 2169949"/>
                <a:gd name="connsiteX30" fmla="*/ 810075 w 1645921"/>
                <a:gd name="connsiteY30" fmla="*/ 1455403 h 2169949"/>
                <a:gd name="connsiteX31" fmla="*/ 517695 w 1645921"/>
                <a:gd name="connsiteY31" fmla="*/ 1674098 h 2169949"/>
                <a:gd name="connsiteX32" fmla="*/ 813342 w 1645921"/>
                <a:gd name="connsiteY32" fmla="*/ 1670650 h 2169949"/>
                <a:gd name="connsiteX33" fmla="*/ 810075 w 1645921"/>
                <a:gd name="connsiteY33" fmla="*/ 1455403 h 2169949"/>
                <a:gd name="connsiteX34" fmla="*/ 530580 w 1645921"/>
                <a:gd name="connsiteY34" fmla="*/ 1243604 h 2169949"/>
                <a:gd name="connsiteX35" fmla="*/ 488656 w 1645921"/>
                <a:gd name="connsiteY35" fmla="*/ 1658308 h 2169949"/>
                <a:gd name="connsiteX36" fmla="*/ 797915 w 1645921"/>
                <a:gd name="connsiteY36" fmla="*/ 1426909 h 2169949"/>
                <a:gd name="connsiteX37" fmla="*/ 530580 w 1645921"/>
                <a:gd name="connsiteY37" fmla="*/ 1243604 h 2169949"/>
                <a:gd name="connsiteX38" fmla="*/ 836935 w 1645921"/>
                <a:gd name="connsiteY38" fmla="*/ 1223277 h 2169949"/>
                <a:gd name="connsiteX39" fmla="*/ 839658 w 1645921"/>
                <a:gd name="connsiteY39" fmla="*/ 1395693 h 2169949"/>
                <a:gd name="connsiteX40" fmla="*/ 1070150 w 1645921"/>
                <a:gd name="connsiteY40" fmla="*/ 1223277 h 2169949"/>
                <a:gd name="connsiteX41" fmla="*/ 836935 w 1645921"/>
                <a:gd name="connsiteY41" fmla="*/ 1223277 h 2169949"/>
                <a:gd name="connsiteX42" fmla="*/ 553085 w 1645921"/>
                <a:gd name="connsiteY42" fmla="*/ 1223277 h 2169949"/>
                <a:gd name="connsiteX43" fmla="*/ 809167 w 1645921"/>
                <a:gd name="connsiteY43" fmla="*/ 1398778 h 2169949"/>
                <a:gd name="connsiteX44" fmla="*/ 806445 w 1645921"/>
                <a:gd name="connsiteY44" fmla="*/ 1223277 h 2169949"/>
                <a:gd name="connsiteX45" fmla="*/ 553085 w 1645921"/>
                <a:gd name="connsiteY45" fmla="*/ 1223277 h 2169949"/>
                <a:gd name="connsiteX46" fmla="*/ 1121148 w 1645921"/>
                <a:gd name="connsiteY46" fmla="*/ 1222551 h 2169949"/>
                <a:gd name="connsiteX47" fmla="*/ 849095 w 1645921"/>
                <a:gd name="connsiteY47" fmla="*/ 1426001 h 2169949"/>
                <a:gd name="connsiteX48" fmla="*/ 1185940 w 1645921"/>
                <a:gd name="connsiteY48" fmla="*/ 1656856 h 2169949"/>
                <a:gd name="connsiteX49" fmla="*/ 1121148 w 1645921"/>
                <a:gd name="connsiteY49" fmla="*/ 1222551 h 2169949"/>
                <a:gd name="connsiteX50" fmla="*/ 803178 w 1645921"/>
                <a:gd name="connsiteY50" fmla="*/ 1009119 h 2169949"/>
                <a:gd name="connsiteX51" fmla="*/ 570690 w 1645921"/>
                <a:gd name="connsiteY51" fmla="*/ 1191335 h 2169949"/>
                <a:gd name="connsiteX52" fmla="*/ 805901 w 1645921"/>
                <a:gd name="connsiteY52" fmla="*/ 1191335 h 2169949"/>
                <a:gd name="connsiteX53" fmla="*/ 803178 w 1645921"/>
                <a:gd name="connsiteY53" fmla="*/ 1009119 h 2169949"/>
                <a:gd name="connsiteX54" fmla="*/ 833305 w 1645921"/>
                <a:gd name="connsiteY54" fmla="*/ 992422 h 2169949"/>
                <a:gd name="connsiteX55" fmla="*/ 836572 w 1645921"/>
                <a:gd name="connsiteY55" fmla="*/ 1191154 h 2169949"/>
                <a:gd name="connsiteX56" fmla="*/ 1087391 w 1645921"/>
                <a:gd name="connsiteY56" fmla="*/ 1191154 h 2169949"/>
                <a:gd name="connsiteX57" fmla="*/ 833305 w 1645921"/>
                <a:gd name="connsiteY57" fmla="*/ 992422 h 2169949"/>
                <a:gd name="connsiteX58" fmla="*/ 1055404 w 1645921"/>
                <a:gd name="connsiteY58" fmla="*/ 817761 h 2169949"/>
                <a:gd name="connsiteX59" fmla="*/ 1042745 w 1645921"/>
                <a:gd name="connsiteY59" fmla="*/ 821277 h 2169949"/>
                <a:gd name="connsiteX60" fmla="*/ 985031 w 1645921"/>
                <a:gd name="connsiteY60" fmla="*/ 866468 h 2169949"/>
                <a:gd name="connsiteX61" fmla="*/ 853269 w 1645921"/>
                <a:gd name="connsiteY61" fmla="*/ 969918 h 2169949"/>
                <a:gd name="connsiteX62" fmla="*/ 1113707 w 1645921"/>
                <a:gd name="connsiteY62" fmla="*/ 1173549 h 2169949"/>
                <a:gd name="connsiteX63" fmla="*/ 1099007 w 1645921"/>
                <a:gd name="connsiteY63" fmla="*/ 1072459 h 2169949"/>
                <a:gd name="connsiteX64" fmla="*/ 1079587 w 1645921"/>
                <a:gd name="connsiteY64" fmla="*/ 943783 h 2169949"/>
                <a:gd name="connsiteX65" fmla="*/ 1062346 w 1645921"/>
                <a:gd name="connsiteY65" fmla="*/ 828537 h 2169949"/>
                <a:gd name="connsiteX66" fmla="*/ 1055404 w 1645921"/>
                <a:gd name="connsiteY66" fmla="*/ 817761 h 2169949"/>
                <a:gd name="connsiteX67" fmla="*/ 576134 w 1645921"/>
                <a:gd name="connsiteY67" fmla="*/ 791513 h 2169949"/>
                <a:gd name="connsiteX68" fmla="*/ 537114 w 1645921"/>
                <a:gd name="connsiteY68" fmla="*/ 1179357 h 2169949"/>
                <a:gd name="connsiteX69" fmla="*/ 540744 w 1645921"/>
                <a:gd name="connsiteY69" fmla="*/ 1177179 h 2169949"/>
                <a:gd name="connsiteX70" fmla="*/ 796100 w 1645921"/>
                <a:gd name="connsiteY70" fmla="*/ 976996 h 2169949"/>
                <a:gd name="connsiteX71" fmla="*/ 796100 w 1645921"/>
                <a:gd name="connsiteY71" fmla="*/ 963384 h 2169949"/>
                <a:gd name="connsiteX72" fmla="*/ 618240 w 1645921"/>
                <a:gd name="connsiteY72" fmla="*/ 824181 h 2169949"/>
                <a:gd name="connsiteX73" fmla="*/ 576134 w 1645921"/>
                <a:gd name="connsiteY73" fmla="*/ 791513 h 2169949"/>
                <a:gd name="connsiteX74" fmla="*/ 832035 w 1645921"/>
                <a:gd name="connsiteY74" fmla="*/ 779716 h 2169949"/>
                <a:gd name="connsiteX75" fmla="*/ 832035 w 1645921"/>
                <a:gd name="connsiteY75" fmla="*/ 948865 h 2169949"/>
                <a:gd name="connsiteX76" fmla="*/ 1031534 w 1645921"/>
                <a:gd name="connsiteY76" fmla="*/ 792496 h 2169949"/>
                <a:gd name="connsiteX77" fmla="*/ 1031242 w 1645921"/>
                <a:gd name="connsiteY77" fmla="*/ 791569 h 2169949"/>
                <a:gd name="connsiteX78" fmla="*/ 1035405 w 1645921"/>
                <a:gd name="connsiteY78" fmla="*/ 783570 h 2169949"/>
                <a:gd name="connsiteX79" fmla="*/ 607714 w 1645921"/>
                <a:gd name="connsiteY79" fmla="*/ 775723 h 2169949"/>
                <a:gd name="connsiteX80" fmla="*/ 607351 w 1645921"/>
                <a:gd name="connsiteY80" fmla="*/ 777720 h 2169949"/>
                <a:gd name="connsiteX81" fmla="*/ 800637 w 1645921"/>
                <a:gd name="connsiteY81" fmla="*/ 928901 h 2169949"/>
                <a:gd name="connsiteX82" fmla="*/ 800637 w 1645921"/>
                <a:gd name="connsiteY82" fmla="*/ 779353 h 2169949"/>
                <a:gd name="connsiteX83" fmla="*/ 607714 w 1645921"/>
                <a:gd name="connsiteY83" fmla="*/ 775723 h 2169949"/>
                <a:gd name="connsiteX84" fmla="*/ 796931 w 1645921"/>
                <a:gd name="connsiteY84" fmla="*/ 594770 h 2169949"/>
                <a:gd name="connsiteX85" fmla="*/ 605840 w 1645921"/>
                <a:gd name="connsiteY85" fmla="*/ 744540 h 2169949"/>
                <a:gd name="connsiteX86" fmla="*/ 799169 w 1645921"/>
                <a:gd name="connsiteY86" fmla="*/ 744540 h 2169949"/>
                <a:gd name="connsiteX87" fmla="*/ 796931 w 1645921"/>
                <a:gd name="connsiteY87" fmla="*/ 594770 h 2169949"/>
                <a:gd name="connsiteX88" fmla="*/ 821693 w 1645921"/>
                <a:gd name="connsiteY88" fmla="*/ 581046 h 2169949"/>
                <a:gd name="connsiteX89" fmla="*/ 824378 w 1645921"/>
                <a:gd name="connsiteY89" fmla="*/ 744391 h 2169949"/>
                <a:gd name="connsiteX90" fmla="*/ 1030536 w 1645921"/>
                <a:gd name="connsiteY90" fmla="*/ 744391 h 2169949"/>
                <a:gd name="connsiteX91" fmla="*/ 821693 w 1645921"/>
                <a:gd name="connsiteY91" fmla="*/ 581046 h 2169949"/>
                <a:gd name="connsiteX92" fmla="*/ 1004245 w 1645921"/>
                <a:gd name="connsiteY92" fmla="*/ 437486 h 2169949"/>
                <a:gd name="connsiteX93" fmla="*/ 993840 w 1645921"/>
                <a:gd name="connsiteY93" fmla="*/ 440376 h 2169949"/>
                <a:gd name="connsiteX94" fmla="*/ 946402 w 1645921"/>
                <a:gd name="connsiteY94" fmla="*/ 477520 h 2169949"/>
                <a:gd name="connsiteX95" fmla="*/ 838102 w 1645921"/>
                <a:gd name="connsiteY95" fmla="*/ 562549 h 2169949"/>
                <a:gd name="connsiteX96" fmla="*/ 1052166 w 1645921"/>
                <a:gd name="connsiteY96" fmla="*/ 729921 h 2169949"/>
                <a:gd name="connsiteX97" fmla="*/ 1040084 w 1645921"/>
                <a:gd name="connsiteY97" fmla="*/ 646831 h 2169949"/>
                <a:gd name="connsiteX98" fmla="*/ 1024122 w 1645921"/>
                <a:gd name="connsiteY98" fmla="*/ 541068 h 2169949"/>
                <a:gd name="connsiteX99" fmla="*/ 1009951 w 1645921"/>
                <a:gd name="connsiteY99" fmla="*/ 446343 h 2169949"/>
                <a:gd name="connsiteX100" fmla="*/ 1004245 w 1645921"/>
                <a:gd name="connsiteY100" fmla="*/ 437486 h 2169949"/>
                <a:gd name="connsiteX101" fmla="*/ 610315 w 1645921"/>
                <a:gd name="connsiteY101" fmla="*/ 415911 h 2169949"/>
                <a:gd name="connsiteX102" fmla="*/ 578243 w 1645921"/>
                <a:gd name="connsiteY102" fmla="*/ 734695 h 2169949"/>
                <a:gd name="connsiteX103" fmla="*/ 581226 w 1645921"/>
                <a:gd name="connsiteY103" fmla="*/ 732905 h 2169949"/>
                <a:gd name="connsiteX104" fmla="*/ 791113 w 1645921"/>
                <a:gd name="connsiteY104" fmla="*/ 568367 h 2169949"/>
                <a:gd name="connsiteX105" fmla="*/ 791113 w 1645921"/>
                <a:gd name="connsiteY105" fmla="*/ 557179 h 2169949"/>
                <a:gd name="connsiteX106" fmla="*/ 644923 w 1645921"/>
                <a:gd name="connsiteY106" fmla="*/ 442763 h 2169949"/>
                <a:gd name="connsiteX107" fmla="*/ 610315 w 1645921"/>
                <a:gd name="connsiteY107" fmla="*/ 415911 h 2169949"/>
                <a:gd name="connsiteX108" fmla="*/ 1030322 w 1645921"/>
                <a:gd name="connsiteY108" fmla="*/ 412680 h 2169949"/>
                <a:gd name="connsiteX109" fmla="*/ 1030686 w 1645921"/>
                <a:gd name="connsiteY109" fmla="*/ 414569 h 2169949"/>
                <a:gd name="connsiteX110" fmla="*/ 1050973 w 1645921"/>
                <a:gd name="connsiteY110" fmla="*/ 551361 h 2169949"/>
                <a:gd name="connsiteX111" fmla="*/ 1068427 w 1645921"/>
                <a:gd name="connsiteY111" fmla="*/ 666821 h 2169949"/>
                <a:gd name="connsiteX112" fmla="*/ 1079316 w 1645921"/>
                <a:gd name="connsiteY112" fmla="*/ 739618 h 2169949"/>
                <a:gd name="connsiteX113" fmla="*/ 1079763 w 1645921"/>
                <a:gd name="connsiteY113" fmla="*/ 743198 h 2169949"/>
                <a:gd name="connsiteX114" fmla="*/ 1080791 w 1645921"/>
                <a:gd name="connsiteY114" fmla="*/ 744748 h 2169949"/>
                <a:gd name="connsiteX115" fmla="*/ 1476534 w 1645921"/>
                <a:gd name="connsiteY115" fmla="*/ 412680 h 2169949"/>
                <a:gd name="connsiteX116" fmla="*/ 820649 w 1645921"/>
                <a:gd name="connsiteY116" fmla="*/ 412680 h 2169949"/>
                <a:gd name="connsiteX117" fmla="*/ 820649 w 1645921"/>
                <a:gd name="connsiteY117" fmla="*/ 545245 h 2169949"/>
                <a:gd name="connsiteX118" fmla="*/ 989779 w 1645921"/>
                <a:gd name="connsiteY118" fmla="*/ 412680 h 2169949"/>
                <a:gd name="connsiteX119" fmla="*/ 646336 w 1645921"/>
                <a:gd name="connsiteY119" fmla="*/ 412680 h 2169949"/>
                <a:gd name="connsiteX120" fmla="*/ 794842 w 1645921"/>
                <a:gd name="connsiteY120" fmla="*/ 528836 h 2169949"/>
                <a:gd name="connsiteX121" fmla="*/ 794842 w 1645921"/>
                <a:gd name="connsiteY121" fmla="*/ 412680 h 2169949"/>
                <a:gd name="connsiteX122" fmla="*/ 171855 w 1645921"/>
                <a:gd name="connsiteY122" fmla="*/ 412680 h 2169949"/>
                <a:gd name="connsiteX123" fmla="*/ 553095 w 1645921"/>
                <a:gd name="connsiteY123" fmla="*/ 732578 h 2169949"/>
                <a:gd name="connsiteX124" fmla="*/ 562729 w 1645921"/>
                <a:gd name="connsiteY124" fmla="*/ 639075 h 2169949"/>
                <a:gd name="connsiteX125" fmla="*/ 570635 w 1645921"/>
                <a:gd name="connsiteY125" fmla="*/ 559864 h 2169949"/>
                <a:gd name="connsiteX126" fmla="*/ 580630 w 1645921"/>
                <a:gd name="connsiteY126" fmla="*/ 462155 h 2169949"/>
                <a:gd name="connsiteX127" fmla="*/ 585568 w 1645921"/>
                <a:gd name="connsiteY127" fmla="*/ 412680 h 2169949"/>
                <a:gd name="connsiteX128" fmla="*/ 789920 w 1645921"/>
                <a:gd name="connsiteY128" fmla="*/ 135167 h 2169949"/>
                <a:gd name="connsiteX129" fmla="*/ 630156 w 1645921"/>
                <a:gd name="connsiteY129" fmla="*/ 377723 h 2169949"/>
                <a:gd name="connsiteX130" fmla="*/ 794395 w 1645921"/>
                <a:gd name="connsiteY130" fmla="*/ 380706 h 2169949"/>
                <a:gd name="connsiteX131" fmla="*/ 791411 w 1645921"/>
                <a:gd name="connsiteY131" fmla="*/ 135764 h 2169949"/>
                <a:gd name="connsiteX132" fmla="*/ 789920 w 1645921"/>
                <a:gd name="connsiteY132" fmla="*/ 135167 h 2169949"/>
                <a:gd name="connsiteX133" fmla="*/ 818262 w 1645921"/>
                <a:gd name="connsiteY133" fmla="*/ 127261 h 2169949"/>
                <a:gd name="connsiteX134" fmla="*/ 816622 w 1645921"/>
                <a:gd name="connsiteY134" fmla="*/ 127559 h 2169949"/>
                <a:gd name="connsiteX135" fmla="*/ 819456 w 1645921"/>
                <a:gd name="connsiteY135" fmla="*/ 381303 h 2169949"/>
                <a:gd name="connsiteX136" fmla="*/ 989513 w 1645921"/>
                <a:gd name="connsiteY136" fmla="*/ 384138 h 2169949"/>
                <a:gd name="connsiteX137" fmla="*/ 818262 w 1645921"/>
                <a:gd name="connsiteY137" fmla="*/ 127261 h 2169949"/>
                <a:gd name="connsiteX138" fmla="*/ 762323 w 1645921"/>
                <a:gd name="connsiteY138" fmla="*/ 118161 h 2169949"/>
                <a:gd name="connsiteX139" fmla="*/ 658647 w 1645921"/>
                <a:gd name="connsiteY139" fmla="*/ 118908 h 2169949"/>
                <a:gd name="connsiteX140" fmla="*/ 642089 w 1645921"/>
                <a:gd name="connsiteY140" fmla="*/ 120101 h 2169949"/>
                <a:gd name="connsiteX141" fmla="*/ 638807 w 1645921"/>
                <a:gd name="connsiteY141" fmla="*/ 135914 h 2169949"/>
                <a:gd name="connsiteX142" fmla="*/ 638658 w 1645921"/>
                <a:gd name="connsiteY142" fmla="*/ 136659 h 2169949"/>
                <a:gd name="connsiteX143" fmla="*/ 628812 w 1645921"/>
                <a:gd name="connsiteY143" fmla="*/ 232876 h 2169949"/>
                <a:gd name="connsiteX144" fmla="*/ 620310 w 1645921"/>
                <a:gd name="connsiteY144" fmla="*/ 316562 h 2169949"/>
                <a:gd name="connsiteX145" fmla="*/ 617028 w 1645921"/>
                <a:gd name="connsiteY145" fmla="*/ 350424 h 2169949"/>
                <a:gd name="connsiteX146" fmla="*/ 618371 w 1645921"/>
                <a:gd name="connsiteY146" fmla="*/ 350723 h 2169949"/>
                <a:gd name="connsiteX147" fmla="*/ 771720 w 1645921"/>
                <a:gd name="connsiteY147" fmla="*/ 118161 h 2169949"/>
                <a:gd name="connsiteX148" fmla="*/ 762323 w 1645921"/>
                <a:gd name="connsiteY148" fmla="*/ 118161 h 2169949"/>
                <a:gd name="connsiteX149" fmla="*/ 954457 w 1645921"/>
                <a:gd name="connsiteY149" fmla="*/ 116819 h 2169949"/>
                <a:gd name="connsiteX150" fmla="*/ 886733 w 1645921"/>
                <a:gd name="connsiteY150" fmla="*/ 117416 h 2169949"/>
                <a:gd name="connsiteX151" fmla="*/ 841384 w 1645921"/>
                <a:gd name="connsiteY151" fmla="*/ 117416 h 2169949"/>
                <a:gd name="connsiteX152" fmla="*/ 993392 w 1645921"/>
                <a:gd name="connsiteY152" fmla="*/ 345800 h 2169949"/>
                <a:gd name="connsiteX153" fmla="*/ 994585 w 1645921"/>
                <a:gd name="connsiteY153" fmla="*/ 345352 h 2169949"/>
                <a:gd name="connsiteX154" fmla="*/ 989513 w 1645921"/>
                <a:gd name="connsiteY154" fmla="*/ 308208 h 2169949"/>
                <a:gd name="connsiteX155" fmla="*/ 961767 w 1645921"/>
                <a:gd name="connsiteY155" fmla="*/ 123233 h 2169949"/>
                <a:gd name="connsiteX156" fmla="*/ 954457 w 1645921"/>
                <a:gd name="connsiteY156" fmla="*/ 116819 h 2169949"/>
                <a:gd name="connsiteX157" fmla="*/ 686185 w 1645921"/>
                <a:gd name="connsiteY157" fmla="*/ 0 h 2169949"/>
                <a:gd name="connsiteX158" fmla="*/ 934104 w 1645921"/>
                <a:gd name="connsiteY158" fmla="*/ 0 h 2169949"/>
                <a:gd name="connsiteX159" fmla="*/ 970742 w 1645921"/>
                <a:gd name="connsiteY159" fmla="*/ 36638 h 2169949"/>
                <a:gd name="connsiteX160" fmla="*/ 961098 w 1645921"/>
                <a:gd name="connsiteY160" fmla="*/ 59922 h 2169949"/>
                <a:gd name="connsiteX161" fmla="*/ 1051055 w 1645921"/>
                <a:gd name="connsiteY161" fmla="*/ 59922 h 2169949"/>
                <a:gd name="connsiteX162" fmla="*/ 1073915 w 1645921"/>
                <a:gd name="connsiteY162" fmla="*/ 82782 h 2169949"/>
                <a:gd name="connsiteX163" fmla="*/ 1073914 w 1645921"/>
                <a:gd name="connsiteY163" fmla="*/ 82782 h 2169949"/>
                <a:gd name="connsiteX164" fmla="*/ 1051054 w 1645921"/>
                <a:gd name="connsiteY164" fmla="*/ 105642 h 2169949"/>
                <a:gd name="connsiteX165" fmla="*/ 984543 w 1645921"/>
                <a:gd name="connsiteY165" fmla="*/ 105642 h 2169949"/>
                <a:gd name="connsiteX166" fmla="*/ 1025912 w 1645921"/>
                <a:gd name="connsiteY166" fmla="*/ 382944 h 2169949"/>
                <a:gd name="connsiteX167" fmla="*/ 1029492 w 1645921"/>
                <a:gd name="connsiteY167" fmla="*/ 382348 h 2169949"/>
                <a:gd name="connsiteX168" fmla="*/ 1029641 w 1645921"/>
                <a:gd name="connsiteY168" fmla="*/ 383839 h 2169949"/>
                <a:gd name="connsiteX169" fmla="*/ 1029470 w 1645921"/>
                <a:gd name="connsiteY169" fmla="*/ 385248 h 2169949"/>
                <a:gd name="connsiteX170" fmla="*/ 1157032 w 1645921"/>
                <a:gd name="connsiteY170" fmla="*/ 385248 h 2169949"/>
                <a:gd name="connsiteX171" fmla="*/ 1157032 w 1645921"/>
                <a:gd name="connsiteY171" fmla="*/ 310832 h 2169949"/>
                <a:gd name="connsiteX172" fmla="*/ 1126536 w 1645921"/>
                <a:gd name="connsiteY172" fmla="*/ 310832 h 2169949"/>
                <a:gd name="connsiteX173" fmla="*/ 1117392 w 1645921"/>
                <a:gd name="connsiteY173" fmla="*/ 301688 h 2169949"/>
                <a:gd name="connsiteX174" fmla="*/ 1126536 w 1645921"/>
                <a:gd name="connsiteY174" fmla="*/ 292544 h 2169949"/>
                <a:gd name="connsiteX175" fmla="*/ 1157032 w 1645921"/>
                <a:gd name="connsiteY175" fmla="*/ 292544 h 2169949"/>
                <a:gd name="connsiteX176" fmla="*/ 1157032 w 1645921"/>
                <a:gd name="connsiteY176" fmla="*/ 282034 h 2169949"/>
                <a:gd name="connsiteX177" fmla="*/ 1126536 w 1645921"/>
                <a:gd name="connsiteY177" fmla="*/ 282034 h 2169949"/>
                <a:gd name="connsiteX178" fmla="*/ 1117392 w 1645921"/>
                <a:gd name="connsiteY178" fmla="*/ 272890 h 2169949"/>
                <a:gd name="connsiteX179" fmla="*/ 1126536 w 1645921"/>
                <a:gd name="connsiteY179" fmla="*/ 263746 h 2169949"/>
                <a:gd name="connsiteX180" fmla="*/ 1157032 w 1645921"/>
                <a:gd name="connsiteY180" fmla="*/ 263746 h 2169949"/>
                <a:gd name="connsiteX181" fmla="*/ 1157032 w 1645921"/>
                <a:gd name="connsiteY181" fmla="*/ 253236 h 2169949"/>
                <a:gd name="connsiteX182" fmla="*/ 1126536 w 1645921"/>
                <a:gd name="connsiteY182" fmla="*/ 253236 h 2169949"/>
                <a:gd name="connsiteX183" fmla="*/ 1117392 w 1645921"/>
                <a:gd name="connsiteY183" fmla="*/ 244092 h 2169949"/>
                <a:gd name="connsiteX184" fmla="*/ 1126536 w 1645921"/>
                <a:gd name="connsiteY184" fmla="*/ 234948 h 2169949"/>
                <a:gd name="connsiteX185" fmla="*/ 1157032 w 1645921"/>
                <a:gd name="connsiteY185" fmla="*/ 234948 h 2169949"/>
                <a:gd name="connsiteX186" fmla="*/ 1157032 w 1645921"/>
                <a:gd name="connsiteY186" fmla="*/ 219866 h 2169949"/>
                <a:gd name="connsiteX187" fmla="*/ 1170748 w 1645921"/>
                <a:gd name="connsiteY187" fmla="*/ 206150 h 2169949"/>
                <a:gd name="connsiteX188" fmla="*/ 1184464 w 1645921"/>
                <a:gd name="connsiteY188" fmla="*/ 219866 h 2169949"/>
                <a:gd name="connsiteX189" fmla="*/ 1184464 w 1645921"/>
                <a:gd name="connsiteY189" fmla="*/ 234948 h 2169949"/>
                <a:gd name="connsiteX190" fmla="*/ 1210556 w 1645921"/>
                <a:gd name="connsiteY190" fmla="*/ 234948 h 2169949"/>
                <a:gd name="connsiteX191" fmla="*/ 1219700 w 1645921"/>
                <a:gd name="connsiteY191" fmla="*/ 244092 h 2169949"/>
                <a:gd name="connsiteX192" fmla="*/ 1210556 w 1645921"/>
                <a:gd name="connsiteY192" fmla="*/ 253236 h 2169949"/>
                <a:gd name="connsiteX193" fmla="*/ 1184464 w 1645921"/>
                <a:gd name="connsiteY193" fmla="*/ 253236 h 2169949"/>
                <a:gd name="connsiteX194" fmla="*/ 1184464 w 1645921"/>
                <a:gd name="connsiteY194" fmla="*/ 263746 h 2169949"/>
                <a:gd name="connsiteX195" fmla="*/ 1210556 w 1645921"/>
                <a:gd name="connsiteY195" fmla="*/ 263746 h 2169949"/>
                <a:gd name="connsiteX196" fmla="*/ 1219700 w 1645921"/>
                <a:gd name="connsiteY196" fmla="*/ 272890 h 2169949"/>
                <a:gd name="connsiteX197" fmla="*/ 1210556 w 1645921"/>
                <a:gd name="connsiteY197" fmla="*/ 282034 h 2169949"/>
                <a:gd name="connsiteX198" fmla="*/ 1184464 w 1645921"/>
                <a:gd name="connsiteY198" fmla="*/ 282034 h 2169949"/>
                <a:gd name="connsiteX199" fmla="*/ 1184464 w 1645921"/>
                <a:gd name="connsiteY199" fmla="*/ 292544 h 2169949"/>
                <a:gd name="connsiteX200" fmla="*/ 1210556 w 1645921"/>
                <a:gd name="connsiteY200" fmla="*/ 292544 h 2169949"/>
                <a:gd name="connsiteX201" fmla="*/ 1219700 w 1645921"/>
                <a:gd name="connsiteY201" fmla="*/ 301688 h 2169949"/>
                <a:gd name="connsiteX202" fmla="*/ 1210556 w 1645921"/>
                <a:gd name="connsiteY202" fmla="*/ 310832 h 2169949"/>
                <a:gd name="connsiteX203" fmla="*/ 1184464 w 1645921"/>
                <a:gd name="connsiteY203" fmla="*/ 310832 h 2169949"/>
                <a:gd name="connsiteX204" fmla="*/ 1184464 w 1645921"/>
                <a:gd name="connsiteY204" fmla="*/ 385248 h 2169949"/>
                <a:gd name="connsiteX205" fmla="*/ 1315794 w 1645921"/>
                <a:gd name="connsiteY205" fmla="*/ 385248 h 2169949"/>
                <a:gd name="connsiteX206" fmla="*/ 1315794 w 1645921"/>
                <a:gd name="connsiteY206" fmla="*/ 310832 h 2169949"/>
                <a:gd name="connsiteX207" fmla="*/ 1286537 w 1645921"/>
                <a:gd name="connsiteY207" fmla="*/ 310832 h 2169949"/>
                <a:gd name="connsiteX208" fmla="*/ 1277393 w 1645921"/>
                <a:gd name="connsiteY208" fmla="*/ 301688 h 2169949"/>
                <a:gd name="connsiteX209" fmla="*/ 1286537 w 1645921"/>
                <a:gd name="connsiteY209" fmla="*/ 292544 h 2169949"/>
                <a:gd name="connsiteX210" fmla="*/ 1315794 w 1645921"/>
                <a:gd name="connsiteY210" fmla="*/ 292544 h 2169949"/>
                <a:gd name="connsiteX211" fmla="*/ 1315794 w 1645921"/>
                <a:gd name="connsiteY211" fmla="*/ 282034 h 2169949"/>
                <a:gd name="connsiteX212" fmla="*/ 1286537 w 1645921"/>
                <a:gd name="connsiteY212" fmla="*/ 282034 h 2169949"/>
                <a:gd name="connsiteX213" fmla="*/ 1277393 w 1645921"/>
                <a:gd name="connsiteY213" fmla="*/ 272890 h 2169949"/>
                <a:gd name="connsiteX214" fmla="*/ 1286537 w 1645921"/>
                <a:gd name="connsiteY214" fmla="*/ 263746 h 2169949"/>
                <a:gd name="connsiteX215" fmla="*/ 1315794 w 1645921"/>
                <a:gd name="connsiteY215" fmla="*/ 263746 h 2169949"/>
                <a:gd name="connsiteX216" fmla="*/ 1315794 w 1645921"/>
                <a:gd name="connsiteY216" fmla="*/ 253236 h 2169949"/>
                <a:gd name="connsiteX217" fmla="*/ 1286537 w 1645921"/>
                <a:gd name="connsiteY217" fmla="*/ 253236 h 2169949"/>
                <a:gd name="connsiteX218" fmla="*/ 1277393 w 1645921"/>
                <a:gd name="connsiteY218" fmla="*/ 244092 h 2169949"/>
                <a:gd name="connsiteX219" fmla="*/ 1286537 w 1645921"/>
                <a:gd name="connsiteY219" fmla="*/ 234948 h 2169949"/>
                <a:gd name="connsiteX220" fmla="*/ 1315794 w 1645921"/>
                <a:gd name="connsiteY220" fmla="*/ 234948 h 2169949"/>
                <a:gd name="connsiteX221" fmla="*/ 1315794 w 1645921"/>
                <a:gd name="connsiteY221" fmla="*/ 219866 h 2169949"/>
                <a:gd name="connsiteX222" fmla="*/ 1329510 w 1645921"/>
                <a:gd name="connsiteY222" fmla="*/ 206150 h 2169949"/>
                <a:gd name="connsiteX223" fmla="*/ 1343226 w 1645921"/>
                <a:gd name="connsiteY223" fmla="*/ 219866 h 2169949"/>
                <a:gd name="connsiteX224" fmla="*/ 1343226 w 1645921"/>
                <a:gd name="connsiteY224" fmla="*/ 234948 h 2169949"/>
                <a:gd name="connsiteX225" fmla="*/ 1370557 w 1645921"/>
                <a:gd name="connsiteY225" fmla="*/ 234948 h 2169949"/>
                <a:gd name="connsiteX226" fmla="*/ 1379701 w 1645921"/>
                <a:gd name="connsiteY226" fmla="*/ 244092 h 2169949"/>
                <a:gd name="connsiteX227" fmla="*/ 1370557 w 1645921"/>
                <a:gd name="connsiteY227" fmla="*/ 253236 h 2169949"/>
                <a:gd name="connsiteX228" fmla="*/ 1343226 w 1645921"/>
                <a:gd name="connsiteY228" fmla="*/ 253236 h 2169949"/>
                <a:gd name="connsiteX229" fmla="*/ 1343226 w 1645921"/>
                <a:gd name="connsiteY229" fmla="*/ 263746 h 2169949"/>
                <a:gd name="connsiteX230" fmla="*/ 1370557 w 1645921"/>
                <a:gd name="connsiteY230" fmla="*/ 263746 h 2169949"/>
                <a:gd name="connsiteX231" fmla="*/ 1379701 w 1645921"/>
                <a:gd name="connsiteY231" fmla="*/ 272890 h 2169949"/>
                <a:gd name="connsiteX232" fmla="*/ 1370557 w 1645921"/>
                <a:gd name="connsiteY232" fmla="*/ 282034 h 2169949"/>
                <a:gd name="connsiteX233" fmla="*/ 1343226 w 1645921"/>
                <a:gd name="connsiteY233" fmla="*/ 282034 h 2169949"/>
                <a:gd name="connsiteX234" fmla="*/ 1343226 w 1645921"/>
                <a:gd name="connsiteY234" fmla="*/ 292544 h 2169949"/>
                <a:gd name="connsiteX235" fmla="*/ 1370557 w 1645921"/>
                <a:gd name="connsiteY235" fmla="*/ 292544 h 2169949"/>
                <a:gd name="connsiteX236" fmla="*/ 1379701 w 1645921"/>
                <a:gd name="connsiteY236" fmla="*/ 301688 h 2169949"/>
                <a:gd name="connsiteX237" fmla="*/ 1370557 w 1645921"/>
                <a:gd name="connsiteY237" fmla="*/ 310832 h 2169949"/>
                <a:gd name="connsiteX238" fmla="*/ 1343226 w 1645921"/>
                <a:gd name="connsiteY238" fmla="*/ 310832 h 2169949"/>
                <a:gd name="connsiteX239" fmla="*/ 1343226 w 1645921"/>
                <a:gd name="connsiteY239" fmla="*/ 385248 h 2169949"/>
                <a:gd name="connsiteX240" fmla="*/ 1497488 w 1645921"/>
                <a:gd name="connsiteY240" fmla="*/ 385248 h 2169949"/>
                <a:gd name="connsiteX241" fmla="*/ 1505347 w 1645921"/>
                <a:gd name="connsiteY241" fmla="*/ 388503 h 2169949"/>
                <a:gd name="connsiteX242" fmla="*/ 1505405 w 1645921"/>
                <a:gd name="connsiteY242" fmla="*/ 388454 h 2169949"/>
                <a:gd name="connsiteX243" fmla="*/ 1524728 w 1645921"/>
                <a:gd name="connsiteY243" fmla="*/ 390145 h 2169949"/>
                <a:gd name="connsiteX244" fmla="*/ 1523038 w 1645921"/>
                <a:gd name="connsiteY244" fmla="*/ 409469 h 2169949"/>
                <a:gd name="connsiteX245" fmla="*/ 1085083 w 1645921"/>
                <a:gd name="connsiteY245" fmla="*/ 776956 h 2169949"/>
                <a:gd name="connsiteX246" fmla="*/ 1087573 w 1645921"/>
                <a:gd name="connsiteY246" fmla="*/ 789880 h 2169949"/>
                <a:gd name="connsiteX247" fmla="*/ 1112255 w 1645921"/>
                <a:gd name="connsiteY247" fmla="*/ 956306 h 2169949"/>
                <a:gd name="connsiteX248" fmla="*/ 1133490 w 1645921"/>
                <a:gd name="connsiteY248" fmla="*/ 1096779 h 2169949"/>
                <a:gd name="connsiteX249" fmla="*/ 1146738 w 1645921"/>
                <a:gd name="connsiteY249" fmla="*/ 1185346 h 2169949"/>
                <a:gd name="connsiteX250" fmla="*/ 1147283 w 1645921"/>
                <a:gd name="connsiteY250" fmla="*/ 1189702 h 2169949"/>
                <a:gd name="connsiteX251" fmla="*/ 1153816 w 1645921"/>
                <a:gd name="connsiteY251" fmla="*/ 1215292 h 2169949"/>
                <a:gd name="connsiteX252" fmla="*/ 1156176 w 1645921"/>
                <a:gd name="connsiteY252" fmla="*/ 1249956 h 2169949"/>
                <a:gd name="connsiteX253" fmla="*/ 1190114 w 1645921"/>
                <a:gd name="connsiteY253" fmla="*/ 1475367 h 2169949"/>
                <a:gd name="connsiteX254" fmla="*/ 1217701 w 1645921"/>
                <a:gd name="connsiteY254" fmla="*/ 1659579 h 2169949"/>
                <a:gd name="connsiteX255" fmla="*/ 1221875 w 1645921"/>
                <a:gd name="connsiteY255" fmla="*/ 1665931 h 2169949"/>
                <a:gd name="connsiteX256" fmla="*/ 1224235 w 1645921"/>
                <a:gd name="connsiteY256" fmla="*/ 1671920 h 2169949"/>
                <a:gd name="connsiteX257" fmla="*/ 1235668 w 1645921"/>
                <a:gd name="connsiteY257" fmla="*/ 1781903 h 2169949"/>
                <a:gd name="connsiteX258" fmla="*/ 1258718 w 1645921"/>
                <a:gd name="connsiteY258" fmla="*/ 1935625 h 2169949"/>
                <a:gd name="connsiteX259" fmla="*/ 1281222 w 1645921"/>
                <a:gd name="connsiteY259" fmla="*/ 2087713 h 2169949"/>
                <a:gd name="connsiteX260" fmla="*/ 1286826 w 1645921"/>
                <a:gd name="connsiteY260" fmla="*/ 2124229 h 2169949"/>
                <a:gd name="connsiteX261" fmla="*/ 1623061 w 1645921"/>
                <a:gd name="connsiteY261" fmla="*/ 2124229 h 2169949"/>
                <a:gd name="connsiteX262" fmla="*/ 1636122 w 1645921"/>
                <a:gd name="connsiteY262" fmla="*/ 2129640 h 2169949"/>
                <a:gd name="connsiteX263" fmla="*/ 1640572 w 1645921"/>
                <a:gd name="connsiteY263" fmla="*/ 2129637 h 2169949"/>
                <a:gd name="connsiteX264" fmla="*/ 1640572 w 1645921"/>
                <a:gd name="connsiteY264" fmla="*/ 2134176 h 2169949"/>
                <a:gd name="connsiteX265" fmla="*/ 1645921 w 1645921"/>
                <a:gd name="connsiteY265" fmla="*/ 2147089 h 2169949"/>
                <a:gd name="connsiteX266" fmla="*/ 1645920 w 1645921"/>
                <a:gd name="connsiteY266" fmla="*/ 2147089 h 2169949"/>
                <a:gd name="connsiteX267" fmla="*/ 1640572 w 1645921"/>
                <a:gd name="connsiteY267" fmla="*/ 2160000 h 2169949"/>
                <a:gd name="connsiteX268" fmla="*/ 1640572 w 1645921"/>
                <a:gd name="connsiteY268" fmla="*/ 2166683 h 2169949"/>
                <a:gd name="connsiteX269" fmla="*/ 1630945 w 1645921"/>
                <a:gd name="connsiteY269" fmla="*/ 2166683 h 2169949"/>
                <a:gd name="connsiteX270" fmla="*/ 1623060 w 1645921"/>
                <a:gd name="connsiteY270" fmla="*/ 2169949 h 2169949"/>
                <a:gd name="connsiteX271" fmla="*/ 22860 w 1645921"/>
                <a:gd name="connsiteY271" fmla="*/ 2169948 h 2169949"/>
                <a:gd name="connsiteX272" fmla="*/ 14978 w 1645921"/>
                <a:gd name="connsiteY272" fmla="*/ 2166683 h 2169949"/>
                <a:gd name="connsiteX273" fmla="*/ 5349 w 1645921"/>
                <a:gd name="connsiteY273" fmla="*/ 2166683 h 2169949"/>
                <a:gd name="connsiteX274" fmla="*/ 5349 w 1645921"/>
                <a:gd name="connsiteY274" fmla="*/ 2160002 h 2169949"/>
                <a:gd name="connsiteX275" fmla="*/ 0 w 1645921"/>
                <a:gd name="connsiteY275" fmla="*/ 2147089 h 2169949"/>
                <a:gd name="connsiteX276" fmla="*/ 6696 w 1645921"/>
                <a:gd name="connsiteY276" fmla="*/ 2130925 h 2169949"/>
                <a:gd name="connsiteX277" fmla="*/ 22860 w 1645921"/>
                <a:gd name="connsiteY277" fmla="*/ 2124229 h 2169949"/>
                <a:gd name="connsiteX278" fmla="*/ 410941 w 1645921"/>
                <a:gd name="connsiteY278" fmla="*/ 2124229 h 2169949"/>
                <a:gd name="connsiteX279" fmla="*/ 415334 w 1645921"/>
                <a:gd name="connsiteY279" fmla="*/ 2082631 h 2169949"/>
                <a:gd name="connsiteX280" fmla="*/ 427676 w 1645921"/>
                <a:gd name="connsiteY280" fmla="*/ 1961033 h 2169949"/>
                <a:gd name="connsiteX281" fmla="*/ 437295 w 1645921"/>
                <a:gd name="connsiteY281" fmla="*/ 1862847 h 2169949"/>
                <a:gd name="connsiteX282" fmla="*/ 449455 w 1645921"/>
                <a:gd name="connsiteY282" fmla="*/ 1745786 h 2169949"/>
                <a:gd name="connsiteX283" fmla="*/ 453447 w 1645921"/>
                <a:gd name="connsiteY283" fmla="*/ 1706221 h 2169949"/>
                <a:gd name="connsiteX284" fmla="*/ 444554 w 1645921"/>
                <a:gd name="connsiteY284" fmla="*/ 1691158 h 2169949"/>
                <a:gd name="connsiteX285" fmla="*/ 458348 w 1645921"/>
                <a:gd name="connsiteY285" fmla="*/ 1653227 h 2169949"/>
                <a:gd name="connsiteX286" fmla="*/ 475045 w 1645921"/>
                <a:gd name="connsiteY286" fmla="*/ 1492971 h 2169949"/>
                <a:gd name="connsiteX287" fmla="*/ 488112 w 1645921"/>
                <a:gd name="connsiteY287" fmla="*/ 1357761 h 2169949"/>
                <a:gd name="connsiteX288" fmla="*/ 501179 w 1645921"/>
                <a:gd name="connsiteY288" fmla="*/ 1231626 h 2169949"/>
                <a:gd name="connsiteX289" fmla="*/ 490834 w 1645921"/>
                <a:gd name="connsiteY289" fmla="*/ 1215473 h 2169949"/>
                <a:gd name="connsiteX290" fmla="*/ 505898 w 1645921"/>
                <a:gd name="connsiteY290" fmla="*/ 1182805 h 2169949"/>
                <a:gd name="connsiteX291" fmla="*/ 518239 w 1645921"/>
                <a:gd name="connsiteY291" fmla="*/ 1063022 h 2169949"/>
                <a:gd name="connsiteX292" fmla="*/ 527858 w 1645921"/>
                <a:gd name="connsiteY292" fmla="*/ 966651 h 2169949"/>
                <a:gd name="connsiteX293" fmla="*/ 540018 w 1645921"/>
                <a:gd name="connsiteY293" fmla="*/ 847775 h 2169949"/>
                <a:gd name="connsiteX294" fmla="*/ 548341 w 1645921"/>
                <a:gd name="connsiteY294" fmla="*/ 764399 h 2169949"/>
                <a:gd name="connsiteX295" fmla="*/ 132037 w 1645921"/>
                <a:gd name="connsiteY295" fmla="*/ 415079 h 2169949"/>
                <a:gd name="connsiteX296" fmla="*/ 129621 w 1645921"/>
                <a:gd name="connsiteY296" fmla="*/ 410438 h 2169949"/>
                <a:gd name="connsiteX297" fmla="*/ 125334 w 1645921"/>
                <a:gd name="connsiteY297" fmla="*/ 408662 h 2169949"/>
                <a:gd name="connsiteX298" fmla="*/ 121316 w 1645921"/>
                <a:gd name="connsiteY298" fmla="*/ 398964 h 2169949"/>
                <a:gd name="connsiteX299" fmla="*/ 135032 w 1645921"/>
                <a:gd name="connsiteY299" fmla="*/ 385248 h 2169949"/>
                <a:gd name="connsiteX300" fmla="*/ 301963 w 1645921"/>
                <a:gd name="connsiteY300" fmla="*/ 385248 h 2169949"/>
                <a:gd name="connsiteX301" fmla="*/ 301963 w 1645921"/>
                <a:gd name="connsiteY301" fmla="*/ 319242 h 2169949"/>
                <a:gd name="connsiteX302" fmla="*/ 274367 w 1645921"/>
                <a:gd name="connsiteY302" fmla="*/ 319242 h 2169949"/>
                <a:gd name="connsiteX303" fmla="*/ 265223 w 1645921"/>
                <a:gd name="connsiteY303" fmla="*/ 310098 h 2169949"/>
                <a:gd name="connsiteX304" fmla="*/ 274367 w 1645921"/>
                <a:gd name="connsiteY304" fmla="*/ 300954 h 2169949"/>
                <a:gd name="connsiteX305" fmla="*/ 301963 w 1645921"/>
                <a:gd name="connsiteY305" fmla="*/ 300954 h 2169949"/>
                <a:gd name="connsiteX306" fmla="*/ 301963 w 1645921"/>
                <a:gd name="connsiteY306" fmla="*/ 290444 h 2169949"/>
                <a:gd name="connsiteX307" fmla="*/ 274367 w 1645921"/>
                <a:gd name="connsiteY307" fmla="*/ 290444 h 2169949"/>
                <a:gd name="connsiteX308" fmla="*/ 265223 w 1645921"/>
                <a:gd name="connsiteY308" fmla="*/ 281300 h 2169949"/>
                <a:gd name="connsiteX309" fmla="*/ 274367 w 1645921"/>
                <a:gd name="connsiteY309" fmla="*/ 272156 h 2169949"/>
                <a:gd name="connsiteX310" fmla="*/ 301963 w 1645921"/>
                <a:gd name="connsiteY310" fmla="*/ 272156 h 2169949"/>
                <a:gd name="connsiteX311" fmla="*/ 301963 w 1645921"/>
                <a:gd name="connsiteY311" fmla="*/ 261646 h 2169949"/>
                <a:gd name="connsiteX312" fmla="*/ 274367 w 1645921"/>
                <a:gd name="connsiteY312" fmla="*/ 261646 h 2169949"/>
                <a:gd name="connsiteX313" fmla="*/ 265223 w 1645921"/>
                <a:gd name="connsiteY313" fmla="*/ 252502 h 2169949"/>
                <a:gd name="connsiteX314" fmla="*/ 274367 w 1645921"/>
                <a:gd name="connsiteY314" fmla="*/ 243358 h 2169949"/>
                <a:gd name="connsiteX315" fmla="*/ 301963 w 1645921"/>
                <a:gd name="connsiteY315" fmla="*/ 243358 h 2169949"/>
                <a:gd name="connsiteX316" fmla="*/ 301963 w 1645921"/>
                <a:gd name="connsiteY316" fmla="*/ 219866 h 2169949"/>
                <a:gd name="connsiteX317" fmla="*/ 315679 w 1645921"/>
                <a:gd name="connsiteY317" fmla="*/ 206150 h 2169949"/>
                <a:gd name="connsiteX318" fmla="*/ 329395 w 1645921"/>
                <a:gd name="connsiteY318" fmla="*/ 219866 h 2169949"/>
                <a:gd name="connsiteX319" fmla="*/ 329395 w 1645921"/>
                <a:gd name="connsiteY319" fmla="*/ 243358 h 2169949"/>
                <a:gd name="connsiteX320" fmla="*/ 358387 w 1645921"/>
                <a:gd name="connsiteY320" fmla="*/ 243358 h 2169949"/>
                <a:gd name="connsiteX321" fmla="*/ 367531 w 1645921"/>
                <a:gd name="connsiteY321" fmla="*/ 252502 h 2169949"/>
                <a:gd name="connsiteX322" fmla="*/ 358387 w 1645921"/>
                <a:gd name="connsiteY322" fmla="*/ 261646 h 2169949"/>
                <a:gd name="connsiteX323" fmla="*/ 329395 w 1645921"/>
                <a:gd name="connsiteY323" fmla="*/ 261646 h 2169949"/>
                <a:gd name="connsiteX324" fmla="*/ 329395 w 1645921"/>
                <a:gd name="connsiteY324" fmla="*/ 272156 h 2169949"/>
                <a:gd name="connsiteX325" fmla="*/ 358387 w 1645921"/>
                <a:gd name="connsiteY325" fmla="*/ 272156 h 2169949"/>
                <a:gd name="connsiteX326" fmla="*/ 367531 w 1645921"/>
                <a:gd name="connsiteY326" fmla="*/ 281300 h 2169949"/>
                <a:gd name="connsiteX327" fmla="*/ 358387 w 1645921"/>
                <a:gd name="connsiteY327" fmla="*/ 290444 h 2169949"/>
                <a:gd name="connsiteX328" fmla="*/ 329395 w 1645921"/>
                <a:gd name="connsiteY328" fmla="*/ 290444 h 2169949"/>
                <a:gd name="connsiteX329" fmla="*/ 329395 w 1645921"/>
                <a:gd name="connsiteY329" fmla="*/ 300954 h 2169949"/>
                <a:gd name="connsiteX330" fmla="*/ 358387 w 1645921"/>
                <a:gd name="connsiteY330" fmla="*/ 300954 h 2169949"/>
                <a:gd name="connsiteX331" fmla="*/ 367531 w 1645921"/>
                <a:gd name="connsiteY331" fmla="*/ 310098 h 2169949"/>
                <a:gd name="connsiteX332" fmla="*/ 358387 w 1645921"/>
                <a:gd name="connsiteY332" fmla="*/ 319242 h 2169949"/>
                <a:gd name="connsiteX333" fmla="*/ 329395 w 1645921"/>
                <a:gd name="connsiteY333" fmla="*/ 319242 h 2169949"/>
                <a:gd name="connsiteX334" fmla="*/ 329395 w 1645921"/>
                <a:gd name="connsiteY334" fmla="*/ 385248 h 2169949"/>
                <a:gd name="connsiteX335" fmla="*/ 447531 w 1645921"/>
                <a:gd name="connsiteY335" fmla="*/ 385248 h 2169949"/>
                <a:gd name="connsiteX336" fmla="*/ 447531 w 1645921"/>
                <a:gd name="connsiteY336" fmla="*/ 315782 h 2169949"/>
                <a:gd name="connsiteX337" fmla="*/ 417009 w 1645921"/>
                <a:gd name="connsiteY337" fmla="*/ 315782 h 2169949"/>
                <a:gd name="connsiteX338" fmla="*/ 407865 w 1645921"/>
                <a:gd name="connsiteY338" fmla="*/ 306638 h 2169949"/>
                <a:gd name="connsiteX339" fmla="*/ 417009 w 1645921"/>
                <a:gd name="connsiteY339" fmla="*/ 297494 h 2169949"/>
                <a:gd name="connsiteX340" fmla="*/ 447531 w 1645921"/>
                <a:gd name="connsiteY340" fmla="*/ 297494 h 2169949"/>
                <a:gd name="connsiteX341" fmla="*/ 447531 w 1645921"/>
                <a:gd name="connsiteY341" fmla="*/ 286984 h 2169949"/>
                <a:gd name="connsiteX342" fmla="*/ 417009 w 1645921"/>
                <a:gd name="connsiteY342" fmla="*/ 286984 h 2169949"/>
                <a:gd name="connsiteX343" fmla="*/ 407865 w 1645921"/>
                <a:gd name="connsiteY343" fmla="*/ 277840 h 2169949"/>
                <a:gd name="connsiteX344" fmla="*/ 417009 w 1645921"/>
                <a:gd name="connsiteY344" fmla="*/ 268696 h 2169949"/>
                <a:gd name="connsiteX345" fmla="*/ 447531 w 1645921"/>
                <a:gd name="connsiteY345" fmla="*/ 268696 h 2169949"/>
                <a:gd name="connsiteX346" fmla="*/ 447531 w 1645921"/>
                <a:gd name="connsiteY346" fmla="*/ 258186 h 2169949"/>
                <a:gd name="connsiteX347" fmla="*/ 417009 w 1645921"/>
                <a:gd name="connsiteY347" fmla="*/ 258186 h 2169949"/>
                <a:gd name="connsiteX348" fmla="*/ 407865 w 1645921"/>
                <a:gd name="connsiteY348" fmla="*/ 249042 h 2169949"/>
                <a:gd name="connsiteX349" fmla="*/ 417009 w 1645921"/>
                <a:gd name="connsiteY349" fmla="*/ 239898 h 2169949"/>
                <a:gd name="connsiteX350" fmla="*/ 447531 w 1645921"/>
                <a:gd name="connsiteY350" fmla="*/ 239898 h 2169949"/>
                <a:gd name="connsiteX351" fmla="*/ 447531 w 1645921"/>
                <a:gd name="connsiteY351" fmla="*/ 219866 h 2169949"/>
                <a:gd name="connsiteX352" fmla="*/ 461247 w 1645921"/>
                <a:gd name="connsiteY352" fmla="*/ 206150 h 2169949"/>
                <a:gd name="connsiteX353" fmla="*/ 474963 w 1645921"/>
                <a:gd name="connsiteY353" fmla="*/ 219866 h 2169949"/>
                <a:gd name="connsiteX354" fmla="*/ 474963 w 1645921"/>
                <a:gd name="connsiteY354" fmla="*/ 239898 h 2169949"/>
                <a:gd name="connsiteX355" fmla="*/ 501029 w 1645921"/>
                <a:gd name="connsiteY355" fmla="*/ 239898 h 2169949"/>
                <a:gd name="connsiteX356" fmla="*/ 510173 w 1645921"/>
                <a:gd name="connsiteY356" fmla="*/ 249042 h 2169949"/>
                <a:gd name="connsiteX357" fmla="*/ 501029 w 1645921"/>
                <a:gd name="connsiteY357" fmla="*/ 258186 h 2169949"/>
                <a:gd name="connsiteX358" fmla="*/ 474963 w 1645921"/>
                <a:gd name="connsiteY358" fmla="*/ 258186 h 2169949"/>
                <a:gd name="connsiteX359" fmla="*/ 474963 w 1645921"/>
                <a:gd name="connsiteY359" fmla="*/ 268696 h 2169949"/>
                <a:gd name="connsiteX360" fmla="*/ 501029 w 1645921"/>
                <a:gd name="connsiteY360" fmla="*/ 268696 h 2169949"/>
                <a:gd name="connsiteX361" fmla="*/ 510173 w 1645921"/>
                <a:gd name="connsiteY361" fmla="*/ 277840 h 2169949"/>
                <a:gd name="connsiteX362" fmla="*/ 501029 w 1645921"/>
                <a:gd name="connsiteY362" fmla="*/ 286984 h 2169949"/>
                <a:gd name="connsiteX363" fmla="*/ 474963 w 1645921"/>
                <a:gd name="connsiteY363" fmla="*/ 286984 h 2169949"/>
                <a:gd name="connsiteX364" fmla="*/ 474963 w 1645921"/>
                <a:gd name="connsiteY364" fmla="*/ 297494 h 2169949"/>
                <a:gd name="connsiteX365" fmla="*/ 501029 w 1645921"/>
                <a:gd name="connsiteY365" fmla="*/ 297494 h 2169949"/>
                <a:gd name="connsiteX366" fmla="*/ 510173 w 1645921"/>
                <a:gd name="connsiteY366" fmla="*/ 306638 h 2169949"/>
                <a:gd name="connsiteX367" fmla="*/ 501029 w 1645921"/>
                <a:gd name="connsiteY367" fmla="*/ 315782 h 2169949"/>
                <a:gd name="connsiteX368" fmla="*/ 474963 w 1645921"/>
                <a:gd name="connsiteY368" fmla="*/ 315782 h 2169949"/>
                <a:gd name="connsiteX369" fmla="*/ 474963 w 1645921"/>
                <a:gd name="connsiteY369" fmla="*/ 385248 h 2169949"/>
                <a:gd name="connsiteX370" fmla="*/ 588306 w 1645921"/>
                <a:gd name="connsiteY370" fmla="*/ 385248 h 2169949"/>
                <a:gd name="connsiteX371" fmla="*/ 588536 w 1645921"/>
                <a:gd name="connsiteY371" fmla="*/ 382944 h 2169949"/>
                <a:gd name="connsiteX372" fmla="*/ 598679 w 1645921"/>
                <a:gd name="connsiteY372" fmla="*/ 284490 h 2169949"/>
                <a:gd name="connsiteX373" fmla="*/ 606437 w 1645921"/>
                <a:gd name="connsiteY373" fmla="*/ 206025 h 2169949"/>
                <a:gd name="connsiteX374" fmla="*/ 616580 w 1645921"/>
                <a:gd name="connsiteY374" fmla="*/ 107571 h 2169949"/>
                <a:gd name="connsiteX375" fmla="*/ 616580 w 1645921"/>
                <a:gd name="connsiteY375" fmla="*/ 105641 h 2169949"/>
                <a:gd name="connsiteX376" fmla="*/ 569236 w 1645921"/>
                <a:gd name="connsiteY376" fmla="*/ 105641 h 2169949"/>
                <a:gd name="connsiteX377" fmla="*/ 553072 w 1645921"/>
                <a:gd name="connsiteY377" fmla="*/ 98945 h 2169949"/>
                <a:gd name="connsiteX378" fmla="*/ 546376 w 1645921"/>
                <a:gd name="connsiteY378" fmla="*/ 82781 h 2169949"/>
                <a:gd name="connsiteX379" fmla="*/ 553072 w 1645921"/>
                <a:gd name="connsiteY379" fmla="*/ 66617 h 2169949"/>
                <a:gd name="connsiteX380" fmla="*/ 569236 w 1645921"/>
                <a:gd name="connsiteY380" fmla="*/ 59922 h 2169949"/>
                <a:gd name="connsiteX381" fmla="*/ 659192 w 1645921"/>
                <a:gd name="connsiteY381" fmla="*/ 59922 h 2169949"/>
                <a:gd name="connsiteX382" fmla="*/ 649547 w 1645921"/>
                <a:gd name="connsiteY382" fmla="*/ 36638 h 2169949"/>
                <a:gd name="connsiteX383" fmla="*/ 686185 w 1645921"/>
                <a:gd name="connsiteY383" fmla="*/ 0 h 2169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645921" h="2169949">
                  <a:moveTo>
                    <a:pt x="817516" y="1935988"/>
                  </a:moveTo>
                  <a:lnTo>
                    <a:pt x="513238" y="2124229"/>
                  </a:lnTo>
                  <a:lnTo>
                    <a:pt x="820226" y="2124229"/>
                  </a:lnTo>
                  <a:close/>
                  <a:moveTo>
                    <a:pt x="848006" y="1933084"/>
                  </a:moveTo>
                  <a:lnTo>
                    <a:pt x="851058" y="2124229"/>
                  </a:lnTo>
                  <a:lnTo>
                    <a:pt x="1165501" y="2124229"/>
                  </a:lnTo>
                  <a:close/>
                  <a:moveTo>
                    <a:pt x="483030" y="1713663"/>
                  </a:moveTo>
                  <a:lnTo>
                    <a:pt x="441567" y="2124229"/>
                  </a:lnTo>
                  <a:lnTo>
                    <a:pt x="456637" y="2124229"/>
                  </a:lnTo>
                  <a:lnTo>
                    <a:pt x="806082" y="1908038"/>
                  </a:lnTo>
                  <a:cubicBezTo>
                    <a:pt x="698096" y="1843065"/>
                    <a:pt x="591198" y="1778817"/>
                    <a:pt x="483030" y="1713663"/>
                  </a:cubicBezTo>
                  <a:close/>
                  <a:moveTo>
                    <a:pt x="1192837" y="1703681"/>
                  </a:moveTo>
                  <a:cubicBezTo>
                    <a:pt x="1082854" y="1771921"/>
                    <a:pt x="973779" y="1839254"/>
                    <a:pt x="863251" y="1907494"/>
                  </a:cubicBezTo>
                  <a:lnTo>
                    <a:pt x="1223376" y="2124229"/>
                  </a:lnTo>
                  <a:lnTo>
                    <a:pt x="1255703" y="2124229"/>
                  </a:lnTo>
                  <a:close/>
                  <a:moveTo>
                    <a:pt x="813705" y="1701321"/>
                  </a:moveTo>
                  <a:cubicBezTo>
                    <a:pt x="718422" y="1702229"/>
                    <a:pt x="624048" y="1703318"/>
                    <a:pt x="529673" y="1704407"/>
                  </a:cubicBezTo>
                  <a:cubicBezTo>
                    <a:pt x="529492" y="1705133"/>
                    <a:pt x="529310" y="1705859"/>
                    <a:pt x="529129" y="1706584"/>
                  </a:cubicBezTo>
                  <a:cubicBezTo>
                    <a:pt x="624411" y="1763935"/>
                    <a:pt x="719874" y="1821286"/>
                    <a:pt x="816608" y="1879544"/>
                  </a:cubicBezTo>
                  <a:cubicBezTo>
                    <a:pt x="815701" y="1819108"/>
                    <a:pt x="814794" y="1760668"/>
                    <a:pt x="813705" y="1701321"/>
                  </a:cubicBezTo>
                  <a:close/>
                  <a:moveTo>
                    <a:pt x="1143109" y="1697147"/>
                  </a:moveTo>
                  <a:cubicBezTo>
                    <a:pt x="1043471" y="1698236"/>
                    <a:pt x="944014" y="1699325"/>
                    <a:pt x="844376" y="1700595"/>
                  </a:cubicBezTo>
                  <a:cubicBezTo>
                    <a:pt x="845284" y="1762120"/>
                    <a:pt x="846191" y="1821467"/>
                    <a:pt x="847280" y="1882630"/>
                  </a:cubicBezTo>
                  <a:cubicBezTo>
                    <a:pt x="947281" y="1820742"/>
                    <a:pt x="1045467" y="1759943"/>
                    <a:pt x="1143835" y="1699143"/>
                  </a:cubicBezTo>
                  <a:cubicBezTo>
                    <a:pt x="1143653" y="1698417"/>
                    <a:pt x="1143290" y="1697873"/>
                    <a:pt x="1143109" y="1697147"/>
                  </a:cubicBezTo>
                  <a:close/>
                  <a:moveTo>
                    <a:pt x="840565" y="1456129"/>
                  </a:moveTo>
                  <a:cubicBezTo>
                    <a:pt x="841835" y="1528906"/>
                    <a:pt x="842924" y="1599506"/>
                    <a:pt x="844195" y="1670287"/>
                  </a:cubicBezTo>
                  <a:cubicBezTo>
                    <a:pt x="944922" y="1669016"/>
                    <a:pt x="1044923" y="1667927"/>
                    <a:pt x="1144923" y="1666838"/>
                  </a:cubicBezTo>
                  <a:cubicBezTo>
                    <a:pt x="1145105" y="1666294"/>
                    <a:pt x="1145286" y="1665749"/>
                    <a:pt x="1145649" y="1665205"/>
                  </a:cubicBezTo>
                  <a:cubicBezTo>
                    <a:pt x="1044378" y="1595876"/>
                    <a:pt x="942925" y="1526365"/>
                    <a:pt x="840565" y="1456129"/>
                  </a:cubicBezTo>
                  <a:close/>
                  <a:moveTo>
                    <a:pt x="810075" y="1455403"/>
                  </a:moveTo>
                  <a:cubicBezTo>
                    <a:pt x="712252" y="1528362"/>
                    <a:pt x="616062" y="1600413"/>
                    <a:pt x="517695" y="1674098"/>
                  </a:cubicBezTo>
                  <a:cubicBezTo>
                    <a:pt x="617877" y="1672827"/>
                    <a:pt x="715156" y="1671738"/>
                    <a:pt x="813342" y="1670650"/>
                  </a:cubicBezTo>
                  <a:cubicBezTo>
                    <a:pt x="812253" y="1598780"/>
                    <a:pt x="811164" y="1527999"/>
                    <a:pt x="810075" y="1455403"/>
                  </a:cubicBezTo>
                  <a:close/>
                  <a:moveTo>
                    <a:pt x="530580" y="1243604"/>
                  </a:moveTo>
                  <a:cubicBezTo>
                    <a:pt x="516606" y="1382081"/>
                    <a:pt x="502813" y="1518924"/>
                    <a:pt x="488656" y="1658308"/>
                  </a:cubicBezTo>
                  <a:cubicBezTo>
                    <a:pt x="593013" y="1580268"/>
                    <a:pt x="695010" y="1504042"/>
                    <a:pt x="797915" y="1426909"/>
                  </a:cubicBezTo>
                  <a:cubicBezTo>
                    <a:pt x="708440" y="1365565"/>
                    <a:pt x="620055" y="1304948"/>
                    <a:pt x="530580" y="1243604"/>
                  </a:cubicBezTo>
                  <a:close/>
                  <a:moveTo>
                    <a:pt x="836935" y="1223277"/>
                  </a:moveTo>
                  <a:cubicBezTo>
                    <a:pt x="837843" y="1280628"/>
                    <a:pt x="838750" y="1337071"/>
                    <a:pt x="839658" y="1395693"/>
                  </a:cubicBezTo>
                  <a:cubicBezTo>
                    <a:pt x="917154" y="1337797"/>
                    <a:pt x="993016" y="1280991"/>
                    <a:pt x="1070150" y="1223277"/>
                  </a:cubicBezTo>
                  <a:cubicBezTo>
                    <a:pt x="991202" y="1223277"/>
                    <a:pt x="914068" y="1223277"/>
                    <a:pt x="836935" y="1223277"/>
                  </a:cubicBezTo>
                  <a:close/>
                  <a:moveTo>
                    <a:pt x="553085" y="1223277"/>
                  </a:moveTo>
                  <a:cubicBezTo>
                    <a:pt x="639111" y="1282080"/>
                    <a:pt x="723323" y="1339975"/>
                    <a:pt x="809167" y="1398778"/>
                  </a:cubicBezTo>
                  <a:cubicBezTo>
                    <a:pt x="808260" y="1338886"/>
                    <a:pt x="807352" y="1280991"/>
                    <a:pt x="806445" y="1223277"/>
                  </a:cubicBezTo>
                  <a:cubicBezTo>
                    <a:pt x="722052" y="1223277"/>
                    <a:pt x="638567" y="1223277"/>
                    <a:pt x="553085" y="1223277"/>
                  </a:cubicBezTo>
                  <a:close/>
                  <a:moveTo>
                    <a:pt x="1121148" y="1222551"/>
                  </a:moveTo>
                  <a:cubicBezTo>
                    <a:pt x="1029859" y="1290973"/>
                    <a:pt x="940021" y="1358124"/>
                    <a:pt x="849095" y="1426001"/>
                  </a:cubicBezTo>
                  <a:cubicBezTo>
                    <a:pt x="961800" y="1503135"/>
                    <a:pt x="1073235" y="1579542"/>
                    <a:pt x="1185940" y="1656856"/>
                  </a:cubicBezTo>
                  <a:cubicBezTo>
                    <a:pt x="1164161" y="1511665"/>
                    <a:pt x="1142746" y="1367925"/>
                    <a:pt x="1121148" y="1222551"/>
                  </a:cubicBezTo>
                  <a:close/>
                  <a:moveTo>
                    <a:pt x="803178" y="1009119"/>
                  </a:moveTo>
                  <a:cubicBezTo>
                    <a:pt x="724956" y="1070463"/>
                    <a:pt x="648367" y="1130354"/>
                    <a:pt x="570690" y="1191335"/>
                  </a:cubicBezTo>
                  <a:cubicBezTo>
                    <a:pt x="650001" y="1191335"/>
                    <a:pt x="727315" y="1191335"/>
                    <a:pt x="805901" y="1191335"/>
                  </a:cubicBezTo>
                  <a:cubicBezTo>
                    <a:pt x="804993" y="1130899"/>
                    <a:pt x="804086" y="1070826"/>
                    <a:pt x="803178" y="1009119"/>
                  </a:cubicBezTo>
                  <a:close/>
                  <a:moveTo>
                    <a:pt x="833305" y="992422"/>
                  </a:moveTo>
                  <a:cubicBezTo>
                    <a:pt x="834394" y="1059936"/>
                    <a:pt x="835483" y="1125636"/>
                    <a:pt x="836572" y="1191154"/>
                  </a:cubicBezTo>
                  <a:cubicBezTo>
                    <a:pt x="920421" y="1191154"/>
                    <a:pt x="1003180" y="1191154"/>
                    <a:pt x="1087391" y="1191154"/>
                  </a:cubicBezTo>
                  <a:cubicBezTo>
                    <a:pt x="1002272" y="1124547"/>
                    <a:pt x="918424" y="1059029"/>
                    <a:pt x="833305" y="992422"/>
                  </a:cubicBezTo>
                  <a:close/>
                  <a:moveTo>
                    <a:pt x="1055404" y="817761"/>
                  </a:moveTo>
                  <a:cubicBezTo>
                    <a:pt x="1051910" y="816514"/>
                    <a:pt x="1047464" y="817648"/>
                    <a:pt x="1042745" y="821277"/>
                  </a:cubicBezTo>
                  <a:cubicBezTo>
                    <a:pt x="1023507" y="836341"/>
                    <a:pt x="1004269" y="851405"/>
                    <a:pt x="985031" y="866468"/>
                  </a:cubicBezTo>
                  <a:cubicBezTo>
                    <a:pt x="941473" y="900770"/>
                    <a:pt x="897916" y="934890"/>
                    <a:pt x="853269" y="969918"/>
                  </a:cubicBezTo>
                  <a:cubicBezTo>
                    <a:pt x="940384" y="1037976"/>
                    <a:pt x="1026411" y="1105309"/>
                    <a:pt x="1113707" y="1173549"/>
                  </a:cubicBezTo>
                  <a:cubicBezTo>
                    <a:pt x="1108625" y="1138521"/>
                    <a:pt x="1103907" y="1105490"/>
                    <a:pt x="1099007" y="1072459"/>
                  </a:cubicBezTo>
                  <a:cubicBezTo>
                    <a:pt x="1092654" y="1029628"/>
                    <a:pt x="1086121" y="986615"/>
                    <a:pt x="1079587" y="943783"/>
                  </a:cubicBezTo>
                  <a:cubicBezTo>
                    <a:pt x="1073779" y="905307"/>
                    <a:pt x="1068335" y="866831"/>
                    <a:pt x="1062346" y="828537"/>
                  </a:cubicBezTo>
                  <a:cubicBezTo>
                    <a:pt x="1061439" y="822639"/>
                    <a:pt x="1058898" y="819009"/>
                    <a:pt x="1055404" y="817761"/>
                  </a:cubicBezTo>
                  <a:close/>
                  <a:moveTo>
                    <a:pt x="576134" y="791513"/>
                  </a:moveTo>
                  <a:cubicBezTo>
                    <a:pt x="563067" y="921460"/>
                    <a:pt x="550181" y="1049773"/>
                    <a:pt x="537114" y="1179357"/>
                  </a:cubicBezTo>
                  <a:cubicBezTo>
                    <a:pt x="539292" y="1178086"/>
                    <a:pt x="540199" y="1177723"/>
                    <a:pt x="540744" y="1177179"/>
                  </a:cubicBezTo>
                  <a:cubicBezTo>
                    <a:pt x="625863" y="1110391"/>
                    <a:pt x="710981" y="1043602"/>
                    <a:pt x="796100" y="976996"/>
                  </a:cubicBezTo>
                  <a:cubicBezTo>
                    <a:pt x="804449" y="970462"/>
                    <a:pt x="804449" y="969918"/>
                    <a:pt x="796100" y="963384"/>
                  </a:cubicBezTo>
                  <a:cubicBezTo>
                    <a:pt x="736934" y="916923"/>
                    <a:pt x="677587" y="870643"/>
                    <a:pt x="618240" y="824181"/>
                  </a:cubicBezTo>
                  <a:cubicBezTo>
                    <a:pt x="604628" y="813473"/>
                    <a:pt x="590835" y="802947"/>
                    <a:pt x="576134" y="791513"/>
                  </a:cubicBezTo>
                  <a:close/>
                  <a:moveTo>
                    <a:pt x="832035" y="779716"/>
                  </a:moveTo>
                  <a:cubicBezTo>
                    <a:pt x="832035" y="836160"/>
                    <a:pt x="832035" y="891151"/>
                    <a:pt x="832035" y="948865"/>
                  </a:cubicBezTo>
                  <a:lnTo>
                    <a:pt x="1031534" y="792496"/>
                  </a:lnTo>
                  <a:lnTo>
                    <a:pt x="1031242" y="791569"/>
                  </a:lnTo>
                  <a:lnTo>
                    <a:pt x="1035405" y="783570"/>
                  </a:lnTo>
                  <a:close/>
                  <a:moveTo>
                    <a:pt x="607714" y="775723"/>
                  </a:moveTo>
                  <a:cubicBezTo>
                    <a:pt x="607532" y="776449"/>
                    <a:pt x="607532" y="776994"/>
                    <a:pt x="607351" y="777720"/>
                  </a:cubicBezTo>
                  <a:cubicBezTo>
                    <a:pt x="671598" y="827993"/>
                    <a:pt x="735845" y="878265"/>
                    <a:pt x="800637" y="928901"/>
                  </a:cubicBezTo>
                  <a:cubicBezTo>
                    <a:pt x="800637" y="878810"/>
                    <a:pt x="800637" y="829626"/>
                    <a:pt x="800637" y="779353"/>
                  </a:cubicBezTo>
                  <a:cubicBezTo>
                    <a:pt x="735119" y="778083"/>
                    <a:pt x="671417" y="776812"/>
                    <a:pt x="607714" y="775723"/>
                  </a:cubicBezTo>
                  <a:close/>
                  <a:moveTo>
                    <a:pt x="796931" y="594770"/>
                  </a:moveTo>
                  <a:cubicBezTo>
                    <a:pt x="732637" y="645191"/>
                    <a:pt x="669686" y="694418"/>
                    <a:pt x="605840" y="744540"/>
                  </a:cubicBezTo>
                  <a:cubicBezTo>
                    <a:pt x="671029" y="744540"/>
                    <a:pt x="734576" y="744540"/>
                    <a:pt x="799169" y="744540"/>
                  </a:cubicBezTo>
                  <a:cubicBezTo>
                    <a:pt x="798423" y="694866"/>
                    <a:pt x="797677" y="645489"/>
                    <a:pt x="796931" y="594770"/>
                  </a:cubicBezTo>
                  <a:close/>
                  <a:moveTo>
                    <a:pt x="821693" y="581046"/>
                  </a:moveTo>
                  <a:cubicBezTo>
                    <a:pt x="822588" y="636538"/>
                    <a:pt x="823483" y="690540"/>
                    <a:pt x="824378" y="744391"/>
                  </a:cubicBezTo>
                  <a:cubicBezTo>
                    <a:pt x="893297" y="744391"/>
                    <a:pt x="961320" y="744391"/>
                    <a:pt x="1030536" y="744391"/>
                  </a:cubicBezTo>
                  <a:cubicBezTo>
                    <a:pt x="960574" y="689645"/>
                    <a:pt x="891656" y="635793"/>
                    <a:pt x="821693" y="581046"/>
                  </a:cubicBezTo>
                  <a:close/>
                  <a:moveTo>
                    <a:pt x="1004245" y="437486"/>
                  </a:moveTo>
                  <a:cubicBezTo>
                    <a:pt x="1001373" y="436461"/>
                    <a:pt x="997719" y="437393"/>
                    <a:pt x="993840" y="440376"/>
                  </a:cubicBezTo>
                  <a:cubicBezTo>
                    <a:pt x="978027" y="452757"/>
                    <a:pt x="962215" y="465139"/>
                    <a:pt x="946402" y="477520"/>
                  </a:cubicBezTo>
                  <a:cubicBezTo>
                    <a:pt x="910601" y="505714"/>
                    <a:pt x="874799" y="533758"/>
                    <a:pt x="838102" y="562549"/>
                  </a:cubicBezTo>
                  <a:cubicBezTo>
                    <a:pt x="909705" y="618489"/>
                    <a:pt x="980414" y="673832"/>
                    <a:pt x="1052166" y="729921"/>
                  </a:cubicBezTo>
                  <a:cubicBezTo>
                    <a:pt x="1047989" y="701130"/>
                    <a:pt x="1044111" y="673981"/>
                    <a:pt x="1040084" y="646831"/>
                  </a:cubicBezTo>
                  <a:cubicBezTo>
                    <a:pt x="1034862" y="611627"/>
                    <a:pt x="1029492" y="576273"/>
                    <a:pt x="1024122" y="541068"/>
                  </a:cubicBezTo>
                  <a:cubicBezTo>
                    <a:pt x="1019348" y="509443"/>
                    <a:pt x="1014873" y="477818"/>
                    <a:pt x="1009951" y="446343"/>
                  </a:cubicBezTo>
                  <a:cubicBezTo>
                    <a:pt x="1009205" y="441495"/>
                    <a:pt x="1007117" y="438511"/>
                    <a:pt x="1004245" y="437486"/>
                  </a:cubicBezTo>
                  <a:close/>
                  <a:moveTo>
                    <a:pt x="610315" y="415911"/>
                  </a:moveTo>
                  <a:cubicBezTo>
                    <a:pt x="599575" y="522720"/>
                    <a:pt x="588983" y="628185"/>
                    <a:pt x="578243" y="734695"/>
                  </a:cubicBezTo>
                  <a:cubicBezTo>
                    <a:pt x="580033" y="733650"/>
                    <a:pt x="580778" y="733352"/>
                    <a:pt x="581226" y="732905"/>
                  </a:cubicBezTo>
                  <a:cubicBezTo>
                    <a:pt x="651189" y="678009"/>
                    <a:pt x="721151" y="623113"/>
                    <a:pt x="791113" y="568367"/>
                  </a:cubicBezTo>
                  <a:cubicBezTo>
                    <a:pt x="797975" y="562996"/>
                    <a:pt x="797975" y="562549"/>
                    <a:pt x="791113" y="557179"/>
                  </a:cubicBezTo>
                  <a:cubicBezTo>
                    <a:pt x="742482" y="518991"/>
                    <a:pt x="693703" y="480951"/>
                    <a:pt x="644923" y="442763"/>
                  </a:cubicBezTo>
                  <a:cubicBezTo>
                    <a:pt x="633735" y="433961"/>
                    <a:pt x="622398" y="425309"/>
                    <a:pt x="610315" y="415911"/>
                  </a:cubicBezTo>
                  <a:close/>
                  <a:moveTo>
                    <a:pt x="1030322" y="412680"/>
                  </a:moveTo>
                  <a:lnTo>
                    <a:pt x="1030686" y="414569"/>
                  </a:lnTo>
                  <a:cubicBezTo>
                    <a:pt x="1037100" y="460216"/>
                    <a:pt x="1044111" y="505714"/>
                    <a:pt x="1050973" y="551361"/>
                  </a:cubicBezTo>
                  <a:cubicBezTo>
                    <a:pt x="1056790" y="589847"/>
                    <a:pt x="1062608" y="628335"/>
                    <a:pt x="1068427" y="666821"/>
                  </a:cubicBezTo>
                  <a:cubicBezTo>
                    <a:pt x="1072006" y="691136"/>
                    <a:pt x="1075736" y="715302"/>
                    <a:pt x="1079316" y="739618"/>
                  </a:cubicBezTo>
                  <a:cubicBezTo>
                    <a:pt x="1079465" y="740811"/>
                    <a:pt x="1079167" y="742900"/>
                    <a:pt x="1079763" y="743198"/>
                  </a:cubicBezTo>
                  <a:lnTo>
                    <a:pt x="1080791" y="744748"/>
                  </a:lnTo>
                  <a:lnTo>
                    <a:pt x="1476534" y="412680"/>
                  </a:lnTo>
                  <a:close/>
                  <a:moveTo>
                    <a:pt x="820649" y="412680"/>
                  </a:moveTo>
                  <a:lnTo>
                    <a:pt x="820649" y="545245"/>
                  </a:lnTo>
                  <a:lnTo>
                    <a:pt x="989779" y="412680"/>
                  </a:lnTo>
                  <a:close/>
                  <a:moveTo>
                    <a:pt x="646336" y="412680"/>
                  </a:moveTo>
                  <a:lnTo>
                    <a:pt x="794842" y="528836"/>
                  </a:lnTo>
                  <a:lnTo>
                    <a:pt x="794842" y="412680"/>
                  </a:lnTo>
                  <a:close/>
                  <a:moveTo>
                    <a:pt x="171855" y="412680"/>
                  </a:moveTo>
                  <a:lnTo>
                    <a:pt x="553095" y="732578"/>
                  </a:lnTo>
                  <a:lnTo>
                    <a:pt x="562729" y="639075"/>
                  </a:lnTo>
                  <a:cubicBezTo>
                    <a:pt x="565414" y="612671"/>
                    <a:pt x="567950" y="586267"/>
                    <a:pt x="570635" y="559864"/>
                  </a:cubicBezTo>
                  <a:cubicBezTo>
                    <a:pt x="573917" y="527344"/>
                    <a:pt x="577348" y="494675"/>
                    <a:pt x="580630" y="462155"/>
                  </a:cubicBezTo>
                  <a:lnTo>
                    <a:pt x="585568" y="412680"/>
                  </a:lnTo>
                  <a:close/>
                  <a:moveTo>
                    <a:pt x="789920" y="135167"/>
                  </a:moveTo>
                  <a:cubicBezTo>
                    <a:pt x="736814" y="215721"/>
                    <a:pt x="683708" y="296274"/>
                    <a:pt x="630156" y="377723"/>
                  </a:cubicBezTo>
                  <a:cubicBezTo>
                    <a:pt x="685648" y="378767"/>
                    <a:pt x="739798" y="379662"/>
                    <a:pt x="794395" y="380706"/>
                  </a:cubicBezTo>
                  <a:cubicBezTo>
                    <a:pt x="793350" y="298512"/>
                    <a:pt x="792455" y="217063"/>
                    <a:pt x="791411" y="135764"/>
                  </a:cubicBezTo>
                  <a:cubicBezTo>
                    <a:pt x="790964" y="135615"/>
                    <a:pt x="790368" y="135466"/>
                    <a:pt x="789920" y="135167"/>
                  </a:cubicBezTo>
                  <a:close/>
                  <a:moveTo>
                    <a:pt x="818262" y="127261"/>
                  </a:moveTo>
                  <a:cubicBezTo>
                    <a:pt x="817666" y="127411"/>
                    <a:pt x="817069" y="127411"/>
                    <a:pt x="816622" y="127559"/>
                  </a:cubicBezTo>
                  <a:cubicBezTo>
                    <a:pt x="817517" y="211842"/>
                    <a:pt x="818561" y="296126"/>
                    <a:pt x="819456" y="381303"/>
                  </a:cubicBezTo>
                  <a:cubicBezTo>
                    <a:pt x="876291" y="382198"/>
                    <a:pt x="932231" y="383243"/>
                    <a:pt x="989513" y="384138"/>
                  </a:cubicBezTo>
                  <a:cubicBezTo>
                    <a:pt x="931634" y="297319"/>
                    <a:pt x="874948" y="212290"/>
                    <a:pt x="818262" y="127261"/>
                  </a:cubicBezTo>
                  <a:close/>
                  <a:moveTo>
                    <a:pt x="762323" y="118161"/>
                  </a:moveTo>
                  <a:cubicBezTo>
                    <a:pt x="727715" y="118460"/>
                    <a:pt x="693256" y="118609"/>
                    <a:pt x="658647" y="118908"/>
                  </a:cubicBezTo>
                  <a:cubicBezTo>
                    <a:pt x="652979" y="118908"/>
                    <a:pt x="645520" y="117267"/>
                    <a:pt x="642089" y="120101"/>
                  </a:cubicBezTo>
                  <a:cubicBezTo>
                    <a:pt x="638807" y="122786"/>
                    <a:pt x="639702" y="130543"/>
                    <a:pt x="638807" y="135914"/>
                  </a:cubicBezTo>
                  <a:cubicBezTo>
                    <a:pt x="638807" y="136212"/>
                    <a:pt x="638658" y="136361"/>
                    <a:pt x="638658" y="136659"/>
                  </a:cubicBezTo>
                  <a:cubicBezTo>
                    <a:pt x="635376" y="168732"/>
                    <a:pt x="632094" y="200804"/>
                    <a:pt x="628812" y="232876"/>
                  </a:cubicBezTo>
                  <a:cubicBezTo>
                    <a:pt x="625978" y="260772"/>
                    <a:pt x="623144" y="288666"/>
                    <a:pt x="620310" y="316562"/>
                  </a:cubicBezTo>
                  <a:cubicBezTo>
                    <a:pt x="619116" y="327899"/>
                    <a:pt x="618221" y="339236"/>
                    <a:pt x="617028" y="350424"/>
                  </a:cubicBezTo>
                  <a:cubicBezTo>
                    <a:pt x="617475" y="350574"/>
                    <a:pt x="617923" y="350574"/>
                    <a:pt x="618371" y="350723"/>
                  </a:cubicBezTo>
                  <a:cubicBezTo>
                    <a:pt x="669239" y="273749"/>
                    <a:pt x="719957" y="196627"/>
                    <a:pt x="771720" y="118161"/>
                  </a:cubicBezTo>
                  <a:cubicBezTo>
                    <a:pt x="767544" y="118161"/>
                    <a:pt x="765007" y="118161"/>
                    <a:pt x="762323" y="118161"/>
                  </a:cubicBezTo>
                  <a:close/>
                  <a:moveTo>
                    <a:pt x="954457" y="116819"/>
                  </a:moveTo>
                  <a:cubicBezTo>
                    <a:pt x="931932" y="117117"/>
                    <a:pt x="909258" y="117267"/>
                    <a:pt x="886733" y="117416"/>
                  </a:cubicBezTo>
                  <a:cubicBezTo>
                    <a:pt x="872264" y="117416"/>
                    <a:pt x="857644" y="117416"/>
                    <a:pt x="841384" y="117416"/>
                  </a:cubicBezTo>
                  <a:cubicBezTo>
                    <a:pt x="892700" y="194688"/>
                    <a:pt x="943121" y="270170"/>
                    <a:pt x="993392" y="345800"/>
                  </a:cubicBezTo>
                  <a:cubicBezTo>
                    <a:pt x="993840" y="345651"/>
                    <a:pt x="994138" y="345502"/>
                    <a:pt x="994585" y="345352"/>
                  </a:cubicBezTo>
                  <a:cubicBezTo>
                    <a:pt x="992945" y="332971"/>
                    <a:pt x="991303" y="320590"/>
                    <a:pt x="989513" y="308208"/>
                  </a:cubicBezTo>
                  <a:cubicBezTo>
                    <a:pt x="980265" y="246600"/>
                    <a:pt x="970867" y="184842"/>
                    <a:pt x="961767" y="123233"/>
                  </a:cubicBezTo>
                  <a:cubicBezTo>
                    <a:pt x="961021" y="118013"/>
                    <a:pt x="959231" y="116819"/>
                    <a:pt x="954457" y="116819"/>
                  </a:cubicBezTo>
                  <a:close/>
                  <a:moveTo>
                    <a:pt x="686185" y="0"/>
                  </a:moveTo>
                  <a:lnTo>
                    <a:pt x="934104" y="0"/>
                  </a:lnTo>
                  <a:cubicBezTo>
                    <a:pt x="954339" y="0"/>
                    <a:pt x="970742" y="16403"/>
                    <a:pt x="970742" y="36638"/>
                  </a:cubicBezTo>
                  <a:lnTo>
                    <a:pt x="961098" y="59922"/>
                  </a:lnTo>
                  <a:lnTo>
                    <a:pt x="1051055" y="59922"/>
                  </a:lnTo>
                  <a:cubicBezTo>
                    <a:pt x="1063680" y="59922"/>
                    <a:pt x="1073915" y="70157"/>
                    <a:pt x="1073915" y="82782"/>
                  </a:cubicBezTo>
                  <a:lnTo>
                    <a:pt x="1073914" y="82782"/>
                  </a:lnTo>
                  <a:cubicBezTo>
                    <a:pt x="1073914" y="95407"/>
                    <a:pt x="1063679" y="105642"/>
                    <a:pt x="1051054" y="105642"/>
                  </a:cubicBezTo>
                  <a:lnTo>
                    <a:pt x="984543" y="105642"/>
                  </a:lnTo>
                  <a:lnTo>
                    <a:pt x="1025912" y="382944"/>
                  </a:lnTo>
                  <a:cubicBezTo>
                    <a:pt x="1027254" y="382795"/>
                    <a:pt x="1028447" y="382646"/>
                    <a:pt x="1029492" y="382348"/>
                  </a:cubicBezTo>
                  <a:cubicBezTo>
                    <a:pt x="1029492" y="382944"/>
                    <a:pt x="1029791" y="383541"/>
                    <a:pt x="1029641" y="383839"/>
                  </a:cubicBezTo>
                  <a:lnTo>
                    <a:pt x="1029470" y="385248"/>
                  </a:lnTo>
                  <a:lnTo>
                    <a:pt x="1157032" y="385248"/>
                  </a:lnTo>
                  <a:lnTo>
                    <a:pt x="1157032" y="310832"/>
                  </a:lnTo>
                  <a:lnTo>
                    <a:pt x="1126536" y="310832"/>
                  </a:lnTo>
                  <a:cubicBezTo>
                    <a:pt x="1121486" y="310832"/>
                    <a:pt x="1117392" y="306738"/>
                    <a:pt x="1117392" y="301688"/>
                  </a:cubicBezTo>
                  <a:cubicBezTo>
                    <a:pt x="1117392" y="296638"/>
                    <a:pt x="1121486" y="292544"/>
                    <a:pt x="1126536" y="292544"/>
                  </a:cubicBezTo>
                  <a:lnTo>
                    <a:pt x="1157032" y="292544"/>
                  </a:lnTo>
                  <a:lnTo>
                    <a:pt x="1157032" y="282034"/>
                  </a:lnTo>
                  <a:lnTo>
                    <a:pt x="1126536" y="282034"/>
                  </a:lnTo>
                  <a:cubicBezTo>
                    <a:pt x="1121486" y="282034"/>
                    <a:pt x="1117392" y="277940"/>
                    <a:pt x="1117392" y="272890"/>
                  </a:cubicBezTo>
                  <a:cubicBezTo>
                    <a:pt x="1117392" y="267840"/>
                    <a:pt x="1121486" y="263746"/>
                    <a:pt x="1126536" y="263746"/>
                  </a:cubicBezTo>
                  <a:lnTo>
                    <a:pt x="1157032" y="263746"/>
                  </a:lnTo>
                  <a:lnTo>
                    <a:pt x="1157032" y="253236"/>
                  </a:lnTo>
                  <a:lnTo>
                    <a:pt x="1126536" y="253236"/>
                  </a:lnTo>
                  <a:cubicBezTo>
                    <a:pt x="1121486" y="253236"/>
                    <a:pt x="1117392" y="249142"/>
                    <a:pt x="1117392" y="244092"/>
                  </a:cubicBezTo>
                  <a:cubicBezTo>
                    <a:pt x="1117392" y="239042"/>
                    <a:pt x="1121486" y="234948"/>
                    <a:pt x="1126536" y="234948"/>
                  </a:cubicBezTo>
                  <a:lnTo>
                    <a:pt x="1157032" y="234948"/>
                  </a:lnTo>
                  <a:lnTo>
                    <a:pt x="1157032" y="219866"/>
                  </a:lnTo>
                  <a:cubicBezTo>
                    <a:pt x="1157032" y="212291"/>
                    <a:pt x="1163173" y="206150"/>
                    <a:pt x="1170748" y="206150"/>
                  </a:cubicBezTo>
                  <a:cubicBezTo>
                    <a:pt x="1178323" y="206150"/>
                    <a:pt x="1184464" y="212291"/>
                    <a:pt x="1184464" y="219866"/>
                  </a:cubicBezTo>
                  <a:lnTo>
                    <a:pt x="1184464" y="234948"/>
                  </a:lnTo>
                  <a:lnTo>
                    <a:pt x="1210556" y="234948"/>
                  </a:lnTo>
                  <a:cubicBezTo>
                    <a:pt x="1215606" y="234948"/>
                    <a:pt x="1219700" y="239042"/>
                    <a:pt x="1219700" y="244092"/>
                  </a:cubicBezTo>
                  <a:cubicBezTo>
                    <a:pt x="1219700" y="249142"/>
                    <a:pt x="1215606" y="253236"/>
                    <a:pt x="1210556" y="253236"/>
                  </a:cubicBezTo>
                  <a:lnTo>
                    <a:pt x="1184464" y="253236"/>
                  </a:lnTo>
                  <a:lnTo>
                    <a:pt x="1184464" y="263746"/>
                  </a:lnTo>
                  <a:lnTo>
                    <a:pt x="1210556" y="263746"/>
                  </a:lnTo>
                  <a:cubicBezTo>
                    <a:pt x="1215606" y="263746"/>
                    <a:pt x="1219700" y="267840"/>
                    <a:pt x="1219700" y="272890"/>
                  </a:cubicBezTo>
                  <a:cubicBezTo>
                    <a:pt x="1219700" y="277940"/>
                    <a:pt x="1215606" y="282034"/>
                    <a:pt x="1210556" y="282034"/>
                  </a:cubicBezTo>
                  <a:lnTo>
                    <a:pt x="1184464" y="282034"/>
                  </a:lnTo>
                  <a:lnTo>
                    <a:pt x="1184464" y="292544"/>
                  </a:lnTo>
                  <a:lnTo>
                    <a:pt x="1210556" y="292544"/>
                  </a:lnTo>
                  <a:cubicBezTo>
                    <a:pt x="1215606" y="292544"/>
                    <a:pt x="1219700" y="296638"/>
                    <a:pt x="1219700" y="301688"/>
                  </a:cubicBezTo>
                  <a:cubicBezTo>
                    <a:pt x="1219700" y="306738"/>
                    <a:pt x="1215606" y="310832"/>
                    <a:pt x="1210556" y="310832"/>
                  </a:cubicBezTo>
                  <a:lnTo>
                    <a:pt x="1184464" y="310832"/>
                  </a:lnTo>
                  <a:lnTo>
                    <a:pt x="1184464" y="385248"/>
                  </a:lnTo>
                  <a:lnTo>
                    <a:pt x="1315794" y="385248"/>
                  </a:lnTo>
                  <a:lnTo>
                    <a:pt x="1315794" y="310832"/>
                  </a:lnTo>
                  <a:lnTo>
                    <a:pt x="1286537" y="310832"/>
                  </a:lnTo>
                  <a:cubicBezTo>
                    <a:pt x="1281487" y="310832"/>
                    <a:pt x="1277393" y="306738"/>
                    <a:pt x="1277393" y="301688"/>
                  </a:cubicBezTo>
                  <a:cubicBezTo>
                    <a:pt x="1277393" y="296638"/>
                    <a:pt x="1281487" y="292544"/>
                    <a:pt x="1286537" y="292544"/>
                  </a:cubicBezTo>
                  <a:lnTo>
                    <a:pt x="1315794" y="292544"/>
                  </a:lnTo>
                  <a:lnTo>
                    <a:pt x="1315794" y="282034"/>
                  </a:lnTo>
                  <a:lnTo>
                    <a:pt x="1286537" y="282034"/>
                  </a:lnTo>
                  <a:cubicBezTo>
                    <a:pt x="1281487" y="282034"/>
                    <a:pt x="1277393" y="277940"/>
                    <a:pt x="1277393" y="272890"/>
                  </a:cubicBezTo>
                  <a:cubicBezTo>
                    <a:pt x="1277393" y="267840"/>
                    <a:pt x="1281487" y="263746"/>
                    <a:pt x="1286537" y="263746"/>
                  </a:cubicBezTo>
                  <a:lnTo>
                    <a:pt x="1315794" y="263746"/>
                  </a:lnTo>
                  <a:lnTo>
                    <a:pt x="1315794" y="253236"/>
                  </a:lnTo>
                  <a:lnTo>
                    <a:pt x="1286537" y="253236"/>
                  </a:lnTo>
                  <a:cubicBezTo>
                    <a:pt x="1281487" y="253236"/>
                    <a:pt x="1277393" y="249142"/>
                    <a:pt x="1277393" y="244092"/>
                  </a:cubicBezTo>
                  <a:cubicBezTo>
                    <a:pt x="1277393" y="239042"/>
                    <a:pt x="1281487" y="234948"/>
                    <a:pt x="1286537" y="234948"/>
                  </a:cubicBezTo>
                  <a:lnTo>
                    <a:pt x="1315794" y="234948"/>
                  </a:lnTo>
                  <a:lnTo>
                    <a:pt x="1315794" y="219866"/>
                  </a:lnTo>
                  <a:cubicBezTo>
                    <a:pt x="1315794" y="212291"/>
                    <a:pt x="1321935" y="206150"/>
                    <a:pt x="1329510" y="206150"/>
                  </a:cubicBezTo>
                  <a:cubicBezTo>
                    <a:pt x="1337085" y="206150"/>
                    <a:pt x="1343226" y="212291"/>
                    <a:pt x="1343226" y="219866"/>
                  </a:cubicBezTo>
                  <a:lnTo>
                    <a:pt x="1343226" y="234948"/>
                  </a:lnTo>
                  <a:lnTo>
                    <a:pt x="1370557" y="234948"/>
                  </a:lnTo>
                  <a:cubicBezTo>
                    <a:pt x="1375607" y="234948"/>
                    <a:pt x="1379701" y="239042"/>
                    <a:pt x="1379701" y="244092"/>
                  </a:cubicBezTo>
                  <a:cubicBezTo>
                    <a:pt x="1379701" y="249142"/>
                    <a:pt x="1375607" y="253236"/>
                    <a:pt x="1370557" y="253236"/>
                  </a:cubicBezTo>
                  <a:lnTo>
                    <a:pt x="1343226" y="253236"/>
                  </a:lnTo>
                  <a:lnTo>
                    <a:pt x="1343226" y="263746"/>
                  </a:lnTo>
                  <a:lnTo>
                    <a:pt x="1370557" y="263746"/>
                  </a:lnTo>
                  <a:cubicBezTo>
                    <a:pt x="1375607" y="263746"/>
                    <a:pt x="1379701" y="267840"/>
                    <a:pt x="1379701" y="272890"/>
                  </a:cubicBezTo>
                  <a:cubicBezTo>
                    <a:pt x="1379701" y="277940"/>
                    <a:pt x="1375607" y="282034"/>
                    <a:pt x="1370557" y="282034"/>
                  </a:cubicBezTo>
                  <a:lnTo>
                    <a:pt x="1343226" y="282034"/>
                  </a:lnTo>
                  <a:lnTo>
                    <a:pt x="1343226" y="292544"/>
                  </a:lnTo>
                  <a:lnTo>
                    <a:pt x="1370557" y="292544"/>
                  </a:lnTo>
                  <a:cubicBezTo>
                    <a:pt x="1375607" y="292544"/>
                    <a:pt x="1379701" y="296638"/>
                    <a:pt x="1379701" y="301688"/>
                  </a:cubicBezTo>
                  <a:cubicBezTo>
                    <a:pt x="1379701" y="306738"/>
                    <a:pt x="1375607" y="310832"/>
                    <a:pt x="1370557" y="310832"/>
                  </a:cubicBezTo>
                  <a:lnTo>
                    <a:pt x="1343226" y="310832"/>
                  </a:lnTo>
                  <a:lnTo>
                    <a:pt x="1343226" y="385248"/>
                  </a:lnTo>
                  <a:lnTo>
                    <a:pt x="1497488" y="385248"/>
                  </a:lnTo>
                  <a:lnTo>
                    <a:pt x="1505347" y="388503"/>
                  </a:lnTo>
                  <a:lnTo>
                    <a:pt x="1505405" y="388454"/>
                  </a:lnTo>
                  <a:cubicBezTo>
                    <a:pt x="1511207" y="383585"/>
                    <a:pt x="1519859" y="384342"/>
                    <a:pt x="1524728" y="390145"/>
                  </a:cubicBezTo>
                  <a:cubicBezTo>
                    <a:pt x="1529597" y="395948"/>
                    <a:pt x="1528840" y="404599"/>
                    <a:pt x="1523038" y="409469"/>
                  </a:cubicBezTo>
                  <a:lnTo>
                    <a:pt x="1085083" y="776956"/>
                  </a:lnTo>
                  <a:lnTo>
                    <a:pt x="1087573" y="789880"/>
                  </a:lnTo>
                  <a:cubicBezTo>
                    <a:pt x="1095377" y="845416"/>
                    <a:pt x="1103907" y="900770"/>
                    <a:pt x="1112255" y="956306"/>
                  </a:cubicBezTo>
                  <a:cubicBezTo>
                    <a:pt x="1119333" y="1003130"/>
                    <a:pt x="1126411" y="1049955"/>
                    <a:pt x="1133490" y="1096779"/>
                  </a:cubicBezTo>
                  <a:cubicBezTo>
                    <a:pt x="1137845" y="1126362"/>
                    <a:pt x="1142383" y="1155763"/>
                    <a:pt x="1146738" y="1185346"/>
                  </a:cubicBezTo>
                  <a:cubicBezTo>
                    <a:pt x="1146920" y="1186798"/>
                    <a:pt x="1146557" y="1189339"/>
                    <a:pt x="1147283" y="1189702"/>
                  </a:cubicBezTo>
                  <a:cubicBezTo>
                    <a:pt x="1160532" y="1195328"/>
                    <a:pt x="1152546" y="1206762"/>
                    <a:pt x="1153816" y="1215292"/>
                  </a:cubicBezTo>
                  <a:cubicBezTo>
                    <a:pt x="1155450" y="1226726"/>
                    <a:pt x="1154542" y="1238522"/>
                    <a:pt x="1156176" y="1249956"/>
                  </a:cubicBezTo>
                  <a:cubicBezTo>
                    <a:pt x="1167247" y="1325093"/>
                    <a:pt x="1178862" y="1400230"/>
                    <a:pt x="1190114" y="1475367"/>
                  </a:cubicBezTo>
                  <a:cubicBezTo>
                    <a:pt x="1199370" y="1536710"/>
                    <a:pt x="1208445" y="1598235"/>
                    <a:pt x="1217701" y="1659579"/>
                  </a:cubicBezTo>
                  <a:cubicBezTo>
                    <a:pt x="1218064" y="1661756"/>
                    <a:pt x="1220605" y="1663753"/>
                    <a:pt x="1221875" y="1665931"/>
                  </a:cubicBezTo>
                  <a:cubicBezTo>
                    <a:pt x="1222964" y="1667746"/>
                    <a:pt x="1224416" y="1669924"/>
                    <a:pt x="1224235" y="1671920"/>
                  </a:cubicBezTo>
                  <a:cubicBezTo>
                    <a:pt x="1221875" y="1709307"/>
                    <a:pt x="1230587" y="1745423"/>
                    <a:pt x="1235668" y="1781903"/>
                  </a:cubicBezTo>
                  <a:cubicBezTo>
                    <a:pt x="1242928" y="1833264"/>
                    <a:pt x="1251095" y="1884444"/>
                    <a:pt x="1258718" y="1935625"/>
                  </a:cubicBezTo>
                  <a:cubicBezTo>
                    <a:pt x="1266340" y="1986260"/>
                    <a:pt x="1273600" y="2037077"/>
                    <a:pt x="1281222" y="2087713"/>
                  </a:cubicBezTo>
                  <a:lnTo>
                    <a:pt x="1286826" y="2124229"/>
                  </a:lnTo>
                  <a:lnTo>
                    <a:pt x="1623061" y="2124229"/>
                  </a:lnTo>
                  <a:lnTo>
                    <a:pt x="1636122" y="2129640"/>
                  </a:lnTo>
                  <a:lnTo>
                    <a:pt x="1640572" y="2129637"/>
                  </a:lnTo>
                  <a:lnTo>
                    <a:pt x="1640572" y="2134176"/>
                  </a:lnTo>
                  <a:lnTo>
                    <a:pt x="1645921" y="2147089"/>
                  </a:lnTo>
                  <a:lnTo>
                    <a:pt x="1645920" y="2147089"/>
                  </a:lnTo>
                  <a:lnTo>
                    <a:pt x="1640572" y="2160000"/>
                  </a:lnTo>
                  <a:lnTo>
                    <a:pt x="1640572" y="2166683"/>
                  </a:lnTo>
                  <a:lnTo>
                    <a:pt x="1630945" y="2166683"/>
                  </a:lnTo>
                  <a:lnTo>
                    <a:pt x="1623060" y="2169949"/>
                  </a:lnTo>
                  <a:lnTo>
                    <a:pt x="22860" y="2169948"/>
                  </a:lnTo>
                  <a:lnTo>
                    <a:pt x="14978" y="2166683"/>
                  </a:lnTo>
                  <a:lnTo>
                    <a:pt x="5349" y="2166683"/>
                  </a:lnTo>
                  <a:lnTo>
                    <a:pt x="5349" y="2160002"/>
                  </a:lnTo>
                  <a:lnTo>
                    <a:pt x="0" y="2147089"/>
                  </a:lnTo>
                  <a:lnTo>
                    <a:pt x="6696" y="2130925"/>
                  </a:lnTo>
                  <a:cubicBezTo>
                    <a:pt x="10833" y="2126788"/>
                    <a:pt x="16548" y="2124229"/>
                    <a:pt x="22860" y="2124229"/>
                  </a:cubicBezTo>
                  <a:lnTo>
                    <a:pt x="410941" y="2124229"/>
                  </a:lnTo>
                  <a:lnTo>
                    <a:pt x="415334" y="2082631"/>
                  </a:lnTo>
                  <a:cubicBezTo>
                    <a:pt x="419509" y="2042159"/>
                    <a:pt x="423683" y="2001505"/>
                    <a:pt x="427676" y="1961033"/>
                  </a:cubicBezTo>
                  <a:cubicBezTo>
                    <a:pt x="430943" y="1928365"/>
                    <a:pt x="433846" y="1895515"/>
                    <a:pt x="437295" y="1862847"/>
                  </a:cubicBezTo>
                  <a:cubicBezTo>
                    <a:pt x="441287" y="1823827"/>
                    <a:pt x="445462" y="1784807"/>
                    <a:pt x="449455" y="1745786"/>
                  </a:cubicBezTo>
                  <a:cubicBezTo>
                    <a:pt x="450906" y="1732538"/>
                    <a:pt x="451995" y="1719289"/>
                    <a:pt x="453447" y="1706221"/>
                  </a:cubicBezTo>
                  <a:cubicBezTo>
                    <a:pt x="454173" y="1699688"/>
                    <a:pt x="454173" y="1693517"/>
                    <a:pt x="444554" y="1691158"/>
                  </a:cubicBezTo>
                  <a:cubicBezTo>
                    <a:pt x="461977" y="1681902"/>
                    <a:pt x="456896" y="1666112"/>
                    <a:pt x="458348" y="1653227"/>
                  </a:cubicBezTo>
                  <a:cubicBezTo>
                    <a:pt x="464700" y="1599869"/>
                    <a:pt x="469600" y="1546329"/>
                    <a:pt x="475045" y="1492971"/>
                  </a:cubicBezTo>
                  <a:cubicBezTo>
                    <a:pt x="479582" y="1447962"/>
                    <a:pt x="483756" y="1402771"/>
                    <a:pt x="488112" y="1357761"/>
                  </a:cubicBezTo>
                  <a:cubicBezTo>
                    <a:pt x="492286" y="1315656"/>
                    <a:pt x="496097" y="1273550"/>
                    <a:pt x="501179" y="1231626"/>
                  </a:cubicBezTo>
                  <a:cubicBezTo>
                    <a:pt x="502450" y="1222007"/>
                    <a:pt x="495190" y="1221099"/>
                    <a:pt x="490834" y="1215473"/>
                  </a:cubicBezTo>
                  <a:cubicBezTo>
                    <a:pt x="506805" y="1209484"/>
                    <a:pt x="504446" y="1195328"/>
                    <a:pt x="505898" y="1182805"/>
                  </a:cubicBezTo>
                  <a:cubicBezTo>
                    <a:pt x="510072" y="1142877"/>
                    <a:pt x="514065" y="1102950"/>
                    <a:pt x="518239" y="1063022"/>
                  </a:cubicBezTo>
                  <a:cubicBezTo>
                    <a:pt x="521506" y="1030898"/>
                    <a:pt x="524591" y="998774"/>
                    <a:pt x="527858" y="966651"/>
                  </a:cubicBezTo>
                  <a:cubicBezTo>
                    <a:pt x="531851" y="927086"/>
                    <a:pt x="536025" y="887340"/>
                    <a:pt x="540018" y="847775"/>
                  </a:cubicBezTo>
                  <a:lnTo>
                    <a:pt x="548341" y="764399"/>
                  </a:lnTo>
                  <a:lnTo>
                    <a:pt x="132037" y="415079"/>
                  </a:lnTo>
                  <a:lnTo>
                    <a:pt x="129621" y="410438"/>
                  </a:lnTo>
                  <a:lnTo>
                    <a:pt x="125334" y="408662"/>
                  </a:lnTo>
                  <a:cubicBezTo>
                    <a:pt x="122852" y="406180"/>
                    <a:pt x="121316" y="402751"/>
                    <a:pt x="121316" y="398964"/>
                  </a:cubicBezTo>
                  <a:cubicBezTo>
                    <a:pt x="121316" y="391389"/>
                    <a:pt x="127457" y="385248"/>
                    <a:pt x="135032" y="385248"/>
                  </a:cubicBezTo>
                  <a:lnTo>
                    <a:pt x="301963" y="385248"/>
                  </a:lnTo>
                  <a:lnTo>
                    <a:pt x="301963" y="319242"/>
                  </a:lnTo>
                  <a:lnTo>
                    <a:pt x="274367" y="319242"/>
                  </a:lnTo>
                  <a:cubicBezTo>
                    <a:pt x="269317" y="319242"/>
                    <a:pt x="265223" y="315148"/>
                    <a:pt x="265223" y="310098"/>
                  </a:cubicBezTo>
                  <a:cubicBezTo>
                    <a:pt x="265223" y="305048"/>
                    <a:pt x="269317" y="300954"/>
                    <a:pt x="274367" y="300954"/>
                  </a:cubicBezTo>
                  <a:lnTo>
                    <a:pt x="301963" y="300954"/>
                  </a:lnTo>
                  <a:lnTo>
                    <a:pt x="301963" y="290444"/>
                  </a:lnTo>
                  <a:lnTo>
                    <a:pt x="274367" y="290444"/>
                  </a:lnTo>
                  <a:cubicBezTo>
                    <a:pt x="269317" y="290444"/>
                    <a:pt x="265223" y="286350"/>
                    <a:pt x="265223" y="281300"/>
                  </a:cubicBezTo>
                  <a:cubicBezTo>
                    <a:pt x="265223" y="276250"/>
                    <a:pt x="269317" y="272156"/>
                    <a:pt x="274367" y="272156"/>
                  </a:cubicBezTo>
                  <a:lnTo>
                    <a:pt x="301963" y="272156"/>
                  </a:lnTo>
                  <a:lnTo>
                    <a:pt x="301963" y="261646"/>
                  </a:lnTo>
                  <a:lnTo>
                    <a:pt x="274367" y="261646"/>
                  </a:lnTo>
                  <a:cubicBezTo>
                    <a:pt x="269317" y="261646"/>
                    <a:pt x="265223" y="257552"/>
                    <a:pt x="265223" y="252502"/>
                  </a:cubicBezTo>
                  <a:cubicBezTo>
                    <a:pt x="265223" y="247452"/>
                    <a:pt x="269317" y="243358"/>
                    <a:pt x="274367" y="243358"/>
                  </a:cubicBezTo>
                  <a:lnTo>
                    <a:pt x="301963" y="243358"/>
                  </a:lnTo>
                  <a:lnTo>
                    <a:pt x="301963" y="219866"/>
                  </a:lnTo>
                  <a:cubicBezTo>
                    <a:pt x="301963" y="212291"/>
                    <a:pt x="308104" y="206150"/>
                    <a:pt x="315679" y="206150"/>
                  </a:cubicBezTo>
                  <a:cubicBezTo>
                    <a:pt x="323254" y="206150"/>
                    <a:pt x="329395" y="212291"/>
                    <a:pt x="329395" y="219866"/>
                  </a:cubicBezTo>
                  <a:lnTo>
                    <a:pt x="329395" y="243358"/>
                  </a:lnTo>
                  <a:lnTo>
                    <a:pt x="358387" y="243358"/>
                  </a:lnTo>
                  <a:cubicBezTo>
                    <a:pt x="363437" y="243358"/>
                    <a:pt x="367531" y="247452"/>
                    <a:pt x="367531" y="252502"/>
                  </a:cubicBezTo>
                  <a:cubicBezTo>
                    <a:pt x="367531" y="257552"/>
                    <a:pt x="363437" y="261646"/>
                    <a:pt x="358387" y="261646"/>
                  </a:cubicBezTo>
                  <a:lnTo>
                    <a:pt x="329395" y="261646"/>
                  </a:lnTo>
                  <a:lnTo>
                    <a:pt x="329395" y="272156"/>
                  </a:lnTo>
                  <a:lnTo>
                    <a:pt x="358387" y="272156"/>
                  </a:lnTo>
                  <a:cubicBezTo>
                    <a:pt x="363437" y="272156"/>
                    <a:pt x="367531" y="276250"/>
                    <a:pt x="367531" y="281300"/>
                  </a:cubicBezTo>
                  <a:cubicBezTo>
                    <a:pt x="367531" y="286350"/>
                    <a:pt x="363437" y="290444"/>
                    <a:pt x="358387" y="290444"/>
                  </a:cubicBezTo>
                  <a:lnTo>
                    <a:pt x="329395" y="290444"/>
                  </a:lnTo>
                  <a:lnTo>
                    <a:pt x="329395" y="300954"/>
                  </a:lnTo>
                  <a:lnTo>
                    <a:pt x="358387" y="300954"/>
                  </a:lnTo>
                  <a:cubicBezTo>
                    <a:pt x="363437" y="300954"/>
                    <a:pt x="367531" y="305048"/>
                    <a:pt x="367531" y="310098"/>
                  </a:cubicBezTo>
                  <a:cubicBezTo>
                    <a:pt x="367531" y="315148"/>
                    <a:pt x="363437" y="319242"/>
                    <a:pt x="358387" y="319242"/>
                  </a:cubicBezTo>
                  <a:lnTo>
                    <a:pt x="329395" y="319242"/>
                  </a:lnTo>
                  <a:lnTo>
                    <a:pt x="329395" y="385248"/>
                  </a:lnTo>
                  <a:lnTo>
                    <a:pt x="447531" y="385248"/>
                  </a:lnTo>
                  <a:lnTo>
                    <a:pt x="447531" y="315782"/>
                  </a:lnTo>
                  <a:lnTo>
                    <a:pt x="417009" y="315782"/>
                  </a:lnTo>
                  <a:cubicBezTo>
                    <a:pt x="411959" y="315782"/>
                    <a:pt x="407865" y="311688"/>
                    <a:pt x="407865" y="306638"/>
                  </a:cubicBezTo>
                  <a:cubicBezTo>
                    <a:pt x="407865" y="301588"/>
                    <a:pt x="411959" y="297494"/>
                    <a:pt x="417009" y="297494"/>
                  </a:cubicBezTo>
                  <a:lnTo>
                    <a:pt x="447531" y="297494"/>
                  </a:lnTo>
                  <a:lnTo>
                    <a:pt x="447531" y="286984"/>
                  </a:lnTo>
                  <a:lnTo>
                    <a:pt x="417009" y="286984"/>
                  </a:lnTo>
                  <a:cubicBezTo>
                    <a:pt x="411959" y="286984"/>
                    <a:pt x="407865" y="282890"/>
                    <a:pt x="407865" y="277840"/>
                  </a:cubicBezTo>
                  <a:cubicBezTo>
                    <a:pt x="407865" y="272790"/>
                    <a:pt x="411959" y="268696"/>
                    <a:pt x="417009" y="268696"/>
                  </a:cubicBezTo>
                  <a:lnTo>
                    <a:pt x="447531" y="268696"/>
                  </a:lnTo>
                  <a:lnTo>
                    <a:pt x="447531" y="258186"/>
                  </a:lnTo>
                  <a:lnTo>
                    <a:pt x="417009" y="258186"/>
                  </a:lnTo>
                  <a:cubicBezTo>
                    <a:pt x="411959" y="258186"/>
                    <a:pt x="407865" y="254092"/>
                    <a:pt x="407865" y="249042"/>
                  </a:cubicBezTo>
                  <a:cubicBezTo>
                    <a:pt x="407865" y="243992"/>
                    <a:pt x="411959" y="239898"/>
                    <a:pt x="417009" y="239898"/>
                  </a:cubicBezTo>
                  <a:lnTo>
                    <a:pt x="447531" y="239898"/>
                  </a:lnTo>
                  <a:lnTo>
                    <a:pt x="447531" y="219866"/>
                  </a:lnTo>
                  <a:cubicBezTo>
                    <a:pt x="447531" y="212291"/>
                    <a:pt x="453672" y="206150"/>
                    <a:pt x="461247" y="206150"/>
                  </a:cubicBezTo>
                  <a:cubicBezTo>
                    <a:pt x="468822" y="206150"/>
                    <a:pt x="474963" y="212291"/>
                    <a:pt x="474963" y="219866"/>
                  </a:cubicBezTo>
                  <a:lnTo>
                    <a:pt x="474963" y="239898"/>
                  </a:lnTo>
                  <a:lnTo>
                    <a:pt x="501029" y="239898"/>
                  </a:lnTo>
                  <a:cubicBezTo>
                    <a:pt x="506079" y="239898"/>
                    <a:pt x="510173" y="243992"/>
                    <a:pt x="510173" y="249042"/>
                  </a:cubicBezTo>
                  <a:cubicBezTo>
                    <a:pt x="510173" y="254092"/>
                    <a:pt x="506079" y="258186"/>
                    <a:pt x="501029" y="258186"/>
                  </a:cubicBezTo>
                  <a:lnTo>
                    <a:pt x="474963" y="258186"/>
                  </a:lnTo>
                  <a:lnTo>
                    <a:pt x="474963" y="268696"/>
                  </a:lnTo>
                  <a:lnTo>
                    <a:pt x="501029" y="268696"/>
                  </a:lnTo>
                  <a:cubicBezTo>
                    <a:pt x="506079" y="268696"/>
                    <a:pt x="510173" y="272790"/>
                    <a:pt x="510173" y="277840"/>
                  </a:cubicBezTo>
                  <a:cubicBezTo>
                    <a:pt x="510173" y="282890"/>
                    <a:pt x="506079" y="286984"/>
                    <a:pt x="501029" y="286984"/>
                  </a:cubicBezTo>
                  <a:lnTo>
                    <a:pt x="474963" y="286984"/>
                  </a:lnTo>
                  <a:lnTo>
                    <a:pt x="474963" y="297494"/>
                  </a:lnTo>
                  <a:lnTo>
                    <a:pt x="501029" y="297494"/>
                  </a:lnTo>
                  <a:cubicBezTo>
                    <a:pt x="506079" y="297494"/>
                    <a:pt x="510173" y="301588"/>
                    <a:pt x="510173" y="306638"/>
                  </a:cubicBezTo>
                  <a:cubicBezTo>
                    <a:pt x="510173" y="311688"/>
                    <a:pt x="506079" y="315782"/>
                    <a:pt x="501029" y="315782"/>
                  </a:cubicBezTo>
                  <a:lnTo>
                    <a:pt x="474963" y="315782"/>
                  </a:lnTo>
                  <a:lnTo>
                    <a:pt x="474963" y="385248"/>
                  </a:lnTo>
                  <a:lnTo>
                    <a:pt x="588306" y="385248"/>
                  </a:lnTo>
                  <a:lnTo>
                    <a:pt x="588536" y="382944"/>
                  </a:lnTo>
                  <a:cubicBezTo>
                    <a:pt x="591818" y="350126"/>
                    <a:pt x="595397" y="317308"/>
                    <a:pt x="598679" y="284490"/>
                  </a:cubicBezTo>
                  <a:cubicBezTo>
                    <a:pt x="601365" y="258385"/>
                    <a:pt x="603752" y="232130"/>
                    <a:pt x="606437" y="206025"/>
                  </a:cubicBezTo>
                  <a:cubicBezTo>
                    <a:pt x="609718" y="173206"/>
                    <a:pt x="613150" y="140388"/>
                    <a:pt x="616580" y="107571"/>
                  </a:cubicBezTo>
                  <a:lnTo>
                    <a:pt x="616580" y="105641"/>
                  </a:lnTo>
                  <a:lnTo>
                    <a:pt x="569236" y="105641"/>
                  </a:lnTo>
                  <a:cubicBezTo>
                    <a:pt x="562924" y="105641"/>
                    <a:pt x="557209" y="103082"/>
                    <a:pt x="553072" y="98945"/>
                  </a:cubicBezTo>
                  <a:lnTo>
                    <a:pt x="546376" y="82781"/>
                  </a:lnTo>
                  <a:lnTo>
                    <a:pt x="553072" y="66617"/>
                  </a:lnTo>
                  <a:cubicBezTo>
                    <a:pt x="557209" y="62481"/>
                    <a:pt x="562924" y="59922"/>
                    <a:pt x="569236" y="59922"/>
                  </a:cubicBezTo>
                  <a:lnTo>
                    <a:pt x="659192" y="59922"/>
                  </a:lnTo>
                  <a:lnTo>
                    <a:pt x="649547" y="36638"/>
                  </a:lnTo>
                  <a:cubicBezTo>
                    <a:pt x="649547" y="16403"/>
                    <a:pt x="665950" y="0"/>
                    <a:pt x="68618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Arial Unicode MS"/>
                <a:cs typeface="+mn-cs"/>
              </a:endParaRPr>
            </a:p>
          </p:txBody>
        </p:sp>
        <p:sp>
          <p:nvSpPr>
            <p:cNvPr id="7" name="Freeform: Shape 36">
              <a:extLst>
                <a:ext uri="{FF2B5EF4-FFF2-40B4-BE49-F238E27FC236}">
                  <a16:creationId xmlns:a16="http://schemas.microsoft.com/office/drawing/2014/main" id="{6CBD2636-37C3-D92F-C4D2-9AC23219AFDF}"/>
                </a:ext>
              </a:extLst>
            </p:cNvPr>
            <p:cNvSpPr/>
            <p:nvPr/>
          </p:nvSpPr>
          <p:spPr>
            <a:xfrm>
              <a:off x="5175911" y="1999241"/>
              <a:ext cx="1469324" cy="1292539"/>
            </a:xfrm>
            <a:custGeom>
              <a:avLst/>
              <a:gdLst>
                <a:gd name="connsiteX0" fmla="*/ 0 w 619125"/>
                <a:gd name="connsiteY0" fmla="*/ 0 h 561975"/>
                <a:gd name="connsiteX1" fmla="*/ 590550 w 619125"/>
                <a:gd name="connsiteY1" fmla="*/ 561975 h 561975"/>
                <a:gd name="connsiteX2" fmla="*/ 619125 w 619125"/>
                <a:gd name="connsiteY2"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Lst>
              <a:ahLst/>
              <a:cxnLst>
                <a:cxn ang="0">
                  <a:pos x="connsiteX0" y="connsiteY0"/>
                </a:cxn>
                <a:cxn ang="0">
                  <a:pos x="connsiteX1" y="connsiteY1"/>
                </a:cxn>
              </a:cxnLst>
              <a:rect l="l" t="t" r="r" b="b"/>
              <a:pathLst>
                <a:path w="590550" h="561975">
                  <a:moveTo>
                    <a:pt x="0" y="0"/>
                  </a:moveTo>
                  <a:cubicBezTo>
                    <a:pt x="196850" y="330200"/>
                    <a:pt x="403225" y="498475"/>
                    <a:pt x="590550" y="561975"/>
                  </a:cubicBezTo>
                </a:path>
              </a:pathLst>
            </a:custGeom>
            <a:solidFill>
              <a:schemeClr val="accent1">
                <a:alpha val="11000"/>
              </a:schemeClr>
            </a:solidFill>
            <a:ln w="6350">
              <a:solidFill>
                <a:schemeClr val="accent1">
                  <a:alpha val="6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Arial Unicode MS"/>
                <a:cs typeface="+mn-cs"/>
              </a:endParaRPr>
            </a:p>
          </p:txBody>
        </p:sp>
        <p:sp>
          <p:nvSpPr>
            <p:cNvPr id="8" name="Freeform: Shape 37">
              <a:extLst>
                <a:ext uri="{FF2B5EF4-FFF2-40B4-BE49-F238E27FC236}">
                  <a16:creationId xmlns:a16="http://schemas.microsoft.com/office/drawing/2014/main" id="{63F3BDEA-C55D-F18E-E8C8-FA00C009104A}"/>
                </a:ext>
              </a:extLst>
            </p:cNvPr>
            <p:cNvSpPr/>
            <p:nvPr/>
          </p:nvSpPr>
          <p:spPr>
            <a:xfrm>
              <a:off x="6632772" y="3259788"/>
              <a:ext cx="905673" cy="932988"/>
            </a:xfrm>
            <a:custGeom>
              <a:avLst/>
              <a:gdLst>
                <a:gd name="connsiteX0" fmla="*/ 0 w 619125"/>
                <a:gd name="connsiteY0" fmla="*/ 0 h 561975"/>
                <a:gd name="connsiteX1" fmla="*/ 590550 w 619125"/>
                <a:gd name="connsiteY1" fmla="*/ 561975 h 561975"/>
                <a:gd name="connsiteX2" fmla="*/ 619125 w 619125"/>
                <a:gd name="connsiteY2"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Lst>
              <a:ahLst/>
              <a:cxnLst>
                <a:cxn ang="0">
                  <a:pos x="connsiteX0" y="connsiteY0"/>
                </a:cxn>
                <a:cxn ang="0">
                  <a:pos x="connsiteX1" y="connsiteY1"/>
                </a:cxn>
              </a:cxnLst>
              <a:rect l="l" t="t" r="r" b="b"/>
              <a:pathLst>
                <a:path w="590550" h="561975">
                  <a:moveTo>
                    <a:pt x="0" y="0"/>
                  </a:moveTo>
                  <a:cubicBezTo>
                    <a:pt x="196850" y="330200"/>
                    <a:pt x="403225" y="498475"/>
                    <a:pt x="590550" y="561975"/>
                  </a:cubicBezTo>
                </a:path>
              </a:pathLst>
            </a:custGeom>
            <a:solidFill>
              <a:schemeClr val="accent1">
                <a:alpha val="0"/>
              </a:schemeClr>
            </a:solidFill>
            <a:ln w="6350">
              <a:solidFill>
                <a:schemeClr val="accent1">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Arial Unicode MS"/>
                <a:cs typeface="+mn-cs"/>
              </a:endParaRPr>
            </a:p>
          </p:txBody>
        </p:sp>
        <p:sp>
          <p:nvSpPr>
            <p:cNvPr id="9" name="Freeform: Shape 38">
              <a:extLst>
                <a:ext uri="{FF2B5EF4-FFF2-40B4-BE49-F238E27FC236}">
                  <a16:creationId xmlns:a16="http://schemas.microsoft.com/office/drawing/2014/main" id="{31D58BD7-4FBF-E669-AD38-B8568D018467}"/>
                </a:ext>
              </a:extLst>
            </p:cNvPr>
            <p:cNvSpPr/>
            <p:nvPr/>
          </p:nvSpPr>
          <p:spPr>
            <a:xfrm>
              <a:off x="5379540" y="2024432"/>
              <a:ext cx="1414402" cy="1292539"/>
            </a:xfrm>
            <a:custGeom>
              <a:avLst/>
              <a:gdLst>
                <a:gd name="connsiteX0" fmla="*/ 0 w 619125"/>
                <a:gd name="connsiteY0" fmla="*/ 0 h 561975"/>
                <a:gd name="connsiteX1" fmla="*/ 590550 w 619125"/>
                <a:gd name="connsiteY1" fmla="*/ 561975 h 561975"/>
                <a:gd name="connsiteX2" fmla="*/ 619125 w 619125"/>
                <a:gd name="connsiteY2"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Lst>
              <a:ahLst/>
              <a:cxnLst>
                <a:cxn ang="0">
                  <a:pos x="connsiteX0" y="connsiteY0"/>
                </a:cxn>
                <a:cxn ang="0">
                  <a:pos x="connsiteX1" y="connsiteY1"/>
                </a:cxn>
              </a:cxnLst>
              <a:rect l="l" t="t" r="r" b="b"/>
              <a:pathLst>
                <a:path w="590550" h="561975">
                  <a:moveTo>
                    <a:pt x="0" y="0"/>
                  </a:moveTo>
                  <a:cubicBezTo>
                    <a:pt x="196850" y="330200"/>
                    <a:pt x="403225" y="498475"/>
                    <a:pt x="590550" y="561975"/>
                  </a:cubicBezTo>
                </a:path>
              </a:pathLst>
            </a:custGeom>
            <a:solidFill>
              <a:schemeClr val="accent1">
                <a:alpha val="0"/>
              </a:schemeClr>
            </a:solidFill>
            <a:ln w="6350">
              <a:solidFill>
                <a:schemeClr val="accent1">
                  <a:alpha val="3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Arial Unicode MS"/>
                <a:cs typeface="+mn-cs"/>
              </a:endParaRPr>
            </a:p>
          </p:txBody>
        </p:sp>
        <p:sp>
          <p:nvSpPr>
            <p:cNvPr id="10" name="Freeform: Shape 39">
              <a:extLst>
                <a:ext uri="{FF2B5EF4-FFF2-40B4-BE49-F238E27FC236}">
                  <a16:creationId xmlns:a16="http://schemas.microsoft.com/office/drawing/2014/main" id="{3DABA16D-140D-484D-C83F-C2E79E6BF9B3}"/>
                </a:ext>
              </a:extLst>
            </p:cNvPr>
            <p:cNvSpPr/>
            <p:nvPr/>
          </p:nvSpPr>
          <p:spPr>
            <a:xfrm>
              <a:off x="6761047" y="3284876"/>
              <a:ext cx="824434" cy="916104"/>
            </a:xfrm>
            <a:custGeom>
              <a:avLst/>
              <a:gdLst>
                <a:gd name="connsiteX0" fmla="*/ 0 w 619125"/>
                <a:gd name="connsiteY0" fmla="*/ 0 h 561975"/>
                <a:gd name="connsiteX1" fmla="*/ 590550 w 619125"/>
                <a:gd name="connsiteY1" fmla="*/ 561975 h 561975"/>
                <a:gd name="connsiteX2" fmla="*/ 619125 w 619125"/>
                <a:gd name="connsiteY2"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Lst>
              <a:ahLst/>
              <a:cxnLst>
                <a:cxn ang="0">
                  <a:pos x="connsiteX0" y="connsiteY0"/>
                </a:cxn>
                <a:cxn ang="0">
                  <a:pos x="connsiteX1" y="connsiteY1"/>
                </a:cxn>
              </a:cxnLst>
              <a:rect l="l" t="t" r="r" b="b"/>
              <a:pathLst>
                <a:path w="590550" h="561975">
                  <a:moveTo>
                    <a:pt x="0" y="0"/>
                  </a:moveTo>
                  <a:cubicBezTo>
                    <a:pt x="196850" y="330200"/>
                    <a:pt x="403225" y="498475"/>
                    <a:pt x="590550" y="561975"/>
                  </a:cubicBezTo>
                </a:path>
              </a:pathLst>
            </a:custGeom>
            <a:solidFill>
              <a:schemeClr val="accent1">
                <a:alpha val="0"/>
              </a:schemeClr>
            </a:solidFill>
            <a:ln w="6350">
              <a:solidFill>
                <a:schemeClr val="accent1">
                  <a:alpha val="5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Arial Unicode MS"/>
                <a:cs typeface="+mn-cs"/>
              </a:endParaRPr>
            </a:p>
          </p:txBody>
        </p:sp>
        <p:sp>
          <p:nvSpPr>
            <p:cNvPr id="11" name="Freeform: Shape 40">
              <a:extLst>
                <a:ext uri="{FF2B5EF4-FFF2-40B4-BE49-F238E27FC236}">
                  <a16:creationId xmlns:a16="http://schemas.microsoft.com/office/drawing/2014/main" id="{1131D06B-7DE3-C03C-1A05-95B24D8D85EB}"/>
                </a:ext>
              </a:extLst>
            </p:cNvPr>
            <p:cNvSpPr/>
            <p:nvPr/>
          </p:nvSpPr>
          <p:spPr>
            <a:xfrm>
              <a:off x="6418281" y="2024329"/>
              <a:ext cx="926940" cy="1292539"/>
            </a:xfrm>
            <a:custGeom>
              <a:avLst/>
              <a:gdLst>
                <a:gd name="connsiteX0" fmla="*/ 0 w 619125"/>
                <a:gd name="connsiteY0" fmla="*/ 0 h 561975"/>
                <a:gd name="connsiteX1" fmla="*/ 590550 w 619125"/>
                <a:gd name="connsiteY1" fmla="*/ 561975 h 561975"/>
                <a:gd name="connsiteX2" fmla="*/ 619125 w 619125"/>
                <a:gd name="connsiteY2"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Lst>
              <a:ahLst/>
              <a:cxnLst>
                <a:cxn ang="0">
                  <a:pos x="connsiteX0" y="connsiteY0"/>
                </a:cxn>
                <a:cxn ang="0">
                  <a:pos x="connsiteX1" y="connsiteY1"/>
                </a:cxn>
              </a:cxnLst>
              <a:rect l="l" t="t" r="r" b="b"/>
              <a:pathLst>
                <a:path w="590550" h="561975">
                  <a:moveTo>
                    <a:pt x="0" y="0"/>
                  </a:moveTo>
                  <a:cubicBezTo>
                    <a:pt x="196850" y="330200"/>
                    <a:pt x="403225" y="498475"/>
                    <a:pt x="590550" y="561975"/>
                  </a:cubicBezTo>
                </a:path>
              </a:pathLst>
            </a:custGeom>
            <a:solidFill>
              <a:schemeClr val="bg1">
                <a:alpha val="0"/>
              </a:schemeClr>
            </a:solidFill>
            <a:ln w="6350">
              <a:solidFill>
                <a:schemeClr val="accent1">
                  <a:alpha val="4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Arial Unicode MS"/>
                <a:cs typeface="+mn-cs"/>
              </a:endParaRPr>
            </a:p>
          </p:txBody>
        </p:sp>
        <p:sp>
          <p:nvSpPr>
            <p:cNvPr id="12" name="Freeform: Shape 41">
              <a:extLst>
                <a:ext uri="{FF2B5EF4-FFF2-40B4-BE49-F238E27FC236}">
                  <a16:creationId xmlns:a16="http://schemas.microsoft.com/office/drawing/2014/main" id="{691E6568-2300-ED81-7096-7E90F1550798}"/>
                </a:ext>
              </a:extLst>
            </p:cNvPr>
            <p:cNvSpPr/>
            <p:nvPr/>
          </p:nvSpPr>
          <p:spPr>
            <a:xfrm>
              <a:off x="6646499" y="2049522"/>
              <a:ext cx="783536" cy="1257502"/>
            </a:xfrm>
            <a:custGeom>
              <a:avLst/>
              <a:gdLst>
                <a:gd name="connsiteX0" fmla="*/ 0 w 619125"/>
                <a:gd name="connsiteY0" fmla="*/ 0 h 561975"/>
                <a:gd name="connsiteX1" fmla="*/ 590550 w 619125"/>
                <a:gd name="connsiteY1" fmla="*/ 561975 h 561975"/>
                <a:gd name="connsiteX2" fmla="*/ 619125 w 619125"/>
                <a:gd name="connsiteY2"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Lst>
              <a:ahLst/>
              <a:cxnLst>
                <a:cxn ang="0">
                  <a:pos x="connsiteX0" y="connsiteY0"/>
                </a:cxn>
                <a:cxn ang="0">
                  <a:pos x="connsiteX1" y="connsiteY1"/>
                </a:cxn>
              </a:cxnLst>
              <a:rect l="l" t="t" r="r" b="b"/>
              <a:pathLst>
                <a:path w="590550" h="561975">
                  <a:moveTo>
                    <a:pt x="0" y="0"/>
                  </a:moveTo>
                  <a:cubicBezTo>
                    <a:pt x="196850" y="330200"/>
                    <a:pt x="403225" y="498475"/>
                    <a:pt x="590550" y="561975"/>
                  </a:cubicBezTo>
                </a:path>
              </a:pathLst>
            </a:custGeom>
            <a:solidFill>
              <a:schemeClr val="bg1">
                <a:alpha val="0"/>
              </a:schemeClr>
            </a:solidFill>
            <a:ln w="6350">
              <a:solidFill>
                <a:schemeClr val="accent1">
                  <a:alpha val="5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Arial Unicode MS"/>
                <a:cs typeface="+mn-cs"/>
              </a:endParaRPr>
            </a:p>
          </p:txBody>
        </p:sp>
        <p:sp>
          <p:nvSpPr>
            <p:cNvPr id="13" name="Freeform: Shape 42">
              <a:extLst>
                <a:ext uri="{FF2B5EF4-FFF2-40B4-BE49-F238E27FC236}">
                  <a16:creationId xmlns:a16="http://schemas.microsoft.com/office/drawing/2014/main" id="{70AA0DA8-0B75-8258-157F-360C163F12AA}"/>
                </a:ext>
              </a:extLst>
            </p:cNvPr>
            <p:cNvSpPr/>
            <p:nvPr/>
          </p:nvSpPr>
          <p:spPr>
            <a:xfrm>
              <a:off x="7301758" y="3281934"/>
              <a:ext cx="530925" cy="929410"/>
            </a:xfrm>
            <a:custGeom>
              <a:avLst/>
              <a:gdLst>
                <a:gd name="connsiteX0" fmla="*/ 0 w 619125"/>
                <a:gd name="connsiteY0" fmla="*/ 0 h 561975"/>
                <a:gd name="connsiteX1" fmla="*/ 590550 w 619125"/>
                <a:gd name="connsiteY1" fmla="*/ 561975 h 561975"/>
                <a:gd name="connsiteX2" fmla="*/ 619125 w 619125"/>
                <a:gd name="connsiteY2"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Lst>
              <a:ahLst/>
              <a:cxnLst>
                <a:cxn ang="0">
                  <a:pos x="connsiteX0" y="connsiteY0"/>
                </a:cxn>
                <a:cxn ang="0">
                  <a:pos x="connsiteX1" y="connsiteY1"/>
                </a:cxn>
              </a:cxnLst>
              <a:rect l="l" t="t" r="r" b="b"/>
              <a:pathLst>
                <a:path w="590550" h="561975">
                  <a:moveTo>
                    <a:pt x="0" y="0"/>
                  </a:moveTo>
                  <a:cubicBezTo>
                    <a:pt x="196850" y="330200"/>
                    <a:pt x="403225" y="498475"/>
                    <a:pt x="590550" y="561975"/>
                  </a:cubicBezTo>
                </a:path>
              </a:pathLst>
            </a:custGeom>
            <a:solidFill>
              <a:schemeClr val="bg1">
                <a:alpha val="0"/>
              </a:schemeClr>
            </a:solidFill>
            <a:ln w="6350">
              <a:solidFill>
                <a:schemeClr val="accent1">
                  <a:alpha val="5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Arial Unicode MS"/>
                <a:cs typeface="+mn-cs"/>
              </a:endParaRPr>
            </a:p>
          </p:txBody>
        </p:sp>
        <p:sp>
          <p:nvSpPr>
            <p:cNvPr id="14" name="Freeform: Shape 43">
              <a:extLst>
                <a:ext uri="{FF2B5EF4-FFF2-40B4-BE49-F238E27FC236}">
                  <a16:creationId xmlns:a16="http://schemas.microsoft.com/office/drawing/2014/main" id="{587F27AD-3B1B-9EF9-385C-CF6AB5258BD2}"/>
                </a:ext>
              </a:extLst>
            </p:cNvPr>
            <p:cNvSpPr/>
            <p:nvPr/>
          </p:nvSpPr>
          <p:spPr>
            <a:xfrm>
              <a:off x="7430035" y="3307022"/>
              <a:ext cx="442115" cy="884114"/>
            </a:xfrm>
            <a:custGeom>
              <a:avLst/>
              <a:gdLst>
                <a:gd name="connsiteX0" fmla="*/ 0 w 619125"/>
                <a:gd name="connsiteY0" fmla="*/ 0 h 561975"/>
                <a:gd name="connsiteX1" fmla="*/ 590550 w 619125"/>
                <a:gd name="connsiteY1" fmla="*/ 561975 h 561975"/>
                <a:gd name="connsiteX2" fmla="*/ 619125 w 619125"/>
                <a:gd name="connsiteY2"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 name="connsiteX0" fmla="*/ 0 w 590550"/>
                <a:gd name="connsiteY0" fmla="*/ 0 h 561975"/>
                <a:gd name="connsiteX1" fmla="*/ 590550 w 590550"/>
                <a:gd name="connsiteY1" fmla="*/ 561975 h 561975"/>
              </a:gdLst>
              <a:ahLst/>
              <a:cxnLst>
                <a:cxn ang="0">
                  <a:pos x="connsiteX0" y="connsiteY0"/>
                </a:cxn>
                <a:cxn ang="0">
                  <a:pos x="connsiteX1" y="connsiteY1"/>
                </a:cxn>
              </a:cxnLst>
              <a:rect l="l" t="t" r="r" b="b"/>
              <a:pathLst>
                <a:path w="590550" h="561975">
                  <a:moveTo>
                    <a:pt x="0" y="0"/>
                  </a:moveTo>
                  <a:cubicBezTo>
                    <a:pt x="196850" y="330200"/>
                    <a:pt x="403225" y="498475"/>
                    <a:pt x="590550" y="561975"/>
                  </a:cubicBezTo>
                </a:path>
              </a:pathLst>
            </a:custGeom>
            <a:solidFill>
              <a:schemeClr val="bg1">
                <a:alpha val="0"/>
              </a:schemeClr>
            </a:solidFill>
            <a:ln w="6350">
              <a:solidFill>
                <a:schemeClr val="accent1">
                  <a:alpha val="6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ea typeface="Arial Unicode MS"/>
                <a:cs typeface="+mn-cs"/>
              </a:endParaRPr>
            </a:p>
          </p:txBody>
        </p:sp>
      </p:grpSp>
      <p:pic>
        <p:nvPicPr>
          <p:cNvPr id="15" name="Picture 14" descr="A group of people sitting around a table  Description automatically generated">
            <a:extLst>
              <a:ext uri="{FF2B5EF4-FFF2-40B4-BE49-F238E27FC236}">
                <a16:creationId xmlns:a16="http://schemas.microsoft.com/office/drawing/2014/main" id="{0B1E8A52-3960-5FA7-DABE-669D6E611B3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7474"/>
          <a:stretch/>
        </p:blipFill>
        <p:spPr bwMode="auto">
          <a:xfrm>
            <a:off x="347426" y="1253675"/>
            <a:ext cx="3169681" cy="1726638"/>
          </a:xfrm>
          <a:prstGeom prst="rect">
            <a:avLst/>
          </a:prstGeom>
          <a:ln>
            <a:noFill/>
          </a:ln>
          <a:extLst>
            <a:ext uri="{53640926-AAD7-44D8-BBD7-CCE9431645EC}">
              <a14:shadowObscured xmlns:a14="http://schemas.microsoft.com/office/drawing/2010/main"/>
            </a:ext>
          </a:extLst>
        </p:spPr>
      </p:pic>
      <p:pic>
        <p:nvPicPr>
          <p:cNvPr id="16" name="Picture 15" descr="A large pile of sand in a warehouse  Description automatically generated">
            <a:extLst>
              <a:ext uri="{FF2B5EF4-FFF2-40B4-BE49-F238E27FC236}">
                <a16:creationId xmlns:a16="http://schemas.microsoft.com/office/drawing/2014/main" id="{D8636E35-5CD0-0EE1-F73B-1E3D5EDF08B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704" b="7979"/>
          <a:stretch/>
        </p:blipFill>
        <p:spPr bwMode="auto">
          <a:xfrm>
            <a:off x="3664209" y="1253674"/>
            <a:ext cx="3177467" cy="1713085"/>
          </a:xfrm>
          <a:prstGeom prst="rect">
            <a:avLst/>
          </a:prstGeom>
          <a:ln>
            <a:noFill/>
          </a:ln>
          <a:extLst>
            <a:ext uri="{53640926-AAD7-44D8-BBD7-CCE9431645EC}">
              <a14:shadowObscured xmlns:a14="http://schemas.microsoft.com/office/drawing/2010/main"/>
            </a:ext>
          </a:extLst>
        </p:spPr>
      </p:pic>
      <p:pic>
        <p:nvPicPr>
          <p:cNvPr id="17" name="Picture 16" descr="A factory with a few silos  Description automatically generated">
            <a:extLst>
              <a:ext uri="{FF2B5EF4-FFF2-40B4-BE49-F238E27FC236}">
                <a16:creationId xmlns:a16="http://schemas.microsoft.com/office/drawing/2014/main" id="{03B39A39-57D1-5B7C-8C42-BDD5133A903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8756"/>
          <a:stretch/>
        </p:blipFill>
        <p:spPr bwMode="auto">
          <a:xfrm>
            <a:off x="7860311" y="3079918"/>
            <a:ext cx="2877445" cy="1774527"/>
          </a:xfrm>
          <a:prstGeom prst="rect">
            <a:avLst/>
          </a:prstGeom>
          <a:ln>
            <a:noFill/>
          </a:ln>
          <a:extLst>
            <a:ext uri="{53640926-AAD7-44D8-BBD7-CCE9431645EC}">
              <a14:shadowObscured xmlns:a14="http://schemas.microsoft.com/office/drawing/2010/main"/>
            </a:ext>
          </a:extLst>
        </p:spPr>
      </p:pic>
      <p:sp>
        <p:nvSpPr>
          <p:cNvPr id="18" name="Arrow: Right 9">
            <a:extLst>
              <a:ext uri="{FF2B5EF4-FFF2-40B4-BE49-F238E27FC236}">
                <a16:creationId xmlns:a16="http://schemas.microsoft.com/office/drawing/2014/main" id="{AB9FECFE-4337-7098-E4B8-BD3DF00B3280}"/>
              </a:ext>
            </a:extLst>
          </p:cNvPr>
          <p:cNvSpPr/>
          <p:nvPr/>
        </p:nvSpPr>
        <p:spPr>
          <a:xfrm>
            <a:off x="6946900" y="1393569"/>
            <a:ext cx="520700" cy="30937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sz="1600"/>
          </a:p>
        </p:txBody>
      </p:sp>
      <p:sp>
        <p:nvSpPr>
          <p:cNvPr id="19" name="TextBox 18">
            <a:extLst>
              <a:ext uri="{FF2B5EF4-FFF2-40B4-BE49-F238E27FC236}">
                <a16:creationId xmlns:a16="http://schemas.microsoft.com/office/drawing/2014/main" id="{9F84A4DE-6081-2816-8B4C-42EE842ADD9A}"/>
              </a:ext>
            </a:extLst>
          </p:cNvPr>
          <p:cNvSpPr txBox="1"/>
          <p:nvPr/>
        </p:nvSpPr>
        <p:spPr>
          <a:xfrm>
            <a:off x="7524435" y="1276544"/>
            <a:ext cx="4667565" cy="1200329"/>
          </a:xfrm>
          <a:prstGeom prst="rect">
            <a:avLst/>
          </a:prstGeom>
          <a:noFill/>
        </p:spPr>
        <p:txBody>
          <a:bodyPr wrap="square">
            <a:spAutoFit/>
          </a:bodyPr>
          <a:lstStyle/>
          <a:p>
            <a:pPr algn="l" rtl="0"/>
            <a:r>
              <a:rPr lang="en-US" sz="1800" b="1" dirty="0">
                <a:latin typeface="+mn-lt"/>
              </a:rPr>
              <a:t>Nghe An Sugar Company (NASU): </a:t>
            </a:r>
            <a:r>
              <a:rPr lang="en-US" sz="1800" dirty="0">
                <a:latin typeface="+mn-lt"/>
              </a:rPr>
              <a:t>Biomass power plant with capacity of 30 MW </a:t>
            </a:r>
          </a:p>
          <a:p>
            <a:pPr algn="l" rtl="0"/>
            <a:r>
              <a:rPr lang="en-US" sz="1800" dirty="0">
                <a:latin typeface="+mn-lt"/>
              </a:rPr>
              <a:t>Total investment: 1,150 billion VND</a:t>
            </a:r>
          </a:p>
        </p:txBody>
      </p:sp>
      <p:sp>
        <p:nvSpPr>
          <p:cNvPr id="20" name="TextBox 19">
            <a:extLst>
              <a:ext uri="{FF2B5EF4-FFF2-40B4-BE49-F238E27FC236}">
                <a16:creationId xmlns:a16="http://schemas.microsoft.com/office/drawing/2014/main" id="{2CFFF9B9-D48C-3653-0994-BD28F1EE29FF}"/>
              </a:ext>
            </a:extLst>
          </p:cNvPr>
          <p:cNvSpPr txBox="1"/>
          <p:nvPr/>
        </p:nvSpPr>
        <p:spPr>
          <a:xfrm>
            <a:off x="7079261" y="5183262"/>
            <a:ext cx="4899027" cy="1200329"/>
          </a:xfrm>
          <a:prstGeom prst="rect">
            <a:avLst/>
          </a:prstGeom>
          <a:noFill/>
        </p:spPr>
        <p:txBody>
          <a:bodyPr wrap="square">
            <a:spAutoFit/>
          </a:bodyPr>
          <a:lstStyle/>
          <a:p>
            <a:pPr algn="l" rtl="0"/>
            <a:r>
              <a:rPr lang="en-US" sz="1800" b="1" dirty="0">
                <a:latin typeface="+mn-lt"/>
              </a:rPr>
              <a:t>Tan Thang Cement Company</a:t>
            </a:r>
            <a:r>
              <a:rPr lang="en-US" sz="1800" dirty="0">
                <a:latin typeface="+mn-lt"/>
              </a:rPr>
              <a:t>: investment project in residual heat recovery system with capacity of 8 MW.</a:t>
            </a:r>
          </a:p>
          <a:p>
            <a:pPr algn="l" rtl="0"/>
            <a:r>
              <a:rPr lang="en-US" sz="1800" dirty="0">
                <a:latin typeface="+mn-lt"/>
              </a:rPr>
              <a:t>Total investment: 310 billion VND</a:t>
            </a:r>
          </a:p>
        </p:txBody>
      </p:sp>
      <p:sp>
        <p:nvSpPr>
          <p:cNvPr id="21" name="TextBox 20">
            <a:extLst>
              <a:ext uri="{FF2B5EF4-FFF2-40B4-BE49-F238E27FC236}">
                <a16:creationId xmlns:a16="http://schemas.microsoft.com/office/drawing/2014/main" id="{84B320DB-22A2-0F7C-6D78-8BF17A3D134C}"/>
              </a:ext>
            </a:extLst>
          </p:cNvPr>
          <p:cNvSpPr txBox="1"/>
          <p:nvPr/>
        </p:nvSpPr>
        <p:spPr>
          <a:xfrm>
            <a:off x="297601" y="5193684"/>
            <a:ext cx="5899246" cy="923330"/>
          </a:xfrm>
          <a:prstGeom prst="rect">
            <a:avLst/>
          </a:prstGeom>
          <a:noFill/>
        </p:spPr>
        <p:txBody>
          <a:bodyPr wrap="square">
            <a:spAutoFit/>
          </a:bodyPr>
          <a:lstStyle/>
          <a:p>
            <a:pPr algn="l" rtl="0"/>
            <a:r>
              <a:rPr lang="en-US" sz="1800" b="1" dirty="0" err="1">
                <a:latin typeface="+mn-lt"/>
                <a:cs typeface="Times New Roman" panose="02020603050405020304" pitchFamily="18" charset="0"/>
              </a:rPr>
              <a:t>Vonfram</a:t>
            </a:r>
            <a:r>
              <a:rPr lang="en-US" sz="1800" b="1" dirty="0">
                <a:latin typeface="+mn-lt"/>
                <a:cs typeface="Times New Roman" panose="02020603050405020304" pitchFamily="18" charset="0"/>
              </a:rPr>
              <a:t> </a:t>
            </a:r>
            <a:r>
              <a:rPr lang="en-US" sz="1800" b="1" dirty="0" err="1">
                <a:latin typeface="+mn-lt"/>
              </a:rPr>
              <a:t>MaSan</a:t>
            </a:r>
            <a:r>
              <a:rPr lang="en-US" sz="1800" b="1" dirty="0">
                <a:latin typeface="+mn-lt"/>
              </a:rPr>
              <a:t> Co., Ltd.: </a:t>
            </a:r>
            <a:r>
              <a:rPr lang="en-US" sz="1800" dirty="0">
                <a:latin typeface="+mn-lt"/>
              </a:rPr>
              <a:t>Replace two coal-burning boilers with two biomass-burning boilers to improve energy efficiency and reduce greenhouse gas emissions</a:t>
            </a:r>
            <a:endParaRPr lang="en-US" sz="1800" dirty="0">
              <a:highlight>
                <a:srgbClr val="FFFF00"/>
              </a:highlight>
              <a:latin typeface="+mn-lt"/>
            </a:endParaRPr>
          </a:p>
        </p:txBody>
      </p:sp>
      <p:sp>
        <p:nvSpPr>
          <p:cNvPr id="22" name="Arrow: Right 16">
            <a:extLst>
              <a:ext uri="{FF2B5EF4-FFF2-40B4-BE49-F238E27FC236}">
                <a16:creationId xmlns:a16="http://schemas.microsoft.com/office/drawing/2014/main" id="{5C3A7EC4-C769-673A-9C24-D312414906FC}"/>
              </a:ext>
            </a:extLst>
          </p:cNvPr>
          <p:cNvSpPr/>
          <p:nvPr/>
        </p:nvSpPr>
        <p:spPr>
          <a:xfrm rot="5400000">
            <a:off x="2713002" y="4913574"/>
            <a:ext cx="326625" cy="26772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sz="1600"/>
          </a:p>
        </p:txBody>
      </p:sp>
      <p:sp>
        <p:nvSpPr>
          <p:cNvPr id="23" name="Arrow: Right 17">
            <a:extLst>
              <a:ext uri="{FF2B5EF4-FFF2-40B4-BE49-F238E27FC236}">
                <a16:creationId xmlns:a16="http://schemas.microsoft.com/office/drawing/2014/main" id="{13762154-F8BF-98EE-83E2-B14D15AA6FB2}"/>
              </a:ext>
            </a:extLst>
          </p:cNvPr>
          <p:cNvSpPr/>
          <p:nvPr/>
        </p:nvSpPr>
        <p:spPr>
          <a:xfrm rot="5400000">
            <a:off x="9220487" y="4896510"/>
            <a:ext cx="326625" cy="26772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sz="1600"/>
          </a:p>
        </p:txBody>
      </p:sp>
      <p:pic>
        <p:nvPicPr>
          <p:cNvPr id="25" name="Picture 24" descr="F:\VSUEE\4. Meeting - Site Visit\2024\Meeting Masan Thai Nguyen 14.8.2024\Ảnh\20240814113109_IMG_0231.JPG">
            <a:extLst>
              <a:ext uri="{FF2B5EF4-FFF2-40B4-BE49-F238E27FC236}">
                <a16:creationId xmlns:a16="http://schemas.microsoft.com/office/drawing/2014/main" id="{8D35573C-47E3-7BEC-2AA6-EC0B1ED3A18B}"/>
              </a:ext>
            </a:extLst>
          </p:cNvPr>
          <p:cNvPicPr/>
          <p:nvPr/>
        </p:nvPicPr>
        <p:blipFill>
          <a:blip r:embed="rId5" cstate="print">
            <a:extLst>
              <a:ext uri="{28A0092B-C50C-407E-A947-70E740481C1C}">
                <a14:useLocalDpi xmlns:a14="http://schemas.microsoft.com/office/drawing/2010/main"/>
              </a:ext>
            </a:extLst>
          </a:blip>
          <a:srcRect/>
          <a:stretch>
            <a:fillRect/>
          </a:stretch>
        </p:blipFill>
        <p:spPr bwMode="auto">
          <a:xfrm>
            <a:off x="1658931" y="3129611"/>
            <a:ext cx="2572681" cy="1718983"/>
          </a:xfrm>
          <a:prstGeom prst="rect">
            <a:avLst/>
          </a:prstGeom>
          <a:noFill/>
          <a:ln>
            <a:noFill/>
          </a:ln>
        </p:spPr>
      </p:pic>
    </p:spTree>
    <p:extLst>
      <p:ext uri="{BB962C8B-B14F-4D97-AF65-F5344CB8AC3E}">
        <p14:creationId xmlns:p14="http://schemas.microsoft.com/office/powerpoint/2010/main" val="39416996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C5A01-53A3-D3CB-4DF8-35D938F7FF89}"/>
              </a:ext>
            </a:extLst>
          </p:cNvPr>
          <p:cNvSpPr>
            <a:spLocks noGrp="1"/>
          </p:cNvSpPr>
          <p:nvPr>
            <p:ph type="title"/>
          </p:nvPr>
        </p:nvSpPr>
        <p:spPr>
          <a:xfrm>
            <a:off x="624114" y="450703"/>
            <a:ext cx="10916815" cy="695628"/>
          </a:xfrm>
        </p:spPr>
        <p:txBody>
          <a:bodyPr>
            <a:noAutofit/>
          </a:bodyPr>
          <a:lstStyle/>
          <a:p>
            <a:pPr rtl="0"/>
            <a:r>
              <a:rPr lang="en-US" sz="2300" dirty="0">
                <a:latin typeface="+mj-lt"/>
              </a:rPr>
              <a:t>IEs HAVE COMMITTED TO PARTICIPATE IN THE PROJECT RECEIVED TECHNICAL SUPPORT FROM MOIT &amp; WB</a:t>
            </a:r>
            <a:endParaRPr lang="en-VN" sz="2300" dirty="0">
              <a:solidFill>
                <a:schemeClr val="accent1">
                  <a:lumMod val="50000"/>
                </a:schemeClr>
              </a:solidFill>
              <a:latin typeface="+mj-lt"/>
            </a:endParaRPr>
          </a:p>
        </p:txBody>
      </p:sp>
      <p:pic>
        <p:nvPicPr>
          <p:cNvPr id="3" name="Picture 2">
            <a:extLst>
              <a:ext uri="{FF2B5EF4-FFF2-40B4-BE49-F238E27FC236}">
                <a16:creationId xmlns:a16="http://schemas.microsoft.com/office/drawing/2014/main" id="{61510059-339B-99C9-0D26-C2F2E052E409}"/>
              </a:ext>
            </a:extLst>
          </p:cNvPr>
          <p:cNvPicPr>
            <a:picLocks noChangeAspect="1"/>
          </p:cNvPicPr>
          <p:nvPr/>
        </p:nvPicPr>
        <p:blipFill>
          <a:blip r:embed="rId2"/>
          <a:stretch>
            <a:fillRect/>
          </a:stretch>
        </p:blipFill>
        <p:spPr>
          <a:xfrm>
            <a:off x="8035825" y="1627213"/>
            <a:ext cx="3505104" cy="2648593"/>
          </a:xfrm>
          <a:prstGeom prst="rect">
            <a:avLst/>
          </a:prstGeom>
        </p:spPr>
      </p:pic>
      <p:pic>
        <p:nvPicPr>
          <p:cNvPr id="4" name="Picture 3">
            <a:extLst>
              <a:ext uri="{FF2B5EF4-FFF2-40B4-BE49-F238E27FC236}">
                <a16:creationId xmlns:a16="http://schemas.microsoft.com/office/drawing/2014/main" id="{4A3A6FB4-FE74-2F6D-0A98-08ED30258F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6482" b="5277"/>
          <a:stretch/>
        </p:blipFill>
        <p:spPr>
          <a:xfrm>
            <a:off x="4701937" y="2888374"/>
            <a:ext cx="3298508" cy="2158053"/>
          </a:xfrm>
          <a:prstGeom prst="rect">
            <a:avLst/>
          </a:prstGeom>
        </p:spPr>
      </p:pic>
      <p:sp>
        <p:nvSpPr>
          <p:cNvPr id="18" name="TextBox 17">
            <a:extLst>
              <a:ext uri="{FF2B5EF4-FFF2-40B4-BE49-F238E27FC236}">
                <a16:creationId xmlns:a16="http://schemas.microsoft.com/office/drawing/2014/main" id="{D022FB5D-948B-046A-2C06-C7CB4DD1EBBA}"/>
              </a:ext>
            </a:extLst>
          </p:cNvPr>
          <p:cNvSpPr txBox="1"/>
          <p:nvPr/>
        </p:nvSpPr>
        <p:spPr>
          <a:xfrm>
            <a:off x="197406" y="2535153"/>
            <a:ext cx="4765437" cy="301621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wrap="square" rtlCol="0" anchor="ctr">
            <a:spAutoFit/>
            <a:scene3d>
              <a:camera prst="orthographicFront"/>
              <a:lightRig rig="harsh" dir="t"/>
            </a:scene3d>
            <a:sp3d extrusionH="57150" prstMaterial="matte">
              <a:bevelT w="63500" h="12700" prst="angle"/>
              <a:contourClr>
                <a:schemeClr val="bg1">
                  <a:lumMod val="65000"/>
                </a:schemeClr>
              </a:contourClr>
            </a:sp3d>
          </a:bodyPr>
          <a:lstStyle/>
          <a:p>
            <a:pPr marL="285750" indent="-285750" algn="l" rtl="0">
              <a:spcAft>
                <a:spcPts val="3000"/>
              </a:spcAft>
              <a:buFont typeface="Wingdings" pitchFamily="2" charset="2"/>
              <a:buChar char="v"/>
            </a:pPr>
            <a:r>
              <a:rPr lang="en-US" sz="1800" b="1" dirty="0">
                <a:solidFill>
                  <a:schemeClr val="tx1"/>
                </a:solidFill>
              </a:rPr>
              <a:t>VONFRAM MASAN COMPANY LIMITED</a:t>
            </a:r>
          </a:p>
          <a:p>
            <a:pPr marL="285750" indent="-285750" algn="l" rtl="0">
              <a:spcAft>
                <a:spcPts val="3000"/>
              </a:spcAft>
              <a:buFont typeface="Wingdings" pitchFamily="2" charset="2"/>
              <a:buChar char="v"/>
            </a:pPr>
            <a:r>
              <a:rPr lang="en-US" sz="1800" b="1" dirty="0">
                <a:solidFill>
                  <a:schemeClr val="tx1"/>
                </a:solidFill>
              </a:rPr>
              <a:t>THACH BAN COMPANY LIMITED</a:t>
            </a:r>
          </a:p>
          <a:p>
            <a:pPr marL="285750" indent="-285750">
              <a:spcAft>
                <a:spcPts val="3000"/>
              </a:spcAft>
              <a:buFont typeface="Wingdings" pitchFamily="2" charset="2"/>
              <a:buChar char="v"/>
            </a:pPr>
            <a:r>
              <a:rPr lang="en-US" sz="1800" b="1" dirty="0">
                <a:solidFill>
                  <a:schemeClr val="tx1"/>
                </a:solidFill>
              </a:rPr>
              <a:t>VIGLACERA AAC JOINT STOCK</a:t>
            </a:r>
          </a:p>
          <a:p>
            <a:pPr marL="285750" indent="-285750" algn="l" rtl="0">
              <a:spcAft>
                <a:spcPts val="3000"/>
              </a:spcAft>
              <a:buFont typeface="Wingdings" pitchFamily="2" charset="2"/>
              <a:buChar char="v"/>
            </a:pPr>
            <a:r>
              <a:rPr lang="en-US" sz="1800" b="1" i="0" u="none" strike="noStrike" dirty="0">
                <a:solidFill>
                  <a:srgbClr val="5F6368"/>
                </a:solidFill>
                <a:effectLst/>
              </a:rPr>
              <a:t> </a:t>
            </a:r>
            <a:r>
              <a:rPr lang="en-US" sz="1800" b="1" dirty="0">
                <a:solidFill>
                  <a:schemeClr val="tx1"/>
                </a:solidFill>
              </a:rPr>
              <a:t>PHU AN THANH GIA LAI CO., LTD</a:t>
            </a:r>
          </a:p>
          <a:p>
            <a:pPr marL="285750" indent="-285750" algn="l" rtl="0">
              <a:buFont typeface="Wingdings" pitchFamily="2" charset="2"/>
              <a:buChar char="v"/>
            </a:pPr>
            <a:endParaRPr lang="en-US" sz="1800" b="1" dirty="0">
              <a:solidFill>
                <a:schemeClr val="tx1"/>
              </a:solidFill>
            </a:endParaRPr>
          </a:p>
        </p:txBody>
      </p:sp>
      <p:pic>
        <p:nvPicPr>
          <p:cNvPr id="19" name="Picture 18">
            <a:extLst>
              <a:ext uri="{FF2B5EF4-FFF2-40B4-BE49-F238E27FC236}">
                <a16:creationId xmlns:a16="http://schemas.microsoft.com/office/drawing/2014/main" id="{6F3FA334-35B5-E530-8B04-A11FD4DB040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1267" y="4043258"/>
            <a:ext cx="3769857" cy="2513239"/>
          </a:xfrm>
          <a:prstGeom prst="rect">
            <a:avLst/>
          </a:prstGeom>
        </p:spPr>
      </p:pic>
    </p:spTree>
    <p:extLst>
      <p:ext uri="{BB962C8B-B14F-4D97-AF65-F5344CB8AC3E}">
        <p14:creationId xmlns:p14="http://schemas.microsoft.com/office/powerpoint/2010/main" val="1744876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35405-8098-ADFB-AF9A-D04013C7CE19}"/>
              </a:ext>
            </a:extLst>
          </p:cNvPr>
          <p:cNvSpPr>
            <a:spLocks noGrp="1"/>
          </p:cNvSpPr>
          <p:nvPr>
            <p:ph type="title"/>
          </p:nvPr>
        </p:nvSpPr>
        <p:spPr>
          <a:xfrm>
            <a:off x="722616" y="3181400"/>
            <a:ext cx="10972800" cy="495200"/>
          </a:xfrm>
        </p:spPr>
        <p:txBody>
          <a:bodyPr>
            <a:normAutofit fontScale="90000"/>
          </a:bodyPr>
          <a:lstStyle/>
          <a:p>
            <a:r>
              <a:rPr lang="en-US" dirty="0">
                <a:solidFill>
                  <a:schemeClr val="accent1">
                    <a:lumMod val="50000"/>
                  </a:schemeClr>
                </a:solidFill>
              </a:rPr>
              <a:t>QUESTION &amp; ANSWER</a:t>
            </a:r>
          </a:p>
        </p:txBody>
      </p:sp>
    </p:spTree>
    <p:extLst>
      <p:ext uri="{BB962C8B-B14F-4D97-AF65-F5344CB8AC3E}">
        <p14:creationId xmlns:p14="http://schemas.microsoft.com/office/powerpoint/2010/main" val="2778405937"/>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10537</TotalTime>
  <Words>2452</Words>
  <Application>Microsoft Macintosh PowerPoint</Application>
  <PresentationFormat>Widescreen</PresentationFormat>
  <Paragraphs>188</Paragraphs>
  <Slides>30</Slides>
  <Notes>12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30</vt:i4>
      </vt:variant>
    </vt:vector>
  </HeadingPairs>
  <TitlesOfParts>
    <vt:vector size="40" baseType="lpstr">
      <vt:lpstr>Fira Sans Extra Condensed</vt:lpstr>
      <vt:lpstr>Roboto</vt:lpstr>
      <vt:lpstr>Noto Sans</vt:lpstr>
      <vt:lpstr>Wingdings</vt:lpstr>
      <vt:lpstr>Arial Unicode MS</vt:lpstr>
      <vt:lpstr>Arial</vt:lpstr>
      <vt:lpstr>ヒラギノ角ゴ Pro W3</vt:lpstr>
      <vt:lpstr>MS PGothic</vt:lpstr>
      <vt:lpstr>Calibri</vt:lpstr>
      <vt:lpstr>Energy Saving Infographics by Slidesgo</vt:lpstr>
      <vt:lpstr>TRAINING PROGRAMME  FOR INDUSTRIAL ENTERPRISEs</vt:lpstr>
      <vt:lpstr>PowerPoint Presentation</vt:lpstr>
      <vt:lpstr> 1. VSUEE PROJECT OVERVIEW </vt:lpstr>
      <vt:lpstr>PROJECT COMPONENTS</vt:lpstr>
      <vt:lpstr>MAIN SUPPORT ACTIVITIES OF THE PROJECT</vt:lpstr>
      <vt:lpstr>3. BENEFITS OF IE/ESCO WHEN PARTICIPATING IN PROJECT</vt:lpstr>
      <vt:lpstr>TECHNICAL SUPPORT FROM MOIT &amp; WORLD BANK</vt:lpstr>
      <vt:lpstr>IEs HAVE COMMITTED TO PARTICIPATE IN THE PROJECT RECEIVED TECHNICAL SUPPORT FROM MOIT &amp; WB</vt:lpstr>
      <vt:lpstr>QUESTION &amp; ANSWER</vt:lpstr>
      <vt:lpstr>TRAINING PROGRAMME  FOR INDUSTRIAL ENTERPRISEs</vt:lpstr>
      <vt:lpstr>PowerPoint Presentation</vt:lpstr>
      <vt:lpstr>LEGAL REGULATIONS AND POLICIES IN EE</vt:lpstr>
      <vt:lpstr>Legal Documents</vt:lpstr>
      <vt:lpstr>PowerPoint Presentation</vt:lpstr>
      <vt:lpstr>PowerPoint Presentation</vt:lpstr>
      <vt:lpstr>PowerPoint Presentation</vt:lpstr>
      <vt:lpstr>PowerPoint Presentation</vt:lpstr>
      <vt:lpstr>Regulations for facilities outside key energy user</vt:lpstr>
      <vt:lpstr>PowerPoint Presentation</vt:lpstr>
      <vt:lpstr>PowerPoint Presentation</vt:lpstr>
      <vt:lpstr>PowerPoint Presentation</vt:lpstr>
      <vt:lpstr>TRAINING PROGRAMME  FOR INDUSTRIAL ENTERPRISEs</vt:lpstr>
      <vt:lpstr>1. Could you provide information on the gender equality in energy efficiency?
2. What initiatives are your organization implementing to address gender equality in the workplace?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ESCO TRAINING PROGRAM</dc:title>
  <cp:lastModifiedBy>823417-Nguyễn Mạnh Hùng</cp:lastModifiedBy>
  <cp:revision>124</cp:revision>
  <dcterms:modified xsi:type="dcterms:W3CDTF">2025-08-11T03:23:14Z</dcterms:modified>
</cp:coreProperties>
</file>