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06_48A3659D.xml" ContentType="application/vnd.ms-powerpoint.comments+xml"/>
  <Override PartName="/ppt/notesSlides/notesSlide6.xml" ContentType="application/vnd.openxmlformats-officedocument.presentationml.notesSlide+xml"/>
  <Override PartName="/ppt/comments/modernComment_107_D6FD3606.xml" ContentType="application/vnd.ms-powerpoint.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10F_4FD5B377.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modernComment_113_AEE514C2.xml" ContentType="application/vnd.ms-powerpoint.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modernComment_117_D6050C97.xml" ContentType="application/vnd.ms-powerpoint.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omments/modernComment_10E_71508E9D.xml" ContentType="application/vnd.ms-powerpoint.comment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omments/modernComment_126_1426896A.xml" ContentType="application/vnd.ms-powerpoint.comment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omments/modernComment_133_536C1BD5.xml" ContentType="application/vnd.ms-powerpoint.comments+xml"/>
  <Override PartName="/ppt/notesSlides/notesSlide44.xml" ContentType="application/vnd.openxmlformats-officedocument.presentationml.notesSlide+xml"/>
  <Override PartName="/ppt/comments/modernComment_134_383C1503.xml" ContentType="application/vnd.ms-powerpoint.comment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comments/modernComment_146_EE362FC9.xml" ContentType="application/vnd.ms-powerpoint.comments+xml"/>
  <Override PartName="/ppt/notesSlides/notesSlide5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64"/>
  </p:notesMasterIdLst>
  <p:sldIdLst>
    <p:sldId id="331" r:id="rId3"/>
    <p:sldId id="333" r:id="rId4"/>
    <p:sldId id="259" r:id="rId5"/>
    <p:sldId id="334" r:id="rId6"/>
    <p:sldId id="266" r:id="rId7"/>
    <p:sldId id="335" r:id="rId8"/>
    <p:sldId id="262" r:id="rId9"/>
    <p:sldId id="263" r:id="rId10"/>
    <p:sldId id="264" r:id="rId11"/>
    <p:sldId id="271" r:id="rId12"/>
    <p:sldId id="272" r:id="rId13"/>
    <p:sldId id="273" r:id="rId14"/>
    <p:sldId id="274" r:id="rId15"/>
    <p:sldId id="275" r:id="rId16"/>
    <p:sldId id="276" r:id="rId17"/>
    <p:sldId id="280" r:id="rId18"/>
    <p:sldId id="278" r:id="rId19"/>
    <p:sldId id="279" r:id="rId20"/>
    <p:sldId id="336" r:id="rId21"/>
    <p:sldId id="337" r:id="rId22"/>
    <p:sldId id="338" r:id="rId23"/>
    <p:sldId id="339" r:id="rId24"/>
    <p:sldId id="281" r:id="rId25"/>
    <p:sldId id="270" r:id="rId26"/>
    <p:sldId id="282" r:id="rId27"/>
    <p:sldId id="283" r:id="rId28"/>
    <p:sldId id="285" r:id="rId29"/>
    <p:sldId id="287" r:id="rId30"/>
    <p:sldId id="286" r:id="rId31"/>
    <p:sldId id="348" r:id="rId32"/>
    <p:sldId id="289" r:id="rId33"/>
    <p:sldId id="291" r:id="rId34"/>
    <p:sldId id="349" r:id="rId35"/>
    <p:sldId id="292" r:id="rId36"/>
    <p:sldId id="293" r:id="rId37"/>
    <p:sldId id="294" r:id="rId38"/>
    <p:sldId id="295" r:id="rId39"/>
    <p:sldId id="297" r:id="rId40"/>
    <p:sldId id="298" r:id="rId41"/>
    <p:sldId id="300" r:id="rId42"/>
    <p:sldId id="301" r:id="rId43"/>
    <p:sldId id="303" r:id="rId44"/>
    <p:sldId id="304" r:id="rId45"/>
    <p:sldId id="306" r:id="rId46"/>
    <p:sldId id="307" r:id="rId47"/>
    <p:sldId id="308" r:id="rId48"/>
    <p:sldId id="305" r:id="rId49"/>
    <p:sldId id="309" r:id="rId50"/>
    <p:sldId id="310" r:id="rId51"/>
    <p:sldId id="311" r:id="rId52"/>
    <p:sldId id="312" r:id="rId53"/>
    <p:sldId id="314" r:id="rId54"/>
    <p:sldId id="315" r:id="rId55"/>
    <p:sldId id="316" r:id="rId56"/>
    <p:sldId id="317" r:id="rId57"/>
    <p:sldId id="350" r:id="rId58"/>
    <p:sldId id="325" r:id="rId59"/>
    <p:sldId id="363" r:id="rId60"/>
    <p:sldId id="364" r:id="rId61"/>
    <p:sldId id="326" r:id="rId62"/>
    <p:sldId id="366"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095571-0591-2BA7-D4B2-2AD8824ACA54}" name="Đào Kim Thịnh" initials="" userId="S::thinh.daokim@hust.edu.vn::7c6afaa0-7a07-43b1-814c-a5cebcfeb159" providerId="AD"/>
  <p188:author id="{43481484-1C1C-3990-CBDE-9A94CBA4EAED}" name="823417-Nguyễn Mạnh Hùng" initials="8NMH" userId="S::823417@ftu.edu.vn::c3c82439-42a5-480f-88a6-ec2f0256d75b" providerId="AD"/>
  <p188:author id="{382977E8-7337-0E45-A259-40AB65035B46}" name="DRL" initials="DRL" userId="DRL"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366"/>
    <a:srgbClr val="3366CC"/>
    <a:srgbClr val="003399"/>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909" autoAdjust="0"/>
    <p:restoredTop sz="94660"/>
  </p:normalViewPr>
  <p:slideViewPr>
    <p:cSldViewPr snapToGrid="0">
      <p:cViewPr varScale="1">
        <p:scale>
          <a:sx n="105" d="100"/>
          <a:sy n="105" d="100"/>
        </p:scale>
        <p:origin x="150" y="2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notesMaster" Target="notesMasters/notesMaster1.xml"/><Relationship Id="rId69" Type="http://schemas.microsoft.com/office/2016/11/relationships/changesInfo" Target="changesInfos/changesInfo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lip Limaye" userId="c14ededb3a4cc408" providerId="LiveId" clId="{120CFF5A-5F49-49F8-B879-9D6025F3A33E}"/>
    <pc:docChg chg="modSld">
      <pc:chgData name="Dilip Limaye" userId="c14ededb3a4cc408" providerId="LiveId" clId="{120CFF5A-5F49-49F8-B879-9D6025F3A33E}" dt="2025-03-23T18:12:16.291" v="1" actId="20577"/>
      <pc:docMkLst>
        <pc:docMk/>
      </pc:docMkLst>
      <pc:sldChg chg="modSp mod">
        <pc:chgData name="Dilip Limaye" userId="c14ededb3a4cc408" providerId="LiveId" clId="{120CFF5A-5F49-49F8-B879-9D6025F3A33E}" dt="2025-03-23T18:12:16.291" v="1" actId="20577"/>
        <pc:sldMkLst>
          <pc:docMk/>
          <pc:sldMk cId="2796945089" sldId="331"/>
        </pc:sldMkLst>
        <pc:spChg chg="mod">
          <ac:chgData name="Dilip Limaye" userId="c14ededb3a4cc408" providerId="LiveId" clId="{120CFF5A-5F49-49F8-B879-9D6025F3A33E}" dt="2025-03-23T18:12:16.291" v="1" actId="20577"/>
          <ac:spMkLst>
            <pc:docMk/>
            <pc:sldMk cId="2796945089" sldId="331"/>
            <ac:spMk id="2" creationId="{C3AD4A12-7BB9-4766-DA4D-2F0628F59824}"/>
          </ac:spMkLst>
        </pc:spChg>
      </pc:sldChg>
    </pc:docChg>
  </pc:docChgLst>
</pc:chgInfo>
</file>

<file path=ppt/comments/modernComment_106_48A3659D.xml><?xml version="1.0" encoding="utf-8"?>
<p188:cmLst xmlns:a="http://schemas.openxmlformats.org/drawingml/2006/main" xmlns:r="http://schemas.openxmlformats.org/officeDocument/2006/relationships" xmlns:p188="http://schemas.microsoft.com/office/powerpoint/2018/8/main">
  <p188:cm id="{A6E88C7F-052D-4AE3-B6ED-90F7A56C73BF}" authorId="{382977E8-7337-0E45-A259-40AB65035B46}" created="2025-03-23T17:40:59.878">
    <ac:txMkLst xmlns:ac="http://schemas.microsoft.com/office/drawing/2013/main/command">
      <pc:docMk xmlns:pc="http://schemas.microsoft.com/office/powerpoint/2013/main/command"/>
      <pc:sldMk xmlns:pc="http://schemas.microsoft.com/office/powerpoint/2013/main/command" cId="1218667933" sldId="262"/>
      <ac:spMk id="4" creationId="{00000000-0000-0000-0000-000000000000}"/>
      <ac:txMk cp="183" len="2">
        <ac:context len="326" hash="1376336456"/>
      </ac:txMk>
    </ac:txMkLst>
    <p188:pos x="10795929" y="579454"/>
    <p188:replyLst>
      <p188:reply id="{A62EDF13-6197-43F3-8A24-B1B1F3099B33}" authorId="{81095571-0591-2BA7-D4B2-2AD8824ACA54}" created="2025-05-05T10:59:53.218">
        <p188:txBody>
          <a:bodyPr/>
          <a:lstStyle/>
          <a:p>
            <a:r>
              <a:rPr lang="en-US"/>
              <a:t>Nm: Nanomet</a:t>
            </a:r>
          </a:p>
        </p188:txBody>
      </p188:reply>
      <p188:reply id="{5EA7D692-500A-488C-8B41-581BE4FD7A9A}" authorId="{81095571-0591-2BA7-D4B2-2AD8824ACA54}" created="2025-05-05T12:36:33.208">
        <p188:txBody>
          <a:bodyPr/>
          <a:lstStyle/>
          <a:p>
            <a:r>
              <a:rPr lang="en-US"/>
              <a:t>Nanomet (correctly spelled nanometre in British English or nanometer in American English) is a unit of length in the International System of Units (SI), symbolized as nm.</a:t>
            </a:r>
          </a:p>
        </p188:txBody>
      </p188:reply>
    </p188:replyLst>
    <p188:txBody>
      <a:bodyPr/>
      <a:lstStyle/>
      <a:p>
        <a:r>
          <a:rPr lang="en-US"/>
          <a:t>Define “nm”</a:t>
        </a:r>
      </a:p>
    </p188:txBody>
  </p188:cm>
</p188:cmLst>
</file>

<file path=ppt/comments/modernComment_107_D6FD3606.xml><?xml version="1.0" encoding="utf-8"?>
<p188:cmLst xmlns:a="http://schemas.openxmlformats.org/drawingml/2006/main" xmlns:r="http://schemas.openxmlformats.org/officeDocument/2006/relationships" xmlns:p188="http://schemas.microsoft.com/office/powerpoint/2018/8/main">
  <p188:cm id="{59F60522-990F-4D7A-9161-D8DECE358874}" authorId="{382977E8-7337-0E45-A259-40AB65035B46}" created="2025-03-23T17:42:02.289">
    <ac:txMkLst xmlns:ac="http://schemas.microsoft.com/office/drawing/2013/main/command">
      <pc:docMk xmlns:pc="http://schemas.microsoft.com/office/powerpoint/2013/main/command"/>
      <pc:sldMk xmlns:pc="http://schemas.microsoft.com/office/powerpoint/2013/main/command" cId="3606918662" sldId="263"/>
      <ac:spMk id="7" creationId="{00000000-0000-0000-0000-000000000000}"/>
      <ac:txMk cp="316" len="9">
        <ac:context len="351" hash="1136884000"/>
      </ac:txMk>
    </ac:txMkLst>
    <p188:pos x="3256993" y="1188364"/>
    <p188:replyLst>
      <p188:reply id="{1EAE6706-C302-4103-A302-AAAE43CD39F5}" authorId="{81095571-0591-2BA7-D4B2-2AD8824ACA54}" created="2025-05-05T11:03:29.812">
        <p188:txBody>
          <a:bodyPr/>
          <a:lstStyle/>
          <a:p>
            <a:r>
              <a:rPr lang="en-US"/>
              <a:t>Steradian (sr) is the unit of solid angle in the International System of Units (SI). While radian (rad) is used to measure planar angles, steradian is used to measure angles in three-dimensional space—similar to the volume of light emitted from a point source in space.</a:t>
            </a:r>
          </a:p>
        </p188:txBody>
      </p188:reply>
    </p188:replyLst>
    <p188:txBody>
      <a:bodyPr/>
      <a:lstStyle/>
      <a:p>
        <a:r>
          <a:rPr lang="en-US"/>
          <a:t>What is a “steradian”</a:t>
        </a:r>
      </a:p>
    </p188:txBody>
  </p188:cm>
</p188:cmLst>
</file>

<file path=ppt/comments/modernComment_10E_71508E9D.xml><?xml version="1.0" encoding="utf-8"?>
<p188:cmLst xmlns:a="http://schemas.openxmlformats.org/drawingml/2006/main" xmlns:r="http://schemas.openxmlformats.org/officeDocument/2006/relationships" xmlns:p188="http://schemas.microsoft.com/office/powerpoint/2018/8/main">
  <p188:cm id="{9A79754A-5BE8-4936-9CD0-94DA4C9EE5DA}" authorId="{382977E8-7337-0E45-A259-40AB65035B46}" created="2025-03-23T17:54:26.816">
    <pc:sldMkLst xmlns:pc="http://schemas.microsoft.com/office/powerpoint/2013/main/command">
      <pc:docMk/>
      <pc:sldMk cId="1901104797" sldId="270"/>
    </pc:sldMkLst>
    <p188:replyLst>
      <p188:reply id="{792093B8-FFC6-4291-9140-55D36ADABDE0}" authorId="{81095571-0591-2BA7-D4B2-2AD8824ACA54}" created="2025-05-05T11:58:11.061">
        <p188:txBody>
          <a:bodyPr/>
          <a:lstStyle/>
          <a:p>
            <a:r>
              <a:rPr lang="en-US"/>
              <a:t>High pressure mercury</a:t>
            </a:r>
          </a:p>
        </p188:txBody>
      </p188:reply>
    </p188:replyLst>
    <p188:txBody>
      <a:bodyPr/>
      <a:lstStyle/>
      <a:p>
        <a:r>
          <a:rPr lang="en-US"/>
          <a:t>What is TNCA? Does that refer to a type of lamp?</a:t>
        </a:r>
      </a:p>
    </p188:txBody>
    <p188:extLst>
      <p:ext xmlns:p="http://schemas.openxmlformats.org/presentationml/2006/main" uri="{57CB4572-C831-44C2-8A1C-0ADB6CCDFE69}">
        <p223:reactions xmlns:p223="http://schemas.microsoft.com/office/powerpoint/2022/03/main">
          <p223:rxn type="👍">
            <p223:instance time="2025-05-05T12:07:02.886" authorId="{81095571-0591-2BA7-D4B2-2AD8824ACA54}"/>
          </p223:rxn>
        </p223:reactions>
      </p:ext>
    </p188:extLst>
  </p188:cm>
  <p188:cm id="{0ADE099A-6A4A-4146-9826-6B135AAFDB27}" authorId="{382977E8-7337-0E45-A259-40AB65035B46}" created="2025-03-23T17:54:54.437">
    <pc:sldMkLst xmlns:pc="http://schemas.microsoft.com/office/powerpoint/2013/main/command">
      <pc:docMk/>
      <pc:sldMk cId="1901104797" sldId="270"/>
    </pc:sldMkLst>
    <p188:replyLst>
      <p188:reply id="{CE88550F-CDD9-44AC-B01A-C5E7096805AB}" authorId="{81095571-0591-2BA7-D4B2-2AD8824ACA54}" created="2025-05-07T06:32:09.774">
        <p188:txBody>
          <a:bodyPr/>
          <a:lstStyle/>
          <a:p>
            <a:r>
              <a:rPr lang="en-US"/>
              <a:t>Has been included</a:t>
            </a:r>
          </a:p>
        </p188:txBody>
      </p188:reply>
    </p188:replyLst>
    <p188:txBody>
      <a:bodyPr/>
      <a:lstStyle/>
      <a:p>
        <a:r>
          <a:rPr lang="en-US"/>
          <a:t>Need a better picture of an LED lamp used in industry</a:t>
        </a:r>
      </a:p>
    </p188:txBody>
    <p188:extLst>
      <p:ext xmlns:p="http://schemas.openxmlformats.org/presentationml/2006/main" uri="{57CB4572-C831-44C2-8A1C-0ADB6CCDFE69}">
        <p223:reactions xmlns:p223="http://schemas.microsoft.com/office/powerpoint/2022/03/main">
          <p223:rxn type="👍">
            <p223:instance time="2025-05-05T12:07:04.246" authorId="{81095571-0591-2BA7-D4B2-2AD8824ACA54}"/>
          </p223:rxn>
        </p223:reactions>
      </p:ext>
    </p188:extLst>
  </p188:cm>
</p188:cmLst>
</file>

<file path=ppt/comments/modernComment_10F_4FD5B377.xml><?xml version="1.0" encoding="utf-8"?>
<p188:cmLst xmlns:a="http://schemas.openxmlformats.org/drawingml/2006/main" xmlns:r="http://schemas.openxmlformats.org/officeDocument/2006/relationships" xmlns:p188="http://schemas.microsoft.com/office/powerpoint/2018/8/main">
  <p188:cm id="{4A5BD866-5595-4423-AED1-64008F5B7595}" authorId="{382977E8-7337-0E45-A259-40AB65035B46}" created="2025-03-23T17:44:51.841">
    <ac:txMkLst xmlns:ac="http://schemas.microsoft.com/office/drawing/2013/main/command">
      <pc:docMk xmlns:pc="http://schemas.microsoft.com/office/powerpoint/2013/main/command"/>
      <pc:sldMk xmlns:pc="http://schemas.microsoft.com/office/powerpoint/2013/main/command" cId="1339405175" sldId="271"/>
      <ac:spMk id="2" creationId="{354AC6D8-6E2F-29D4-0406-572B820D7F31}"/>
      <ac:txMk cp="0" len="110">
        <ac:context len="111" hash="2253388981"/>
      </ac:txMk>
    </ac:txMkLst>
    <p188:replyLst>
      <p188:reply id="{C41BE2D9-3E06-4A09-B746-085BF3199FEC}" authorId="{81095571-0591-2BA7-D4B2-2AD8824ACA54}" created="2025-05-07T07:16:57.282">
        <p188:txBody>
          <a:bodyPr/>
          <a:lstStyle/>
          <a:p>
            <a:r>
              <a:rPr lang="en-US"/>
              <a:t>Has been edited</a:t>
            </a:r>
          </a:p>
        </p188:txBody>
      </p188:reply>
    </p188:replyLst>
    <p188:txBody>
      <a:bodyPr/>
      <a:lstStyle/>
      <a:p>
        <a:r>
          <a:rPr lang="en-US"/>
          <a:t>In the picture, it would be useful to add an LED, in addition to the incandescent and what appears to be a CFL</a:t>
        </a:r>
      </a:p>
    </p188:txBody>
    <p188:extLst>
      <p:ext xmlns:p="http://schemas.openxmlformats.org/presentationml/2006/main" uri="{57CB4572-C831-44C2-8A1C-0ADB6CCDFE69}">
        <p223:reactions xmlns:p223="http://schemas.microsoft.com/office/powerpoint/2022/03/main">
          <p223:rxn type="👍">
            <p223:instance time="2025-05-05T11:05:08.675" authorId="{81095571-0591-2BA7-D4B2-2AD8824ACA54}"/>
          </p223:rxn>
        </p223:reactions>
      </p:ext>
    </p188:extLst>
  </p188:cm>
</p188:cmLst>
</file>

<file path=ppt/comments/modernComment_113_AEE514C2.xml><?xml version="1.0" encoding="utf-8"?>
<p188:cmLst xmlns:a="http://schemas.openxmlformats.org/drawingml/2006/main" xmlns:r="http://schemas.openxmlformats.org/officeDocument/2006/relationships" xmlns:p188="http://schemas.microsoft.com/office/powerpoint/2018/8/main">
  <p188:cm id="{9177D9B3-F714-402B-93D8-0A2483070547}" authorId="{382977E8-7337-0E45-A259-40AB65035B46}" created="2025-03-23T17:46:38.437">
    <pc:sldMkLst xmlns:pc="http://schemas.microsoft.com/office/powerpoint/2013/main/command">
      <pc:docMk/>
      <pc:sldMk cId="2934248642" sldId="275"/>
    </pc:sldMkLst>
    <p188:replyLst>
      <p188:reply id="{1FA36D09-F063-4172-B8EF-F03A939DAAF9}" authorId="{81095571-0591-2BA7-D4B2-2AD8824ACA54}" created="2025-05-07T06:29:39.124">
        <p188:txBody>
          <a:bodyPr/>
          <a:lstStyle/>
          <a:p>
            <a:r>
              <a:rPr lang="en-US"/>
              <a:t>Revised. One ambiguous image has been removed for clarity</a:t>
            </a:r>
          </a:p>
        </p188:txBody>
      </p188:reply>
    </p188:replyLst>
    <p188:txBody>
      <a:bodyPr/>
      <a:lstStyle/>
      <a:p>
        <a:r>
          <a:rPr lang="en-US"/>
          <a:t>Not clear what the pictures are showing</a:t>
        </a:r>
      </a:p>
    </p188:txBody>
  </p188:cm>
</p188:cmLst>
</file>

<file path=ppt/comments/modernComment_117_D6050C97.xml><?xml version="1.0" encoding="utf-8"?>
<p188:cmLst xmlns:a="http://schemas.openxmlformats.org/drawingml/2006/main" xmlns:r="http://schemas.openxmlformats.org/officeDocument/2006/relationships" xmlns:p188="http://schemas.microsoft.com/office/powerpoint/2018/8/main">
  <p188:cm id="{4F09EAE8-A5FC-43BD-B43C-1FF6E6BBFE67}" authorId="{382977E8-7337-0E45-A259-40AB65035B46}" created="2025-03-23T17:48:34.342">
    <pc:sldMkLst xmlns:pc="http://schemas.microsoft.com/office/powerpoint/2013/main/command">
      <pc:docMk/>
      <pc:sldMk cId="3590655127" sldId="279"/>
    </pc:sldMkLst>
    <p188:replyLst>
      <p188:reply id="{A3E10283-24D3-495B-8E06-41F339610F6C}" authorId="{81095571-0591-2BA7-D4B2-2AD8824ACA54}" created="2025-05-07T06:31:02.045">
        <p188:txBody>
          <a:bodyPr/>
          <a:lstStyle/>
          <a:p>
            <a:r>
              <a:rPr lang="en-US"/>
              <a:t>Has been added</a:t>
            </a:r>
          </a:p>
        </p188:txBody>
      </p188:reply>
    </p188:replyLst>
    <p188:txBody>
      <a:bodyPr/>
      <a:lstStyle/>
      <a:p>
        <a:r>
          <a:rPr lang="en-US"/>
          <a:t>What about “production areas”? Can we add?</a:t>
        </a:r>
      </a:p>
    </p188:txBody>
  </p188:cm>
</p188:cmLst>
</file>

<file path=ppt/comments/modernComment_126_1426896A.xml><?xml version="1.0" encoding="utf-8"?>
<p188:cmLst xmlns:a="http://schemas.openxmlformats.org/drawingml/2006/main" xmlns:r="http://schemas.openxmlformats.org/officeDocument/2006/relationships" xmlns:p188="http://schemas.microsoft.com/office/powerpoint/2018/8/main">
  <p188:cm id="{FDA6F4C1-58F9-4852-8925-2FA7985D2235}" authorId="{382977E8-7337-0E45-A259-40AB65035B46}" created="2025-03-23T17:59:12.590">
    <ac:deMkLst xmlns:ac="http://schemas.microsoft.com/office/drawing/2013/main/command">
      <pc:docMk xmlns:pc="http://schemas.microsoft.com/office/powerpoint/2013/main/command"/>
      <pc:sldMk xmlns:pc="http://schemas.microsoft.com/office/powerpoint/2013/main/command" cId="338069866" sldId="294"/>
      <ac:graphicFrameMk id="4" creationId="{BC42A816-2227-AF17-937A-A9983DBE65EB}"/>
    </ac:deMkLst>
    <p188:replyLst>
      <p188:reply id="{C4798D4B-64CB-4299-BF36-6D765B432AD2}" authorId="{81095571-0591-2BA7-D4B2-2AD8824ACA54}" created="2025-05-07T06:33:19.759">
        <p188:txBody>
          <a:bodyPr/>
          <a:lstStyle/>
          <a:p>
            <a:r>
              <a:rPr lang="en-US"/>
              <a:t>Has been included</a:t>
            </a:r>
          </a:p>
        </p188:txBody>
      </p188:reply>
    </p188:replyLst>
    <p188:txBody>
      <a:bodyPr/>
      <a:lstStyle/>
      <a:p>
        <a:r>
          <a:rPr lang="en-US"/>
          <a:t>This slide needs to be revised. 
Incandescent can be replaced by LED. In fact LED is more efficient, cost-effective and has longer life than CFL
Same with HP mercury lamps and T10 fluorescent tubes. LEDs are most cost-effective in these replacements.
</a:t>
        </a:r>
      </a:p>
    </p188:txBody>
  </p188:cm>
</p188:cmLst>
</file>

<file path=ppt/comments/modernComment_133_536C1BD5.xml><?xml version="1.0" encoding="utf-8"?>
<p188:cmLst xmlns:a="http://schemas.openxmlformats.org/drawingml/2006/main" xmlns:r="http://schemas.openxmlformats.org/officeDocument/2006/relationships" xmlns:p188="http://schemas.microsoft.com/office/powerpoint/2018/8/main">
  <p188:cm id="{8358CF37-C670-4E56-8DBF-20824FA0B9B1}" authorId="{382977E8-7337-0E45-A259-40AB65035B46}" created="2025-03-23T18:04:07.251">
    <pc:sldMkLst xmlns:pc="http://schemas.microsoft.com/office/powerpoint/2013/main/command">
      <pc:docMk/>
      <pc:sldMk cId="1399593941" sldId="307"/>
    </pc:sldMkLst>
    <p188:replyLst>
      <p188:reply id="{FC7F9C32-D8E5-4DE1-8CA4-4AD359A9EE93}" authorId="{81095571-0591-2BA7-D4B2-2AD8824ACA54}" created="2025-05-07T06:34:23.791">
        <p188:txBody>
          <a:bodyPr/>
          <a:lstStyle/>
          <a:p>
            <a:r>
              <a:rPr lang="en-US"/>
              <a:t>Revised</a:t>
            </a:r>
          </a:p>
        </p188:txBody>
      </p188:reply>
    </p188:replyLst>
    <p188:txBody>
      <a:bodyPr/>
      <a:lstStyle/>
      <a:p>
        <a:r>
          <a:rPr lang="en-US"/>
          <a:t>Why provide an example of a supermarket? Replace with an industrial example.</a:t>
        </a:r>
      </a:p>
    </p188:txBody>
    <p188:extLst>
      <p:ext xmlns:p="http://schemas.openxmlformats.org/presentationml/2006/main" uri="{57CB4572-C831-44C2-8A1C-0ADB6CCDFE69}">
        <p223:reactions xmlns:p223="http://schemas.microsoft.com/office/powerpoint/2022/03/main">
          <p223:rxn type="👍">
            <p223:instance time="2025-05-05T12:28:04.598" authorId="{81095571-0591-2BA7-D4B2-2AD8824ACA54}"/>
          </p223:rxn>
        </p223:reactions>
      </p:ext>
    </p188:extLst>
  </p188:cm>
</p188:cmLst>
</file>

<file path=ppt/comments/modernComment_134_383C1503.xml><?xml version="1.0" encoding="utf-8"?>
<p188:cmLst xmlns:a="http://schemas.openxmlformats.org/drawingml/2006/main" xmlns:r="http://schemas.openxmlformats.org/officeDocument/2006/relationships" xmlns:p188="http://schemas.microsoft.com/office/powerpoint/2018/8/main">
  <p188:cm id="{73162593-6937-48E0-BDDF-F07DDDB127F2}" authorId="{382977E8-7337-0E45-A259-40AB65035B46}" created="2025-03-23T18:05:27.813">
    <pc:sldMkLst xmlns:pc="http://schemas.microsoft.com/office/powerpoint/2013/main/command">
      <pc:docMk/>
      <pc:sldMk cId="943461635" sldId="308"/>
    </pc:sldMkLst>
    <p188:replyLst>
      <p188:reply id="{74680A87-32EE-4841-B7A9-A34390F60272}" authorId="{81095571-0591-2BA7-D4B2-2AD8824ACA54}" created="2025-05-07T06:43:24.946">
        <p188:txBody>
          <a:bodyPr/>
          <a:lstStyle/>
          <a:p>
            <a:r>
              <a:rPr lang="en-US"/>
              <a:t>I think incandescent lamps are hardly used in industrial applications, so using T8 lamps might be a more reasonable choice</a:t>
            </a:r>
          </a:p>
        </p188:txBody>
      </p188:reply>
    </p188:replyLst>
    <p188:txBody>
      <a:bodyPr/>
      <a:lstStyle/>
      <a:p>
        <a:r>
          <a:rPr lang="en-US"/>
          <a:t>This slide should include incandescent to show how inefficient they are.</a:t>
        </a:r>
      </a:p>
    </p188:txBody>
  </p188:cm>
</p188:cmLst>
</file>

<file path=ppt/comments/modernComment_146_EE362FC9.xml><?xml version="1.0" encoding="utf-8"?>
<p188:cmLst xmlns:a="http://schemas.openxmlformats.org/drawingml/2006/main" xmlns:r="http://schemas.openxmlformats.org/officeDocument/2006/relationships" xmlns:p188="http://schemas.microsoft.com/office/powerpoint/2018/8/main">
  <p188:cm id="{A22825F2-54A8-44C0-AA05-D9DBF102B871}" authorId="{382977E8-7337-0E45-A259-40AB65035B46}" created="2025-03-23T18:08:27.145">
    <pc:sldMkLst xmlns:pc="http://schemas.microsoft.com/office/powerpoint/2013/main/command">
      <pc:docMk/>
      <pc:sldMk cId="3996528585" sldId="326"/>
    </pc:sldMkLst>
    <p188:replyLst>
      <p188:reply id="{4FFD666E-F8F1-4329-9A2F-67594E8A63CB}" authorId="{81095571-0591-2BA7-D4B2-2AD8824ACA54}" created="2025-05-07T06:44:21.277">
        <p188:txBody>
          <a:bodyPr/>
          <a:lstStyle/>
          <a:p>
            <a:r>
              <a:rPr lang="en-US"/>
              <a:t>Has been added</a:t>
            </a:r>
          </a:p>
        </p188:txBody>
      </p188:reply>
    </p188:replyLst>
    <p188:txBody>
      <a:bodyPr/>
      <a:lstStyle/>
      <a:p>
        <a:r>
          <a:rPr lang="en-US"/>
          <a:t>Add “Select the most efficient lighting technology”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588F1A-E727-4BA3-A296-2F09F92FEA3E}" type="datetimeFigureOut">
              <a:rPr lang="en-US" smtClean="0"/>
              <a:t>8/11/2025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0A47DE-5284-4EFB-A923-9E0A0742A82D}" type="slidenum">
              <a:rPr lang="en-US" smtClean="0"/>
              <a:t>‹#›</a:t>
            </a:fld>
            <a:endParaRPr lang="en-US"/>
          </a:p>
        </p:txBody>
      </p:sp>
    </p:spTree>
    <p:extLst>
      <p:ext uri="{BB962C8B-B14F-4D97-AF65-F5344CB8AC3E}">
        <p14:creationId xmlns:p14="http://schemas.microsoft.com/office/powerpoint/2010/main" val="1378701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12148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33194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13745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292509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642603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59768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29301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03267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CC5592D1-7C9E-D0C6-8660-46961A89116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D385AC85-8BBF-1160-1CD1-BF66A820922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sym typeface="Wingdings" panose="05000000000000000000" pitchFamily="2" charset="2"/>
              </a:rPr>
              <a:t>Giải thích </a:t>
            </a:r>
            <a:r>
              <a:rPr lang="en-US" altLang="en-US" b="1">
                <a:sym typeface="Wingdings" panose="05000000000000000000" pitchFamily="2" charset="2"/>
              </a:rPr>
              <a:t>TCVN 7114: 2002 </a:t>
            </a:r>
            <a:r>
              <a:rPr lang="en-US" altLang="en-US"/>
              <a:t>“</a:t>
            </a:r>
            <a:r>
              <a:rPr lang="en-US" altLang="en-US" i="1"/>
              <a:t>Ecgônômi – Nguyên lý Ecgônômi thị giác chiếu sáng cho HT làm việc trong nhà</a:t>
            </a:r>
            <a:r>
              <a:rPr lang="en-US" altLang="en-US"/>
              <a:t>”  </a:t>
            </a:r>
            <a:r>
              <a:rPr lang="en-US" altLang="en-US">
                <a:sym typeface="Wingdings" panose="05000000000000000000" pitchFamily="2" charset="2"/>
              </a:rPr>
              <a:t>(dùng cho chiếu sáng trong nhà)</a:t>
            </a:r>
          </a:p>
          <a:p>
            <a:pPr eaLnBrk="1" hangingPunct="1">
              <a:spcBef>
                <a:spcPct val="0"/>
              </a:spcBef>
            </a:pPr>
            <a:r>
              <a:rPr lang="en-US" altLang="en-US">
                <a:sym typeface="Wingdings" panose="05000000000000000000" pitchFamily="2" charset="2"/>
              </a:rPr>
              <a:t>Tiêu chuẩn </a:t>
            </a:r>
            <a:r>
              <a:rPr lang="vi-VN" altLang="en-US">
                <a:sym typeface="Wingdings" panose="05000000000000000000" pitchFamily="2" charset="2"/>
              </a:rPr>
              <a:t>đư</a:t>
            </a:r>
            <a:r>
              <a:rPr lang="en-US" altLang="en-US">
                <a:sym typeface="Wingdings" panose="05000000000000000000" pitchFamily="2" charset="2"/>
              </a:rPr>
              <a:t>a phạm vi rộng.  Khi thiết kế chiếu sáng  chọn lux tùy nhu cầu lựa chọn trong khoảng  lux cần thiết sử dụng. Một số ví dụ:</a:t>
            </a:r>
          </a:p>
          <a:p>
            <a:pPr lvl="1" eaLnBrk="1" hangingPunct="1">
              <a:spcBef>
                <a:spcPct val="0"/>
              </a:spcBef>
            </a:pPr>
            <a:r>
              <a:rPr lang="en-US" altLang="en-US">
                <a:sym typeface="Wingdings" panose="05000000000000000000" pitchFamily="2" charset="2"/>
              </a:rPr>
              <a:t>Tính chất công việc: làm việc với chi tiết lớn – độ rọi thấp, chi tiết nhỏ - độ rọi cao</a:t>
            </a:r>
          </a:p>
          <a:p>
            <a:pPr lvl="1" eaLnBrk="1" hangingPunct="1">
              <a:spcBef>
                <a:spcPct val="0"/>
              </a:spcBef>
            </a:pPr>
            <a:r>
              <a:rPr lang="en-US" altLang="en-US">
                <a:sym typeface="Wingdings" panose="05000000000000000000" pitchFamily="2" charset="2"/>
              </a:rPr>
              <a:t>Thời gian làm việc liên tục : càng lâu – độ rọi càng lớn</a:t>
            </a:r>
          </a:p>
          <a:p>
            <a:pPr lvl="1" eaLnBrk="1" hangingPunct="1">
              <a:spcBef>
                <a:spcPct val="0"/>
              </a:spcBef>
            </a:pPr>
            <a:r>
              <a:rPr lang="en-US" altLang="en-US">
                <a:sym typeface="Wingdings" panose="05000000000000000000" pitchFamily="2" charset="2"/>
              </a:rPr>
              <a:t>Lứa tuổi ng</a:t>
            </a:r>
            <a:r>
              <a:rPr lang="vi-VN" altLang="en-US">
                <a:sym typeface="Wingdings" panose="05000000000000000000" pitchFamily="2" charset="2"/>
              </a:rPr>
              <a:t>ườ</a:t>
            </a:r>
            <a:r>
              <a:rPr lang="en-US" altLang="en-US">
                <a:sym typeface="Wingdings" panose="05000000000000000000" pitchFamily="2" charset="2"/>
              </a:rPr>
              <a:t>i làm việc: ng</a:t>
            </a:r>
            <a:r>
              <a:rPr lang="vi-VN" altLang="en-US">
                <a:sym typeface="Wingdings" panose="05000000000000000000" pitchFamily="2" charset="2"/>
              </a:rPr>
              <a:t>ườ</a:t>
            </a:r>
            <a:r>
              <a:rPr lang="en-US" altLang="en-US">
                <a:sym typeface="Wingdings" panose="05000000000000000000" pitchFamily="2" charset="2"/>
              </a:rPr>
              <a:t>i già – độ rọi cao, ng</a:t>
            </a:r>
            <a:r>
              <a:rPr lang="vi-VN" altLang="en-US">
                <a:sym typeface="Wingdings" panose="05000000000000000000" pitchFamily="2" charset="2"/>
              </a:rPr>
              <a:t>ườ</a:t>
            </a:r>
            <a:r>
              <a:rPr lang="en-US" altLang="en-US">
                <a:sym typeface="Wingdings" panose="05000000000000000000" pitchFamily="2" charset="2"/>
              </a:rPr>
              <a:t>i trẻ - độ rọi thấp</a:t>
            </a:r>
          </a:p>
          <a:p>
            <a:pPr lvl="1" eaLnBrk="1" hangingPunct="1">
              <a:spcBef>
                <a:spcPct val="0"/>
              </a:spcBef>
            </a:pPr>
            <a:r>
              <a:rPr lang="en-US" altLang="en-US">
                <a:sym typeface="Wingdings" panose="05000000000000000000" pitchFamily="2" charset="2"/>
              </a:rPr>
              <a:t>hệ số phản xạ các bề mặt (màu s</a:t>
            </a:r>
            <a:r>
              <a:rPr lang="vi-VN" altLang="en-US">
                <a:sym typeface="Wingdings" panose="05000000000000000000" pitchFamily="2" charset="2"/>
              </a:rPr>
              <a:t>ơ</a:t>
            </a:r>
            <a:r>
              <a:rPr lang="en-US" altLang="en-US">
                <a:sym typeface="Wingdings" panose="05000000000000000000" pitchFamily="2" charset="2"/>
              </a:rPr>
              <a:t>n): màu sáng – độ rọi thấp, tối – độ rọi cao</a:t>
            </a:r>
          </a:p>
          <a:p>
            <a:pPr eaLnBrk="1" hangingPunct="1">
              <a:spcBef>
                <a:spcPct val="0"/>
              </a:spcBef>
            </a:pPr>
            <a:r>
              <a:rPr lang="en-US" altLang="en-US">
                <a:sym typeface="Wingdings" panose="05000000000000000000" pitchFamily="2" charset="2"/>
              </a:rPr>
              <a:t>Cấp chói lóa :</a:t>
            </a:r>
          </a:p>
          <a:p>
            <a:pPr lvl="1" eaLnBrk="1" hangingPunct="1">
              <a:spcBef>
                <a:spcPct val="0"/>
              </a:spcBef>
            </a:pPr>
            <a:r>
              <a:rPr lang="en-US" altLang="en-US">
                <a:sym typeface="Symbol" panose="05050102010706020507" pitchFamily="18" charset="2"/>
              </a:rPr>
              <a:t>Cấp A, B cho những công việc quan trọng, phức tạp, </a:t>
            </a:r>
          </a:p>
          <a:p>
            <a:pPr lvl="1" eaLnBrk="1" hangingPunct="1">
              <a:spcBef>
                <a:spcPct val="0"/>
              </a:spcBef>
            </a:pPr>
            <a:r>
              <a:rPr lang="en-US" altLang="en-US">
                <a:sym typeface="Symbol" panose="05050102010706020507" pitchFamily="18" charset="2"/>
              </a:rPr>
              <a:t>Cấp D, E cho những công việc không quan trọng, đơn giản, </a:t>
            </a:r>
          </a:p>
          <a:p>
            <a:pPr eaLnBrk="1" hangingPunct="1">
              <a:spcBef>
                <a:spcPct val="0"/>
              </a:spcBef>
            </a:pPr>
            <a:r>
              <a:rPr lang="en-US" altLang="en-US">
                <a:sym typeface="Symbol" panose="05050102010706020507" pitchFamily="18" charset="2"/>
              </a:rPr>
              <a:t>Ngoài ra còn có các tiêu chuẩn chiếu sáng khác như: </a:t>
            </a:r>
          </a:p>
          <a:p>
            <a:pPr eaLnBrk="1" hangingPunct="1">
              <a:spcBef>
                <a:spcPct val="0"/>
              </a:spcBef>
              <a:buFont typeface="Arial" panose="020B0604020202020204" pitchFamily="34" charset="0"/>
              <a:buNone/>
            </a:pPr>
            <a:r>
              <a:rPr lang="en-US" altLang="en-US" b="1"/>
              <a:t>   + TCXDVN 333:2005</a:t>
            </a:r>
            <a:r>
              <a:rPr lang="en-US" altLang="en-US"/>
              <a:t> “</a:t>
            </a:r>
            <a:r>
              <a:rPr lang="en-US" altLang="en-US" i="1"/>
              <a:t>Chiếu sáng nhân tạo bên ngoài các công trình công cộng &amp; kỹ thuật hạ tầng đô thị -Tiêu chuẩn thiết kế”  </a:t>
            </a:r>
          </a:p>
          <a:p>
            <a:pPr>
              <a:buFont typeface="Arial" panose="020B0604020202020204" pitchFamily="34" charset="0"/>
              <a:buNone/>
            </a:pPr>
            <a:r>
              <a:rPr lang="en-US" altLang="en-US" b="1"/>
              <a:t>   + TCXDVN 259:2001</a:t>
            </a:r>
            <a:r>
              <a:rPr lang="en-US" altLang="en-US"/>
              <a:t> “</a:t>
            </a:r>
            <a:r>
              <a:rPr lang="en-US" altLang="en-US" i="1"/>
              <a:t>Tiêu chuẩn thiết kế chiếu sáng nhân tạo đường, đường phố, quảng trường đô thị”</a:t>
            </a:r>
            <a:r>
              <a:rPr lang="en-US" altLang="en-US"/>
              <a:t> </a:t>
            </a:r>
            <a:endParaRPr lang="en-US" altLang="en-US">
              <a:sym typeface="Symbol" panose="05050102010706020507" pitchFamily="18" charset="2"/>
            </a:endParaRPr>
          </a:p>
          <a:p>
            <a:pPr eaLnBrk="1" hangingPunct="1">
              <a:spcBef>
                <a:spcPct val="0"/>
              </a:spcBef>
              <a:buFont typeface="Arial" panose="020B0604020202020204" pitchFamily="34" charset="0"/>
              <a:buNone/>
            </a:pPr>
            <a:endParaRPr lang="en-US" altLang="en-US"/>
          </a:p>
        </p:txBody>
      </p:sp>
      <p:sp>
        <p:nvSpPr>
          <p:cNvPr id="37892" name="Slide Number Placeholder 3">
            <a:extLst>
              <a:ext uri="{FF2B5EF4-FFF2-40B4-BE49-F238E27FC236}">
                <a16:creationId xmlns:a16="http://schemas.microsoft.com/office/drawing/2014/main" id="{345228C5-3D9B-C9C5-6DAA-1243F489CB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0000"/>
              </a:lnSpc>
              <a:spcBef>
                <a:spcPts val="600"/>
              </a:spcBef>
              <a:buFont typeface="Arial" panose="020B0604020202020204" pitchFamily="34" charset="0"/>
              <a:buChar char="•"/>
              <a:defRPr sz="1200">
                <a:solidFill>
                  <a:schemeClr val="tx1"/>
                </a:solidFill>
                <a:latin typeface="Arial" panose="020B0604020202020204" pitchFamily="34" charset="0"/>
                <a:cs typeface="Arial" panose="020B0604020202020204" pitchFamily="34" charset="0"/>
              </a:defRPr>
            </a:lvl1pPr>
            <a:lvl2pPr marL="769938" indent="-295275">
              <a:lnSpc>
                <a:spcPct val="110000"/>
              </a:lnSpc>
              <a:spcBef>
                <a:spcPts val="600"/>
              </a:spcBef>
              <a:buFont typeface="Calibri" panose="020F0502020204030204" pitchFamily="34" charset="0"/>
              <a:buChar char="–"/>
              <a:defRPr sz="1200">
                <a:solidFill>
                  <a:schemeClr val="tx1"/>
                </a:solidFill>
                <a:latin typeface="Arial" panose="020B0604020202020204" pitchFamily="34" charset="0"/>
                <a:cs typeface="Arial" panose="020B0604020202020204" pitchFamily="34" charset="0"/>
              </a:defRPr>
            </a:lvl2pPr>
            <a:lvl3pPr marL="1184275" indent="-236538">
              <a:spcBef>
                <a:spcPts val="600"/>
              </a:spcBef>
              <a:buFont typeface="Courier New" panose="02070309020205020404" pitchFamily="49" charset="0"/>
              <a:buChar char="o"/>
              <a:defRPr sz="1200">
                <a:solidFill>
                  <a:schemeClr val="tx1"/>
                </a:solidFill>
                <a:latin typeface="Arial" panose="020B0604020202020204" pitchFamily="34" charset="0"/>
                <a:cs typeface="Arial" panose="020B0604020202020204" pitchFamily="34" charset="0"/>
              </a:defRPr>
            </a:lvl3pPr>
            <a:lvl4pPr marL="1658938" indent="-236538">
              <a:spcBef>
                <a:spcPct val="30000"/>
              </a:spcBef>
              <a:defRPr sz="1200">
                <a:solidFill>
                  <a:schemeClr val="tx1"/>
                </a:solidFill>
                <a:latin typeface="Calibri" panose="020F0502020204030204" pitchFamily="34" charset="0"/>
                <a:cs typeface="Arial" panose="020B0604020202020204" pitchFamily="34" charset="0"/>
              </a:defRPr>
            </a:lvl4pPr>
            <a:lvl5pPr marL="2133600" indent="-236538">
              <a:spcBef>
                <a:spcPct val="30000"/>
              </a:spcBef>
              <a:defRPr sz="1200">
                <a:solidFill>
                  <a:schemeClr val="tx1"/>
                </a:solidFill>
                <a:latin typeface="Calibri" panose="020F0502020204030204" pitchFamily="34" charset="0"/>
                <a:cs typeface="Arial" panose="020B0604020202020204" pitchFamily="34" charset="0"/>
              </a:defRPr>
            </a:lvl5pPr>
            <a:lvl6pPr marL="25908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30480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5052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9624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a:lnSpc>
                <a:spcPct val="100000"/>
              </a:lnSpc>
              <a:spcBef>
                <a:spcPct val="0"/>
              </a:spcBef>
              <a:buFontTx/>
              <a:buNone/>
            </a:pPr>
            <a:fld id="{9EC89361-38AC-4702-93B4-88942B5C8939}" type="slidenum">
              <a:rPr lang="en-US" altLang="en-US"/>
              <a:pPr>
                <a:lnSpc>
                  <a:spcPct val="100000"/>
                </a:lnSpc>
                <a:spcBef>
                  <a:spcPct val="0"/>
                </a:spcBef>
                <a:buFontTx/>
                <a:buNone/>
              </a:pPr>
              <a:t>19</a:t>
            </a:fld>
            <a:endParaRPr lang="en-US" altLang="en-US" dirty="0"/>
          </a:p>
        </p:txBody>
      </p:sp>
    </p:spTree>
    <p:extLst>
      <p:ext uri="{BB962C8B-B14F-4D97-AF65-F5344CB8AC3E}">
        <p14:creationId xmlns:p14="http://schemas.microsoft.com/office/powerpoint/2010/main" val="2132980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CC5592D1-7C9E-D0C6-8660-46961A89116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D385AC85-8BBF-1160-1CD1-BF66A820922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sym typeface="Wingdings" panose="05000000000000000000" pitchFamily="2" charset="2"/>
              </a:rPr>
              <a:t>Giải thích </a:t>
            </a:r>
            <a:r>
              <a:rPr lang="en-US" altLang="en-US" b="1">
                <a:sym typeface="Wingdings" panose="05000000000000000000" pitchFamily="2" charset="2"/>
              </a:rPr>
              <a:t>TCVN 7114: 2002 </a:t>
            </a:r>
            <a:r>
              <a:rPr lang="en-US" altLang="en-US"/>
              <a:t>“</a:t>
            </a:r>
            <a:r>
              <a:rPr lang="en-US" altLang="en-US" i="1"/>
              <a:t>Ecgônômi – Nguyên lý Ecgônômi thị giác chiếu sáng cho HT làm việc trong nhà</a:t>
            </a:r>
            <a:r>
              <a:rPr lang="en-US" altLang="en-US"/>
              <a:t>”  </a:t>
            </a:r>
            <a:r>
              <a:rPr lang="en-US" altLang="en-US">
                <a:sym typeface="Wingdings" panose="05000000000000000000" pitchFamily="2" charset="2"/>
              </a:rPr>
              <a:t>(dùng cho chiếu sáng trong nhà)</a:t>
            </a:r>
          </a:p>
          <a:p>
            <a:pPr eaLnBrk="1" hangingPunct="1">
              <a:spcBef>
                <a:spcPct val="0"/>
              </a:spcBef>
            </a:pPr>
            <a:r>
              <a:rPr lang="en-US" altLang="en-US">
                <a:sym typeface="Wingdings" panose="05000000000000000000" pitchFamily="2" charset="2"/>
              </a:rPr>
              <a:t>Tiêu chuẩn </a:t>
            </a:r>
            <a:r>
              <a:rPr lang="vi-VN" altLang="en-US">
                <a:sym typeface="Wingdings" panose="05000000000000000000" pitchFamily="2" charset="2"/>
              </a:rPr>
              <a:t>đư</a:t>
            </a:r>
            <a:r>
              <a:rPr lang="en-US" altLang="en-US">
                <a:sym typeface="Wingdings" panose="05000000000000000000" pitchFamily="2" charset="2"/>
              </a:rPr>
              <a:t>a phạm vi rộng.  Khi thiết kế chiếu sáng  chọn lux tùy nhu cầu lựa chọn trong khoảng  lux cần thiết sử dụng. Một số ví dụ:</a:t>
            </a:r>
          </a:p>
          <a:p>
            <a:pPr lvl="1" eaLnBrk="1" hangingPunct="1">
              <a:spcBef>
                <a:spcPct val="0"/>
              </a:spcBef>
            </a:pPr>
            <a:r>
              <a:rPr lang="en-US" altLang="en-US">
                <a:sym typeface="Wingdings" panose="05000000000000000000" pitchFamily="2" charset="2"/>
              </a:rPr>
              <a:t>Tính chất công việc: làm việc với chi tiết lớn – độ rọi thấp, chi tiết nhỏ - độ rọi cao</a:t>
            </a:r>
          </a:p>
          <a:p>
            <a:pPr lvl="1" eaLnBrk="1" hangingPunct="1">
              <a:spcBef>
                <a:spcPct val="0"/>
              </a:spcBef>
            </a:pPr>
            <a:r>
              <a:rPr lang="en-US" altLang="en-US">
                <a:sym typeface="Wingdings" panose="05000000000000000000" pitchFamily="2" charset="2"/>
              </a:rPr>
              <a:t>Thời gian làm việc liên tục : càng lâu – độ rọi càng lớn</a:t>
            </a:r>
          </a:p>
          <a:p>
            <a:pPr lvl="1" eaLnBrk="1" hangingPunct="1">
              <a:spcBef>
                <a:spcPct val="0"/>
              </a:spcBef>
            </a:pPr>
            <a:r>
              <a:rPr lang="en-US" altLang="en-US">
                <a:sym typeface="Wingdings" panose="05000000000000000000" pitchFamily="2" charset="2"/>
              </a:rPr>
              <a:t>Lứa tuổi ng</a:t>
            </a:r>
            <a:r>
              <a:rPr lang="vi-VN" altLang="en-US">
                <a:sym typeface="Wingdings" panose="05000000000000000000" pitchFamily="2" charset="2"/>
              </a:rPr>
              <a:t>ườ</a:t>
            </a:r>
            <a:r>
              <a:rPr lang="en-US" altLang="en-US">
                <a:sym typeface="Wingdings" panose="05000000000000000000" pitchFamily="2" charset="2"/>
              </a:rPr>
              <a:t>i làm việc: ng</a:t>
            </a:r>
            <a:r>
              <a:rPr lang="vi-VN" altLang="en-US">
                <a:sym typeface="Wingdings" panose="05000000000000000000" pitchFamily="2" charset="2"/>
              </a:rPr>
              <a:t>ườ</a:t>
            </a:r>
            <a:r>
              <a:rPr lang="en-US" altLang="en-US">
                <a:sym typeface="Wingdings" panose="05000000000000000000" pitchFamily="2" charset="2"/>
              </a:rPr>
              <a:t>i già – độ rọi cao, ng</a:t>
            </a:r>
            <a:r>
              <a:rPr lang="vi-VN" altLang="en-US">
                <a:sym typeface="Wingdings" panose="05000000000000000000" pitchFamily="2" charset="2"/>
              </a:rPr>
              <a:t>ườ</a:t>
            </a:r>
            <a:r>
              <a:rPr lang="en-US" altLang="en-US">
                <a:sym typeface="Wingdings" panose="05000000000000000000" pitchFamily="2" charset="2"/>
              </a:rPr>
              <a:t>i trẻ - độ rọi thấp</a:t>
            </a:r>
          </a:p>
          <a:p>
            <a:pPr lvl="1" eaLnBrk="1" hangingPunct="1">
              <a:spcBef>
                <a:spcPct val="0"/>
              </a:spcBef>
            </a:pPr>
            <a:r>
              <a:rPr lang="en-US" altLang="en-US">
                <a:sym typeface="Wingdings" panose="05000000000000000000" pitchFamily="2" charset="2"/>
              </a:rPr>
              <a:t>hệ số phản xạ các bề mặt (màu s</a:t>
            </a:r>
            <a:r>
              <a:rPr lang="vi-VN" altLang="en-US">
                <a:sym typeface="Wingdings" panose="05000000000000000000" pitchFamily="2" charset="2"/>
              </a:rPr>
              <a:t>ơ</a:t>
            </a:r>
            <a:r>
              <a:rPr lang="en-US" altLang="en-US">
                <a:sym typeface="Wingdings" panose="05000000000000000000" pitchFamily="2" charset="2"/>
              </a:rPr>
              <a:t>n): màu sáng – độ rọi thấp, tối – độ rọi cao</a:t>
            </a:r>
          </a:p>
          <a:p>
            <a:pPr eaLnBrk="1" hangingPunct="1">
              <a:spcBef>
                <a:spcPct val="0"/>
              </a:spcBef>
            </a:pPr>
            <a:r>
              <a:rPr lang="en-US" altLang="en-US">
                <a:sym typeface="Wingdings" panose="05000000000000000000" pitchFamily="2" charset="2"/>
              </a:rPr>
              <a:t>Cấp chói lóa :</a:t>
            </a:r>
          </a:p>
          <a:p>
            <a:pPr lvl="1" eaLnBrk="1" hangingPunct="1">
              <a:spcBef>
                <a:spcPct val="0"/>
              </a:spcBef>
            </a:pPr>
            <a:r>
              <a:rPr lang="en-US" altLang="en-US">
                <a:sym typeface="Symbol" panose="05050102010706020507" pitchFamily="18" charset="2"/>
              </a:rPr>
              <a:t>Cấp A, B cho những công việc quan trọng, phức tạp, </a:t>
            </a:r>
          </a:p>
          <a:p>
            <a:pPr lvl="1" eaLnBrk="1" hangingPunct="1">
              <a:spcBef>
                <a:spcPct val="0"/>
              </a:spcBef>
            </a:pPr>
            <a:r>
              <a:rPr lang="en-US" altLang="en-US">
                <a:sym typeface="Symbol" panose="05050102010706020507" pitchFamily="18" charset="2"/>
              </a:rPr>
              <a:t>Cấp D, E cho những công việc không quan trọng, đơn giản, </a:t>
            </a:r>
          </a:p>
          <a:p>
            <a:pPr eaLnBrk="1" hangingPunct="1">
              <a:spcBef>
                <a:spcPct val="0"/>
              </a:spcBef>
            </a:pPr>
            <a:r>
              <a:rPr lang="en-US" altLang="en-US">
                <a:sym typeface="Symbol" panose="05050102010706020507" pitchFamily="18" charset="2"/>
              </a:rPr>
              <a:t>Ngoài ra còn có các tiêu chuẩn chiếu sáng khác như: </a:t>
            </a:r>
          </a:p>
          <a:p>
            <a:pPr eaLnBrk="1" hangingPunct="1">
              <a:spcBef>
                <a:spcPct val="0"/>
              </a:spcBef>
              <a:buFont typeface="Arial" panose="020B0604020202020204" pitchFamily="34" charset="0"/>
              <a:buNone/>
            </a:pPr>
            <a:r>
              <a:rPr lang="en-US" altLang="en-US" b="1"/>
              <a:t>   + TCXDVN 333:2005</a:t>
            </a:r>
            <a:r>
              <a:rPr lang="en-US" altLang="en-US"/>
              <a:t> “</a:t>
            </a:r>
            <a:r>
              <a:rPr lang="en-US" altLang="en-US" i="1"/>
              <a:t>Chiếu sáng nhân tạo bên ngoài các công trình công cộng &amp; kỹ thuật hạ tầng đô thị -Tiêu chuẩn thiết kế”  </a:t>
            </a:r>
          </a:p>
          <a:p>
            <a:pPr>
              <a:buFont typeface="Arial" panose="020B0604020202020204" pitchFamily="34" charset="0"/>
              <a:buNone/>
            </a:pPr>
            <a:r>
              <a:rPr lang="en-US" altLang="en-US" b="1"/>
              <a:t>   + TCXDVN 259:2001</a:t>
            </a:r>
            <a:r>
              <a:rPr lang="en-US" altLang="en-US"/>
              <a:t> “</a:t>
            </a:r>
            <a:r>
              <a:rPr lang="en-US" altLang="en-US" i="1"/>
              <a:t>Tiêu chuẩn thiết kế chiếu sáng nhân tạo đường, đường phố, quảng trường đô thị”</a:t>
            </a:r>
            <a:r>
              <a:rPr lang="en-US" altLang="en-US"/>
              <a:t> </a:t>
            </a:r>
            <a:endParaRPr lang="en-US" altLang="en-US">
              <a:sym typeface="Symbol" panose="05050102010706020507" pitchFamily="18" charset="2"/>
            </a:endParaRPr>
          </a:p>
          <a:p>
            <a:pPr eaLnBrk="1" hangingPunct="1">
              <a:spcBef>
                <a:spcPct val="0"/>
              </a:spcBef>
              <a:buFont typeface="Arial" panose="020B0604020202020204" pitchFamily="34" charset="0"/>
              <a:buNone/>
            </a:pPr>
            <a:endParaRPr lang="en-US" altLang="en-US"/>
          </a:p>
        </p:txBody>
      </p:sp>
      <p:sp>
        <p:nvSpPr>
          <p:cNvPr id="37892" name="Slide Number Placeholder 3">
            <a:extLst>
              <a:ext uri="{FF2B5EF4-FFF2-40B4-BE49-F238E27FC236}">
                <a16:creationId xmlns:a16="http://schemas.microsoft.com/office/drawing/2014/main" id="{345228C5-3D9B-C9C5-6DAA-1243F489CB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0000"/>
              </a:lnSpc>
              <a:spcBef>
                <a:spcPts val="600"/>
              </a:spcBef>
              <a:buFont typeface="Arial" panose="020B0604020202020204" pitchFamily="34" charset="0"/>
              <a:buChar char="•"/>
              <a:defRPr sz="1200">
                <a:solidFill>
                  <a:schemeClr val="tx1"/>
                </a:solidFill>
                <a:latin typeface="Arial" panose="020B0604020202020204" pitchFamily="34" charset="0"/>
                <a:cs typeface="Arial" panose="020B0604020202020204" pitchFamily="34" charset="0"/>
              </a:defRPr>
            </a:lvl1pPr>
            <a:lvl2pPr marL="769938" indent="-295275">
              <a:lnSpc>
                <a:spcPct val="110000"/>
              </a:lnSpc>
              <a:spcBef>
                <a:spcPts val="600"/>
              </a:spcBef>
              <a:buFont typeface="Calibri" panose="020F0502020204030204" pitchFamily="34" charset="0"/>
              <a:buChar char="–"/>
              <a:defRPr sz="1200">
                <a:solidFill>
                  <a:schemeClr val="tx1"/>
                </a:solidFill>
                <a:latin typeface="Arial" panose="020B0604020202020204" pitchFamily="34" charset="0"/>
                <a:cs typeface="Arial" panose="020B0604020202020204" pitchFamily="34" charset="0"/>
              </a:defRPr>
            </a:lvl2pPr>
            <a:lvl3pPr marL="1184275" indent="-236538">
              <a:spcBef>
                <a:spcPts val="600"/>
              </a:spcBef>
              <a:buFont typeface="Courier New" panose="02070309020205020404" pitchFamily="49" charset="0"/>
              <a:buChar char="o"/>
              <a:defRPr sz="1200">
                <a:solidFill>
                  <a:schemeClr val="tx1"/>
                </a:solidFill>
                <a:latin typeface="Arial" panose="020B0604020202020204" pitchFamily="34" charset="0"/>
                <a:cs typeface="Arial" panose="020B0604020202020204" pitchFamily="34" charset="0"/>
              </a:defRPr>
            </a:lvl3pPr>
            <a:lvl4pPr marL="1658938" indent="-236538">
              <a:spcBef>
                <a:spcPct val="30000"/>
              </a:spcBef>
              <a:defRPr sz="1200">
                <a:solidFill>
                  <a:schemeClr val="tx1"/>
                </a:solidFill>
                <a:latin typeface="Calibri" panose="020F0502020204030204" pitchFamily="34" charset="0"/>
                <a:cs typeface="Arial" panose="020B0604020202020204" pitchFamily="34" charset="0"/>
              </a:defRPr>
            </a:lvl4pPr>
            <a:lvl5pPr marL="2133600" indent="-236538">
              <a:spcBef>
                <a:spcPct val="30000"/>
              </a:spcBef>
              <a:defRPr sz="1200">
                <a:solidFill>
                  <a:schemeClr val="tx1"/>
                </a:solidFill>
                <a:latin typeface="Calibri" panose="020F0502020204030204" pitchFamily="34" charset="0"/>
                <a:cs typeface="Arial" panose="020B0604020202020204" pitchFamily="34" charset="0"/>
              </a:defRPr>
            </a:lvl5pPr>
            <a:lvl6pPr marL="25908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30480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5052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9624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a:lnSpc>
                <a:spcPct val="100000"/>
              </a:lnSpc>
              <a:spcBef>
                <a:spcPct val="0"/>
              </a:spcBef>
              <a:buFontTx/>
              <a:buNone/>
            </a:pPr>
            <a:fld id="{9EC89361-38AC-4702-93B4-88942B5C8939}" type="slidenum">
              <a:rPr lang="en-US" altLang="en-US"/>
              <a:pPr>
                <a:lnSpc>
                  <a:spcPct val="100000"/>
                </a:lnSpc>
                <a:spcBef>
                  <a:spcPct val="0"/>
                </a:spcBef>
                <a:buFontTx/>
                <a:buNone/>
              </a:pPr>
              <a:t>20</a:t>
            </a:fld>
            <a:endParaRPr lang="en-US" altLang="en-US" dirty="0"/>
          </a:p>
        </p:txBody>
      </p:sp>
    </p:spTree>
    <p:extLst>
      <p:ext uri="{BB962C8B-B14F-4D97-AF65-F5344CB8AC3E}">
        <p14:creationId xmlns:p14="http://schemas.microsoft.com/office/powerpoint/2010/main" val="24613475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CC5592D1-7C9E-D0C6-8660-46961A89116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D385AC85-8BBF-1160-1CD1-BF66A820922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sym typeface="Wingdings" panose="05000000000000000000" pitchFamily="2" charset="2"/>
              </a:rPr>
              <a:t>Giải thích </a:t>
            </a:r>
            <a:r>
              <a:rPr lang="en-US" altLang="en-US" b="1">
                <a:sym typeface="Wingdings" panose="05000000000000000000" pitchFamily="2" charset="2"/>
              </a:rPr>
              <a:t>TCVN 7114: 2002 </a:t>
            </a:r>
            <a:r>
              <a:rPr lang="en-US" altLang="en-US"/>
              <a:t>“</a:t>
            </a:r>
            <a:r>
              <a:rPr lang="en-US" altLang="en-US" i="1"/>
              <a:t>Ecgônômi – Nguyên lý Ecgônômi thị giác chiếu sáng cho HT làm việc trong nhà</a:t>
            </a:r>
            <a:r>
              <a:rPr lang="en-US" altLang="en-US"/>
              <a:t>”  </a:t>
            </a:r>
            <a:r>
              <a:rPr lang="en-US" altLang="en-US">
                <a:sym typeface="Wingdings" panose="05000000000000000000" pitchFamily="2" charset="2"/>
              </a:rPr>
              <a:t>(dùng cho chiếu sáng trong nhà)</a:t>
            </a:r>
          </a:p>
          <a:p>
            <a:pPr eaLnBrk="1" hangingPunct="1">
              <a:spcBef>
                <a:spcPct val="0"/>
              </a:spcBef>
            </a:pPr>
            <a:r>
              <a:rPr lang="en-US" altLang="en-US">
                <a:sym typeface="Wingdings" panose="05000000000000000000" pitchFamily="2" charset="2"/>
              </a:rPr>
              <a:t>Tiêu chuẩn </a:t>
            </a:r>
            <a:r>
              <a:rPr lang="vi-VN" altLang="en-US">
                <a:sym typeface="Wingdings" panose="05000000000000000000" pitchFamily="2" charset="2"/>
              </a:rPr>
              <a:t>đư</a:t>
            </a:r>
            <a:r>
              <a:rPr lang="en-US" altLang="en-US">
                <a:sym typeface="Wingdings" panose="05000000000000000000" pitchFamily="2" charset="2"/>
              </a:rPr>
              <a:t>a phạm vi rộng.  Khi thiết kế chiếu sáng  chọn lux tùy nhu cầu lựa chọn trong khoảng  lux cần thiết sử dụng. Một số ví dụ:</a:t>
            </a:r>
          </a:p>
          <a:p>
            <a:pPr lvl="1" eaLnBrk="1" hangingPunct="1">
              <a:spcBef>
                <a:spcPct val="0"/>
              </a:spcBef>
            </a:pPr>
            <a:r>
              <a:rPr lang="en-US" altLang="en-US">
                <a:sym typeface="Wingdings" panose="05000000000000000000" pitchFamily="2" charset="2"/>
              </a:rPr>
              <a:t>Tính chất công việc: làm việc với chi tiết lớn – độ rọi thấp, chi tiết nhỏ - độ rọi cao</a:t>
            </a:r>
          </a:p>
          <a:p>
            <a:pPr lvl="1" eaLnBrk="1" hangingPunct="1">
              <a:spcBef>
                <a:spcPct val="0"/>
              </a:spcBef>
            </a:pPr>
            <a:r>
              <a:rPr lang="en-US" altLang="en-US">
                <a:sym typeface="Wingdings" panose="05000000000000000000" pitchFamily="2" charset="2"/>
              </a:rPr>
              <a:t>Thời gian làm việc liên tục : càng lâu – độ rọi càng lớn</a:t>
            </a:r>
          </a:p>
          <a:p>
            <a:pPr lvl="1" eaLnBrk="1" hangingPunct="1">
              <a:spcBef>
                <a:spcPct val="0"/>
              </a:spcBef>
            </a:pPr>
            <a:r>
              <a:rPr lang="en-US" altLang="en-US">
                <a:sym typeface="Wingdings" panose="05000000000000000000" pitchFamily="2" charset="2"/>
              </a:rPr>
              <a:t>Lứa tuổi ng</a:t>
            </a:r>
            <a:r>
              <a:rPr lang="vi-VN" altLang="en-US">
                <a:sym typeface="Wingdings" panose="05000000000000000000" pitchFamily="2" charset="2"/>
              </a:rPr>
              <a:t>ườ</a:t>
            </a:r>
            <a:r>
              <a:rPr lang="en-US" altLang="en-US">
                <a:sym typeface="Wingdings" panose="05000000000000000000" pitchFamily="2" charset="2"/>
              </a:rPr>
              <a:t>i làm việc: ng</a:t>
            </a:r>
            <a:r>
              <a:rPr lang="vi-VN" altLang="en-US">
                <a:sym typeface="Wingdings" panose="05000000000000000000" pitchFamily="2" charset="2"/>
              </a:rPr>
              <a:t>ườ</a:t>
            </a:r>
            <a:r>
              <a:rPr lang="en-US" altLang="en-US">
                <a:sym typeface="Wingdings" panose="05000000000000000000" pitchFamily="2" charset="2"/>
              </a:rPr>
              <a:t>i già – độ rọi cao, ng</a:t>
            </a:r>
            <a:r>
              <a:rPr lang="vi-VN" altLang="en-US">
                <a:sym typeface="Wingdings" panose="05000000000000000000" pitchFamily="2" charset="2"/>
              </a:rPr>
              <a:t>ườ</a:t>
            </a:r>
            <a:r>
              <a:rPr lang="en-US" altLang="en-US">
                <a:sym typeface="Wingdings" panose="05000000000000000000" pitchFamily="2" charset="2"/>
              </a:rPr>
              <a:t>i trẻ - độ rọi thấp</a:t>
            </a:r>
          </a:p>
          <a:p>
            <a:pPr lvl="1" eaLnBrk="1" hangingPunct="1">
              <a:spcBef>
                <a:spcPct val="0"/>
              </a:spcBef>
            </a:pPr>
            <a:r>
              <a:rPr lang="en-US" altLang="en-US">
                <a:sym typeface="Wingdings" panose="05000000000000000000" pitchFamily="2" charset="2"/>
              </a:rPr>
              <a:t>hệ số phản xạ các bề mặt (màu s</a:t>
            </a:r>
            <a:r>
              <a:rPr lang="vi-VN" altLang="en-US">
                <a:sym typeface="Wingdings" panose="05000000000000000000" pitchFamily="2" charset="2"/>
              </a:rPr>
              <a:t>ơ</a:t>
            </a:r>
            <a:r>
              <a:rPr lang="en-US" altLang="en-US">
                <a:sym typeface="Wingdings" panose="05000000000000000000" pitchFamily="2" charset="2"/>
              </a:rPr>
              <a:t>n): màu sáng – độ rọi thấp, tối – độ rọi cao</a:t>
            </a:r>
          </a:p>
          <a:p>
            <a:pPr eaLnBrk="1" hangingPunct="1">
              <a:spcBef>
                <a:spcPct val="0"/>
              </a:spcBef>
            </a:pPr>
            <a:r>
              <a:rPr lang="en-US" altLang="en-US">
                <a:sym typeface="Wingdings" panose="05000000000000000000" pitchFamily="2" charset="2"/>
              </a:rPr>
              <a:t>Cấp chói lóa :</a:t>
            </a:r>
          </a:p>
          <a:p>
            <a:pPr lvl="1" eaLnBrk="1" hangingPunct="1">
              <a:spcBef>
                <a:spcPct val="0"/>
              </a:spcBef>
            </a:pPr>
            <a:r>
              <a:rPr lang="en-US" altLang="en-US">
                <a:sym typeface="Symbol" panose="05050102010706020507" pitchFamily="18" charset="2"/>
              </a:rPr>
              <a:t>Cấp A, B cho những công việc quan trọng, phức tạp, </a:t>
            </a:r>
          </a:p>
          <a:p>
            <a:pPr lvl="1" eaLnBrk="1" hangingPunct="1">
              <a:spcBef>
                <a:spcPct val="0"/>
              </a:spcBef>
            </a:pPr>
            <a:r>
              <a:rPr lang="en-US" altLang="en-US">
                <a:sym typeface="Symbol" panose="05050102010706020507" pitchFamily="18" charset="2"/>
              </a:rPr>
              <a:t>Cấp D, E cho những công việc không quan trọng, đơn giản, </a:t>
            </a:r>
          </a:p>
          <a:p>
            <a:pPr eaLnBrk="1" hangingPunct="1">
              <a:spcBef>
                <a:spcPct val="0"/>
              </a:spcBef>
            </a:pPr>
            <a:r>
              <a:rPr lang="en-US" altLang="en-US">
                <a:sym typeface="Symbol" panose="05050102010706020507" pitchFamily="18" charset="2"/>
              </a:rPr>
              <a:t>Ngoài ra còn có các tiêu chuẩn chiếu sáng khác như: </a:t>
            </a:r>
          </a:p>
          <a:p>
            <a:pPr eaLnBrk="1" hangingPunct="1">
              <a:spcBef>
                <a:spcPct val="0"/>
              </a:spcBef>
              <a:buFont typeface="Arial" panose="020B0604020202020204" pitchFamily="34" charset="0"/>
              <a:buNone/>
            </a:pPr>
            <a:r>
              <a:rPr lang="en-US" altLang="en-US" b="1"/>
              <a:t>   + TCXDVN 333:2005</a:t>
            </a:r>
            <a:r>
              <a:rPr lang="en-US" altLang="en-US"/>
              <a:t> “</a:t>
            </a:r>
            <a:r>
              <a:rPr lang="en-US" altLang="en-US" i="1"/>
              <a:t>Chiếu sáng nhân tạo bên ngoài các công trình công cộng &amp; kỹ thuật hạ tầng đô thị -Tiêu chuẩn thiết kế”  </a:t>
            </a:r>
          </a:p>
          <a:p>
            <a:pPr>
              <a:buFont typeface="Arial" panose="020B0604020202020204" pitchFamily="34" charset="0"/>
              <a:buNone/>
            </a:pPr>
            <a:r>
              <a:rPr lang="en-US" altLang="en-US" b="1"/>
              <a:t>   + TCXDVN 259:2001</a:t>
            </a:r>
            <a:r>
              <a:rPr lang="en-US" altLang="en-US"/>
              <a:t> “</a:t>
            </a:r>
            <a:r>
              <a:rPr lang="en-US" altLang="en-US" i="1"/>
              <a:t>Tiêu chuẩn thiết kế chiếu sáng nhân tạo đường, đường phố, quảng trường đô thị”</a:t>
            </a:r>
            <a:r>
              <a:rPr lang="en-US" altLang="en-US"/>
              <a:t> </a:t>
            </a:r>
            <a:endParaRPr lang="en-US" altLang="en-US">
              <a:sym typeface="Symbol" panose="05050102010706020507" pitchFamily="18" charset="2"/>
            </a:endParaRPr>
          </a:p>
          <a:p>
            <a:pPr eaLnBrk="1" hangingPunct="1">
              <a:spcBef>
                <a:spcPct val="0"/>
              </a:spcBef>
              <a:buFont typeface="Arial" panose="020B0604020202020204" pitchFamily="34" charset="0"/>
              <a:buNone/>
            </a:pPr>
            <a:endParaRPr lang="en-US" altLang="en-US"/>
          </a:p>
        </p:txBody>
      </p:sp>
      <p:sp>
        <p:nvSpPr>
          <p:cNvPr id="37892" name="Slide Number Placeholder 3">
            <a:extLst>
              <a:ext uri="{FF2B5EF4-FFF2-40B4-BE49-F238E27FC236}">
                <a16:creationId xmlns:a16="http://schemas.microsoft.com/office/drawing/2014/main" id="{345228C5-3D9B-C9C5-6DAA-1243F489CB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0000"/>
              </a:lnSpc>
              <a:spcBef>
                <a:spcPts val="600"/>
              </a:spcBef>
              <a:buFont typeface="Arial" panose="020B0604020202020204" pitchFamily="34" charset="0"/>
              <a:buChar char="•"/>
              <a:defRPr sz="1200">
                <a:solidFill>
                  <a:schemeClr val="tx1"/>
                </a:solidFill>
                <a:latin typeface="Arial" panose="020B0604020202020204" pitchFamily="34" charset="0"/>
                <a:cs typeface="Arial" panose="020B0604020202020204" pitchFamily="34" charset="0"/>
              </a:defRPr>
            </a:lvl1pPr>
            <a:lvl2pPr marL="769938" indent="-295275">
              <a:lnSpc>
                <a:spcPct val="110000"/>
              </a:lnSpc>
              <a:spcBef>
                <a:spcPts val="600"/>
              </a:spcBef>
              <a:buFont typeface="Calibri" panose="020F0502020204030204" pitchFamily="34" charset="0"/>
              <a:buChar char="–"/>
              <a:defRPr sz="1200">
                <a:solidFill>
                  <a:schemeClr val="tx1"/>
                </a:solidFill>
                <a:latin typeface="Arial" panose="020B0604020202020204" pitchFamily="34" charset="0"/>
                <a:cs typeface="Arial" panose="020B0604020202020204" pitchFamily="34" charset="0"/>
              </a:defRPr>
            </a:lvl2pPr>
            <a:lvl3pPr marL="1184275" indent="-236538">
              <a:spcBef>
                <a:spcPts val="600"/>
              </a:spcBef>
              <a:buFont typeface="Courier New" panose="02070309020205020404" pitchFamily="49" charset="0"/>
              <a:buChar char="o"/>
              <a:defRPr sz="1200">
                <a:solidFill>
                  <a:schemeClr val="tx1"/>
                </a:solidFill>
                <a:latin typeface="Arial" panose="020B0604020202020204" pitchFamily="34" charset="0"/>
                <a:cs typeface="Arial" panose="020B0604020202020204" pitchFamily="34" charset="0"/>
              </a:defRPr>
            </a:lvl3pPr>
            <a:lvl4pPr marL="1658938" indent="-236538">
              <a:spcBef>
                <a:spcPct val="30000"/>
              </a:spcBef>
              <a:defRPr sz="1200">
                <a:solidFill>
                  <a:schemeClr val="tx1"/>
                </a:solidFill>
                <a:latin typeface="Calibri" panose="020F0502020204030204" pitchFamily="34" charset="0"/>
                <a:cs typeface="Arial" panose="020B0604020202020204" pitchFamily="34" charset="0"/>
              </a:defRPr>
            </a:lvl4pPr>
            <a:lvl5pPr marL="2133600" indent="-236538">
              <a:spcBef>
                <a:spcPct val="30000"/>
              </a:spcBef>
              <a:defRPr sz="1200">
                <a:solidFill>
                  <a:schemeClr val="tx1"/>
                </a:solidFill>
                <a:latin typeface="Calibri" panose="020F0502020204030204" pitchFamily="34" charset="0"/>
                <a:cs typeface="Arial" panose="020B0604020202020204" pitchFamily="34" charset="0"/>
              </a:defRPr>
            </a:lvl5pPr>
            <a:lvl6pPr marL="25908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30480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5052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9624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a:lnSpc>
                <a:spcPct val="100000"/>
              </a:lnSpc>
              <a:spcBef>
                <a:spcPct val="0"/>
              </a:spcBef>
              <a:buFontTx/>
              <a:buNone/>
            </a:pPr>
            <a:fld id="{9EC89361-38AC-4702-93B4-88942B5C8939}" type="slidenum">
              <a:rPr lang="en-US" altLang="en-US"/>
              <a:pPr>
                <a:lnSpc>
                  <a:spcPct val="100000"/>
                </a:lnSpc>
                <a:spcBef>
                  <a:spcPct val="0"/>
                </a:spcBef>
                <a:buFontTx/>
                <a:buNone/>
              </a:pPr>
              <a:t>21</a:t>
            </a:fld>
            <a:endParaRPr lang="en-US" altLang="en-US" dirty="0"/>
          </a:p>
        </p:txBody>
      </p:sp>
    </p:spTree>
    <p:extLst>
      <p:ext uri="{BB962C8B-B14F-4D97-AF65-F5344CB8AC3E}">
        <p14:creationId xmlns:p14="http://schemas.microsoft.com/office/powerpoint/2010/main" val="3624344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950DEC2C-B2C0-49EB-724E-EDB57F84A7C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E764D9AA-3A8A-0C41-2714-B7F7849E5E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buFont typeface="Arial" panose="020B0604020202020204" pitchFamily="34" charset="0"/>
              <a:buNone/>
            </a:pPr>
            <a:endParaRPr lang="en-US" altLang="en-US"/>
          </a:p>
        </p:txBody>
      </p:sp>
      <p:sp>
        <p:nvSpPr>
          <p:cNvPr id="14340" name="Slide Number Placeholder 3">
            <a:extLst>
              <a:ext uri="{FF2B5EF4-FFF2-40B4-BE49-F238E27FC236}">
                <a16:creationId xmlns:a16="http://schemas.microsoft.com/office/drawing/2014/main" id="{93DE00D1-78DC-03B3-9CD7-641D22C8EC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0000"/>
              </a:lnSpc>
              <a:spcBef>
                <a:spcPts val="600"/>
              </a:spcBef>
              <a:buFont typeface="Arial" panose="020B0604020202020204" pitchFamily="34" charset="0"/>
              <a:buChar char="•"/>
              <a:defRPr sz="1200">
                <a:solidFill>
                  <a:schemeClr val="tx1"/>
                </a:solidFill>
                <a:latin typeface="Arial" panose="020B0604020202020204" pitchFamily="34" charset="0"/>
                <a:cs typeface="Arial" panose="020B0604020202020204" pitchFamily="34" charset="0"/>
              </a:defRPr>
            </a:lvl1pPr>
            <a:lvl2pPr marL="769938" indent="-295275">
              <a:lnSpc>
                <a:spcPct val="110000"/>
              </a:lnSpc>
              <a:spcBef>
                <a:spcPts val="600"/>
              </a:spcBef>
              <a:buFont typeface="Calibri" panose="020F0502020204030204" pitchFamily="34" charset="0"/>
              <a:buChar char="–"/>
              <a:defRPr sz="1200">
                <a:solidFill>
                  <a:schemeClr val="tx1"/>
                </a:solidFill>
                <a:latin typeface="Arial" panose="020B0604020202020204" pitchFamily="34" charset="0"/>
                <a:cs typeface="Arial" panose="020B0604020202020204" pitchFamily="34" charset="0"/>
              </a:defRPr>
            </a:lvl2pPr>
            <a:lvl3pPr marL="1184275" indent="-236538">
              <a:spcBef>
                <a:spcPts val="600"/>
              </a:spcBef>
              <a:buFont typeface="Courier New" panose="02070309020205020404" pitchFamily="49" charset="0"/>
              <a:buChar char="o"/>
              <a:defRPr sz="1200">
                <a:solidFill>
                  <a:schemeClr val="tx1"/>
                </a:solidFill>
                <a:latin typeface="Arial" panose="020B0604020202020204" pitchFamily="34" charset="0"/>
                <a:cs typeface="Arial" panose="020B0604020202020204" pitchFamily="34" charset="0"/>
              </a:defRPr>
            </a:lvl3pPr>
            <a:lvl4pPr marL="1658938" indent="-236538">
              <a:spcBef>
                <a:spcPct val="30000"/>
              </a:spcBef>
              <a:defRPr sz="1200">
                <a:solidFill>
                  <a:schemeClr val="tx1"/>
                </a:solidFill>
                <a:latin typeface="Calibri" panose="020F0502020204030204" pitchFamily="34" charset="0"/>
                <a:cs typeface="Arial" panose="020B0604020202020204" pitchFamily="34" charset="0"/>
              </a:defRPr>
            </a:lvl4pPr>
            <a:lvl5pPr marL="2133600" indent="-236538">
              <a:spcBef>
                <a:spcPct val="30000"/>
              </a:spcBef>
              <a:defRPr sz="1200">
                <a:solidFill>
                  <a:schemeClr val="tx1"/>
                </a:solidFill>
                <a:latin typeface="Calibri" panose="020F0502020204030204" pitchFamily="34" charset="0"/>
                <a:cs typeface="Arial" panose="020B0604020202020204" pitchFamily="34" charset="0"/>
              </a:defRPr>
            </a:lvl5pPr>
            <a:lvl6pPr marL="25908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30480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5052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9624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a:lnSpc>
                <a:spcPct val="100000"/>
              </a:lnSpc>
              <a:spcBef>
                <a:spcPct val="0"/>
              </a:spcBef>
              <a:buFontTx/>
              <a:buNone/>
            </a:pPr>
            <a:fld id="{6E66CF5C-73DA-4460-A398-0804EB857F30}" type="slidenum">
              <a:rPr lang="en-US" altLang="en-US"/>
              <a:pPr>
                <a:lnSpc>
                  <a:spcPct val="100000"/>
                </a:lnSpc>
                <a:spcBef>
                  <a:spcPct val="0"/>
                </a:spcBef>
                <a:buFontTx/>
                <a:buNone/>
              </a:pPr>
              <a:t>2</a:t>
            </a:fld>
            <a:endParaRPr lang="en-US" altLang="en-US" dirty="0"/>
          </a:p>
        </p:txBody>
      </p:sp>
    </p:spTree>
    <p:extLst>
      <p:ext uri="{BB962C8B-B14F-4D97-AF65-F5344CB8AC3E}">
        <p14:creationId xmlns:p14="http://schemas.microsoft.com/office/powerpoint/2010/main" val="19322192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CC5592D1-7C9E-D0C6-8660-46961A89116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D385AC85-8BBF-1160-1CD1-BF66A820922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sym typeface="Wingdings" panose="05000000000000000000" pitchFamily="2" charset="2"/>
              </a:rPr>
              <a:t>Giải thích </a:t>
            </a:r>
            <a:r>
              <a:rPr lang="en-US" altLang="en-US" b="1">
                <a:sym typeface="Wingdings" panose="05000000000000000000" pitchFamily="2" charset="2"/>
              </a:rPr>
              <a:t>TCVN 7114: 2002 </a:t>
            </a:r>
            <a:r>
              <a:rPr lang="en-US" altLang="en-US"/>
              <a:t>“</a:t>
            </a:r>
            <a:r>
              <a:rPr lang="en-US" altLang="en-US" i="1"/>
              <a:t>Ecgônômi – Nguyên lý Ecgônômi thị giác chiếu sáng cho HT làm việc trong nhà</a:t>
            </a:r>
            <a:r>
              <a:rPr lang="en-US" altLang="en-US"/>
              <a:t>”  </a:t>
            </a:r>
            <a:r>
              <a:rPr lang="en-US" altLang="en-US">
                <a:sym typeface="Wingdings" panose="05000000000000000000" pitchFamily="2" charset="2"/>
              </a:rPr>
              <a:t>(dùng cho chiếu sáng trong nhà)</a:t>
            </a:r>
          </a:p>
          <a:p>
            <a:pPr eaLnBrk="1" hangingPunct="1">
              <a:spcBef>
                <a:spcPct val="0"/>
              </a:spcBef>
            </a:pPr>
            <a:r>
              <a:rPr lang="en-US" altLang="en-US">
                <a:sym typeface="Wingdings" panose="05000000000000000000" pitchFamily="2" charset="2"/>
              </a:rPr>
              <a:t>Tiêu chuẩn </a:t>
            </a:r>
            <a:r>
              <a:rPr lang="vi-VN" altLang="en-US">
                <a:sym typeface="Wingdings" panose="05000000000000000000" pitchFamily="2" charset="2"/>
              </a:rPr>
              <a:t>đư</a:t>
            </a:r>
            <a:r>
              <a:rPr lang="en-US" altLang="en-US">
                <a:sym typeface="Wingdings" panose="05000000000000000000" pitchFamily="2" charset="2"/>
              </a:rPr>
              <a:t>a phạm vi rộng.  Khi thiết kế chiếu sáng  chọn lux tùy nhu cầu lựa chọn trong khoảng  lux cần thiết sử dụng. Một số ví dụ:</a:t>
            </a:r>
          </a:p>
          <a:p>
            <a:pPr lvl="1" eaLnBrk="1" hangingPunct="1">
              <a:spcBef>
                <a:spcPct val="0"/>
              </a:spcBef>
            </a:pPr>
            <a:r>
              <a:rPr lang="en-US" altLang="en-US">
                <a:sym typeface="Wingdings" panose="05000000000000000000" pitchFamily="2" charset="2"/>
              </a:rPr>
              <a:t>Tính chất công việc: làm việc với chi tiết lớn – độ rọi thấp, chi tiết nhỏ - độ rọi cao</a:t>
            </a:r>
          </a:p>
          <a:p>
            <a:pPr lvl="1" eaLnBrk="1" hangingPunct="1">
              <a:spcBef>
                <a:spcPct val="0"/>
              </a:spcBef>
            </a:pPr>
            <a:r>
              <a:rPr lang="en-US" altLang="en-US">
                <a:sym typeface="Wingdings" panose="05000000000000000000" pitchFamily="2" charset="2"/>
              </a:rPr>
              <a:t>Thời gian làm việc liên tục : càng lâu – độ rọi càng lớn</a:t>
            </a:r>
          </a:p>
          <a:p>
            <a:pPr lvl="1" eaLnBrk="1" hangingPunct="1">
              <a:spcBef>
                <a:spcPct val="0"/>
              </a:spcBef>
            </a:pPr>
            <a:r>
              <a:rPr lang="en-US" altLang="en-US">
                <a:sym typeface="Wingdings" panose="05000000000000000000" pitchFamily="2" charset="2"/>
              </a:rPr>
              <a:t>Lứa tuổi ng</a:t>
            </a:r>
            <a:r>
              <a:rPr lang="vi-VN" altLang="en-US">
                <a:sym typeface="Wingdings" panose="05000000000000000000" pitchFamily="2" charset="2"/>
              </a:rPr>
              <a:t>ườ</a:t>
            </a:r>
            <a:r>
              <a:rPr lang="en-US" altLang="en-US">
                <a:sym typeface="Wingdings" panose="05000000000000000000" pitchFamily="2" charset="2"/>
              </a:rPr>
              <a:t>i làm việc: ng</a:t>
            </a:r>
            <a:r>
              <a:rPr lang="vi-VN" altLang="en-US">
                <a:sym typeface="Wingdings" panose="05000000000000000000" pitchFamily="2" charset="2"/>
              </a:rPr>
              <a:t>ườ</a:t>
            </a:r>
            <a:r>
              <a:rPr lang="en-US" altLang="en-US">
                <a:sym typeface="Wingdings" panose="05000000000000000000" pitchFamily="2" charset="2"/>
              </a:rPr>
              <a:t>i già – độ rọi cao, ng</a:t>
            </a:r>
            <a:r>
              <a:rPr lang="vi-VN" altLang="en-US">
                <a:sym typeface="Wingdings" panose="05000000000000000000" pitchFamily="2" charset="2"/>
              </a:rPr>
              <a:t>ườ</a:t>
            </a:r>
            <a:r>
              <a:rPr lang="en-US" altLang="en-US">
                <a:sym typeface="Wingdings" panose="05000000000000000000" pitchFamily="2" charset="2"/>
              </a:rPr>
              <a:t>i trẻ - độ rọi thấp</a:t>
            </a:r>
          </a:p>
          <a:p>
            <a:pPr lvl="1" eaLnBrk="1" hangingPunct="1">
              <a:spcBef>
                <a:spcPct val="0"/>
              </a:spcBef>
            </a:pPr>
            <a:r>
              <a:rPr lang="en-US" altLang="en-US">
                <a:sym typeface="Wingdings" panose="05000000000000000000" pitchFamily="2" charset="2"/>
              </a:rPr>
              <a:t>hệ số phản xạ các bề mặt (màu s</a:t>
            </a:r>
            <a:r>
              <a:rPr lang="vi-VN" altLang="en-US">
                <a:sym typeface="Wingdings" panose="05000000000000000000" pitchFamily="2" charset="2"/>
              </a:rPr>
              <a:t>ơ</a:t>
            </a:r>
            <a:r>
              <a:rPr lang="en-US" altLang="en-US">
                <a:sym typeface="Wingdings" panose="05000000000000000000" pitchFamily="2" charset="2"/>
              </a:rPr>
              <a:t>n): màu sáng – độ rọi thấp, tối – độ rọi cao</a:t>
            </a:r>
          </a:p>
          <a:p>
            <a:pPr eaLnBrk="1" hangingPunct="1">
              <a:spcBef>
                <a:spcPct val="0"/>
              </a:spcBef>
            </a:pPr>
            <a:r>
              <a:rPr lang="en-US" altLang="en-US">
                <a:sym typeface="Wingdings" panose="05000000000000000000" pitchFamily="2" charset="2"/>
              </a:rPr>
              <a:t>Cấp chói lóa :</a:t>
            </a:r>
          </a:p>
          <a:p>
            <a:pPr lvl="1" eaLnBrk="1" hangingPunct="1">
              <a:spcBef>
                <a:spcPct val="0"/>
              </a:spcBef>
            </a:pPr>
            <a:r>
              <a:rPr lang="en-US" altLang="en-US">
                <a:sym typeface="Symbol" panose="05050102010706020507" pitchFamily="18" charset="2"/>
              </a:rPr>
              <a:t>Cấp A, B cho những công việc quan trọng, phức tạp, </a:t>
            </a:r>
          </a:p>
          <a:p>
            <a:pPr lvl="1" eaLnBrk="1" hangingPunct="1">
              <a:spcBef>
                <a:spcPct val="0"/>
              </a:spcBef>
            </a:pPr>
            <a:r>
              <a:rPr lang="en-US" altLang="en-US">
                <a:sym typeface="Symbol" panose="05050102010706020507" pitchFamily="18" charset="2"/>
              </a:rPr>
              <a:t>Cấp D, E cho những công việc không quan trọng, đơn giản, </a:t>
            </a:r>
          </a:p>
          <a:p>
            <a:pPr eaLnBrk="1" hangingPunct="1">
              <a:spcBef>
                <a:spcPct val="0"/>
              </a:spcBef>
            </a:pPr>
            <a:r>
              <a:rPr lang="en-US" altLang="en-US">
                <a:sym typeface="Symbol" panose="05050102010706020507" pitchFamily="18" charset="2"/>
              </a:rPr>
              <a:t>Ngoài ra còn có các tiêu chuẩn chiếu sáng khác như: </a:t>
            </a:r>
          </a:p>
          <a:p>
            <a:pPr eaLnBrk="1" hangingPunct="1">
              <a:spcBef>
                <a:spcPct val="0"/>
              </a:spcBef>
              <a:buFont typeface="Arial" panose="020B0604020202020204" pitchFamily="34" charset="0"/>
              <a:buNone/>
            </a:pPr>
            <a:r>
              <a:rPr lang="en-US" altLang="en-US" b="1"/>
              <a:t>   + TCXDVN 333:2005</a:t>
            </a:r>
            <a:r>
              <a:rPr lang="en-US" altLang="en-US"/>
              <a:t> “</a:t>
            </a:r>
            <a:r>
              <a:rPr lang="en-US" altLang="en-US" i="1"/>
              <a:t>Chiếu sáng nhân tạo bên ngoài các công trình công cộng &amp; kỹ thuật hạ tầng đô thị -Tiêu chuẩn thiết kế”  </a:t>
            </a:r>
          </a:p>
          <a:p>
            <a:pPr>
              <a:buFont typeface="Arial" panose="020B0604020202020204" pitchFamily="34" charset="0"/>
              <a:buNone/>
            </a:pPr>
            <a:r>
              <a:rPr lang="en-US" altLang="en-US" b="1"/>
              <a:t>   + TCXDVN 259:2001</a:t>
            </a:r>
            <a:r>
              <a:rPr lang="en-US" altLang="en-US"/>
              <a:t> “</a:t>
            </a:r>
            <a:r>
              <a:rPr lang="en-US" altLang="en-US" i="1"/>
              <a:t>Tiêu chuẩn thiết kế chiếu sáng nhân tạo đường, đường phố, quảng trường đô thị”</a:t>
            </a:r>
            <a:r>
              <a:rPr lang="en-US" altLang="en-US"/>
              <a:t> </a:t>
            </a:r>
            <a:endParaRPr lang="en-US" altLang="en-US">
              <a:sym typeface="Symbol" panose="05050102010706020507" pitchFamily="18" charset="2"/>
            </a:endParaRPr>
          </a:p>
          <a:p>
            <a:pPr eaLnBrk="1" hangingPunct="1">
              <a:spcBef>
                <a:spcPct val="0"/>
              </a:spcBef>
              <a:buFont typeface="Arial" panose="020B0604020202020204" pitchFamily="34" charset="0"/>
              <a:buNone/>
            </a:pPr>
            <a:endParaRPr lang="en-US" altLang="en-US"/>
          </a:p>
        </p:txBody>
      </p:sp>
      <p:sp>
        <p:nvSpPr>
          <p:cNvPr id="37892" name="Slide Number Placeholder 3">
            <a:extLst>
              <a:ext uri="{FF2B5EF4-FFF2-40B4-BE49-F238E27FC236}">
                <a16:creationId xmlns:a16="http://schemas.microsoft.com/office/drawing/2014/main" id="{345228C5-3D9B-C9C5-6DAA-1243F489CB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0000"/>
              </a:lnSpc>
              <a:spcBef>
                <a:spcPts val="600"/>
              </a:spcBef>
              <a:buFont typeface="Arial" panose="020B0604020202020204" pitchFamily="34" charset="0"/>
              <a:buChar char="•"/>
              <a:defRPr sz="1200">
                <a:solidFill>
                  <a:schemeClr val="tx1"/>
                </a:solidFill>
                <a:latin typeface="Arial" panose="020B0604020202020204" pitchFamily="34" charset="0"/>
                <a:cs typeface="Arial" panose="020B0604020202020204" pitchFamily="34" charset="0"/>
              </a:defRPr>
            </a:lvl1pPr>
            <a:lvl2pPr marL="769938" indent="-295275">
              <a:lnSpc>
                <a:spcPct val="110000"/>
              </a:lnSpc>
              <a:spcBef>
                <a:spcPts val="600"/>
              </a:spcBef>
              <a:buFont typeface="Calibri" panose="020F0502020204030204" pitchFamily="34" charset="0"/>
              <a:buChar char="–"/>
              <a:defRPr sz="1200">
                <a:solidFill>
                  <a:schemeClr val="tx1"/>
                </a:solidFill>
                <a:latin typeface="Arial" panose="020B0604020202020204" pitchFamily="34" charset="0"/>
                <a:cs typeface="Arial" panose="020B0604020202020204" pitchFamily="34" charset="0"/>
              </a:defRPr>
            </a:lvl2pPr>
            <a:lvl3pPr marL="1184275" indent="-236538">
              <a:spcBef>
                <a:spcPts val="600"/>
              </a:spcBef>
              <a:buFont typeface="Courier New" panose="02070309020205020404" pitchFamily="49" charset="0"/>
              <a:buChar char="o"/>
              <a:defRPr sz="1200">
                <a:solidFill>
                  <a:schemeClr val="tx1"/>
                </a:solidFill>
                <a:latin typeface="Arial" panose="020B0604020202020204" pitchFamily="34" charset="0"/>
                <a:cs typeface="Arial" panose="020B0604020202020204" pitchFamily="34" charset="0"/>
              </a:defRPr>
            </a:lvl3pPr>
            <a:lvl4pPr marL="1658938" indent="-236538">
              <a:spcBef>
                <a:spcPct val="30000"/>
              </a:spcBef>
              <a:defRPr sz="1200">
                <a:solidFill>
                  <a:schemeClr val="tx1"/>
                </a:solidFill>
                <a:latin typeface="Calibri" panose="020F0502020204030204" pitchFamily="34" charset="0"/>
                <a:cs typeface="Arial" panose="020B0604020202020204" pitchFamily="34" charset="0"/>
              </a:defRPr>
            </a:lvl4pPr>
            <a:lvl5pPr marL="2133600" indent="-236538">
              <a:spcBef>
                <a:spcPct val="30000"/>
              </a:spcBef>
              <a:defRPr sz="1200">
                <a:solidFill>
                  <a:schemeClr val="tx1"/>
                </a:solidFill>
                <a:latin typeface="Calibri" panose="020F0502020204030204" pitchFamily="34" charset="0"/>
                <a:cs typeface="Arial" panose="020B0604020202020204" pitchFamily="34" charset="0"/>
              </a:defRPr>
            </a:lvl5pPr>
            <a:lvl6pPr marL="25908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30480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5052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9624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a:lnSpc>
                <a:spcPct val="100000"/>
              </a:lnSpc>
              <a:spcBef>
                <a:spcPct val="0"/>
              </a:spcBef>
              <a:buFontTx/>
              <a:buNone/>
            </a:pPr>
            <a:fld id="{9EC89361-38AC-4702-93B4-88942B5C8939}" type="slidenum">
              <a:rPr lang="en-US" altLang="en-US"/>
              <a:pPr>
                <a:lnSpc>
                  <a:spcPct val="100000"/>
                </a:lnSpc>
                <a:spcBef>
                  <a:spcPct val="0"/>
                </a:spcBef>
                <a:buFontTx/>
                <a:buNone/>
              </a:pPr>
              <a:t>22</a:t>
            </a:fld>
            <a:endParaRPr lang="en-US" altLang="en-US" dirty="0"/>
          </a:p>
        </p:txBody>
      </p:sp>
    </p:spTree>
    <p:extLst>
      <p:ext uri="{BB962C8B-B14F-4D97-AF65-F5344CB8AC3E}">
        <p14:creationId xmlns:p14="http://schemas.microsoft.com/office/powerpoint/2010/main" val="33134048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252CA9C1-B028-E0D7-76F0-EFE5366CA085}"/>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64049A45-C656-3693-AF4C-B33512C813D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8689A4AF-A92D-D971-5C41-7E517C43DAA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990810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635054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635684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229371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042567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491962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159108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CC5592D1-7C9E-D0C6-8660-46961A89116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D385AC85-8BBF-1160-1CD1-BF66A820922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sym typeface="Wingdings" panose="05000000000000000000" pitchFamily="2" charset="2"/>
              </a:rPr>
              <a:t>Giải thích </a:t>
            </a:r>
            <a:r>
              <a:rPr lang="en-US" altLang="en-US" b="1">
                <a:sym typeface="Wingdings" panose="05000000000000000000" pitchFamily="2" charset="2"/>
              </a:rPr>
              <a:t>TCVN 7114: 2002 </a:t>
            </a:r>
            <a:r>
              <a:rPr lang="en-US" altLang="en-US"/>
              <a:t>“</a:t>
            </a:r>
            <a:r>
              <a:rPr lang="en-US" altLang="en-US" i="1"/>
              <a:t>Ecgônômi – Nguyên lý Ecgônômi thị giác chiếu sáng cho HT làm việc trong nhà</a:t>
            </a:r>
            <a:r>
              <a:rPr lang="en-US" altLang="en-US"/>
              <a:t>”  </a:t>
            </a:r>
            <a:r>
              <a:rPr lang="en-US" altLang="en-US">
                <a:sym typeface="Wingdings" panose="05000000000000000000" pitchFamily="2" charset="2"/>
              </a:rPr>
              <a:t>(dùng cho chiếu sáng trong nhà)</a:t>
            </a:r>
          </a:p>
          <a:p>
            <a:pPr eaLnBrk="1" hangingPunct="1">
              <a:spcBef>
                <a:spcPct val="0"/>
              </a:spcBef>
            </a:pPr>
            <a:r>
              <a:rPr lang="en-US" altLang="en-US">
                <a:sym typeface="Wingdings" panose="05000000000000000000" pitchFamily="2" charset="2"/>
              </a:rPr>
              <a:t>Tiêu chuẩn </a:t>
            </a:r>
            <a:r>
              <a:rPr lang="vi-VN" altLang="en-US">
                <a:sym typeface="Wingdings" panose="05000000000000000000" pitchFamily="2" charset="2"/>
              </a:rPr>
              <a:t>đư</a:t>
            </a:r>
            <a:r>
              <a:rPr lang="en-US" altLang="en-US">
                <a:sym typeface="Wingdings" panose="05000000000000000000" pitchFamily="2" charset="2"/>
              </a:rPr>
              <a:t>a phạm vi rộng.  Khi thiết kế chiếu sáng  chọn lux tùy nhu cầu lựa chọn trong khoảng  lux cần thiết sử dụng. Một số ví dụ:</a:t>
            </a:r>
          </a:p>
          <a:p>
            <a:pPr lvl="1" eaLnBrk="1" hangingPunct="1">
              <a:spcBef>
                <a:spcPct val="0"/>
              </a:spcBef>
            </a:pPr>
            <a:r>
              <a:rPr lang="en-US" altLang="en-US">
                <a:sym typeface="Wingdings" panose="05000000000000000000" pitchFamily="2" charset="2"/>
              </a:rPr>
              <a:t>Tính chất công việc: làm việc với chi tiết lớn – độ rọi thấp, chi tiết nhỏ - độ rọi cao</a:t>
            </a:r>
          </a:p>
          <a:p>
            <a:pPr lvl="1" eaLnBrk="1" hangingPunct="1">
              <a:spcBef>
                <a:spcPct val="0"/>
              </a:spcBef>
            </a:pPr>
            <a:r>
              <a:rPr lang="en-US" altLang="en-US">
                <a:sym typeface="Wingdings" panose="05000000000000000000" pitchFamily="2" charset="2"/>
              </a:rPr>
              <a:t>Thời gian làm việc liên tục : càng lâu – độ rọi càng lớn</a:t>
            </a:r>
          </a:p>
          <a:p>
            <a:pPr lvl="1" eaLnBrk="1" hangingPunct="1">
              <a:spcBef>
                <a:spcPct val="0"/>
              </a:spcBef>
            </a:pPr>
            <a:r>
              <a:rPr lang="en-US" altLang="en-US">
                <a:sym typeface="Wingdings" panose="05000000000000000000" pitchFamily="2" charset="2"/>
              </a:rPr>
              <a:t>Lứa tuổi ng</a:t>
            </a:r>
            <a:r>
              <a:rPr lang="vi-VN" altLang="en-US">
                <a:sym typeface="Wingdings" panose="05000000000000000000" pitchFamily="2" charset="2"/>
              </a:rPr>
              <a:t>ườ</a:t>
            </a:r>
            <a:r>
              <a:rPr lang="en-US" altLang="en-US">
                <a:sym typeface="Wingdings" panose="05000000000000000000" pitchFamily="2" charset="2"/>
              </a:rPr>
              <a:t>i làm việc: ng</a:t>
            </a:r>
            <a:r>
              <a:rPr lang="vi-VN" altLang="en-US">
                <a:sym typeface="Wingdings" panose="05000000000000000000" pitchFamily="2" charset="2"/>
              </a:rPr>
              <a:t>ườ</a:t>
            </a:r>
            <a:r>
              <a:rPr lang="en-US" altLang="en-US">
                <a:sym typeface="Wingdings" panose="05000000000000000000" pitchFamily="2" charset="2"/>
              </a:rPr>
              <a:t>i già – độ rọi cao, ng</a:t>
            </a:r>
            <a:r>
              <a:rPr lang="vi-VN" altLang="en-US">
                <a:sym typeface="Wingdings" panose="05000000000000000000" pitchFamily="2" charset="2"/>
              </a:rPr>
              <a:t>ườ</a:t>
            </a:r>
            <a:r>
              <a:rPr lang="en-US" altLang="en-US">
                <a:sym typeface="Wingdings" panose="05000000000000000000" pitchFamily="2" charset="2"/>
              </a:rPr>
              <a:t>i trẻ - độ rọi thấp</a:t>
            </a:r>
          </a:p>
          <a:p>
            <a:pPr lvl="1" eaLnBrk="1" hangingPunct="1">
              <a:spcBef>
                <a:spcPct val="0"/>
              </a:spcBef>
            </a:pPr>
            <a:r>
              <a:rPr lang="en-US" altLang="en-US">
                <a:sym typeface="Wingdings" panose="05000000000000000000" pitchFamily="2" charset="2"/>
              </a:rPr>
              <a:t>hệ số phản xạ các bề mặt (màu s</a:t>
            </a:r>
            <a:r>
              <a:rPr lang="vi-VN" altLang="en-US">
                <a:sym typeface="Wingdings" panose="05000000000000000000" pitchFamily="2" charset="2"/>
              </a:rPr>
              <a:t>ơ</a:t>
            </a:r>
            <a:r>
              <a:rPr lang="en-US" altLang="en-US">
                <a:sym typeface="Wingdings" panose="05000000000000000000" pitchFamily="2" charset="2"/>
              </a:rPr>
              <a:t>n): màu sáng – độ rọi thấp, tối – độ rọi cao</a:t>
            </a:r>
          </a:p>
          <a:p>
            <a:pPr eaLnBrk="1" hangingPunct="1">
              <a:spcBef>
                <a:spcPct val="0"/>
              </a:spcBef>
            </a:pPr>
            <a:r>
              <a:rPr lang="en-US" altLang="en-US">
                <a:sym typeface="Wingdings" panose="05000000000000000000" pitchFamily="2" charset="2"/>
              </a:rPr>
              <a:t>Cấp chói lóa :</a:t>
            </a:r>
          </a:p>
          <a:p>
            <a:pPr lvl="1" eaLnBrk="1" hangingPunct="1">
              <a:spcBef>
                <a:spcPct val="0"/>
              </a:spcBef>
            </a:pPr>
            <a:r>
              <a:rPr lang="en-US" altLang="en-US">
                <a:sym typeface="Symbol" panose="05050102010706020507" pitchFamily="18" charset="2"/>
              </a:rPr>
              <a:t>Cấp A, B cho những công việc quan trọng, phức tạp, </a:t>
            </a:r>
          </a:p>
          <a:p>
            <a:pPr lvl="1" eaLnBrk="1" hangingPunct="1">
              <a:spcBef>
                <a:spcPct val="0"/>
              </a:spcBef>
            </a:pPr>
            <a:r>
              <a:rPr lang="en-US" altLang="en-US">
                <a:sym typeface="Symbol" panose="05050102010706020507" pitchFamily="18" charset="2"/>
              </a:rPr>
              <a:t>Cấp D, E cho những công việc không quan trọng, đơn giản, </a:t>
            </a:r>
          </a:p>
          <a:p>
            <a:pPr eaLnBrk="1" hangingPunct="1">
              <a:spcBef>
                <a:spcPct val="0"/>
              </a:spcBef>
            </a:pPr>
            <a:r>
              <a:rPr lang="en-US" altLang="en-US">
                <a:sym typeface="Symbol" panose="05050102010706020507" pitchFamily="18" charset="2"/>
              </a:rPr>
              <a:t>Ngoài ra còn có các tiêu chuẩn chiếu sáng khác như: </a:t>
            </a:r>
          </a:p>
          <a:p>
            <a:pPr eaLnBrk="1" hangingPunct="1">
              <a:spcBef>
                <a:spcPct val="0"/>
              </a:spcBef>
              <a:buFont typeface="Arial" panose="020B0604020202020204" pitchFamily="34" charset="0"/>
              <a:buNone/>
            </a:pPr>
            <a:r>
              <a:rPr lang="en-US" altLang="en-US" b="1"/>
              <a:t>   + TCXDVN 333:2005</a:t>
            </a:r>
            <a:r>
              <a:rPr lang="en-US" altLang="en-US"/>
              <a:t> “</a:t>
            </a:r>
            <a:r>
              <a:rPr lang="en-US" altLang="en-US" i="1"/>
              <a:t>Chiếu sáng nhân tạo bên ngoài các công trình công cộng &amp; kỹ thuật hạ tầng đô thị -Tiêu chuẩn thiết kế”  </a:t>
            </a:r>
          </a:p>
          <a:p>
            <a:pPr>
              <a:buFont typeface="Arial" panose="020B0604020202020204" pitchFamily="34" charset="0"/>
              <a:buNone/>
            </a:pPr>
            <a:r>
              <a:rPr lang="en-US" altLang="en-US" b="1"/>
              <a:t>   + TCXDVN 259:2001</a:t>
            </a:r>
            <a:r>
              <a:rPr lang="en-US" altLang="en-US"/>
              <a:t> “</a:t>
            </a:r>
            <a:r>
              <a:rPr lang="en-US" altLang="en-US" i="1"/>
              <a:t>Tiêu chuẩn thiết kế chiếu sáng nhân tạo đường, đường phố, quảng trường đô thị”</a:t>
            </a:r>
            <a:r>
              <a:rPr lang="en-US" altLang="en-US"/>
              <a:t> </a:t>
            </a:r>
            <a:endParaRPr lang="en-US" altLang="en-US">
              <a:sym typeface="Symbol" panose="05050102010706020507" pitchFamily="18" charset="2"/>
            </a:endParaRPr>
          </a:p>
          <a:p>
            <a:pPr eaLnBrk="1" hangingPunct="1">
              <a:spcBef>
                <a:spcPct val="0"/>
              </a:spcBef>
              <a:buFont typeface="Arial" panose="020B0604020202020204" pitchFamily="34" charset="0"/>
              <a:buNone/>
            </a:pPr>
            <a:endParaRPr lang="en-US" altLang="en-US"/>
          </a:p>
        </p:txBody>
      </p:sp>
      <p:sp>
        <p:nvSpPr>
          <p:cNvPr id="37892" name="Slide Number Placeholder 3">
            <a:extLst>
              <a:ext uri="{FF2B5EF4-FFF2-40B4-BE49-F238E27FC236}">
                <a16:creationId xmlns:a16="http://schemas.microsoft.com/office/drawing/2014/main" id="{345228C5-3D9B-C9C5-6DAA-1243F489CB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0000"/>
              </a:lnSpc>
              <a:spcBef>
                <a:spcPts val="600"/>
              </a:spcBef>
              <a:buFont typeface="Arial" panose="020B0604020202020204" pitchFamily="34" charset="0"/>
              <a:buChar char="•"/>
              <a:defRPr sz="1200">
                <a:solidFill>
                  <a:schemeClr val="tx1"/>
                </a:solidFill>
                <a:latin typeface="Arial" panose="020B0604020202020204" pitchFamily="34" charset="0"/>
                <a:cs typeface="Arial" panose="020B0604020202020204" pitchFamily="34" charset="0"/>
              </a:defRPr>
            </a:lvl1pPr>
            <a:lvl2pPr marL="769938" indent="-295275">
              <a:lnSpc>
                <a:spcPct val="110000"/>
              </a:lnSpc>
              <a:spcBef>
                <a:spcPts val="600"/>
              </a:spcBef>
              <a:buFont typeface="Calibri" panose="020F0502020204030204" pitchFamily="34" charset="0"/>
              <a:buChar char="–"/>
              <a:defRPr sz="1200">
                <a:solidFill>
                  <a:schemeClr val="tx1"/>
                </a:solidFill>
                <a:latin typeface="Arial" panose="020B0604020202020204" pitchFamily="34" charset="0"/>
                <a:cs typeface="Arial" panose="020B0604020202020204" pitchFamily="34" charset="0"/>
              </a:defRPr>
            </a:lvl2pPr>
            <a:lvl3pPr marL="1184275" indent="-236538">
              <a:spcBef>
                <a:spcPts val="600"/>
              </a:spcBef>
              <a:buFont typeface="Courier New" panose="02070309020205020404" pitchFamily="49" charset="0"/>
              <a:buChar char="o"/>
              <a:defRPr sz="1200">
                <a:solidFill>
                  <a:schemeClr val="tx1"/>
                </a:solidFill>
                <a:latin typeface="Arial" panose="020B0604020202020204" pitchFamily="34" charset="0"/>
                <a:cs typeface="Arial" panose="020B0604020202020204" pitchFamily="34" charset="0"/>
              </a:defRPr>
            </a:lvl3pPr>
            <a:lvl4pPr marL="1658938" indent="-236538">
              <a:spcBef>
                <a:spcPct val="30000"/>
              </a:spcBef>
              <a:defRPr sz="1200">
                <a:solidFill>
                  <a:schemeClr val="tx1"/>
                </a:solidFill>
                <a:latin typeface="Calibri" panose="020F0502020204030204" pitchFamily="34" charset="0"/>
                <a:cs typeface="Arial" panose="020B0604020202020204" pitchFamily="34" charset="0"/>
              </a:defRPr>
            </a:lvl4pPr>
            <a:lvl5pPr marL="2133600" indent="-236538">
              <a:spcBef>
                <a:spcPct val="30000"/>
              </a:spcBef>
              <a:defRPr sz="1200">
                <a:solidFill>
                  <a:schemeClr val="tx1"/>
                </a:solidFill>
                <a:latin typeface="Calibri" panose="020F0502020204030204" pitchFamily="34" charset="0"/>
                <a:cs typeface="Arial" panose="020B0604020202020204" pitchFamily="34" charset="0"/>
              </a:defRPr>
            </a:lvl5pPr>
            <a:lvl6pPr marL="25908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30480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5052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9624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a:lnSpc>
                <a:spcPct val="100000"/>
              </a:lnSpc>
              <a:spcBef>
                <a:spcPct val="0"/>
              </a:spcBef>
              <a:buFontTx/>
              <a:buNone/>
            </a:pPr>
            <a:fld id="{9EC89361-38AC-4702-93B4-88942B5C8939}" type="slidenum">
              <a:rPr lang="en-US" altLang="en-US"/>
              <a:pPr>
                <a:lnSpc>
                  <a:spcPct val="100000"/>
                </a:lnSpc>
                <a:spcBef>
                  <a:spcPct val="0"/>
                </a:spcBef>
                <a:buFontTx/>
                <a:buNone/>
              </a:pPr>
              <a:t>30</a:t>
            </a:fld>
            <a:endParaRPr lang="en-US" altLang="en-US" dirty="0"/>
          </a:p>
        </p:txBody>
      </p:sp>
    </p:spTree>
    <p:extLst>
      <p:ext uri="{BB962C8B-B14F-4D97-AF65-F5344CB8AC3E}">
        <p14:creationId xmlns:p14="http://schemas.microsoft.com/office/powerpoint/2010/main" val="35778212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06300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84118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22203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1030B5AF-4D14-CD53-5BAC-EC6AEF8FCF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B7637033-2DA2-087A-3B19-A3E4937D97D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buFont typeface="Arial" panose="020B0604020202020204" pitchFamily="34" charset="0"/>
              <a:buNone/>
            </a:pPr>
            <a:r>
              <a:rPr lang="en-US" altLang="en-US"/>
              <a:t>Đặt câu hỏi cho lớp: nêu các nguyên nhân khiến một hệ thống chiếu sáng làm việc không hiệu quả ? Sau đó sẽ tổng hợp lại.</a:t>
            </a:r>
          </a:p>
          <a:p>
            <a:pPr eaLnBrk="1" hangingPunct="1"/>
            <a:endParaRPr lang="en-US" altLang="en-US"/>
          </a:p>
          <a:p>
            <a:pPr eaLnBrk="1" hangingPunct="1"/>
            <a:r>
              <a:rPr lang="en-US" altLang="en-US"/>
              <a:t>Các thông số kỹ thuật - độ rọi, độ chói </a:t>
            </a:r>
          </a:p>
          <a:p>
            <a:pPr eaLnBrk="1" hangingPunct="1"/>
            <a:r>
              <a:rPr lang="en-US" altLang="en-US"/>
              <a:t>Thiết bị chiếu sáng: loại chóa, bóng đèn, màu sắc đèn (Tm), chỉ số màu (Ra), công suất đèn, ballast tổn hao nhiều…</a:t>
            </a:r>
          </a:p>
          <a:p>
            <a:pPr eaLnBrk="1" hangingPunct="1"/>
            <a:r>
              <a:rPr lang="en-US" altLang="en-US"/>
              <a:t>Bố trí thiết bị chiết sáng: cao quá hoặc thấp quá, phận bố không đúng nhu cầu làm việc, số lượng thừa,</a:t>
            </a:r>
          </a:p>
          <a:p>
            <a:pPr eaLnBrk="1" hangingPunct="1"/>
            <a:r>
              <a:rPr lang="en-US" altLang="en-US"/>
              <a:t>Không tận dụng ánh sáng tự nhiên…</a:t>
            </a:r>
          </a:p>
          <a:p>
            <a:pPr eaLnBrk="1" hangingPunct="1"/>
            <a:r>
              <a:rPr lang="en-US" altLang="en-US"/>
              <a:t>Bảo trì: không thường xuyên</a:t>
            </a:r>
          </a:p>
          <a:p>
            <a:pPr eaLnBrk="1" hangingPunct="1"/>
            <a:r>
              <a:rPr lang="en-US" altLang="en-US"/>
              <a:t>Ý thức tiết kiệm: vẫn bật đèn khi không cần thiết </a:t>
            </a:r>
          </a:p>
        </p:txBody>
      </p:sp>
      <p:sp>
        <p:nvSpPr>
          <p:cNvPr id="73732" name="Slide Number Placeholder 3">
            <a:extLst>
              <a:ext uri="{FF2B5EF4-FFF2-40B4-BE49-F238E27FC236}">
                <a16:creationId xmlns:a16="http://schemas.microsoft.com/office/drawing/2014/main" id="{41C5D81D-9E55-F0FE-91B8-762D5F0484C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0000"/>
              </a:lnSpc>
              <a:spcBef>
                <a:spcPts val="600"/>
              </a:spcBef>
              <a:buFont typeface="Arial" panose="020B0604020202020204" pitchFamily="34" charset="0"/>
              <a:buChar char="•"/>
              <a:defRPr sz="1200">
                <a:solidFill>
                  <a:schemeClr val="tx1"/>
                </a:solidFill>
                <a:latin typeface="Arial" panose="020B0604020202020204" pitchFamily="34" charset="0"/>
                <a:cs typeface="Arial" panose="020B0604020202020204" pitchFamily="34" charset="0"/>
              </a:defRPr>
            </a:lvl1pPr>
            <a:lvl2pPr marL="769938" indent="-295275">
              <a:lnSpc>
                <a:spcPct val="110000"/>
              </a:lnSpc>
              <a:spcBef>
                <a:spcPts val="600"/>
              </a:spcBef>
              <a:buFont typeface="Calibri" panose="020F0502020204030204" pitchFamily="34" charset="0"/>
              <a:buChar char="–"/>
              <a:defRPr sz="1200">
                <a:solidFill>
                  <a:schemeClr val="tx1"/>
                </a:solidFill>
                <a:latin typeface="Arial" panose="020B0604020202020204" pitchFamily="34" charset="0"/>
                <a:cs typeface="Arial" panose="020B0604020202020204" pitchFamily="34" charset="0"/>
              </a:defRPr>
            </a:lvl2pPr>
            <a:lvl3pPr marL="1184275" indent="-236538">
              <a:spcBef>
                <a:spcPts val="600"/>
              </a:spcBef>
              <a:buFont typeface="Courier New" panose="02070309020205020404" pitchFamily="49" charset="0"/>
              <a:buChar char="o"/>
              <a:defRPr sz="1200">
                <a:solidFill>
                  <a:schemeClr val="tx1"/>
                </a:solidFill>
                <a:latin typeface="Arial" panose="020B0604020202020204" pitchFamily="34" charset="0"/>
                <a:cs typeface="Arial" panose="020B0604020202020204" pitchFamily="34" charset="0"/>
              </a:defRPr>
            </a:lvl3pPr>
            <a:lvl4pPr marL="1658938" indent="-236538">
              <a:spcBef>
                <a:spcPct val="30000"/>
              </a:spcBef>
              <a:defRPr sz="1200">
                <a:solidFill>
                  <a:schemeClr val="tx1"/>
                </a:solidFill>
                <a:latin typeface="Calibri" panose="020F0502020204030204" pitchFamily="34" charset="0"/>
                <a:cs typeface="Arial" panose="020B0604020202020204" pitchFamily="34" charset="0"/>
              </a:defRPr>
            </a:lvl4pPr>
            <a:lvl5pPr marL="2133600" indent="-236538">
              <a:spcBef>
                <a:spcPct val="30000"/>
              </a:spcBef>
              <a:defRPr sz="1200">
                <a:solidFill>
                  <a:schemeClr val="tx1"/>
                </a:solidFill>
                <a:latin typeface="Calibri" panose="020F0502020204030204" pitchFamily="34" charset="0"/>
                <a:cs typeface="Arial" panose="020B0604020202020204" pitchFamily="34" charset="0"/>
              </a:defRPr>
            </a:lvl5pPr>
            <a:lvl6pPr marL="25908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30480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5052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9624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a:lnSpc>
                <a:spcPct val="100000"/>
              </a:lnSpc>
              <a:spcBef>
                <a:spcPct val="0"/>
              </a:spcBef>
              <a:buFontTx/>
              <a:buNone/>
            </a:pPr>
            <a:fld id="{35D9393B-60C9-4FA8-AD8D-B8C5E3BA0432}" type="slidenum">
              <a:rPr lang="en-US" altLang="en-US"/>
              <a:pPr>
                <a:lnSpc>
                  <a:spcPct val="100000"/>
                </a:lnSpc>
                <a:spcBef>
                  <a:spcPct val="0"/>
                </a:spcBef>
                <a:buFontTx/>
                <a:buNone/>
              </a:pPr>
              <a:t>33</a:t>
            </a:fld>
            <a:endParaRPr lang="en-US" altLang="en-US" dirty="0"/>
          </a:p>
        </p:txBody>
      </p:sp>
    </p:spTree>
    <p:extLst>
      <p:ext uri="{BB962C8B-B14F-4D97-AF65-F5344CB8AC3E}">
        <p14:creationId xmlns:p14="http://schemas.microsoft.com/office/powerpoint/2010/main" val="14047081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421969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794723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082591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871422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351919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75267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13838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08462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252CA9C1-B028-E0D7-76F0-EFE5366CA085}"/>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64049A45-C656-3693-AF4C-B33512C813D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8689A4AF-A92D-D971-5C41-7E517C43DAA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339984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98441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76525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885050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874324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452025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386586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3147484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2892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94996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86724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138613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804874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660363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534575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202733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CC5592D1-7C9E-D0C6-8660-46961A89116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D385AC85-8BBF-1160-1CD1-BF66A820922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sym typeface="Wingdings" panose="05000000000000000000" pitchFamily="2" charset="2"/>
              </a:rPr>
              <a:t>Giải thích </a:t>
            </a:r>
            <a:r>
              <a:rPr lang="en-US" altLang="en-US" b="1">
                <a:sym typeface="Wingdings" panose="05000000000000000000" pitchFamily="2" charset="2"/>
              </a:rPr>
              <a:t>TCVN 7114: 2002 </a:t>
            </a:r>
            <a:r>
              <a:rPr lang="en-US" altLang="en-US"/>
              <a:t>“</a:t>
            </a:r>
            <a:r>
              <a:rPr lang="en-US" altLang="en-US" i="1"/>
              <a:t>Ecgônômi – Nguyên lý Ecgônômi thị giác chiếu sáng cho HT làm việc trong nhà</a:t>
            </a:r>
            <a:r>
              <a:rPr lang="en-US" altLang="en-US"/>
              <a:t>”  </a:t>
            </a:r>
            <a:r>
              <a:rPr lang="en-US" altLang="en-US">
                <a:sym typeface="Wingdings" panose="05000000000000000000" pitchFamily="2" charset="2"/>
              </a:rPr>
              <a:t>(dùng cho chiếu sáng trong nhà)</a:t>
            </a:r>
          </a:p>
          <a:p>
            <a:pPr eaLnBrk="1" hangingPunct="1">
              <a:spcBef>
                <a:spcPct val="0"/>
              </a:spcBef>
            </a:pPr>
            <a:r>
              <a:rPr lang="en-US" altLang="en-US">
                <a:sym typeface="Wingdings" panose="05000000000000000000" pitchFamily="2" charset="2"/>
              </a:rPr>
              <a:t>Tiêu chuẩn </a:t>
            </a:r>
            <a:r>
              <a:rPr lang="vi-VN" altLang="en-US">
                <a:sym typeface="Wingdings" panose="05000000000000000000" pitchFamily="2" charset="2"/>
              </a:rPr>
              <a:t>đư</a:t>
            </a:r>
            <a:r>
              <a:rPr lang="en-US" altLang="en-US">
                <a:sym typeface="Wingdings" panose="05000000000000000000" pitchFamily="2" charset="2"/>
              </a:rPr>
              <a:t>a phạm vi rộng.  Khi thiết kế chiếu sáng  chọn lux tùy nhu cầu lựa chọn trong khoảng  lux cần thiết sử dụng. Một số ví dụ:</a:t>
            </a:r>
          </a:p>
          <a:p>
            <a:pPr lvl="1" eaLnBrk="1" hangingPunct="1">
              <a:spcBef>
                <a:spcPct val="0"/>
              </a:spcBef>
            </a:pPr>
            <a:r>
              <a:rPr lang="en-US" altLang="en-US">
                <a:sym typeface="Wingdings" panose="05000000000000000000" pitchFamily="2" charset="2"/>
              </a:rPr>
              <a:t>Tính chất công việc: làm việc với chi tiết lớn – độ rọi thấp, chi tiết nhỏ - độ rọi cao</a:t>
            </a:r>
          </a:p>
          <a:p>
            <a:pPr lvl="1" eaLnBrk="1" hangingPunct="1">
              <a:spcBef>
                <a:spcPct val="0"/>
              </a:spcBef>
            </a:pPr>
            <a:r>
              <a:rPr lang="en-US" altLang="en-US">
                <a:sym typeface="Wingdings" panose="05000000000000000000" pitchFamily="2" charset="2"/>
              </a:rPr>
              <a:t>Thời gian làm việc liên tục : càng lâu – độ rọi càng lớn</a:t>
            </a:r>
          </a:p>
          <a:p>
            <a:pPr lvl="1" eaLnBrk="1" hangingPunct="1">
              <a:spcBef>
                <a:spcPct val="0"/>
              </a:spcBef>
            </a:pPr>
            <a:r>
              <a:rPr lang="en-US" altLang="en-US">
                <a:sym typeface="Wingdings" panose="05000000000000000000" pitchFamily="2" charset="2"/>
              </a:rPr>
              <a:t>Lứa tuổi ng</a:t>
            </a:r>
            <a:r>
              <a:rPr lang="vi-VN" altLang="en-US">
                <a:sym typeface="Wingdings" panose="05000000000000000000" pitchFamily="2" charset="2"/>
              </a:rPr>
              <a:t>ườ</a:t>
            </a:r>
            <a:r>
              <a:rPr lang="en-US" altLang="en-US">
                <a:sym typeface="Wingdings" panose="05000000000000000000" pitchFamily="2" charset="2"/>
              </a:rPr>
              <a:t>i làm việc: ng</a:t>
            </a:r>
            <a:r>
              <a:rPr lang="vi-VN" altLang="en-US">
                <a:sym typeface="Wingdings" panose="05000000000000000000" pitchFamily="2" charset="2"/>
              </a:rPr>
              <a:t>ườ</a:t>
            </a:r>
            <a:r>
              <a:rPr lang="en-US" altLang="en-US">
                <a:sym typeface="Wingdings" panose="05000000000000000000" pitchFamily="2" charset="2"/>
              </a:rPr>
              <a:t>i già – độ rọi cao, ng</a:t>
            </a:r>
            <a:r>
              <a:rPr lang="vi-VN" altLang="en-US">
                <a:sym typeface="Wingdings" panose="05000000000000000000" pitchFamily="2" charset="2"/>
              </a:rPr>
              <a:t>ườ</a:t>
            </a:r>
            <a:r>
              <a:rPr lang="en-US" altLang="en-US">
                <a:sym typeface="Wingdings" panose="05000000000000000000" pitchFamily="2" charset="2"/>
              </a:rPr>
              <a:t>i trẻ - độ rọi thấp</a:t>
            </a:r>
          </a:p>
          <a:p>
            <a:pPr lvl="1" eaLnBrk="1" hangingPunct="1">
              <a:spcBef>
                <a:spcPct val="0"/>
              </a:spcBef>
            </a:pPr>
            <a:r>
              <a:rPr lang="en-US" altLang="en-US">
                <a:sym typeface="Wingdings" panose="05000000000000000000" pitchFamily="2" charset="2"/>
              </a:rPr>
              <a:t>hệ số phản xạ các bề mặt (màu s</a:t>
            </a:r>
            <a:r>
              <a:rPr lang="vi-VN" altLang="en-US">
                <a:sym typeface="Wingdings" panose="05000000000000000000" pitchFamily="2" charset="2"/>
              </a:rPr>
              <a:t>ơ</a:t>
            </a:r>
            <a:r>
              <a:rPr lang="en-US" altLang="en-US">
                <a:sym typeface="Wingdings" panose="05000000000000000000" pitchFamily="2" charset="2"/>
              </a:rPr>
              <a:t>n): màu sáng – độ rọi thấp, tối – độ rọi cao</a:t>
            </a:r>
          </a:p>
          <a:p>
            <a:pPr eaLnBrk="1" hangingPunct="1">
              <a:spcBef>
                <a:spcPct val="0"/>
              </a:spcBef>
            </a:pPr>
            <a:r>
              <a:rPr lang="en-US" altLang="en-US">
                <a:sym typeface="Wingdings" panose="05000000000000000000" pitchFamily="2" charset="2"/>
              </a:rPr>
              <a:t>Cấp chói lóa :</a:t>
            </a:r>
          </a:p>
          <a:p>
            <a:pPr lvl="1" eaLnBrk="1" hangingPunct="1">
              <a:spcBef>
                <a:spcPct val="0"/>
              </a:spcBef>
            </a:pPr>
            <a:r>
              <a:rPr lang="en-US" altLang="en-US">
                <a:sym typeface="Symbol" panose="05050102010706020507" pitchFamily="18" charset="2"/>
              </a:rPr>
              <a:t>Cấp A, B cho những công việc quan trọng, phức tạp, </a:t>
            </a:r>
          </a:p>
          <a:p>
            <a:pPr lvl="1" eaLnBrk="1" hangingPunct="1">
              <a:spcBef>
                <a:spcPct val="0"/>
              </a:spcBef>
            </a:pPr>
            <a:r>
              <a:rPr lang="en-US" altLang="en-US">
                <a:sym typeface="Symbol" panose="05050102010706020507" pitchFamily="18" charset="2"/>
              </a:rPr>
              <a:t>Cấp D, E cho những công việc không quan trọng, đơn giản, </a:t>
            </a:r>
          </a:p>
          <a:p>
            <a:pPr eaLnBrk="1" hangingPunct="1">
              <a:spcBef>
                <a:spcPct val="0"/>
              </a:spcBef>
            </a:pPr>
            <a:r>
              <a:rPr lang="en-US" altLang="en-US">
                <a:sym typeface="Symbol" panose="05050102010706020507" pitchFamily="18" charset="2"/>
              </a:rPr>
              <a:t>Ngoài ra còn có các tiêu chuẩn chiếu sáng khác như: </a:t>
            </a:r>
          </a:p>
          <a:p>
            <a:pPr eaLnBrk="1" hangingPunct="1">
              <a:spcBef>
                <a:spcPct val="0"/>
              </a:spcBef>
              <a:buFont typeface="Arial" panose="020B0604020202020204" pitchFamily="34" charset="0"/>
              <a:buNone/>
            </a:pPr>
            <a:r>
              <a:rPr lang="en-US" altLang="en-US" b="1"/>
              <a:t>   + TCXDVN 333:2005</a:t>
            </a:r>
            <a:r>
              <a:rPr lang="en-US" altLang="en-US"/>
              <a:t> “</a:t>
            </a:r>
            <a:r>
              <a:rPr lang="en-US" altLang="en-US" i="1"/>
              <a:t>Chiếu sáng nhân tạo bên ngoài các công trình công cộng &amp; kỹ thuật hạ tầng đô thị -Tiêu chuẩn thiết kế”  </a:t>
            </a:r>
          </a:p>
          <a:p>
            <a:pPr>
              <a:buFont typeface="Arial" panose="020B0604020202020204" pitchFamily="34" charset="0"/>
              <a:buNone/>
            </a:pPr>
            <a:r>
              <a:rPr lang="en-US" altLang="en-US" b="1"/>
              <a:t>   + TCXDVN 259:2001</a:t>
            </a:r>
            <a:r>
              <a:rPr lang="en-US" altLang="en-US"/>
              <a:t> “</a:t>
            </a:r>
            <a:r>
              <a:rPr lang="en-US" altLang="en-US" i="1"/>
              <a:t>Tiêu chuẩn thiết kế chiếu sáng nhân tạo đường, đường phố, quảng trường đô thị”</a:t>
            </a:r>
            <a:r>
              <a:rPr lang="en-US" altLang="en-US"/>
              <a:t> </a:t>
            </a:r>
            <a:endParaRPr lang="en-US" altLang="en-US">
              <a:sym typeface="Symbol" panose="05050102010706020507" pitchFamily="18" charset="2"/>
            </a:endParaRPr>
          </a:p>
          <a:p>
            <a:pPr eaLnBrk="1" hangingPunct="1">
              <a:spcBef>
                <a:spcPct val="0"/>
              </a:spcBef>
              <a:buFont typeface="Arial" panose="020B0604020202020204" pitchFamily="34" charset="0"/>
              <a:buNone/>
            </a:pPr>
            <a:endParaRPr lang="en-US" altLang="en-US"/>
          </a:p>
        </p:txBody>
      </p:sp>
      <p:sp>
        <p:nvSpPr>
          <p:cNvPr id="37892" name="Slide Number Placeholder 3">
            <a:extLst>
              <a:ext uri="{FF2B5EF4-FFF2-40B4-BE49-F238E27FC236}">
                <a16:creationId xmlns:a16="http://schemas.microsoft.com/office/drawing/2014/main" id="{345228C5-3D9B-C9C5-6DAA-1243F489CB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0000"/>
              </a:lnSpc>
              <a:spcBef>
                <a:spcPts val="600"/>
              </a:spcBef>
              <a:buFont typeface="Arial" panose="020B0604020202020204" pitchFamily="34" charset="0"/>
              <a:buChar char="•"/>
              <a:defRPr sz="1200">
                <a:solidFill>
                  <a:schemeClr val="tx1"/>
                </a:solidFill>
                <a:latin typeface="Arial" panose="020B0604020202020204" pitchFamily="34" charset="0"/>
                <a:cs typeface="Arial" panose="020B0604020202020204" pitchFamily="34" charset="0"/>
              </a:defRPr>
            </a:lvl1pPr>
            <a:lvl2pPr marL="769938" indent="-295275">
              <a:lnSpc>
                <a:spcPct val="110000"/>
              </a:lnSpc>
              <a:spcBef>
                <a:spcPts val="600"/>
              </a:spcBef>
              <a:buFont typeface="Calibri" panose="020F0502020204030204" pitchFamily="34" charset="0"/>
              <a:buChar char="–"/>
              <a:defRPr sz="1200">
                <a:solidFill>
                  <a:schemeClr val="tx1"/>
                </a:solidFill>
                <a:latin typeface="Arial" panose="020B0604020202020204" pitchFamily="34" charset="0"/>
                <a:cs typeface="Arial" panose="020B0604020202020204" pitchFamily="34" charset="0"/>
              </a:defRPr>
            </a:lvl2pPr>
            <a:lvl3pPr marL="1184275" indent="-236538">
              <a:spcBef>
                <a:spcPts val="600"/>
              </a:spcBef>
              <a:buFont typeface="Courier New" panose="02070309020205020404" pitchFamily="49" charset="0"/>
              <a:buChar char="o"/>
              <a:defRPr sz="1200">
                <a:solidFill>
                  <a:schemeClr val="tx1"/>
                </a:solidFill>
                <a:latin typeface="Arial" panose="020B0604020202020204" pitchFamily="34" charset="0"/>
                <a:cs typeface="Arial" panose="020B0604020202020204" pitchFamily="34" charset="0"/>
              </a:defRPr>
            </a:lvl3pPr>
            <a:lvl4pPr marL="1658938" indent="-236538">
              <a:spcBef>
                <a:spcPct val="30000"/>
              </a:spcBef>
              <a:defRPr sz="1200">
                <a:solidFill>
                  <a:schemeClr val="tx1"/>
                </a:solidFill>
                <a:latin typeface="Calibri" panose="020F0502020204030204" pitchFamily="34" charset="0"/>
                <a:cs typeface="Arial" panose="020B0604020202020204" pitchFamily="34" charset="0"/>
              </a:defRPr>
            </a:lvl4pPr>
            <a:lvl5pPr marL="2133600" indent="-236538">
              <a:spcBef>
                <a:spcPct val="30000"/>
              </a:spcBef>
              <a:defRPr sz="1200">
                <a:solidFill>
                  <a:schemeClr val="tx1"/>
                </a:solidFill>
                <a:latin typeface="Calibri" panose="020F0502020204030204" pitchFamily="34" charset="0"/>
                <a:cs typeface="Arial" panose="020B0604020202020204" pitchFamily="34" charset="0"/>
              </a:defRPr>
            </a:lvl5pPr>
            <a:lvl6pPr marL="25908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30480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5052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9624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a:lnSpc>
                <a:spcPct val="100000"/>
              </a:lnSpc>
              <a:spcBef>
                <a:spcPct val="0"/>
              </a:spcBef>
              <a:buFontTx/>
              <a:buNone/>
            </a:pPr>
            <a:fld id="{9EC89361-38AC-4702-93B4-88942B5C8939}" type="slidenum">
              <a:rPr lang="en-US" altLang="en-US"/>
              <a:pPr>
                <a:lnSpc>
                  <a:spcPct val="100000"/>
                </a:lnSpc>
                <a:spcBef>
                  <a:spcPct val="0"/>
                </a:spcBef>
                <a:buFontTx/>
                <a:buNone/>
              </a:pPr>
              <a:t>56</a:t>
            </a:fld>
            <a:endParaRPr lang="en-US" altLang="en-US" dirty="0"/>
          </a:p>
        </p:txBody>
      </p:sp>
    </p:spTree>
    <p:extLst>
      <p:ext uri="{BB962C8B-B14F-4D97-AF65-F5344CB8AC3E}">
        <p14:creationId xmlns:p14="http://schemas.microsoft.com/office/powerpoint/2010/main" val="123617547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096959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a:extLst>
              <a:ext uri="{FF2B5EF4-FFF2-40B4-BE49-F238E27FC236}">
                <a16:creationId xmlns:a16="http://schemas.microsoft.com/office/drawing/2014/main" id="{DDF3B5C3-D51A-0137-7DAC-BACB4A8EB36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a:extLst>
              <a:ext uri="{FF2B5EF4-FFF2-40B4-BE49-F238E27FC236}">
                <a16:creationId xmlns:a16="http://schemas.microsoft.com/office/drawing/2014/main" id="{275CC662-CF43-C4E9-AF75-28C77FF8573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15716" name="Slide Number Placeholder 3">
            <a:extLst>
              <a:ext uri="{FF2B5EF4-FFF2-40B4-BE49-F238E27FC236}">
                <a16:creationId xmlns:a16="http://schemas.microsoft.com/office/drawing/2014/main" id="{E53CB7CE-573C-11B2-777F-E577452ED1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0000"/>
              </a:lnSpc>
              <a:spcBef>
                <a:spcPts val="600"/>
              </a:spcBef>
              <a:buFont typeface="Arial" panose="020B0604020202020204" pitchFamily="34" charset="0"/>
              <a:buChar char="•"/>
              <a:defRPr sz="1200">
                <a:solidFill>
                  <a:schemeClr val="tx1"/>
                </a:solidFill>
                <a:latin typeface="Arial" panose="020B0604020202020204" pitchFamily="34" charset="0"/>
                <a:cs typeface="Arial" panose="020B0604020202020204" pitchFamily="34" charset="0"/>
              </a:defRPr>
            </a:lvl1pPr>
            <a:lvl2pPr marL="769938" indent="-295275">
              <a:lnSpc>
                <a:spcPct val="110000"/>
              </a:lnSpc>
              <a:spcBef>
                <a:spcPts val="600"/>
              </a:spcBef>
              <a:buFont typeface="Calibri" panose="020F0502020204030204" pitchFamily="34" charset="0"/>
              <a:buChar char="–"/>
              <a:defRPr sz="1200">
                <a:solidFill>
                  <a:schemeClr val="tx1"/>
                </a:solidFill>
                <a:latin typeface="Arial" panose="020B0604020202020204" pitchFamily="34" charset="0"/>
                <a:cs typeface="Arial" panose="020B0604020202020204" pitchFamily="34" charset="0"/>
              </a:defRPr>
            </a:lvl2pPr>
            <a:lvl3pPr marL="1184275" indent="-236538">
              <a:spcBef>
                <a:spcPts val="600"/>
              </a:spcBef>
              <a:buFont typeface="Courier New" panose="02070309020205020404" pitchFamily="49" charset="0"/>
              <a:buChar char="o"/>
              <a:defRPr sz="1200">
                <a:solidFill>
                  <a:schemeClr val="tx1"/>
                </a:solidFill>
                <a:latin typeface="Arial" panose="020B0604020202020204" pitchFamily="34" charset="0"/>
                <a:cs typeface="Arial" panose="020B0604020202020204" pitchFamily="34" charset="0"/>
              </a:defRPr>
            </a:lvl3pPr>
            <a:lvl4pPr marL="1658938" indent="-236538">
              <a:spcBef>
                <a:spcPct val="30000"/>
              </a:spcBef>
              <a:defRPr sz="1200">
                <a:solidFill>
                  <a:schemeClr val="tx1"/>
                </a:solidFill>
                <a:latin typeface="Calibri" panose="020F0502020204030204" pitchFamily="34" charset="0"/>
                <a:cs typeface="Arial" panose="020B0604020202020204" pitchFamily="34" charset="0"/>
              </a:defRPr>
            </a:lvl4pPr>
            <a:lvl5pPr marL="2133600" indent="-236538">
              <a:spcBef>
                <a:spcPct val="30000"/>
              </a:spcBef>
              <a:defRPr sz="1200">
                <a:solidFill>
                  <a:schemeClr val="tx1"/>
                </a:solidFill>
                <a:latin typeface="Calibri" panose="020F0502020204030204" pitchFamily="34" charset="0"/>
                <a:cs typeface="Arial" panose="020B0604020202020204" pitchFamily="34" charset="0"/>
              </a:defRPr>
            </a:lvl5pPr>
            <a:lvl6pPr marL="25908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30480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5052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9624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a:lnSpc>
                <a:spcPct val="100000"/>
              </a:lnSpc>
              <a:spcBef>
                <a:spcPct val="0"/>
              </a:spcBef>
              <a:buFontTx/>
              <a:buNone/>
            </a:pPr>
            <a:fld id="{A1B47C27-C441-4A5F-9041-DD04A61BDF78}" type="slidenum">
              <a:rPr lang="en-US" altLang="en-US"/>
              <a:pPr>
                <a:lnSpc>
                  <a:spcPct val="100000"/>
                </a:lnSpc>
                <a:spcBef>
                  <a:spcPct val="0"/>
                </a:spcBef>
                <a:buFontTx/>
                <a:buNone/>
              </a:pPr>
              <a:t>58</a:t>
            </a:fld>
            <a:endParaRPr lang="en-US" altLang="en-US" dirty="0"/>
          </a:p>
        </p:txBody>
      </p:sp>
    </p:spTree>
    <p:extLst>
      <p:ext uri="{BB962C8B-B14F-4D97-AF65-F5344CB8AC3E}">
        <p14:creationId xmlns:p14="http://schemas.microsoft.com/office/powerpoint/2010/main" val="234733604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a:extLst>
              <a:ext uri="{FF2B5EF4-FFF2-40B4-BE49-F238E27FC236}">
                <a16:creationId xmlns:a16="http://schemas.microsoft.com/office/drawing/2014/main" id="{DDF3B5C3-D51A-0137-7DAC-BACB4A8EB36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a:extLst>
              <a:ext uri="{FF2B5EF4-FFF2-40B4-BE49-F238E27FC236}">
                <a16:creationId xmlns:a16="http://schemas.microsoft.com/office/drawing/2014/main" id="{275CC662-CF43-C4E9-AF75-28C77FF8573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15716" name="Slide Number Placeholder 3">
            <a:extLst>
              <a:ext uri="{FF2B5EF4-FFF2-40B4-BE49-F238E27FC236}">
                <a16:creationId xmlns:a16="http://schemas.microsoft.com/office/drawing/2014/main" id="{E53CB7CE-573C-11B2-777F-E577452ED1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0000"/>
              </a:lnSpc>
              <a:spcBef>
                <a:spcPts val="600"/>
              </a:spcBef>
              <a:buFont typeface="Arial" panose="020B0604020202020204" pitchFamily="34" charset="0"/>
              <a:buChar char="•"/>
              <a:defRPr sz="1200">
                <a:solidFill>
                  <a:schemeClr val="tx1"/>
                </a:solidFill>
                <a:latin typeface="Arial" panose="020B0604020202020204" pitchFamily="34" charset="0"/>
                <a:cs typeface="Arial" panose="020B0604020202020204" pitchFamily="34" charset="0"/>
              </a:defRPr>
            </a:lvl1pPr>
            <a:lvl2pPr marL="769938" indent="-295275">
              <a:lnSpc>
                <a:spcPct val="110000"/>
              </a:lnSpc>
              <a:spcBef>
                <a:spcPts val="600"/>
              </a:spcBef>
              <a:buFont typeface="Calibri" panose="020F0502020204030204" pitchFamily="34" charset="0"/>
              <a:buChar char="–"/>
              <a:defRPr sz="1200">
                <a:solidFill>
                  <a:schemeClr val="tx1"/>
                </a:solidFill>
                <a:latin typeface="Arial" panose="020B0604020202020204" pitchFamily="34" charset="0"/>
                <a:cs typeface="Arial" panose="020B0604020202020204" pitchFamily="34" charset="0"/>
              </a:defRPr>
            </a:lvl2pPr>
            <a:lvl3pPr marL="1184275" indent="-236538">
              <a:spcBef>
                <a:spcPts val="600"/>
              </a:spcBef>
              <a:buFont typeface="Courier New" panose="02070309020205020404" pitchFamily="49" charset="0"/>
              <a:buChar char="o"/>
              <a:defRPr sz="1200">
                <a:solidFill>
                  <a:schemeClr val="tx1"/>
                </a:solidFill>
                <a:latin typeface="Arial" panose="020B0604020202020204" pitchFamily="34" charset="0"/>
                <a:cs typeface="Arial" panose="020B0604020202020204" pitchFamily="34" charset="0"/>
              </a:defRPr>
            </a:lvl3pPr>
            <a:lvl4pPr marL="1658938" indent="-236538">
              <a:spcBef>
                <a:spcPct val="30000"/>
              </a:spcBef>
              <a:defRPr sz="1200">
                <a:solidFill>
                  <a:schemeClr val="tx1"/>
                </a:solidFill>
                <a:latin typeface="Calibri" panose="020F0502020204030204" pitchFamily="34" charset="0"/>
                <a:cs typeface="Arial" panose="020B0604020202020204" pitchFamily="34" charset="0"/>
              </a:defRPr>
            </a:lvl4pPr>
            <a:lvl5pPr marL="2133600" indent="-236538">
              <a:spcBef>
                <a:spcPct val="30000"/>
              </a:spcBef>
              <a:defRPr sz="1200">
                <a:solidFill>
                  <a:schemeClr val="tx1"/>
                </a:solidFill>
                <a:latin typeface="Calibri" panose="020F0502020204030204" pitchFamily="34" charset="0"/>
                <a:cs typeface="Arial" panose="020B0604020202020204" pitchFamily="34" charset="0"/>
              </a:defRPr>
            </a:lvl5pPr>
            <a:lvl6pPr marL="25908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6pPr>
            <a:lvl7pPr marL="30480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7pPr>
            <a:lvl8pPr marL="35052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8pPr>
            <a:lvl9pPr marL="3962400" indent="-236538" eaLnBrk="0" fontAlgn="base" hangingPunct="0">
              <a:spcBef>
                <a:spcPct val="30000"/>
              </a:spcBef>
              <a:spcAft>
                <a:spcPct val="0"/>
              </a:spcAft>
              <a:defRPr sz="1200">
                <a:solidFill>
                  <a:schemeClr val="tx1"/>
                </a:solidFill>
                <a:latin typeface="Calibri" panose="020F0502020204030204" pitchFamily="34" charset="0"/>
                <a:cs typeface="Arial" panose="020B0604020202020204" pitchFamily="34" charset="0"/>
              </a:defRPr>
            </a:lvl9pPr>
          </a:lstStyle>
          <a:p>
            <a:pPr>
              <a:lnSpc>
                <a:spcPct val="100000"/>
              </a:lnSpc>
              <a:spcBef>
                <a:spcPct val="0"/>
              </a:spcBef>
              <a:buFontTx/>
              <a:buNone/>
            </a:pPr>
            <a:fld id="{A1B47C27-C441-4A5F-9041-DD04A61BDF78}" type="slidenum">
              <a:rPr lang="en-US" altLang="en-US"/>
              <a:pPr>
                <a:lnSpc>
                  <a:spcPct val="100000"/>
                </a:lnSpc>
                <a:spcBef>
                  <a:spcPct val="0"/>
                </a:spcBef>
                <a:buFontTx/>
                <a:buNone/>
              </a:pPr>
              <a:t>59</a:t>
            </a:fld>
            <a:endParaRPr lang="en-US" altLang="en-US" dirty="0"/>
          </a:p>
        </p:txBody>
      </p:sp>
    </p:spTree>
    <p:extLst>
      <p:ext uri="{BB962C8B-B14F-4D97-AF65-F5344CB8AC3E}">
        <p14:creationId xmlns:p14="http://schemas.microsoft.com/office/powerpoint/2010/main" val="14279553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817482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45516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75837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9924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42418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54366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09885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6688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4803117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0723544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174889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5578173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4421759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29601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582969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741819015"/>
      </p:ext>
    </p:extLst>
  </p:cSld>
  <p:clrMapOvr>
    <a:masterClrMapping/>
  </p:clrMapOvr>
  <p:transitio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67" b="0" i="0" u="none" strike="noStrike" kern="0" cap="none" spc="0" normalizeH="0" baseline="0" noProof="0">
              <a:ln>
                <a:noFill/>
              </a:ln>
              <a:solidFill>
                <a:srgbClr val="000000"/>
              </a:solidFill>
              <a:effectLst/>
              <a:uLnTx/>
              <a:uFillTx/>
              <a:latin typeface="Aria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867" b="0" i="0" u="none" strike="noStrike" kern="0" cap="none" spc="0" normalizeH="0" baseline="0" noProof="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867" b="0" i="0" u="none" strike="noStrike" kern="0" cap="none" spc="0" normalizeH="0" baseline="0" noProof="0">
              <a:ln>
                <a:noFill/>
              </a:ln>
              <a:solidFill>
                <a:srgbClr val="000000"/>
              </a:solidFill>
              <a:effectLst/>
              <a:uLnTx/>
              <a:uFillTx/>
              <a:latin typeface="Aria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55074648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73669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733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5220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687830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27513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072606191"/>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56084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354558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56625716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6" r:id="rId5"/>
    <p:sldLayoutId id="2147483667" r:id="rId6"/>
    <p:sldLayoutId id="2147483668" r:id="rId7"/>
    <p:sldLayoutId id="2147483669" r:id="rId8"/>
    <p:sldLayoutId id="2147483670" r:id="rId9"/>
    <p:sldLayoutId id="214748367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409582199"/>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10F_4FD5B377.xml"/><Relationship Id="rId7"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microsoft.com/office/2018/10/relationships/comments" Target="../comments/modernComment_113_AEE514C2.xml"/><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microsoft.com/office/2018/10/relationships/comments" Target="../comments/modernComment_117_D6050C97.xml"/><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30.jpeg"/><Relationship Id="rId3" Type="http://schemas.microsoft.com/office/2018/10/relationships/comments" Target="../comments/modernComment_10E_71508E9D.xml"/><Relationship Id="rId7" Type="http://schemas.openxmlformats.org/officeDocument/2006/relationships/image" Target="../media/image24.jpeg"/><Relationship Id="rId12"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42.jpeg"/><Relationship Id="rId4" Type="http://schemas.openxmlformats.org/officeDocument/2006/relationships/image" Target="../media/image4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microsoft.com/office/2018/10/relationships/comments" Target="../comments/modernComment_126_1426896A.xml"/><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4.gif"/><Relationship Id="rId7" Type="http://schemas.openxmlformats.org/officeDocument/2006/relationships/image" Target="../media/image48.jpe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52.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51.jpeg"/><Relationship Id="rId5" Type="http://schemas.openxmlformats.org/officeDocument/2006/relationships/image" Target="../media/image50.png"/><Relationship Id="rId4" Type="http://schemas.openxmlformats.org/officeDocument/2006/relationships/image" Target="../media/image4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5.gif"/><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57.gif"/><Relationship Id="rId4" Type="http://schemas.openxmlformats.org/officeDocument/2006/relationships/image" Target="../media/image56.jpeg"/></Relationships>
</file>

<file path=ppt/slides/_rels/slide45.xml.rels><?xml version="1.0" encoding="UTF-8" standalone="yes"?>
<Relationships xmlns="http://schemas.openxmlformats.org/package/2006/relationships"><Relationship Id="rId3" Type="http://schemas.microsoft.com/office/2018/10/relationships/comments" Target="../comments/modernComment_133_536C1BD5.xml"/><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microsoft.com/office/2018/10/relationships/comments" Target="../comments/modernComment_134_383C1503.xml"/><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4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image" Target="../media/image62.jpeg"/><Relationship Id="rId4" Type="http://schemas.openxmlformats.org/officeDocument/2006/relationships/image" Target="../media/image61.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65.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67.png"/></Relationships>
</file>

<file path=ppt/slides/_rels/slide54.xml.rels><?xml version="1.0" encoding="UTF-8" standalone="yes"?>
<Relationships xmlns="http://schemas.openxmlformats.org/package/2006/relationships"><Relationship Id="rId3" Type="http://schemas.openxmlformats.org/officeDocument/2006/relationships/image" Target="../media/image68.gif"/><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70.gif"/></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microsoft.com/office/2018/10/relationships/comments" Target="../comments/modernComment_146_EE362FC9.xml"/><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microsoft.com/office/2018/10/relationships/comments" Target="../comments/modernComment_106_48A3659D.xml"/><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microsoft.com/office/2018/10/relationships/comments" Target="../comments/modernComment_107_D6FD3606.xml"/><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604674" y="1927317"/>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608691" y="3718976"/>
            <a:ext cx="6316832" cy="1629255"/>
          </a:xfrm>
        </p:spPr>
        <p:txBody>
          <a:bodyPr>
            <a:normAutofit/>
          </a:bodyPr>
          <a:lstStyle/>
          <a:p>
            <a:r>
              <a:rPr lang="en-US" sz="2000" b="1" u="sng" dirty="0">
                <a:solidFill>
                  <a:schemeClr val="accent1">
                    <a:lumMod val="50000"/>
                  </a:schemeClr>
                </a:solidFill>
              </a:rPr>
              <a:t>Module 10: </a:t>
            </a:r>
          </a:p>
          <a:p>
            <a:pPr algn="just"/>
            <a:r>
              <a:rPr lang="en-US" sz="2000" dirty="0">
                <a:solidFill>
                  <a:schemeClr val="accent1">
                    <a:lumMod val="50000"/>
                  </a:schemeClr>
                </a:solidFill>
              </a:rPr>
              <a:t>Energy efficiency in lighting systems</a:t>
            </a: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4" name="TextBox 3">
            <a:extLst>
              <a:ext uri="{FF2B5EF4-FFF2-40B4-BE49-F238E27FC236}">
                <a16:creationId xmlns:a16="http://schemas.microsoft.com/office/drawing/2014/main" id="{A8700BCA-B241-F378-79B3-6CC35DAF2ED5}"/>
              </a:ext>
            </a:extLst>
          </p:cNvPr>
          <p:cNvSpPr txBox="1"/>
          <p:nvPr/>
        </p:nvSpPr>
        <p:spPr>
          <a:xfrm>
            <a:off x="652267" y="2530686"/>
            <a:ext cx="5443733" cy="400110"/>
          </a:xfrm>
          <a:prstGeom prst="rect">
            <a:avLst/>
          </a:prstGeom>
          <a:noFill/>
        </p:spPr>
        <p:txBody>
          <a:bodyPr wrap="square" rtlCol="0" anchor="ctr">
            <a:spAutoFit/>
          </a:bodyPr>
          <a:lstStyle/>
          <a:p>
            <a:r>
              <a:rPr lang="en-US" sz="2000" b="1" dirty="0">
                <a:solidFill>
                  <a:srgbClr val="0070C0"/>
                </a:solidFill>
              </a:rPr>
              <a:t>Technical staffs</a:t>
            </a:r>
            <a:endParaRPr lang="ko-KR" altLang="en-US" sz="2000" b="1" dirty="0">
              <a:solidFill>
                <a:srgbClr val="0070C0"/>
              </a:solidFill>
              <a:cs typeface="Arial" pitchFamily="34" charset="0"/>
            </a:endParaRPr>
          </a:p>
        </p:txBody>
      </p:sp>
      <p:sp>
        <p:nvSpPr>
          <p:cNvPr id="6" name="Google Shape;46;p15">
            <a:extLst>
              <a:ext uri="{FF2B5EF4-FFF2-40B4-BE49-F238E27FC236}">
                <a16:creationId xmlns:a16="http://schemas.microsoft.com/office/drawing/2014/main" id="{BE2AF1DF-5460-4372-AFE9-31C9823D72B4}"/>
              </a:ext>
            </a:extLst>
          </p:cNvPr>
          <p:cNvSpPr txBox="1">
            <a:spLocks/>
          </p:cNvSpPr>
          <p:nvPr/>
        </p:nvSpPr>
        <p:spPr>
          <a:xfrm>
            <a:off x="590000" y="1261045"/>
            <a:ext cx="8519720" cy="88157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3600" b="1" kern="0" dirty="0">
                <a:solidFill>
                  <a:schemeClr val="accent1">
                    <a:lumMod val="50000"/>
                  </a:schemeClr>
                </a:solidFill>
              </a:rPr>
              <a:t>TRAINING PROGRAMME </a:t>
            </a:r>
            <a:br>
              <a:rPr lang="en-US" sz="3600" b="1" kern="0" dirty="0">
                <a:solidFill>
                  <a:schemeClr val="accent1">
                    <a:lumMod val="50000"/>
                  </a:schemeClr>
                </a:solidFill>
              </a:rPr>
            </a:br>
            <a:r>
              <a:rPr lang="en-US" sz="3600" b="1" kern="0" dirty="0">
                <a:solidFill>
                  <a:schemeClr val="accent1">
                    <a:lumMod val="50000"/>
                  </a:schemeClr>
                </a:solidFill>
              </a:rPr>
              <a:t>FOR </a:t>
            </a:r>
            <a:r>
              <a:rPr lang="en-US" sz="3600" b="1" kern="0">
                <a:solidFill>
                  <a:schemeClr val="accent1">
                    <a:lumMod val="50000"/>
                  </a:schemeClr>
                </a:solidFill>
              </a:rPr>
              <a:t>INDUSTRIAL ENTERPRISES</a:t>
            </a:r>
            <a:endParaRPr lang="en-US" sz="3600" b="1" kern="0" dirty="0">
              <a:solidFill>
                <a:schemeClr val="accent1">
                  <a:lumMod val="50000"/>
                </a:schemeClr>
              </a:solidFill>
            </a:endParaRPr>
          </a:p>
        </p:txBody>
      </p:sp>
    </p:spTree>
    <p:extLst>
      <p:ext uri="{BB962C8B-B14F-4D97-AF65-F5344CB8AC3E}">
        <p14:creationId xmlns:p14="http://schemas.microsoft.com/office/powerpoint/2010/main" val="27969450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dirty="0">
                <a:latin typeface="+mn-lt"/>
                <a:cs typeface="Times New Roman" panose="02020603050405020304" pitchFamily="18" charset="0"/>
              </a:rPr>
              <a:t>CONCEPT</a:t>
            </a:r>
          </a:p>
        </p:txBody>
      </p:sp>
      <p:sp>
        <p:nvSpPr>
          <p:cNvPr id="5" name="TextBox 4">
            <a:extLst>
              <a:ext uri="{FF2B5EF4-FFF2-40B4-BE49-F238E27FC236}">
                <a16:creationId xmlns:a16="http://schemas.microsoft.com/office/drawing/2014/main" id="{3CEBD08C-F05A-BC91-190B-81BE79436C8A}"/>
              </a:ext>
            </a:extLst>
          </p:cNvPr>
          <p:cNvSpPr txBox="1"/>
          <p:nvPr/>
        </p:nvSpPr>
        <p:spPr>
          <a:xfrm>
            <a:off x="517340" y="1227357"/>
            <a:ext cx="11123117" cy="1815882"/>
          </a:xfrm>
          <a:prstGeom prst="rect">
            <a:avLst/>
          </a:prstGeom>
          <a:noFill/>
          <a:ln>
            <a:noFill/>
          </a:ln>
        </p:spPr>
        <p:txBody>
          <a:bodyPr spcFirstLastPara="1" wrap="square" lIns="91425" tIns="45700" rIns="91425" bIns="45700" anchor="t" anchorCtr="0">
            <a:noAutofit/>
          </a:bodyPr>
          <a:lstStyle>
            <a:defPPr>
              <a:defRPr lang="en-US"/>
            </a:defPPr>
            <a:lvl1pPr algn="just">
              <a:buSzPts val="1800"/>
              <a:buFont typeface="Arial" panose="020B0604020202020204" pitchFamily="34" charset="0"/>
              <a:buNone/>
              <a:defRPr sz="2800">
                <a:solidFill>
                  <a:schemeClr val="tx1">
                    <a:lumMod val="50000"/>
                    <a:lumOff val="50000"/>
                  </a:schemeClr>
                </a:solidFill>
              </a:defRPr>
            </a:lvl1pPr>
          </a:lstStyle>
          <a:p>
            <a:r>
              <a:rPr lang="en-US" sz="2400" b="1" dirty="0">
                <a:solidFill>
                  <a:srgbClr val="FF0000"/>
                </a:solidFill>
                <a:latin typeface="Arial" panose="020B0604020202020204" pitchFamily="34" charset="0"/>
              </a:rPr>
              <a:t>Luminous efficacy </a:t>
            </a:r>
            <a:r>
              <a:rPr lang="en-US" sz="2400" dirty="0">
                <a:solidFill>
                  <a:schemeClr val="tx1"/>
                </a:solidFill>
                <a:latin typeface="Arial" panose="020B0604020202020204" pitchFamily="34" charset="0"/>
              </a:rPr>
              <a:t>is calculated as the ratio of luminous flux to electrical power consumption of the lamp, defined as lumens per watt (</a:t>
            </a:r>
            <a:r>
              <a:rPr lang="en-US" sz="2400" dirty="0" err="1">
                <a:solidFill>
                  <a:schemeClr val="tx1"/>
                </a:solidFill>
                <a:latin typeface="Arial" panose="020B0604020202020204" pitchFamily="34" charset="0"/>
              </a:rPr>
              <a:t>lm</a:t>
            </a:r>
            <a:r>
              <a:rPr lang="en-US" sz="2400" dirty="0">
                <a:solidFill>
                  <a:schemeClr val="tx1"/>
                </a:solidFill>
                <a:latin typeface="Arial" panose="020B0604020202020204" pitchFamily="34" charset="0"/>
              </a:rPr>
              <a:t>/W).</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23861C4E-EB6B-CC59-922B-AC2FFE367197}"/>
                  </a:ext>
                </a:extLst>
              </p:cNvPr>
              <p:cNvSpPr txBox="1"/>
              <p:nvPr/>
            </p:nvSpPr>
            <p:spPr>
              <a:xfrm>
                <a:off x="533400" y="3755749"/>
                <a:ext cx="4958171" cy="89171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800" i="1" smtClean="0">
                          <a:solidFill>
                            <a:schemeClr val="tx1"/>
                          </a:solidFill>
                          <a:latin typeface="Cambria Math" panose="02040503050406030204" pitchFamily="18" charset="0"/>
                          <a:ea typeface="Cambria Math" panose="02040503050406030204" pitchFamily="18" charset="0"/>
                        </a:rPr>
                        <m:t>𝜂</m:t>
                      </m:r>
                      <m:r>
                        <a:rPr lang="en-US" sz="2800" b="0" i="1" smtClean="0">
                          <a:solidFill>
                            <a:schemeClr val="tx1"/>
                          </a:solidFill>
                          <a:latin typeface="Cambria Math" panose="02040503050406030204" pitchFamily="18" charset="0"/>
                          <a:ea typeface="Cambria Math" panose="02040503050406030204" pitchFamily="18" charset="0"/>
                        </a:rPr>
                        <m:t>=</m:t>
                      </m:r>
                      <m:f>
                        <m:fPr>
                          <m:ctrlPr>
                            <a:rPr lang="en-US" sz="2800" b="0" i="1" smtClean="0">
                              <a:solidFill>
                                <a:schemeClr val="tx1"/>
                              </a:solidFill>
                              <a:latin typeface="Cambria Math" panose="02040503050406030204" pitchFamily="18" charset="0"/>
                              <a:ea typeface="Cambria Math" panose="02040503050406030204" pitchFamily="18" charset="0"/>
                            </a:rPr>
                          </m:ctrlPr>
                        </m:fPr>
                        <m:num>
                          <m:r>
                            <a:rPr lang="en-US" sz="2800" i="1">
                              <a:latin typeface="Cambria Math" panose="02040503050406030204" pitchFamily="18" charset="0"/>
                              <a:ea typeface="Cambria Math" panose="02040503050406030204" pitchFamily="18" charset="0"/>
                            </a:rPr>
                            <m:t>𝐿𝑢𝑚𝑖𝑛𝑜𝑢𝑠</m:t>
                          </m:r>
                          <m:r>
                            <a:rPr lang="en-US" sz="2800" i="1">
                              <a:latin typeface="Cambria Math" panose="02040503050406030204" pitchFamily="18" charset="0"/>
                              <a:ea typeface="Cambria Math" panose="02040503050406030204" pitchFamily="18" charset="0"/>
                            </a:rPr>
                            <m:t> </m:t>
                          </m:r>
                          <m:r>
                            <a:rPr lang="en-US" sz="2800" i="1">
                              <a:latin typeface="Cambria Math" panose="02040503050406030204" pitchFamily="18" charset="0"/>
                              <a:ea typeface="Cambria Math" panose="02040503050406030204" pitchFamily="18" charset="0"/>
                            </a:rPr>
                            <m:t>𝑓𝑙𝑢𝑥</m:t>
                          </m:r>
                        </m:num>
                        <m:den>
                          <m:r>
                            <a:rPr lang="en-US" sz="2800" i="1">
                              <a:latin typeface="Cambria Math" panose="02040503050406030204" pitchFamily="18" charset="0"/>
                              <a:ea typeface="Cambria Math" panose="02040503050406030204" pitchFamily="18" charset="0"/>
                            </a:rPr>
                            <m:t>𝐸𝑙𝑒𝑐𝑡𝑟𝑖𝑐𝑎𝑙</m:t>
                          </m:r>
                          <m:r>
                            <a:rPr lang="en-US" sz="2800" i="1">
                              <a:latin typeface="Cambria Math" panose="02040503050406030204" pitchFamily="18" charset="0"/>
                              <a:ea typeface="Cambria Math" panose="02040503050406030204" pitchFamily="18" charset="0"/>
                            </a:rPr>
                            <m:t> </m:t>
                          </m:r>
                          <m:r>
                            <a:rPr lang="en-US" sz="2800" i="1">
                              <a:latin typeface="Cambria Math" panose="02040503050406030204" pitchFamily="18" charset="0"/>
                              <a:ea typeface="Cambria Math" panose="02040503050406030204" pitchFamily="18" charset="0"/>
                            </a:rPr>
                            <m:t>𝑝𝑜𝑤𝑒𝑟</m:t>
                          </m:r>
                        </m:den>
                      </m:f>
                      <m:r>
                        <a:rPr lang="en-US" sz="2800" b="0" i="1" smtClean="0">
                          <a:solidFill>
                            <a:schemeClr val="tx1"/>
                          </a:solidFill>
                          <a:latin typeface="Cambria Math" panose="02040503050406030204" pitchFamily="18" charset="0"/>
                          <a:ea typeface="Cambria Math" panose="02040503050406030204" pitchFamily="18" charset="0"/>
                        </a:rPr>
                        <m:t>=</m:t>
                      </m:r>
                      <m:f>
                        <m:fPr>
                          <m:ctrlPr>
                            <a:rPr lang="en-US" sz="2800" b="0" i="1" smtClean="0">
                              <a:solidFill>
                                <a:schemeClr val="tx1"/>
                              </a:solidFill>
                              <a:latin typeface="Cambria Math" panose="02040503050406030204" pitchFamily="18" charset="0"/>
                              <a:ea typeface="Cambria Math" panose="02040503050406030204" pitchFamily="18" charset="0"/>
                            </a:rPr>
                          </m:ctrlPr>
                        </m:fPr>
                        <m:num>
                          <m:r>
                            <a:rPr lang="en-US" sz="2800" b="0" i="1" smtClean="0">
                              <a:solidFill>
                                <a:schemeClr val="tx1"/>
                              </a:solidFill>
                              <a:latin typeface="Cambria Math" panose="02040503050406030204" pitchFamily="18" charset="0"/>
                              <a:ea typeface="Cambria Math" panose="02040503050406030204" pitchFamily="18" charset="0"/>
                            </a:rPr>
                            <m:t>𝑙𝑢𝑚𝑒𝑛</m:t>
                          </m:r>
                        </m:num>
                        <m:den>
                          <m:r>
                            <a:rPr lang="en-US" sz="2800" b="0" i="1" smtClean="0">
                              <a:solidFill>
                                <a:schemeClr val="tx1"/>
                              </a:solidFill>
                              <a:latin typeface="Cambria Math" panose="02040503050406030204" pitchFamily="18" charset="0"/>
                              <a:ea typeface="Cambria Math" panose="02040503050406030204" pitchFamily="18" charset="0"/>
                            </a:rPr>
                            <m:t>𝑊</m:t>
                          </m:r>
                        </m:den>
                      </m:f>
                    </m:oMath>
                  </m:oMathPara>
                </a14:m>
                <a:endParaRPr lang="en-US" sz="2800" dirty="0">
                  <a:solidFill>
                    <a:schemeClr val="tx1"/>
                  </a:solidFill>
                  <a:latin typeface="Arial" panose="020B0604020202020204" pitchFamily="34" charset="0"/>
                </a:endParaRPr>
              </a:p>
            </p:txBody>
          </p:sp>
        </mc:Choice>
        <mc:Fallback xmlns="">
          <p:sp>
            <p:nvSpPr>
              <p:cNvPr id="9" name="TextBox 8">
                <a:extLst>
                  <a:ext uri="{FF2B5EF4-FFF2-40B4-BE49-F238E27FC236}">
                    <a16:creationId xmlns:a16="http://schemas.microsoft.com/office/drawing/2014/main" id="{23861C4E-EB6B-CC59-922B-AC2FFE367197}"/>
                  </a:ext>
                </a:extLst>
              </p:cNvPr>
              <p:cNvSpPr txBox="1">
                <a:spLocks noRot="1" noChangeAspect="1" noMove="1" noResize="1" noEditPoints="1" noAdjustHandles="1" noChangeArrowheads="1" noChangeShapeType="1" noTextEdit="1"/>
              </p:cNvSpPr>
              <p:nvPr/>
            </p:nvSpPr>
            <p:spPr>
              <a:xfrm>
                <a:off x="533400" y="3755749"/>
                <a:ext cx="4958171" cy="891719"/>
              </a:xfrm>
              <a:prstGeom prst="rect">
                <a:avLst/>
              </a:prstGeom>
              <a:blipFill>
                <a:blip r:embed="rId6"/>
                <a:stretch>
                  <a:fillRect/>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2D030B5E-8812-13BB-569C-01FEB93B34AE}"/>
              </a:ext>
            </a:extLst>
          </p:cNvPr>
          <p:cNvPicPr>
            <a:picLocks noChangeAspect="1"/>
          </p:cNvPicPr>
          <p:nvPr/>
        </p:nvPicPr>
        <p:blipFill>
          <a:blip r:embed="rId7"/>
          <a:stretch>
            <a:fillRect/>
          </a:stretch>
        </p:blipFill>
        <p:spPr>
          <a:xfrm>
            <a:off x="6096000" y="2233176"/>
            <a:ext cx="5243349" cy="3773251"/>
          </a:xfrm>
          <a:prstGeom prst="rect">
            <a:avLst/>
          </a:prstGeom>
        </p:spPr>
      </p:pic>
    </p:spTree>
    <p:extLst>
      <p:ext uri="{BB962C8B-B14F-4D97-AF65-F5344CB8AC3E}">
        <p14:creationId xmlns:p14="http://schemas.microsoft.com/office/powerpoint/2010/main" val="1339405175"/>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dirty="0">
                <a:latin typeface="+mn-lt"/>
                <a:cs typeface="Times New Roman" panose="02020603050405020304" pitchFamily="18" charset="0"/>
              </a:rPr>
              <a:t>LIGHT QUALITY</a:t>
            </a:r>
          </a:p>
        </p:txBody>
      </p:sp>
      <p:sp>
        <p:nvSpPr>
          <p:cNvPr id="2" name="Rectangle 1"/>
          <p:cNvSpPr/>
          <p:nvPr/>
        </p:nvSpPr>
        <p:spPr>
          <a:xfrm>
            <a:off x="517339" y="1269019"/>
            <a:ext cx="11123118" cy="2862322"/>
          </a:xfrm>
          <a:prstGeom prst="rect">
            <a:avLst/>
          </a:prstGeom>
        </p:spPr>
        <p:txBody>
          <a:bodyPr wrap="square">
            <a:spAutoFit/>
          </a:bodyPr>
          <a:lstStyle/>
          <a:p>
            <a:pPr>
              <a:lnSpc>
                <a:spcPct val="150000"/>
              </a:lnSpc>
              <a:buClrTx/>
              <a:buNone/>
            </a:pPr>
            <a:r>
              <a:rPr lang="en-US" altLang="en-US" sz="2400" b="1" dirty="0">
                <a:latin typeface="Arial" panose="020B0604020202020204" pitchFamily="34" charset="0"/>
              </a:rPr>
              <a:t>Factors that indicate light quality</a:t>
            </a:r>
          </a:p>
          <a:p>
            <a:pPr>
              <a:lnSpc>
                <a:spcPct val="150000"/>
              </a:lnSpc>
              <a:buClrTx/>
            </a:pPr>
            <a:r>
              <a:rPr lang="en-US" altLang="en-US" sz="2400" b="1" dirty="0">
                <a:latin typeface="Arial" panose="020B0604020202020204" pitchFamily="34" charset="0"/>
              </a:rPr>
              <a:t>1. Glare</a:t>
            </a:r>
          </a:p>
          <a:p>
            <a:pPr>
              <a:lnSpc>
                <a:spcPct val="150000"/>
              </a:lnSpc>
              <a:buClrTx/>
            </a:pPr>
            <a:r>
              <a:rPr lang="en-US" altLang="en-US" sz="2400" b="1" dirty="0">
                <a:latin typeface="Arial" panose="020B0604020202020204" pitchFamily="34" charset="0"/>
              </a:rPr>
              <a:t>2. Uniformity</a:t>
            </a:r>
          </a:p>
          <a:p>
            <a:pPr>
              <a:lnSpc>
                <a:spcPct val="150000"/>
              </a:lnSpc>
              <a:buClrTx/>
            </a:pPr>
            <a:r>
              <a:rPr lang="en-US" altLang="en-US" sz="2400" b="1" dirty="0">
                <a:latin typeface="Arial" panose="020B0604020202020204" pitchFamily="34" charset="0"/>
              </a:rPr>
              <a:t>3. Color rendering index	</a:t>
            </a:r>
          </a:p>
          <a:p>
            <a:pPr>
              <a:lnSpc>
                <a:spcPct val="150000"/>
              </a:lnSpc>
              <a:buClrTx/>
            </a:pPr>
            <a:r>
              <a:rPr lang="en-US" altLang="en-US" sz="2400" b="1" dirty="0">
                <a:latin typeface="Arial" panose="020B0604020202020204" pitchFamily="34" charset="0"/>
              </a:rPr>
              <a:t>4. Light color or color temperature</a:t>
            </a:r>
            <a:endParaRPr lang="en-US" altLang="en-US" sz="2000" dirty="0">
              <a:latin typeface="Arial" panose="020B0604020202020204" pitchFamily="34" charset="0"/>
            </a:endParaRPr>
          </a:p>
        </p:txBody>
      </p:sp>
    </p:spTree>
    <p:extLst>
      <p:ext uri="{BB962C8B-B14F-4D97-AF65-F5344CB8AC3E}">
        <p14:creationId xmlns:p14="http://schemas.microsoft.com/office/powerpoint/2010/main" val="9754529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atin typeface="+mn-lt"/>
                <a:cs typeface="Times New Roman" panose="02020603050405020304" pitchFamily="18" charset="0"/>
              </a:rPr>
              <a:t>1. GLARE</a:t>
            </a:r>
            <a:endParaRPr lang="en-VN" dirty="0">
              <a:solidFill>
                <a:schemeClr val="accent1">
                  <a:lumMod val="50000"/>
                </a:schemeClr>
              </a:solidFill>
            </a:endParaRPr>
          </a:p>
        </p:txBody>
      </p:sp>
      <p:sp>
        <p:nvSpPr>
          <p:cNvPr id="4" name="Rectangle 2">
            <a:extLst>
              <a:ext uri="{FF2B5EF4-FFF2-40B4-BE49-F238E27FC236}">
                <a16:creationId xmlns:a16="http://schemas.microsoft.com/office/drawing/2014/main" id="{83C8FFB4-E16B-B07F-45BA-5A59DEBE4822}"/>
              </a:ext>
            </a:extLst>
          </p:cNvPr>
          <p:cNvSpPr>
            <a:spLocks noChangeArrowheads="1"/>
          </p:cNvSpPr>
          <p:nvPr/>
        </p:nvSpPr>
        <p:spPr bwMode="auto">
          <a:xfrm>
            <a:off x="517339" y="1276124"/>
            <a:ext cx="11123118"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47675" indent="-447675">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marL="0" indent="0" algn="just" eaLnBrk="1" hangingPunct="1">
              <a:lnSpc>
                <a:spcPct val="100000"/>
              </a:lnSpc>
              <a:buClrTx/>
              <a:buFont typeface="Wingdings" panose="05000000000000000000" pitchFamily="2" charset="2"/>
              <a:buNone/>
            </a:pPr>
            <a:r>
              <a:rPr lang="en-US" altLang="en-US" sz="2000" b="1" dirty="0">
                <a:solidFill>
                  <a:srgbClr val="FF0000"/>
                </a:solidFill>
                <a:latin typeface="Arial" panose="020B0604020202020204" pitchFamily="34" charset="0"/>
              </a:rPr>
              <a:t>The glare </a:t>
            </a:r>
            <a:r>
              <a:rPr lang="en-US" altLang="en-US" sz="2000" dirty="0">
                <a:latin typeface="Arial" panose="020B0604020202020204" pitchFamily="34" charset="0"/>
              </a:rPr>
              <a:t>of a lit surface is the ratio of luminous intensity to the area of the illuminated surface</a:t>
            </a:r>
          </a:p>
          <a:p>
            <a:pPr algn="just" eaLnBrk="1" hangingPunct="1">
              <a:lnSpc>
                <a:spcPct val="100000"/>
              </a:lnSpc>
              <a:buClrTx/>
              <a:buFont typeface="Wingdings" panose="05000000000000000000" pitchFamily="2" charset="2"/>
              <a:buChar char="v"/>
            </a:pPr>
            <a:endParaRPr lang="en-US" altLang="en-US" sz="2000" b="1" dirty="0">
              <a:latin typeface="Arial" panose="020B0604020202020204" pitchFamily="34" charset="0"/>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FADC618-63BE-1FFA-3DDF-49BC031610EF}"/>
                  </a:ext>
                </a:extLst>
              </p:cNvPr>
              <p:cNvSpPr txBox="1"/>
              <p:nvPr/>
            </p:nvSpPr>
            <p:spPr>
              <a:xfrm>
                <a:off x="1804350" y="2637080"/>
                <a:ext cx="4958171" cy="89357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tx1"/>
                          </a:solidFill>
                          <a:latin typeface="Cambria Math" panose="02040503050406030204" pitchFamily="18" charset="0"/>
                          <a:ea typeface="Cambria Math" panose="02040503050406030204" pitchFamily="18" charset="0"/>
                        </a:rPr>
                        <m:t>𝐿</m:t>
                      </m:r>
                      <m:r>
                        <a:rPr lang="en-US" sz="2800" b="0" i="1" smtClean="0">
                          <a:solidFill>
                            <a:schemeClr val="tx1"/>
                          </a:solidFill>
                          <a:latin typeface="Cambria Math" panose="02040503050406030204" pitchFamily="18" charset="0"/>
                          <a:ea typeface="Cambria Math" panose="02040503050406030204" pitchFamily="18" charset="0"/>
                        </a:rPr>
                        <m:t>=</m:t>
                      </m:r>
                      <m:f>
                        <m:fPr>
                          <m:ctrlPr>
                            <a:rPr lang="en-US" sz="2800" b="0" i="1" smtClean="0">
                              <a:solidFill>
                                <a:schemeClr val="tx1"/>
                              </a:solidFill>
                              <a:latin typeface="Cambria Math" panose="02040503050406030204" pitchFamily="18" charset="0"/>
                              <a:ea typeface="Cambria Math" panose="02040503050406030204" pitchFamily="18" charset="0"/>
                            </a:rPr>
                          </m:ctrlPr>
                        </m:fPr>
                        <m:num>
                          <m:r>
                            <a:rPr lang="en-US" sz="2800" b="0" i="1" smtClean="0">
                              <a:solidFill>
                                <a:schemeClr val="tx1"/>
                              </a:solidFill>
                              <a:latin typeface="Cambria Math" panose="02040503050406030204" pitchFamily="18" charset="0"/>
                              <a:ea typeface="Cambria Math" panose="02040503050406030204" pitchFamily="18" charset="0"/>
                            </a:rPr>
                            <m:t>𝐿</m:t>
                          </m:r>
                          <m:r>
                            <a:rPr lang="en-US" sz="2800" i="1">
                              <a:latin typeface="Cambria Math" panose="02040503050406030204" pitchFamily="18" charset="0"/>
                              <a:ea typeface="Cambria Math" panose="02040503050406030204" pitchFamily="18" charset="0"/>
                            </a:rPr>
                            <m:t>𝑢𝑚𝑖𝑛𝑜𝑢𝑠</m:t>
                          </m:r>
                          <m:r>
                            <a:rPr lang="en-US" sz="2800" i="1">
                              <a:latin typeface="Cambria Math" panose="02040503050406030204" pitchFamily="18" charset="0"/>
                              <a:ea typeface="Cambria Math" panose="02040503050406030204" pitchFamily="18" charset="0"/>
                            </a:rPr>
                            <m:t> </m:t>
                          </m:r>
                          <m:r>
                            <a:rPr lang="en-US" sz="2800" i="1">
                              <a:latin typeface="Cambria Math" panose="02040503050406030204" pitchFamily="18" charset="0"/>
                              <a:ea typeface="Cambria Math" panose="02040503050406030204" pitchFamily="18" charset="0"/>
                            </a:rPr>
                            <m:t>𝑖𝑛𝑡𝑒𝑛𝑠𝑖𝑡𝑦</m:t>
                          </m:r>
                        </m:num>
                        <m:den>
                          <m:r>
                            <a:rPr lang="en-US" sz="2800" b="0" i="1" smtClean="0">
                              <a:solidFill>
                                <a:schemeClr val="tx1"/>
                              </a:solidFill>
                              <a:latin typeface="Cambria Math" panose="02040503050406030204" pitchFamily="18" charset="0"/>
                              <a:ea typeface="Cambria Math" panose="02040503050406030204" pitchFamily="18" charset="0"/>
                            </a:rPr>
                            <m:t>𝑆𝑢𝑟𝑓𝑎𝑐𝑒</m:t>
                          </m:r>
                          <m:r>
                            <a:rPr lang="en-US" sz="2800" b="0" i="1" smtClean="0">
                              <a:solidFill>
                                <a:schemeClr val="tx1"/>
                              </a:solidFill>
                              <a:latin typeface="Cambria Math" panose="02040503050406030204" pitchFamily="18" charset="0"/>
                              <a:ea typeface="Cambria Math" panose="02040503050406030204" pitchFamily="18" charset="0"/>
                            </a:rPr>
                            <m:t> </m:t>
                          </m:r>
                          <m:r>
                            <a:rPr lang="en-US" sz="2800" b="0" i="1" smtClean="0">
                              <a:solidFill>
                                <a:schemeClr val="tx1"/>
                              </a:solidFill>
                              <a:latin typeface="Cambria Math" panose="02040503050406030204" pitchFamily="18" charset="0"/>
                              <a:ea typeface="Cambria Math" panose="02040503050406030204" pitchFamily="18" charset="0"/>
                            </a:rPr>
                            <m:t>𝑎𝑟𝑒𝑎</m:t>
                          </m:r>
                        </m:den>
                      </m:f>
                      <m:r>
                        <a:rPr lang="en-US" sz="2800" b="0" i="1" smtClean="0">
                          <a:solidFill>
                            <a:schemeClr val="tx1"/>
                          </a:solidFill>
                          <a:latin typeface="Cambria Math" panose="02040503050406030204" pitchFamily="18" charset="0"/>
                          <a:ea typeface="Cambria Math" panose="02040503050406030204" pitchFamily="18" charset="0"/>
                        </a:rPr>
                        <m:t>(</m:t>
                      </m:r>
                      <m:f>
                        <m:fPr>
                          <m:ctrlPr>
                            <a:rPr lang="en-US" sz="2800" b="0" i="1" smtClean="0">
                              <a:solidFill>
                                <a:schemeClr val="tx1"/>
                              </a:solidFill>
                              <a:latin typeface="Cambria Math" panose="02040503050406030204" pitchFamily="18" charset="0"/>
                              <a:ea typeface="Cambria Math" panose="02040503050406030204" pitchFamily="18" charset="0"/>
                            </a:rPr>
                          </m:ctrlPr>
                        </m:fPr>
                        <m:num>
                          <m:r>
                            <a:rPr lang="en-US" sz="2800" b="0" i="1" smtClean="0">
                              <a:solidFill>
                                <a:schemeClr val="tx1"/>
                              </a:solidFill>
                              <a:latin typeface="Cambria Math" panose="02040503050406030204" pitchFamily="18" charset="0"/>
                              <a:ea typeface="Cambria Math" panose="02040503050406030204" pitchFamily="18" charset="0"/>
                            </a:rPr>
                            <m:t>𝑐𝑑</m:t>
                          </m:r>
                        </m:num>
                        <m:den>
                          <m:r>
                            <a:rPr lang="en-US" sz="2800" b="0" i="1" smtClean="0">
                              <a:solidFill>
                                <a:schemeClr val="tx1"/>
                              </a:solidFill>
                              <a:latin typeface="Cambria Math" panose="02040503050406030204" pitchFamily="18" charset="0"/>
                              <a:ea typeface="Cambria Math" panose="02040503050406030204" pitchFamily="18" charset="0"/>
                            </a:rPr>
                            <m:t>𝑚</m:t>
                          </m:r>
                          <m:r>
                            <a:rPr lang="en-US" sz="2800" b="0" i="1" smtClean="0">
                              <a:solidFill>
                                <a:schemeClr val="tx1"/>
                              </a:solidFill>
                              <a:latin typeface="Cambria Math" panose="02040503050406030204" pitchFamily="18" charset="0"/>
                              <a:ea typeface="Cambria Math" panose="02040503050406030204" pitchFamily="18" charset="0"/>
                            </a:rPr>
                            <m:t>2</m:t>
                          </m:r>
                        </m:den>
                      </m:f>
                      <m:r>
                        <a:rPr lang="en-US" sz="2800" b="0" i="1" smtClean="0">
                          <a:solidFill>
                            <a:schemeClr val="tx1"/>
                          </a:solidFill>
                          <a:latin typeface="Cambria Math" panose="02040503050406030204" pitchFamily="18" charset="0"/>
                          <a:ea typeface="Cambria Math" panose="02040503050406030204" pitchFamily="18" charset="0"/>
                        </a:rPr>
                        <m:t>)</m:t>
                      </m:r>
                    </m:oMath>
                  </m:oMathPara>
                </a14:m>
                <a:endParaRPr lang="en-US" sz="2800" dirty="0">
                  <a:solidFill>
                    <a:schemeClr val="tx1"/>
                  </a:solidFill>
                  <a:latin typeface="Arial" panose="020B0604020202020204" pitchFamily="34" charset="0"/>
                </a:endParaRPr>
              </a:p>
            </p:txBody>
          </p:sp>
        </mc:Choice>
        <mc:Fallback xmlns="">
          <p:sp>
            <p:nvSpPr>
              <p:cNvPr id="5" name="TextBox 4">
                <a:extLst>
                  <a:ext uri="{FF2B5EF4-FFF2-40B4-BE49-F238E27FC236}">
                    <a16:creationId xmlns:a16="http://schemas.microsoft.com/office/drawing/2014/main" id="{FFADC618-63BE-1FFA-3DDF-49BC031610EF}"/>
                  </a:ext>
                </a:extLst>
              </p:cNvPr>
              <p:cNvSpPr txBox="1">
                <a:spLocks noRot="1" noChangeAspect="1" noMove="1" noResize="1" noEditPoints="1" noAdjustHandles="1" noChangeArrowheads="1" noChangeShapeType="1" noTextEdit="1"/>
              </p:cNvSpPr>
              <p:nvPr/>
            </p:nvSpPr>
            <p:spPr>
              <a:xfrm>
                <a:off x="1804350" y="2637080"/>
                <a:ext cx="4958171" cy="893578"/>
              </a:xfrm>
              <a:prstGeom prst="rect">
                <a:avLst/>
              </a:prstGeom>
              <a:blipFill>
                <a:blip r:embed="rId3"/>
                <a:stretch>
                  <a:fillRect/>
                </a:stretch>
              </a:blipFill>
            </p:spPr>
            <p:txBody>
              <a:bodyPr/>
              <a:lstStyle/>
              <a:p>
                <a:r>
                  <a:rPr lang="en-US">
                    <a:noFill/>
                  </a:rPr>
                  <a:t> </a:t>
                </a:r>
              </a:p>
            </p:txBody>
          </p:sp>
        </mc:Fallback>
      </mc:AlternateContent>
      <p:pic>
        <p:nvPicPr>
          <p:cNvPr id="6" name="Picture 5" descr="A light bulb with a light bulb and a light bulb with a light bulb and a light bulb with a light bulb and a light bulb with a light bulb and a light bulb with a light bulb&#10;&#10;Description automatically generated">
            <a:extLst>
              <a:ext uri="{FF2B5EF4-FFF2-40B4-BE49-F238E27FC236}">
                <a16:creationId xmlns:a16="http://schemas.microsoft.com/office/drawing/2014/main" id="{658B4923-B16F-8C2E-C3A0-5F99A95DC550}"/>
              </a:ext>
            </a:extLst>
          </p:cNvPr>
          <p:cNvPicPr/>
          <p:nvPr/>
        </p:nvPicPr>
        <p:blipFill>
          <a:blip r:embed="rId4">
            <a:extLst>
              <a:ext uri="{28A0092B-C50C-407E-A947-70E740481C1C}">
                <a14:useLocalDpi xmlns:a14="http://schemas.microsoft.com/office/drawing/2010/main" val="0"/>
              </a:ext>
            </a:extLst>
          </a:blip>
          <a:srcRect/>
          <a:stretch>
            <a:fillRect/>
          </a:stretch>
        </p:blipFill>
        <p:spPr>
          <a:xfrm>
            <a:off x="8049532" y="1796415"/>
            <a:ext cx="3590925" cy="2574909"/>
          </a:xfrm>
          <a:prstGeom prst="rect">
            <a:avLst/>
          </a:prstGeom>
          <a:noFill/>
          <a:ln>
            <a:noFill/>
            <a:prstDash/>
          </a:ln>
        </p:spPr>
      </p:pic>
      <p:sp>
        <p:nvSpPr>
          <p:cNvPr id="2" name="Rectangle 1"/>
          <p:cNvSpPr/>
          <p:nvPr/>
        </p:nvSpPr>
        <p:spPr>
          <a:xfrm>
            <a:off x="517339" y="4647095"/>
            <a:ext cx="11123118" cy="1015663"/>
          </a:xfrm>
          <a:prstGeom prst="rect">
            <a:avLst/>
          </a:prstGeom>
        </p:spPr>
        <p:txBody>
          <a:bodyPr wrap="square">
            <a:spAutoFit/>
          </a:bodyPr>
          <a:lstStyle/>
          <a:p>
            <a:pPr algn="just"/>
            <a:r>
              <a:rPr lang="en-US" sz="2000" dirty="0">
                <a:solidFill>
                  <a:schemeClr val="tx1"/>
                </a:solidFill>
                <a:latin typeface="Arial" panose="020B0604020202020204" pitchFamily="34" charset="0"/>
              </a:rPr>
              <a:t>Light can be reflected by a surface or transmitted through it. Glare serves as the basis for describing the perceived brightness level; in reality, brightness is influenced by eye adaptation, the reflectance ratio, or the absorption of the surface.</a:t>
            </a:r>
          </a:p>
        </p:txBody>
      </p:sp>
    </p:spTree>
    <p:extLst>
      <p:ext uri="{BB962C8B-B14F-4D97-AF65-F5344CB8AC3E}">
        <p14:creationId xmlns:p14="http://schemas.microsoft.com/office/powerpoint/2010/main" val="21224800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31854" y="813712"/>
            <a:ext cx="11123118" cy="495200"/>
          </a:xfrm>
        </p:spPr>
        <p:txBody>
          <a:bodyPr>
            <a:noAutofit/>
          </a:bodyPr>
          <a:lstStyle/>
          <a:p>
            <a:r>
              <a:rPr lang="en-US">
                <a:latin typeface="+mn-lt"/>
                <a:cs typeface="Times New Roman" panose="02020603050405020304" pitchFamily="18" charset="0"/>
              </a:rPr>
              <a:t>2. UNIFORMITY</a:t>
            </a:r>
            <a:br>
              <a:rPr lang="en-US">
                <a:latin typeface="+mn-lt"/>
                <a:cs typeface="Times New Roman" panose="02020603050405020304" pitchFamily="18" charset="0"/>
              </a:rPr>
            </a:br>
            <a:endParaRPr lang="en-VN" dirty="0">
              <a:solidFill>
                <a:schemeClr val="accent1">
                  <a:lumMod val="50000"/>
                </a:schemeClr>
              </a:solidFill>
            </a:endParaRPr>
          </a:p>
        </p:txBody>
      </p:sp>
      <p:sp>
        <p:nvSpPr>
          <p:cNvPr id="2" name="Rectangle 1"/>
          <p:cNvSpPr/>
          <p:nvPr/>
        </p:nvSpPr>
        <p:spPr>
          <a:xfrm>
            <a:off x="531854" y="1308912"/>
            <a:ext cx="11123118" cy="5632311"/>
          </a:xfrm>
          <a:prstGeom prst="rect">
            <a:avLst/>
          </a:prstGeom>
        </p:spPr>
        <p:txBody>
          <a:bodyPr wrap="square">
            <a:spAutoFit/>
          </a:bodyPr>
          <a:lstStyle/>
          <a:p>
            <a:pPr marL="457200" indent="-457200" algn="just">
              <a:buFont typeface="Wingdings" panose="05000000000000000000" pitchFamily="2" charset="2"/>
              <a:buChar char="Ø"/>
            </a:pPr>
            <a:r>
              <a:rPr lang="en-US" altLang="en-US" sz="2400" dirty="0">
                <a:latin typeface="Arial" panose="020B0604020202020204" pitchFamily="34" charset="0"/>
              </a:rPr>
              <a:t>Uniformity characterizes the evenness of illuminance across different areas.</a:t>
            </a:r>
          </a:p>
          <a:p>
            <a:pPr marL="457200" indent="-457200" algn="just">
              <a:buFont typeface="Wingdings" panose="05000000000000000000" pitchFamily="2" charset="2"/>
              <a:buChar char="Ø"/>
            </a:pPr>
            <a:r>
              <a:rPr lang="en-US" altLang="en-US" sz="2400" dirty="0">
                <a:latin typeface="Arial" panose="020B0604020202020204" pitchFamily="34" charset="0"/>
              </a:rPr>
              <a:t>For example:</a:t>
            </a:r>
          </a:p>
          <a:p>
            <a:pPr marL="914400" lvl="1" indent="-457200" algn="just">
              <a:buFont typeface="Wingdings" panose="05000000000000000000" pitchFamily="2" charset="2"/>
              <a:buChar char="v"/>
            </a:pPr>
            <a:r>
              <a:rPr lang="en-US" altLang="en-US" sz="2400" dirty="0">
                <a:latin typeface="Arial" panose="020B0604020202020204" pitchFamily="34" charset="0"/>
              </a:rPr>
              <a:t>In a factory:</a:t>
            </a:r>
          </a:p>
          <a:p>
            <a:pPr marL="1257300" lvl="2" indent="-342900" algn="just">
              <a:buFont typeface="Arial" panose="020B0604020202020204" pitchFamily="34" charset="0"/>
              <a:buChar char="•"/>
            </a:pPr>
            <a:r>
              <a:rPr lang="en-US" altLang="en-US" sz="2400" dirty="0">
                <a:latin typeface="Arial" panose="020B0604020202020204" pitchFamily="34" charset="0"/>
              </a:rPr>
              <a:t>20% of the area may require 300 lux of illumination, while the remaining 80% may only need 200 lux.</a:t>
            </a:r>
          </a:p>
          <a:p>
            <a:pPr marL="1257300" lvl="2" indent="-342900" algn="just">
              <a:buFont typeface="Arial" panose="020B0604020202020204" pitchFamily="34" charset="0"/>
              <a:buChar char="•"/>
            </a:pPr>
            <a:r>
              <a:rPr lang="en-US" altLang="en-US" sz="2400" dirty="0">
                <a:latin typeface="Arial" panose="020B0604020202020204" pitchFamily="34" charset="0"/>
              </a:rPr>
              <a:t>However, when designing the lighting, uniform illumination of the entire factory at 300 lux is implemented. This results in significant energy and cost wastage.</a:t>
            </a:r>
          </a:p>
          <a:p>
            <a:pPr marL="855663" lvl="2" indent="-400050" algn="just">
              <a:buFont typeface="Wingdings" panose="05000000000000000000" pitchFamily="2" charset="2"/>
              <a:buChar char="v"/>
            </a:pPr>
            <a:r>
              <a:rPr lang="en-US" altLang="en-US" sz="2400" dirty="0">
                <a:latin typeface="Arial" panose="020B0604020202020204" pitchFamily="34" charset="0"/>
              </a:rPr>
              <a:t> At the desk:</a:t>
            </a:r>
          </a:p>
          <a:p>
            <a:pPr marL="1262063" lvl="2" indent="-347663" algn="just">
              <a:buFont typeface="Arial" panose="020B0604020202020204" pitchFamily="34" charset="0"/>
              <a:buChar char="•"/>
            </a:pPr>
            <a:r>
              <a:rPr lang="en-US" altLang="en-US" sz="2400" dirty="0">
                <a:latin typeface="Arial" panose="020B0604020202020204" pitchFamily="34" charset="0"/>
                <a:ea typeface="#9Slide02 Noi dung dai" panose="020B0604020202020204" charset="0"/>
              </a:rPr>
              <a:t>Uneven lighting =&gt; uneven brightness on the desk surface =&gt; causing discomfort for the workers.</a:t>
            </a:r>
            <a:endParaRPr lang="en-US" altLang="en-US" sz="2600" dirty="0">
              <a:latin typeface="Arial" panose="020B0604020202020204" pitchFamily="34" charset="0"/>
              <a:ea typeface="#9Slide02 Noi dung dai" panose="020B0604020202020204" charset="0"/>
            </a:endParaRPr>
          </a:p>
          <a:p>
            <a:pPr lvl="2" algn="just"/>
            <a:r>
              <a:rPr lang="en-US" altLang="en-US" sz="2400" dirty="0">
                <a:latin typeface="Arial" panose="020B0604020202020204" pitchFamily="34" charset="0"/>
              </a:rPr>
              <a:t>		</a:t>
            </a:r>
          </a:p>
          <a:p>
            <a:pPr marL="455613" lvl="2" algn="just"/>
            <a:endParaRPr lang="en-US" altLang="en-US" sz="2400" dirty="0">
              <a:latin typeface="Arial" panose="020B0604020202020204" pitchFamily="34" charset="0"/>
            </a:endParaRPr>
          </a:p>
          <a:p>
            <a:pPr lvl="1" algn="just"/>
            <a:endParaRPr lang="en-US" altLang="en-US" sz="2400" dirty="0">
              <a:latin typeface="Arial" panose="020B0604020202020204" pitchFamily="34" charset="0"/>
            </a:endParaRPr>
          </a:p>
          <a:p>
            <a:pPr marL="457200" indent="-457200" algn="just">
              <a:buFont typeface="Wingdings" panose="05000000000000000000" pitchFamily="2" charset="2"/>
              <a:buChar char="Ø"/>
            </a:pPr>
            <a:endParaRPr lang="en-US" altLang="en-US" sz="2400" dirty="0">
              <a:latin typeface="Arial" panose="020B0604020202020204" pitchFamily="34" charset="0"/>
            </a:endParaRPr>
          </a:p>
        </p:txBody>
      </p:sp>
    </p:spTree>
    <p:extLst>
      <p:ext uri="{BB962C8B-B14F-4D97-AF65-F5344CB8AC3E}">
        <p14:creationId xmlns:p14="http://schemas.microsoft.com/office/powerpoint/2010/main" val="1470523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31853" y="828225"/>
            <a:ext cx="11123118" cy="495200"/>
          </a:xfrm>
        </p:spPr>
        <p:txBody>
          <a:bodyPr>
            <a:noAutofit/>
          </a:bodyPr>
          <a:lstStyle/>
          <a:p>
            <a:r>
              <a:rPr lang="en-US">
                <a:latin typeface="+mn-lt"/>
                <a:cs typeface="Times New Roman" panose="02020603050405020304" pitchFamily="18" charset="0"/>
              </a:rPr>
              <a:t>3. COLOR RENDERING INDEX </a:t>
            </a:r>
            <a:br>
              <a:rPr lang="en-US">
                <a:latin typeface="+mn-lt"/>
                <a:cs typeface="Times New Roman" panose="02020603050405020304" pitchFamily="18" charset="0"/>
              </a:rPr>
            </a:br>
            <a:endParaRPr lang="en-VN" dirty="0">
              <a:solidFill>
                <a:schemeClr val="accent1">
                  <a:lumMod val="50000"/>
                </a:schemeClr>
              </a:solidFill>
            </a:endParaRPr>
          </a:p>
        </p:txBody>
      </p:sp>
      <p:sp>
        <p:nvSpPr>
          <p:cNvPr id="2" name="Rectangle 1"/>
          <p:cNvSpPr/>
          <p:nvPr/>
        </p:nvSpPr>
        <p:spPr>
          <a:xfrm>
            <a:off x="531853" y="1323425"/>
            <a:ext cx="11123117" cy="830997"/>
          </a:xfrm>
          <a:prstGeom prst="rect">
            <a:avLst/>
          </a:prstGeom>
        </p:spPr>
        <p:txBody>
          <a:bodyPr wrap="square">
            <a:spAutoFit/>
          </a:bodyPr>
          <a:lstStyle/>
          <a:p>
            <a:pPr marL="342900" indent="-342900" algn="just">
              <a:lnSpc>
                <a:spcPct val="100000"/>
              </a:lnSpc>
              <a:spcBef>
                <a:spcPts val="0"/>
              </a:spcBef>
              <a:buClrTx/>
              <a:buFont typeface="Wingdings" panose="05000000000000000000" pitchFamily="2" charset="2"/>
              <a:buChar char="Ø"/>
            </a:pPr>
            <a:r>
              <a:rPr lang="en-US" altLang="en-US" sz="2400" dirty="0"/>
              <a:t>The Color Rendering Index (CRI), represented as Ra, indicates the color accuracy of an object when illuminated by a light source</a:t>
            </a:r>
            <a:r>
              <a:rPr lang="vi-VN" altLang="en-US" sz="2400" dirty="0"/>
              <a:t>.</a:t>
            </a:r>
            <a:endParaRPr lang="en-US" altLang="en-US" sz="2400" dirty="0"/>
          </a:p>
        </p:txBody>
      </p:sp>
      <p:graphicFrame>
        <p:nvGraphicFramePr>
          <p:cNvPr id="4" name="Object 2">
            <a:extLst>
              <a:ext uri="{FF2B5EF4-FFF2-40B4-BE49-F238E27FC236}">
                <a16:creationId xmlns:a16="http://schemas.microsoft.com/office/drawing/2014/main" id="{C2FC49D2-2D49-D3BF-08ED-66B1A9B06E63}"/>
              </a:ext>
            </a:extLst>
          </p:cNvPr>
          <p:cNvGraphicFramePr>
            <a:graphicFrameLocks noChangeAspect="1"/>
          </p:cNvGraphicFramePr>
          <p:nvPr>
            <p:extLst>
              <p:ext uri="{D42A27DB-BD31-4B8C-83A1-F6EECF244321}">
                <p14:modId xmlns:p14="http://schemas.microsoft.com/office/powerpoint/2010/main" val="4254587576"/>
              </p:ext>
            </p:extLst>
          </p:nvPr>
        </p:nvGraphicFramePr>
        <p:xfrm>
          <a:off x="3777343" y="2212479"/>
          <a:ext cx="3954463" cy="2438400"/>
        </p:xfrm>
        <a:graphic>
          <a:graphicData uri="http://schemas.openxmlformats.org/presentationml/2006/ole">
            <mc:AlternateContent xmlns:mc="http://schemas.openxmlformats.org/markup-compatibility/2006">
              <mc:Choice xmlns:v="urn:schemas-microsoft-com:vml" Requires="v">
                <p:oleObj name="Bitmap Image" r:id="rId4" imgW="5172797" imgH="2819794" progId="PBrush">
                  <p:embed/>
                </p:oleObj>
              </mc:Choice>
              <mc:Fallback>
                <p:oleObj name="Bitmap Image" r:id="rId4" imgW="5172797" imgH="2819794" progId="PBrush">
                  <p:embed/>
                  <p:pic>
                    <p:nvPicPr>
                      <p:cNvPr id="4" name="Object 2">
                        <a:extLst>
                          <a:ext uri="{FF2B5EF4-FFF2-40B4-BE49-F238E27FC236}">
                            <a16:creationId xmlns:a16="http://schemas.microsoft.com/office/drawing/2014/main" id="{C2FC49D2-2D49-D3BF-08ED-66B1A9B06E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7343" y="2212479"/>
                        <a:ext cx="3954463"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5"/>
          <p:cNvSpPr/>
          <p:nvPr/>
        </p:nvSpPr>
        <p:spPr>
          <a:xfrm>
            <a:off x="531852" y="4708936"/>
            <a:ext cx="11123117" cy="1200329"/>
          </a:xfrm>
          <a:prstGeom prst="rect">
            <a:avLst/>
          </a:prstGeom>
        </p:spPr>
        <p:txBody>
          <a:bodyPr wrap="square">
            <a:spAutoFit/>
          </a:bodyPr>
          <a:lstStyle/>
          <a:p>
            <a:pPr marL="342900" indent="-342900" algn="just">
              <a:lnSpc>
                <a:spcPct val="100000"/>
              </a:lnSpc>
              <a:buClrTx/>
              <a:buFont typeface="Wingdings" panose="05000000000000000000" pitchFamily="2" charset="2"/>
              <a:buChar char="Ø"/>
            </a:pPr>
            <a:r>
              <a:rPr lang="en-US" altLang="en-US" sz="2400" dirty="0">
                <a:latin typeface="Arial" panose="020B0604020202020204" pitchFamily="34" charset="0"/>
              </a:rPr>
              <a:t>Sunlight has a CRI of Ra = 100. High-pressure sodium streetlights have a CRI of Ra = 26, while fluorescent lights typically have a CRI &gt; 70. A low CRI indicates color distortion of objects illuminated by that light source.</a:t>
            </a:r>
          </a:p>
        </p:txBody>
      </p:sp>
    </p:spTree>
    <p:extLst>
      <p:ext uri="{BB962C8B-B14F-4D97-AF65-F5344CB8AC3E}">
        <p14:creationId xmlns:p14="http://schemas.microsoft.com/office/powerpoint/2010/main" val="2934248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02825" y="814578"/>
            <a:ext cx="11123118" cy="495200"/>
          </a:xfrm>
        </p:spPr>
        <p:txBody>
          <a:bodyPr>
            <a:noAutofit/>
          </a:bodyPr>
          <a:lstStyle/>
          <a:p>
            <a:r>
              <a:rPr lang="en-US">
                <a:latin typeface="+mn-lt"/>
                <a:cs typeface="Times New Roman" panose="02020603050405020304" pitchFamily="18" charset="0"/>
              </a:rPr>
              <a:t>4. COLOR TEMPERATURE</a:t>
            </a:r>
            <a:br>
              <a:rPr lang="en-US">
                <a:latin typeface="+mn-lt"/>
                <a:cs typeface="Times New Roman" panose="02020603050405020304" pitchFamily="18" charset="0"/>
              </a:rPr>
            </a:br>
            <a:endParaRPr lang="en-VN" dirty="0">
              <a:solidFill>
                <a:schemeClr val="accent1">
                  <a:lumMod val="50000"/>
                </a:schemeClr>
              </a:solidFill>
            </a:endParaRPr>
          </a:p>
        </p:txBody>
      </p:sp>
      <p:grpSp>
        <p:nvGrpSpPr>
          <p:cNvPr id="4" name="Group 13">
            <a:extLst>
              <a:ext uri="{FF2B5EF4-FFF2-40B4-BE49-F238E27FC236}">
                <a16:creationId xmlns:a16="http://schemas.microsoft.com/office/drawing/2014/main" id="{4594BD1C-7228-1160-712A-15C1FDA1A0CF}"/>
              </a:ext>
            </a:extLst>
          </p:cNvPr>
          <p:cNvGrpSpPr>
            <a:grpSpLocks/>
          </p:cNvGrpSpPr>
          <p:nvPr/>
        </p:nvGrpSpPr>
        <p:grpSpPr bwMode="auto">
          <a:xfrm>
            <a:off x="2385353" y="1323426"/>
            <a:ext cx="7358062" cy="3643313"/>
            <a:chOff x="723" y="291"/>
            <a:chExt cx="4320" cy="1968"/>
          </a:xfrm>
        </p:grpSpPr>
        <p:graphicFrame>
          <p:nvGraphicFramePr>
            <p:cNvPr id="5" name="Object 2">
              <a:extLst>
                <a:ext uri="{FF2B5EF4-FFF2-40B4-BE49-F238E27FC236}">
                  <a16:creationId xmlns:a16="http://schemas.microsoft.com/office/drawing/2014/main" id="{DC8F26B2-5011-6161-B43E-05106055942D}"/>
                </a:ext>
              </a:extLst>
            </p:cNvPr>
            <p:cNvGraphicFramePr>
              <a:graphicFrameLocks noChangeAspect="1"/>
            </p:cNvGraphicFramePr>
            <p:nvPr/>
          </p:nvGraphicFramePr>
          <p:xfrm>
            <a:off x="723" y="291"/>
            <a:ext cx="4320" cy="1968"/>
          </p:xfrm>
          <a:graphic>
            <a:graphicData uri="http://schemas.openxmlformats.org/presentationml/2006/ole">
              <mc:AlternateContent xmlns:mc="http://schemas.openxmlformats.org/markup-compatibility/2006">
                <mc:Choice xmlns:v="urn:schemas-microsoft-com:vml" Requires="v">
                  <p:oleObj name="Bitmap Image" r:id="rId3" imgW="5172797" imgH="2800741" progId="PBrush">
                    <p:embed/>
                  </p:oleObj>
                </mc:Choice>
                <mc:Fallback>
                  <p:oleObj name="Bitmap Image" r:id="rId3" imgW="5172797" imgH="2800741" progId="PBrush">
                    <p:embed/>
                    <p:pic>
                      <p:nvPicPr>
                        <p:cNvPr id="5" name="Object 2">
                          <a:extLst>
                            <a:ext uri="{FF2B5EF4-FFF2-40B4-BE49-F238E27FC236}">
                              <a16:creationId xmlns:a16="http://schemas.microsoft.com/office/drawing/2014/main" id="{DC8F26B2-5011-6161-B43E-0510605594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 y="291"/>
                          <a:ext cx="4320" cy="1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6" name="Group 11">
              <a:extLst>
                <a:ext uri="{FF2B5EF4-FFF2-40B4-BE49-F238E27FC236}">
                  <a16:creationId xmlns:a16="http://schemas.microsoft.com/office/drawing/2014/main" id="{189A51A2-A5A6-B011-3A7A-56622711A16D}"/>
                </a:ext>
              </a:extLst>
            </p:cNvPr>
            <p:cNvGrpSpPr>
              <a:grpSpLocks/>
            </p:cNvGrpSpPr>
            <p:nvPr/>
          </p:nvGrpSpPr>
          <p:grpSpPr bwMode="auto">
            <a:xfrm>
              <a:off x="807" y="393"/>
              <a:ext cx="4068" cy="361"/>
              <a:chOff x="843" y="442"/>
              <a:chExt cx="4068" cy="361"/>
            </a:xfrm>
          </p:grpSpPr>
          <p:sp>
            <p:nvSpPr>
              <p:cNvPr id="7" name="Text Box 5">
                <a:extLst>
                  <a:ext uri="{FF2B5EF4-FFF2-40B4-BE49-F238E27FC236}">
                    <a16:creationId xmlns:a16="http://schemas.microsoft.com/office/drawing/2014/main" id="{6D00C8A5-EA3B-EA61-F449-0938A456FE41}"/>
                  </a:ext>
                </a:extLst>
              </p:cNvPr>
              <p:cNvSpPr txBox="1">
                <a:spLocks noChangeArrowheads="1"/>
              </p:cNvSpPr>
              <p:nvPr/>
            </p:nvSpPr>
            <p:spPr bwMode="auto">
              <a:xfrm>
                <a:off x="843" y="454"/>
                <a:ext cx="1469"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eaLnBrk="1" hangingPunct="1">
                  <a:lnSpc>
                    <a:spcPct val="100000"/>
                  </a:lnSpc>
                  <a:spcBef>
                    <a:spcPct val="50000"/>
                  </a:spcBef>
                  <a:buClrTx/>
                  <a:buFontTx/>
                  <a:buNone/>
                </a:pPr>
                <a:r>
                  <a:rPr lang="en-US" altLang="en-US" sz="1800" dirty="0">
                    <a:solidFill>
                      <a:srgbClr val="FFFFFF"/>
                    </a:solidFill>
                    <a:latin typeface="Arial" panose="020B0604020202020204" pitchFamily="34" charset="0"/>
                    <a:ea typeface="#9Slide02 Noi dung dai" panose="020B0604020202020204" charset="0"/>
                  </a:rPr>
                  <a:t>Yellow light creates a warm atmosphere.</a:t>
                </a:r>
              </a:p>
            </p:txBody>
          </p:sp>
          <p:sp>
            <p:nvSpPr>
              <p:cNvPr id="8" name="Text Box 6">
                <a:extLst>
                  <a:ext uri="{FF2B5EF4-FFF2-40B4-BE49-F238E27FC236}">
                    <a16:creationId xmlns:a16="http://schemas.microsoft.com/office/drawing/2014/main" id="{1BC00343-A14E-5D7D-5CEA-6B322E4ECFD0}"/>
                  </a:ext>
                </a:extLst>
              </p:cNvPr>
              <p:cNvSpPr txBox="1">
                <a:spLocks noChangeArrowheads="1"/>
              </p:cNvSpPr>
              <p:nvPr/>
            </p:nvSpPr>
            <p:spPr bwMode="auto">
              <a:xfrm>
                <a:off x="2199" y="442"/>
                <a:ext cx="1280"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eaLnBrk="1" hangingPunct="1">
                  <a:lnSpc>
                    <a:spcPct val="100000"/>
                  </a:lnSpc>
                  <a:spcBef>
                    <a:spcPct val="50000"/>
                  </a:spcBef>
                  <a:buClrTx/>
                  <a:buFontTx/>
                  <a:buNone/>
                </a:pPr>
                <a:r>
                  <a:rPr lang="en-US" altLang="en-US" sz="1800" dirty="0">
                    <a:solidFill>
                      <a:srgbClr val="FFFFFF"/>
                    </a:solidFill>
                    <a:latin typeface="Arial" panose="020B0604020202020204" pitchFamily="34" charset="0"/>
                    <a:ea typeface="#9Slide02 Noi dung dai" panose="020B0604020202020204" charset="0"/>
                  </a:rPr>
                  <a:t>White light creates a cool atmosphere.</a:t>
                </a:r>
              </a:p>
            </p:txBody>
          </p:sp>
          <p:sp>
            <p:nvSpPr>
              <p:cNvPr id="9" name="Text Box 7">
                <a:extLst>
                  <a:ext uri="{FF2B5EF4-FFF2-40B4-BE49-F238E27FC236}">
                    <a16:creationId xmlns:a16="http://schemas.microsoft.com/office/drawing/2014/main" id="{60D67272-ADFC-CF14-7712-69EFD1111B9C}"/>
                  </a:ext>
                </a:extLst>
              </p:cNvPr>
              <p:cNvSpPr txBox="1">
                <a:spLocks noChangeArrowheads="1"/>
              </p:cNvSpPr>
              <p:nvPr/>
            </p:nvSpPr>
            <p:spPr bwMode="auto">
              <a:xfrm>
                <a:off x="3399" y="442"/>
                <a:ext cx="1512"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eaLnBrk="1" hangingPunct="1">
                  <a:lnSpc>
                    <a:spcPct val="100000"/>
                  </a:lnSpc>
                  <a:spcBef>
                    <a:spcPct val="50000"/>
                  </a:spcBef>
                  <a:buClrTx/>
                  <a:buFontTx/>
                  <a:buNone/>
                </a:pPr>
                <a:r>
                  <a:rPr lang="en-US" altLang="en-US" sz="1800" dirty="0">
                    <a:solidFill>
                      <a:srgbClr val="FFFFFF"/>
                    </a:solidFill>
                    <a:latin typeface="Arial" panose="020B0604020202020204" pitchFamily="34" charset="0"/>
                    <a:ea typeface="#9Slide02 Noi dung dai" panose="020B0604020202020204" charset="0"/>
                  </a:rPr>
                  <a:t>Blue light is very close to natural daylight.</a:t>
                </a:r>
              </a:p>
            </p:txBody>
          </p:sp>
        </p:grpSp>
      </p:grpSp>
      <p:sp>
        <p:nvSpPr>
          <p:cNvPr id="2" name="Rectangle 1"/>
          <p:cNvSpPr/>
          <p:nvPr/>
        </p:nvSpPr>
        <p:spPr>
          <a:xfrm>
            <a:off x="502825" y="5000274"/>
            <a:ext cx="11123118" cy="830997"/>
          </a:xfrm>
          <a:prstGeom prst="rect">
            <a:avLst/>
          </a:prstGeom>
        </p:spPr>
        <p:txBody>
          <a:bodyPr wrap="square">
            <a:spAutoFit/>
          </a:bodyPr>
          <a:lstStyle/>
          <a:p>
            <a:pPr algn="just">
              <a:buFont typeface="Wingdings" panose="05000000000000000000" pitchFamily="2" charset="2"/>
              <a:buChar char="Ø"/>
            </a:pPr>
            <a:r>
              <a:rPr lang="en-US" altLang="en-US" sz="2400" b="1" dirty="0">
                <a:solidFill>
                  <a:srgbClr val="FF0000"/>
                </a:solidFill>
                <a:latin typeface="Arial" panose="020B0604020202020204" pitchFamily="34" charset="0"/>
              </a:rPr>
              <a:t>The color temperature </a:t>
            </a:r>
            <a:r>
              <a:rPr lang="en-US" altLang="en-US" sz="2400" dirty="0">
                <a:latin typeface="Arial" panose="020B0604020202020204" pitchFamily="34" charset="0"/>
              </a:rPr>
              <a:t>of a light bulb is the temperature of a black body radiator at which it emits light of the same color as the light emitted by the bulb.</a:t>
            </a:r>
          </a:p>
        </p:txBody>
      </p:sp>
    </p:spTree>
    <p:extLst>
      <p:ext uri="{BB962C8B-B14F-4D97-AF65-F5344CB8AC3E}">
        <p14:creationId xmlns:p14="http://schemas.microsoft.com/office/powerpoint/2010/main" val="29195610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02825" y="828226"/>
            <a:ext cx="11123118" cy="495200"/>
          </a:xfrm>
        </p:spPr>
        <p:txBody>
          <a:bodyPr>
            <a:noAutofit/>
          </a:bodyPr>
          <a:lstStyle/>
          <a:p>
            <a:r>
              <a:rPr lang="en-US">
                <a:latin typeface="+mn-lt"/>
                <a:cs typeface="Times New Roman" panose="02020603050405020304" pitchFamily="18" charset="0"/>
              </a:rPr>
              <a:t>4. COLOR TEMPERATURE</a:t>
            </a:r>
            <a:br>
              <a:rPr lang="en-US">
                <a:latin typeface="+mn-lt"/>
                <a:cs typeface="Times New Roman" panose="02020603050405020304" pitchFamily="18" charset="0"/>
              </a:rPr>
            </a:br>
            <a:endParaRPr lang="en-VN" dirty="0">
              <a:solidFill>
                <a:schemeClr val="accent1">
                  <a:lumMod val="50000"/>
                </a:schemeClr>
              </a:solidFill>
            </a:endParaRPr>
          </a:p>
        </p:txBody>
      </p:sp>
      <p:graphicFrame>
        <p:nvGraphicFramePr>
          <p:cNvPr id="10" name="Object 2">
            <a:extLst>
              <a:ext uri="{FF2B5EF4-FFF2-40B4-BE49-F238E27FC236}">
                <a16:creationId xmlns:a16="http://schemas.microsoft.com/office/drawing/2014/main" id="{19CE35AF-A312-43E3-164C-15F481638D2C}"/>
              </a:ext>
            </a:extLst>
          </p:cNvPr>
          <p:cNvGraphicFramePr>
            <a:graphicFrameLocks noChangeAspect="1"/>
          </p:cNvGraphicFramePr>
          <p:nvPr>
            <p:extLst>
              <p:ext uri="{D42A27DB-BD31-4B8C-83A1-F6EECF244321}">
                <p14:modId xmlns:p14="http://schemas.microsoft.com/office/powerpoint/2010/main" val="473319998"/>
              </p:ext>
            </p:extLst>
          </p:nvPr>
        </p:nvGraphicFramePr>
        <p:xfrm>
          <a:off x="1911484" y="1916639"/>
          <a:ext cx="8305800" cy="3357562"/>
        </p:xfrm>
        <a:graphic>
          <a:graphicData uri="http://schemas.openxmlformats.org/presentationml/2006/ole">
            <mc:AlternateContent xmlns:mc="http://schemas.openxmlformats.org/markup-compatibility/2006">
              <mc:Choice xmlns:v="urn:schemas-microsoft-com:vml" Requires="v">
                <p:oleObj name="Bitmap Image" r:id="rId3" imgW="5210902" imgH="2828571" progId="PBrush">
                  <p:embed/>
                </p:oleObj>
              </mc:Choice>
              <mc:Fallback>
                <p:oleObj name="Bitmap Image" r:id="rId3" imgW="5210902" imgH="2828571" progId="PBrush">
                  <p:embed/>
                  <p:pic>
                    <p:nvPicPr>
                      <p:cNvPr id="10" name="Object 2">
                        <a:extLst>
                          <a:ext uri="{FF2B5EF4-FFF2-40B4-BE49-F238E27FC236}">
                            <a16:creationId xmlns:a16="http://schemas.microsoft.com/office/drawing/2014/main" id="{19CE35AF-A312-43E3-164C-15F481638D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1484" y="1916639"/>
                        <a:ext cx="8305800" cy="335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 name="Rectangle 10"/>
          <p:cNvSpPr/>
          <p:nvPr/>
        </p:nvSpPr>
        <p:spPr>
          <a:xfrm>
            <a:off x="502825" y="1323426"/>
            <a:ext cx="11123118" cy="400110"/>
          </a:xfrm>
          <a:prstGeom prst="rect">
            <a:avLst/>
          </a:prstGeom>
        </p:spPr>
        <p:txBody>
          <a:bodyPr wrap="square">
            <a:spAutoFit/>
          </a:bodyPr>
          <a:lstStyle/>
          <a:p>
            <a:pPr algn="just">
              <a:spcBef>
                <a:spcPct val="20000"/>
              </a:spcBef>
              <a:defRPr/>
            </a:pPr>
            <a:r>
              <a:rPr lang="en-US" sz="2000" dirty="0">
                <a:latin typeface="Arial" panose="020B0604020202020204" pitchFamily="34" charset="0"/>
              </a:rPr>
              <a:t>The color of light is expressed through color temperature, measured in degrees Kelvin (K).</a:t>
            </a:r>
          </a:p>
        </p:txBody>
      </p:sp>
      <p:sp>
        <p:nvSpPr>
          <p:cNvPr id="12" name="Rectangle 5">
            <a:extLst>
              <a:ext uri="{FF2B5EF4-FFF2-40B4-BE49-F238E27FC236}">
                <a16:creationId xmlns:a16="http://schemas.microsoft.com/office/drawing/2014/main" id="{51C66DD4-AD40-9716-B8DA-0E5E152CC92F}"/>
              </a:ext>
            </a:extLst>
          </p:cNvPr>
          <p:cNvSpPr>
            <a:spLocks noChangeArrowheads="1"/>
          </p:cNvSpPr>
          <p:nvPr/>
        </p:nvSpPr>
        <p:spPr bwMode="auto">
          <a:xfrm>
            <a:off x="573221" y="5467305"/>
            <a:ext cx="10982326"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860425">
              <a:spcBef>
                <a:spcPct val="20000"/>
              </a:spcBef>
              <a:buClr>
                <a:srgbClr val="00783C"/>
              </a:buClr>
              <a:buChar char="»"/>
              <a:defRPr sz="2000">
                <a:solidFill>
                  <a:schemeClr val="tx1"/>
                </a:solidFill>
                <a:latin typeface="Trebuchet MS" panose="020B0603020202020204" pitchFamily="34" charset="0"/>
              </a:defRPr>
            </a:lvl5pPr>
            <a:lvl6pPr marL="1317625"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1774825"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2232025"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2689225"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lvl="4">
              <a:buClrTx/>
              <a:buNone/>
            </a:pPr>
            <a:r>
              <a:rPr lang="en-US" altLang="en-US" sz="1800" b="1" dirty="0">
                <a:solidFill>
                  <a:srgbClr val="FFC000"/>
                </a:solidFill>
                <a:latin typeface="Arial" panose="020B0604020202020204" pitchFamily="34" charset="0"/>
                <a:ea typeface="#9Slide02 Noi dung dai" panose="020B0604020202020204" charset="0"/>
              </a:rPr>
              <a:t>Warm light &lt; 3000K  </a:t>
            </a:r>
            <a:r>
              <a:rPr lang="en-US" altLang="en-US" sz="1800" b="1" dirty="0">
                <a:latin typeface="Arial" panose="020B0604020202020204" pitchFamily="34" charset="0"/>
                <a:ea typeface="#9Slide02 Noi dung dai" panose="020B0604020202020204" charset="0"/>
              </a:rPr>
              <a:t>Neutral white light = 3000 – 5000K  </a:t>
            </a:r>
            <a:r>
              <a:rPr lang="en-US" altLang="en-US" sz="1800" b="1" dirty="0">
                <a:solidFill>
                  <a:srgbClr val="00B0F0"/>
                </a:solidFill>
                <a:latin typeface="Arial" panose="020B0604020202020204" pitchFamily="34" charset="0"/>
                <a:ea typeface="#9Slide02 Noi dung dai" panose="020B0604020202020204" charset="0"/>
              </a:rPr>
              <a:t>Cool white light &gt; 5000K</a:t>
            </a:r>
          </a:p>
        </p:txBody>
      </p:sp>
    </p:spTree>
    <p:extLst>
      <p:ext uri="{BB962C8B-B14F-4D97-AF65-F5344CB8AC3E}">
        <p14:creationId xmlns:p14="http://schemas.microsoft.com/office/powerpoint/2010/main" val="4145312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sz="2800">
                <a:latin typeface="+mn-lt"/>
                <a:cs typeface="Times New Roman" panose="02020603050405020304" pitchFamily="18" charset="0"/>
              </a:rPr>
              <a:t>DETERMINING THE COLOR RENDERING INDEX (CRI)</a:t>
            </a:r>
            <a:endParaRPr lang="en-US" sz="2800" dirty="0">
              <a:latin typeface="+mn-lt"/>
              <a:cs typeface="Times New Roman" panose="02020603050405020304" pitchFamily="18" charset="0"/>
            </a:endParaRPr>
          </a:p>
        </p:txBody>
      </p:sp>
      <p:graphicFrame>
        <p:nvGraphicFramePr>
          <p:cNvPr id="4" name="Table 3">
            <a:extLst>
              <a:ext uri="{FF2B5EF4-FFF2-40B4-BE49-F238E27FC236}">
                <a16:creationId xmlns:a16="http://schemas.microsoft.com/office/drawing/2014/main" id="{243D5AB5-5F7A-EC60-EE27-72F11D5BB57D}"/>
              </a:ext>
            </a:extLst>
          </p:cNvPr>
          <p:cNvGraphicFramePr>
            <a:graphicFrameLocks noGrp="1"/>
          </p:cNvGraphicFramePr>
          <p:nvPr>
            <p:extLst>
              <p:ext uri="{D42A27DB-BD31-4B8C-83A1-F6EECF244321}">
                <p14:modId xmlns:p14="http://schemas.microsoft.com/office/powerpoint/2010/main" val="448487105"/>
              </p:ext>
            </p:extLst>
          </p:nvPr>
        </p:nvGraphicFramePr>
        <p:xfrm>
          <a:off x="517339" y="1329717"/>
          <a:ext cx="11123118" cy="3952048"/>
        </p:xfrm>
        <a:graphic>
          <a:graphicData uri="http://schemas.openxmlformats.org/drawingml/2006/table">
            <a:tbl>
              <a:tblPr/>
              <a:tblGrid>
                <a:gridCol w="1463568">
                  <a:extLst>
                    <a:ext uri="{9D8B030D-6E8A-4147-A177-3AD203B41FA5}">
                      <a16:colId xmlns:a16="http://schemas.microsoft.com/office/drawing/2014/main" val="20000"/>
                    </a:ext>
                  </a:extLst>
                </a:gridCol>
                <a:gridCol w="2892444">
                  <a:extLst>
                    <a:ext uri="{9D8B030D-6E8A-4147-A177-3AD203B41FA5}">
                      <a16:colId xmlns:a16="http://schemas.microsoft.com/office/drawing/2014/main" val="20001"/>
                    </a:ext>
                  </a:extLst>
                </a:gridCol>
                <a:gridCol w="6767106">
                  <a:extLst>
                    <a:ext uri="{9D8B030D-6E8A-4147-A177-3AD203B41FA5}">
                      <a16:colId xmlns:a16="http://schemas.microsoft.com/office/drawing/2014/main" val="20002"/>
                    </a:ext>
                  </a:extLst>
                </a:gridCol>
              </a:tblGrid>
              <a:tr h="401906">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FFFF"/>
                          </a:solidFill>
                          <a:effectLst/>
                          <a:latin typeface="Arial" panose="020B0604020202020204" pitchFamily="34" charset="0"/>
                          <a:ea typeface="#9Slide02 Noi dung dai" panose="020B0604020202020204" charset="0"/>
                          <a:cs typeface="Arial" pitchFamily="34" charset="0"/>
                        </a:rPr>
                        <a:t>Group</a:t>
                      </a:r>
                    </a:p>
                  </a:txBody>
                  <a:tcP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FFFF"/>
                          </a:solidFill>
                          <a:effectLst/>
                          <a:latin typeface="Arial" panose="020B0604020202020204" pitchFamily="34" charset="0"/>
                          <a:ea typeface="#9Slide02 Noi dung dai" panose="020B0604020202020204" charset="0"/>
                          <a:cs typeface="Arial" pitchFamily="34" charset="0"/>
                        </a:rPr>
                        <a:t>Ra</a:t>
                      </a:r>
                    </a:p>
                  </a:txBody>
                  <a:tcP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fr-FR" sz="2000" b="1" i="0" u="none" strike="noStrike" cap="none" normalizeH="0" baseline="0" dirty="0">
                          <a:ln>
                            <a:noFill/>
                          </a:ln>
                          <a:solidFill>
                            <a:srgbClr val="FFFFFF"/>
                          </a:solidFill>
                          <a:effectLst/>
                          <a:latin typeface="Arial" panose="020B0604020202020204" pitchFamily="34" charset="0"/>
                          <a:ea typeface="#9Slide02 Noi dung dai" panose="020B0604020202020204" charset="0"/>
                          <a:cs typeface="Arial" pitchFamily="34" charset="0"/>
                        </a:rPr>
                        <a:t>Field of application</a:t>
                      </a:r>
                      <a:endParaRPr kumimoji="0" lang="en-US" sz="2000" b="1" i="0" u="none" strike="noStrike" cap="none" normalizeH="0" baseline="0" dirty="0">
                        <a:ln>
                          <a:noFill/>
                        </a:ln>
                        <a:solidFill>
                          <a:srgbClr val="FFFFFF"/>
                        </a:solidFill>
                        <a:effectLst/>
                        <a:latin typeface="Arial" panose="020B0604020202020204" pitchFamily="34" charset="0"/>
                        <a:ea typeface="#9Slide02 Noi dung dai" panose="020B0604020202020204" charset="0"/>
                        <a:cs typeface="Arial" pitchFamily="34" charset="0"/>
                      </a:endParaRPr>
                    </a:p>
                  </a:txBody>
                  <a:tcP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0"/>
                  </a:ext>
                </a:extLst>
              </a:tr>
              <a:tr h="518615">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0000"/>
                          </a:solidFill>
                          <a:effectLst/>
                          <a:latin typeface="Arial" panose="020B0604020202020204" pitchFamily="34" charset="0"/>
                          <a:ea typeface="#9Slide02 Noi dung dai" panose="020B0604020202020204" charset="0"/>
                          <a:cs typeface="Arial" pitchFamily="34" charset="0"/>
                        </a:rPr>
                        <a:t>1A</a:t>
                      </a:r>
                    </a:p>
                  </a:txBody>
                  <a:tcPr anchor="ct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Ra ≥ 90 </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Excellent, places where color rendition is crucial are paramount.</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extLst>
                  <a:ext uri="{0D108BD9-81ED-4DB2-BD59-A6C34878D82A}">
                    <a16:rowId xmlns:a16="http://schemas.microsoft.com/office/drawing/2014/main" val="10001"/>
                  </a:ext>
                </a:extLst>
              </a:tr>
              <a:tr h="581850">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0000"/>
                          </a:solidFill>
                          <a:effectLst/>
                          <a:latin typeface="Arial" panose="020B0604020202020204" pitchFamily="34" charset="0"/>
                          <a:ea typeface="#9Slide02 Noi dung dai" panose="020B0604020202020204" charset="0"/>
                          <a:cs typeface="Arial" pitchFamily="34" charset="0"/>
                        </a:rPr>
                        <a:t>1B</a:t>
                      </a:r>
                    </a:p>
                  </a:txBody>
                  <a:tcPr anchor="ct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80 ≤ Ra &lt; 90 </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Great, used in places where accurate color reproduction is essential.</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686028">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0000"/>
                          </a:solidFill>
                          <a:effectLst/>
                          <a:latin typeface="Arial" panose="020B0604020202020204" pitchFamily="34" charset="0"/>
                          <a:ea typeface="#9Slide02 Noi dung dai" panose="020B0604020202020204" charset="0"/>
                          <a:cs typeface="Arial" pitchFamily="34" charset="0"/>
                        </a:rPr>
                        <a:t>2</a:t>
                      </a:r>
                    </a:p>
                  </a:txBody>
                  <a:tcPr anchor="ct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60 ≤ Ra &lt; 80 </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Medium, used in places where moderate color representation is sufficient.</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extLst>
                  <a:ext uri="{0D108BD9-81ED-4DB2-BD59-A6C34878D82A}">
                    <a16:rowId xmlns:a16="http://schemas.microsoft.com/office/drawing/2014/main" val="10003"/>
                  </a:ext>
                </a:extLst>
              </a:tr>
              <a:tr h="599137">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0000"/>
                          </a:solidFill>
                          <a:effectLst/>
                          <a:latin typeface="Arial" panose="020B0604020202020204" pitchFamily="34" charset="0"/>
                          <a:ea typeface="#9Slide02 Noi dung dai" panose="020B0604020202020204" charset="0"/>
                          <a:cs typeface="Arial" pitchFamily="34" charset="0"/>
                        </a:rPr>
                        <a:t>3</a:t>
                      </a:r>
                    </a:p>
                  </a:txBody>
                  <a:tcPr anchor="ct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40 ≤ Ra &lt; 60</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Low, used in places where there is no requirement for color rendition.</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745982">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0000"/>
                          </a:solidFill>
                          <a:effectLst/>
                          <a:latin typeface="Arial" panose="020B0604020202020204" pitchFamily="34" charset="0"/>
                          <a:ea typeface="#9Slide02 Noi dung dai" panose="020B0604020202020204" charset="0"/>
                          <a:cs typeface="Arial" pitchFamily="34" charset="0"/>
                        </a:rPr>
                        <a:t>4</a:t>
                      </a:r>
                    </a:p>
                  </a:txBody>
                  <a:tcPr anchor="ct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20 ≤ Ra &lt; 40</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Very low, the colors of objects are completely distorted.</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8787026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30986" y="549854"/>
            <a:ext cx="11123118" cy="495200"/>
          </a:xfrm>
        </p:spPr>
        <p:txBody>
          <a:bodyPr>
            <a:noAutofit/>
          </a:bodyPr>
          <a:lstStyle/>
          <a:p>
            <a:r>
              <a:rPr lang="en-US">
                <a:latin typeface="+mn-lt"/>
                <a:cs typeface="Times New Roman" panose="02020603050405020304" pitchFamily="18" charset="0"/>
              </a:rPr>
              <a:t>STANDARDS FOR ILLUMINANCE AND GLARE</a:t>
            </a:r>
            <a:endParaRPr lang="en-VN" dirty="0">
              <a:solidFill>
                <a:schemeClr val="accent1">
                  <a:lumMod val="50000"/>
                </a:schemeClr>
              </a:solidFill>
            </a:endParaRPr>
          </a:p>
        </p:txBody>
      </p:sp>
      <p:sp>
        <p:nvSpPr>
          <p:cNvPr id="5" name="Content Placeholder 2">
            <a:extLst>
              <a:ext uri="{FF2B5EF4-FFF2-40B4-BE49-F238E27FC236}">
                <a16:creationId xmlns:a16="http://schemas.microsoft.com/office/drawing/2014/main" id="{8C725971-0336-F83C-1BCB-9BD45FA7DF58}"/>
              </a:ext>
            </a:extLst>
          </p:cNvPr>
          <p:cNvSpPr txBox="1">
            <a:spLocks/>
          </p:cNvSpPr>
          <p:nvPr/>
        </p:nvSpPr>
        <p:spPr bwMode="auto">
          <a:xfrm>
            <a:off x="4997995" y="5716855"/>
            <a:ext cx="6176962" cy="433387"/>
          </a:xfrm>
          <a:prstGeom prst="rect">
            <a:avLst/>
          </a:prstGeom>
          <a:noFill/>
          <a:ln w="9525">
            <a:noFill/>
            <a:miter lim="800000"/>
            <a:headEnd/>
            <a:tailEnd/>
          </a:ln>
        </p:spPr>
        <p:txBody>
          <a:bodyPr/>
          <a:lstStyle/>
          <a:p>
            <a:pPr marL="342900" indent="-342900" algn="ctr">
              <a:defRPr/>
            </a:pPr>
            <a:r>
              <a:rPr lang="en-US" sz="2400" b="1" i="1" kern="0" dirty="0">
                <a:solidFill>
                  <a:srgbClr val="C00000"/>
                </a:solidFill>
                <a:latin typeface="Arial" panose="020B0604020202020204" pitchFamily="34" charset="0"/>
              </a:rPr>
              <a:t>TCVN 7114: 2008</a:t>
            </a:r>
            <a:endParaRPr lang="fr-FR" sz="2400" i="1" kern="0" dirty="0">
              <a:solidFill>
                <a:srgbClr val="C00000"/>
              </a:solidFill>
              <a:latin typeface="Arial" panose="020B0604020202020204" pitchFamily="34" charset="0"/>
            </a:endParaRPr>
          </a:p>
        </p:txBody>
      </p:sp>
      <p:pic>
        <p:nvPicPr>
          <p:cNvPr id="9" name="Picture 8">
            <a:extLst>
              <a:ext uri="{FF2B5EF4-FFF2-40B4-BE49-F238E27FC236}">
                <a16:creationId xmlns:a16="http://schemas.microsoft.com/office/drawing/2014/main" id="{76E0CDCC-8FED-59BC-4C17-3B8A8C661BCE}"/>
              </a:ext>
            </a:extLst>
          </p:cNvPr>
          <p:cNvPicPr>
            <a:picLocks noChangeAspect="1"/>
          </p:cNvPicPr>
          <p:nvPr/>
        </p:nvPicPr>
        <p:blipFill>
          <a:blip r:embed="rId4"/>
          <a:stretch>
            <a:fillRect/>
          </a:stretch>
        </p:blipFill>
        <p:spPr>
          <a:xfrm>
            <a:off x="2838265" y="1273771"/>
            <a:ext cx="6508559" cy="4310458"/>
          </a:xfrm>
          <a:prstGeom prst="rect">
            <a:avLst/>
          </a:prstGeom>
        </p:spPr>
      </p:pic>
    </p:spTree>
    <p:extLst>
      <p:ext uri="{BB962C8B-B14F-4D97-AF65-F5344CB8AC3E}">
        <p14:creationId xmlns:p14="http://schemas.microsoft.com/office/powerpoint/2010/main" val="3590655127"/>
      </p:ext>
    </p:extLst>
  </p:cSld>
  <p:clrMapOvr>
    <a:masterClrMapping/>
  </p:clrMapOvr>
  <p:extLst>
    <p:ext uri="{6950BFC3-D8DA-4A85-94F7-54DA5524770B}">
      <p188:commentRel xmlns:p188="http://schemas.microsoft.com/office/powerpoint/2018/8/main" r:id="rId3"/>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5">
            <a:extLst>
              <a:ext uri="{FF2B5EF4-FFF2-40B4-BE49-F238E27FC236}">
                <a16:creationId xmlns:a16="http://schemas.microsoft.com/office/drawing/2014/main" id="{DEE7579B-DF88-31FB-F244-31504CD5055E}"/>
              </a:ext>
            </a:extLst>
          </p:cNvPr>
          <p:cNvSpPr>
            <a:spLocks noGrp="1"/>
          </p:cNvSpPr>
          <p:nvPr>
            <p:ph type="title"/>
          </p:nvPr>
        </p:nvSpPr>
        <p:spPr>
          <a:xfrm>
            <a:off x="609599" y="368490"/>
            <a:ext cx="10977349" cy="940068"/>
          </a:xfrm>
        </p:spPr>
        <p:txBody>
          <a:bodyPr>
            <a:normAutofit/>
          </a:bodyPr>
          <a:lstStyle/>
          <a:p>
            <a:pPr algn="ctr" eaLnBrk="1" hangingPunct="1"/>
            <a:r>
              <a:rPr lang="en-US" sz="3200">
                <a:solidFill>
                  <a:schemeClr val="accent1">
                    <a:lumMod val="50000"/>
                  </a:schemeClr>
                </a:solidFill>
                <a:cs typeface="Times New Roman" panose="02020603050405020304" pitchFamily="18" charset="0"/>
              </a:rPr>
              <a:t>STANDARDS FOR ILLUMINANCE AND GLARE</a:t>
            </a:r>
            <a:endParaRPr lang="en-US" altLang="en-US" sz="3600" b="1" dirty="0">
              <a:solidFill>
                <a:schemeClr val="accent1">
                  <a:lumMod val="50000"/>
                </a:schemeClr>
              </a:solidFill>
            </a:endParaRPr>
          </a:p>
        </p:txBody>
      </p:sp>
      <p:sp>
        <p:nvSpPr>
          <p:cNvPr id="2" name="Content Placeholder 2">
            <a:extLst>
              <a:ext uri="{FF2B5EF4-FFF2-40B4-BE49-F238E27FC236}">
                <a16:creationId xmlns:a16="http://schemas.microsoft.com/office/drawing/2014/main" id="{0B820268-F7A2-2839-09F6-E4005CAFECCA}"/>
              </a:ext>
            </a:extLst>
          </p:cNvPr>
          <p:cNvSpPr txBox="1">
            <a:spLocks/>
          </p:cNvSpPr>
          <p:nvPr/>
        </p:nvSpPr>
        <p:spPr>
          <a:xfrm>
            <a:off x="6324600" y="5006517"/>
            <a:ext cx="4786313" cy="542925"/>
          </a:xfrm>
          <a:prstGeom prst="rect">
            <a:avLst/>
          </a:prstGeom>
        </p:spPr>
        <p:txBody>
          <a:bodyPr/>
          <a:lstStyle/>
          <a:p>
            <a:pPr marL="342900" indent="-342900" algn="ctr">
              <a:spcBef>
                <a:spcPct val="20000"/>
              </a:spcBef>
              <a:buClr>
                <a:schemeClr val="tx2"/>
              </a:buClr>
              <a:buSzPct val="66000"/>
              <a:defRPr/>
            </a:pPr>
            <a:r>
              <a:rPr lang="en-US" sz="2400" b="1" i="1" kern="0">
                <a:solidFill>
                  <a:srgbClr val="CC3300"/>
                </a:solidFill>
                <a:latin typeface="Arial" panose="020B0604020202020204" pitchFamily="34" charset="0"/>
              </a:rPr>
              <a:t>QCVN </a:t>
            </a:r>
            <a:r>
              <a:rPr lang="en-US" sz="2400" b="1" i="1" kern="0" dirty="0">
                <a:solidFill>
                  <a:srgbClr val="CC3300"/>
                </a:solidFill>
                <a:latin typeface="Arial" panose="020B0604020202020204" pitchFamily="34" charset="0"/>
              </a:rPr>
              <a:t>09:2017/BXD</a:t>
            </a:r>
            <a:endParaRPr lang="en-US" sz="2400" i="1" kern="0" dirty="0">
              <a:latin typeface="Arial" panose="020B0604020202020204" pitchFamily="34" charset="0"/>
            </a:endParaRPr>
          </a:p>
        </p:txBody>
      </p:sp>
      <p:graphicFrame>
        <p:nvGraphicFramePr>
          <p:cNvPr id="5" name="Table 4">
            <a:extLst>
              <a:ext uri="{FF2B5EF4-FFF2-40B4-BE49-F238E27FC236}">
                <a16:creationId xmlns:a16="http://schemas.microsoft.com/office/drawing/2014/main" id="{64B7A3A0-8830-DC63-A757-6AEB0E57F1B8}"/>
              </a:ext>
            </a:extLst>
          </p:cNvPr>
          <p:cNvGraphicFramePr>
            <a:graphicFrameLocks noGrp="1"/>
          </p:cNvGraphicFramePr>
          <p:nvPr>
            <p:extLst>
              <p:ext uri="{D42A27DB-BD31-4B8C-83A1-F6EECF244321}">
                <p14:modId xmlns:p14="http://schemas.microsoft.com/office/powerpoint/2010/main" val="822601432"/>
              </p:ext>
            </p:extLst>
          </p:nvPr>
        </p:nvGraphicFramePr>
        <p:xfrm>
          <a:off x="1419369" y="2024511"/>
          <a:ext cx="9348716" cy="2821196"/>
        </p:xfrm>
        <a:graphic>
          <a:graphicData uri="http://schemas.openxmlformats.org/drawingml/2006/table">
            <a:tbl>
              <a:tblPr firstRow="1" bandRow="1">
                <a:tableStyleId>{69012ECD-51FC-41F1-AA8D-1B2483CD663E}</a:tableStyleId>
              </a:tblPr>
              <a:tblGrid>
                <a:gridCol w="4474600">
                  <a:extLst>
                    <a:ext uri="{9D8B030D-6E8A-4147-A177-3AD203B41FA5}">
                      <a16:colId xmlns:a16="http://schemas.microsoft.com/office/drawing/2014/main" val="20000"/>
                    </a:ext>
                  </a:extLst>
                </a:gridCol>
                <a:gridCol w="4874116">
                  <a:extLst>
                    <a:ext uri="{9D8B030D-6E8A-4147-A177-3AD203B41FA5}">
                      <a16:colId xmlns:a16="http://schemas.microsoft.com/office/drawing/2014/main" val="20001"/>
                    </a:ext>
                  </a:extLst>
                </a:gridCol>
              </a:tblGrid>
              <a:tr h="8224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u="none" strike="noStrike" cap="none" normalizeH="0" baseline="0">
                          <a:ln>
                            <a:noFill/>
                          </a:ln>
                          <a:effectLst/>
                          <a:latin typeface="Arial" panose="020B0604020202020204" pitchFamily="34" charset="0"/>
                        </a:rPr>
                        <a:t>Type of project</a:t>
                      </a:r>
                      <a:endParaRPr kumimoji="0" lang="en-US" sz="2400" b="1" i="0" u="none" strike="noStrike" cap="none" normalizeH="0" baseline="0" dirty="0">
                        <a:ln>
                          <a:noFill/>
                        </a:ln>
                        <a:solidFill>
                          <a:srgbClr val="FFFFFF"/>
                        </a:solidFill>
                        <a:effectLst/>
                        <a:latin typeface="Arial" charset="0"/>
                        <a:cs typeface="Arial" charset="0"/>
                      </a:endParaRPr>
                    </a:p>
                  </a:txBody>
                  <a:tcPr marL="91439" marR="91439" marT="45713" marB="45713" anchor="ct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en-US" sz="2400" u="none" strike="noStrike" cap="none" normalizeH="0" baseline="0">
                          <a:ln>
                            <a:noFill/>
                          </a:ln>
                          <a:effectLst/>
                          <a:latin typeface="Arial" panose="020B0604020202020204" pitchFamily="34" charset="0"/>
                        </a:rPr>
                        <a:t>Luminous Power Density -LPD (W/m2)</a:t>
                      </a:r>
                      <a:endParaRPr kumimoji="0" lang="en-US" sz="2400" u="none" strike="noStrike" cap="none" normalizeH="0" baseline="0" dirty="0">
                        <a:ln>
                          <a:noFill/>
                        </a:ln>
                        <a:effectLst/>
                      </a:endParaRPr>
                    </a:p>
                  </a:txBody>
                  <a:tcPr marL="91439" marR="91439" marT="45713" marB="45713" anchor="ctr"/>
                </a:tc>
                <a:extLst>
                  <a:ext uri="{0D108BD9-81ED-4DB2-BD59-A6C34878D82A}">
                    <a16:rowId xmlns:a16="http://schemas.microsoft.com/office/drawing/2014/main" val="10000"/>
                  </a:ext>
                </a:extLst>
              </a:tr>
              <a:tr h="4783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u="none" strike="noStrike" cap="none" normalizeH="0" baseline="0">
                          <a:ln>
                            <a:noFill/>
                          </a:ln>
                          <a:effectLst/>
                          <a:latin typeface="Arial" panose="020B0604020202020204" pitchFamily="34" charset="0"/>
                        </a:rPr>
                        <a:t>Office, hotel</a:t>
                      </a:r>
                      <a:endParaRPr kumimoji="0" lang="en-US" sz="2400" u="none" strike="noStrike" cap="none" normalizeH="0" baseline="0" dirty="0">
                        <a:ln>
                          <a:noFill/>
                        </a:ln>
                        <a:effectLst/>
                      </a:endParaRPr>
                    </a:p>
                  </a:txBody>
                  <a:tcPr marL="91439" marR="91439" marT="45713" marB="457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u="none" strike="noStrike" cap="none" normalizeH="0" baseline="0" dirty="0">
                          <a:ln>
                            <a:noFill/>
                          </a:ln>
                          <a:effectLst/>
                          <a:latin typeface="Arial" panose="020B0604020202020204" pitchFamily="34" charset="0"/>
                        </a:rPr>
                        <a:t>11</a:t>
                      </a:r>
                    </a:p>
                  </a:txBody>
                  <a:tcPr marL="91439" marR="91439" marT="45713" marB="45713" anchor="ctr"/>
                </a:tc>
                <a:extLst>
                  <a:ext uri="{0D108BD9-81ED-4DB2-BD59-A6C34878D82A}">
                    <a16:rowId xmlns:a16="http://schemas.microsoft.com/office/drawing/2014/main" val="10001"/>
                  </a:ext>
                </a:extLst>
              </a:tr>
              <a:tr h="4783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u="none" strike="noStrike" cap="none" normalizeH="0" baseline="0">
                          <a:ln>
                            <a:noFill/>
                          </a:ln>
                          <a:effectLst/>
                          <a:latin typeface="Arial" panose="020B0604020202020204" pitchFamily="34" charset="0"/>
                        </a:rPr>
                        <a:t>Hospital</a:t>
                      </a:r>
                      <a:endParaRPr kumimoji="0" lang="en-US" sz="2400" u="none" strike="noStrike" cap="none" normalizeH="0" baseline="0" dirty="0">
                        <a:ln>
                          <a:noFill/>
                        </a:ln>
                        <a:effectLst/>
                      </a:endParaRPr>
                    </a:p>
                  </a:txBody>
                  <a:tcPr marL="91439" marR="91439" marT="45713" marB="457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u="none" strike="noStrike" cap="none" normalizeH="0" baseline="0" dirty="0">
                          <a:ln>
                            <a:noFill/>
                          </a:ln>
                          <a:effectLst/>
                          <a:latin typeface="Arial" panose="020B0604020202020204" pitchFamily="34" charset="0"/>
                        </a:rPr>
                        <a:t>13</a:t>
                      </a:r>
                    </a:p>
                  </a:txBody>
                  <a:tcPr marL="91439" marR="91439" marT="45713" marB="45713" anchor="ctr"/>
                </a:tc>
                <a:extLst>
                  <a:ext uri="{0D108BD9-81ED-4DB2-BD59-A6C34878D82A}">
                    <a16:rowId xmlns:a16="http://schemas.microsoft.com/office/drawing/2014/main" val="10002"/>
                  </a:ext>
                </a:extLst>
              </a:tr>
              <a:tr h="4783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u="none" strike="noStrike" cap="none" normalizeH="0" baseline="0">
                          <a:ln>
                            <a:noFill/>
                          </a:ln>
                          <a:effectLst/>
                          <a:latin typeface="Arial" panose="020B0604020202020204" pitchFamily="34" charset="0"/>
                        </a:rPr>
                        <a:t>Seminar</a:t>
                      </a:r>
                      <a:endParaRPr kumimoji="0" lang="en-US" sz="2400" u="none" strike="noStrike" cap="none" normalizeH="0" baseline="0" dirty="0">
                        <a:ln>
                          <a:noFill/>
                        </a:ln>
                        <a:effectLst/>
                      </a:endParaRPr>
                    </a:p>
                  </a:txBody>
                  <a:tcPr marL="91439" marR="91439" marT="45713" marB="457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u="none" strike="noStrike" cap="none" normalizeH="0" baseline="0" dirty="0">
                          <a:ln>
                            <a:noFill/>
                          </a:ln>
                          <a:effectLst/>
                          <a:latin typeface="Arial" panose="020B0604020202020204" pitchFamily="34" charset="0"/>
                        </a:rPr>
                        <a:t>15</a:t>
                      </a:r>
                    </a:p>
                  </a:txBody>
                  <a:tcPr marL="91439" marR="91439" marT="45713" marB="45713" anchor="ctr"/>
                </a:tc>
                <a:extLst>
                  <a:ext uri="{0D108BD9-81ED-4DB2-BD59-A6C34878D82A}">
                    <a16:rowId xmlns:a16="http://schemas.microsoft.com/office/drawing/2014/main" val="10003"/>
                  </a:ext>
                </a:extLst>
              </a:tr>
              <a:tr h="4400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u="none" strike="noStrike" cap="none" normalizeH="0" baseline="0">
                          <a:ln>
                            <a:noFill/>
                          </a:ln>
                          <a:effectLst/>
                          <a:latin typeface="Arial" panose="020B0604020202020204" pitchFamily="34" charset="0"/>
                        </a:rPr>
                        <a:t>School</a:t>
                      </a:r>
                      <a:endParaRPr kumimoji="0" lang="en-US" sz="2400" u="none" strike="noStrike" cap="none" normalizeH="0" baseline="0" dirty="0">
                        <a:ln>
                          <a:noFill/>
                        </a:ln>
                        <a:effectLst/>
                      </a:endParaRPr>
                    </a:p>
                  </a:txBody>
                  <a:tcPr marL="91439" marR="91439" marT="45713" marB="45713"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u="none" strike="noStrike" cap="none" normalizeH="0" baseline="0" dirty="0">
                          <a:ln>
                            <a:noFill/>
                          </a:ln>
                          <a:effectLst/>
                          <a:latin typeface="Arial" panose="020B0604020202020204" pitchFamily="34" charset="0"/>
                        </a:rPr>
                        <a:t>12</a:t>
                      </a:r>
                    </a:p>
                  </a:txBody>
                  <a:tcPr marL="91439" marR="91439" marT="45713" marB="45713"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569170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B7EC1E51-6E54-5C61-EF6C-F971C2F633AA}"/>
              </a:ext>
            </a:extLst>
          </p:cNvPr>
          <p:cNvSpPr>
            <a:spLocks noGrp="1"/>
          </p:cNvSpPr>
          <p:nvPr>
            <p:ph type="title"/>
          </p:nvPr>
        </p:nvSpPr>
        <p:spPr>
          <a:xfrm>
            <a:off x="609600" y="500063"/>
            <a:ext cx="10950054" cy="563562"/>
          </a:xfrm>
        </p:spPr>
        <p:txBody>
          <a:bodyPr>
            <a:noAutofit/>
          </a:bodyPr>
          <a:lstStyle/>
          <a:p>
            <a:pPr algn="ctr"/>
            <a:r>
              <a:rPr lang="en-US" altLang="en-US" sz="3200">
                <a:solidFill>
                  <a:schemeClr val="accent1">
                    <a:lumMod val="50000"/>
                  </a:schemeClr>
                </a:solidFill>
                <a:latin typeface="+mn-lt"/>
              </a:rPr>
              <a:t>TARGET</a:t>
            </a:r>
            <a:endParaRPr lang="en-US" altLang="en-US" sz="3200" b="1" dirty="0">
              <a:solidFill>
                <a:schemeClr val="accent1">
                  <a:lumMod val="50000"/>
                </a:schemeClr>
              </a:solidFill>
              <a:latin typeface="+mn-lt"/>
            </a:endParaRPr>
          </a:p>
        </p:txBody>
      </p:sp>
      <p:sp>
        <p:nvSpPr>
          <p:cNvPr id="13315" name="Content Placeholder 2">
            <a:extLst>
              <a:ext uri="{FF2B5EF4-FFF2-40B4-BE49-F238E27FC236}">
                <a16:creationId xmlns:a16="http://schemas.microsoft.com/office/drawing/2014/main" id="{2B5FE69B-147B-D269-43B0-51D2B7564905}"/>
              </a:ext>
            </a:extLst>
          </p:cNvPr>
          <p:cNvSpPr>
            <a:spLocks noGrp="1"/>
          </p:cNvSpPr>
          <p:nvPr>
            <p:ph idx="1"/>
          </p:nvPr>
        </p:nvSpPr>
        <p:spPr>
          <a:xfrm>
            <a:off x="681036" y="1571625"/>
            <a:ext cx="10878617" cy="4114800"/>
          </a:xfrm>
        </p:spPr>
        <p:txBody>
          <a:bodyPr/>
          <a:lstStyle/>
          <a:p>
            <a:pPr marL="571500" indent="-571500">
              <a:lnSpc>
                <a:spcPct val="150000"/>
              </a:lnSpc>
            </a:pPr>
            <a:r>
              <a:rPr lang="en-US" altLang="en-US"/>
              <a:t>Introduce</a:t>
            </a:r>
            <a:endParaRPr lang="en-US" altLang="en-US" dirty="0"/>
          </a:p>
          <a:p>
            <a:pPr marL="571500" indent="-571500">
              <a:lnSpc>
                <a:spcPct val="150000"/>
              </a:lnSpc>
            </a:pPr>
            <a:r>
              <a:rPr lang="en-US" altLang="en-US"/>
              <a:t>How to recognize an effective lighting system ?</a:t>
            </a:r>
            <a:endParaRPr lang="en-US" altLang="en-US" dirty="0"/>
          </a:p>
          <a:p>
            <a:pPr marL="571500" indent="-571500">
              <a:lnSpc>
                <a:spcPct val="150000"/>
              </a:lnSpc>
            </a:pPr>
            <a:r>
              <a:rPr lang="en-US" altLang="en-US"/>
              <a:t>Identify the causes of an inefficient lighting system.</a:t>
            </a:r>
            <a:endParaRPr lang="en-US" altLang="en-US" dirty="0"/>
          </a:p>
          <a:p>
            <a:pPr marL="571500" indent="-571500">
              <a:lnSpc>
                <a:spcPct val="150000"/>
              </a:lnSpc>
            </a:pPr>
            <a:r>
              <a:rPr lang="en-US" altLang="en-US"/>
              <a:t>Propose and implement solutions to improve lighting efficiency and save energy.</a:t>
            </a:r>
            <a:endParaRPr lang="en-US" altLang="en-US" dirty="0"/>
          </a:p>
        </p:txBody>
      </p:sp>
    </p:spTree>
    <p:extLst>
      <p:ext uri="{BB962C8B-B14F-4D97-AF65-F5344CB8AC3E}">
        <p14:creationId xmlns:p14="http://schemas.microsoft.com/office/powerpoint/2010/main" val="1734941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DBDEB73-34CF-134A-DF3F-9D5C5D395AA3}"/>
              </a:ext>
            </a:extLst>
          </p:cNvPr>
          <p:cNvSpPr>
            <a:spLocks noGrp="1"/>
          </p:cNvSpPr>
          <p:nvPr>
            <p:ph type="title"/>
          </p:nvPr>
        </p:nvSpPr>
        <p:spPr>
          <a:xfrm>
            <a:off x="619125" y="504967"/>
            <a:ext cx="10967824" cy="714233"/>
          </a:xfrm>
        </p:spPr>
        <p:txBody>
          <a:bodyPr>
            <a:noAutofit/>
          </a:bodyPr>
          <a:lstStyle/>
          <a:p>
            <a:pPr algn="ctr" eaLnBrk="1" hangingPunct="1"/>
            <a:r>
              <a:rPr lang="en-US" altLang="en-US" sz="3200" b="1" dirty="0">
                <a:solidFill>
                  <a:schemeClr val="accent1">
                    <a:lumMod val="50000"/>
                  </a:schemeClr>
                </a:solidFill>
                <a:latin typeface="+mn-lt"/>
              </a:rPr>
              <a:t>QUIZ</a:t>
            </a:r>
          </a:p>
        </p:txBody>
      </p:sp>
      <p:sp>
        <p:nvSpPr>
          <p:cNvPr id="11" name="Rectangle 8"/>
          <p:cNvSpPr>
            <a:spLocks noChangeArrowheads="1"/>
          </p:cNvSpPr>
          <p:nvPr/>
        </p:nvSpPr>
        <p:spPr bwMode="auto">
          <a:xfrm>
            <a:off x="619125" y="939637"/>
            <a:ext cx="11186188" cy="517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Tx/>
              <a:buAutoNum type="arabicPeriod"/>
              <a:tabLst/>
            </a:pPr>
            <a:r>
              <a:rPr kumimoji="0" lang="en-US" altLang="en-US" sz="2000" b="1" i="0" u="none" strike="noStrike" cap="none" normalizeH="0" baseline="0">
                <a:ln>
                  <a:noFill/>
                </a:ln>
                <a:solidFill>
                  <a:schemeClr val="tx1"/>
                </a:solidFill>
                <a:effectLst/>
                <a:latin typeface="Arial" panose="020B0604020202020204" pitchFamily="34" charset="0"/>
              </a:rPr>
              <a:t> What is the quantity used to measure the luminous power of a light source?</a:t>
            </a:r>
            <a:br>
              <a:rPr kumimoji="0" lang="en-US" altLang="en-US" sz="2000" b="0" i="0" u="none" strike="noStrike" cap="none" normalizeH="0" baseline="0">
                <a:ln>
                  <a:noFill/>
                </a:ln>
                <a:solidFill>
                  <a:schemeClr val="tx1"/>
                </a:solidFill>
                <a:effectLst/>
                <a:latin typeface="Arial" panose="020B0604020202020204" pitchFamily="34" charset="0"/>
              </a:rPr>
            </a:br>
            <a:r>
              <a:rPr kumimoji="0" lang="en-US" altLang="en-US" sz="2000" b="0" i="0" u="none" strike="noStrike" cap="none" normalizeH="0" baseline="0">
                <a:ln>
                  <a:noFill/>
                </a:ln>
                <a:solidFill>
                  <a:schemeClr val="tx1"/>
                </a:solidFill>
                <a:effectLst/>
                <a:latin typeface="Arial" panose="020B0604020202020204" pitchFamily="34" charset="0"/>
              </a:rPr>
              <a:t>a) Power (W)					b) Luminous efficacy (lumen/W)</a:t>
            </a:r>
            <a:br>
              <a:rPr kumimoji="0" lang="en-US" altLang="en-US" sz="2000" b="0" i="0" u="none" strike="noStrike" cap="none" normalizeH="0" baseline="0">
                <a:ln>
                  <a:noFill/>
                </a:ln>
                <a:solidFill>
                  <a:schemeClr val="tx1"/>
                </a:solidFill>
                <a:effectLst/>
                <a:latin typeface="Arial" panose="020B0604020202020204" pitchFamily="34" charset="0"/>
              </a:rPr>
            </a:br>
            <a:r>
              <a:rPr kumimoji="0" lang="en-US" altLang="en-US" sz="2000" b="0" i="0" u="none" strike="noStrike" cap="none" normalizeH="0" baseline="0">
                <a:ln>
                  <a:noFill/>
                </a:ln>
                <a:solidFill>
                  <a:schemeClr val="tx1"/>
                </a:solidFill>
                <a:effectLst/>
                <a:latin typeface="Arial" panose="020B0604020202020204" pitchFamily="34" charset="0"/>
              </a:rPr>
              <a:t>c) Luminance (candela)				d) Luminous flux (lumen)</a:t>
            </a:r>
          </a:p>
          <a:p>
            <a:pPr marL="0" marR="0" lvl="0" indent="0" algn="l" defTabSz="914400" rtl="0" eaLnBrk="0" fontAlgn="base" latinLnBrk="0" hangingPunct="0">
              <a:lnSpc>
                <a:spcPct val="150000"/>
              </a:lnSpc>
              <a:spcBef>
                <a:spcPct val="0"/>
              </a:spcBef>
              <a:spcAft>
                <a:spcPct val="0"/>
              </a:spcAft>
              <a:buClrTx/>
              <a:buSzTx/>
              <a:buFontTx/>
              <a:buAutoNum type="arabicPeriod" startAt="2"/>
              <a:tabLst/>
            </a:pPr>
            <a:r>
              <a:rPr kumimoji="0" lang="en-US" altLang="en-US" sz="2000" b="1" i="0" u="none" strike="noStrike" cap="none" normalizeH="0" baseline="0">
                <a:ln>
                  <a:noFill/>
                </a:ln>
                <a:solidFill>
                  <a:schemeClr val="tx1"/>
                </a:solidFill>
                <a:effectLst/>
                <a:latin typeface="Arial" panose="020B0604020202020204" pitchFamily="34" charset="0"/>
              </a:rPr>
              <a:t> What is the ratio between luminous flux and electrical power consumption of a lamp?</a:t>
            </a:r>
            <a:br>
              <a:rPr kumimoji="0" lang="en-US" altLang="en-US" sz="2000" b="0" i="0" u="none" strike="noStrike" cap="none" normalizeH="0" baseline="0">
                <a:ln>
                  <a:noFill/>
                </a:ln>
                <a:solidFill>
                  <a:schemeClr val="tx1"/>
                </a:solidFill>
                <a:effectLst/>
                <a:latin typeface="Arial" panose="020B0604020202020204" pitchFamily="34" charset="0"/>
              </a:rPr>
            </a:br>
            <a:r>
              <a:rPr kumimoji="0" lang="en-US" altLang="en-US" sz="2000" b="0" i="0" u="none" strike="noStrike" cap="none" normalizeH="0" baseline="0">
                <a:ln>
                  <a:noFill/>
                </a:ln>
                <a:solidFill>
                  <a:schemeClr val="tx1"/>
                </a:solidFill>
                <a:effectLst/>
                <a:latin typeface="Arial" panose="020B0604020202020204" pitchFamily="34" charset="0"/>
              </a:rPr>
              <a:t>a) Luminance (candela)				b) Power (W)</a:t>
            </a:r>
            <a:br>
              <a:rPr kumimoji="0" lang="en-US" altLang="en-US" sz="2000" b="0" i="0" u="none" strike="noStrike" cap="none" normalizeH="0" baseline="0">
                <a:ln>
                  <a:noFill/>
                </a:ln>
                <a:solidFill>
                  <a:schemeClr val="tx1"/>
                </a:solidFill>
                <a:effectLst/>
                <a:latin typeface="Arial" panose="020B0604020202020204" pitchFamily="34" charset="0"/>
              </a:rPr>
            </a:br>
            <a:r>
              <a:rPr kumimoji="0" lang="en-US" altLang="en-US" sz="2000" b="0" i="0" u="none" strike="noStrike" cap="none" normalizeH="0" baseline="0">
                <a:ln>
                  <a:noFill/>
                </a:ln>
                <a:solidFill>
                  <a:schemeClr val="tx1"/>
                </a:solidFill>
                <a:effectLst/>
                <a:latin typeface="Arial" panose="020B0604020202020204" pitchFamily="34" charset="0"/>
              </a:rPr>
              <a:t>c) Luminous efficacy (lumen/W)			d) Luminous flux (lumen)</a:t>
            </a:r>
          </a:p>
          <a:p>
            <a:pPr marL="0" marR="0" lvl="0" indent="0" algn="l" defTabSz="914400" rtl="0" eaLnBrk="0" fontAlgn="base" latinLnBrk="0" hangingPunct="0">
              <a:lnSpc>
                <a:spcPct val="150000"/>
              </a:lnSpc>
              <a:spcBef>
                <a:spcPct val="0"/>
              </a:spcBef>
              <a:spcAft>
                <a:spcPct val="0"/>
              </a:spcAft>
              <a:buClrTx/>
              <a:buSzTx/>
              <a:buFontTx/>
              <a:buAutoNum type="arabicPeriod" startAt="3"/>
              <a:tabLst/>
            </a:pPr>
            <a:r>
              <a:rPr kumimoji="0" lang="en-US" altLang="en-US" sz="2000" b="1" i="0" u="none" strike="noStrike" cap="none" normalizeH="0" baseline="0">
                <a:ln>
                  <a:noFill/>
                </a:ln>
                <a:solidFill>
                  <a:schemeClr val="tx1"/>
                </a:solidFill>
                <a:effectLst/>
                <a:latin typeface="Arial" panose="020B0604020202020204" pitchFamily="34" charset="0"/>
              </a:rPr>
              <a:t> What is the density of luminous flux per unit area dS of an illuminated surface called?</a:t>
            </a:r>
            <a:br>
              <a:rPr kumimoji="0" lang="en-US" altLang="en-US" sz="2000" b="0" i="0" u="none" strike="noStrike" cap="none" normalizeH="0" baseline="0">
                <a:ln>
                  <a:noFill/>
                </a:ln>
                <a:solidFill>
                  <a:schemeClr val="tx1"/>
                </a:solidFill>
                <a:effectLst/>
                <a:latin typeface="Arial" panose="020B0604020202020204" pitchFamily="34" charset="0"/>
              </a:rPr>
            </a:br>
            <a:r>
              <a:rPr kumimoji="0" lang="en-US" altLang="en-US" sz="2000" b="0" i="0" u="none" strike="noStrike" cap="none" normalizeH="0" baseline="0">
                <a:ln>
                  <a:noFill/>
                </a:ln>
                <a:solidFill>
                  <a:schemeClr val="tx1"/>
                </a:solidFill>
                <a:effectLst/>
                <a:latin typeface="Arial" panose="020B0604020202020204" pitchFamily="34" charset="0"/>
              </a:rPr>
              <a:t>a) Luminance (cd/m²)				b) Illuminance (Lux)</a:t>
            </a:r>
            <a:br>
              <a:rPr kumimoji="0" lang="en-US" altLang="en-US" sz="2000" b="0" i="0" u="none" strike="noStrike" cap="none" normalizeH="0" baseline="0">
                <a:ln>
                  <a:noFill/>
                </a:ln>
                <a:solidFill>
                  <a:schemeClr val="tx1"/>
                </a:solidFill>
                <a:effectLst/>
                <a:latin typeface="Arial" panose="020B0604020202020204" pitchFamily="34" charset="0"/>
              </a:rPr>
            </a:br>
            <a:r>
              <a:rPr kumimoji="0" lang="en-US" altLang="en-US" sz="2000" b="0" i="0" u="none" strike="noStrike" cap="none" normalizeH="0" baseline="0">
                <a:ln>
                  <a:noFill/>
                </a:ln>
                <a:solidFill>
                  <a:schemeClr val="tx1"/>
                </a:solidFill>
                <a:effectLst/>
                <a:latin typeface="Arial" panose="020B0604020202020204" pitchFamily="34" charset="0"/>
              </a:rPr>
              <a:t>c) Luminous flux (Lumen)			d) Luminous efficacy (Lumen/W)</a:t>
            </a:r>
          </a:p>
          <a:p>
            <a:pPr marL="0" marR="0" lvl="0" indent="0" algn="l" defTabSz="914400" rtl="0" eaLnBrk="0" fontAlgn="base" latinLnBrk="0" hangingPunct="0">
              <a:lnSpc>
                <a:spcPct val="15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9749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DBDEB73-34CF-134A-DF3F-9D5C5D395AA3}"/>
              </a:ext>
            </a:extLst>
          </p:cNvPr>
          <p:cNvSpPr>
            <a:spLocks noGrp="1"/>
          </p:cNvSpPr>
          <p:nvPr>
            <p:ph type="title"/>
          </p:nvPr>
        </p:nvSpPr>
        <p:spPr>
          <a:xfrm>
            <a:off x="619125" y="504967"/>
            <a:ext cx="10967824" cy="714233"/>
          </a:xfrm>
        </p:spPr>
        <p:txBody>
          <a:bodyPr>
            <a:noAutofit/>
          </a:bodyPr>
          <a:lstStyle/>
          <a:p>
            <a:pPr algn="ctr" eaLnBrk="1" hangingPunct="1"/>
            <a:r>
              <a:rPr lang="en-US" altLang="en-US" sz="3200" b="1" dirty="0">
                <a:solidFill>
                  <a:schemeClr val="accent1">
                    <a:lumMod val="50000"/>
                  </a:schemeClr>
                </a:solidFill>
                <a:latin typeface="+mn-lt"/>
              </a:rPr>
              <a:t>QUIZ</a:t>
            </a:r>
          </a:p>
        </p:txBody>
      </p:sp>
      <p:sp>
        <p:nvSpPr>
          <p:cNvPr id="4" name="Rectangle 3"/>
          <p:cNvSpPr/>
          <p:nvPr/>
        </p:nvSpPr>
        <p:spPr>
          <a:xfrm>
            <a:off x="619125" y="1500960"/>
            <a:ext cx="10967823" cy="2862322"/>
          </a:xfrm>
          <a:prstGeom prst="rect">
            <a:avLst/>
          </a:prstGeom>
        </p:spPr>
        <p:txBody>
          <a:bodyPr wrap="square">
            <a:spAutoFit/>
          </a:bodyPr>
          <a:lstStyle/>
          <a:p>
            <a:pPr>
              <a:lnSpc>
                <a:spcPct val="150000"/>
              </a:lnSpc>
            </a:pPr>
            <a:r>
              <a:rPr lang="en-US" sz="2000" b="1"/>
              <a:t>4. What is the quantity of luminous flux emitted in a given solid angle called?</a:t>
            </a:r>
            <a:br>
              <a:rPr lang="en-US" sz="2000"/>
            </a:br>
            <a:r>
              <a:rPr lang="en-US" sz="2000"/>
              <a:t>a) Luminous efficacy (lumen/W)			b) Luminous intensity (Candela)</a:t>
            </a:r>
            <a:br>
              <a:rPr lang="en-US" sz="2000"/>
            </a:br>
            <a:r>
              <a:rPr lang="en-US" sz="2000"/>
              <a:t>c) Illuminance (Lux)				d) Luminous flux (lumen)</a:t>
            </a:r>
          </a:p>
          <a:p>
            <a:pPr>
              <a:lnSpc>
                <a:spcPct val="150000"/>
              </a:lnSpc>
            </a:pPr>
            <a:r>
              <a:rPr lang="en-US" sz="2000" b="1"/>
              <a:t>5. What causes glare?</a:t>
            </a:r>
            <a:br>
              <a:rPr lang="en-US" sz="2000"/>
            </a:br>
            <a:r>
              <a:rPr lang="en-US" sz="2000"/>
              <a:t>a) Light source that does not shine into the eyes	b) Smooth surface that is not illuminated</a:t>
            </a:r>
            <a:br>
              <a:rPr lang="en-US" sz="2000"/>
            </a:br>
            <a:r>
              <a:rPr lang="en-US" sz="2000"/>
              <a:t>c) Light source shining directly into the eyes	d) Rough surface that is illuminated</a:t>
            </a:r>
          </a:p>
        </p:txBody>
      </p:sp>
    </p:spTree>
    <p:extLst>
      <p:ext uri="{BB962C8B-B14F-4D97-AF65-F5344CB8AC3E}">
        <p14:creationId xmlns:p14="http://schemas.microsoft.com/office/powerpoint/2010/main" val="2109608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DBDEB73-34CF-134A-DF3F-9D5C5D395AA3}"/>
              </a:ext>
            </a:extLst>
          </p:cNvPr>
          <p:cNvSpPr>
            <a:spLocks noGrp="1"/>
          </p:cNvSpPr>
          <p:nvPr>
            <p:ph type="title"/>
          </p:nvPr>
        </p:nvSpPr>
        <p:spPr>
          <a:xfrm>
            <a:off x="619125" y="504967"/>
            <a:ext cx="10967824" cy="714233"/>
          </a:xfrm>
        </p:spPr>
        <p:txBody>
          <a:bodyPr>
            <a:noAutofit/>
          </a:bodyPr>
          <a:lstStyle/>
          <a:p>
            <a:pPr algn="ctr" eaLnBrk="1" hangingPunct="1"/>
            <a:r>
              <a:rPr lang="en-US" altLang="en-US" sz="3200" b="1" dirty="0">
                <a:solidFill>
                  <a:schemeClr val="accent1">
                    <a:lumMod val="50000"/>
                  </a:schemeClr>
                </a:solidFill>
                <a:latin typeface="+mn-lt"/>
              </a:rPr>
              <a:t>QUIZ</a:t>
            </a:r>
          </a:p>
        </p:txBody>
      </p:sp>
      <p:sp>
        <p:nvSpPr>
          <p:cNvPr id="3" name="Rectangle 2"/>
          <p:cNvSpPr/>
          <p:nvPr/>
        </p:nvSpPr>
        <p:spPr>
          <a:xfrm>
            <a:off x="619125" y="1557572"/>
            <a:ext cx="10967823" cy="3323987"/>
          </a:xfrm>
          <a:prstGeom prst="rect">
            <a:avLst/>
          </a:prstGeom>
        </p:spPr>
        <p:txBody>
          <a:bodyPr wrap="square">
            <a:spAutoFit/>
          </a:bodyPr>
          <a:lstStyle/>
          <a:p>
            <a:pPr>
              <a:lnSpc>
                <a:spcPct val="150000"/>
              </a:lnSpc>
            </a:pPr>
            <a:r>
              <a:rPr lang="en-US" sz="2000" b="1"/>
              <a:t>6. Which index indicates the most accurate color rendering?</a:t>
            </a:r>
            <a:br>
              <a:rPr lang="en-US" sz="2000"/>
            </a:br>
            <a:r>
              <a:rPr lang="en-US" sz="2000"/>
              <a:t>a) 25						b) 100</a:t>
            </a:r>
            <a:br>
              <a:rPr lang="en-US" sz="2000"/>
            </a:br>
            <a:r>
              <a:rPr lang="en-US" sz="2000"/>
              <a:t>c) 75						d) 0</a:t>
            </a:r>
          </a:p>
          <a:p>
            <a:pPr>
              <a:lnSpc>
                <a:spcPct val="150000"/>
              </a:lnSpc>
            </a:pPr>
            <a:r>
              <a:rPr lang="en-US" sz="2000" b="1"/>
              <a:t>7. What is the correct order of color temperature from high to low?</a:t>
            </a:r>
            <a:br>
              <a:rPr lang="en-US" sz="2000" b="1"/>
            </a:br>
            <a:r>
              <a:rPr lang="en-US" sz="2000"/>
              <a:t>a) White, cool color, warm color			b) Cool color, warm color, white</a:t>
            </a:r>
            <a:br>
              <a:rPr lang="en-US" sz="2000"/>
            </a:br>
            <a:r>
              <a:rPr lang="en-US" sz="2000"/>
              <a:t>c) Warm color, white, cool color			d) White, warm color, cool color</a:t>
            </a:r>
          </a:p>
          <a:p>
            <a:pPr>
              <a:lnSpc>
                <a:spcPct val="150000"/>
              </a:lnSpc>
            </a:pPr>
            <a:endParaRPr lang="en-US" sz="2000"/>
          </a:p>
        </p:txBody>
      </p:sp>
    </p:spTree>
    <p:extLst>
      <p:ext uri="{BB962C8B-B14F-4D97-AF65-F5344CB8AC3E}">
        <p14:creationId xmlns:p14="http://schemas.microsoft.com/office/powerpoint/2010/main" val="2596778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C01919F-029B-3521-B459-8057403ADB41}"/>
            </a:ext>
          </a:extLst>
        </p:cNvPr>
        <p:cNvGrpSpPr/>
        <p:nvPr/>
      </p:nvGrpSpPr>
      <p:grpSpPr>
        <a:xfrm>
          <a:off x="0" y="0"/>
          <a:ext cx="0" cy="0"/>
          <a:chOff x="0" y="0"/>
          <a:chExt cx="0" cy="0"/>
        </a:xfrm>
      </p:grpSpPr>
      <p:sp>
        <p:nvSpPr>
          <p:cNvPr id="2" name="Rounded Rectangle 1"/>
          <p:cNvSpPr/>
          <p:nvPr/>
        </p:nvSpPr>
        <p:spPr>
          <a:xfrm>
            <a:off x="1521725" y="2358462"/>
            <a:ext cx="9232711" cy="20062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A5EAA719-7F5E-FA87-3FF1-D89C8408762B}"/>
              </a:ext>
            </a:extLst>
          </p:cNvPr>
          <p:cNvSpPr>
            <a:spLocks noGrp="1"/>
          </p:cNvSpPr>
          <p:nvPr>
            <p:ph type="subTitle" idx="1"/>
          </p:nvPr>
        </p:nvSpPr>
        <p:spPr>
          <a:xfrm>
            <a:off x="1521725" y="2743199"/>
            <a:ext cx="9232711" cy="1621483"/>
          </a:xfrm>
        </p:spPr>
        <p:txBody>
          <a:bodyPr>
            <a:noAutofit/>
          </a:bodyPr>
          <a:lstStyle/>
          <a:p>
            <a:pPr algn="ctr"/>
            <a:r>
              <a:rPr lang="en-US" sz="3200" b="1" dirty="0">
                <a:solidFill>
                  <a:schemeClr val="bg1"/>
                </a:solidFill>
              </a:rPr>
              <a:t>II. SELECTION OF LIGHTING EQUIPMENT</a:t>
            </a:r>
          </a:p>
          <a:p>
            <a:pPr algn="ctr"/>
            <a:r>
              <a:rPr lang="en-US" sz="3200" b="1" dirty="0">
                <a:solidFill>
                  <a:schemeClr val="bg1"/>
                </a:solidFill>
              </a:rPr>
              <a:t> </a:t>
            </a:r>
          </a:p>
        </p:txBody>
      </p:sp>
    </p:spTree>
    <p:extLst>
      <p:ext uri="{BB962C8B-B14F-4D97-AF65-F5344CB8AC3E}">
        <p14:creationId xmlns:p14="http://schemas.microsoft.com/office/powerpoint/2010/main" val="15147259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idx="4294967295"/>
          </p:nvPr>
        </p:nvSpPr>
        <p:spPr>
          <a:xfrm>
            <a:off x="492030" y="541537"/>
            <a:ext cx="11258691" cy="495300"/>
          </a:xfrm>
        </p:spPr>
        <p:txBody>
          <a:bodyPr>
            <a:noAutofit/>
          </a:bodyPr>
          <a:lstStyle/>
          <a:p>
            <a:pPr algn="ctr"/>
            <a:r>
              <a:rPr lang="en-US" altLang="en-US" sz="3200">
                <a:solidFill>
                  <a:schemeClr val="accent1">
                    <a:lumMod val="50000"/>
                  </a:schemeClr>
                </a:solidFill>
                <a:latin typeface="+mn-lt"/>
              </a:rPr>
              <a:t>TYPES OF LIGHTING LAMPS</a:t>
            </a:r>
            <a:endParaRPr lang="en-VN" sz="3200" dirty="0">
              <a:solidFill>
                <a:schemeClr val="accent1">
                  <a:lumMod val="50000"/>
                </a:schemeClr>
              </a:solidFill>
              <a:latin typeface="+mn-lt"/>
            </a:endParaRPr>
          </a:p>
        </p:txBody>
      </p:sp>
      <p:grpSp>
        <p:nvGrpSpPr>
          <p:cNvPr id="4" name="Group 5">
            <a:extLst>
              <a:ext uri="{FF2B5EF4-FFF2-40B4-BE49-F238E27FC236}">
                <a16:creationId xmlns:a16="http://schemas.microsoft.com/office/drawing/2014/main" id="{98868F4B-DECA-BF7F-B811-53D8CE0E53BF}"/>
              </a:ext>
            </a:extLst>
          </p:cNvPr>
          <p:cNvGrpSpPr>
            <a:grpSpLocks/>
          </p:cNvGrpSpPr>
          <p:nvPr/>
        </p:nvGrpSpPr>
        <p:grpSpPr bwMode="auto">
          <a:xfrm>
            <a:off x="1128215" y="1484195"/>
            <a:ext cx="2666019" cy="1944805"/>
            <a:chOff x="0" y="720"/>
            <a:chExt cx="1980" cy="1350"/>
          </a:xfrm>
        </p:grpSpPr>
        <p:grpSp>
          <p:nvGrpSpPr>
            <p:cNvPr id="5" name="Group 34">
              <a:extLst>
                <a:ext uri="{FF2B5EF4-FFF2-40B4-BE49-F238E27FC236}">
                  <a16:creationId xmlns:a16="http://schemas.microsoft.com/office/drawing/2014/main" id="{D29C3D73-1838-2C0A-A01B-4CCC20658415}"/>
                </a:ext>
              </a:extLst>
            </p:cNvPr>
            <p:cNvGrpSpPr>
              <a:grpSpLocks/>
            </p:cNvGrpSpPr>
            <p:nvPr/>
          </p:nvGrpSpPr>
          <p:grpSpPr bwMode="auto">
            <a:xfrm>
              <a:off x="0" y="810"/>
              <a:ext cx="945" cy="1260"/>
              <a:chOff x="0" y="1357298"/>
              <a:chExt cx="1643074" cy="2428892"/>
            </a:xfrm>
          </p:grpSpPr>
          <p:pic>
            <p:nvPicPr>
              <p:cNvPr id="9" name="Picture 4">
                <a:extLst>
                  <a:ext uri="{FF2B5EF4-FFF2-40B4-BE49-F238E27FC236}">
                    <a16:creationId xmlns:a16="http://schemas.microsoft.com/office/drawing/2014/main" id="{E1E9B6FD-DA0B-B67D-F3BD-89A914A6E45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5720" y="1357298"/>
                <a:ext cx="1071570" cy="173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46517CCD-08C0-A8A9-2A62-F4B368D3857E}"/>
                  </a:ext>
                </a:extLst>
              </p:cNvPr>
              <p:cNvSpPr/>
              <p:nvPr/>
            </p:nvSpPr>
            <p:spPr>
              <a:xfrm>
                <a:off x="0" y="3071017"/>
                <a:ext cx="1643074" cy="715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Filament lamp</a:t>
                </a:r>
              </a:p>
            </p:txBody>
          </p:sp>
        </p:grpSp>
        <p:grpSp>
          <p:nvGrpSpPr>
            <p:cNvPr id="6" name="Group 35">
              <a:extLst>
                <a:ext uri="{FF2B5EF4-FFF2-40B4-BE49-F238E27FC236}">
                  <a16:creationId xmlns:a16="http://schemas.microsoft.com/office/drawing/2014/main" id="{E4BEF21A-6367-21E2-51AC-C14B27993BDC}"/>
                </a:ext>
              </a:extLst>
            </p:cNvPr>
            <p:cNvGrpSpPr>
              <a:grpSpLocks/>
            </p:cNvGrpSpPr>
            <p:nvPr/>
          </p:nvGrpSpPr>
          <p:grpSpPr bwMode="auto">
            <a:xfrm>
              <a:off x="1170" y="720"/>
              <a:ext cx="810" cy="1350"/>
              <a:chOff x="1357290" y="1285861"/>
              <a:chExt cx="1643074" cy="2428891"/>
            </a:xfrm>
          </p:grpSpPr>
          <p:pic>
            <p:nvPicPr>
              <p:cNvPr id="7" name="Picture 5">
                <a:extLst>
                  <a:ext uri="{FF2B5EF4-FFF2-40B4-BE49-F238E27FC236}">
                    <a16:creationId xmlns:a16="http://schemas.microsoft.com/office/drawing/2014/main" id="{C36F2BAD-9BCF-0502-38E1-F9427224264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28728" y="1285861"/>
                <a:ext cx="1456287" cy="1643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567E3167-83F1-A029-8E6C-6FCCEB5C09F3}"/>
                  </a:ext>
                </a:extLst>
              </p:cNvPr>
              <p:cNvSpPr/>
              <p:nvPr/>
            </p:nvSpPr>
            <p:spPr>
              <a:xfrm>
                <a:off x="1357290" y="3000479"/>
                <a:ext cx="1643074" cy="7142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Halogen</a:t>
                </a:r>
              </a:p>
            </p:txBody>
          </p:sp>
        </p:grpSp>
      </p:grpSp>
      <p:grpSp>
        <p:nvGrpSpPr>
          <p:cNvPr id="11" name="Group 10">
            <a:extLst>
              <a:ext uri="{FF2B5EF4-FFF2-40B4-BE49-F238E27FC236}">
                <a16:creationId xmlns:a16="http://schemas.microsoft.com/office/drawing/2014/main" id="{FD6557FB-F0BB-3DDC-D796-D6005F8DFEE6}"/>
              </a:ext>
            </a:extLst>
          </p:cNvPr>
          <p:cNvGrpSpPr>
            <a:grpSpLocks/>
          </p:cNvGrpSpPr>
          <p:nvPr/>
        </p:nvGrpSpPr>
        <p:grpSpPr bwMode="auto">
          <a:xfrm>
            <a:off x="4440757" y="1516797"/>
            <a:ext cx="4896684" cy="1944805"/>
            <a:chOff x="2294" y="675"/>
            <a:chExt cx="3286" cy="1305"/>
          </a:xfrm>
        </p:grpSpPr>
        <p:grpSp>
          <p:nvGrpSpPr>
            <p:cNvPr id="12" name="Group 36">
              <a:extLst>
                <a:ext uri="{FF2B5EF4-FFF2-40B4-BE49-F238E27FC236}">
                  <a16:creationId xmlns:a16="http://schemas.microsoft.com/office/drawing/2014/main" id="{0ADCC035-7A99-98F9-417D-BFE0E39D816B}"/>
                </a:ext>
              </a:extLst>
            </p:cNvPr>
            <p:cNvGrpSpPr>
              <a:grpSpLocks/>
            </p:cNvGrpSpPr>
            <p:nvPr/>
          </p:nvGrpSpPr>
          <p:grpSpPr bwMode="auto">
            <a:xfrm>
              <a:off x="2294" y="900"/>
              <a:ext cx="765" cy="1080"/>
              <a:chOff x="3214678" y="1643050"/>
              <a:chExt cx="1930034" cy="2071326"/>
            </a:xfrm>
          </p:grpSpPr>
          <p:pic>
            <p:nvPicPr>
              <p:cNvPr id="19" name="Picture 6">
                <a:extLst>
                  <a:ext uri="{FF2B5EF4-FFF2-40B4-BE49-F238E27FC236}">
                    <a16:creationId xmlns:a16="http://schemas.microsoft.com/office/drawing/2014/main" id="{49C8DC2D-4419-0140-6243-E6E74E63673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14678" y="1643050"/>
                <a:ext cx="1825991" cy="10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a:extLst>
                  <a:ext uri="{FF2B5EF4-FFF2-40B4-BE49-F238E27FC236}">
                    <a16:creationId xmlns:a16="http://schemas.microsoft.com/office/drawing/2014/main" id="{CA09536F-3652-F274-FBA1-2C46B7B1C043}"/>
                  </a:ext>
                </a:extLst>
              </p:cNvPr>
              <p:cNvSpPr/>
              <p:nvPr/>
            </p:nvSpPr>
            <p:spPr>
              <a:xfrm>
                <a:off x="3215002" y="3001454"/>
                <a:ext cx="1929710" cy="7129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Fluorescent lamp (FL)</a:t>
                </a:r>
              </a:p>
            </p:txBody>
          </p:sp>
        </p:grpSp>
        <p:grpSp>
          <p:nvGrpSpPr>
            <p:cNvPr id="13" name="Group 37">
              <a:extLst>
                <a:ext uri="{FF2B5EF4-FFF2-40B4-BE49-F238E27FC236}">
                  <a16:creationId xmlns:a16="http://schemas.microsoft.com/office/drawing/2014/main" id="{7C5ADDC5-9872-BC1B-5E2A-173640A89574}"/>
                </a:ext>
              </a:extLst>
            </p:cNvPr>
            <p:cNvGrpSpPr>
              <a:grpSpLocks/>
            </p:cNvGrpSpPr>
            <p:nvPr/>
          </p:nvGrpSpPr>
          <p:grpSpPr bwMode="auto">
            <a:xfrm>
              <a:off x="3375" y="765"/>
              <a:ext cx="945" cy="1136"/>
              <a:chOff x="5214942" y="1255244"/>
              <a:chExt cx="2071670" cy="2189064"/>
            </a:xfrm>
          </p:grpSpPr>
          <p:pic>
            <p:nvPicPr>
              <p:cNvPr id="17" name="Picture 7">
                <a:extLst>
                  <a:ext uri="{FF2B5EF4-FFF2-40B4-BE49-F238E27FC236}">
                    <a16:creationId xmlns:a16="http://schemas.microsoft.com/office/drawing/2014/main" id="{E69881E0-92F6-C6F4-61B4-C2908C08E8A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0694" y="1255244"/>
                <a:ext cx="1572273" cy="132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a:extLst>
                  <a:ext uri="{FF2B5EF4-FFF2-40B4-BE49-F238E27FC236}">
                    <a16:creationId xmlns:a16="http://schemas.microsoft.com/office/drawing/2014/main" id="{ACF06BB0-6363-E3D2-00B7-9D7FAB9DD9E9}"/>
                  </a:ext>
                </a:extLst>
              </p:cNvPr>
              <p:cNvSpPr/>
              <p:nvPr/>
            </p:nvSpPr>
            <p:spPr>
              <a:xfrm>
                <a:off x="5213995" y="2730638"/>
                <a:ext cx="2073002" cy="7143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Compact Fluorescent lamp (CFL)</a:t>
                </a:r>
              </a:p>
            </p:txBody>
          </p:sp>
        </p:grpSp>
        <p:grpSp>
          <p:nvGrpSpPr>
            <p:cNvPr id="14" name="Group 38">
              <a:extLst>
                <a:ext uri="{FF2B5EF4-FFF2-40B4-BE49-F238E27FC236}">
                  <a16:creationId xmlns:a16="http://schemas.microsoft.com/office/drawing/2014/main" id="{EECD8C78-8BB2-1712-24E9-B4D00D569768}"/>
                </a:ext>
              </a:extLst>
            </p:cNvPr>
            <p:cNvGrpSpPr>
              <a:grpSpLocks/>
            </p:cNvGrpSpPr>
            <p:nvPr/>
          </p:nvGrpSpPr>
          <p:grpSpPr bwMode="auto">
            <a:xfrm>
              <a:off x="4590" y="675"/>
              <a:ext cx="990" cy="1260"/>
              <a:chOff x="7072330" y="1357298"/>
              <a:chExt cx="2071670" cy="2500330"/>
            </a:xfrm>
          </p:grpSpPr>
          <p:pic>
            <p:nvPicPr>
              <p:cNvPr id="15" name="Picture 10">
                <a:extLst>
                  <a:ext uri="{FF2B5EF4-FFF2-40B4-BE49-F238E27FC236}">
                    <a16:creationId xmlns:a16="http://schemas.microsoft.com/office/drawing/2014/main" id="{3BEB6B7A-9259-9CA6-A89C-3379291D5C3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00958" y="1357298"/>
                <a:ext cx="1402474" cy="1710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a:extLst>
                  <a:ext uri="{FF2B5EF4-FFF2-40B4-BE49-F238E27FC236}">
                    <a16:creationId xmlns:a16="http://schemas.microsoft.com/office/drawing/2014/main" id="{2F68EAF5-D882-6D01-6941-B9CBE3E6D88C}"/>
                  </a:ext>
                </a:extLst>
              </p:cNvPr>
              <p:cNvSpPr/>
              <p:nvPr/>
            </p:nvSpPr>
            <p:spPr>
              <a:xfrm>
                <a:off x="7072472" y="3142542"/>
                <a:ext cx="2071528" cy="7152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Low pressure sodium (LPS)</a:t>
                </a:r>
              </a:p>
            </p:txBody>
          </p:sp>
        </p:grpSp>
      </p:grpSp>
      <p:grpSp>
        <p:nvGrpSpPr>
          <p:cNvPr id="21" name="Group 41">
            <a:extLst>
              <a:ext uri="{FF2B5EF4-FFF2-40B4-BE49-F238E27FC236}">
                <a16:creationId xmlns:a16="http://schemas.microsoft.com/office/drawing/2014/main" id="{00DBAED2-CDDC-2A1A-E9FF-A0CB9A2EC585}"/>
              </a:ext>
            </a:extLst>
          </p:cNvPr>
          <p:cNvGrpSpPr>
            <a:grpSpLocks/>
          </p:cNvGrpSpPr>
          <p:nvPr/>
        </p:nvGrpSpPr>
        <p:grpSpPr bwMode="auto">
          <a:xfrm>
            <a:off x="1389088" y="3774404"/>
            <a:ext cx="5018088" cy="2305050"/>
            <a:chOff x="249" y="2341"/>
            <a:chExt cx="3161" cy="1452"/>
          </a:xfrm>
        </p:grpSpPr>
        <p:grpSp>
          <p:nvGrpSpPr>
            <p:cNvPr id="22" name="Group 39">
              <a:extLst>
                <a:ext uri="{FF2B5EF4-FFF2-40B4-BE49-F238E27FC236}">
                  <a16:creationId xmlns:a16="http://schemas.microsoft.com/office/drawing/2014/main" id="{368DD654-74D5-5156-AE55-2C050895EAD9}"/>
                </a:ext>
              </a:extLst>
            </p:cNvPr>
            <p:cNvGrpSpPr>
              <a:grpSpLocks/>
            </p:cNvGrpSpPr>
            <p:nvPr/>
          </p:nvGrpSpPr>
          <p:grpSpPr bwMode="auto">
            <a:xfrm>
              <a:off x="249" y="2389"/>
              <a:ext cx="1125" cy="1404"/>
              <a:chOff x="285720" y="4000504"/>
              <a:chExt cx="2107121" cy="2214578"/>
            </a:xfrm>
          </p:grpSpPr>
          <p:pic>
            <p:nvPicPr>
              <p:cNvPr id="29" name="Picture 8">
                <a:extLst>
                  <a:ext uri="{FF2B5EF4-FFF2-40B4-BE49-F238E27FC236}">
                    <a16:creationId xmlns:a16="http://schemas.microsoft.com/office/drawing/2014/main" id="{F668981C-3E9F-DAF2-54E8-28A85F4EA5B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5720" y="4000504"/>
                <a:ext cx="2107121" cy="152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29">
                <a:extLst>
                  <a:ext uri="{FF2B5EF4-FFF2-40B4-BE49-F238E27FC236}">
                    <a16:creationId xmlns:a16="http://schemas.microsoft.com/office/drawing/2014/main" id="{C3A8A2B4-8B58-55CA-B3F1-D93E01772721}"/>
                  </a:ext>
                </a:extLst>
              </p:cNvPr>
              <p:cNvSpPr/>
              <p:nvPr/>
            </p:nvSpPr>
            <p:spPr>
              <a:xfrm>
                <a:off x="285720" y="5571529"/>
                <a:ext cx="2071533" cy="6435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Metal Halide</a:t>
                </a:r>
              </a:p>
            </p:txBody>
          </p:sp>
        </p:grpSp>
        <p:grpSp>
          <p:nvGrpSpPr>
            <p:cNvPr id="23" name="Group 40">
              <a:extLst>
                <a:ext uri="{FF2B5EF4-FFF2-40B4-BE49-F238E27FC236}">
                  <a16:creationId xmlns:a16="http://schemas.microsoft.com/office/drawing/2014/main" id="{365AC6EA-A1D6-E5A3-FE88-B934B0FDDE3B}"/>
                </a:ext>
              </a:extLst>
            </p:cNvPr>
            <p:cNvGrpSpPr>
              <a:grpSpLocks/>
            </p:cNvGrpSpPr>
            <p:nvPr/>
          </p:nvGrpSpPr>
          <p:grpSpPr bwMode="auto">
            <a:xfrm>
              <a:off x="1161" y="2341"/>
              <a:ext cx="1485" cy="1404"/>
              <a:chOff x="2714612" y="3714752"/>
              <a:chExt cx="2071670" cy="2500330"/>
            </a:xfrm>
          </p:grpSpPr>
          <p:pic>
            <p:nvPicPr>
              <p:cNvPr id="27" name="Picture 9">
                <a:extLst>
                  <a:ext uri="{FF2B5EF4-FFF2-40B4-BE49-F238E27FC236}">
                    <a16:creationId xmlns:a16="http://schemas.microsoft.com/office/drawing/2014/main" id="{DC4E6F7D-3AED-9B6A-8403-1E93E0600A6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43240" y="3714752"/>
                <a:ext cx="1334580" cy="192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a:extLst>
                  <a:ext uri="{FF2B5EF4-FFF2-40B4-BE49-F238E27FC236}">
                    <a16:creationId xmlns:a16="http://schemas.microsoft.com/office/drawing/2014/main" id="{C658C96D-E902-C28D-4318-56F60DD3515E}"/>
                  </a:ext>
                </a:extLst>
              </p:cNvPr>
              <p:cNvSpPr/>
              <p:nvPr/>
            </p:nvSpPr>
            <p:spPr>
              <a:xfrm>
                <a:off x="2714612" y="5643425"/>
                <a:ext cx="2071670" cy="5716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High pressure sodium</a:t>
                </a:r>
              </a:p>
            </p:txBody>
          </p:sp>
        </p:grpSp>
        <p:grpSp>
          <p:nvGrpSpPr>
            <p:cNvPr id="24" name="Group 32">
              <a:extLst>
                <a:ext uri="{FF2B5EF4-FFF2-40B4-BE49-F238E27FC236}">
                  <a16:creationId xmlns:a16="http://schemas.microsoft.com/office/drawing/2014/main" id="{6A8170AA-F7BF-0476-BA3C-09F1CFC7202D}"/>
                </a:ext>
              </a:extLst>
            </p:cNvPr>
            <p:cNvGrpSpPr>
              <a:grpSpLocks/>
            </p:cNvGrpSpPr>
            <p:nvPr/>
          </p:nvGrpSpPr>
          <p:grpSpPr bwMode="auto">
            <a:xfrm>
              <a:off x="2505" y="2432"/>
              <a:ext cx="905" cy="1322"/>
              <a:chOff x="2544" y="2544"/>
              <a:chExt cx="905" cy="1231"/>
            </a:xfrm>
          </p:grpSpPr>
          <p:pic>
            <p:nvPicPr>
              <p:cNvPr id="25" name="Picture 32">
                <a:extLst>
                  <a:ext uri="{FF2B5EF4-FFF2-40B4-BE49-F238E27FC236}">
                    <a16:creationId xmlns:a16="http://schemas.microsoft.com/office/drawing/2014/main" id="{92E701C3-97E0-33DB-0D8C-3978105AC04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44" y="2544"/>
                <a:ext cx="828" cy="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34">
                <a:extLst>
                  <a:ext uri="{FF2B5EF4-FFF2-40B4-BE49-F238E27FC236}">
                    <a16:creationId xmlns:a16="http://schemas.microsoft.com/office/drawing/2014/main" id="{04D11895-FFD2-9421-4D91-EC5B84DBA04A}"/>
                  </a:ext>
                </a:extLst>
              </p:cNvPr>
              <p:cNvSpPr>
                <a:spLocks noChangeArrowheads="1"/>
              </p:cNvSpPr>
              <p:nvPr/>
            </p:nvSpPr>
            <p:spPr bwMode="auto">
              <a:xfrm>
                <a:off x="2688" y="3504"/>
                <a:ext cx="761"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Tx/>
                  <a:buNone/>
                </a:pPr>
                <a:r>
                  <a:rPr lang="en-US" altLang="en-US" sz="1200">
                    <a:latin typeface="Arial" panose="020B0604020202020204" pitchFamily="34" charset="0"/>
                  </a:rPr>
                  <a:t>High</a:t>
                </a:r>
                <a:r>
                  <a:rPr lang="en-US" altLang="en-US" sz="1200">
                    <a:solidFill>
                      <a:srgbClr val="FF0000"/>
                    </a:solidFill>
                    <a:latin typeface="Arial" panose="020B0604020202020204" pitchFamily="34" charset="0"/>
                  </a:rPr>
                  <a:t> </a:t>
                </a:r>
                <a:r>
                  <a:rPr lang="en-US" sz="1200">
                    <a:solidFill>
                      <a:schemeClr val="tx1"/>
                    </a:solidFill>
                    <a:latin typeface="Arial" panose="020B0604020202020204" pitchFamily="34" charset="0"/>
                  </a:rPr>
                  <a:t>pressure mercury</a:t>
                </a:r>
                <a:endParaRPr lang="en-US" altLang="en-US" sz="1200" dirty="0">
                  <a:solidFill>
                    <a:srgbClr val="FF0000"/>
                  </a:solidFill>
                  <a:latin typeface="Arial" panose="020B0604020202020204" pitchFamily="34" charset="0"/>
                </a:endParaRPr>
              </a:p>
            </p:txBody>
          </p:sp>
        </p:grpSp>
      </p:grpSp>
      <p:grpSp>
        <p:nvGrpSpPr>
          <p:cNvPr id="31" name="Group 42">
            <a:extLst>
              <a:ext uri="{FF2B5EF4-FFF2-40B4-BE49-F238E27FC236}">
                <a16:creationId xmlns:a16="http://schemas.microsoft.com/office/drawing/2014/main" id="{426D5D9D-4B98-505F-3210-ECF5A39F298E}"/>
              </a:ext>
            </a:extLst>
          </p:cNvPr>
          <p:cNvGrpSpPr>
            <a:grpSpLocks/>
          </p:cNvGrpSpPr>
          <p:nvPr/>
        </p:nvGrpSpPr>
        <p:grpSpPr bwMode="auto">
          <a:xfrm>
            <a:off x="6816725" y="3933825"/>
            <a:ext cx="1398588" cy="1943100"/>
            <a:chOff x="7429520" y="4071942"/>
            <a:chExt cx="1428760" cy="2143140"/>
          </a:xfrm>
        </p:grpSpPr>
        <p:pic>
          <p:nvPicPr>
            <p:cNvPr id="32" name="Picture 11">
              <a:extLst>
                <a:ext uri="{FF2B5EF4-FFF2-40B4-BE49-F238E27FC236}">
                  <a16:creationId xmlns:a16="http://schemas.microsoft.com/office/drawing/2014/main" id="{E07ECAA6-DC78-5987-7EDE-698AC8EDB38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500958" y="4071942"/>
              <a:ext cx="1357290" cy="1424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a:extLst>
                <a:ext uri="{FF2B5EF4-FFF2-40B4-BE49-F238E27FC236}">
                  <a16:creationId xmlns:a16="http://schemas.microsoft.com/office/drawing/2014/main" id="{81E14ECA-90FF-7EC2-A4AE-E7C01FA1D90A}"/>
                </a:ext>
              </a:extLst>
            </p:cNvPr>
            <p:cNvSpPr/>
            <p:nvPr/>
          </p:nvSpPr>
          <p:spPr>
            <a:xfrm>
              <a:off x="7429520" y="5644278"/>
              <a:ext cx="1428760" cy="5708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b="1" dirty="0">
                  <a:solidFill>
                    <a:schemeClr val="tx1"/>
                  </a:solidFill>
                  <a:latin typeface="Arial" panose="020B0604020202020204" pitchFamily="34" charset="0"/>
                </a:rPr>
                <a:t>LED</a:t>
              </a:r>
            </a:p>
          </p:txBody>
        </p:sp>
      </p:grpSp>
      <p:grpSp>
        <p:nvGrpSpPr>
          <p:cNvPr id="34" name="Group 41">
            <a:extLst>
              <a:ext uri="{FF2B5EF4-FFF2-40B4-BE49-F238E27FC236}">
                <a16:creationId xmlns:a16="http://schemas.microsoft.com/office/drawing/2014/main" id="{5FBCBF41-3E65-D4B9-1D25-298032532D4B}"/>
              </a:ext>
            </a:extLst>
          </p:cNvPr>
          <p:cNvGrpSpPr>
            <a:grpSpLocks/>
          </p:cNvGrpSpPr>
          <p:nvPr/>
        </p:nvGrpSpPr>
        <p:grpSpPr bwMode="auto">
          <a:xfrm>
            <a:off x="8385176" y="3933824"/>
            <a:ext cx="2417735" cy="2145629"/>
            <a:chOff x="5000628" y="4286256"/>
            <a:chExt cx="2174938" cy="2000264"/>
          </a:xfrm>
        </p:grpSpPr>
        <p:pic>
          <p:nvPicPr>
            <p:cNvPr id="35" name="Picture 12">
              <a:extLst>
                <a:ext uri="{FF2B5EF4-FFF2-40B4-BE49-F238E27FC236}">
                  <a16:creationId xmlns:a16="http://schemas.microsoft.com/office/drawing/2014/main" id="{7F9DD4C1-0FE3-433F-6D9B-2A8759367EB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000628" y="4286256"/>
              <a:ext cx="2174938" cy="1175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Rectangle 35">
              <a:extLst>
                <a:ext uri="{FF2B5EF4-FFF2-40B4-BE49-F238E27FC236}">
                  <a16:creationId xmlns:a16="http://schemas.microsoft.com/office/drawing/2014/main" id="{31E9AE49-E5C5-FE54-FB32-DE4CA609481F}"/>
                </a:ext>
              </a:extLst>
            </p:cNvPr>
            <p:cNvSpPr/>
            <p:nvPr/>
          </p:nvSpPr>
          <p:spPr>
            <a:xfrm>
              <a:off x="5072068" y="5643579"/>
              <a:ext cx="2071747" cy="642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Induction</a:t>
              </a:r>
            </a:p>
          </p:txBody>
        </p:sp>
      </p:grpSp>
      <p:pic>
        <p:nvPicPr>
          <p:cNvPr id="2" name="Picture 1" descr="A light fixture from the ceiling&#10;&#10;AI-generated content may be incorrect.">
            <a:extLst>
              <a:ext uri="{FF2B5EF4-FFF2-40B4-BE49-F238E27FC236}">
                <a16:creationId xmlns:a16="http://schemas.microsoft.com/office/drawing/2014/main" id="{36C07E8F-A87E-7F7E-64E5-447201459BC9}"/>
              </a:ext>
            </a:extLst>
          </p:cNvPr>
          <p:cNvPicPr>
            <a:picLocks noChangeAspect="1"/>
          </p:cNvPicPr>
          <p:nvPr/>
        </p:nvPicPr>
        <p:blipFill>
          <a:blip r:embed="rId14"/>
          <a:stretch>
            <a:fillRect/>
          </a:stretch>
        </p:blipFill>
        <p:spPr>
          <a:xfrm>
            <a:off x="9988290" y="1583763"/>
            <a:ext cx="1202657" cy="1230411"/>
          </a:xfrm>
          <a:prstGeom prst="rect">
            <a:avLst/>
          </a:prstGeom>
        </p:spPr>
      </p:pic>
      <p:sp>
        <p:nvSpPr>
          <p:cNvPr id="37" name="Rectangle 36">
            <a:extLst>
              <a:ext uri="{FF2B5EF4-FFF2-40B4-BE49-F238E27FC236}">
                <a16:creationId xmlns:a16="http://schemas.microsoft.com/office/drawing/2014/main" id="{D1F15925-86BB-A283-7B2D-ADC4E07B8410}"/>
              </a:ext>
            </a:extLst>
          </p:cNvPr>
          <p:cNvSpPr/>
          <p:nvPr/>
        </p:nvSpPr>
        <p:spPr bwMode="auto">
          <a:xfrm>
            <a:off x="9868720" y="2767719"/>
            <a:ext cx="1475163" cy="537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a:solidFill>
                  <a:schemeClr val="tx1"/>
                </a:solidFill>
                <a:latin typeface="Arial" panose="020B0604020202020204" pitchFamily="34" charset="0"/>
              </a:rPr>
              <a:t>LED used in industry</a:t>
            </a:r>
            <a:endParaRPr lang="en-US" sz="1200" dirty="0">
              <a:solidFill>
                <a:schemeClr val="tx1"/>
              </a:solidFill>
              <a:latin typeface="Arial" panose="020B0604020202020204" pitchFamily="34" charset="0"/>
            </a:endParaRPr>
          </a:p>
        </p:txBody>
      </p:sp>
    </p:spTree>
    <p:extLst>
      <p:ext uri="{BB962C8B-B14F-4D97-AF65-F5344CB8AC3E}">
        <p14:creationId xmlns:p14="http://schemas.microsoft.com/office/powerpoint/2010/main" val="1901104797"/>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a:t>COMPARING LUMINOUS EFFICIENCY</a:t>
            </a:r>
            <a:endParaRPr lang="en-VN" dirty="0">
              <a:solidFill>
                <a:schemeClr val="accent1">
                  <a:lumMod val="50000"/>
                </a:schemeClr>
              </a:solidFill>
            </a:endParaRPr>
          </a:p>
        </p:txBody>
      </p:sp>
      <p:pic>
        <p:nvPicPr>
          <p:cNvPr id="4" name="Picture 5">
            <a:extLst>
              <a:ext uri="{FF2B5EF4-FFF2-40B4-BE49-F238E27FC236}">
                <a16:creationId xmlns:a16="http://schemas.microsoft.com/office/drawing/2014/main" id="{76C130EA-52D6-19D9-B92A-2282AAA22B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0454" y="1408431"/>
            <a:ext cx="8161338" cy="467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5036016" y="1513563"/>
            <a:ext cx="3458058" cy="377036"/>
          </a:xfrm>
          <a:prstGeom prst="rect">
            <a:avLst/>
          </a:prstGeom>
        </p:spPr>
      </p:pic>
      <p:sp>
        <p:nvSpPr>
          <p:cNvPr id="5" name="Rectangle 4"/>
          <p:cNvSpPr/>
          <p:nvPr/>
        </p:nvSpPr>
        <p:spPr>
          <a:xfrm>
            <a:off x="4969703" y="1471248"/>
            <a:ext cx="2962839" cy="461665"/>
          </a:xfrm>
          <a:prstGeom prst="rect">
            <a:avLst/>
          </a:prstGeom>
        </p:spPr>
        <p:txBody>
          <a:bodyPr wrap="square">
            <a:spAutoFit/>
          </a:bodyPr>
          <a:lstStyle/>
          <a:p>
            <a:r>
              <a:rPr lang="en-US" altLang="en-US" sz="2400" dirty="0">
                <a:solidFill>
                  <a:schemeClr val="tx1"/>
                </a:solidFill>
              </a:rPr>
              <a:t>Luminous efficiency</a:t>
            </a:r>
          </a:p>
        </p:txBody>
      </p:sp>
      <p:sp>
        <p:nvSpPr>
          <p:cNvPr id="6" name="Rectangle 5"/>
          <p:cNvSpPr/>
          <p:nvPr/>
        </p:nvSpPr>
        <p:spPr>
          <a:xfrm rot="18861484">
            <a:off x="3067210" y="4458078"/>
            <a:ext cx="1262009"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1200" dirty="0"/>
              <a:t>Halogen</a:t>
            </a:r>
          </a:p>
        </p:txBody>
      </p:sp>
      <p:pic>
        <p:nvPicPr>
          <p:cNvPr id="7" name="Picture 6"/>
          <p:cNvPicPr>
            <a:picLocks noChangeAspect="1"/>
          </p:cNvPicPr>
          <p:nvPr/>
        </p:nvPicPr>
        <p:blipFill>
          <a:blip r:embed="rId5"/>
          <a:stretch>
            <a:fillRect/>
          </a:stretch>
        </p:blipFill>
        <p:spPr>
          <a:xfrm rot="19025715">
            <a:off x="2577076" y="4642554"/>
            <a:ext cx="962159" cy="269505"/>
          </a:xfrm>
          <a:prstGeom prst="rect">
            <a:avLst/>
          </a:prstGeom>
        </p:spPr>
      </p:pic>
      <p:pic>
        <p:nvPicPr>
          <p:cNvPr id="9" name="Picture 8"/>
          <p:cNvPicPr>
            <a:picLocks noChangeAspect="1"/>
          </p:cNvPicPr>
          <p:nvPr/>
        </p:nvPicPr>
        <p:blipFill>
          <a:blip r:embed="rId5"/>
          <a:stretch>
            <a:fillRect/>
          </a:stretch>
        </p:blipFill>
        <p:spPr>
          <a:xfrm rot="18991694">
            <a:off x="3591632" y="4778263"/>
            <a:ext cx="1328385" cy="326032"/>
          </a:xfrm>
          <a:prstGeom prst="rect">
            <a:avLst/>
          </a:prstGeom>
        </p:spPr>
      </p:pic>
      <p:pic>
        <p:nvPicPr>
          <p:cNvPr id="10" name="Picture 9"/>
          <p:cNvPicPr>
            <a:picLocks noChangeAspect="1"/>
          </p:cNvPicPr>
          <p:nvPr/>
        </p:nvPicPr>
        <p:blipFill>
          <a:blip r:embed="rId5"/>
          <a:stretch>
            <a:fillRect/>
          </a:stretch>
        </p:blipFill>
        <p:spPr>
          <a:xfrm rot="18991694">
            <a:off x="3813696" y="5034998"/>
            <a:ext cx="1833948" cy="326032"/>
          </a:xfrm>
          <a:prstGeom prst="rect">
            <a:avLst/>
          </a:prstGeom>
        </p:spPr>
      </p:pic>
      <p:pic>
        <p:nvPicPr>
          <p:cNvPr id="11" name="Picture 10"/>
          <p:cNvPicPr>
            <a:picLocks noChangeAspect="1"/>
          </p:cNvPicPr>
          <p:nvPr/>
        </p:nvPicPr>
        <p:blipFill>
          <a:blip r:embed="rId5"/>
          <a:stretch>
            <a:fillRect/>
          </a:stretch>
        </p:blipFill>
        <p:spPr>
          <a:xfrm rot="18991694">
            <a:off x="4479192" y="5011049"/>
            <a:ext cx="1833948" cy="326032"/>
          </a:xfrm>
          <a:prstGeom prst="rect">
            <a:avLst/>
          </a:prstGeom>
        </p:spPr>
      </p:pic>
      <p:pic>
        <p:nvPicPr>
          <p:cNvPr id="13" name="Picture 12"/>
          <p:cNvPicPr>
            <a:picLocks noChangeAspect="1"/>
          </p:cNvPicPr>
          <p:nvPr/>
        </p:nvPicPr>
        <p:blipFill>
          <a:blip r:embed="rId5"/>
          <a:stretch>
            <a:fillRect/>
          </a:stretch>
        </p:blipFill>
        <p:spPr>
          <a:xfrm rot="18991694">
            <a:off x="5161924" y="4914347"/>
            <a:ext cx="1833948" cy="326032"/>
          </a:xfrm>
          <a:prstGeom prst="rect">
            <a:avLst/>
          </a:prstGeom>
        </p:spPr>
      </p:pic>
      <p:pic>
        <p:nvPicPr>
          <p:cNvPr id="14" name="Picture 13"/>
          <p:cNvPicPr>
            <a:picLocks noChangeAspect="1"/>
          </p:cNvPicPr>
          <p:nvPr/>
        </p:nvPicPr>
        <p:blipFill>
          <a:blip r:embed="rId5"/>
          <a:stretch>
            <a:fillRect/>
          </a:stretch>
        </p:blipFill>
        <p:spPr>
          <a:xfrm rot="18991694">
            <a:off x="5770658" y="5040505"/>
            <a:ext cx="1833948" cy="326032"/>
          </a:xfrm>
          <a:prstGeom prst="rect">
            <a:avLst/>
          </a:prstGeom>
        </p:spPr>
      </p:pic>
      <p:pic>
        <p:nvPicPr>
          <p:cNvPr id="16" name="Picture 15"/>
          <p:cNvPicPr>
            <a:picLocks noChangeAspect="1"/>
          </p:cNvPicPr>
          <p:nvPr/>
        </p:nvPicPr>
        <p:blipFill>
          <a:blip r:embed="rId5"/>
          <a:stretch>
            <a:fillRect/>
          </a:stretch>
        </p:blipFill>
        <p:spPr>
          <a:xfrm rot="18991694">
            <a:off x="6418509" y="4963845"/>
            <a:ext cx="1833948" cy="326032"/>
          </a:xfrm>
          <a:prstGeom prst="rect">
            <a:avLst/>
          </a:prstGeom>
        </p:spPr>
      </p:pic>
      <p:pic>
        <p:nvPicPr>
          <p:cNvPr id="17" name="Picture 16"/>
          <p:cNvPicPr>
            <a:picLocks noChangeAspect="1"/>
          </p:cNvPicPr>
          <p:nvPr/>
        </p:nvPicPr>
        <p:blipFill>
          <a:blip r:embed="rId5"/>
          <a:stretch>
            <a:fillRect/>
          </a:stretch>
        </p:blipFill>
        <p:spPr>
          <a:xfrm rot="18991694">
            <a:off x="7168444" y="4937532"/>
            <a:ext cx="1833948" cy="326032"/>
          </a:xfrm>
          <a:prstGeom prst="rect">
            <a:avLst/>
          </a:prstGeom>
        </p:spPr>
      </p:pic>
      <p:pic>
        <p:nvPicPr>
          <p:cNvPr id="18" name="Picture 17"/>
          <p:cNvPicPr>
            <a:picLocks noChangeAspect="1"/>
          </p:cNvPicPr>
          <p:nvPr/>
        </p:nvPicPr>
        <p:blipFill>
          <a:blip r:embed="rId5"/>
          <a:stretch>
            <a:fillRect/>
          </a:stretch>
        </p:blipFill>
        <p:spPr>
          <a:xfrm rot="18991694">
            <a:off x="7869824" y="4911219"/>
            <a:ext cx="1833948" cy="326032"/>
          </a:xfrm>
          <a:prstGeom prst="rect">
            <a:avLst/>
          </a:prstGeom>
        </p:spPr>
      </p:pic>
      <p:pic>
        <p:nvPicPr>
          <p:cNvPr id="19" name="Picture 18"/>
          <p:cNvPicPr>
            <a:picLocks noChangeAspect="1"/>
          </p:cNvPicPr>
          <p:nvPr/>
        </p:nvPicPr>
        <p:blipFill>
          <a:blip r:embed="rId5"/>
          <a:stretch>
            <a:fillRect/>
          </a:stretch>
        </p:blipFill>
        <p:spPr>
          <a:xfrm rot="18991694">
            <a:off x="8397349" y="5012356"/>
            <a:ext cx="1833948" cy="326032"/>
          </a:xfrm>
          <a:prstGeom prst="rect">
            <a:avLst/>
          </a:prstGeom>
        </p:spPr>
      </p:pic>
      <p:sp>
        <p:nvSpPr>
          <p:cNvPr id="20" name="Rectangle 19"/>
          <p:cNvSpPr/>
          <p:nvPr/>
        </p:nvSpPr>
        <p:spPr>
          <a:xfrm rot="18861484">
            <a:off x="2552807" y="4472935"/>
            <a:ext cx="1142242" cy="303043"/>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vi-VN" sz="1200" dirty="0">
                <a:ea typeface="#9Slide02 Noi dung dai"/>
              </a:rPr>
              <a:t>Filament </a:t>
            </a:r>
            <a:endParaRPr lang="vi-VN" sz="1200" dirty="0"/>
          </a:p>
        </p:txBody>
      </p:sp>
      <p:sp>
        <p:nvSpPr>
          <p:cNvPr id="21" name="Rectangle 20"/>
          <p:cNvSpPr/>
          <p:nvPr/>
        </p:nvSpPr>
        <p:spPr>
          <a:xfrm rot="18861484">
            <a:off x="3688680" y="4546671"/>
            <a:ext cx="1336517"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1200" dirty="0"/>
              <a:t>Fluorescent</a:t>
            </a:r>
          </a:p>
        </p:txBody>
      </p:sp>
      <p:sp>
        <p:nvSpPr>
          <p:cNvPr id="22" name="Rectangle 21"/>
          <p:cNvSpPr/>
          <p:nvPr/>
        </p:nvSpPr>
        <p:spPr>
          <a:xfrm rot="18861484">
            <a:off x="4022171" y="4743785"/>
            <a:ext cx="1688430"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1200" dirty="0"/>
              <a:t>HQ Compact 5-26W</a:t>
            </a:r>
          </a:p>
        </p:txBody>
      </p:sp>
      <p:sp>
        <p:nvSpPr>
          <p:cNvPr id="23" name="Rectangle 22"/>
          <p:cNvSpPr/>
          <p:nvPr/>
        </p:nvSpPr>
        <p:spPr>
          <a:xfrm rot="18861484">
            <a:off x="7651630" y="4577765"/>
            <a:ext cx="1262009"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1200" dirty="0"/>
              <a:t>Metal Halide</a:t>
            </a:r>
          </a:p>
        </p:txBody>
      </p:sp>
      <p:sp>
        <p:nvSpPr>
          <p:cNvPr id="24" name="Rectangle 23"/>
          <p:cNvSpPr/>
          <p:nvPr/>
        </p:nvSpPr>
        <p:spPr>
          <a:xfrm rot="18861484">
            <a:off x="4638439" y="4765891"/>
            <a:ext cx="1708216"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1200" dirty="0"/>
              <a:t>HQ Compact &gt;26W</a:t>
            </a:r>
          </a:p>
        </p:txBody>
      </p:sp>
      <p:sp>
        <p:nvSpPr>
          <p:cNvPr id="25" name="Rectangle 24"/>
          <p:cNvSpPr/>
          <p:nvPr/>
        </p:nvSpPr>
        <p:spPr>
          <a:xfrm rot="18861484">
            <a:off x="5261412" y="4793634"/>
            <a:ext cx="1689413"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vi-VN" sz="1200" dirty="0">
                <a:ea typeface="+mn-lt"/>
                <a:cs typeface="Arial" panose="020B0604020202020204" pitchFamily="34" charset="0"/>
              </a:rPr>
              <a:t>Low-pressure sodium</a:t>
            </a:r>
            <a:endParaRPr lang="vi-VN" sz="1200" dirty="0"/>
          </a:p>
        </p:txBody>
      </p:sp>
      <p:sp>
        <p:nvSpPr>
          <p:cNvPr id="26" name="Rectangle 25"/>
          <p:cNvSpPr/>
          <p:nvPr/>
        </p:nvSpPr>
        <p:spPr>
          <a:xfrm rot="18861484">
            <a:off x="5775358" y="4792733"/>
            <a:ext cx="1799858"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vi-VN" sz="1200" dirty="0">
                <a:ea typeface="+mn-lt"/>
                <a:cs typeface="Arial" panose="020B0604020202020204" pitchFamily="34" charset="0"/>
              </a:rPr>
              <a:t>High-pressure sodium</a:t>
            </a:r>
            <a:endParaRPr lang="vi-VN" sz="1200" dirty="0"/>
          </a:p>
        </p:txBody>
      </p:sp>
      <p:sp>
        <p:nvSpPr>
          <p:cNvPr id="27" name="Rectangle 26"/>
          <p:cNvSpPr/>
          <p:nvPr/>
        </p:nvSpPr>
        <p:spPr>
          <a:xfrm rot="18861484">
            <a:off x="6377575" y="4752988"/>
            <a:ext cx="1891859"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vi-VN" sz="1200" dirty="0">
                <a:ea typeface="+mn-lt"/>
                <a:cs typeface="Arial" panose="020B0604020202020204" pitchFamily="34" charset="0"/>
              </a:rPr>
              <a:t>High-pressure mercury</a:t>
            </a:r>
            <a:endParaRPr lang="vi-VN" sz="1200" dirty="0"/>
          </a:p>
        </p:txBody>
      </p:sp>
      <p:sp>
        <p:nvSpPr>
          <p:cNvPr id="28" name="Rectangle 27"/>
          <p:cNvSpPr/>
          <p:nvPr/>
        </p:nvSpPr>
        <p:spPr>
          <a:xfrm rot="18861484">
            <a:off x="8543021" y="4416122"/>
            <a:ext cx="1262009"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1200" dirty="0"/>
              <a:t>LED</a:t>
            </a:r>
          </a:p>
        </p:txBody>
      </p:sp>
      <p:sp>
        <p:nvSpPr>
          <p:cNvPr id="29" name="Rectangle 28"/>
          <p:cNvSpPr/>
          <p:nvPr/>
        </p:nvSpPr>
        <p:spPr>
          <a:xfrm rot="18861484">
            <a:off x="9110421" y="4497051"/>
            <a:ext cx="1262009"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1200" dirty="0"/>
              <a:t>Sensor</a:t>
            </a:r>
          </a:p>
        </p:txBody>
      </p:sp>
      <p:sp>
        <p:nvSpPr>
          <p:cNvPr id="30" name="Rectangle 29"/>
          <p:cNvSpPr/>
          <p:nvPr/>
        </p:nvSpPr>
        <p:spPr>
          <a:xfrm rot="18861484">
            <a:off x="9314103" y="4611343"/>
            <a:ext cx="1262009"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endParaRPr lang="en-US" dirty="0"/>
          </a:p>
        </p:txBody>
      </p:sp>
      <p:pic>
        <p:nvPicPr>
          <p:cNvPr id="31" name="Picture 30"/>
          <p:cNvPicPr>
            <a:picLocks noChangeAspect="1"/>
          </p:cNvPicPr>
          <p:nvPr/>
        </p:nvPicPr>
        <p:blipFill>
          <a:blip r:embed="rId6"/>
          <a:stretch>
            <a:fillRect/>
          </a:stretch>
        </p:blipFill>
        <p:spPr>
          <a:xfrm rot="19301120">
            <a:off x="3200651" y="4657947"/>
            <a:ext cx="1219370" cy="219092"/>
          </a:xfrm>
          <a:prstGeom prst="rect">
            <a:avLst/>
          </a:prstGeom>
        </p:spPr>
      </p:pic>
    </p:spTree>
    <p:extLst>
      <p:ext uri="{BB962C8B-B14F-4D97-AF65-F5344CB8AC3E}">
        <p14:creationId xmlns:p14="http://schemas.microsoft.com/office/powerpoint/2010/main" val="10041036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a:t>COMPARING LIGHTING QUALITY</a:t>
            </a:r>
            <a:endParaRPr lang="en-VN" dirty="0">
              <a:solidFill>
                <a:schemeClr val="accent1">
                  <a:lumMod val="50000"/>
                </a:schemeClr>
              </a:solidFill>
            </a:endParaRPr>
          </a:p>
        </p:txBody>
      </p:sp>
      <p:pic>
        <p:nvPicPr>
          <p:cNvPr id="2" name="Picture 1"/>
          <p:cNvPicPr>
            <a:picLocks noChangeAspect="1"/>
          </p:cNvPicPr>
          <p:nvPr/>
        </p:nvPicPr>
        <p:blipFill>
          <a:blip r:embed="rId3"/>
          <a:stretch>
            <a:fillRect/>
          </a:stretch>
        </p:blipFill>
        <p:spPr>
          <a:xfrm>
            <a:off x="2130171" y="1342498"/>
            <a:ext cx="7897453" cy="4621573"/>
          </a:xfrm>
          <a:prstGeom prst="rect">
            <a:avLst/>
          </a:prstGeom>
        </p:spPr>
      </p:pic>
    </p:spTree>
    <p:extLst>
      <p:ext uri="{BB962C8B-B14F-4D97-AF65-F5344CB8AC3E}">
        <p14:creationId xmlns:p14="http://schemas.microsoft.com/office/powerpoint/2010/main" val="2502927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63502"/>
            <a:ext cx="11123118" cy="495200"/>
          </a:xfrm>
        </p:spPr>
        <p:txBody>
          <a:bodyPr>
            <a:noAutofit/>
          </a:bodyPr>
          <a:lstStyle/>
          <a:p>
            <a:r>
              <a:rPr lang="en-US" altLang="en-US"/>
              <a:t>BALLAST</a:t>
            </a:r>
            <a:endParaRPr lang="en-US" altLang="en-US" dirty="0"/>
          </a:p>
        </p:txBody>
      </p:sp>
      <p:sp>
        <p:nvSpPr>
          <p:cNvPr id="2" name="Rectangle 1"/>
          <p:cNvSpPr/>
          <p:nvPr/>
        </p:nvSpPr>
        <p:spPr>
          <a:xfrm>
            <a:off x="517339" y="1286639"/>
            <a:ext cx="11123117" cy="1200329"/>
          </a:xfrm>
          <a:prstGeom prst="rect">
            <a:avLst/>
          </a:prstGeom>
        </p:spPr>
        <p:txBody>
          <a:bodyPr wrap="square">
            <a:spAutoFit/>
          </a:bodyPr>
          <a:lstStyle/>
          <a:p>
            <a:pPr algn="just">
              <a:spcBef>
                <a:spcPct val="0"/>
              </a:spcBef>
            </a:pPr>
            <a:r>
              <a:rPr lang="en-US" altLang="en-US" sz="2400" dirty="0">
                <a:latin typeface="Arial" panose="020B0604020202020204" pitchFamily="34" charset="0"/>
                <a:ea typeface="#9Slide02 Noi dung dai" panose="020B0604020202020204" charset="0"/>
              </a:rPr>
              <a:t>A device that limits current to reduce the negative resistance of discharge lamps. For fluorescent lamps, this device helps accumulate the initial voltage needed to turn on the lamp</a:t>
            </a:r>
          </a:p>
        </p:txBody>
      </p:sp>
      <p:sp>
        <p:nvSpPr>
          <p:cNvPr id="4" name="Content Placeholder 5">
            <a:extLst>
              <a:ext uri="{FF2B5EF4-FFF2-40B4-BE49-F238E27FC236}">
                <a16:creationId xmlns:a16="http://schemas.microsoft.com/office/drawing/2014/main" id="{F3C32CDB-E466-DDB5-E8C4-04E6AD920172}"/>
              </a:ext>
            </a:extLst>
          </p:cNvPr>
          <p:cNvSpPr txBox="1">
            <a:spLocks/>
          </p:cNvSpPr>
          <p:nvPr/>
        </p:nvSpPr>
        <p:spPr>
          <a:xfrm>
            <a:off x="517339" y="2486968"/>
            <a:ext cx="5357811" cy="3757612"/>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buFontTx/>
              <a:buNone/>
            </a:pPr>
            <a:r>
              <a:rPr lang="en-US" altLang="en-US" sz="2400" b="1" kern="0" dirty="0">
                <a:solidFill>
                  <a:schemeClr val="tx1"/>
                </a:solidFill>
              </a:rPr>
              <a:t>Magnetic Ballast</a:t>
            </a:r>
          </a:p>
          <a:p>
            <a:pPr marL="342900" indent="-342900">
              <a:buFont typeface="Arial" panose="020B0604020202020204" pitchFamily="34" charset="0"/>
              <a:buChar char="•"/>
            </a:pPr>
            <a:r>
              <a:rPr lang="en-US" altLang="en-US" sz="2400" kern="0" dirty="0">
                <a:solidFill>
                  <a:schemeClr val="tx1"/>
                </a:solidFill>
              </a:rPr>
              <a:t>(Preheat start)</a:t>
            </a:r>
          </a:p>
          <a:p>
            <a:pPr marL="342900" indent="-342900">
              <a:buFont typeface="Arial" panose="020B0604020202020204" pitchFamily="34" charset="0"/>
              <a:buChar char="•"/>
            </a:pPr>
            <a:r>
              <a:rPr lang="en-US" altLang="en-US" sz="2400" kern="0" dirty="0">
                <a:solidFill>
                  <a:schemeClr val="tx1"/>
                </a:solidFill>
              </a:rPr>
              <a:t>Advantages:  </a:t>
            </a:r>
          </a:p>
          <a:p>
            <a:pPr marL="342900" lvl="1" indent="-342900">
              <a:buFont typeface="Arial" panose="020B0604020202020204" pitchFamily="34" charset="0"/>
              <a:buChar char="•"/>
            </a:pPr>
            <a:r>
              <a:rPr lang="en-US" altLang="en-US" sz="2400" kern="0" dirty="0">
                <a:solidFill>
                  <a:schemeClr val="tx1"/>
                </a:solidFill>
                <a:latin typeface="+mn-lt"/>
              </a:rPr>
              <a:t>Cheap</a:t>
            </a:r>
          </a:p>
          <a:p>
            <a:pPr marL="342900" indent="-342900">
              <a:buFont typeface="Arial" panose="020B0604020202020204" pitchFamily="34" charset="0"/>
              <a:buChar char="•"/>
            </a:pPr>
            <a:r>
              <a:rPr lang="en-US" altLang="en-US" sz="2400" kern="0" dirty="0" err="1">
                <a:solidFill>
                  <a:schemeClr val="tx1"/>
                </a:solidFill>
              </a:rPr>
              <a:t>Disavantages</a:t>
            </a:r>
            <a:r>
              <a:rPr lang="en-US" altLang="en-US" sz="2400" kern="0" dirty="0">
                <a:solidFill>
                  <a:schemeClr val="tx1"/>
                </a:solidFill>
              </a:rPr>
              <a:t>: </a:t>
            </a:r>
          </a:p>
          <a:p>
            <a:pPr marL="342900" lvl="1" indent="-342900">
              <a:buFont typeface="Arial" panose="020B0604020202020204" pitchFamily="34" charset="0"/>
              <a:buChar char="•"/>
            </a:pPr>
            <a:r>
              <a:rPr lang="en-US" altLang="en-US" sz="2400" kern="0" dirty="0">
                <a:solidFill>
                  <a:schemeClr val="tx1"/>
                </a:solidFill>
                <a:latin typeface="+mn-lt"/>
              </a:rPr>
              <a:t>High energy consumption,</a:t>
            </a:r>
          </a:p>
          <a:p>
            <a:pPr marL="342900" lvl="1" indent="-342900">
              <a:buFont typeface="Arial" panose="020B0604020202020204" pitchFamily="34" charset="0"/>
              <a:buChar char="•"/>
            </a:pPr>
            <a:r>
              <a:rPr lang="en-US" altLang="en-US" sz="2400" kern="0" dirty="0">
                <a:solidFill>
                  <a:schemeClr val="tx1"/>
                </a:solidFill>
                <a:latin typeface="+mn-lt"/>
              </a:rPr>
              <a:t> Noisy and hot</a:t>
            </a:r>
          </a:p>
          <a:p>
            <a:pPr marL="342900" lvl="1" indent="-342900">
              <a:buFont typeface="Arial" panose="020B0604020202020204" pitchFamily="34" charset="0"/>
              <a:buChar char="•"/>
            </a:pPr>
            <a:r>
              <a:rPr lang="en-US" altLang="en-US" sz="2400" kern="0" dirty="0">
                <a:solidFill>
                  <a:schemeClr val="tx1"/>
                </a:solidFill>
                <a:latin typeface="+mn-lt"/>
              </a:rPr>
              <a:t>Long ignition time -&gt; reducing bulb lifespan</a:t>
            </a:r>
          </a:p>
        </p:txBody>
      </p:sp>
      <p:pic>
        <p:nvPicPr>
          <p:cNvPr id="5" name="Picture 9" descr="BallastConventionnelsLW">
            <a:extLst>
              <a:ext uri="{FF2B5EF4-FFF2-40B4-BE49-F238E27FC236}">
                <a16:creationId xmlns:a16="http://schemas.microsoft.com/office/drawing/2014/main" id="{D852B029-BBF8-26C7-5EF0-80127775B7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5150" y="2687609"/>
            <a:ext cx="4051300"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a:extLst>
              <a:ext uri="{FF2B5EF4-FFF2-40B4-BE49-F238E27FC236}">
                <a16:creationId xmlns:a16="http://schemas.microsoft.com/office/drawing/2014/main" id="{70D4AEA9-9A85-914D-ECD6-1F781C7D2F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5150" y="4811684"/>
            <a:ext cx="3286125" cy="163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13291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7" name="Rectangle 6"/>
          <p:cNvSpPr/>
          <p:nvPr/>
        </p:nvSpPr>
        <p:spPr>
          <a:xfrm>
            <a:off x="517339" y="1374885"/>
            <a:ext cx="7324299" cy="3046988"/>
          </a:xfrm>
          <a:prstGeom prst="rect">
            <a:avLst/>
          </a:prstGeom>
        </p:spPr>
        <p:txBody>
          <a:bodyPr wrap="square">
            <a:spAutoFit/>
          </a:bodyPr>
          <a:lstStyle/>
          <a:p>
            <a:pPr>
              <a:buNone/>
            </a:pPr>
            <a:r>
              <a:rPr lang="en-US" altLang="en-US" sz="2400" b="1" dirty="0">
                <a:solidFill>
                  <a:schemeClr val="tx1"/>
                </a:solidFill>
              </a:rPr>
              <a:t>Electronic Ballast</a:t>
            </a:r>
          </a:p>
          <a:p>
            <a:pPr marL="342900" indent="-342900">
              <a:buFont typeface="Wingdings" panose="05000000000000000000" pitchFamily="2" charset="2"/>
              <a:buChar char="Ø"/>
            </a:pPr>
            <a:r>
              <a:rPr lang="en-US" altLang="en-US" sz="2400" dirty="0">
                <a:solidFill>
                  <a:schemeClr val="tx1"/>
                </a:solidFill>
              </a:rPr>
              <a:t>Advantages: </a:t>
            </a:r>
          </a:p>
          <a:p>
            <a:pPr marL="800100" lvl="1" indent="-342900">
              <a:buFont typeface="Arial" panose="020B0604020202020204" pitchFamily="34" charset="0"/>
              <a:buChar char="•"/>
            </a:pPr>
            <a:r>
              <a:rPr lang="en-US" altLang="en-US" sz="2400" dirty="0">
                <a:solidFill>
                  <a:schemeClr val="tx1"/>
                </a:solidFill>
              </a:rPr>
              <a:t>Reduces energy consumption by 20-40%  </a:t>
            </a:r>
          </a:p>
          <a:p>
            <a:pPr marL="800100" lvl="1" indent="-342900">
              <a:buFont typeface="Arial" panose="020B0604020202020204" pitchFamily="34" charset="0"/>
              <a:buChar char="•"/>
            </a:pPr>
            <a:r>
              <a:rPr lang="en-US" altLang="en-US" sz="2400" dirty="0">
                <a:solidFill>
                  <a:schemeClr val="tx1"/>
                </a:solidFill>
              </a:rPr>
              <a:t>Increases bulb lifespan by 30-50%</a:t>
            </a:r>
          </a:p>
          <a:p>
            <a:pPr marL="800100" lvl="1" indent="-342900">
              <a:buFont typeface="Arial" panose="020B0604020202020204" pitchFamily="34" charset="0"/>
              <a:buChar char="•"/>
            </a:pPr>
            <a:r>
              <a:rPr lang="en-US" altLang="en-US" sz="2400" dirty="0">
                <a:solidFill>
                  <a:schemeClr val="tx1"/>
                </a:solidFill>
              </a:rPr>
              <a:t>Increases bulb lifespan by 30-50% </a:t>
            </a:r>
          </a:p>
          <a:p>
            <a:pPr marL="800100" lvl="1" indent="-342900">
              <a:buFont typeface="Arial" panose="020B0604020202020204" pitchFamily="34" charset="0"/>
              <a:buChar char="•"/>
            </a:pPr>
            <a:r>
              <a:rPr lang="en-US" altLang="en-US" sz="2400" dirty="0">
                <a:solidFill>
                  <a:schemeClr val="tx1"/>
                </a:solidFill>
              </a:rPr>
              <a:t>Enhances light emission efficiency by 30-50%</a:t>
            </a:r>
          </a:p>
          <a:p>
            <a:pPr marL="342900" indent="-342900">
              <a:buFont typeface="Wingdings" panose="05000000000000000000" pitchFamily="2" charset="2"/>
              <a:buChar char="Ø"/>
            </a:pPr>
            <a:r>
              <a:rPr lang="en-US" altLang="en-US" sz="2400" dirty="0">
                <a:solidFill>
                  <a:schemeClr val="tx1"/>
                </a:solidFill>
              </a:rPr>
              <a:t>Disadvantages:  </a:t>
            </a:r>
          </a:p>
          <a:p>
            <a:pPr lvl="1"/>
            <a:r>
              <a:rPr lang="en-US" altLang="en-US" sz="2400" dirty="0">
                <a:solidFill>
                  <a:schemeClr val="tx1"/>
                </a:solidFill>
              </a:rPr>
              <a:t>High cost</a:t>
            </a:r>
          </a:p>
        </p:txBody>
      </p:sp>
      <p:pic>
        <p:nvPicPr>
          <p:cNvPr id="8" name="Picture 10" descr="BallastElectronique2">
            <a:extLst>
              <a:ext uri="{FF2B5EF4-FFF2-40B4-BE49-F238E27FC236}">
                <a16:creationId xmlns:a16="http://schemas.microsoft.com/office/drawing/2014/main" id="{045E1961-4799-A634-9A53-B4B90B075A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1638" y="2295231"/>
            <a:ext cx="3806243" cy="1812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2">
            <a:extLst>
              <a:ext uri="{FF2B5EF4-FFF2-40B4-BE49-F238E27FC236}">
                <a16:creationId xmlns:a16="http://schemas.microsoft.com/office/drawing/2014/main" id="{B0F457C3-2233-5CB3-D1FD-9785735D8B31}"/>
              </a:ext>
            </a:extLst>
          </p:cNvPr>
          <p:cNvSpPr>
            <a:spLocks noGrp="1"/>
          </p:cNvSpPr>
          <p:nvPr>
            <p:ph type="title"/>
          </p:nvPr>
        </p:nvSpPr>
        <p:spPr>
          <a:xfrm>
            <a:off x="517339" y="563502"/>
            <a:ext cx="11123118" cy="495200"/>
          </a:xfrm>
        </p:spPr>
        <p:txBody>
          <a:bodyPr>
            <a:noAutofit/>
          </a:bodyPr>
          <a:lstStyle/>
          <a:p>
            <a:r>
              <a:rPr lang="en-US" altLang="en-US"/>
              <a:t>BALLAST</a:t>
            </a:r>
            <a:endParaRPr lang="en-US" altLang="en-US" dirty="0"/>
          </a:p>
        </p:txBody>
      </p:sp>
    </p:spTree>
    <p:extLst>
      <p:ext uri="{BB962C8B-B14F-4D97-AF65-F5344CB8AC3E}">
        <p14:creationId xmlns:p14="http://schemas.microsoft.com/office/powerpoint/2010/main" val="34545819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63502"/>
            <a:ext cx="11123118" cy="495200"/>
          </a:xfrm>
        </p:spPr>
        <p:txBody>
          <a:bodyPr>
            <a:noAutofit/>
          </a:bodyPr>
          <a:lstStyle/>
          <a:p>
            <a:r>
              <a:rPr lang="en-US" altLang="en-US"/>
              <a:t>REFLECTIVE SURFACE (LAMP REFLECTOR)</a:t>
            </a:r>
            <a:endParaRPr lang="en-US" altLang="en-US" dirty="0"/>
          </a:p>
        </p:txBody>
      </p:sp>
      <p:sp>
        <p:nvSpPr>
          <p:cNvPr id="4" name="Rectangle 10">
            <a:extLst>
              <a:ext uri="{FF2B5EF4-FFF2-40B4-BE49-F238E27FC236}">
                <a16:creationId xmlns:a16="http://schemas.microsoft.com/office/drawing/2014/main" id="{A2E468DA-DBB6-3012-0B6E-A68500009667}"/>
              </a:ext>
            </a:extLst>
          </p:cNvPr>
          <p:cNvSpPr>
            <a:spLocks noChangeArrowheads="1"/>
          </p:cNvSpPr>
          <p:nvPr/>
        </p:nvSpPr>
        <p:spPr bwMode="auto">
          <a:xfrm>
            <a:off x="517339" y="1263484"/>
            <a:ext cx="11123118"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eaLnBrk="1" hangingPunct="1">
              <a:lnSpc>
                <a:spcPct val="100000"/>
              </a:lnSpc>
              <a:spcBef>
                <a:spcPct val="0"/>
              </a:spcBef>
              <a:buClrTx/>
              <a:buFont typeface="Wingdings" panose="05000000000000000000" pitchFamily="2" charset="2"/>
              <a:buChar char="ü"/>
            </a:pPr>
            <a:r>
              <a:rPr lang="en-US" altLang="en-US" sz="2400" dirty="0">
                <a:latin typeface="Arial" panose="020B0604020202020204" pitchFamily="34" charset="0"/>
              </a:rPr>
              <a:t>The reflectivity of materials and the shape of the reflective surface directly impact the efficiency and performance of lighting installations</a:t>
            </a:r>
            <a:r>
              <a:rPr lang="vi-VN" altLang="en-US" sz="2400" dirty="0">
                <a:latin typeface="Arial" panose="020B0604020202020204" pitchFamily="34" charset="0"/>
              </a:rPr>
              <a:t>. </a:t>
            </a:r>
            <a:endParaRPr lang="en-US" altLang="en-US" sz="2400" dirty="0">
              <a:latin typeface="Arial" panose="020B0604020202020204" pitchFamily="34" charset="0"/>
            </a:endParaRPr>
          </a:p>
          <a:p>
            <a:pPr algn="just" eaLnBrk="1" hangingPunct="1">
              <a:lnSpc>
                <a:spcPct val="100000"/>
              </a:lnSpc>
              <a:spcBef>
                <a:spcPct val="0"/>
              </a:spcBef>
              <a:buClrTx/>
              <a:buFont typeface="Wingdings" panose="05000000000000000000" pitchFamily="2" charset="2"/>
              <a:buChar char="ü"/>
            </a:pPr>
            <a:r>
              <a:rPr lang="en-US" altLang="en-US" sz="2400" dirty="0">
                <a:latin typeface="Arial" panose="020B0604020202020204" pitchFamily="34" charset="0"/>
              </a:rPr>
              <a:t>Typically, new diffuse reflectors have a reflectance efficiency of 70-80%.</a:t>
            </a:r>
          </a:p>
          <a:p>
            <a:pPr algn="just" eaLnBrk="1" hangingPunct="1">
              <a:lnSpc>
                <a:spcPct val="100000"/>
              </a:lnSpc>
              <a:spcBef>
                <a:spcPct val="0"/>
              </a:spcBef>
              <a:buClrTx/>
              <a:buFont typeface="Wingdings" panose="05000000000000000000" pitchFamily="2" charset="2"/>
              <a:buChar char="ü"/>
            </a:pPr>
            <a:r>
              <a:rPr lang="en-US" altLang="en-US" sz="2400" dirty="0">
                <a:latin typeface="Arial" panose="020B0604020202020204" pitchFamily="34" charset="0"/>
              </a:rPr>
              <a:t>Newer high-reflectivity or semi-diffuse materials can achieve a reflectance rate of up to 85%.</a:t>
            </a:r>
          </a:p>
        </p:txBody>
      </p:sp>
      <p:pic>
        <p:nvPicPr>
          <p:cNvPr id="5" name="Picture 6" descr="http://t2.gstatic.com/images?q=tbn:ANd9GcQaOnNUXHu75vhCVjSLy5-q-uet8eGZUsSAbjta_qet2Nr0PMn5sQ">
            <a:extLst>
              <a:ext uri="{FF2B5EF4-FFF2-40B4-BE49-F238E27FC236}">
                <a16:creationId xmlns:a16="http://schemas.microsoft.com/office/drawing/2014/main" id="{3E6ED4FF-1A28-40AF-D591-0867582EF2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522124">
            <a:off x="832940" y="3328151"/>
            <a:ext cx="3206750" cy="231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http://t0.gstatic.com/images?q=tbn:ANd9GcRzVM3ba8p43W6_gzu280nohEfMtqU0pUxc8ntt1fzUlNgeQN8l">
            <a:extLst>
              <a:ext uri="{FF2B5EF4-FFF2-40B4-BE49-F238E27FC236}">
                <a16:creationId xmlns:a16="http://schemas.microsoft.com/office/drawing/2014/main" id="{F9AF4F11-C5EA-9FB9-CEE7-B9673406B5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1214" y="3639563"/>
            <a:ext cx="21336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http://t3.gstatic.com/images?q=tbn:ANd9GcTk4tlMq_cIuxcTB2VuVgVcxN93mjXj3Uhl3AKSxt87_lWa1EZh">
            <a:extLst>
              <a:ext uri="{FF2B5EF4-FFF2-40B4-BE49-F238E27FC236}">
                <a16:creationId xmlns:a16="http://schemas.microsoft.com/office/drawing/2014/main" id="{16009376-3E69-DE68-3C9F-6E20C30AAE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8699" y="3407259"/>
            <a:ext cx="2916387" cy="2365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334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dirty="0">
                <a:latin typeface="+mn-lt"/>
                <a:cs typeface="Times New Roman" panose="02020603050405020304" pitchFamily="18" charset="0"/>
              </a:rPr>
              <a:t>CONTENTS</a:t>
            </a:r>
            <a:endParaRPr lang="en-VN" dirty="0">
              <a:solidFill>
                <a:schemeClr val="accent1">
                  <a:lumMod val="50000"/>
                </a:schemeClr>
              </a:solidFill>
            </a:endParaRPr>
          </a:p>
        </p:txBody>
      </p:sp>
      <p:sp>
        <p:nvSpPr>
          <p:cNvPr id="8" name="Content Placeholder 2">
            <a:extLst>
              <a:ext uri="{FF2B5EF4-FFF2-40B4-BE49-F238E27FC236}">
                <a16:creationId xmlns:a16="http://schemas.microsoft.com/office/drawing/2014/main" id="{82AEE862-6C7E-7EC9-16EB-BA67E5640BC3}"/>
              </a:ext>
            </a:extLst>
          </p:cNvPr>
          <p:cNvSpPr txBox="1">
            <a:spLocks/>
          </p:cNvSpPr>
          <p:nvPr/>
        </p:nvSpPr>
        <p:spPr>
          <a:xfrm>
            <a:off x="605473" y="1213431"/>
            <a:ext cx="11034983" cy="299501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50000"/>
              </a:lnSpc>
            </a:pPr>
            <a:endParaRPr lang="en-US" altLang="en-US" sz="2000" kern="0" dirty="0">
              <a:solidFill>
                <a:schemeClr val="tx1"/>
              </a:solidFill>
            </a:endParaRPr>
          </a:p>
          <a:p>
            <a:pPr marL="571500" indent="-571500">
              <a:lnSpc>
                <a:spcPct val="150000"/>
              </a:lnSpc>
              <a:buFont typeface="Trebuchet MS" panose="020B0603020202020204" pitchFamily="34" charset="0"/>
              <a:buAutoNum type="romanUcPeriod"/>
            </a:pPr>
            <a:r>
              <a:rPr lang="en-US" altLang="en-US" sz="2000" kern="0" dirty="0">
                <a:solidFill>
                  <a:schemeClr val="tx1"/>
                </a:solidFill>
              </a:rPr>
              <a:t>Lighting system parameters</a:t>
            </a:r>
          </a:p>
          <a:p>
            <a:pPr marL="571500" indent="-571500">
              <a:lnSpc>
                <a:spcPct val="150000"/>
              </a:lnSpc>
              <a:buFont typeface="Trebuchet MS" panose="020B0603020202020204" pitchFamily="34" charset="0"/>
              <a:buAutoNum type="romanUcPeriod"/>
            </a:pPr>
            <a:r>
              <a:rPr lang="en-US" altLang="en-US" sz="2000" kern="0" dirty="0">
                <a:solidFill>
                  <a:schemeClr val="tx1"/>
                </a:solidFill>
              </a:rPr>
              <a:t>Selection of lighting equipment</a:t>
            </a:r>
          </a:p>
          <a:p>
            <a:pPr marL="571500" indent="-571500">
              <a:lnSpc>
                <a:spcPct val="150000"/>
              </a:lnSpc>
              <a:buFont typeface="Trebuchet MS" panose="020B0603020202020204" pitchFamily="34" charset="0"/>
              <a:buAutoNum type="romanUcPeriod"/>
            </a:pPr>
            <a:r>
              <a:rPr lang="en-US" altLang="en-US" sz="2000" dirty="0"/>
              <a:t>DESIGNING AN OPTIMAL LIGHTING SYSTEM</a:t>
            </a:r>
            <a:r>
              <a:rPr lang="en-US" altLang="en-US" sz="2000" kern="0" dirty="0">
                <a:solidFill>
                  <a:schemeClr val="tx1"/>
                </a:solidFill>
              </a:rPr>
              <a:t> </a:t>
            </a:r>
          </a:p>
        </p:txBody>
      </p:sp>
    </p:spTree>
    <p:extLst>
      <p:ext uri="{BB962C8B-B14F-4D97-AF65-F5344CB8AC3E}">
        <p14:creationId xmlns:p14="http://schemas.microsoft.com/office/powerpoint/2010/main" val="11420539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DBDEB73-34CF-134A-DF3F-9D5C5D395AA3}"/>
              </a:ext>
            </a:extLst>
          </p:cNvPr>
          <p:cNvSpPr>
            <a:spLocks noGrp="1"/>
          </p:cNvSpPr>
          <p:nvPr>
            <p:ph type="title"/>
          </p:nvPr>
        </p:nvSpPr>
        <p:spPr>
          <a:xfrm>
            <a:off x="1342739" y="521574"/>
            <a:ext cx="9772650" cy="428319"/>
          </a:xfrm>
        </p:spPr>
        <p:txBody>
          <a:bodyPr>
            <a:normAutofit fontScale="90000"/>
          </a:bodyPr>
          <a:lstStyle/>
          <a:p>
            <a:pPr algn="ctr" eaLnBrk="1" hangingPunct="1"/>
            <a:r>
              <a:rPr lang="en-US" altLang="en-US" sz="3200" b="1" dirty="0">
                <a:solidFill>
                  <a:schemeClr val="accent1">
                    <a:lumMod val="50000"/>
                  </a:schemeClr>
                </a:solidFill>
              </a:rPr>
              <a:t>QUIZ</a:t>
            </a:r>
          </a:p>
        </p:txBody>
      </p:sp>
      <p:sp>
        <p:nvSpPr>
          <p:cNvPr id="8" name="Rectangle 5"/>
          <p:cNvSpPr>
            <a:spLocks noChangeArrowheads="1"/>
          </p:cNvSpPr>
          <p:nvPr/>
        </p:nvSpPr>
        <p:spPr bwMode="auto">
          <a:xfrm>
            <a:off x="647700" y="1563458"/>
            <a:ext cx="10858500" cy="470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AutoNum type="arabicPeriod"/>
              <a:tabLst/>
            </a:pPr>
            <a:r>
              <a:rPr kumimoji="0" lang="en-US" altLang="en-US" sz="2000" b="1" i="0" u="none" strike="noStrike" cap="none" normalizeH="0" baseline="0">
                <a:ln>
                  <a:noFill/>
                </a:ln>
                <a:solidFill>
                  <a:schemeClr val="tx1"/>
                </a:solidFill>
                <a:effectLst/>
                <a:latin typeface="Arial" panose="020B0604020202020204" pitchFamily="34" charset="0"/>
              </a:rPr>
              <a:t> Which lamp has the highest luminous efficacy?</a:t>
            </a:r>
            <a:br>
              <a:rPr kumimoji="0" lang="en-US" altLang="en-US" sz="2000" b="0" i="0" u="none" strike="noStrike" cap="none" normalizeH="0" baseline="0">
                <a:ln>
                  <a:noFill/>
                </a:ln>
                <a:solidFill>
                  <a:schemeClr val="tx1"/>
                </a:solidFill>
                <a:effectLst/>
                <a:latin typeface="Arial" panose="020B0604020202020204" pitchFamily="34" charset="0"/>
              </a:rPr>
            </a:br>
            <a:r>
              <a:rPr kumimoji="0" lang="en-US" altLang="en-US" sz="2000" b="0" i="0" u="none" strike="noStrike" cap="none" normalizeH="0" baseline="0">
                <a:ln>
                  <a:noFill/>
                </a:ln>
                <a:solidFill>
                  <a:schemeClr val="tx1"/>
                </a:solidFill>
                <a:effectLst/>
                <a:latin typeface="Arial" panose="020B0604020202020204" pitchFamily="34" charset="0"/>
              </a:rPr>
              <a:t>a) LED lamp					b) High-pressure sodium lamp</a:t>
            </a:r>
            <a:br>
              <a:rPr kumimoji="0" lang="en-US" altLang="en-US" sz="2000" b="0" i="0" u="none" strike="noStrike" cap="none" normalizeH="0" baseline="0">
                <a:ln>
                  <a:noFill/>
                </a:ln>
                <a:solidFill>
                  <a:schemeClr val="tx1"/>
                </a:solidFill>
                <a:effectLst/>
                <a:latin typeface="Arial" panose="020B0604020202020204" pitchFamily="34" charset="0"/>
              </a:rPr>
            </a:br>
            <a:r>
              <a:rPr kumimoji="0" lang="en-US" altLang="en-US" sz="2000" b="0" i="0" u="none" strike="noStrike" cap="none" normalizeH="0" baseline="0">
                <a:ln>
                  <a:noFill/>
                </a:ln>
                <a:solidFill>
                  <a:schemeClr val="tx1"/>
                </a:solidFill>
                <a:effectLst/>
                <a:latin typeface="Arial" panose="020B0604020202020204" pitchFamily="34" charset="0"/>
              </a:rPr>
              <a:t>c) Compact fluorescent lamp			d) Incandescent lamp</a:t>
            </a:r>
          </a:p>
          <a:p>
            <a:pPr marL="0" marR="0" lvl="0" indent="0" algn="l" defTabSz="914400" rtl="0" eaLnBrk="0" fontAlgn="base" latinLnBrk="0" hangingPunct="0">
              <a:lnSpc>
                <a:spcPct val="150000"/>
              </a:lnSpc>
              <a:spcBef>
                <a:spcPct val="0"/>
              </a:spcBef>
              <a:spcAft>
                <a:spcPct val="0"/>
              </a:spcAft>
              <a:buClrTx/>
              <a:buSzTx/>
              <a:buFontTx/>
              <a:buAutoNum type="arabicPeriod" startAt="2"/>
              <a:tabLst/>
            </a:pPr>
            <a:r>
              <a:rPr kumimoji="0" lang="en-US" altLang="en-US" sz="2000" b="1" i="0" u="none" strike="noStrike" cap="none" normalizeH="0" baseline="0">
                <a:ln>
                  <a:noFill/>
                </a:ln>
                <a:solidFill>
                  <a:schemeClr val="tx1"/>
                </a:solidFill>
                <a:effectLst/>
                <a:latin typeface="Arial" panose="020B0604020202020204" pitchFamily="34" charset="0"/>
              </a:rPr>
              <a:t> Which lamp provides the best light quality?</a:t>
            </a:r>
            <a:br>
              <a:rPr kumimoji="0" lang="en-US" altLang="en-US" sz="2000" b="0" i="0" u="none" strike="noStrike" cap="none" normalizeH="0" baseline="0">
                <a:ln>
                  <a:noFill/>
                </a:ln>
                <a:solidFill>
                  <a:schemeClr val="tx1"/>
                </a:solidFill>
                <a:effectLst/>
                <a:latin typeface="Arial" panose="020B0604020202020204" pitchFamily="34" charset="0"/>
              </a:rPr>
            </a:br>
            <a:r>
              <a:rPr kumimoji="0" lang="en-US" altLang="en-US" sz="2000" b="0" i="0" u="none" strike="noStrike" cap="none" normalizeH="0" baseline="0">
                <a:ln>
                  <a:noFill/>
                </a:ln>
                <a:solidFill>
                  <a:schemeClr val="tx1"/>
                </a:solidFill>
                <a:effectLst/>
                <a:latin typeface="Arial" panose="020B0604020202020204" pitchFamily="34" charset="0"/>
              </a:rPr>
              <a:t>a) Incandescent lamp				b) LED lamp</a:t>
            </a:r>
            <a:br>
              <a:rPr kumimoji="0" lang="en-US" altLang="en-US" sz="2000" b="0" i="0" u="none" strike="noStrike" cap="none" normalizeH="0" baseline="0">
                <a:ln>
                  <a:noFill/>
                </a:ln>
                <a:solidFill>
                  <a:schemeClr val="tx1"/>
                </a:solidFill>
                <a:effectLst/>
                <a:latin typeface="Arial" panose="020B0604020202020204" pitchFamily="34" charset="0"/>
              </a:rPr>
            </a:br>
            <a:r>
              <a:rPr kumimoji="0" lang="en-US" altLang="en-US" sz="2000" b="0" i="0" u="none" strike="noStrike" cap="none" normalizeH="0" baseline="0">
                <a:ln>
                  <a:noFill/>
                </a:ln>
                <a:solidFill>
                  <a:schemeClr val="tx1"/>
                </a:solidFill>
                <a:effectLst/>
                <a:latin typeface="Arial" panose="020B0604020202020204" pitchFamily="34" charset="0"/>
              </a:rPr>
              <a:t>c) High-pressure sodium lamp			d) Compact fluorescent lamp</a:t>
            </a:r>
          </a:p>
          <a:p>
            <a:pPr marL="0" marR="0" lvl="0" indent="0" algn="l" defTabSz="914400" rtl="0" eaLnBrk="0" fontAlgn="base" latinLnBrk="0" hangingPunct="0">
              <a:lnSpc>
                <a:spcPct val="150000"/>
              </a:lnSpc>
              <a:spcBef>
                <a:spcPct val="0"/>
              </a:spcBef>
              <a:spcAft>
                <a:spcPct val="0"/>
              </a:spcAft>
              <a:buClrTx/>
              <a:buSzTx/>
              <a:buFontTx/>
              <a:buAutoNum type="arabicPeriod" startAt="3"/>
              <a:tabLst/>
            </a:pPr>
            <a:r>
              <a:rPr kumimoji="0" lang="en-US" altLang="en-US" sz="2000" b="1" i="0" u="none" strike="noStrike" cap="none" normalizeH="0" baseline="0">
                <a:ln>
                  <a:noFill/>
                </a:ln>
                <a:solidFill>
                  <a:schemeClr val="tx1"/>
                </a:solidFill>
                <a:effectLst/>
                <a:latin typeface="Arial" panose="020B0604020202020204" pitchFamily="34" charset="0"/>
              </a:rPr>
              <a:t> What is the function of a light reflector (lamp shade)?</a:t>
            </a:r>
            <a:br>
              <a:rPr kumimoji="0" lang="en-US" altLang="en-US" sz="2000" b="0" i="0" u="none" strike="noStrike" cap="none" normalizeH="0" baseline="0">
                <a:ln>
                  <a:noFill/>
                </a:ln>
                <a:solidFill>
                  <a:schemeClr val="tx1"/>
                </a:solidFill>
                <a:effectLst/>
                <a:latin typeface="Arial" panose="020B0604020202020204" pitchFamily="34" charset="0"/>
              </a:rPr>
            </a:br>
            <a:r>
              <a:rPr kumimoji="0" lang="en-US" altLang="en-US" sz="2000" b="0" i="0" u="none" strike="noStrike" cap="none" normalizeH="0" baseline="0">
                <a:ln>
                  <a:noFill/>
                </a:ln>
                <a:solidFill>
                  <a:schemeClr val="tx1"/>
                </a:solidFill>
                <a:effectLst/>
                <a:latin typeface="Arial" panose="020B0604020202020204" pitchFamily="34" charset="0"/>
              </a:rPr>
              <a:t>a) Light transmission				b) Light penetration</a:t>
            </a:r>
            <a:br>
              <a:rPr kumimoji="0" lang="en-US" altLang="en-US" sz="2000" b="0" i="0" u="none" strike="noStrike" cap="none" normalizeH="0" baseline="0">
                <a:ln>
                  <a:noFill/>
                </a:ln>
                <a:solidFill>
                  <a:schemeClr val="tx1"/>
                </a:solidFill>
                <a:effectLst/>
                <a:latin typeface="Arial" panose="020B0604020202020204" pitchFamily="34" charset="0"/>
              </a:rPr>
            </a:br>
            <a:r>
              <a:rPr kumimoji="0" lang="en-US" altLang="en-US" sz="2000" b="0" i="0" u="none" strike="noStrike" cap="none" normalizeH="0" baseline="0">
                <a:ln>
                  <a:noFill/>
                </a:ln>
                <a:solidFill>
                  <a:schemeClr val="tx1"/>
                </a:solidFill>
                <a:effectLst/>
                <a:latin typeface="Arial" panose="020B0604020202020204" pitchFamily="34" charset="0"/>
              </a:rPr>
              <a:t>c) Light reflection				d) Light diffusion</a:t>
            </a:r>
          </a:p>
          <a:p>
            <a:pPr marL="0" marR="0" lvl="0" indent="0" algn="l" defTabSz="914400" rtl="0" eaLnBrk="0" fontAlgn="base" latinLnBrk="0" hangingPunct="0">
              <a:lnSpc>
                <a:spcPct val="150000"/>
              </a:lnSpc>
              <a:spcBef>
                <a:spcPct val="0"/>
              </a:spcBef>
              <a:spcAft>
                <a:spcPct val="0"/>
              </a:spcAft>
              <a:buClrTx/>
              <a:buSzTx/>
              <a:buFontTx/>
              <a:buNone/>
              <a:tabLst/>
            </a:pPr>
            <a:endParaRPr kumimoji="0" lang="en-US" altLang="en-US" sz="20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6369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050651" y="2059974"/>
            <a:ext cx="8090699" cy="4136110"/>
          </a:xfrm>
          <a:prstGeom prst="rect">
            <a:avLst/>
          </a:prstGeom>
        </p:spPr>
      </p:pic>
      <p:sp>
        <p:nvSpPr>
          <p:cNvPr id="4" name="Title 1">
            <a:extLst>
              <a:ext uri="{FF2B5EF4-FFF2-40B4-BE49-F238E27FC236}">
                <a16:creationId xmlns:a16="http://schemas.microsoft.com/office/drawing/2014/main" id="{C1DB9A2E-82A0-5785-DD09-8BDAB8AA13CA}"/>
              </a:ext>
            </a:extLst>
          </p:cNvPr>
          <p:cNvSpPr txBox="1">
            <a:spLocks/>
          </p:cNvSpPr>
          <p:nvPr/>
        </p:nvSpPr>
        <p:spPr>
          <a:xfrm>
            <a:off x="1" y="553735"/>
            <a:ext cx="12192000" cy="48265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3200" b="1" i="0" u="none" strike="noStrike" cap="none">
                <a:solidFill>
                  <a:schemeClr val="accent1">
                    <a:lumMod val="50000"/>
                  </a:schemeClr>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altLang="en-US" kern="0">
                <a:latin typeface="+mn-lt"/>
              </a:rPr>
              <a:t>GENERAL LIGHTING REQUIREMENTS</a:t>
            </a:r>
            <a:endParaRPr lang="en-US" altLang="en-US" kern="0" dirty="0">
              <a:latin typeface="+mn-lt"/>
            </a:endParaRPr>
          </a:p>
        </p:txBody>
      </p:sp>
      <p:sp>
        <p:nvSpPr>
          <p:cNvPr id="6" name="Rectangle 5"/>
          <p:cNvSpPr/>
          <p:nvPr/>
        </p:nvSpPr>
        <p:spPr>
          <a:xfrm>
            <a:off x="4938055" y="1317350"/>
            <a:ext cx="2315890" cy="461665"/>
          </a:xfrm>
          <a:prstGeom prst="rect">
            <a:avLst/>
          </a:prstGeom>
        </p:spPr>
        <p:txBody>
          <a:bodyPr wrap="none">
            <a:spAutoFit/>
          </a:bodyPr>
          <a:lstStyle/>
          <a:p>
            <a:r>
              <a:rPr lang="en-US" sz="2400" b="1"/>
              <a:t>Visual comfort</a:t>
            </a:r>
          </a:p>
        </p:txBody>
      </p:sp>
    </p:spTree>
    <p:extLst>
      <p:ext uri="{BB962C8B-B14F-4D97-AF65-F5344CB8AC3E}">
        <p14:creationId xmlns:p14="http://schemas.microsoft.com/office/powerpoint/2010/main" val="4059269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34441" y="1452611"/>
            <a:ext cx="11123118" cy="495200"/>
          </a:xfrm>
        </p:spPr>
        <p:txBody>
          <a:bodyPr>
            <a:noAutofit/>
          </a:bodyPr>
          <a:lstStyle/>
          <a:p>
            <a:r>
              <a:rPr lang="en-US" altLang="en-US" sz="2400" dirty="0"/>
              <a:t>What defines an efficient lighting system?</a:t>
            </a:r>
            <a:endParaRPr lang="en-VN" sz="2400" dirty="0">
              <a:solidFill>
                <a:schemeClr val="accent1">
                  <a:lumMod val="50000"/>
                </a:schemeClr>
              </a:solidFill>
            </a:endParaRPr>
          </a:p>
        </p:txBody>
      </p:sp>
      <p:grpSp>
        <p:nvGrpSpPr>
          <p:cNvPr id="4" name="Group 7">
            <a:extLst>
              <a:ext uri="{FF2B5EF4-FFF2-40B4-BE49-F238E27FC236}">
                <a16:creationId xmlns:a16="http://schemas.microsoft.com/office/drawing/2014/main" id="{8B424B61-3D5A-D7B4-3569-DAE43FDEDD20}"/>
              </a:ext>
            </a:extLst>
          </p:cNvPr>
          <p:cNvGrpSpPr>
            <a:grpSpLocks/>
          </p:cNvGrpSpPr>
          <p:nvPr/>
        </p:nvGrpSpPr>
        <p:grpSpPr bwMode="auto">
          <a:xfrm>
            <a:off x="2595562" y="2357438"/>
            <a:ext cx="7462837" cy="2800350"/>
            <a:chOff x="675" y="1485"/>
            <a:chExt cx="4548" cy="1764"/>
          </a:xfrm>
        </p:grpSpPr>
        <p:sp>
          <p:nvSpPr>
            <p:cNvPr id="5" name="Right Arrow 4">
              <a:extLst>
                <a:ext uri="{FF2B5EF4-FFF2-40B4-BE49-F238E27FC236}">
                  <a16:creationId xmlns:a16="http://schemas.microsoft.com/office/drawing/2014/main" id="{283CA4DC-7117-FBA6-BCB3-CDE06235286B}"/>
                </a:ext>
              </a:extLst>
            </p:cNvPr>
            <p:cNvSpPr/>
            <p:nvPr/>
          </p:nvSpPr>
          <p:spPr>
            <a:xfrm>
              <a:off x="675" y="1494"/>
              <a:ext cx="2160" cy="1755"/>
            </a:xfrm>
            <a:prstGeom prst="rightArrow">
              <a:avLst>
                <a:gd name="adj1" fmla="val 69551"/>
                <a:gd name="adj2" fmla="val 50000"/>
              </a:avLst>
            </a:prstGeom>
          </p:spPr>
          <p:style>
            <a:lnRef idx="3">
              <a:schemeClr val="lt1"/>
            </a:lnRef>
            <a:fillRef idx="1">
              <a:schemeClr val="accent1"/>
            </a:fillRef>
            <a:effectRef idx="1">
              <a:schemeClr val="accent1"/>
            </a:effectRef>
            <a:fontRef idx="minor">
              <a:schemeClr val="lt1"/>
            </a:fontRef>
          </p:style>
          <p:txBody>
            <a:bodyPr anchor="ctr"/>
            <a:lstStyle/>
            <a:p>
              <a:pPr eaLnBrk="1" hangingPunct="1">
                <a:defRPr/>
              </a:pPr>
              <a:r>
                <a:rPr lang="en-US" sz="2800" dirty="0">
                  <a:latin typeface="Arial" panose="020B0604020202020204" pitchFamily="34" charset="0"/>
                </a:rPr>
                <a:t>Ensure visual comfort</a:t>
              </a:r>
            </a:p>
          </p:txBody>
        </p:sp>
        <p:sp>
          <p:nvSpPr>
            <p:cNvPr id="6" name="Right Arrow 5">
              <a:extLst>
                <a:ext uri="{FF2B5EF4-FFF2-40B4-BE49-F238E27FC236}">
                  <a16:creationId xmlns:a16="http://schemas.microsoft.com/office/drawing/2014/main" id="{7B872080-DA9A-7967-E65B-0F0AB9AAA3B9}"/>
                </a:ext>
              </a:extLst>
            </p:cNvPr>
            <p:cNvSpPr/>
            <p:nvPr/>
          </p:nvSpPr>
          <p:spPr>
            <a:xfrm flipH="1">
              <a:off x="3060" y="1485"/>
              <a:ext cx="2163" cy="1755"/>
            </a:xfrm>
            <a:prstGeom prst="rightArrow">
              <a:avLst>
                <a:gd name="adj1" fmla="val 67500"/>
                <a:gd name="adj2" fmla="val 50000"/>
              </a:avLst>
            </a:prstGeom>
          </p:spPr>
          <p:style>
            <a:lnRef idx="3">
              <a:schemeClr val="lt1"/>
            </a:lnRef>
            <a:fillRef idx="1">
              <a:schemeClr val="accent2"/>
            </a:fillRef>
            <a:effectRef idx="1">
              <a:schemeClr val="accent2"/>
            </a:effectRef>
            <a:fontRef idx="minor">
              <a:schemeClr val="lt1"/>
            </a:fontRef>
          </p:style>
          <p:txBody>
            <a:bodyPr anchor="ctr"/>
            <a:lstStyle/>
            <a:p>
              <a:pPr algn="r" eaLnBrk="1" hangingPunct="1">
                <a:defRPr/>
              </a:pPr>
              <a:r>
                <a:rPr lang="en-US" sz="2800" dirty="0">
                  <a:latin typeface="Arial" panose="020B0604020202020204" pitchFamily="34" charset="0"/>
                </a:rPr>
                <a:t>Reduce energy consumption</a:t>
              </a:r>
            </a:p>
          </p:txBody>
        </p:sp>
      </p:grpSp>
      <p:sp>
        <p:nvSpPr>
          <p:cNvPr id="2" name="Title 2">
            <a:extLst>
              <a:ext uri="{FF2B5EF4-FFF2-40B4-BE49-F238E27FC236}">
                <a16:creationId xmlns:a16="http://schemas.microsoft.com/office/drawing/2014/main" id="{D304B9B6-4779-15BD-45ED-3838B4847B00}"/>
              </a:ext>
            </a:extLst>
          </p:cNvPr>
          <p:cNvSpPr txBox="1">
            <a:spLocks/>
          </p:cNvSpPr>
          <p:nvPr/>
        </p:nvSpPr>
        <p:spPr>
          <a:xfrm>
            <a:off x="534441" y="547784"/>
            <a:ext cx="11123118"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3200" b="1" i="0" u="none" strike="noStrike" cap="none">
                <a:solidFill>
                  <a:schemeClr val="accent1">
                    <a:lumMod val="50000"/>
                  </a:schemeClr>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altLang="en-US" kern="0"/>
              <a:t>DISCUSSION</a:t>
            </a:r>
            <a:endParaRPr lang="en-VN" kern="0" dirty="0"/>
          </a:p>
        </p:txBody>
      </p:sp>
    </p:spTree>
    <p:extLst>
      <p:ext uri="{BB962C8B-B14F-4D97-AF65-F5344CB8AC3E}">
        <p14:creationId xmlns:p14="http://schemas.microsoft.com/office/powerpoint/2010/main" val="2836475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7D668803-F0F0-49CF-196C-6BDB350FD0F9}"/>
              </a:ext>
            </a:extLst>
          </p:cNvPr>
          <p:cNvSpPr>
            <a:spLocks noGrp="1"/>
          </p:cNvSpPr>
          <p:nvPr>
            <p:ph type="title"/>
          </p:nvPr>
        </p:nvSpPr>
        <p:spPr>
          <a:xfrm>
            <a:off x="609600" y="559558"/>
            <a:ext cx="10972800" cy="575506"/>
          </a:xfrm>
        </p:spPr>
        <p:txBody>
          <a:bodyPr>
            <a:noAutofit/>
          </a:bodyPr>
          <a:lstStyle/>
          <a:p>
            <a:pPr algn="ctr" eaLnBrk="1" hangingPunct="1"/>
            <a:r>
              <a:rPr lang="en-US" altLang="en-US">
                <a:solidFill>
                  <a:schemeClr val="accent1">
                    <a:lumMod val="50000"/>
                  </a:schemeClr>
                </a:solidFill>
              </a:rPr>
              <a:t>REASONS WHY LIGHTING SYSTEMS ARE NOT EFFECTIVE</a:t>
            </a:r>
            <a:endParaRPr lang="en-US" altLang="en-US" b="1" dirty="0">
              <a:solidFill>
                <a:schemeClr val="accent1">
                  <a:lumMod val="50000"/>
                </a:schemeClr>
              </a:solidFill>
            </a:endParaRPr>
          </a:p>
        </p:txBody>
      </p:sp>
      <p:sp>
        <p:nvSpPr>
          <p:cNvPr id="72707" name="Content Placeholder 2">
            <a:extLst>
              <a:ext uri="{FF2B5EF4-FFF2-40B4-BE49-F238E27FC236}">
                <a16:creationId xmlns:a16="http://schemas.microsoft.com/office/drawing/2014/main" id="{93A1C120-E503-31C5-99CE-BEEF6EB9C6CF}"/>
              </a:ext>
            </a:extLst>
          </p:cNvPr>
          <p:cNvSpPr>
            <a:spLocks noGrp="1"/>
          </p:cNvSpPr>
          <p:nvPr>
            <p:ph idx="1"/>
          </p:nvPr>
        </p:nvSpPr>
        <p:spPr>
          <a:xfrm>
            <a:off x="609600" y="1428751"/>
            <a:ext cx="10972800" cy="4500563"/>
          </a:xfrm>
        </p:spPr>
        <p:txBody>
          <a:bodyPr>
            <a:normAutofit/>
          </a:bodyPr>
          <a:lstStyle/>
          <a:p>
            <a:pPr algn="just" eaLnBrk="1" hangingPunct="1">
              <a:lnSpc>
                <a:spcPct val="150000"/>
              </a:lnSpc>
            </a:pPr>
            <a:r>
              <a:rPr lang="en-US" altLang="en-US" sz="2400"/>
              <a:t>Select substandard specifications that do not meet usage needs.</a:t>
            </a:r>
            <a:endParaRPr lang="en-US" altLang="en-US" sz="2400" dirty="0"/>
          </a:p>
          <a:p>
            <a:pPr algn="just" eaLnBrk="1" hangingPunct="1">
              <a:lnSpc>
                <a:spcPct val="150000"/>
              </a:lnSpc>
            </a:pPr>
            <a:r>
              <a:rPr lang="en-US" altLang="en-US" sz="2400"/>
              <a:t>Choosing the wrong lighting equipment</a:t>
            </a:r>
            <a:endParaRPr lang="en-US" altLang="en-US" sz="2400" dirty="0"/>
          </a:p>
          <a:p>
            <a:pPr algn="just" eaLnBrk="1" hangingPunct="1">
              <a:lnSpc>
                <a:spcPct val="150000"/>
              </a:lnSpc>
            </a:pPr>
            <a:r>
              <a:rPr lang="en-US" altLang="en-US" sz="2400"/>
              <a:t>Improper arrangement of lighting equipment</a:t>
            </a:r>
          </a:p>
          <a:p>
            <a:pPr algn="just" eaLnBrk="1" hangingPunct="1">
              <a:lnSpc>
                <a:spcPct val="150000"/>
              </a:lnSpc>
            </a:pPr>
            <a:r>
              <a:rPr lang="en-US" altLang="en-US" sz="2400"/>
              <a:t>Influence of other equipment in the lighting area</a:t>
            </a:r>
          </a:p>
          <a:p>
            <a:pPr algn="just" eaLnBrk="1" hangingPunct="1">
              <a:lnSpc>
                <a:spcPct val="150000"/>
              </a:lnSpc>
            </a:pPr>
            <a:r>
              <a:rPr lang="en-US" altLang="en-US" sz="2400"/>
              <a:t>Ineffective maintenance</a:t>
            </a:r>
          </a:p>
          <a:p>
            <a:pPr algn="just" eaLnBrk="1" hangingPunct="1">
              <a:lnSpc>
                <a:spcPct val="150000"/>
              </a:lnSpc>
            </a:pPr>
            <a:r>
              <a:rPr lang="en-US" altLang="en-US" sz="2400"/>
              <a:t>Lack of savings awareness</a:t>
            </a:r>
            <a:endParaRPr lang="en-US" altLang="en-US" sz="2400" dirty="0"/>
          </a:p>
        </p:txBody>
      </p:sp>
    </p:spTree>
    <p:extLst>
      <p:ext uri="{BB962C8B-B14F-4D97-AF65-F5344CB8AC3E}">
        <p14:creationId xmlns:p14="http://schemas.microsoft.com/office/powerpoint/2010/main" val="264151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a:t>CHOOSING LIGHT BULBS</a:t>
            </a:r>
            <a:endParaRPr lang="en-VN" dirty="0">
              <a:solidFill>
                <a:schemeClr val="accent1">
                  <a:lumMod val="50000"/>
                </a:schemeClr>
              </a:solidFill>
            </a:endParaRPr>
          </a:p>
        </p:txBody>
      </p:sp>
      <p:sp>
        <p:nvSpPr>
          <p:cNvPr id="2" name="Rectangle 1"/>
          <p:cNvSpPr/>
          <p:nvPr/>
        </p:nvSpPr>
        <p:spPr>
          <a:xfrm>
            <a:off x="517340" y="1389756"/>
            <a:ext cx="11123117" cy="3901837"/>
          </a:xfrm>
          <a:prstGeom prst="rect">
            <a:avLst/>
          </a:prstGeom>
        </p:spPr>
        <p:txBody>
          <a:bodyPr wrap="square">
            <a:spAutoFit/>
          </a:bodyPr>
          <a:lstStyle/>
          <a:p>
            <a:pPr marL="342900" indent="-342900">
              <a:lnSpc>
                <a:spcPct val="150000"/>
              </a:lnSpc>
              <a:buFont typeface="Arial" panose="020B0604020202020204" pitchFamily="34" charset="0"/>
              <a:buChar char="•"/>
            </a:pPr>
            <a:r>
              <a:rPr lang="en-US" sz="2400" dirty="0"/>
              <a:t>Field of application</a:t>
            </a:r>
          </a:p>
          <a:p>
            <a:pPr marL="342900" indent="-342900">
              <a:lnSpc>
                <a:spcPct val="150000"/>
              </a:lnSpc>
              <a:buFont typeface="Arial" panose="020B0604020202020204" pitchFamily="34" charset="0"/>
              <a:buChar char="•"/>
            </a:pPr>
            <a:r>
              <a:rPr lang="en-US" altLang="en-US" sz="2400" dirty="0"/>
              <a:t>Luminous efficacy</a:t>
            </a:r>
          </a:p>
          <a:p>
            <a:pPr marL="342900" indent="-342900">
              <a:lnSpc>
                <a:spcPct val="150000"/>
              </a:lnSpc>
              <a:buFont typeface="Arial" panose="020B0604020202020204" pitchFamily="34" charset="0"/>
              <a:buChar char="•"/>
            </a:pPr>
            <a:r>
              <a:rPr lang="en-US" altLang="en-US" sz="2400" dirty="0"/>
              <a:t>Color of light, color rendering index (CRI)</a:t>
            </a:r>
          </a:p>
          <a:p>
            <a:pPr marL="342900" indent="-342900">
              <a:lnSpc>
                <a:spcPct val="150000"/>
              </a:lnSpc>
              <a:buFont typeface="Arial" panose="020B0604020202020204" pitchFamily="34" charset="0"/>
              <a:buChar char="•"/>
            </a:pPr>
            <a:r>
              <a:rPr lang="en-US" altLang="en-US" sz="2400" dirty="0"/>
              <a:t>Lifespan</a:t>
            </a:r>
          </a:p>
          <a:p>
            <a:pPr marL="342900" indent="-342900">
              <a:lnSpc>
                <a:spcPct val="150000"/>
              </a:lnSpc>
              <a:buFont typeface="Arial" panose="020B0604020202020204" pitchFamily="34" charset="0"/>
              <a:buChar char="•"/>
            </a:pPr>
            <a:r>
              <a:rPr lang="en-US" altLang="en-US" sz="2400" dirty="0"/>
              <a:t>Wattage of the bulb, warm-up time</a:t>
            </a:r>
          </a:p>
          <a:p>
            <a:pPr marL="342900" indent="-342900">
              <a:lnSpc>
                <a:spcPct val="150000"/>
              </a:lnSpc>
              <a:buFont typeface="Arial" panose="020B0604020202020204" pitchFamily="34" charset="0"/>
              <a:buChar char="•"/>
            </a:pPr>
            <a:r>
              <a:rPr lang="en-US" altLang="en-US" sz="2400" dirty="0"/>
              <a:t>Luminous flux depreciation</a:t>
            </a:r>
          </a:p>
          <a:p>
            <a:pPr marL="342900" indent="-342900">
              <a:lnSpc>
                <a:spcPct val="150000"/>
              </a:lnSpc>
              <a:buFont typeface="Arial" panose="020B0604020202020204" pitchFamily="34" charset="0"/>
              <a:buChar char="•"/>
            </a:pPr>
            <a:r>
              <a:rPr lang="en-US" altLang="en-US" sz="2400" dirty="0"/>
              <a:t>Dimming capability</a:t>
            </a:r>
          </a:p>
        </p:txBody>
      </p:sp>
    </p:spTree>
    <p:extLst>
      <p:ext uri="{BB962C8B-B14F-4D97-AF65-F5344CB8AC3E}">
        <p14:creationId xmlns:p14="http://schemas.microsoft.com/office/powerpoint/2010/main" val="36828408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a:t>COMMON ERRORS IN LAMP USAGE</a:t>
            </a:r>
            <a:endParaRPr lang="en-VN" dirty="0">
              <a:solidFill>
                <a:schemeClr val="accent1">
                  <a:lumMod val="50000"/>
                </a:schemeClr>
              </a:solidFill>
            </a:endParaRPr>
          </a:p>
        </p:txBody>
      </p:sp>
      <p:sp>
        <p:nvSpPr>
          <p:cNvPr id="2" name="Rectangle 1"/>
          <p:cNvSpPr/>
          <p:nvPr/>
        </p:nvSpPr>
        <p:spPr>
          <a:xfrm>
            <a:off x="517340" y="1337186"/>
            <a:ext cx="11123117" cy="3347840"/>
          </a:xfrm>
          <a:prstGeom prst="rect">
            <a:avLst/>
          </a:prstGeom>
        </p:spPr>
        <p:txBody>
          <a:bodyPr wrap="square">
            <a:spAutoFit/>
          </a:bodyPr>
          <a:lstStyle/>
          <a:p>
            <a:pPr marL="342900" indent="-342900">
              <a:lnSpc>
                <a:spcPct val="150000"/>
              </a:lnSpc>
              <a:buFont typeface="Arial" panose="020B0604020202020204" pitchFamily="34" charset="0"/>
              <a:buChar char="•"/>
            </a:pPr>
            <a:r>
              <a:rPr lang="en-US" altLang="en-US" sz="2400" dirty="0"/>
              <a:t>Focusing solely on initial cost of light bulbs</a:t>
            </a:r>
          </a:p>
          <a:p>
            <a:pPr marL="342900" indent="-342900">
              <a:lnSpc>
                <a:spcPct val="150000"/>
              </a:lnSpc>
              <a:buFont typeface="Arial" panose="020B0604020202020204" pitchFamily="34" charset="0"/>
              <a:buChar char="•"/>
            </a:pPr>
            <a:r>
              <a:rPr lang="en-US" altLang="en-US" sz="2400" dirty="0"/>
              <a:t>Inaccurate color rendition</a:t>
            </a:r>
          </a:p>
          <a:p>
            <a:pPr marL="342900" indent="-342900">
              <a:lnSpc>
                <a:spcPct val="150000"/>
              </a:lnSpc>
              <a:buFont typeface="Arial" panose="020B0604020202020204" pitchFamily="34" charset="0"/>
              <a:buChar char="•"/>
            </a:pPr>
            <a:r>
              <a:rPr lang="en-US" altLang="en-US" sz="2400" dirty="0"/>
              <a:t>Not suitable for the intended users</a:t>
            </a:r>
          </a:p>
          <a:p>
            <a:pPr marL="342900" indent="-342900">
              <a:lnSpc>
                <a:spcPct val="150000"/>
              </a:lnSpc>
              <a:buFont typeface="Arial" panose="020B0604020202020204" pitchFamily="34" charset="0"/>
              <a:buChar char="•"/>
            </a:pPr>
            <a:r>
              <a:rPr lang="en-US" altLang="en-US" sz="2400" dirty="0"/>
              <a:t>Choosing wattage that is too high or too low</a:t>
            </a:r>
          </a:p>
          <a:p>
            <a:pPr marL="342900" indent="-342900">
              <a:lnSpc>
                <a:spcPct val="150000"/>
              </a:lnSpc>
              <a:buFont typeface="Arial" panose="020B0604020202020204" pitchFamily="34" charset="0"/>
              <a:buChar char="•"/>
            </a:pPr>
            <a:r>
              <a:rPr lang="en-US" altLang="en-US" sz="2400" dirty="0"/>
              <a:t>Using inefficient magnetic ballasts</a:t>
            </a:r>
          </a:p>
          <a:p>
            <a:pPr marL="342900" indent="-342900">
              <a:lnSpc>
                <a:spcPct val="150000"/>
              </a:lnSpc>
              <a:buFont typeface="Arial" panose="020B0604020202020204" pitchFamily="34" charset="0"/>
              <a:buChar char="•"/>
            </a:pPr>
            <a:r>
              <a:rPr lang="en-US" altLang="en-US" sz="2400" dirty="0"/>
              <a:t>Frequent switching on and off</a:t>
            </a:r>
          </a:p>
        </p:txBody>
      </p:sp>
    </p:spTree>
    <p:extLst>
      <p:ext uri="{BB962C8B-B14F-4D97-AF65-F5344CB8AC3E}">
        <p14:creationId xmlns:p14="http://schemas.microsoft.com/office/powerpoint/2010/main" val="17085443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CHOOSING LIGHT SOURCES</a:t>
            </a:r>
            <a:endParaRPr lang="en-VN" dirty="0">
              <a:solidFill>
                <a:schemeClr val="accent1">
                  <a:lumMod val="50000"/>
                </a:schemeClr>
              </a:solidFill>
            </a:endParaRPr>
          </a:p>
        </p:txBody>
      </p:sp>
      <p:graphicFrame>
        <p:nvGraphicFramePr>
          <p:cNvPr id="4" name="Group 60">
            <a:extLst>
              <a:ext uri="{FF2B5EF4-FFF2-40B4-BE49-F238E27FC236}">
                <a16:creationId xmlns:a16="http://schemas.microsoft.com/office/drawing/2014/main" id="{BC42A816-2227-AF17-937A-A9983DBE65EB}"/>
              </a:ext>
            </a:extLst>
          </p:cNvPr>
          <p:cNvGraphicFramePr>
            <a:graphicFrameLocks/>
          </p:cNvGraphicFramePr>
          <p:nvPr>
            <p:extLst>
              <p:ext uri="{D42A27DB-BD31-4B8C-83A1-F6EECF244321}">
                <p14:modId xmlns:p14="http://schemas.microsoft.com/office/powerpoint/2010/main" val="3647694086"/>
              </p:ext>
            </p:extLst>
          </p:nvPr>
        </p:nvGraphicFramePr>
        <p:xfrm>
          <a:off x="1049698" y="1167952"/>
          <a:ext cx="10058400" cy="4817251"/>
        </p:xfrm>
        <a:graphic>
          <a:graphicData uri="http://schemas.openxmlformats.org/drawingml/2006/table">
            <a:tbl>
              <a:tblPr/>
              <a:tblGrid>
                <a:gridCol w="3699052">
                  <a:extLst>
                    <a:ext uri="{9D8B030D-6E8A-4147-A177-3AD203B41FA5}">
                      <a16:colId xmlns:a16="http://schemas.microsoft.com/office/drawing/2014/main" val="20000"/>
                    </a:ext>
                  </a:extLst>
                </a:gridCol>
                <a:gridCol w="2353944">
                  <a:extLst>
                    <a:ext uri="{9D8B030D-6E8A-4147-A177-3AD203B41FA5}">
                      <a16:colId xmlns:a16="http://schemas.microsoft.com/office/drawing/2014/main" val="20001"/>
                    </a:ext>
                  </a:extLst>
                </a:gridCol>
                <a:gridCol w="1176971">
                  <a:extLst>
                    <a:ext uri="{9D8B030D-6E8A-4147-A177-3AD203B41FA5}">
                      <a16:colId xmlns:a16="http://schemas.microsoft.com/office/drawing/2014/main" val="20002"/>
                    </a:ext>
                  </a:extLst>
                </a:gridCol>
                <a:gridCol w="2828433">
                  <a:extLst>
                    <a:ext uri="{9D8B030D-6E8A-4147-A177-3AD203B41FA5}">
                      <a16:colId xmlns:a16="http://schemas.microsoft.com/office/drawing/2014/main" val="20003"/>
                    </a:ext>
                  </a:extLst>
                </a:gridCol>
              </a:tblGrid>
              <a:tr h="45613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 of light currently in use</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Replaceable light</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 saving</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Application</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764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Incandescent light</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000000"/>
                          </a:solidFill>
                          <a:effectLst/>
                          <a:latin typeface="Arial" panose="020B0604020202020204" pitchFamily="34" charset="0"/>
                          <a:cs typeface="Arial" panose="020B0604020202020204" pitchFamily="34" charset="0"/>
                        </a:rPr>
                        <a:t>LED</a:t>
                      </a:r>
                      <a:endPar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75-80%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Commercial, residential, restaurant, hotel</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1"/>
                  </a:ext>
                </a:extLst>
              </a:tr>
              <a:tr h="7915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High-pressure mercury lamp</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000000"/>
                          </a:solidFill>
                          <a:effectLst/>
                          <a:latin typeface="Arial" panose="020B0604020202020204" pitchFamily="34" charset="0"/>
                          <a:cs typeface="Arial" panose="020B0604020202020204" pitchFamily="34" charset="0"/>
                        </a:rPr>
                        <a:t>LED</a:t>
                      </a:r>
                      <a:endPar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anose="020B0604020202020204" pitchFamily="34" charset="0"/>
                          <a:cs typeface="Arial" panose="020B0604020202020204" pitchFamily="34" charset="0"/>
                        </a:rPr>
                        <a:t>30-60%</a:t>
                      </a:r>
                      <a:endPar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Factory, trading area, sports facilities, supermarket</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7011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High-pressure mercury lamp</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000000"/>
                          </a:solidFill>
                          <a:effectLst/>
                          <a:latin typeface="Arial" panose="020B0604020202020204" pitchFamily="34" charset="0"/>
                          <a:cs typeface="Arial" panose="020B0604020202020204" pitchFamily="34" charset="0"/>
                        </a:rPr>
                        <a:t>LED</a:t>
                      </a:r>
                      <a:endPar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anose="020B0604020202020204" pitchFamily="34" charset="0"/>
                          <a:cs typeface="Arial" panose="020B0604020202020204" pitchFamily="34" charset="0"/>
                        </a:rPr>
                        <a:t>40-50</a:t>
                      </a: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Public spaces, streets, outdoors</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6226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Fluorescent lamp – T10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000000"/>
                          </a:solidFill>
                          <a:effectLst/>
                          <a:latin typeface="Arial" panose="020B0604020202020204" pitchFamily="34" charset="0"/>
                          <a:cs typeface="Arial" panose="020B0604020202020204" pitchFamily="34" charset="0"/>
                        </a:rPr>
                        <a:t>LED</a:t>
                      </a:r>
                      <a:endPar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anose="020B0604020202020204" pitchFamily="34" charset="0"/>
                          <a:cs typeface="Arial" panose="020B0604020202020204" pitchFamily="34" charset="0"/>
                        </a:rPr>
                        <a:t>10-50</a:t>
                      </a: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Industrial, residential, public...</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5903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Small incandescent indicator light for electrical panels</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LED</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70%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Electrical panels, transportation</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7011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Halogen</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CFL, LED</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60-65%</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Decoration, hotels, convenience stores</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38069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UTILIZING NATURAL LIGHT</a:t>
            </a:r>
            <a:endParaRPr lang="en-VN" dirty="0">
              <a:solidFill>
                <a:schemeClr val="accent1">
                  <a:lumMod val="50000"/>
                </a:schemeClr>
              </a:solidFill>
            </a:endParaRPr>
          </a:p>
        </p:txBody>
      </p:sp>
      <p:sp>
        <p:nvSpPr>
          <p:cNvPr id="4" name="Rectangle 3"/>
          <p:cNvSpPr/>
          <p:nvPr/>
        </p:nvSpPr>
        <p:spPr>
          <a:xfrm>
            <a:off x="517340" y="1520448"/>
            <a:ext cx="11123117" cy="3655616"/>
          </a:xfrm>
          <a:prstGeom prst="rect">
            <a:avLst/>
          </a:prstGeom>
        </p:spPr>
        <p:txBody>
          <a:bodyPr wrap="square">
            <a:spAutoFit/>
          </a:bodyPr>
          <a:lstStyle/>
          <a:p>
            <a:pPr algn="just">
              <a:lnSpc>
                <a:spcPct val="150000"/>
              </a:lnSpc>
              <a:spcBef>
                <a:spcPts val="600"/>
              </a:spcBef>
              <a:spcAft>
                <a:spcPts val="600"/>
              </a:spcAft>
            </a:pPr>
            <a:r>
              <a:rPr lang="en-US" altLang="en-US" sz="2400" dirty="0"/>
              <a:t>Natural light is free and beneficial for health. Therefore, maximizing the use of natural light and reducing the use of electric lights is a highly effective energy-saving potential that should be considered from the design phase onward.</a:t>
            </a:r>
          </a:p>
          <a:p>
            <a:pPr marL="285750" indent="-285750" algn="just">
              <a:lnSpc>
                <a:spcPct val="150000"/>
              </a:lnSpc>
              <a:spcBef>
                <a:spcPts val="600"/>
              </a:spcBef>
              <a:spcAft>
                <a:spcPts val="600"/>
              </a:spcAft>
              <a:buFont typeface="Arial" panose="020B0604020202020204" pitchFamily="34" charset="0"/>
              <a:buChar char="•"/>
            </a:pPr>
            <a:r>
              <a:rPr lang="en-US" altLang="en-US" sz="2400" dirty="0"/>
              <a:t>Properly design windows, skylights, and light wells.</a:t>
            </a:r>
          </a:p>
          <a:p>
            <a:pPr marL="285750" indent="-285750" algn="just">
              <a:lnSpc>
                <a:spcPct val="150000"/>
              </a:lnSpc>
              <a:spcBef>
                <a:spcPts val="600"/>
              </a:spcBef>
              <a:spcAft>
                <a:spcPts val="600"/>
              </a:spcAft>
              <a:buFont typeface="Arial" panose="020B0604020202020204" pitchFamily="34" charset="0"/>
              <a:buChar char="•"/>
            </a:pPr>
            <a:r>
              <a:rPr lang="en-US" altLang="en-US" sz="2400" dirty="0"/>
              <a:t>Use light tubes to bring light from the roof deep into the building, especially in areas that do not receive direct natural light from windows and skylights.</a:t>
            </a:r>
          </a:p>
        </p:txBody>
      </p:sp>
    </p:spTree>
    <p:extLst>
      <p:ext uri="{BB962C8B-B14F-4D97-AF65-F5344CB8AC3E}">
        <p14:creationId xmlns:p14="http://schemas.microsoft.com/office/powerpoint/2010/main" val="33963599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UTILIZING NATURAL LIGHT</a:t>
            </a:r>
            <a:endParaRPr lang="en-VN" dirty="0">
              <a:solidFill>
                <a:schemeClr val="accent1">
                  <a:lumMod val="50000"/>
                </a:schemeClr>
              </a:solidFill>
            </a:endParaRPr>
          </a:p>
        </p:txBody>
      </p:sp>
      <p:grpSp>
        <p:nvGrpSpPr>
          <p:cNvPr id="5" name="Group 4">
            <a:extLst>
              <a:ext uri="{FF2B5EF4-FFF2-40B4-BE49-F238E27FC236}">
                <a16:creationId xmlns:a16="http://schemas.microsoft.com/office/drawing/2014/main" id="{3DF471BD-F5F5-435B-EAF0-59CDD87E53BD}"/>
              </a:ext>
            </a:extLst>
          </p:cNvPr>
          <p:cNvGrpSpPr/>
          <p:nvPr/>
        </p:nvGrpSpPr>
        <p:grpSpPr>
          <a:xfrm>
            <a:off x="1435289" y="1787478"/>
            <a:ext cx="5013714" cy="3841432"/>
            <a:chOff x="1087366" y="1676400"/>
            <a:chExt cx="5013714" cy="3841432"/>
          </a:xfrm>
        </p:grpSpPr>
        <p:pic>
          <p:nvPicPr>
            <p:cNvPr id="6" name="Picture 5" descr="Siting with the Sun: Passive Heating and Daylighting - GreenBuildingAdvisor">
              <a:extLst>
                <a:ext uri="{FF2B5EF4-FFF2-40B4-BE49-F238E27FC236}">
                  <a16:creationId xmlns:a16="http://schemas.microsoft.com/office/drawing/2014/main" id="{22407063-D446-2626-DE51-6DABEBF7959D}"/>
                </a:ext>
              </a:extLst>
            </p:cNvPr>
            <p:cNvPicPr/>
            <p:nvPr/>
          </p:nvPicPr>
          <p:blipFill rotWithShape="1">
            <a:blip r:embed="rId3">
              <a:extLst>
                <a:ext uri="{28A0092B-C50C-407E-A947-70E740481C1C}">
                  <a14:useLocalDpi xmlns:a14="http://schemas.microsoft.com/office/drawing/2010/main" val="0"/>
                </a:ext>
              </a:extLst>
            </a:blip>
            <a:srcRect l="31866" t="10624" r="10801" b="74239"/>
            <a:stretch/>
          </p:blipFill>
          <p:spPr bwMode="auto">
            <a:xfrm>
              <a:off x="1087366" y="1688466"/>
              <a:ext cx="3119755" cy="1133475"/>
            </a:xfrm>
            <a:prstGeom prst="rect">
              <a:avLst/>
            </a:prstGeom>
            <a:noFill/>
            <a:ln>
              <a:noFill/>
            </a:ln>
            <a:extLst>
              <a:ext uri="{53640926-AAD7-44D8-BBD7-CCE9431645EC}">
                <a14:shadowObscured xmlns:a14="http://schemas.microsoft.com/office/drawing/2010/main"/>
              </a:ext>
            </a:extLst>
          </p:spPr>
        </p:pic>
        <p:pic>
          <p:nvPicPr>
            <p:cNvPr id="7" name="Picture 6" descr="Siting with the Sun: Passive Heating and Daylighting - GreenBuildingAdvisor">
              <a:extLst>
                <a:ext uri="{FF2B5EF4-FFF2-40B4-BE49-F238E27FC236}">
                  <a16:creationId xmlns:a16="http://schemas.microsoft.com/office/drawing/2014/main" id="{80EF30E9-34B6-C036-3455-449BA1E9D38E}"/>
                </a:ext>
              </a:extLst>
            </p:cNvPr>
            <p:cNvPicPr/>
            <p:nvPr/>
          </p:nvPicPr>
          <p:blipFill rotWithShape="1">
            <a:blip r:embed="rId3">
              <a:extLst>
                <a:ext uri="{28A0092B-C50C-407E-A947-70E740481C1C}">
                  <a14:useLocalDpi xmlns:a14="http://schemas.microsoft.com/office/drawing/2010/main" val="0"/>
                </a:ext>
              </a:extLst>
            </a:blip>
            <a:srcRect l="1999" t="67098" r="72267" b="15310"/>
            <a:stretch/>
          </p:blipFill>
          <p:spPr bwMode="auto">
            <a:xfrm>
              <a:off x="4714169" y="1676400"/>
              <a:ext cx="1231265" cy="1157605"/>
            </a:xfrm>
            <a:prstGeom prst="rect">
              <a:avLst/>
            </a:prstGeom>
            <a:noFill/>
            <a:ln>
              <a:noFill/>
            </a:ln>
            <a:extLst>
              <a:ext uri="{53640926-AAD7-44D8-BBD7-CCE9431645EC}">
                <a14:shadowObscured xmlns:a14="http://schemas.microsoft.com/office/drawing/2010/main"/>
              </a:ext>
            </a:extLst>
          </p:spPr>
        </p:pic>
        <p:pic>
          <p:nvPicPr>
            <p:cNvPr id="8" name="Picture 7" descr="Siting with the Sun: Passive Heating and Daylighting - GreenBuildingAdvisor">
              <a:extLst>
                <a:ext uri="{FF2B5EF4-FFF2-40B4-BE49-F238E27FC236}">
                  <a16:creationId xmlns:a16="http://schemas.microsoft.com/office/drawing/2014/main" id="{2D46837F-3916-E0EC-4D24-C2182C0C0CED}"/>
                </a:ext>
              </a:extLst>
            </p:cNvPr>
            <p:cNvPicPr/>
            <p:nvPr/>
          </p:nvPicPr>
          <p:blipFill rotWithShape="1">
            <a:blip r:embed="rId3">
              <a:extLst>
                <a:ext uri="{28A0092B-C50C-407E-A947-70E740481C1C}">
                  <a14:useLocalDpi xmlns:a14="http://schemas.microsoft.com/office/drawing/2010/main" val="0"/>
                </a:ext>
              </a:extLst>
            </a:blip>
            <a:srcRect l="31866" t="37973" r="10401" b="44276"/>
            <a:stretch/>
          </p:blipFill>
          <p:spPr bwMode="auto">
            <a:xfrm>
              <a:off x="1161660" y="2989104"/>
              <a:ext cx="2971165" cy="1256665"/>
            </a:xfrm>
            <a:prstGeom prst="rect">
              <a:avLst/>
            </a:prstGeom>
            <a:noFill/>
            <a:ln>
              <a:noFill/>
            </a:ln>
            <a:extLst>
              <a:ext uri="{53640926-AAD7-44D8-BBD7-CCE9431645EC}">
                <a14:shadowObscured xmlns:a14="http://schemas.microsoft.com/office/drawing/2010/main"/>
              </a:ext>
            </a:extLst>
          </p:spPr>
        </p:pic>
        <p:pic>
          <p:nvPicPr>
            <p:cNvPr id="9" name="Picture 8" descr="Siting with the Sun: Passive Heating and Daylighting - GreenBuildingAdvisor">
              <a:extLst>
                <a:ext uri="{FF2B5EF4-FFF2-40B4-BE49-F238E27FC236}">
                  <a16:creationId xmlns:a16="http://schemas.microsoft.com/office/drawing/2014/main" id="{221FF739-E305-6F20-8272-4C145BBE5A0D}"/>
                </a:ext>
              </a:extLst>
            </p:cNvPr>
            <p:cNvPicPr/>
            <p:nvPr/>
          </p:nvPicPr>
          <p:blipFill rotWithShape="1">
            <a:blip r:embed="rId3">
              <a:extLst>
                <a:ext uri="{28A0092B-C50C-407E-A947-70E740481C1C}">
                  <a14:useLocalDpi xmlns:a14="http://schemas.microsoft.com/office/drawing/2010/main" val="0"/>
                </a:ext>
              </a:extLst>
            </a:blip>
            <a:srcRect l="31866" t="68812" r="6934" b="15785"/>
            <a:stretch/>
          </p:blipFill>
          <p:spPr bwMode="auto">
            <a:xfrm>
              <a:off x="1161660" y="4412932"/>
              <a:ext cx="3189605" cy="1104900"/>
            </a:xfrm>
            <a:prstGeom prst="rect">
              <a:avLst/>
            </a:prstGeom>
            <a:noFill/>
            <a:ln>
              <a:noFill/>
            </a:ln>
            <a:extLst>
              <a:ext uri="{53640926-AAD7-44D8-BBD7-CCE9431645EC}">
                <a14:shadowObscured xmlns:a14="http://schemas.microsoft.com/office/drawing/2010/main"/>
              </a:ext>
            </a:extLst>
          </p:spPr>
        </p:pic>
        <p:pic>
          <p:nvPicPr>
            <p:cNvPr id="10" name="Picture 9" descr="Roof window installations bringing the outdoors inside - Skylight  Specialists Brisbane">
              <a:extLst>
                <a:ext uri="{FF2B5EF4-FFF2-40B4-BE49-F238E27FC236}">
                  <a16:creationId xmlns:a16="http://schemas.microsoft.com/office/drawing/2014/main" id="{72F1462A-F736-0D3E-70BA-C339034E9305}"/>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4169" y="2995771"/>
              <a:ext cx="1255395" cy="1255395"/>
            </a:xfrm>
            <a:prstGeom prst="rect">
              <a:avLst/>
            </a:prstGeom>
            <a:noFill/>
            <a:ln>
              <a:noFill/>
            </a:ln>
          </p:spPr>
        </p:pic>
        <p:pic>
          <p:nvPicPr>
            <p:cNvPr id="11" name="Picture 10" descr="Would you like to work with natural light? Solatube Levante can help you">
              <a:extLst>
                <a:ext uri="{FF2B5EF4-FFF2-40B4-BE49-F238E27FC236}">
                  <a16:creationId xmlns:a16="http://schemas.microsoft.com/office/drawing/2014/main" id="{0C365FF0-09F9-795D-77B8-990C75085C27}"/>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4169" y="4409596"/>
              <a:ext cx="1386911" cy="1104900"/>
            </a:xfrm>
            <a:prstGeom prst="rect">
              <a:avLst/>
            </a:prstGeom>
            <a:noFill/>
            <a:ln>
              <a:noFill/>
            </a:ln>
          </p:spPr>
        </p:pic>
      </p:grpSp>
      <p:pic>
        <p:nvPicPr>
          <p:cNvPr id="12" name="Picture 11">
            <a:extLst>
              <a:ext uri="{FF2B5EF4-FFF2-40B4-BE49-F238E27FC236}">
                <a16:creationId xmlns:a16="http://schemas.microsoft.com/office/drawing/2014/main" id="{764804B6-91C4-E4AA-CA76-E8A73C71F648}"/>
              </a:ext>
            </a:extLst>
          </p:cNvPr>
          <p:cNvPicPr>
            <a:picLocks noChangeAspect="1"/>
          </p:cNvPicPr>
          <p:nvPr/>
        </p:nvPicPr>
        <p:blipFill>
          <a:blip r:embed="rId6"/>
          <a:srcRect/>
          <a:stretch>
            <a:fillRect/>
          </a:stretch>
        </p:blipFill>
        <p:spPr>
          <a:xfrm>
            <a:off x="7631096" y="1787478"/>
            <a:ext cx="2535866" cy="1718313"/>
          </a:xfrm>
          <a:prstGeom prst="rect">
            <a:avLst/>
          </a:prstGeom>
          <a:noFill/>
          <a:ln>
            <a:noFill/>
            <a:prstDash/>
          </a:ln>
        </p:spPr>
      </p:pic>
      <p:pic>
        <p:nvPicPr>
          <p:cNvPr id="13" name="Picture 12">
            <a:extLst>
              <a:ext uri="{FF2B5EF4-FFF2-40B4-BE49-F238E27FC236}">
                <a16:creationId xmlns:a16="http://schemas.microsoft.com/office/drawing/2014/main" id="{1487745E-C846-597E-7F2E-AC2141E3B6EC}"/>
              </a:ext>
            </a:extLst>
          </p:cNvPr>
          <p:cNvPicPr>
            <a:picLocks noChangeAspect="1"/>
          </p:cNvPicPr>
          <p:nvPr/>
        </p:nvPicPr>
        <p:blipFill>
          <a:blip r:embed="rId7"/>
          <a:srcRect/>
          <a:stretch>
            <a:fillRect/>
          </a:stretch>
        </p:blipFill>
        <p:spPr>
          <a:xfrm>
            <a:off x="7631096" y="3822845"/>
            <a:ext cx="2535866" cy="1802729"/>
          </a:xfrm>
          <a:prstGeom prst="rect">
            <a:avLst/>
          </a:prstGeom>
          <a:noFill/>
          <a:ln>
            <a:noFill/>
            <a:prstDash/>
          </a:ln>
        </p:spPr>
      </p:pic>
    </p:spTree>
    <p:extLst>
      <p:ext uri="{BB962C8B-B14F-4D97-AF65-F5344CB8AC3E}">
        <p14:creationId xmlns:p14="http://schemas.microsoft.com/office/powerpoint/2010/main" val="12953534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UTILIZING NATURAL LIGHT</a:t>
            </a:r>
            <a:endParaRPr lang="en-VN" dirty="0">
              <a:solidFill>
                <a:schemeClr val="accent1">
                  <a:lumMod val="50000"/>
                </a:schemeClr>
              </a:solidFill>
            </a:endParaRPr>
          </a:p>
        </p:txBody>
      </p:sp>
      <p:sp>
        <p:nvSpPr>
          <p:cNvPr id="2" name="Rectangle 1"/>
          <p:cNvSpPr/>
          <p:nvPr/>
        </p:nvSpPr>
        <p:spPr>
          <a:xfrm>
            <a:off x="517339" y="1364314"/>
            <a:ext cx="11123118" cy="5375254"/>
          </a:xfrm>
          <a:prstGeom prst="rect">
            <a:avLst/>
          </a:prstGeom>
        </p:spPr>
        <p:txBody>
          <a:bodyPr wrap="square">
            <a:spAutoFit/>
          </a:bodyPr>
          <a:lstStyle/>
          <a:p>
            <a:pPr algn="just">
              <a:lnSpc>
                <a:spcPct val="130000"/>
              </a:lnSpc>
              <a:spcBef>
                <a:spcPts val="600"/>
              </a:spcBef>
              <a:spcAft>
                <a:spcPts val="600"/>
              </a:spcAft>
            </a:pPr>
            <a:r>
              <a:rPr lang="en-US" altLang="en-US" sz="2000" b="1" dirty="0">
                <a:solidFill>
                  <a:srgbClr val="FF0000"/>
                </a:solidFill>
              </a:rPr>
              <a:t>Case Study</a:t>
            </a:r>
          </a:p>
          <a:p>
            <a:pPr marL="285750" indent="-285750" algn="just">
              <a:lnSpc>
                <a:spcPct val="130000"/>
              </a:lnSpc>
              <a:spcBef>
                <a:spcPts val="600"/>
              </a:spcBef>
              <a:spcAft>
                <a:spcPts val="600"/>
              </a:spcAft>
              <a:buFont typeface="Arial" panose="020B0604020202020204" pitchFamily="34" charset="0"/>
              <a:buChar char="•"/>
            </a:pPr>
            <a:r>
              <a:rPr lang="en-US" altLang="en-US" sz="2000" dirty="0"/>
              <a:t>Application point: Evaluate the use of natural daylight during the day by applying light-transmitting materials to areas within the factory that do not receive natural light.</a:t>
            </a:r>
          </a:p>
          <a:p>
            <a:pPr marL="285750" indent="-285750" algn="just">
              <a:lnSpc>
                <a:spcPct val="130000"/>
              </a:lnSpc>
              <a:spcBef>
                <a:spcPts val="600"/>
              </a:spcBef>
              <a:spcAft>
                <a:spcPts val="600"/>
              </a:spcAft>
              <a:buFont typeface="Arial" panose="020B0604020202020204" pitchFamily="34" charset="0"/>
              <a:buChar char="•"/>
            </a:pPr>
            <a:r>
              <a:rPr lang="en-US" sz="2000" dirty="0"/>
              <a:t>Analysis and measurement method</a:t>
            </a:r>
            <a:r>
              <a:rPr lang="en-US" altLang="en-US" sz="2000" dirty="0"/>
              <a:t>: </a:t>
            </a:r>
          </a:p>
          <a:p>
            <a:pPr marL="742950" lvl="1" indent="-285750" algn="just">
              <a:lnSpc>
                <a:spcPct val="130000"/>
              </a:lnSpc>
              <a:spcBef>
                <a:spcPts val="600"/>
              </a:spcBef>
              <a:spcAft>
                <a:spcPts val="600"/>
              </a:spcAft>
              <a:buFont typeface="Wingdings" panose="05000000000000000000" pitchFamily="2" charset="2"/>
              <a:buChar char="Ø"/>
            </a:pPr>
            <a:r>
              <a:rPr lang="en-US" altLang="en-US" sz="2000" dirty="0"/>
              <a:t>Determine if the factory ceiling can be replaced with materials that allow direct sunlight onto the roof</a:t>
            </a:r>
            <a:r>
              <a:rPr lang="vi-VN" altLang="en-US" sz="2000" dirty="0"/>
              <a:t>.</a:t>
            </a:r>
          </a:p>
          <a:p>
            <a:pPr marL="742950" lvl="1" indent="-285750" algn="just">
              <a:lnSpc>
                <a:spcPct val="130000"/>
              </a:lnSpc>
              <a:spcBef>
                <a:spcPts val="600"/>
              </a:spcBef>
              <a:spcAft>
                <a:spcPts val="600"/>
              </a:spcAft>
              <a:buFont typeface="Wingdings" panose="05000000000000000000" pitchFamily="2" charset="2"/>
              <a:buChar char="Ø"/>
            </a:pPr>
            <a:r>
              <a:rPr lang="en-US" altLang="en-US" sz="2000" dirty="0"/>
              <a:t>Assess the current status of lighting fixtures that are on due to lack of natural light usage.</a:t>
            </a:r>
            <a:endParaRPr lang="vi-VN" altLang="en-US" sz="2000" dirty="0"/>
          </a:p>
          <a:p>
            <a:pPr marL="742950" lvl="1" indent="-285750" algn="just">
              <a:lnSpc>
                <a:spcPct val="130000"/>
              </a:lnSpc>
              <a:spcBef>
                <a:spcPts val="600"/>
              </a:spcBef>
              <a:spcAft>
                <a:spcPts val="600"/>
              </a:spcAft>
              <a:buFont typeface="Wingdings" panose="05000000000000000000" pitchFamily="2" charset="2"/>
              <a:buChar char="Ø"/>
            </a:pPr>
            <a:r>
              <a:rPr lang="en-US" altLang="en-US" sz="2000" dirty="0"/>
              <a:t>To calculate the efficiency of energy savings, determine the power rating, quantity installed, number of fixtures, and lighting duration of the lighting devices under natural sunlight in the applicable area.</a:t>
            </a:r>
            <a:endParaRPr lang="vi-VN" altLang="en-US" sz="2000" dirty="0"/>
          </a:p>
          <a:p>
            <a:pPr marL="742950" lvl="1" indent="-285750" algn="just">
              <a:lnSpc>
                <a:spcPct val="130000"/>
              </a:lnSpc>
              <a:spcBef>
                <a:spcPts val="600"/>
              </a:spcBef>
              <a:spcAft>
                <a:spcPts val="600"/>
              </a:spcAft>
              <a:buFont typeface="Arial" panose="020B0604020202020204" pitchFamily="34" charset="0"/>
              <a:buChar char="•"/>
            </a:pPr>
            <a:endParaRPr lang="en-US" altLang="en-US" sz="2000" dirty="0"/>
          </a:p>
        </p:txBody>
      </p:sp>
    </p:spTree>
    <p:extLst>
      <p:ext uri="{BB962C8B-B14F-4D97-AF65-F5344CB8AC3E}">
        <p14:creationId xmlns:p14="http://schemas.microsoft.com/office/powerpoint/2010/main" val="490307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31D0D691-DD08-B9B2-A3EB-46C499EDDBCC}"/>
              </a:ext>
            </a:extLst>
          </p:cNvPr>
          <p:cNvSpPr>
            <a:spLocks noGrp="1"/>
          </p:cNvSpPr>
          <p:nvPr>
            <p:ph type="title"/>
          </p:nvPr>
        </p:nvSpPr>
        <p:spPr>
          <a:xfrm>
            <a:off x="609600" y="518449"/>
            <a:ext cx="11048999" cy="563562"/>
          </a:xfrm>
        </p:spPr>
        <p:txBody>
          <a:bodyPr>
            <a:noAutofit/>
          </a:bodyPr>
          <a:lstStyle/>
          <a:p>
            <a:pPr algn="ctr"/>
            <a:r>
              <a:rPr lang="en-US" altLang="en-US" sz="3200">
                <a:solidFill>
                  <a:schemeClr val="accent1">
                    <a:lumMod val="50000"/>
                  </a:schemeClr>
                </a:solidFill>
                <a:latin typeface="+mn-lt"/>
              </a:rPr>
              <a:t>INTRODUCE</a:t>
            </a:r>
            <a:endParaRPr lang="en-US" altLang="en-US" sz="3200" b="1"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D5D8C35A-EA14-0F5A-5BC8-9937FF7C1F49}"/>
              </a:ext>
            </a:extLst>
          </p:cNvPr>
          <p:cNvSpPr>
            <a:spLocks noGrp="1"/>
          </p:cNvSpPr>
          <p:nvPr>
            <p:ph idx="1"/>
          </p:nvPr>
        </p:nvSpPr>
        <p:spPr>
          <a:xfrm>
            <a:off x="609600" y="1419154"/>
            <a:ext cx="10906125" cy="4114800"/>
          </a:xfrm>
        </p:spPr>
        <p:txBody>
          <a:bodyPr/>
          <a:lstStyle/>
          <a:p>
            <a:pPr>
              <a:lnSpc>
                <a:spcPct val="150000"/>
              </a:lnSpc>
              <a:defRPr/>
            </a:pPr>
            <a:r>
              <a:rPr lang="en-US" b="1">
                <a:solidFill>
                  <a:schemeClr val="tx1"/>
                </a:solidFill>
              </a:rPr>
              <a:t>Energy consumption in lighting:</a:t>
            </a:r>
            <a:endParaRPr lang="en-US" b="1" dirty="0">
              <a:solidFill>
                <a:schemeClr val="tx1"/>
              </a:solidFill>
            </a:endParaRPr>
          </a:p>
          <a:p>
            <a:pPr lvl="1">
              <a:lnSpc>
                <a:spcPct val="150000"/>
              </a:lnSpc>
              <a:defRPr/>
            </a:pPr>
            <a:r>
              <a:rPr lang="en-US">
                <a:solidFill>
                  <a:schemeClr val="tx1"/>
                </a:solidFill>
              </a:rPr>
              <a:t>20-45% in commercial building energy consumption.</a:t>
            </a:r>
          </a:p>
          <a:p>
            <a:pPr lvl="1">
              <a:lnSpc>
                <a:spcPct val="150000"/>
              </a:lnSpc>
              <a:defRPr/>
            </a:pPr>
            <a:r>
              <a:rPr lang="en-US">
                <a:solidFill>
                  <a:schemeClr val="tx1"/>
                </a:solidFill>
              </a:rPr>
              <a:t>3-10% in industrial plants.</a:t>
            </a:r>
            <a:endParaRPr lang="en-US" dirty="0">
              <a:solidFill>
                <a:schemeClr val="tx1"/>
              </a:solidFill>
            </a:endParaRPr>
          </a:p>
          <a:p>
            <a:pPr>
              <a:lnSpc>
                <a:spcPct val="150000"/>
              </a:lnSpc>
              <a:defRPr/>
            </a:pPr>
            <a:r>
              <a:rPr lang="en-US" b="1">
                <a:solidFill>
                  <a:schemeClr val="tx1"/>
                </a:solidFill>
              </a:rPr>
              <a:t>Three issues to ensure energy efficiency in lighting systems are:</a:t>
            </a:r>
          </a:p>
          <a:p>
            <a:pPr lvl="1">
              <a:lnSpc>
                <a:spcPct val="150000"/>
              </a:lnSpc>
              <a:defRPr/>
            </a:pPr>
            <a:r>
              <a:rPr lang="en-US">
                <a:solidFill>
                  <a:schemeClr val="tx1"/>
                </a:solidFill>
              </a:rPr>
              <a:t>Choose the most efficient light sources.</a:t>
            </a:r>
          </a:p>
          <a:p>
            <a:pPr lvl="1">
              <a:lnSpc>
                <a:spcPct val="150000"/>
              </a:lnSpc>
              <a:defRPr/>
            </a:pPr>
            <a:r>
              <a:rPr lang="en-US">
                <a:solidFill>
                  <a:schemeClr val="tx1"/>
                </a:solidFill>
              </a:rPr>
              <a:t>Combine the right type of lights for the job.</a:t>
            </a:r>
            <a:endParaRPr lang="en-US" dirty="0">
              <a:solidFill>
                <a:schemeClr val="tx1"/>
              </a:solidFill>
            </a:endParaRPr>
          </a:p>
          <a:p>
            <a:pPr lvl="1">
              <a:lnSpc>
                <a:spcPct val="150000"/>
              </a:lnSpc>
              <a:defRPr/>
            </a:pPr>
            <a:r>
              <a:rPr lang="en-US">
                <a:solidFill>
                  <a:schemeClr val="tx1"/>
                </a:solidFill>
              </a:rPr>
              <a:t>Set the brightness level to just right.</a:t>
            </a:r>
            <a:endParaRPr lang="en-US" sz="2400" dirty="0">
              <a:solidFill>
                <a:schemeClr val="tx1"/>
              </a:solidFill>
            </a:endParaRPr>
          </a:p>
        </p:txBody>
      </p:sp>
    </p:spTree>
    <p:extLst>
      <p:ext uri="{BB962C8B-B14F-4D97-AF65-F5344CB8AC3E}">
        <p14:creationId xmlns:p14="http://schemas.microsoft.com/office/powerpoint/2010/main" val="753025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UTILIZING NATURAL LIGHT</a:t>
            </a:r>
            <a:endParaRPr lang="en-VN" dirty="0">
              <a:solidFill>
                <a:schemeClr val="accent1">
                  <a:lumMod val="50000"/>
                </a:schemeClr>
              </a:solidFill>
            </a:endParaRPr>
          </a:p>
        </p:txBody>
      </p:sp>
      <p:graphicFrame>
        <p:nvGraphicFramePr>
          <p:cNvPr id="4" name="Object 4">
            <a:extLst>
              <a:ext uri="{FF2B5EF4-FFF2-40B4-BE49-F238E27FC236}">
                <a16:creationId xmlns:a16="http://schemas.microsoft.com/office/drawing/2014/main" id="{36161057-2D52-E19E-7B41-211CC5E2B049}"/>
              </a:ext>
            </a:extLst>
          </p:cNvPr>
          <p:cNvGraphicFramePr>
            <a:graphicFrameLocks noChangeAspect="1"/>
          </p:cNvGraphicFramePr>
          <p:nvPr>
            <p:extLst>
              <p:ext uri="{D42A27DB-BD31-4B8C-83A1-F6EECF244321}">
                <p14:modId xmlns:p14="http://schemas.microsoft.com/office/powerpoint/2010/main" val="2121300641"/>
              </p:ext>
            </p:extLst>
          </p:nvPr>
        </p:nvGraphicFramePr>
        <p:xfrm>
          <a:off x="2238376" y="1247726"/>
          <a:ext cx="3571875" cy="2447925"/>
        </p:xfrm>
        <a:graphic>
          <a:graphicData uri="http://schemas.openxmlformats.org/presentationml/2006/ole">
            <mc:AlternateContent xmlns:mc="http://schemas.openxmlformats.org/markup-compatibility/2006">
              <mc:Choice xmlns:v="urn:schemas-microsoft-com:vml" Requires="v">
                <p:oleObj name="Bitmap Image" r:id="rId3" imgW="4371429" imgH="3285714" progId="PBrush">
                  <p:embed/>
                </p:oleObj>
              </mc:Choice>
              <mc:Fallback>
                <p:oleObj name="Bitmap Image" r:id="rId3" imgW="4371429" imgH="3285714" progId="PBrush">
                  <p:embed/>
                  <p:pic>
                    <p:nvPicPr>
                      <p:cNvPr id="4" name="Object 4">
                        <a:extLst>
                          <a:ext uri="{FF2B5EF4-FFF2-40B4-BE49-F238E27FC236}">
                            <a16:creationId xmlns:a16="http://schemas.microsoft.com/office/drawing/2014/main" id="{36161057-2D52-E19E-7B41-211CC5E2B0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8376" y="1247726"/>
                        <a:ext cx="3571875"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 name="Picture 13">
            <a:extLst>
              <a:ext uri="{FF2B5EF4-FFF2-40B4-BE49-F238E27FC236}">
                <a16:creationId xmlns:a16="http://schemas.microsoft.com/office/drawing/2014/main" id="{59BCD7E4-6098-7D99-B3BD-1ABCD1C9D86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8376" y="3939266"/>
            <a:ext cx="3643313"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7">
            <a:extLst>
              <a:ext uri="{FF2B5EF4-FFF2-40B4-BE49-F238E27FC236}">
                <a16:creationId xmlns:a16="http://schemas.microsoft.com/office/drawing/2014/main" id="{B53AD2B6-75D3-CB34-A232-DA75B12D7EE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23037" y="3939266"/>
            <a:ext cx="3386137"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5">
            <a:extLst>
              <a:ext uri="{FF2B5EF4-FFF2-40B4-BE49-F238E27FC236}">
                <a16:creationId xmlns:a16="http://schemas.microsoft.com/office/drawing/2014/main" id="{F6A1DA50-DCE8-4E36-9FC7-BAA7B0BB841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23038" y="1247726"/>
            <a:ext cx="3386137"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36505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UTILIZING NATURAL LIGHT</a:t>
            </a:r>
            <a:endParaRPr lang="en-VN" dirty="0">
              <a:solidFill>
                <a:schemeClr val="accent1">
                  <a:lumMod val="50000"/>
                </a:schemeClr>
              </a:solidFill>
            </a:endParaRPr>
          </a:p>
        </p:txBody>
      </p:sp>
      <p:sp>
        <p:nvSpPr>
          <p:cNvPr id="2" name="Rectangle 1"/>
          <p:cNvSpPr/>
          <p:nvPr/>
        </p:nvSpPr>
        <p:spPr>
          <a:xfrm>
            <a:off x="517339" y="1355608"/>
            <a:ext cx="11123117" cy="5601533"/>
          </a:xfrm>
          <a:prstGeom prst="rect">
            <a:avLst/>
          </a:prstGeom>
        </p:spPr>
        <p:txBody>
          <a:bodyPr wrap="square">
            <a:spAutoFit/>
          </a:bodyPr>
          <a:lstStyle/>
          <a:p>
            <a:pPr>
              <a:spcBef>
                <a:spcPts val="600"/>
              </a:spcBef>
              <a:spcAft>
                <a:spcPts val="600"/>
              </a:spcAft>
            </a:pPr>
            <a:r>
              <a:rPr lang="en-US" altLang="en-US" sz="2400" b="1" dirty="0">
                <a:solidFill>
                  <a:srgbClr val="FF0000"/>
                </a:solidFill>
              </a:rPr>
              <a:t>Case study</a:t>
            </a:r>
          </a:p>
          <a:p>
            <a:pPr marL="342900" indent="-342900">
              <a:lnSpc>
                <a:spcPct val="100000"/>
              </a:lnSpc>
              <a:spcBef>
                <a:spcPts val="600"/>
              </a:spcBef>
              <a:spcAft>
                <a:spcPts val="600"/>
              </a:spcAft>
              <a:buFont typeface="Arial" panose="020B0604020202020204" pitchFamily="34" charset="0"/>
              <a:buChar char="•"/>
            </a:pPr>
            <a:r>
              <a:rPr lang="en-US" altLang="en-US" sz="2400" dirty="0"/>
              <a:t>Preventive Measures for Improvement:</a:t>
            </a:r>
          </a:p>
          <a:p>
            <a:pPr marL="800100" lvl="1" indent="-342900">
              <a:lnSpc>
                <a:spcPct val="100000"/>
              </a:lnSpc>
              <a:spcBef>
                <a:spcPts val="600"/>
              </a:spcBef>
              <a:spcAft>
                <a:spcPts val="600"/>
              </a:spcAft>
              <a:buFont typeface="Wingdings" panose="05000000000000000000" pitchFamily="2" charset="2"/>
              <a:buChar char="Ø"/>
            </a:pPr>
            <a:r>
              <a:rPr lang="en-US" altLang="en-US" sz="2400" dirty="0"/>
              <a:t>It is necessary to determine beforehand whether natural light affects product quality within the factory.</a:t>
            </a:r>
            <a:endParaRPr lang="vi-VN" altLang="en-US" sz="2400" dirty="0"/>
          </a:p>
          <a:p>
            <a:pPr marL="800100" lvl="1" indent="-342900">
              <a:lnSpc>
                <a:spcPct val="100000"/>
              </a:lnSpc>
              <a:spcBef>
                <a:spcPts val="600"/>
              </a:spcBef>
              <a:spcAft>
                <a:spcPts val="600"/>
              </a:spcAft>
              <a:buFont typeface="Wingdings" panose="05000000000000000000" pitchFamily="2" charset="2"/>
              <a:buChar char="Ø"/>
            </a:pPr>
            <a:r>
              <a:rPr lang="en-US" altLang="en-US" sz="2400" dirty="0"/>
              <a:t>Propose regular maintenance and inspections to prevent reduced natural light due to solar light pollution</a:t>
            </a:r>
          </a:p>
          <a:p>
            <a:pPr marL="342900" indent="-342900">
              <a:lnSpc>
                <a:spcPct val="100000"/>
              </a:lnSpc>
              <a:spcBef>
                <a:spcPts val="600"/>
              </a:spcBef>
              <a:spcAft>
                <a:spcPts val="600"/>
              </a:spcAft>
              <a:buFont typeface="Arial" panose="020B0604020202020204" pitchFamily="34" charset="0"/>
              <a:buChar char="•"/>
            </a:pPr>
            <a:r>
              <a:rPr lang="vi-VN" altLang="en-US" sz="2400" dirty="0"/>
              <a:t>Energy Saving Efficiency:</a:t>
            </a:r>
            <a:endParaRPr lang="en-US" altLang="en-US" sz="2400" dirty="0"/>
          </a:p>
          <a:p>
            <a:pPr marL="800100" lvl="1" indent="-342900">
              <a:lnSpc>
                <a:spcPct val="100000"/>
              </a:lnSpc>
              <a:spcBef>
                <a:spcPts val="600"/>
              </a:spcBef>
              <a:spcAft>
                <a:spcPts val="600"/>
              </a:spcAft>
              <a:buFont typeface="Wingdings" panose="05000000000000000000" pitchFamily="2" charset="2"/>
              <a:buChar char="Ø"/>
            </a:pPr>
            <a:r>
              <a:rPr lang="en-US" altLang="en-US" sz="2400" dirty="0"/>
              <a:t>Daily electricity savings = [Total electrical energy consumption (W) of lights turned on during daytime in areas with sunlight] x [Average daily natural light exposure time (h/d)]</a:t>
            </a:r>
            <a:endParaRPr lang="vi-VN" altLang="en-US" sz="2400" dirty="0"/>
          </a:p>
          <a:p>
            <a:pPr marL="800100" lvl="1" indent="-342900">
              <a:lnSpc>
                <a:spcPct val="100000"/>
              </a:lnSpc>
              <a:spcBef>
                <a:spcPts val="600"/>
              </a:spcBef>
              <a:spcAft>
                <a:spcPts val="600"/>
              </a:spcAft>
              <a:buFont typeface="Arial" panose="020B0604020202020204" pitchFamily="34" charset="0"/>
              <a:buChar char="•"/>
            </a:pPr>
            <a:endParaRPr lang="vi-VN" altLang="en-US" sz="2400" dirty="0"/>
          </a:p>
          <a:p>
            <a:pPr marL="800100" lvl="1" indent="-342900">
              <a:lnSpc>
                <a:spcPct val="100000"/>
              </a:lnSpc>
              <a:spcBef>
                <a:spcPts val="600"/>
              </a:spcBef>
              <a:spcAft>
                <a:spcPts val="600"/>
              </a:spcAft>
              <a:buFont typeface="Arial" panose="020B0604020202020204" pitchFamily="34" charset="0"/>
              <a:buChar char="•"/>
            </a:pPr>
            <a:endParaRPr lang="en-US" altLang="en-US" sz="2400" dirty="0"/>
          </a:p>
        </p:txBody>
      </p:sp>
    </p:spTree>
    <p:extLst>
      <p:ext uri="{BB962C8B-B14F-4D97-AF65-F5344CB8AC3E}">
        <p14:creationId xmlns:p14="http://schemas.microsoft.com/office/powerpoint/2010/main" val="4852114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614149" y="590798"/>
            <a:ext cx="11026308" cy="495200"/>
          </a:xfrm>
        </p:spPr>
        <p:txBody>
          <a:bodyPr>
            <a:noAutofit/>
          </a:bodyPr>
          <a:lstStyle/>
          <a:p>
            <a:pPr>
              <a:buClrTx/>
            </a:pPr>
            <a:r>
              <a:rPr lang="en-US" altLang="en-US" sz="2800">
                <a:latin typeface="Arial" panose="020B0604020202020204" pitchFamily="34" charset="0"/>
              </a:rPr>
              <a:t>REPLACING LIGHT BULBS WITH HIGH-EFFICIENCY BULBS</a:t>
            </a:r>
            <a:endParaRPr lang="en-US" altLang="en-US" sz="2800" dirty="0">
              <a:latin typeface="Arial" panose="020B0604020202020204" pitchFamily="34" charset="0"/>
            </a:endParaRPr>
          </a:p>
        </p:txBody>
      </p:sp>
      <p:grpSp>
        <p:nvGrpSpPr>
          <p:cNvPr id="4" name="Group 3">
            <a:extLst>
              <a:ext uri="{FF2B5EF4-FFF2-40B4-BE49-F238E27FC236}">
                <a16:creationId xmlns:a16="http://schemas.microsoft.com/office/drawing/2014/main" id="{D3D0604E-E80E-6D97-4360-D20B09E1FE3B}"/>
              </a:ext>
            </a:extLst>
          </p:cNvPr>
          <p:cNvGrpSpPr>
            <a:grpSpLocks/>
          </p:cNvGrpSpPr>
          <p:nvPr/>
        </p:nvGrpSpPr>
        <p:grpSpPr bwMode="auto">
          <a:xfrm>
            <a:off x="2013934" y="3444162"/>
            <a:ext cx="7829675" cy="2405061"/>
            <a:chOff x="0" y="0"/>
            <a:chExt cx="82303" cy="25276"/>
          </a:xfrm>
        </p:grpSpPr>
        <p:pic>
          <p:nvPicPr>
            <p:cNvPr id="5" name="Google Shape;433;p32">
              <a:extLst>
                <a:ext uri="{FF2B5EF4-FFF2-40B4-BE49-F238E27FC236}">
                  <a16:creationId xmlns:a16="http://schemas.microsoft.com/office/drawing/2014/main" id="{F9E4A0D9-9567-9BC9-5D0F-B3EA9EDE3677}"/>
                </a:ext>
              </a:extLst>
            </p:cNvPr>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b="78238"/>
            <a:stretch>
              <a:fillRect/>
            </a:stretch>
          </p:blipFill>
          <p:spPr bwMode="auto">
            <a:xfrm>
              <a:off x="0" y="0"/>
              <a:ext cx="82303" cy="9857"/>
            </a:xfrm>
            <a:prstGeom prst="rect">
              <a:avLst/>
            </a:prstGeom>
            <a:noFill/>
            <a:extLst>
              <a:ext uri="{909E8E84-426E-40DD-AFC4-6F175D3DCCD1}">
                <a14:hiddenFill xmlns:a14="http://schemas.microsoft.com/office/drawing/2010/main">
                  <a:solidFill>
                    <a:srgbClr val="FFFFFF"/>
                  </a:solidFill>
                </a14:hiddenFill>
              </a:ext>
            </a:extLst>
          </p:spPr>
        </p:pic>
        <p:pic>
          <p:nvPicPr>
            <p:cNvPr id="6" name="Google Shape;434;p32">
              <a:extLst>
                <a:ext uri="{FF2B5EF4-FFF2-40B4-BE49-F238E27FC236}">
                  <a16:creationId xmlns:a16="http://schemas.microsoft.com/office/drawing/2014/main" id="{6F4742B4-4D6B-C5BE-A985-FAF41F7DFC1A}"/>
                </a:ext>
              </a:extLst>
            </p:cNvPr>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t="30392" b="52394"/>
            <a:stretch>
              <a:fillRect/>
            </a:stretch>
          </p:blipFill>
          <p:spPr bwMode="auto">
            <a:xfrm>
              <a:off x="0" y="9857"/>
              <a:ext cx="82303" cy="7797"/>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435;p32">
              <a:extLst>
                <a:ext uri="{FF2B5EF4-FFF2-40B4-BE49-F238E27FC236}">
                  <a16:creationId xmlns:a16="http://schemas.microsoft.com/office/drawing/2014/main" id="{7A27D2C3-6CDF-18EF-0A41-233D435E44FF}"/>
                </a:ext>
              </a:extLst>
            </p:cNvPr>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t="82788"/>
            <a:stretch>
              <a:fillRect/>
            </a:stretch>
          </p:blipFill>
          <p:spPr bwMode="auto">
            <a:xfrm>
              <a:off x="0" y="17480"/>
              <a:ext cx="82303" cy="779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Hộp Văn bản 6">
            <a:extLst>
              <a:ext uri="{FF2B5EF4-FFF2-40B4-BE49-F238E27FC236}">
                <a16:creationId xmlns:a16="http://schemas.microsoft.com/office/drawing/2014/main" id="{647EFAAB-87FB-D7F8-5E23-932240F578C4}"/>
              </a:ext>
            </a:extLst>
          </p:cNvPr>
          <p:cNvSpPr txBox="1"/>
          <p:nvPr/>
        </p:nvSpPr>
        <p:spPr>
          <a:xfrm>
            <a:off x="2163876" y="4019992"/>
            <a:ext cx="2158664" cy="246221"/>
          </a:xfrm>
          <a:prstGeom prst="rect">
            <a:avLst/>
          </a:prstGeom>
          <a:solidFill>
            <a:srgbClr val="FFFFFF"/>
          </a:solid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r>
              <a:rPr lang="vi-VN" sz="1600" dirty="0" err="1">
                <a:latin typeface="Arial" panose="020B0604020202020204" pitchFamily="34" charset="0"/>
                <a:ea typeface="+mn-lt"/>
                <a:cs typeface="Arial" panose="020B0604020202020204" pitchFamily="34" charset="0"/>
              </a:rPr>
              <a:t>Incandescent</a:t>
            </a:r>
            <a:r>
              <a:rPr lang="vi-VN" sz="1600" dirty="0">
                <a:latin typeface="Arial" panose="020B0604020202020204" pitchFamily="34" charset="0"/>
                <a:ea typeface="+mn-lt"/>
                <a:cs typeface="Arial" panose="020B0604020202020204" pitchFamily="34" charset="0"/>
              </a:rPr>
              <a:t> </a:t>
            </a:r>
            <a:r>
              <a:rPr lang="vi-VN" sz="1600" dirty="0" err="1">
                <a:latin typeface="Arial" panose="020B0604020202020204" pitchFamily="34" charset="0"/>
                <a:ea typeface="+mn-lt"/>
                <a:cs typeface="Arial" panose="020B0604020202020204" pitchFamily="34" charset="0"/>
              </a:rPr>
              <a:t>lamp</a:t>
            </a:r>
            <a:endParaRPr lang="vi-VN" sz="1600" dirty="0">
              <a:latin typeface="Arial" panose="020B0604020202020204" pitchFamily="34" charset="0"/>
            </a:endParaRPr>
          </a:p>
        </p:txBody>
      </p:sp>
      <p:sp>
        <p:nvSpPr>
          <p:cNvPr id="9" name="Hộp Văn bản 7">
            <a:extLst>
              <a:ext uri="{FF2B5EF4-FFF2-40B4-BE49-F238E27FC236}">
                <a16:creationId xmlns:a16="http://schemas.microsoft.com/office/drawing/2014/main" id="{79265B0B-408B-11FE-9BFF-53DAF958105F}"/>
              </a:ext>
            </a:extLst>
          </p:cNvPr>
          <p:cNvSpPr txBox="1"/>
          <p:nvPr/>
        </p:nvSpPr>
        <p:spPr>
          <a:xfrm>
            <a:off x="2163876" y="4395626"/>
            <a:ext cx="2158664" cy="246221"/>
          </a:xfrm>
          <a:prstGeom prst="rect">
            <a:avLst/>
          </a:prstGeom>
          <a:solidFill>
            <a:srgbClr val="FFFFFF"/>
          </a:solid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r>
              <a:rPr lang="vi-VN" sz="1600" dirty="0" err="1">
                <a:latin typeface="Arial" panose="020B0604020202020204" pitchFamily="34" charset="0"/>
                <a:ea typeface="+mn-lt"/>
                <a:cs typeface="Arial" panose="020B0604020202020204" pitchFamily="34" charset="0"/>
              </a:rPr>
              <a:t>fluorescent</a:t>
            </a:r>
            <a:r>
              <a:rPr lang="vi-VN" sz="1600" dirty="0">
                <a:latin typeface="Arial" panose="020B0604020202020204" pitchFamily="34" charset="0"/>
                <a:ea typeface="+mn-lt"/>
                <a:cs typeface="Arial" panose="020B0604020202020204" pitchFamily="34" charset="0"/>
              </a:rPr>
              <a:t> </a:t>
            </a:r>
            <a:r>
              <a:rPr lang="vi-VN" sz="1600" dirty="0" err="1">
                <a:latin typeface="Arial" panose="020B0604020202020204" pitchFamily="34" charset="0"/>
                <a:ea typeface="+mn-lt"/>
                <a:cs typeface="Arial" panose="020B0604020202020204" pitchFamily="34" charset="0"/>
              </a:rPr>
              <a:t>lamp</a:t>
            </a:r>
            <a:endParaRPr lang="vi-VN" dirty="0">
              <a:latin typeface="Arial" panose="020B0604020202020204" pitchFamily="34" charset="0"/>
              <a:ea typeface="+mn-lt"/>
              <a:cs typeface="Arial" panose="020B0604020202020204" pitchFamily="34" charset="0"/>
            </a:endParaRPr>
          </a:p>
        </p:txBody>
      </p:sp>
      <p:sp>
        <p:nvSpPr>
          <p:cNvPr id="10" name="Hộp Văn bản 8">
            <a:extLst>
              <a:ext uri="{FF2B5EF4-FFF2-40B4-BE49-F238E27FC236}">
                <a16:creationId xmlns:a16="http://schemas.microsoft.com/office/drawing/2014/main" id="{D3E7FA04-064E-759C-B975-129763364A98}"/>
              </a:ext>
            </a:extLst>
          </p:cNvPr>
          <p:cNvSpPr txBox="1"/>
          <p:nvPr/>
        </p:nvSpPr>
        <p:spPr>
          <a:xfrm>
            <a:off x="2045819" y="4771259"/>
            <a:ext cx="2308918" cy="492443"/>
          </a:xfrm>
          <a:prstGeom prst="rect">
            <a:avLst/>
          </a:prstGeom>
          <a:solidFill>
            <a:srgbClr val="FFFFFF"/>
          </a:solid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r>
              <a:rPr lang="vi-VN" sz="1600" dirty="0" err="1">
                <a:latin typeface="Arial" panose="020B0604020202020204" pitchFamily="34" charset="0"/>
                <a:ea typeface="+mn-lt"/>
                <a:cs typeface="Arial" panose="020B0604020202020204" pitchFamily="34" charset="0"/>
              </a:rPr>
              <a:t>Compact</a:t>
            </a:r>
            <a:r>
              <a:rPr lang="vi-VN" sz="1600" dirty="0">
                <a:latin typeface="Arial" panose="020B0604020202020204" pitchFamily="34" charset="0"/>
                <a:ea typeface="+mn-lt"/>
                <a:cs typeface="Arial" panose="020B0604020202020204" pitchFamily="34" charset="0"/>
              </a:rPr>
              <a:t> </a:t>
            </a:r>
            <a:r>
              <a:rPr lang="vi-VN" sz="1600" dirty="0" err="1">
                <a:latin typeface="Arial" panose="020B0604020202020204" pitchFamily="34" charset="0"/>
                <a:ea typeface="+mn-lt"/>
                <a:cs typeface="Arial" panose="020B0604020202020204" pitchFamily="34" charset="0"/>
              </a:rPr>
              <a:t>fluorescent</a:t>
            </a:r>
            <a:r>
              <a:rPr lang="vi-VN" sz="1600" dirty="0">
                <a:latin typeface="Arial" panose="020B0604020202020204" pitchFamily="34" charset="0"/>
                <a:ea typeface="+mn-lt"/>
                <a:cs typeface="Arial" panose="020B0604020202020204" pitchFamily="34" charset="0"/>
              </a:rPr>
              <a:t> </a:t>
            </a:r>
            <a:r>
              <a:rPr lang="vi-VN" sz="1600" dirty="0" err="1">
                <a:latin typeface="Arial" panose="020B0604020202020204" pitchFamily="34" charset="0"/>
                <a:ea typeface="+mn-lt"/>
                <a:cs typeface="Arial" panose="020B0604020202020204" pitchFamily="34" charset="0"/>
              </a:rPr>
              <a:t>lamp</a:t>
            </a:r>
            <a:endParaRPr lang="vi-VN" sz="1600" dirty="0">
              <a:latin typeface="Arial" panose="020B0604020202020204" pitchFamily="34" charset="0"/>
              <a:cs typeface="Arial" panose="020B0604020202020204" pitchFamily="34" charset="0"/>
            </a:endParaRPr>
          </a:p>
        </p:txBody>
      </p:sp>
      <p:sp>
        <p:nvSpPr>
          <p:cNvPr id="11" name="Hộp Văn bản 9">
            <a:extLst>
              <a:ext uri="{FF2B5EF4-FFF2-40B4-BE49-F238E27FC236}">
                <a16:creationId xmlns:a16="http://schemas.microsoft.com/office/drawing/2014/main" id="{C10E713E-157D-66AF-BCB9-A71500AB3588}"/>
              </a:ext>
            </a:extLst>
          </p:cNvPr>
          <p:cNvSpPr txBox="1"/>
          <p:nvPr/>
        </p:nvSpPr>
        <p:spPr>
          <a:xfrm>
            <a:off x="2196073" y="5055455"/>
            <a:ext cx="2158664" cy="246221"/>
          </a:xfrm>
          <a:prstGeom prst="rect">
            <a:avLst/>
          </a:prstGeom>
          <a:solidFill>
            <a:srgbClr val="FFFFFF"/>
          </a:solid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r"/>
            <a:r>
              <a:rPr lang="vi-VN" sz="1600" dirty="0">
                <a:latin typeface="Arial" panose="020B0604020202020204" pitchFamily="34" charset="0"/>
                <a:ea typeface="+mn-lt"/>
                <a:cs typeface="Arial" panose="020B0604020202020204" pitchFamily="34" charset="0"/>
              </a:rPr>
              <a:t>LED </a:t>
            </a:r>
            <a:r>
              <a:rPr lang="vi-VN" sz="1600" dirty="0" err="1">
                <a:latin typeface="Arial" panose="020B0604020202020204" pitchFamily="34" charset="0"/>
                <a:ea typeface="+mn-lt"/>
                <a:cs typeface="Arial" panose="020B0604020202020204" pitchFamily="34" charset="0"/>
              </a:rPr>
              <a:t>lamp</a:t>
            </a:r>
            <a:endParaRPr lang="vi-VN" dirty="0">
              <a:latin typeface="Arial" panose="020B0604020202020204" pitchFamily="34" charset="0"/>
              <a:ea typeface="+mn-lt"/>
              <a:cs typeface="Arial" panose="020B0604020202020204" pitchFamily="34" charset="0"/>
            </a:endParaRPr>
          </a:p>
        </p:txBody>
      </p:sp>
      <p:sp>
        <p:nvSpPr>
          <p:cNvPr id="12" name="Hộp Văn bản 11">
            <a:extLst>
              <a:ext uri="{FF2B5EF4-FFF2-40B4-BE49-F238E27FC236}">
                <a16:creationId xmlns:a16="http://schemas.microsoft.com/office/drawing/2014/main" id="{E96632C1-96D6-DFE5-BBE2-EFC79A468F74}"/>
              </a:ext>
            </a:extLst>
          </p:cNvPr>
          <p:cNvSpPr txBox="1"/>
          <p:nvPr/>
        </p:nvSpPr>
        <p:spPr>
          <a:xfrm>
            <a:off x="4492807" y="3526302"/>
            <a:ext cx="2974325" cy="307777"/>
          </a:xfrm>
          <a:prstGeom prst="rect">
            <a:avLst/>
          </a:prstGeom>
          <a:solidFill>
            <a:srgbClr val="FFFFFF"/>
          </a:solid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vi-VN" sz="2000" dirty="0" err="1">
                <a:latin typeface="Arial" panose="020B0604020202020204" pitchFamily="34" charset="0"/>
                <a:ea typeface="+mn-lt"/>
                <a:cs typeface="Arial" panose="020B0604020202020204" pitchFamily="34" charset="0"/>
              </a:rPr>
              <a:t>Luminous</a:t>
            </a:r>
            <a:r>
              <a:rPr lang="vi-VN" sz="2000" dirty="0">
                <a:latin typeface="Arial" panose="020B0604020202020204" pitchFamily="34" charset="0"/>
                <a:ea typeface="+mn-lt"/>
                <a:cs typeface="Arial" panose="020B0604020202020204" pitchFamily="34" charset="0"/>
              </a:rPr>
              <a:t> </a:t>
            </a:r>
            <a:r>
              <a:rPr lang="vi-VN" sz="2000" dirty="0" err="1">
                <a:latin typeface="Arial" panose="020B0604020202020204" pitchFamily="34" charset="0"/>
                <a:ea typeface="+mn-lt"/>
                <a:cs typeface="Arial" panose="020B0604020202020204" pitchFamily="34" charset="0"/>
              </a:rPr>
              <a:t>efficacy</a:t>
            </a:r>
            <a:r>
              <a:rPr lang="vi-VN" sz="2000" dirty="0">
                <a:latin typeface="Arial" panose="020B0604020202020204" pitchFamily="34" charset="0"/>
                <a:ea typeface="+mn-lt"/>
                <a:cs typeface="Arial" panose="020B0604020202020204" pitchFamily="34" charset="0"/>
              </a:rPr>
              <a:t>(</a:t>
            </a:r>
            <a:r>
              <a:rPr lang="vi-VN" sz="2000" dirty="0" err="1">
                <a:latin typeface="Arial" panose="020B0604020202020204" pitchFamily="34" charset="0"/>
                <a:ea typeface="+mn-lt"/>
                <a:cs typeface="Arial" panose="020B0604020202020204" pitchFamily="34" charset="0"/>
              </a:rPr>
              <a:t>lm</a:t>
            </a:r>
            <a:r>
              <a:rPr lang="vi-VN" sz="2000" dirty="0">
                <a:latin typeface="Arial" panose="020B0604020202020204" pitchFamily="34" charset="0"/>
                <a:ea typeface="+mn-lt"/>
                <a:cs typeface="Arial" panose="020B0604020202020204" pitchFamily="34" charset="0"/>
              </a:rPr>
              <a:t>/W)</a:t>
            </a:r>
            <a:endParaRPr lang="vi-VN" sz="2400" dirty="0">
              <a:latin typeface="Arial" panose="020B0604020202020204" pitchFamily="34" charset="0"/>
            </a:endParaRPr>
          </a:p>
        </p:txBody>
      </p:sp>
      <p:sp>
        <p:nvSpPr>
          <p:cNvPr id="2" name="Rectangle 1"/>
          <p:cNvSpPr/>
          <p:nvPr/>
        </p:nvSpPr>
        <p:spPr>
          <a:xfrm>
            <a:off x="517339" y="1422157"/>
            <a:ext cx="11123118" cy="1685846"/>
          </a:xfrm>
          <a:prstGeom prst="rect">
            <a:avLst/>
          </a:prstGeom>
        </p:spPr>
        <p:txBody>
          <a:bodyPr wrap="square">
            <a:spAutoFit/>
          </a:bodyPr>
          <a:lstStyle/>
          <a:p>
            <a:pPr algn="just">
              <a:lnSpc>
                <a:spcPct val="150000"/>
              </a:lnSpc>
              <a:buClrTx/>
              <a:buNone/>
            </a:pPr>
            <a:r>
              <a:rPr lang="en-US" altLang="en-US" sz="2400" dirty="0">
                <a:ea typeface="#9Slide02 Noi dung dai" panose="020B0604020202020204" charset="0"/>
                <a:cs typeface="Arial" panose="020B0604020202020204" pitchFamily="34" charset="0"/>
              </a:rPr>
              <a:t>Replacing light bulbs to improve lighting efficiency is a straightforward method to save energy. Effective replacement light sources should be chosen to ensure they are both energy-efficient and suitable without compromising lighting quality.</a:t>
            </a:r>
            <a:r>
              <a:rPr lang="vi-VN" altLang="en-US" sz="2400" dirty="0">
                <a:ea typeface="#9Slide02 Noi dung dai" panose="020B0604020202020204" charset="0"/>
                <a:cs typeface="Arial" panose="020B0604020202020204" pitchFamily="34" charset="0"/>
              </a:rPr>
              <a:t> </a:t>
            </a:r>
            <a:endParaRPr lang="en-US" altLang="en-US" sz="4400" b="1" dirty="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32656661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614148" y="563502"/>
            <a:ext cx="10971717" cy="495200"/>
          </a:xfrm>
        </p:spPr>
        <p:txBody>
          <a:bodyPr>
            <a:noAutofit/>
          </a:bodyPr>
          <a:lstStyle/>
          <a:p>
            <a:r>
              <a:rPr lang="en-US" altLang="en-US" sz="2800">
                <a:latin typeface="Arial" panose="020B0604020202020204" pitchFamily="34" charset="0"/>
              </a:rPr>
              <a:t>REPLACING LIGHT BULBS WITH HIGH-EFFICIENCY BULBS</a:t>
            </a:r>
            <a:endParaRPr lang="en-VN" sz="2800" dirty="0">
              <a:solidFill>
                <a:schemeClr val="accent1">
                  <a:lumMod val="50000"/>
                </a:schemeClr>
              </a:solidFill>
            </a:endParaRPr>
          </a:p>
        </p:txBody>
      </p:sp>
      <p:sp>
        <p:nvSpPr>
          <p:cNvPr id="2" name="Rectangle 1"/>
          <p:cNvSpPr/>
          <p:nvPr/>
        </p:nvSpPr>
        <p:spPr>
          <a:xfrm>
            <a:off x="462748" y="1297760"/>
            <a:ext cx="11123118" cy="4455835"/>
          </a:xfrm>
          <a:prstGeom prst="rect">
            <a:avLst/>
          </a:prstGeom>
        </p:spPr>
        <p:txBody>
          <a:bodyPr wrap="square">
            <a:spAutoFit/>
          </a:bodyPr>
          <a:lstStyle/>
          <a:p>
            <a:pPr algn="just">
              <a:lnSpc>
                <a:spcPct val="150000"/>
              </a:lnSpc>
              <a:buClrTx/>
              <a:buNone/>
            </a:pPr>
            <a:r>
              <a:rPr lang="en-US" altLang="en-US" sz="2400" b="1" dirty="0">
                <a:solidFill>
                  <a:srgbClr val="FF0000"/>
                </a:solidFill>
                <a:ea typeface="#9Slide02 Noi dung dai" panose="020B0604020202020204" charset="0"/>
                <a:cs typeface="Arial" panose="020B0604020202020204" pitchFamily="34" charset="0"/>
              </a:rPr>
              <a:t>Research Case: Replacing Low-Efficiency Bulbs with LED Lights</a:t>
            </a:r>
          </a:p>
          <a:p>
            <a:pPr marL="342900" indent="-342900" algn="just">
              <a:lnSpc>
                <a:spcPct val="150000"/>
              </a:lnSpc>
              <a:buClrTx/>
              <a:buFont typeface="Arial" panose="020B0604020202020204" pitchFamily="34" charset="0"/>
              <a:buChar char="•"/>
            </a:pPr>
            <a:r>
              <a:rPr lang="en-US" altLang="en-US" sz="2400" dirty="0">
                <a:ea typeface="#9Slide02 Noi dung dai" panose="020B0604020202020204" charset="0"/>
                <a:cs typeface="Arial" panose="020B0604020202020204" pitchFamily="34" charset="0"/>
              </a:rPr>
              <a:t>Application Point: Incandescent and halogen bulbs are prime examples of low-efficiency lighting devices. We are considering replacing them with LED lights, which are high-efficiency lighting devices.</a:t>
            </a:r>
          </a:p>
          <a:p>
            <a:pPr marL="342900" indent="-342900" algn="just">
              <a:lnSpc>
                <a:spcPct val="150000"/>
              </a:lnSpc>
              <a:buClrTx/>
              <a:buFont typeface="Arial" panose="020B0604020202020204" pitchFamily="34" charset="0"/>
              <a:buChar char="•"/>
            </a:pPr>
            <a:r>
              <a:rPr lang="en-US" altLang="en-US" sz="2400" dirty="0">
                <a:ea typeface="#9Slide02 Noi dung dai" panose="020B0604020202020204" charset="0"/>
                <a:cs typeface="Arial" panose="020B0604020202020204" pitchFamily="34" charset="0"/>
              </a:rPr>
              <a:t>Analysis and Measurement Method: To calculate the savings efficiency, determine the power consumption of incandescent and halogen bulbs, the quantity installed, the number of lights, and the annual lighting duration</a:t>
            </a:r>
            <a:r>
              <a:rPr lang="vi-VN" altLang="en-US" sz="2400" dirty="0">
                <a:ea typeface="#9Slide02 Noi dung dai" panose="020B0604020202020204" charset="0"/>
                <a:cs typeface="Arial" panose="020B0604020202020204" pitchFamily="34" charset="0"/>
              </a:rPr>
              <a:t>.</a:t>
            </a:r>
          </a:p>
          <a:p>
            <a:pPr marL="342900" indent="-342900" algn="just">
              <a:lnSpc>
                <a:spcPct val="150000"/>
              </a:lnSpc>
              <a:buClrTx/>
            </a:pPr>
            <a:endParaRPr lang="en-US" altLang="en-US" sz="2400" dirty="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41754089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627796" y="563502"/>
            <a:ext cx="10958069" cy="495200"/>
          </a:xfrm>
        </p:spPr>
        <p:txBody>
          <a:bodyPr>
            <a:noAutofit/>
          </a:bodyPr>
          <a:lstStyle/>
          <a:p>
            <a:r>
              <a:rPr lang="en-US" altLang="en-US" sz="2800">
                <a:latin typeface="Arial" panose="020B0604020202020204" pitchFamily="34" charset="0"/>
              </a:rPr>
              <a:t>REPLACING LIGHT BULBS WITH HIGH-EFFICIENCY BULBS</a:t>
            </a:r>
            <a:endParaRPr lang="en-VN" sz="2800" dirty="0">
              <a:solidFill>
                <a:schemeClr val="accent1">
                  <a:lumMod val="50000"/>
                </a:schemeClr>
              </a:solidFill>
            </a:endParaRPr>
          </a:p>
        </p:txBody>
      </p:sp>
      <p:sp>
        <p:nvSpPr>
          <p:cNvPr id="2" name="Rectangle 1"/>
          <p:cNvSpPr/>
          <p:nvPr/>
        </p:nvSpPr>
        <p:spPr>
          <a:xfrm>
            <a:off x="627796" y="1307960"/>
            <a:ext cx="10958069" cy="5478423"/>
          </a:xfrm>
          <a:prstGeom prst="rect">
            <a:avLst/>
          </a:prstGeom>
        </p:spPr>
        <p:txBody>
          <a:bodyPr wrap="square">
            <a:spAutoFit/>
          </a:bodyPr>
          <a:lstStyle/>
          <a:p>
            <a:pPr>
              <a:lnSpc>
                <a:spcPct val="100000"/>
              </a:lnSpc>
              <a:buClrTx/>
              <a:buNone/>
            </a:pPr>
            <a:r>
              <a:rPr lang="en-US" altLang="en-US" sz="2400" b="1" dirty="0">
                <a:solidFill>
                  <a:srgbClr val="FF0000"/>
                </a:solidFill>
                <a:latin typeface="Arial" panose="020B0604020202020204" pitchFamily="34" charset="0"/>
                <a:ea typeface="#9Slide02 Noi dung dai" panose="020B0604020202020204" charset="0"/>
                <a:cs typeface="Arial" panose="020B0604020202020204" pitchFamily="34" charset="0"/>
              </a:rPr>
              <a:t>Research Case: Replacing Low-Efficiency Bulbs with LED Lights</a:t>
            </a:r>
          </a:p>
          <a:p>
            <a:pPr marL="342900" indent="-342900">
              <a:lnSpc>
                <a:spcPct val="100000"/>
              </a:lnSpc>
              <a:buClrTx/>
              <a:buFont typeface="Arial" panose="020B0604020202020204" pitchFamily="34" charset="0"/>
              <a:buChar char="•"/>
            </a:pPr>
            <a:r>
              <a:rPr lang="en-US" sz="2000" dirty="0">
                <a:latin typeface="Arial" panose="020B0604020202020204" pitchFamily="34" charset="0"/>
                <a:ea typeface="#9Slide02 Noi dung dai" panose="020B0604020202020204" charset="0"/>
                <a:cs typeface="Arial" panose="020B0604020202020204" pitchFamily="34" charset="0"/>
              </a:rPr>
              <a:t>Improvement Directions</a:t>
            </a:r>
            <a:r>
              <a:rPr lang="en-US" altLang="en-US" sz="2000" dirty="0">
                <a:latin typeface="Arial" panose="020B0604020202020204" pitchFamily="34" charset="0"/>
                <a:ea typeface="#9Slide02 Noi dung dai" panose="020B0604020202020204" charset="0"/>
                <a:cs typeface="Arial" panose="020B0604020202020204" pitchFamily="34" charset="0"/>
              </a:rPr>
              <a:t>: </a:t>
            </a:r>
            <a:endParaRPr lang="en-US" altLang="en-US" sz="1600" dirty="0">
              <a:latin typeface="Arial" panose="020B0604020202020204" pitchFamily="34" charset="0"/>
              <a:ea typeface="#9Slide02 Noi dung dai" panose="020B0604020202020204" charset="0"/>
              <a:cs typeface="Arial" panose="020B0604020202020204" pitchFamily="34" charset="0"/>
            </a:endParaRPr>
          </a:p>
          <a:p>
            <a:pPr marL="1085850" lvl="1" indent="-342900">
              <a:buClrTx/>
              <a:buFont typeface="Wingdings" panose="05000000000000000000" pitchFamily="2" charset="2"/>
              <a:buChar char="Ø"/>
            </a:pPr>
            <a:r>
              <a:rPr lang="en-US" altLang="en-US" dirty="0">
                <a:ea typeface="#9Slide02 Noi dung dai" panose="020B0604020202020204" charset="0"/>
                <a:cs typeface="Arial" panose="020B0604020202020204" pitchFamily="34" charset="0"/>
              </a:rPr>
              <a:t>30 W incandescent bulbs </a:t>
            </a:r>
            <a:r>
              <a:rPr lang="vi-VN" altLang="en-US" dirty="0">
                <a:ea typeface="#9Slide02 Noi dung dai" panose="020B0604020202020204" charset="0"/>
                <a:cs typeface="Arial" panose="020B0604020202020204" pitchFamily="34" charset="0"/>
              </a:rPr>
              <a:t>→</a:t>
            </a:r>
            <a:r>
              <a:rPr lang="en-US" altLang="en-US" dirty="0">
                <a:ea typeface="#9Slide02 Noi dung dai" panose="020B0604020202020204" charset="0"/>
                <a:cs typeface="Arial" panose="020B0604020202020204" pitchFamily="34" charset="0"/>
              </a:rPr>
              <a:t> 4-5 W LED bulbs.</a:t>
            </a:r>
          </a:p>
          <a:p>
            <a:pPr marL="1085850" lvl="1" indent="-342900">
              <a:buClrTx/>
              <a:buFont typeface="Wingdings" panose="05000000000000000000" pitchFamily="2" charset="2"/>
              <a:buChar char="Ø"/>
            </a:pPr>
            <a:r>
              <a:rPr lang="en-US" altLang="en-US" dirty="0">
                <a:ea typeface="#9Slide02 Noi dung dai" panose="020B0604020202020204" charset="0"/>
                <a:cs typeface="Arial" panose="020B0604020202020204" pitchFamily="34" charset="0"/>
              </a:rPr>
              <a:t>60 W incandescent bulbs </a:t>
            </a:r>
            <a:r>
              <a:rPr lang="vi-VN" altLang="en-US" dirty="0">
                <a:ea typeface="#9Slide02 Noi dung dai" panose="020B0604020202020204" charset="0"/>
                <a:cs typeface="Arial" panose="020B0604020202020204" pitchFamily="34" charset="0"/>
              </a:rPr>
              <a:t>→ </a:t>
            </a:r>
            <a:r>
              <a:rPr lang="en-US" altLang="en-US" dirty="0">
                <a:ea typeface="#9Slide02 Noi dung dai" panose="020B0604020202020204" charset="0"/>
                <a:cs typeface="Arial" panose="020B0604020202020204" pitchFamily="34" charset="0"/>
              </a:rPr>
              <a:t>8-10 W LED bulbs</a:t>
            </a:r>
            <a:r>
              <a:rPr lang="vi-VN" altLang="en-US" dirty="0">
                <a:ea typeface="#9Slide02 Noi dung dai" panose="020B0604020202020204" charset="0"/>
                <a:cs typeface="Arial" panose="020B0604020202020204" pitchFamily="34" charset="0"/>
              </a:rPr>
              <a:t>.</a:t>
            </a:r>
          </a:p>
          <a:p>
            <a:pPr marL="1085850" lvl="1" indent="-342900">
              <a:buClrTx/>
              <a:buFont typeface="Wingdings" panose="05000000000000000000" pitchFamily="2" charset="2"/>
              <a:buChar char="Ø"/>
            </a:pPr>
            <a:r>
              <a:rPr lang="en-US" altLang="en-US" dirty="0">
                <a:ea typeface="#9Slide02 Noi dung dai" panose="020B0604020202020204" charset="0"/>
                <a:cs typeface="Arial" panose="020B0604020202020204" pitchFamily="34" charset="0"/>
              </a:rPr>
              <a:t>100 W incandescent bulbs </a:t>
            </a:r>
            <a:r>
              <a:rPr lang="vi-VN" altLang="en-US" dirty="0">
                <a:ea typeface="#9Slide02 Noi dung dai" panose="020B0604020202020204" charset="0"/>
                <a:cs typeface="Arial" panose="020B0604020202020204" pitchFamily="34" charset="0"/>
              </a:rPr>
              <a:t>→ </a:t>
            </a:r>
            <a:r>
              <a:rPr lang="en-US" altLang="en-US" dirty="0">
                <a:ea typeface="#9Slide02 Noi dung dai" panose="020B0604020202020204" charset="0"/>
                <a:cs typeface="Arial" panose="020B0604020202020204" pitchFamily="34" charset="0"/>
              </a:rPr>
              <a:t>15-20 W LED bulbs</a:t>
            </a:r>
            <a:r>
              <a:rPr lang="vi-VN" altLang="en-US" dirty="0">
                <a:ea typeface="#9Slide02 Noi dung dai" panose="020B0604020202020204" charset="0"/>
                <a:cs typeface="Arial" panose="020B0604020202020204" pitchFamily="34" charset="0"/>
              </a:rPr>
              <a:t>.</a:t>
            </a:r>
            <a:endParaRPr lang="en-US" altLang="en-US" dirty="0">
              <a:ea typeface="#9Slide02 Noi dung dai" panose="020B0604020202020204" charset="0"/>
              <a:cs typeface="Arial" panose="020B0604020202020204" pitchFamily="34" charset="0"/>
            </a:endParaRPr>
          </a:p>
          <a:p>
            <a:pPr marL="342900" indent="-342900">
              <a:buClrTx/>
            </a:pPr>
            <a:endParaRPr lang="en-US" altLang="en-US" sz="2400" dirty="0">
              <a:latin typeface="Arial" panose="020B0604020202020204" pitchFamily="34" charset="0"/>
              <a:ea typeface="#9Slide02 Noi dung dai" panose="020B0604020202020204" charset="0"/>
              <a:cs typeface="Arial" panose="020B0604020202020204" pitchFamily="34" charset="0"/>
            </a:endParaRPr>
          </a:p>
          <a:p>
            <a:pPr marL="342900" indent="-342900">
              <a:buClrTx/>
            </a:pPr>
            <a:endParaRPr lang="en-US" altLang="en-US" sz="2400" dirty="0">
              <a:latin typeface="Arial" panose="020B0604020202020204" pitchFamily="34" charset="0"/>
              <a:ea typeface="#9Slide02 Noi dung dai" panose="020B0604020202020204" charset="0"/>
              <a:cs typeface="Arial" panose="020B0604020202020204" pitchFamily="34" charset="0"/>
            </a:endParaRPr>
          </a:p>
          <a:p>
            <a:pPr marL="342900" indent="-342900">
              <a:buClrTx/>
            </a:pPr>
            <a:endParaRPr lang="en-US" altLang="en-US" sz="2400" dirty="0">
              <a:latin typeface="Arial" panose="020B0604020202020204" pitchFamily="34" charset="0"/>
              <a:ea typeface="#9Slide02 Noi dung dai" panose="020B0604020202020204" charset="0"/>
              <a:cs typeface="Arial" panose="020B0604020202020204" pitchFamily="34" charset="0"/>
            </a:endParaRPr>
          </a:p>
          <a:p>
            <a:pPr marL="342900" indent="-342900">
              <a:buClrTx/>
            </a:pPr>
            <a:endParaRPr lang="en-US" altLang="en-US" sz="2400" dirty="0">
              <a:latin typeface="Arial" panose="020B0604020202020204" pitchFamily="34" charset="0"/>
              <a:ea typeface="#9Slide02 Noi dung dai" panose="020B0604020202020204" charset="0"/>
              <a:cs typeface="Arial" panose="020B0604020202020204" pitchFamily="34" charset="0"/>
            </a:endParaRPr>
          </a:p>
          <a:p>
            <a:pPr marL="342900" indent="-342900">
              <a:buClrTx/>
            </a:pPr>
            <a:endParaRPr lang="en-US" altLang="en-US" sz="2400">
              <a:latin typeface="Arial" panose="020B0604020202020204" pitchFamily="34" charset="0"/>
              <a:ea typeface="#9Slide02 Noi dung dai" panose="020B0604020202020204" charset="0"/>
              <a:cs typeface="Arial" panose="020B0604020202020204" pitchFamily="34" charset="0"/>
            </a:endParaRPr>
          </a:p>
          <a:p>
            <a:pPr marL="342900" indent="-342900">
              <a:buClrTx/>
            </a:pPr>
            <a:endParaRPr lang="en-US" altLang="en-US" sz="2400" dirty="0">
              <a:latin typeface="Arial" panose="020B0604020202020204" pitchFamily="34" charset="0"/>
              <a:ea typeface="#9Slide02 Noi dung dai" panose="020B0604020202020204" charset="0"/>
              <a:cs typeface="Arial" panose="020B0604020202020204" pitchFamily="34" charset="0"/>
            </a:endParaRPr>
          </a:p>
          <a:p>
            <a:pPr marL="342900" indent="-342900">
              <a:buClrTx/>
              <a:buFont typeface="Arial" panose="020B0604020202020204" pitchFamily="34" charset="0"/>
              <a:buChar char="•"/>
            </a:pPr>
            <a:r>
              <a:rPr lang="vi-VN" altLang="en-US" sz="2000" dirty="0">
                <a:ea typeface="#9Slide02 Noi dung dai" panose="020B0604020202020204" charset="0"/>
                <a:cs typeface="Arial" panose="020B0604020202020204" pitchFamily="34" charset="0"/>
              </a:rPr>
              <a:t>Energy saving efficiency</a:t>
            </a:r>
          </a:p>
          <a:p>
            <a:pPr algn="just">
              <a:buClrTx/>
              <a:buNone/>
            </a:pPr>
            <a:r>
              <a:rPr lang="en-US" altLang="en-US" sz="2000" dirty="0">
                <a:ea typeface="#9Slide02 Noi dung dai" panose="020B0604020202020204" charset="0"/>
                <a:cs typeface="Arial" panose="020B0604020202020204" pitchFamily="34" charset="0"/>
              </a:rPr>
              <a:t>Electricity savings per unit = [Power consumption of incandescent and halogen bulbs (W)] - [Power consumption of LED bulbs (W)]</a:t>
            </a:r>
            <a:endParaRPr lang="vi-VN" altLang="en-US" sz="2000" dirty="0">
              <a:ea typeface="#9Slide02 Noi dung dai" panose="020B0604020202020204" charset="0"/>
              <a:cs typeface="Arial" panose="020B0604020202020204" pitchFamily="34" charset="0"/>
            </a:endParaRPr>
          </a:p>
          <a:p>
            <a:pPr marL="342900" indent="-342900">
              <a:buClrTx/>
            </a:pPr>
            <a:endParaRPr lang="vi-VN" altLang="en-US" sz="2400" dirty="0">
              <a:ea typeface="#9Slide02 Noi dung dai" panose="020B0604020202020204" charset="0"/>
              <a:cs typeface="Arial" panose="020B0604020202020204" pitchFamily="34" charset="0"/>
            </a:endParaRPr>
          </a:p>
          <a:p>
            <a:pPr marL="342900" indent="-342900">
              <a:lnSpc>
                <a:spcPct val="100000"/>
              </a:lnSpc>
              <a:buClrTx/>
            </a:pPr>
            <a:endParaRPr lang="en-US" altLang="en-US" sz="2400" dirty="0">
              <a:latin typeface="Arial" panose="020B0604020202020204" pitchFamily="34" charset="0"/>
              <a:ea typeface="#9Slide02 Noi dung dai" panose="020B0604020202020204" charset="0"/>
              <a:cs typeface="Arial" panose="020B0604020202020204" pitchFamily="34" charset="0"/>
            </a:endParaRPr>
          </a:p>
        </p:txBody>
      </p:sp>
      <p:grpSp>
        <p:nvGrpSpPr>
          <p:cNvPr id="4" name="Group 3">
            <a:extLst>
              <a:ext uri="{FF2B5EF4-FFF2-40B4-BE49-F238E27FC236}">
                <a16:creationId xmlns:a16="http://schemas.microsoft.com/office/drawing/2014/main" id="{214BE020-46BB-0AF4-48A9-A7A255AB162A}"/>
              </a:ext>
            </a:extLst>
          </p:cNvPr>
          <p:cNvGrpSpPr/>
          <p:nvPr/>
        </p:nvGrpSpPr>
        <p:grpSpPr>
          <a:xfrm>
            <a:off x="5003210" y="2964364"/>
            <a:ext cx="4850474" cy="2042504"/>
            <a:chOff x="2253342" y="3640216"/>
            <a:chExt cx="6672003" cy="2747460"/>
          </a:xfrm>
        </p:grpSpPr>
        <p:pic>
          <p:nvPicPr>
            <p:cNvPr id="5" name="그림 1">
              <a:extLst>
                <a:ext uri="{FF2B5EF4-FFF2-40B4-BE49-F238E27FC236}">
                  <a16:creationId xmlns:a16="http://schemas.microsoft.com/office/drawing/2014/main" id="{66D94E92-E83D-B797-1785-C9324F25EC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359"/>
            <a:stretch/>
          </p:blipFill>
          <p:spPr bwMode="auto">
            <a:xfrm rot="5400000">
              <a:off x="2091372" y="4043363"/>
              <a:ext cx="1561465" cy="1172210"/>
            </a:xfrm>
            <a:prstGeom prst="rect">
              <a:avLst/>
            </a:prstGeom>
            <a:noFill/>
            <a:ln>
              <a:noFill/>
            </a:ln>
            <a:extLst>
              <a:ext uri="{53640926-AAD7-44D8-BBD7-CCE9431645EC}">
                <a14:shadowObscured xmlns:a14="http://schemas.microsoft.com/office/drawing/2010/main"/>
              </a:ext>
            </a:extLst>
          </p:spPr>
        </p:pic>
        <p:pic>
          <p:nvPicPr>
            <p:cNvPr id="6" name="il_fi">
              <a:extLst>
                <a:ext uri="{FF2B5EF4-FFF2-40B4-BE49-F238E27FC236}">
                  <a16:creationId xmlns:a16="http://schemas.microsoft.com/office/drawing/2014/main" id="{943354B0-910F-7D9B-09D8-9C67169A8FE0}"/>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596322" y="3905250"/>
              <a:ext cx="1485265" cy="1448435"/>
            </a:xfrm>
            <a:prstGeom prst="rect">
              <a:avLst/>
            </a:prstGeom>
            <a:noFill/>
            <a:ln w="9525">
              <a:noFill/>
              <a:miter lim="800000"/>
              <a:headEnd/>
              <a:tailEnd/>
            </a:ln>
          </p:spPr>
        </p:pic>
        <p:sp>
          <p:nvSpPr>
            <p:cNvPr id="7" name="TextBox 6">
              <a:extLst>
                <a:ext uri="{FF2B5EF4-FFF2-40B4-BE49-F238E27FC236}">
                  <a16:creationId xmlns:a16="http://schemas.microsoft.com/office/drawing/2014/main" id="{7BBCA317-C889-2F1B-B2BC-ED9F7B87CDEF}"/>
                </a:ext>
              </a:extLst>
            </p:cNvPr>
            <p:cNvSpPr txBox="1"/>
            <p:nvPr/>
          </p:nvSpPr>
          <p:spPr>
            <a:xfrm>
              <a:off x="2253342" y="5529262"/>
              <a:ext cx="3048000" cy="85841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Incandescent bulbs and halogen bulbs</a:t>
              </a:r>
            </a:p>
          </p:txBody>
        </p:sp>
        <p:sp>
          <p:nvSpPr>
            <p:cNvPr id="8" name="Arrow: Right 5">
              <a:extLst>
                <a:ext uri="{FF2B5EF4-FFF2-40B4-BE49-F238E27FC236}">
                  <a16:creationId xmlns:a16="http://schemas.microsoft.com/office/drawing/2014/main" id="{16F89AD8-4514-F9FC-7E73-D4B3E9AA760F}"/>
                </a:ext>
              </a:extLst>
            </p:cNvPr>
            <p:cNvSpPr/>
            <p:nvPr/>
          </p:nvSpPr>
          <p:spPr>
            <a:xfrm>
              <a:off x="5625151" y="4348642"/>
              <a:ext cx="699188" cy="623723"/>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9" name="그림 23">
              <a:extLst>
                <a:ext uri="{FF2B5EF4-FFF2-40B4-BE49-F238E27FC236}">
                  <a16:creationId xmlns:a16="http://schemas.microsoft.com/office/drawing/2014/main" id="{4B13A913-DCB2-D93A-9F1A-6D744E662C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9302" y="3640216"/>
              <a:ext cx="2164812" cy="1889046"/>
            </a:xfrm>
            <a:prstGeom prst="rect">
              <a:avLst/>
            </a:prstGeom>
            <a:noFill/>
            <a:ln w="9525">
              <a:noFill/>
              <a:miter lim="800000"/>
              <a:headEnd/>
              <a:tailEnd/>
            </a:ln>
          </p:spPr>
        </p:pic>
        <p:sp>
          <p:nvSpPr>
            <p:cNvPr id="10" name="TextBox 9">
              <a:extLst>
                <a:ext uri="{FF2B5EF4-FFF2-40B4-BE49-F238E27FC236}">
                  <a16:creationId xmlns:a16="http://schemas.microsoft.com/office/drawing/2014/main" id="{B01BA4B2-F261-E0E0-A530-912DDC8231FD}"/>
                </a:ext>
              </a:extLst>
            </p:cNvPr>
            <p:cNvSpPr txBox="1"/>
            <p:nvPr/>
          </p:nvSpPr>
          <p:spPr>
            <a:xfrm>
              <a:off x="5877345" y="5563512"/>
              <a:ext cx="3048000" cy="490522"/>
            </a:xfrm>
            <a:prstGeom prst="rect">
              <a:avLst/>
            </a:prstGeom>
            <a:noFill/>
          </p:spPr>
          <p:txBody>
            <a:bodyPr wrap="square">
              <a:spAutoFit/>
            </a:bodyPr>
            <a:lstStyle/>
            <a:p>
              <a:pPr algn="ctr"/>
              <a:r>
                <a:rPr lang="en-US" altLang="en-US" dirty="0">
                  <a:latin typeface="Arial" panose="020B0604020202020204" pitchFamily="34" charset="0"/>
                  <a:ea typeface="#9Slide02 Noi dung dai" panose="020B0604020202020204" charset="0"/>
                  <a:cs typeface="Arial" panose="020B0604020202020204" pitchFamily="34" charset="0"/>
                </a:rPr>
                <a:t>LED bulbs</a:t>
              </a:r>
              <a:endParaRPr lang="en-US" dirty="0">
                <a:latin typeface="Arial" panose="020B0604020202020204" pitchFamily="34" charset="0"/>
              </a:endParaRPr>
            </a:p>
          </p:txBody>
        </p:sp>
      </p:grpSp>
    </p:spTree>
    <p:extLst>
      <p:ext uri="{BB962C8B-B14F-4D97-AF65-F5344CB8AC3E}">
        <p14:creationId xmlns:p14="http://schemas.microsoft.com/office/powerpoint/2010/main" val="14588907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600500" y="563502"/>
            <a:ext cx="10985365" cy="495200"/>
          </a:xfrm>
        </p:spPr>
        <p:txBody>
          <a:bodyPr>
            <a:noAutofit/>
          </a:bodyPr>
          <a:lstStyle/>
          <a:p>
            <a:r>
              <a:rPr lang="en-US" altLang="en-US" sz="2800">
                <a:latin typeface="Arial" panose="020B0604020202020204" pitchFamily="34" charset="0"/>
              </a:rPr>
              <a:t>REPLACING LIGHT BULBS WITH HIGH-EFFICIENCY BULBS</a:t>
            </a:r>
            <a:endParaRPr lang="en-VN" sz="2800" dirty="0">
              <a:solidFill>
                <a:schemeClr val="accent1">
                  <a:lumMod val="50000"/>
                </a:schemeClr>
              </a:solidFill>
            </a:endParaRPr>
          </a:p>
        </p:txBody>
      </p:sp>
      <p:sp>
        <p:nvSpPr>
          <p:cNvPr id="11" name="Rectangle 10"/>
          <p:cNvSpPr/>
          <p:nvPr/>
        </p:nvSpPr>
        <p:spPr>
          <a:xfrm>
            <a:off x="462748" y="1446369"/>
            <a:ext cx="11123118" cy="2239844"/>
          </a:xfrm>
          <a:prstGeom prst="rect">
            <a:avLst/>
          </a:prstGeom>
        </p:spPr>
        <p:txBody>
          <a:bodyPr wrap="square">
            <a:spAutoFit/>
          </a:bodyPr>
          <a:lstStyle/>
          <a:p>
            <a:pPr algn="just">
              <a:lnSpc>
                <a:spcPct val="150000"/>
              </a:lnSpc>
              <a:buClrTx/>
              <a:buNone/>
            </a:pPr>
            <a:r>
              <a:rPr lang="en-US" altLang="en-US" sz="2400" b="1" dirty="0">
                <a:solidFill>
                  <a:srgbClr val="FF0000"/>
                </a:solidFill>
                <a:ea typeface="#9Slide02 Noi dung dai" panose="020B0604020202020204" charset="0"/>
                <a:cs typeface="Arial" panose="020B0604020202020204" pitchFamily="34" charset="0"/>
              </a:rPr>
              <a:t>Example: Replacing Lighting System for </a:t>
            </a:r>
            <a:r>
              <a:rPr lang="en-US" altLang="en-US" sz="2400" b="1">
                <a:solidFill>
                  <a:srgbClr val="FF0000"/>
                </a:solidFill>
                <a:ea typeface="#9Slide02 Noi dung dai" panose="020B0604020202020204" charset="0"/>
                <a:cs typeface="Arial" panose="020B0604020202020204" pitchFamily="34" charset="0"/>
              </a:rPr>
              <a:t>a </a:t>
            </a:r>
            <a:r>
              <a:rPr lang="en-US" sz="2400" b="1">
                <a:solidFill>
                  <a:srgbClr val="FF0000"/>
                </a:solidFill>
              </a:rPr>
              <a:t>Production workshop</a:t>
            </a:r>
            <a:r>
              <a:rPr lang="vi-VN" altLang="en-US" sz="2400" b="1">
                <a:solidFill>
                  <a:srgbClr val="FF0000"/>
                </a:solidFill>
                <a:ea typeface="#9Slide02 Noi dung dai" panose="020B0604020202020204" charset="0"/>
                <a:cs typeface="Arial" panose="020B0604020202020204" pitchFamily="34" charset="0"/>
              </a:rPr>
              <a:t>.</a:t>
            </a:r>
            <a:endParaRPr lang="en-US" altLang="en-US" sz="2400" b="1" dirty="0">
              <a:solidFill>
                <a:srgbClr val="FF0000"/>
              </a:solidFill>
              <a:ea typeface="#9Slide02 Noi dung dai" panose="020B0604020202020204" charset="0"/>
              <a:cs typeface="Arial" panose="020B0604020202020204" pitchFamily="34" charset="0"/>
            </a:endParaRPr>
          </a:p>
          <a:p>
            <a:pPr algn="just">
              <a:lnSpc>
                <a:spcPct val="150000"/>
              </a:lnSpc>
              <a:buClrTx/>
              <a:buNone/>
            </a:pPr>
            <a:r>
              <a:rPr lang="en-US" altLang="en-US" sz="2400">
                <a:ea typeface="#9Slide02 Noi dung dai" panose="020B0604020202020204" charset="0"/>
                <a:cs typeface="Arial" panose="020B0604020202020204" pitchFamily="34" charset="0"/>
              </a:rPr>
              <a:t>A p</a:t>
            </a:r>
            <a:r>
              <a:rPr lang="en-US" sz="2400"/>
              <a:t>roduction workshop</a:t>
            </a:r>
            <a:r>
              <a:rPr lang="en-US" altLang="en-US" sz="2400">
                <a:ea typeface="#9Slide02 Noi dung dai" panose="020B0604020202020204" charset="0"/>
                <a:cs typeface="Arial" panose="020B0604020202020204" pitchFamily="34" charset="0"/>
              </a:rPr>
              <a:t> </a:t>
            </a:r>
            <a:r>
              <a:rPr lang="en-US" altLang="en-US" sz="2400" dirty="0">
                <a:ea typeface="#9Slide02 Noi dung dai" panose="020B0604020202020204" charset="0"/>
                <a:cs typeface="Arial" panose="020B0604020202020204" pitchFamily="34" charset="0"/>
              </a:rPr>
              <a:t>is currently using 415 fluorescent T8 tubes to illuminate its aisle spaces. Replacing all these T8 tubes with LED tubes (of equivalent luminous flux) would save energy </a:t>
            </a:r>
            <a:r>
              <a:rPr lang="en-US" altLang="en-US" sz="2400">
                <a:ea typeface="#9Slide02 Noi dung dai" panose="020B0604020202020204" charset="0"/>
                <a:cs typeface="Arial" panose="020B0604020202020204" pitchFamily="34" charset="0"/>
              </a:rPr>
              <a:t>for the p</a:t>
            </a:r>
            <a:r>
              <a:rPr lang="en-US" sz="2400"/>
              <a:t>roduction workshop</a:t>
            </a:r>
            <a:r>
              <a:rPr lang="vi-VN" altLang="en-US" sz="2400">
                <a:ea typeface="#9Slide02 Noi dung dai" panose="020B0604020202020204" charset="0"/>
                <a:cs typeface="Arial" panose="020B0604020202020204" pitchFamily="34" charset="0"/>
              </a:rPr>
              <a:t>.</a:t>
            </a:r>
            <a:endParaRPr lang="en-US" altLang="en-US" sz="2400" dirty="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1399593941"/>
      </p:ext>
    </p:extLst>
  </p:cSld>
  <p:clrMapOvr>
    <a:masterClrMapping/>
  </p:clrMapOvr>
  <p:extLst>
    <p:ext uri="{6950BFC3-D8DA-4A85-94F7-54DA5524770B}">
      <p188:commentRel xmlns:p188="http://schemas.microsoft.com/office/powerpoint/2018/8/main" r:id="rId3"/>
    </p:ext>
  </p:extLs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600500" y="563502"/>
            <a:ext cx="10985365" cy="495200"/>
          </a:xfrm>
        </p:spPr>
        <p:txBody>
          <a:bodyPr>
            <a:noAutofit/>
          </a:bodyPr>
          <a:lstStyle/>
          <a:p>
            <a:r>
              <a:rPr lang="en-US" altLang="en-US" sz="2800">
                <a:latin typeface="Arial" panose="020B0604020202020204" pitchFamily="34" charset="0"/>
              </a:rPr>
              <a:t>REPLACING LIGHT BULBS WITH HIGH-EFFICIENCY BULBS</a:t>
            </a:r>
            <a:endParaRPr lang="en-VN" sz="2800" dirty="0">
              <a:solidFill>
                <a:schemeClr val="accent1">
                  <a:lumMod val="50000"/>
                </a:schemeClr>
              </a:solidFill>
            </a:endParaRPr>
          </a:p>
        </p:txBody>
      </p:sp>
      <p:graphicFrame>
        <p:nvGraphicFramePr>
          <p:cNvPr id="11" name="Table 10">
            <a:extLst>
              <a:ext uri="{FF2B5EF4-FFF2-40B4-BE49-F238E27FC236}">
                <a16:creationId xmlns:a16="http://schemas.microsoft.com/office/drawing/2014/main" id="{13808DEA-6221-FC6C-25B1-84B00DC8C415}"/>
              </a:ext>
            </a:extLst>
          </p:cNvPr>
          <p:cNvGraphicFramePr>
            <a:graphicFrameLocks noGrp="1"/>
          </p:cNvGraphicFramePr>
          <p:nvPr>
            <p:extLst>
              <p:ext uri="{D42A27DB-BD31-4B8C-83A1-F6EECF244321}">
                <p14:modId xmlns:p14="http://schemas.microsoft.com/office/powerpoint/2010/main" val="657394872"/>
              </p:ext>
            </p:extLst>
          </p:nvPr>
        </p:nvGraphicFramePr>
        <p:xfrm>
          <a:off x="1801312" y="1315090"/>
          <a:ext cx="8445989" cy="4555967"/>
        </p:xfrm>
        <a:graphic>
          <a:graphicData uri="http://schemas.openxmlformats.org/drawingml/2006/table">
            <a:tbl>
              <a:tblPr>
                <a:tableStyleId>{5940675A-B579-460E-94D1-54222C63F5DA}</a:tableStyleId>
              </a:tblPr>
              <a:tblGrid>
                <a:gridCol w="4418941">
                  <a:extLst>
                    <a:ext uri="{9D8B030D-6E8A-4147-A177-3AD203B41FA5}">
                      <a16:colId xmlns:a16="http://schemas.microsoft.com/office/drawing/2014/main" val="3693772546"/>
                    </a:ext>
                  </a:extLst>
                </a:gridCol>
                <a:gridCol w="1324331">
                  <a:extLst>
                    <a:ext uri="{9D8B030D-6E8A-4147-A177-3AD203B41FA5}">
                      <a16:colId xmlns:a16="http://schemas.microsoft.com/office/drawing/2014/main" val="1772398814"/>
                    </a:ext>
                  </a:extLst>
                </a:gridCol>
                <a:gridCol w="1420616">
                  <a:extLst>
                    <a:ext uri="{9D8B030D-6E8A-4147-A177-3AD203B41FA5}">
                      <a16:colId xmlns:a16="http://schemas.microsoft.com/office/drawing/2014/main" val="2932997015"/>
                    </a:ext>
                  </a:extLst>
                </a:gridCol>
                <a:gridCol w="1282101">
                  <a:extLst>
                    <a:ext uri="{9D8B030D-6E8A-4147-A177-3AD203B41FA5}">
                      <a16:colId xmlns:a16="http://schemas.microsoft.com/office/drawing/2014/main" val="3549788501"/>
                    </a:ext>
                  </a:extLst>
                </a:gridCol>
              </a:tblGrid>
              <a:tr h="377248">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Thông </a:t>
                      </a:r>
                      <a:r>
                        <a:rPr lang="vi-VN" sz="1200" spc="5" dirty="0" err="1">
                          <a:effectLst/>
                          <a:latin typeface="Arial" panose="020B0604020202020204" pitchFamily="34" charset="0"/>
                        </a:rPr>
                        <a:t>s</a:t>
                      </a:r>
                      <a:r>
                        <a:rPr lang="vi-VN" sz="1200" dirty="0" err="1">
                          <a:effectLst/>
                          <a:latin typeface="Arial" panose="020B0604020202020204" pitchFamily="34" charset="0"/>
                        </a:rPr>
                        <a:t>ố</a:t>
                      </a:r>
                      <a:endParaRPr lang="en-US" sz="1200" dirty="0">
                        <a:effectLst/>
                        <a:latin typeface="Arial" panose="020B0604020202020204" pitchFamily="34" charset="0"/>
                        <a:ea typeface="Times New Roman" panose="02020603050405020304" pitchFamily="18" charset="0"/>
                      </a:endParaRPr>
                    </a:p>
                  </a:txBody>
                  <a:tcPr marL="0" marR="0" marT="0" marB="0" anchor="ctr"/>
                </a:tc>
                <a:tc>
                  <a:txBody>
                    <a:bodyPr/>
                    <a:lstStyle/>
                    <a:p>
                      <a:pPr marL="36195" marR="36195" indent="0" algn="ctr">
                        <a:lnSpc>
                          <a:spcPct val="120000"/>
                        </a:lnSpc>
                        <a:spcBef>
                          <a:spcPts val="200"/>
                        </a:spcBef>
                        <a:spcAft>
                          <a:spcPts val="200"/>
                        </a:spcAft>
                      </a:pPr>
                      <a:r>
                        <a:rPr lang="en-US" sz="1200" spc="-5" dirty="0">
                          <a:effectLst/>
                          <a:latin typeface="Arial" panose="020B0604020202020204" pitchFamily="34" charset="0"/>
                        </a:rPr>
                        <a:t>Unit</a:t>
                      </a:r>
                      <a:endParaRPr lang="en-US" sz="1200" dirty="0">
                        <a:effectLst/>
                        <a:latin typeface="Arial" panose="020B0604020202020204" pitchFamily="34" charset="0"/>
                        <a:ea typeface="Times New Roman" panose="02020603050405020304" pitchFamily="18" charset="0"/>
                      </a:endParaRPr>
                    </a:p>
                  </a:txBody>
                  <a:tcPr marL="0" marR="0" marT="0" marB="0" anchor="ctr"/>
                </a:tc>
                <a:tc>
                  <a:txBody>
                    <a:bodyPr/>
                    <a:lstStyle/>
                    <a:p>
                      <a:pPr marL="36195" marR="36195" indent="0" algn="ctr">
                        <a:lnSpc>
                          <a:spcPct val="120000"/>
                        </a:lnSpc>
                        <a:spcBef>
                          <a:spcPts val="200"/>
                        </a:spcBef>
                        <a:spcAft>
                          <a:spcPts val="200"/>
                        </a:spcAft>
                      </a:pPr>
                      <a:r>
                        <a:rPr lang="vi-VN" sz="1200" spc="-5" dirty="0" err="1">
                          <a:effectLst/>
                          <a:latin typeface="Arial" panose="020B0604020202020204" pitchFamily="34" charset="0"/>
                        </a:rPr>
                        <a:t>Fluorescent</a:t>
                      </a:r>
                      <a:r>
                        <a:rPr lang="vi-VN" sz="1200" spc="-5" dirty="0">
                          <a:effectLst/>
                          <a:latin typeface="Arial" panose="020B0604020202020204" pitchFamily="34" charset="0"/>
                        </a:rPr>
                        <a:t> </a:t>
                      </a:r>
                      <a:r>
                        <a:rPr lang="vi-VN" sz="1200" spc="-5" dirty="0" err="1">
                          <a:effectLst/>
                          <a:latin typeface="Arial" panose="020B0604020202020204" pitchFamily="34" charset="0"/>
                        </a:rPr>
                        <a:t>lamp</a:t>
                      </a:r>
                      <a:r>
                        <a:rPr lang="vi-VN" sz="1200" spc="-5" dirty="0">
                          <a:effectLst/>
                          <a:latin typeface="Arial" panose="020B0604020202020204" pitchFamily="34" charset="0"/>
                        </a:rPr>
                        <a:t> </a:t>
                      </a:r>
                      <a:r>
                        <a:rPr lang="en-US" sz="1200" spc="-5" dirty="0">
                          <a:effectLst/>
                          <a:latin typeface="Arial" panose="020B0604020202020204" pitchFamily="34" charset="0"/>
                        </a:rPr>
                        <a:t>T8</a:t>
                      </a:r>
                      <a:endParaRPr lang="en-US" sz="1200" dirty="0">
                        <a:effectLst/>
                        <a:latin typeface="Arial" panose="020B0604020202020204" pitchFamily="34" charset="0"/>
                        <a:ea typeface="Times New Roman" panose="02020603050405020304" pitchFamily="18" charset="0"/>
                      </a:endParaRPr>
                    </a:p>
                  </a:txBody>
                  <a:tcPr marL="0" marR="0" marT="0" marB="0" anchor="ctr"/>
                </a:tc>
                <a:tc>
                  <a:txBody>
                    <a:bodyPr/>
                    <a:lstStyle/>
                    <a:p>
                      <a:pPr marL="36195" marR="36195" indent="0" algn="ctr">
                        <a:lnSpc>
                          <a:spcPct val="120000"/>
                        </a:lnSpc>
                        <a:spcBef>
                          <a:spcPts val="200"/>
                        </a:spcBef>
                        <a:spcAft>
                          <a:spcPts val="200"/>
                        </a:spcAft>
                      </a:pPr>
                      <a:r>
                        <a:rPr lang="vi-VN" sz="1200" spc="-5" dirty="0">
                          <a:effectLst/>
                          <a:latin typeface="Arial" panose="020B0604020202020204" pitchFamily="34" charset="0"/>
                        </a:rPr>
                        <a:t>L</a:t>
                      </a:r>
                      <a:r>
                        <a:rPr lang="vi-VN" sz="1200" dirty="0">
                          <a:effectLst/>
                          <a:latin typeface="Arial" panose="020B0604020202020204" pitchFamily="34" charset="0"/>
                        </a:rPr>
                        <a:t>ED</a:t>
                      </a:r>
                      <a:endParaRPr lang="en-US" sz="1200" dirty="0">
                        <a:effectLst/>
                        <a:latin typeface="Arial" panose="020B0604020202020204" pitchFamily="34" charset="0"/>
                      </a:endParaRPr>
                    </a:p>
                    <a:p>
                      <a:pPr marL="36195" marR="36195" indent="0" algn="ctr">
                        <a:lnSpc>
                          <a:spcPct val="120000"/>
                        </a:lnSpc>
                        <a:spcBef>
                          <a:spcPts val="200"/>
                        </a:spcBef>
                        <a:spcAft>
                          <a:spcPts val="200"/>
                        </a:spcAft>
                      </a:pPr>
                      <a:r>
                        <a:rPr lang="vi-VN" sz="1200" dirty="0">
                          <a:effectLst/>
                          <a:latin typeface="Arial" panose="020B0604020202020204" pitchFamily="34" charset="0"/>
                        </a:rPr>
                        <a:t>18W</a:t>
                      </a:r>
                      <a:endParaRPr lang="en-US" sz="1200" dirty="0">
                        <a:effectLst/>
                        <a:latin typeface="Arial" panose="020B0604020202020204" pitchFamily="34" charset="0"/>
                        <a:ea typeface="Times New Roman" panose="02020603050405020304" pitchFamily="18" charset="0"/>
                      </a:endParaRPr>
                    </a:p>
                  </a:txBody>
                  <a:tcPr marL="0" marR="0" marT="0" marB="0" anchor="ctr"/>
                </a:tc>
                <a:extLst>
                  <a:ext uri="{0D108BD9-81ED-4DB2-BD59-A6C34878D82A}">
                    <a16:rowId xmlns:a16="http://schemas.microsoft.com/office/drawing/2014/main" val="1931179075"/>
                  </a:ext>
                </a:extLst>
              </a:tr>
              <a:tr h="207716">
                <a:tc>
                  <a:txBody>
                    <a:bodyPr/>
                    <a:lstStyle/>
                    <a:p>
                      <a:pPr marL="88900" indent="0" algn="l" fontAlgn="b"/>
                      <a:r>
                        <a:rPr lang="en-US" sz="1100" b="0" i="0" u="none" strike="noStrike" dirty="0">
                          <a:solidFill>
                            <a:srgbClr val="000000"/>
                          </a:solidFill>
                          <a:effectLst/>
                          <a:latin typeface="Arial" panose="020B0604020202020204" pitchFamily="34" charset="0"/>
                        </a:rPr>
                        <a:t>Power of bulbs</a:t>
                      </a:r>
                    </a:p>
                  </a:txBody>
                  <a:tcPr marL="5443" marR="5443" marT="5443" marB="0" anchor="b"/>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W</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36</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18</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299794966"/>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Ballast power</a:t>
                      </a:r>
                    </a:p>
                  </a:txBody>
                  <a:tcPr marL="5443" marR="5443" marT="5443" marB="0" anchor="b"/>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W</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8</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392942392"/>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Total power consumption of a set of bulbs</a:t>
                      </a:r>
                    </a:p>
                  </a:txBody>
                  <a:tcPr marL="5443" marR="5443" marT="5443" marB="0" anchor="b"/>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W</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44</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18</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550201322"/>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Number of bulbs</a:t>
                      </a:r>
                    </a:p>
                  </a:txBody>
                  <a:tcPr marL="5443" marR="5443" marT="5443" marB="0" anchor="b"/>
                </a:tc>
                <a:tc>
                  <a:txBody>
                    <a:bodyPr/>
                    <a:lstStyle/>
                    <a:p>
                      <a:pPr marL="36195" marR="36195" indent="0" algn="ctr">
                        <a:lnSpc>
                          <a:spcPct val="120000"/>
                        </a:lnSpc>
                        <a:spcBef>
                          <a:spcPts val="200"/>
                        </a:spcBef>
                        <a:spcAft>
                          <a:spcPts val="200"/>
                        </a:spcAft>
                      </a:pPr>
                      <a:r>
                        <a:rPr lang="en-US" sz="1200" spc="-5" dirty="0">
                          <a:effectLst/>
                          <a:latin typeface="Arial" panose="020B0604020202020204" pitchFamily="34" charset="0"/>
                        </a:rPr>
                        <a:t>Bulb</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415</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415</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421209234"/>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Simultaneous use factor</a:t>
                      </a:r>
                    </a:p>
                  </a:txBody>
                  <a:tcPr marL="5443" marR="5443" marT="5443" marB="0" anchor="b"/>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80%</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80%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4023661590"/>
                  </a:ext>
                </a:extLst>
              </a:tr>
              <a:tr h="208734">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Cost of bulbs, materials, and installation</a:t>
                      </a:r>
                    </a:p>
                  </a:txBody>
                  <a:tcPr marL="5443" marR="5443" marT="5443" marB="0" anchor="b"/>
                </a:tc>
                <a:tc>
                  <a:txBody>
                    <a:bodyPr/>
                    <a:lstStyle/>
                    <a:p>
                      <a:pPr marL="36195" marR="36195" indent="0" algn="ctr">
                        <a:lnSpc>
                          <a:spcPct val="120000"/>
                        </a:lnSpc>
                        <a:spcBef>
                          <a:spcPts val="200"/>
                        </a:spcBef>
                        <a:spcAft>
                          <a:spcPts val="200"/>
                        </a:spcAft>
                      </a:pPr>
                      <a:r>
                        <a:rPr lang="vi-VN" sz="1200" spc="-5" dirty="0">
                          <a:effectLst/>
                          <a:latin typeface="Arial" panose="020B0604020202020204" pitchFamily="34" charset="0"/>
                        </a:rPr>
                        <a:t>VND</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165.000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966525745"/>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Average daily operation</a:t>
                      </a:r>
                    </a:p>
                  </a:txBody>
                  <a:tcPr marL="5443" marR="5443" marT="5443" marB="0" anchor="b"/>
                </a:tc>
                <a:tc>
                  <a:txBody>
                    <a:bodyPr/>
                    <a:lstStyle/>
                    <a:p>
                      <a:pPr marL="36195" marR="36195" indent="0" algn="ctr">
                        <a:lnSpc>
                          <a:spcPct val="120000"/>
                        </a:lnSpc>
                        <a:spcBef>
                          <a:spcPts val="200"/>
                        </a:spcBef>
                        <a:spcAft>
                          <a:spcPts val="200"/>
                        </a:spcAft>
                      </a:pPr>
                      <a:r>
                        <a:rPr lang="en-US" sz="1200" spc="-5" dirty="0">
                          <a:effectLst/>
                          <a:latin typeface="Arial" panose="020B0604020202020204" pitchFamily="34" charset="0"/>
                        </a:rPr>
                        <a:t>Hour</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8</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8</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092731112"/>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Number of operating days in a year</a:t>
                      </a:r>
                    </a:p>
                  </a:txBody>
                  <a:tcPr marL="5443" marR="5443" marT="5443" marB="0" anchor="b"/>
                </a:tc>
                <a:tc>
                  <a:txBody>
                    <a:bodyPr/>
                    <a:lstStyle/>
                    <a:p>
                      <a:pPr marL="36195" marR="36195" indent="0" algn="ctr">
                        <a:lnSpc>
                          <a:spcPct val="120000"/>
                        </a:lnSpc>
                        <a:spcBef>
                          <a:spcPts val="480"/>
                        </a:spcBef>
                        <a:spcAft>
                          <a:spcPts val="480"/>
                        </a:spcAft>
                      </a:pPr>
                      <a:r>
                        <a:rPr lang="en-US" sz="1200" spc="-5" dirty="0">
                          <a:effectLst/>
                          <a:latin typeface="Arial" panose="020B0604020202020204" pitchFamily="34" charset="0"/>
                        </a:rPr>
                        <a:t>Day</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260</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260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350984042"/>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Number of operating hours in a year</a:t>
                      </a:r>
                    </a:p>
                  </a:txBody>
                  <a:tcPr marL="5443" marR="5443" marT="5443" marB="0" anchor="b"/>
                </a:tc>
                <a:tc>
                  <a:txBody>
                    <a:bodyPr/>
                    <a:lstStyle/>
                    <a:p>
                      <a:pPr marL="36195" marR="36195" indent="0" algn="ctr">
                        <a:lnSpc>
                          <a:spcPct val="120000"/>
                        </a:lnSpc>
                        <a:spcBef>
                          <a:spcPts val="480"/>
                        </a:spcBef>
                        <a:spcAft>
                          <a:spcPts val="480"/>
                        </a:spcAft>
                      </a:pPr>
                      <a:r>
                        <a:rPr lang="en-US" sz="1200" spc="-5" dirty="0">
                          <a:effectLst/>
                          <a:latin typeface="Arial" panose="020B0604020202020204" pitchFamily="34" charset="0"/>
                        </a:rPr>
                        <a:t>Hour</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2.080</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2.080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4214210709"/>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Electricity consumption</a:t>
                      </a:r>
                    </a:p>
                  </a:txBody>
                  <a:tcPr marL="5443" marR="5443" marT="5443" marB="0" anchor="b"/>
                </a:tc>
                <a:tc>
                  <a:txBody>
                    <a:bodyPr/>
                    <a:lstStyle/>
                    <a:p>
                      <a:pPr marL="36195" marR="36195" indent="0" algn="ctr">
                        <a:lnSpc>
                          <a:spcPct val="120000"/>
                        </a:lnSpc>
                        <a:spcBef>
                          <a:spcPts val="480"/>
                        </a:spcBef>
                        <a:spcAft>
                          <a:spcPts val="480"/>
                        </a:spcAft>
                      </a:pPr>
                      <a:r>
                        <a:rPr lang="vi-VN" sz="1200" dirty="0" err="1">
                          <a:effectLst/>
                          <a:latin typeface="Arial" panose="020B0604020202020204" pitchFamily="34" charset="0"/>
                        </a:rPr>
                        <a:t>kWh</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24.860</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12.430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686577808"/>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Annual electricity savings</a:t>
                      </a:r>
                    </a:p>
                  </a:txBody>
                  <a:tcPr marL="5443" marR="5443" marT="5443" marB="0" anchor="b"/>
                </a:tc>
                <a:tc>
                  <a:txBody>
                    <a:bodyPr/>
                    <a:lstStyle/>
                    <a:p>
                      <a:pPr marL="36195" marR="36195" indent="0" algn="ctr">
                        <a:lnSpc>
                          <a:spcPct val="120000"/>
                        </a:lnSpc>
                        <a:spcBef>
                          <a:spcPts val="480"/>
                        </a:spcBef>
                        <a:spcAft>
                          <a:spcPts val="480"/>
                        </a:spcAft>
                      </a:pPr>
                      <a:r>
                        <a:rPr lang="vi-VN" sz="1200" dirty="0" err="1">
                          <a:effectLst/>
                          <a:latin typeface="Arial" panose="020B0604020202020204" pitchFamily="34" charset="0"/>
                        </a:rPr>
                        <a:t>kWh</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12.430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310369737"/>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Average electricity price</a:t>
                      </a:r>
                    </a:p>
                  </a:txBody>
                  <a:tcPr marL="5443" marR="5443" marT="5443" marB="0" anchor="b"/>
                </a:tc>
                <a:tc>
                  <a:txBody>
                    <a:bodyPr/>
                    <a:lstStyle/>
                    <a:p>
                      <a:pPr marL="36195" marR="36195" indent="0" algn="ctr">
                        <a:lnSpc>
                          <a:spcPct val="120000"/>
                        </a:lnSpc>
                        <a:spcBef>
                          <a:spcPts val="480"/>
                        </a:spcBef>
                        <a:spcAft>
                          <a:spcPts val="480"/>
                        </a:spcAft>
                      </a:pPr>
                      <a:r>
                        <a:rPr lang="en-US" sz="1200" spc="-5" dirty="0">
                          <a:effectLst/>
                          <a:latin typeface="Arial" panose="020B0604020202020204" pitchFamily="34" charset="0"/>
                        </a:rPr>
                        <a:t>VNĐ</a:t>
                      </a:r>
                      <a:r>
                        <a:rPr lang="vi-VN" sz="1200" dirty="0">
                          <a:effectLst/>
                          <a:latin typeface="Arial" panose="020B0604020202020204" pitchFamily="34" charset="0"/>
                        </a:rPr>
                        <a:t> </a:t>
                      </a:r>
                      <a:r>
                        <a:rPr lang="vi-VN" sz="1200" spc="5" dirty="0">
                          <a:effectLst/>
                          <a:latin typeface="Arial" panose="020B0604020202020204" pitchFamily="34" charset="0"/>
                        </a:rPr>
                        <a:t>/</a:t>
                      </a:r>
                      <a:r>
                        <a:rPr lang="vi-VN" sz="1200" spc="-10" dirty="0" err="1">
                          <a:effectLst/>
                          <a:latin typeface="Arial" panose="020B0604020202020204" pitchFamily="34" charset="0"/>
                        </a:rPr>
                        <a:t>k</a:t>
                      </a:r>
                      <a:r>
                        <a:rPr lang="vi-VN" sz="1200" dirty="0" err="1">
                          <a:effectLst/>
                        </a:rPr>
                        <a:t>Wh</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2.371</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2.371</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1633599979"/>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Annual electricity cost</a:t>
                      </a:r>
                    </a:p>
                  </a:txBody>
                  <a:tcPr marL="5443" marR="5443" marT="5443" marB="0" anchor="b"/>
                </a:tc>
                <a:tc>
                  <a:txBody>
                    <a:bodyPr/>
                    <a:lstStyle/>
                    <a:p>
                      <a:pPr marL="36195" marR="36195" indent="0" algn="ctr">
                        <a:lnSpc>
                          <a:spcPct val="120000"/>
                        </a:lnSpc>
                        <a:spcBef>
                          <a:spcPts val="480"/>
                        </a:spcBef>
                        <a:spcAft>
                          <a:spcPts val="480"/>
                        </a:spcAft>
                      </a:pPr>
                      <a:r>
                        <a:rPr lang="en-US" sz="1200" spc="-5" dirty="0">
                          <a:effectLst/>
                          <a:latin typeface="Arial" panose="020B0604020202020204" pitchFamily="34" charset="0"/>
                        </a:rPr>
                        <a:t>VND</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58.943.439</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29.471.720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528030334"/>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Annual electricity cost savings</a:t>
                      </a:r>
                    </a:p>
                  </a:txBody>
                  <a:tcPr marL="5443" marR="5443" marT="5443" marB="0" anchor="b"/>
                </a:tc>
                <a:tc>
                  <a:txBody>
                    <a:bodyPr/>
                    <a:lstStyle/>
                    <a:p>
                      <a:pPr marL="36195" marR="36195" indent="0" algn="ctr">
                        <a:lnSpc>
                          <a:spcPct val="120000"/>
                        </a:lnSpc>
                        <a:spcBef>
                          <a:spcPts val="480"/>
                        </a:spcBef>
                        <a:spcAft>
                          <a:spcPts val="480"/>
                        </a:spcAft>
                      </a:pPr>
                      <a:r>
                        <a:rPr lang="en-US" sz="1200" spc="-5" dirty="0">
                          <a:effectLst/>
                          <a:latin typeface="Arial" panose="020B0604020202020204" pitchFamily="34" charset="0"/>
                        </a:rPr>
                        <a:t>VND</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29.471.720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30285215"/>
                  </a:ext>
                </a:extLst>
              </a:tr>
              <a:tr h="209243">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Total investment cost</a:t>
                      </a:r>
                    </a:p>
                  </a:txBody>
                  <a:tcPr marL="5443" marR="5443" marT="5443" marB="0" anchor="b"/>
                </a:tc>
                <a:tc>
                  <a:txBody>
                    <a:bodyPr/>
                    <a:lstStyle/>
                    <a:p>
                      <a:pPr marL="36195" marR="36195" indent="0" algn="ctr">
                        <a:lnSpc>
                          <a:spcPct val="120000"/>
                        </a:lnSpc>
                        <a:spcBef>
                          <a:spcPts val="480"/>
                        </a:spcBef>
                        <a:spcAft>
                          <a:spcPts val="480"/>
                        </a:spcAft>
                      </a:pPr>
                      <a:r>
                        <a:rPr lang="en-US" sz="1200" spc="-5" dirty="0">
                          <a:effectLst/>
                          <a:latin typeface="Arial" panose="020B0604020202020204" pitchFamily="34" charset="0"/>
                        </a:rPr>
                        <a:t>VND</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68.475.000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3369815345"/>
                  </a:ext>
                </a:extLst>
              </a:tr>
              <a:tr h="423577">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Net Present Value (NPV) (over 5 years, discounted at 12% per year)</a:t>
                      </a:r>
                    </a:p>
                  </a:txBody>
                  <a:tcPr marL="5443" marR="5443" marT="5443" marB="0" anchor="b"/>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ndParaRPr>
                    </a:p>
                    <a:p>
                      <a:pPr marL="36195" marR="36195" indent="0" algn="ctr">
                        <a:lnSpc>
                          <a:spcPct val="120000"/>
                        </a:lnSpc>
                        <a:spcBef>
                          <a:spcPts val="480"/>
                        </a:spcBef>
                        <a:spcAft>
                          <a:spcPts val="480"/>
                        </a:spcAft>
                      </a:pPr>
                      <a:r>
                        <a:rPr lang="en-US" sz="1200" spc="-5" dirty="0">
                          <a:effectLst/>
                          <a:latin typeface="Arial" panose="020B0604020202020204" pitchFamily="34" charset="0"/>
                        </a:rPr>
                        <a:t>VND</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ndParaRPr>
                    </a:p>
                    <a:p>
                      <a:pPr marL="36195" marR="36195" indent="0" algn="ctr">
                        <a:lnSpc>
                          <a:spcPct val="120000"/>
                        </a:lnSpc>
                        <a:spcBef>
                          <a:spcPts val="480"/>
                        </a:spcBef>
                        <a:spcAft>
                          <a:spcPts val="480"/>
                        </a:spcAft>
                      </a:pPr>
                      <a:r>
                        <a:rPr lang="vi-VN" sz="1200" dirty="0">
                          <a:effectLst/>
                          <a:latin typeface="Arial" panose="020B0604020202020204" pitchFamily="34" charset="0"/>
                        </a:rPr>
                        <a:t>37.763.955</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512111106"/>
                  </a:ext>
                </a:extLst>
              </a:tr>
              <a:tr h="222989">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Payback period</a:t>
                      </a:r>
                    </a:p>
                  </a:txBody>
                  <a:tcPr marL="5443" marR="5443" marT="5443" marB="0" anchor="b"/>
                </a:tc>
                <a:tc>
                  <a:txBody>
                    <a:bodyPr/>
                    <a:lstStyle/>
                    <a:p>
                      <a:pPr marL="36195" marR="36195" indent="0" algn="ctr">
                        <a:lnSpc>
                          <a:spcPct val="120000"/>
                        </a:lnSpc>
                        <a:spcBef>
                          <a:spcPts val="480"/>
                        </a:spcBef>
                        <a:spcAft>
                          <a:spcPts val="480"/>
                        </a:spcAft>
                      </a:pPr>
                      <a:r>
                        <a:rPr lang="en-US" sz="1200" spc="-5" dirty="0">
                          <a:effectLst/>
                          <a:latin typeface="Arial" panose="020B0604020202020204" pitchFamily="34" charset="0"/>
                        </a:rPr>
                        <a:t>Year</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2,9</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325674553"/>
                  </a:ext>
                </a:extLst>
              </a:tr>
              <a:tr h="0">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Internal Rate of Return (IRR)</a:t>
                      </a:r>
                    </a:p>
                  </a:txBody>
                  <a:tcPr marL="5443" marR="5443" marT="5443" marB="0" anchor="b"/>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32,6</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3858826853"/>
                  </a:ext>
                </a:extLst>
              </a:tr>
            </a:tbl>
          </a:graphicData>
        </a:graphic>
      </p:graphicFrame>
    </p:spTree>
    <p:extLst>
      <p:ext uri="{BB962C8B-B14F-4D97-AF65-F5344CB8AC3E}">
        <p14:creationId xmlns:p14="http://schemas.microsoft.com/office/powerpoint/2010/main" val="943461635"/>
      </p:ext>
    </p:extLst>
  </p:cSld>
  <p:clrMapOvr>
    <a:masterClrMapping/>
  </p:clrMapOvr>
  <p:extLst>
    <p:ext uri="{6950BFC3-D8DA-4A85-94F7-54DA5524770B}">
      <p188:commentRel xmlns:p188="http://schemas.microsoft.com/office/powerpoint/2018/8/main" r:id="rId3"/>
    </p:ext>
  </p:extLs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a:t>MINIMIZING UNNECESSARY LIGHTING</a:t>
            </a:r>
            <a:endParaRPr lang="en-VN" dirty="0">
              <a:solidFill>
                <a:schemeClr val="accent1">
                  <a:lumMod val="50000"/>
                </a:schemeClr>
              </a:solidFill>
            </a:endParaRPr>
          </a:p>
        </p:txBody>
      </p:sp>
      <p:pic>
        <p:nvPicPr>
          <p:cNvPr id="4" name="Picture 4" descr="Hệ điều khiển 2.png">
            <a:extLst>
              <a:ext uri="{FF2B5EF4-FFF2-40B4-BE49-F238E27FC236}">
                <a16:creationId xmlns:a16="http://schemas.microsoft.com/office/drawing/2014/main" id="{DB9F7CA6-0F25-B728-2833-785E1AD465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7339" y="1700875"/>
            <a:ext cx="5629701" cy="2477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Hệ điều khiển.png">
            <a:extLst>
              <a:ext uri="{FF2B5EF4-FFF2-40B4-BE49-F238E27FC236}">
                <a16:creationId xmlns:a16="http://schemas.microsoft.com/office/drawing/2014/main" id="{D7BD8A29-6D61-DEAA-9B4B-710F19EF161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24633" y="1700875"/>
            <a:ext cx="3915824" cy="2473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251CD62F-D22A-6596-A6DA-4AF6D629571A}"/>
              </a:ext>
            </a:extLst>
          </p:cNvPr>
          <p:cNvSpPr>
            <a:spLocks noChangeArrowheads="1"/>
          </p:cNvSpPr>
          <p:nvPr/>
        </p:nvSpPr>
        <p:spPr bwMode="auto">
          <a:xfrm>
            <a:off x="1879840" y="4870932"/>
            <a:ext cx="85344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lnSpc>
                <a:spcPct val="100000"/>
              </a:lnSpc>
              <a:buClrTx/>
              <a:buNone/>
            </a:pPr>
            <a:r>
              <a:rPr lang="en-US" altLang="en-US" dirty="0">
                <a:latin typeface="Arial" panose="020B0604020202020204" pitchFamily="34" charset="0"/>
                <a:ea typeface="#9Slide02 Noi dung dai" panose="020B0604020202020204" charset="0"/>
                <a:cs typeface="Arial" panose="020B0604020202020204" pitchFamily="34" charset="0"/>
              </a:rPr>
              <a:t>Lighting Control Circuit Layout</a:t>
            </a:r>
            <a:endParaRPr lang="en-US" altLang="en-US" sz="3600" b="1" dirty="0">
              <a:latin typeface="Arial" panose="020B0604020202020204" pitchFamily="34" charset="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3245337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4"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ox(i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a:t>MINIMIZING UNNECESSARY LIGHTING</a:t>
            </a:r>
            <a:endParaRPr lang="en-VN" dirty="0">
              <a:solidFill>
                <a:schemeClr val="accent1">
                  <a:lumMod val="50000"/>
                </a:schemeClr>
              </a:solidFill>
            </a:endParaRPr>
          </a:p>
        </p:txBody>
      </p:sp>
      <p:grpSp>
        <p:nvGrpSpPr>
          <p:cNvPr id="7" name="Group 11">
            <a:extLst>
              <a:ext uri="{FF2B5EF4-FFF2-40B4-BE49-F238E27FC236}">
                <a16:creationId xmlns:a16="http://schemas.microsoft.com/office/drawing/2014/main" id="{6EFAC1E3-E7EA-6594-5E52-755FF6F61AD8}"/>
              </a:ext>
            </a:extLst>
          </p:cNvPr>
          <p:cNvGrpSpPr>
            <a:grpSpLocks/>
          </p:cNvGrpSpPr>
          <p:nvPr/>
        </p:nvGrpSpPr>
        <p:grpSpPr bwMode="auto">
          <a:xfrm>
            <a:off x="2024064" y="1908175"/>
            <a:ext cx="1716087" cy="3092450"/>
            <a:chOff x="427038" y="908050"/>
            <a:chExt cx="1716070" cy="3092454"/>
          </a:xfrm>
        </p:grpSpPr>
        <p:pic>
          <p:nvPicPr>
            <p:cNvPr id="8" name="Picture 3">
              <a:extLst>
                <a:ext uri="{FF2B5EF4-FFF2-40B4-BE49-F238E27FC236}">
                  <a16:creationId xmlns:a16="http://schemas.microsoft.com/office/drawing/2014/main" id="{1D69F7B0-E4CD-2374-85DA-CB58D4452E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038" y="908050"/>
              <a:ext cx="1552575"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576E8B20-BDF0-DD9C-9BE6-44BC5039684D}"/>
                </a:ext>
              </a:extLst>
            </p:cNvPr>
            <p:cNvSpPr/>
            <p:nvPr/>
          </p:nvSpPr>
          <p:spPr>
            <a:xfrm>
              <a:off x="428625" y="3714754"/>
              <a:ext cx="1714483"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eaLnBrk="1" hangingPunct="1">
                <a:defRPr/>
              </a:pPr>
              <a:r>
                <a:rPr lang="en-US" sz="1600" dirty="0">
                  <a:solidFill>
                    <a:schemeClr val="tx1"/>
                  </a:solidFill>
                  <a:latin typeface="Arial" panose="020B0604020202020204" pitchFamily="34" charset="0"/>
                </a:rPr>
                <a:t>Timer</a:t>
              </a:r>
            </a:p>
          </p:txBody>
        </p:sp>
      </p:grpSp>
      <p:grpSp>
        <p:nvGrpSpPr>
          <p:cNvPr id="10" name="Group 12">
            <a:extLst>
              <a:ext uri="{FF2B5EF4-FFF2-40B4-BE49-F238E27FC236}">
                <a16:creationId xmlns:a16="http://schemas.microsoft.com/office/drawing/2014/main" id="{A65533B3-CA62-8CA9-50D1-19BE322B021F}"/>
              </a:ext>
            </a:extLst>
          </p:cNvPr>
          <p:cNvGrpSpPr>
            <a:grpSpLocks/>
          </p:cNvGrpSpPr>
          <p:nvPr/>
        </p:nvGrpSpPr>
        <p:grpSpPr bwMode="auto">
          <a:xfrm>
            <a:off x="3817939" y="1960564"/>
            <a:ext cx="1628775" cy="2947987"/>
            <a:chOff x="2222500" y="981075"/>
            <a:chExt cx="1628775" cy="2947991"/>
          </a:xfrm>
        </p:grpSpPr>
        <p:pic>
          <p:nvPicPr>
            <p:cNvPr id="11" name="Picture 4">
              <a:extLst>
                <a:ext uri="{FF2B5EF4-FFF2-40B4-BE49-F238E27FC236}">
                  <a16:creationId xmlns:a16="http://schemas.microsoft.com/office/drawing/2014/main" id="{95653064-EE48-6C16-68B4-58BC937934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2500" y="981075"/>
              <a:ext cx="1628775"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87CCDD86-6CEA-BB3E-D025-60030FE8D62A}"/>
                </a:ext>
              </a:extLst>
            </p:cNvPr>
            <p:cNvSpPr/>
            <p:nvPr/>
          </p:nvSpPr>
          <p:spPr>
            <a:xfrm>
              <a:off x="2286000" y="3643316"/>
              <a:ext cx="1500187"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eaLnBrk="1" hangingPunct="1">
                <a:defRPr/>
              </a:pPr>
              <a:r>
                <a:rPr lang="en-US" sz="1600" dirty="0">
                  <a:solidFill>
                    <a:schemeClr val="tx1"/>
                  </a:solidFill>
                  <a:latin typeface="Arial" panose="020B0604020202020204" pitchFamily="34" charset="0"/>
                </a:rPr>
                <a:t>Motion sensor</a:t>
              </a:r>
            </a:p>
          </p:txBody>
        </p:sp>
      </p:grpSp>
      <p:grpSp>
        <p:nvGrpSpPr>
          <p:cNvPr id="13" name="Group 13">
            <a:extLst>
              <a:ext uri="{FF2B5EF4-FFF2-40B4-BE49-F238E27FC236}">
                <a16:creationId xmlns:a16="http://schemas.microsoft.com/office/drawing/2014/main" id="{5F1EB205-B9BD-14FD-BB69-EAD64AED595C}"/>
              </a:ext>
            </a:extLst>
          </p:cNvPr>
          <p:cNvGrpSpPr>
            <a:grpSpLocks/>
          </p:cNvGrpSpPr>
          <p:nvPr/>
        </p:nvGrpSpPr>
        <p:grpSpPr bwMode="auto">
          <a:xfrm>
            <a:off x="5561014" y="1960564"/>
            <a:ext cx="2693987" cy="3019425"/>
            <a:chOff x="3965575" y="981075"/>
            <a:chExt cx="2693988" cy="3019429"/>
          </a:xfrm>
        </p:grpSpPr>
        <p:pic>
          <p:nvPicPr>
            <p:cNvPr id="14" name="Picture 5">
              <a:extLst>
                <a:ext uri="{FF2B5EF4-FFF2-40B4-BE49-F238E27FC236}">
                  <a16:creationId xmlns:a16="http://schemas.microsoft.com/office/drawing/2014/main" id="{5B6ACF9E-AAA9-24C3-A8C5-2A913DF799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5575" y="981075"/>
              <a:ext cx="2693988"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a:extLst>
                <a:ext uri="{FF2B5EF4-FFF2-40B4-BE49-F238E27FC236}">
                  <a16:creationId xmlns:a16="http://schemas.microsoft.com/office/drawing/2014/main" id="{7F7E0745-59A8-A377-572E-AD62A9A91ED6}"/>
                </a:ext>
              </a:extLst>
            </p:cNvPr>
            <p:cNvSpPr/>
            <p:nvPr/>
          </p:nvSpPr>
          <p:spPr>
            <a:xfrm>
              <a:off x="4500562" y="3643316"/>
              <a:ext cx="1357314" cy="357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eaLnBrk="1" hangingPunct="1">
                <a:defRPr/>
              </a:pPr>
              <a:r>
                <a:rPr lang="en-US" sz="1600" dirty="0">
                  <a:solidFill>
                    <a:schemeClr val="tx1"/>
                  </a:solidFill>
                  <a:latin typeface="Arial" panose="020B0604020202020204" pitchFamily="34" charset="0"/>
                </a:rPr>
                <a:t>Light sensor</a:t>
              </a:r>
            </a:p>
          </p:txBody>
        </p:sp>
      </p:grpSp>
      <p:grpSp>
        <p:nvGrpSpPr>
          <p:cNvPr id="16" name="Group 14">
            <a:extLst>
              <a:ext uri="{FF2B5EF4-FFF2-40B4-BE49-F238E27FC236}">
                <a16:creationId xmlns:a16="http://schemas.microsoft.com/office/drawing/2014/main" id="{746AE8BD-6B95-9D93-A91C-8F2D8CA25D75}"/>
              </a:ext>
            </a:extLst>
          </p:cNvPr>
          <p:cNvGrpSpPr>
            <a:grpSpLocks/>
          </p:cNvGrpSpPr>
          <p:nvPr/>
        </p:nvGrpSpPr>
        <p:grpSpPr bwMode="auto">
          <a:xfrm>
            <a:off x="8174039" y="2320925"/>
            <a:ext cx="2459037" cy="2230438"/>
            <a:chOff x="6650038" y="1341438"/>
            <a:chExt cx="2459037" cy="2230438"/>
          </a:xfrm>
        </p:grpSpPr>
        <p:pic>
          <p:nvPicPr>
            <p:cNvPr id="17" name="Picture 6">
              <a:extLst>
                <a:ext uri="{FF2B5EF4-FFF2-40B4-BE49-F238E27FC236}">
                  <a16:creationId xmlns:a16="http://schemas.microsoft.com/office/drawing/2014/main" id="{1C79334F-4069-D3FE-2A15-14C09BA07B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50038" y="1341438"/>
              <a:ext cx="2459037"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a:extLst>
                <a:ext uri="{FF2B5EF4-FFF2-40B4-BE49-F238E27FC236}">
                  <a16:creationId xmlns:a16="http://schemas.microsoft.com/office/drawing/2014/main" id="{368F0038-47F0-AC39-A358-676449574082}"/>
                </a:ext>
              </a:extLst>
            </p:cNvPr>
            <p:cNvSpPr/>
            <p:nvPr/>
          </p:nvSpPr>
          <p:spPr>
            <a:xfrm>
              <a:off x="6858000" y="3214688"/>
              <a:ext cx="2143125" cy="357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eaLnBrk="1" hangingPunct="1">
                <a:defRPr/>
              </a:pPr>
              <a:r>
                <a:rPr lang="en-US" sz="1600" dirty="0">
                  <a:solidFill>
                    <a:schemeClr val="tx1"/>
                  </a:solidFill>
                  <a:latin typeface="Arial" panose="020B0604020202020204" pitchFamily="34" charset="0"/>
                </a:rPr>
                <a:t>360-degree multi-function sensor</a:t>
              </a:r>
            </a:p>
          </p:txBody>
        </p:sp>
      </p:grpSp>
      <p:sp>
        <p:nvSpPr>
          <p:cNvPr id="19" name="Rectangle 18">
            <a:extLst>
              <a:ext uri="{FF2B5EF4-FFF2-40B4-BE49-F238E27FC236}">
                <a16:creationId xmlns:a16="http://schemas.microsoft.com/office/drawing/2014/main" id="{19A76855-54B4-E0BE-EC4E-69A6FDA9A5C5}"/>
              </a:ext>
            </a:extLst>
          </p:cNvPr>
          <p:cNvSpPr>
            <a:spLocks noChangeArrowheads="1"/>
          </p:cNvSpPr>
          <p:nvPr/>
        </p:nvSpPr>
        <p:spPr bwMode="auto">
          <a:xfrm>
            <a:off x="1992314" y="5292092"/>
            <a:ext cx="85344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lnSpc>
                <a:spcPct val="100000"/>
              </a:lnSpc>
              <a:buClrTx/>
              <a:buNone/>
            </a:pPr>
            <a:r>
              <a:rPr lang="en-US" altLang="en-US" sz="2400" dirty="0">
                <a:latin typeface="Arial" panose="020B0604020202020204" pitchFamily="34" charset="0"/>
                <a:ea typeface="#9Slide02 Noi dung dai" panose="020B0604020202020204" charset="0"/>
                <a:cs typeface="Arial" panose="020B0604020202020204" pitchFamily="34" charset="0"/>
              </a:rPr>
              <a:t>Using automatic lighting control system</a:t>
            </a:r>
            <a:endParaRPr lang="en-US" altLang="en-US" sz="4400" b="1" dirty="0">
              <a:latin typeface="Arial" panose="020B0604020202020204" pitchFamily="34" charset="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2926147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4" presetClass="entr" presetSubtype="16"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ox(in)">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a:t>MINIMIZING UNNECESSARY LIGHTING</a:t>
            </a:r>
            <a:endParaRPr lang="en-VN" dirty="0">
              <a:solidFill>
                <a:schemeClr val="accent1">
                  <a:lumMod val="50000"/>
                </a:schemeClr>
              </a:solidFill>
            </a:endParaRPr>
          </a:p>
        </p:txBody>
      </p:sp>
      <p:sp>
        <p:nvSpPr>
          <p:cNvPr id="4" name="Rectangle 5">
            <a:extLst>
              <a:ext uri="{FF2B5EF4-FFF2-40B4-BE49-F238E27FC236}">
                <a16:creationId xmlns:a16="http://schemas.microsoft.com/office/drawing/2014/main" id="{4BA0C958-745E-613C-8063-72A8D2DCE720}"/>
              </a:ext>
            </a:extLst>
          </p:cNvPr>
          <p:cNvSpPr>
            <a:spLocks noChangeArrowheads="1"/>
          </p:cNvSpPr>
          <p:nvPr/>
        </p:nvSpPr>
        <p:spPr bwMode="auto">
          <a:xfrm>
            <a:off x="517339" y="1328738"/>
            <a:ext cx="11123117"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a:lnSpc>
                <a:spcPct val="100000"/>
              </a:lnSpc>
              <a:buClrTx/>
              <a:buNone/>
            </a:pPr>
            <a:r>
              <a:rPr lang="en-US" altLang="en-US" sz="2000" b="1" dirty="0">
                <a:solidFill>
                  <a:srgbClr val="FF0000"/>
                </a:solidFill>
                <a:latin typeface="Arial" panose="020B0604020202020204" pitchFamily="34" charset="0"/>
                <a:ea typeface="#9Slide02 Noi dung dai" panose="020B0604020202020204" charset="0"/>
                <a:cs typeface="Arial" panose="020B0604020202020204" pitchFamily="34" charset="0"/>
              </a:rPr>
              <a:t>Research Case: Using Motion Sensors</a:t>
            </a:r>
          </a:p>
          <a:p>
            <a:pPr marL="342900" indent="-342900" algn="just">
              <a:lnSpc>
                <a:spcPct val="100000"/>
              </a:lnSpc>
              <a:buClrTx/>
            </a:pPr>
            <a:r>
              <a:rPr lang="vi-VN" altLang="en-US" sz="2000" dirty="0" err="1">
                <a:latin typeface="Arial" panose="020B0604020202020204" pitchFamily="34" charset="0"/>
                <a:ea typeface="#9Slide02 Noi dung dai" panose="020B0604020202020204" charset="0"/>
                <a:cs typeface="Arial" panose="020B0604020202020204" pitchFamily="34" charset="0"/>
              </a:rPr>
              <a:t>Application</a:t>
            </a:r>
            <a:r>
              <a:rPr lang="vi-VN" altLang="en-US" sz="2000" dirty="0">
                <a:latin typeface="Arial" panose="020B0604020202020204" pitchFamily="34" charset="0"/>
                <a:ea typeface="#9Slide02 Noi dung dai" panose="020B0604020202020204" charset="0"/>
                <a:cs typeface="Arial" panose="020B0604020202020204" pitchFamily="34" charset="0"/>
              </a:rPr>
              <a:t> </a:t>
            </a:r>
            <a:r>
              <a:rPr lang="vi-VN" altLang="en-US" sz="2000" dirty="0" err="1">
                <a:latin typeface="Arial" panose="020B0604020202020204" pitchFamily="34" charset="0"/>
                <a:ea typeface="#9Slide02 Noi dung dai" panose="020B0604020202020204" charset="0"/>
                <a:cs typeface="Arial" panose="020B0604020202020204" pitchFamily="34" charset="0"/>
              </a:rPr>
              <a:t>Point</a:t>
            </a:r>
            <a:r>
              <a:rPr lang="vi-VN" altLang="en-US" sz="2000" dirty="0">
                <a:latin typeface="Arial" panose="020B0604020202020204" pitchFamily="34" charset="0"/>
                <a:ea typeface="#9Slide02 Noi dung dai" panose="020B0604020202020204" charset="0"/>
                <a:cs typeface="Arial" panose="020B0604020202020204" pitchFamily="34" charset="0"/>
              </a:rPr>
              <a:t>:</a:t>
            </a:r>
            <a:r>
              <a:rPr lang="en-US" altLang="en-US" sz="2000" dirty="0">
                <a:latin typeface="Arial" panose="020B0604020202020204" pitchFamily="34" charset="0"/>
                <a:ea typeface="#9Slide02 Noi dung dai" panose="020B0604020202020204" charset="0"/>
                <a:cs typeface="Arial" panose="020B0604020202020204" pitchFamily="34" charset="0"/>
              </a:rPr>
              <a:t> </a:t>
            </a:r>
          </a:p>
          <a:p>
            <a:pPr marL="1085850" lvl="1" indent="-342900" algn="just">
              <a:buClrTx/>
              <a:buFont typeface="Wingdings" panose="05000000000000000000" pitchFamily="2" charset="2"/>
              <a:buChar char="Ø"/>
            </a:pPr>
            <a:r>
              <a:rPr lang="en-US" altLang="en-US" dirty="0">
                <a:latin typeface="Arial" panose="020B0604020202020204" pitchFamily="34" charset="0"/>
                <a:ea typeface="#9Slide02 Noi dung dai" panose="020B0604020202020204" charset="0"/>
                <a:cs typeface="Arial" panose="020B0604020202020204" pitchFamily="34" charset="0"/>
              </a:rPr>
              <a:t>Considered for controlling lighting in areas without people, such as restrooms, staircases, hallways, etc., where lighting may not be necessary.</a:t>
            </a:r>
            <a:endParaRPr lang="vi-VN" altLang="en-US" dirty="0">
              <a:latin typeface="Arial" panose="020B0604020202020204" pitchFamily="34" charset="0"/>
              <a:ea typeface="#9Slide02 Noi dung dai" panose="020B0604020202020204" charset="0"/>
              <a:cs typeface="Arial" panose="020B0604020202020204" pitchFamily="34" charset="0"/>
            </a:endParaRPr>
          </a:p>
          <a:p>
            <a:pPr marL="1085850" lvl="1" indent="-342900" algn="just">
              <a:buClrTx/>
              <a:buFont typeface="Wingdings" panose="05000000000000000000" pitchFamily="2" charset="2"/>
              <a:buChar char="Ø"/>
            </a:pPr>
            <a:r>
              <a:rPr lang="en-US" altLang="en-US" dirty="0">
                <a:latin typeface="Arial" panose="020B0604020202020204" pitchFamily="34" charset="0"/>
                <a:ea typeface="#9Slide02 Noi dung dai" panose="020B0604020202020204" charset="0"/>
                <a:cs typeface="Arial" panose="020B0604020202020204" pitchFamily="34" charset="0"/>
              </a:rPr>
              <a:t>Considered for turning on lighting devices even in unnecessary areas during daytime when natural light is sufficient.</a:t>
            </a:r>
            <a:endParaRPr lang="vi-VN" altLang="en-US" dirty="0">
              <a:latin typeface="Arial" panose="020B0604020202020204" pitchFamily="34" charset="0"/>
              <a:ea typeface="#9Slide02 Noi dung dai" panose="020B0604020202020204" charset="0"/>
              <a:cs typeface="Arial" panose="020B0604020202020204" pitchFamily="34" charset="0"/>
            </a:endParaRPr>
          </a:p>
          <a:p>
            <a:pPr marL="342900" indent="-342900" algn="just">
              <a:lnSpc>
                <a:spcPct val="100000"/>
              </a:lnSpc>
              <a:buClrTx/>
            </a:pPr>
            <a:r>
              <a:rPr lang="vi-VN" altLang="en-US" sz="2000" dirty="0" err="1">
                <a:latin typeface="Arial" panose="020B0604020202020204" pitchFamily="34" charset="0"/>
                <a:ea typeface="#9Slide02 Noi dung dai" panose="020B0604020202020204" charset="0"/>
                <a:cs typeface="Arial" panose="020B0604020202020204" pitchFamily="34" charset="0"/>
              </a:rPr>
              <a:t>Analysis</a:t>
            </a:r>
            <a:r>
              <a:rPr lang="vi-VN" altLang="en-US" sz="2000" dirty="0">
                <a:latin typeface="Arial" panose="020B0604020202020204" pitchFamily="34" charset="0"/>
                <a:ea typeface="#9Slide02 Noi dung dai" panose="020B0604020202020204" charset="0"/>
                <a:cs typeface="Arial" panose="020B0604020202020204" pitchFamily="34" charset="0"/>
              </a:rPr>
              <a:t> </a:t>
            </a:r>
            <a:r>
              <a:rPr lang="vi-VN" altLang="en-US" sz="2000" dirty="0" err="1">
                <a:latin typeface="Arial" panose="020B0604020202020204" pitchFamily="34" charset="0"/>
                <a:ea typeface="#9Slide02 Noi dung dai" panose="020B0604020202020204" charset="0"/>
                <a:cs typeface="Arial" panose="020B0604020202020204" pitchFamily="34" charset="0"/>
              </a:rPr>
              <a:t>and</a:t>
            </a:r>
            <a:r>
              <a:rPr lang="vi-VN" altLang="en-US" sz="2000" dirty="0">
                <a:latin typeface="Arial" panose="020B0604020202020204" pitchFamily="34" charset="0"/>
                <a:ea typeface="#9Slide02 Noi dung dai" panose="020B0604020202020204" charset="0"/>
                <a:cs typeface="Arial" panose="020B0604020202020204" pitchFamily="34" charset="0"/>
              </a:rPr>
              <a:t> </a:t>
            </a:r>
            <a:r>
              <a:rPr lang="vi-VN" altLang="en-US" sz="2000" dirty="0" err="1">
                <a:latin typeface="Arial" panose="020B0604020202020204" pitchFamily="34" charset="0"/>
                <a:ea typeface="#9Slide02 Noi dung dai" panose="020B0604020202020204" charset="0"/>
                <a:cs typeface="Arial" panose="020B0604020202020204" pitchFamily="34" charset="0"/>
              </a:rPr>
              <a:t>Measurement</a:t>
            </a:r>
            <a:r>
              <a:rPr lang="vi-VN" altLang="en-US" sz="2000" dirty="0">
                <a:latin typeface="Arial" panose="020B0604020202020204" pitchFamily="34" charset="0"/>
                <a:ea typeface="#9Slide02 Noi dung dai" panose="020B0604020202020204" charset="0"/>
                <a:cs typeface="Arial" panose="020B0604020202020204" pitchFamily="34" charset="0"/>
              </a:rPr>
              <a:t> </a:t>
            </a:r>
            <a:r>
              <a:rPr lang="vi-VN" altLang="en-US" sz="2000" dirty="0" err="1">
                <a:latin typeface="Arial" panose="020B0604020202020204" pitchFamily="34" charset="0"/>
                <a:ea typeface="#9Slide02 Noi dung dai" panose="020B0604020202020204" charset="0"/>
                <a:cs typeface="Arial" panose="020B0604020202020204" pitchFamily="34" charset="0"/>
              </a:rPr>
              <a:t>Method</a:t>
            </a:r>
            <a:r>
              <a:rPr lang="vi-VN" altLang="en-US" sz="2000" dirty="0">
                <a:latin typeface="Arial" panose="020B0604020202020204" pitchFamily="34" charset="0"/>
                <a:ea typeface="#9Slide02 Noi dung dai" panose="020B0604020202020204" charset="0"/>
                <a:cs typeface="Arial" panose="020B0604020202020204" pitchFamily="34" charset="0"/>
              </a:rPr>
              <a:t>:</a:t>
            </a:r>
            <a:r>
              <a:rPr lang="en-US" altLang="en-US" sz="2000" dirty="0">
                <a:latin typeface="Arial" panose="020B0604020202020204" pitchFamily="34" charset="0"/>
                <a:ea typeface="#9Slide02 Noi dung dai" panose="020B0604020202020204" charset="0"/>
                <a:cs typeface="Arial" panose="020B0604020202020204" pitchFamily="34" charset="0"/>
              </a:rPr>
              <a:t> </a:t>
            </a:r>
          </a:p>
          <a:p>
            <a:pPr marL="1085850" lvl="1" indent="-342900" algn="just">
              <a:buClrTx/>
              <a:buFont typeface="Wingdings" panose="05000000000000000000" pitchFamily="2" charset="2"/>
              <a:buChar char="Ø"/>
            </a:pPr>
            <a:r>
              <a:rPr lang="en-US" altLang="en-US" dirty="0">
                <a:latin typeface="Arial" panose="020B0604020202020204" pitchFamily="34" charset="0"/>
                <a:ea typeface="#9Slide02 Noi dung dai" panose="020B0604020202020204" charset="0"/>
                <a:cs typeface="Arial" panose="020B0604020202020204" pitchFamily="34" charset="0"/>
              </a:rPr>
              <a:t>Identify lighting fixtures or areas where lights are turned on unnecessarily when no one is present.</a:t>
            </a:r>
            <a:endParaRPr lang="vi-VN" altLang="en-US" dirty="0">
              <a:latin typeface="Arial" panose="020B0604020202020204" pitchFamily="34" charset="0"/>
              <a:ea typeface="#9Slide02 Noi dung dai" panose="020B0604020202020204" charset="0"/>
              <a:cs typeface="Arial" panose="020B0604020202020204" pitchFamily="34" charset="0"/>
            </a:endParaRPr>
          </a:p>
          <a:p>
            <a:pPr marL="1085850" lvl="1" indent="-342900" algn="just">
              <a:buClrTx/>
              <a:buFont typeface="Wingdings" panose="05000000000000000000" pitchFamily="2" charset="2"/>
              <a:buChar char="Ø"/>
            </a:pPr>
            <a:r>
              <a:rPr lang="en-US" altLang="en-US" dirty="0">
                <a:latin typeface="Arial" panose="020B0604020202020204" pitchFamily="34" charset="0"/>
                <a:ea typeface="#9Slide02 Noi dung dai" panose="020B0604020202020204" charset="0"/>
                <a:cs typeface="Arial" panose="020B0604020202020204" pitchFamily="34" charset="0"/>
              </a:rPr>
              <a:t>Identify lighting fixtures or areas that are turned on unnecessarily during the day due to natural light.</a:t>
            </a:r>
            <a:endParaRPr lang="vi-VN" altLang="en-US" dirty="0">
              <a:latin typeface="Arial" panose="020B0604020202020204" pitchFamily="34" charset="0"/>
              <a:ea typeface="#9Slide02 Noi dung dai" panose="020B0604020202020204" charset="0"/>
              <a:cs typeface="Arial" panose="020B0604020202020204" pitchFamily="34" charset="0"/>
            </a:endParaRPr>
          </a:p>
          <a:p>
            <a:pPr marL="1085850" lvl="1" indent="-342900" algn="just">
              <a:buClrTx/>
              <a:buFont typeface="Wingdings" panose="05000000000000000000" pitchFamily="2" charset="2"/>
              <a:buChar char="Ø"/>
            </a:pPr>
            <a:r>
              <a:rPr lang="en-US" altLang="en-US" dirty="0">
                <a:latin typeface="Arial" panose="020B0604020202020204" pitchFamily="34" charset="0"/>
                <a:ea typeface="#9Slide02 Noi dung dai" panose="020B0604020202020204" charset="0"/>
                <a:cs typeface="Arial" panose="020B0604020202020204" pitchFamily="34" charset="0"/>
              </a:rPr>
              <a:t>To calculate energy efficiency, determine the power consumption, the number of installations, lighting levels, and the unnecessary lighting duration of lighting fixtures in the applicable area.</a:t>
            </a:r>
            <a:endParaRPr lang="vi-VN" altLang="en-US" dirty="0">
              <a:latin typeface="Arial" panose="020B0604020202020204" pitchFamily="34" charset="0"/>
              <a:ea typeface="#9Slide02 Noi dung dai" panose="020B0604020202020204" charset="0"/>
              <a:cs typeface="Arial" panose="020B0604020202020204" pitchFamily="34" charset="0"/>
            </a:endParaRPr>
          </a:p>
          <a:p>
            <a:pPr marL="342900" indent="-342900" algn="just">
              <a:lnSpc>
                <a:spcPct val="100000"/>
              </a:lnSpc>
              <a:buClrTx/>
            </a:pPr>
            <a:endParaRPr lang="en-US" altLang="en-US" sz="2000" dirty="0">
              <a:latin typeface="Arial" panose="020B0604020202020204" pitchFamily="34" charset="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1865455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C01919F-029B-3521-B459-8057403ADB41}"/>
            </a:ext>
          </a:extLst>
        </p:cNvPr>
        <p:cNvGrpSpPr/>
        <p:nvPr/>
      </p:nvGrpSpPr>
      <p:grpSpPr>
        <a:xfrm>
          <a:off x="0" y="0"/>
          <a:ext cx="0" cy="0"/>
          <a:chOff x="0" y="0"/>
          <a:chExt cx="0" cy="0"/>
        </a:xfrm>
      </p:grpSpPr>
      <p:sp>
        <p:nvSpPr>
          <p:cNvPr id="2" name="Rounded Rectangle 1"/>
          <p:cNvSpPr/>
          <p:nvPr/>
        </p:nvSpPr>
        <p:spPr>
          <a:xfrm>
            <a:off x="2552131" y="1785256"/>
            <a:ext cx="7301551" cy="20062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A5EAA719-7F5E-FA87-3FF1-D89C8408762B}"/>
              </a:ext>
            </a:extLst>
          </p:cNvPr>
          <p:cNvSpPr>
            <a:spLocks noGrp="1"/>
          </p:cNvSpPr>
          <p:nvPr>
            <p:ph type="subTitle" idx="1"/>
          </p:nvPr>
        </p:nvSpPr>
        <p:spPr>
          <a:xfrm>
            <a:off x="2552131" y="2017268"/>
            <a:ext cx="7301551" cy="2006221"/>
          </a:xfrm>
        </p:spPr>
        <p:txBody>
          <a:bodyPr>
            <a:normAutofit/>
          </a:bodyPr>
          <a:lstStyle/>
          <a:p>
            <a:pPr algn="ctr"/>
            <a:r>
              <a:rPr lang="en-US" sz="2800" b="1">
                <a:solidFill>
                  <a:schemeClr val="bg1"/>
                </a:solidFill>
              </a:rPr>
              <a:t>I. LIGHTING SYSTEM PARAMETERS</a:t>
            </a:r>
          </a:p>
          <a:p>
            <a:pPr algn="ctr"/>
            <a:r>
              <a:rPr lang="en-US" sz="2800" b="1">
                <a:solidFill>
                  <a:schemeClr val="bg1"/>
                </a:solidFill>
              </a:rPr>
              <a:t> </a:t>
            </a:r>
            <a:endParaRPr lang="en-US" sz="2800" b="1" dirty="0">
              <a:solidFill>
                <a:schemeClr val="bg1"/>
              </a:solidFill>
            </a:endParaRPr>
          </a:p>
        </p:txBody>
      </p:sp>
    </p:spTree>
    <p:extLst>
      <p:ext uri="{BB962C8B-B14F-4D97-AF65-F5344CB8AC3E}">
        <p14:creationId xmlns:p14="http://schemas.microsoft.com/office/powerpoint/2010/main" val="21920481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a:t>MINIMIZING UNNECESSARY LIGHTING</a:t>
            </a:r>
            <a:endParaRPr lang="en-VN" dirty="0">
              <a:solidFill>
                <a:schemeClr val="accent1">
                  <a:lumMod val="50000"/>
                </a:schemeClr>
              </a:solidFill>
            </a:endParaRPr>
          </a:p>
        </p:txBody>
      </p:sp>
      <p:sp>
        <p:nvSpPr>
          <p:cNvPr id="9" name="Rectangle 5">
            <a:extLst>
              <a:ext uri="{FF2B5EF4-FFF2-40B4-BE49-F238E27FC236}">
                <a16:creationId xmlns:a16="http://schemas.microsoft.com/office/drawing/2014/main" id="{4BA0C958-745E-613C-8063-72A8D2DCE720}"/>
              </a:ext>
            </a:extLst>
          </p:cNvPr>
          <p:cNvSpPr>
            <a:spLocks noChangeArrowheads="1"/>
          </p:cNvSpPr>
          <p:nvPr/>
        </p:nvSpPr>
        <p:spPr bwMode="auto">
          <a:xfrm>
            <a:off x="517339" y="1328738"/>
            <a:ext cx="11123117"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a:lnSpc>
                <a:spcPct val="100000"/>
              </a:lnSpc>
              <a:buClrTx/>
              <a:buNone/>
            </a:pPr>
            <a:r>
              <a:rPr lang="en-US" altLang="en-US" sz="2400" b="1" dirty="0">
                <a:solidFill>
                  <a:srgbClr val="FF0000"/>
                </a:solidFill>
                <a:latin typeface="Arial" panose="020B0604020202020204" pitchFamily="34" charset="0"/>
                <a:ea typeface="#9Slide02 Noi dung dai" panose="020B0604020202020204" charset="0"/>
                <a:cs typeface="Arial" panose="020B0604020202020204" pitchFamily="34" charset="0"/>
              </a:rPr>
              <a:t>Research Case: Using Motion Sensors</a:t>
            </a:r>
          </a:p>
          <a:p>
            <a:pPr marL="342900" indent="-342900" algn="just">
              <a:lnSpc>
                <a:spcPct val="100000"/>
              </a:lnSpc>
              <a:buClrTx/>
            </a:pPr>
            <a:r>
              <a:rPr lang="vi-VN" altLang="en-US" sz="2400" dirty="0" err="1">
                <a:latin typeface="Arial" panose="020B0604020202020204" pitchFamily="34" charset="0"/>
                <a:ea typeface="#9Slide02 Noi dung dai" panose="020B0604020202020204" charset="0"/>
                <a:cs typeface="Arial" panose="020B0604020202020204" pitchFamily="34" charset="0"/>
              </a:rPr>
              <a:t>Energy</a:t>
            </a:r>
            <a:r>
              <a:rPr lang="vi-VN" altLang="en-US" sz="2400" dirty="0">
                <a:latin typeface="Arial" panose="020B0604020202020204" pitchFamily="34" charset="0"/>
                <a:ea typeface="#9Slide02 Noi dung dai" panose="020B0604020202020204" charset="0"/>
                <a:cs typeface="Arial" panose="020B0604020202020204" pitchFamily="34" charset="0"/>
              </a:rPr>
              <a:t> </a:t>
            </a:r>
            <a:r>
              <a:rPr lang="vi-VN" altLang="en-US" sz="2400" dirty="0" err="1">
                <a:latin typeface="Arial" panose="020B0604020202020204" pitchFamily="34" charset="0"/>
                <a:ea typeface="#9Slide02 Noi dung dai" panose="020B0604020202020204" charset="0"/>
                <a:cs typeface="Arial" panose="020B0604020202020204" pitchFamily="34" charset="0"/>
              </a:rPr>
              <a:t>Saving</a:t>
            </a:r>
            <a:r>
              <a:rPr lang="vi-VN" altLang="en-US" sz="2400" dirty="0">
                <a:latin typeface="Arial" panose="020B0604020202020204" pitchFamily="34" charset="0"/>
                <a:ea typeface="#9Slide02 Noi dung dai" panose="020B0604020202020204" charset="0"/>
                <a:cs typeface="Arial" panose="020B0604020202020204" pitchFamily="34" charset="0"/>
              </a:rPr>
              <a:t> </a:t>
            </a:r>
            <a:r>
              <a:rPr lang="vi-VN" altLang="en-US" sz="2400" dirty="0" err="1">
                <a:latin typeface="Arial" panose="020B0604020202020204" pitchFamily="34" charset="0"/>
                <a:ea typeface="#9Slide02 Noi dung dai" panose="020B0604020202020204" charset="0"/>
                <a:cs typeface="Arial" panose="020B0604020202020204" pitchFamily="34" charset="0"/>
              </a:rPr>
              <a:t>Efficiency</a:t>
            </a:r>
            <a:endParaRPr lang="vi-VN" altLang="en-US" sz="2400" dirty="0">
              <a:latin typeface="Arial" panose="020B0604020202020204" pitchFamily="34" charset="0"/>
              <a:ea typeface="#9Slide02 Noi dung dai" panose="020B0604020202020204" charset="0"/>
              <a:cs typeface="Arial" panose="020B0604020202020204" pitchFamily="34" charset="0"/>
            </a:endParaRPr>
          </a:p>
          <a:p>
            <a:pPr marL="1085850" lvl="1" indent="-342900" algn="just">
              <a:buClrTx/>
            </a:pPr>
            <a:r>
              <a:rPr lang="en-US" altLang="en-US" sz="1800" dirty="0">
                <a:latin typeface="Arial" panose="020B0604020202020204" pitchFamily="34" charset="0"/>
                <a:ea typeface="#9Slide02 Noi dung dai" panose="020B0604020202020204" charset="0"/>
                <a:cs typeface="Arial" panose="020B0604020202020204" pitchFamily="34" charset="0"/>
              </a:rPr>
              <a:t>Electricity savings = [Total electricity consumption (</a:t>
            </a:r>
            <a:r>
              <a:rPr lang="en-US" altLang="en-US" sz="1800" dirty="0" err="1">
                <a:latin typeface="Arial" panose="020B0604020202020204" pitchFamily="34" charset="0"/>
                <a:ea typeface="#9Slide02 Noi dung dai" panose="020B0604020202020204" charset="0"/>
                <a:cs typeface="Arial" panose="020B0604020202020204" pitchFamily="34" charset="0"/>
              </a:rPr>
              <a:t>Wh</a:t>
            </a:r>
            <a:r>
              <a:rPr lang="en-US" altLang="en-US" sz="1800" dirty="0">
                <a:latin typeface="Arial" panose="020B0604020202020204" pitchFamily="34" charset="0"/>
                <a:ea typeface="#9Slide02 Noi dung dai" panose="020B0604020202020204" charset="0"/>
                <a:cs typeface="Arial" panose="020B0604020202020204" pitchFamily="34" charset="0"/>
              </a:rPr>
              <a:t>) for lighting] x [Percentage of time that can be turned off by motion sensor detection during lighting time (%) / 100]</a:t>
            </a:r>
            <a:endParaRPr lang="en-US" altLang="en-US" sz="2400" dirty="0">
              <a:latin typeface="Arial" panose="020B0604020202020204" pitchFamily="34" charset="0"/>
              <a:ea typeface="#9Slide02 Noi dung dai" panose="020B0604020202020204" charset="0"/>
              <a:cs typeface="Arial" panose="020B0604020202020204" pitchFamily="34" charset="0"/>
            </a:endParaRPr>
          </a:p>
        </p:txBody>
      </p:sp>
      <p:pic>
        <p:nvPicPr>
          <p:cNvPr id="10" name="그림 29">
            <a:extLst>
              <a:ext uri="{FF2B5EF4-FFF2-40B4-BE49-F238E27FC236}">
                <a16:creationId xmlns:a16="http://schemas.microsoft.com/office/drawing/2014/main" id="{51E903EC-F39F-A9C4-BE43-80E1E991C5D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51042" y="3139757"/>
            <a:ext cx="2416175" cy="2389505"/>
          </a:xfrm>
          <a:prstGeom prst="rect">
            <a:avLst/>
          </a:prstGeom>
          <a:noFill/>
          <a:ln w="9525">
            <a:noFill/>
            <a:miter lim="800000"/>
            <a:headEnd/>
            <a:tailEnd/>
          </a:ln>
        </p:spPr>
      </p:pic>
      <p:sp>
        <p:nvSpPr>
          <p:cNvPr id="11" name="TextBox 10">
            <a:extLst>
              <a:ext uri="{FF2B5EF4-FFF2-40B4-BE49-F238E27FC236}">
                <a16:creationId xmlns:a16="http://schemas.microsoft.com/office/drawing/2014/main" id="{B42AB770-B8D1-0BBA-4CB4-ECF8E3F40A90}"/>
              </a:ext>
            </a:extLst>
          </p:cNvPr>
          <p:cNvSpPr txBox="1"/>
          <p:nvPr/>
        </p:nvSpPr>
        <p:spPr>
          <a:xfrm>
            <a:off x="3096408" y="5573493"/>
            <a:ext cx="2865096" cy="646331"/>
          </a:xfrm>
          <a:prstGeom prst="rect">
            <a:avLst/>
          </a:prstGeom>
          <a:noFill/>
        </p:spPr>
        <p:txBody>
          <a:bodyPr wrap="square">
            <a:spAutoFit/>
          </a:bodyPr>
          <a:lstStyle/>
          <a:p>
            <a:pPr algn="ctr"/>
            <a:r>
              <a:rPr lang="en-US" dirty="0">
                <a:latin typeface="Arial" panose="020B0604020202020204" pitchFamily="34" charset="0"/>
              </a:rPr>
              <a:t>Human presence sensor using infrared detection</a:t>
            </a:r>
          </a:p>
        </p:txBody>
      </p:sp>
      <p:sp>
        <p:nvSpPr>
          <p:cNvPr id="12" name="Rectangle 11" descr="오토온">
            <a:extLst>
              <a:ext uri="{FF2B5EF4-FFF2-40B4-BE49-F238E27FC236}">
                <a16:creationId xmlns:a16="http://schemas.microsoft.com/office/drawing/2014/main" id="{13FC1602-81FC-A107-6BC4-B51993951458}"/>
              </a:ext>
            </a:extLst>
          </p:cNvPr>
          <p:cNvSpPr>
            <a:spLocks noChangeArrowheads="1"/>
          </p:cNvSpPr>
          <p:nvPr/>
        </p:nvSpPr>
        <p:spPr bwMode="auto">
          <a:xfrm>
            <a:off x="6755494" y="3139756"/>
            <a:ext cx="2819400" cy="2439675"/>
          </a:xfrm>
          <a:prstGeom prst="rect">
            <a:avLst/>
          </a:prstGeom>
          <a:blipFill dpi="0" rotWithShape="1">
            <a:blip r:embed="rId4"/>
            <a:srcRect/>
            <a:stretch>
              <a:fillRect/>
            </a:stretch>
          </a:blipFill>
          <a:ln>
            <a:noFill/>
          </a:ln>
          <a:extLst>
            <a:ext uri="{91240B29-F687-4F45-9708-019B960494DF}">
              <a14:hiddenLine xmlns:a14="http://schemas.microsoft.com/office/drawing/2010/main" w="19050">
                <a:solidFill>
                  <a:srgbClr val="000000"/>
                </a:solidFill>
                <a:miter lim="800000"/>
                <a:headEnd/>
                <a:tailEnd/>
              </a14:hiddenLine>
            </a:ext>
          </a:extLst>
        </p:spPr>
        <p:txBody>
          <a:bodyPr rot="0" vert="horz" wrap="none" lIns="91440" tIns="45720" rIns="91440" bIns="45720" anchor="ctr" anchorCtr="0" upright="1">
            <a:noAutofit/>
          </a:bodyPr>
          <a:lstStyle/>
          <a:p>
            <a:endParaRPr lang="en-US" dirty="0">
              <a:latin typeface="Arial" panose="020B0604020202020204" pitchFamily="34" charset="0"/>
            </a:endParaRPr>
          </a:p>
        </p:txBody>
      </p:sp>
      <p:sp>
        <p:nvSpPr>
          <p:cNvPr id="13" name="TextBox 12">
            <a:extLst>
              <a:ext uri="{FF2B5EF4-FFF2-40B4-BE49-F238E27FC236}">
                <a16:creationId xmlns:a16="http://schemas.microsoft.com/office/drawing/2014/main" id="{E9F98F78-83F7-C665-954F-9804BA2622BC}"/>
              </a:ext>
            </a:extLst>
          </p:cNvPr>
          <p:cNvSpPr txBox="1"/>
          <p:nvPr/>
        </p:nvSpPr>
        <p:spPr>
          <a:xfrm>
            <a:off x="6516009" y="5606150"/>
            <a:ext cx="3102428" cy="646331"/>
          </a:xfrm>
          <a:prstGeom prst="rect">
            <a:avLst/>
          </a:prstGeom>
          <a:noFill/>
        </p:spPr>
        <p:txBody>
          <a:bodyPr wrap="square">
            <a:spAutoFit/>
          </a:bodyPr>
          <a:lstStyle/>
          <a:p>
            <a:pPr algn="ctr"/>
            <a:r>
              <a:rPr lang="en-US" dirty="0">
                <a:latin typeface="Arial" panose="020B0604020202020204" pitchFamily="34" charset="0"/>
              </a:rPr>
              <a:t>Principle and RF body detection sensor</a:t>
            </a:r>
          </a:p>
        </p:txBody>
      </p:sp>
    </p:spTree>
    <p:extLst>
      <p:ext uri="{BB962C8B-B14F-4D97-AF65-F5344CB8AC3E}">
        <p14:creationId xmlns:p14="http://schemas.microsoft.com/office/powerpoint/2010/main" val="356615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a:t>MINIMIZING UNNECESSARY LIGHTING</a:t>
            </a:r>
            <a:endParaRPr lang="en-VN" dirty="0">
              <a:solidFill>
                <a:schemeClr val="accent1">
                  <a:lumMod val="50000"/>
                </a:schemeClr>
              </a:solidFill>
            </a:endParaRPr>
          </a:p>
        </p:txBody>
      </p:sp>
      <p:sp>
        <p:nvSpPr>
          <p:cNvPr id="4" name="Rectangle 5">
            <a:extLst>
              <a:ext uri="{FF2B5EF4-FFF2-40B4-BE49-F238E27FC236}">
                <a16:creationId xmlns:a16="http://schemas.microsoft.com/office/drawing/2014/main" id="{4BA0C958-745E-613C-8063-72A8D2DCE720}"/>
              </a:ext>
            </a:extLst>
          </p:cNvPr>
          <p:cNvSpPr>
            <a:spLocks noChangeArrowheads="1"/>
          </p:cNvSpPr>
          <p:nvPr/>
        </p:nvSpPr>
        <p:spPr bwMode="auto">
          <a:xfrm>
            <a:off x="517339" y="1328738"/>
            <a:ext cx="11123118"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a:lnSpc>
                <a:spcPct val="100000"/>
              </a:lnSpc>
              <a:buClrTx/>
              <a:buNone/>
            </a:pPr>
            <a:r>
              <a:rPr lang="en-US" altLang="en-US" sz="2400" b="1" dirty="0">
                <a:solidFill>
                  <a:srgbClr val="FF0000"/>
                </a:solidFill>
                <a:latin typeface="Arial" panose="020B0604020202020204" pitchFamily="34" charset="0"/>
                <a:ea typeface="#9Slide02 Noi dung dai" panose="020B0604020202020204" charset="0"/>
                <a:cs typeface="Arial" panose="020B0604020202020204" pitchFamily="34" charset="0"/>
              </a:rPr>
              <a:t>Research Case: Using Motion Sensors</a:t>
            </a:r>
          </a:p>
          <a:p>
            <a:pPr marL="342900" indent="-342900" algn="just">
              <a:lnSpc>
                <a:spcPct val="100000"/>
              </a:lnSpc>
              <a:buClrTx/>
            </a:pPr>
            <a:r>
              <a:rPr lang="vi-VN" altLang="en-US" sz="2400" dirty="0" err="1">
                <a:latin typeface="Arial" panose="020B0604020202020204" pitchFamily="34" charset="0"/>
                <a:ea typeface="#9Slide02 Noi dung dai" panose="020B0604020202020204" charset="0"/>
                <a:cs typeface="Arial" panose="020B0604020202020204" pitchFamily="34" charset="0"/>
              </a:rPr>
              <a:t>Preventive</a:t>
            </a:r>
            <a:r>
              <a:rPr lang="vi-VN" altLang="en-US" sz="2400" dirty="0">
                <a:latin typeface="Arial" panose="020B0604020202020204" pitchFamily="34" charset="0"/>
                <a:ea typeface="#9Slide02 Noi dung dai" panose="020B0604020202020204" charset="0"/>
                <a:cs typeface="Arial" panose="020B0604020202020204" pitchFamily="34" charset="0"/>
              </a:rPr>
              <a:t> </a:t>
            </a:r>
            <a:r>
              <a:rPr lang="vi-VN" altLang="en-US" sz="2400" dirty="0" err="1">
                <a:latin typeface="Arial" panose="020B0604020202020204" pitchFamily="34" charset="0"/>
                <a:ea typeface="#9Slide02 Noi dung dai" panose="020B0604020202020204" charset="0"/>
                <a:cs typeface="Arial" panose="020B0604020202020204" pitchFamily="34" charset="0"/>
              </a:rPr>
              <a:t>Measures</a:t>
            </a:r>
            <a:r>
              <a:rPr lang="vi-VN" altLang="en-US" sz="2400" dirty="0">
                <a:latin typeface="Arial" panose="020B0604020202020204" pitchFamily="34" charset="0"/>
                <a:ea typeface="#9Slide02 Noi dung dai" panose="020B0604020202020204" charset="0"/>
                <a:cs typeface="Arial" panose="020B0604020202020204" pitchFamily="34" charset="0"/>
              </a:rPr>
              <a:t> </a:t>
            </a:r>
            <a:r>
              <a:rPr lang="vi-VN" altLang="en-US" sz="2400" dirty="0" err="1">
                <a:latin typeface="Arial" panose="020B0604020202020204" pitchFamily="34" charset="0"/>
                <a:ea typeface="#9Slide02 Noi dung dai" panose="020B0604020202020204" charset="0"/>
                <a:cs typeface="Arial" panose="020B0604020202020204" pitchFamily="34" charset="0"/>
              </a:rPr>
              <a:t>for</a:t>
            </a:r>
            <a:r>
              <a:rPr lang="vi-VN" altLang="en-US" sz="2400" dirty="0">
                <a:latin typeface="Arial" panose="020B0604020202020204" pitchFamily="34" charset="0"/>
                <a:ea typeface="#9Slide02 Noi dung dai" panose="020B0604020202020204" charset="0"/>
                <a:cs typeface="Arial" panose="020B0604020202020204" pitchFamily="34" charset="0"/>
              </a:rPr>
              <a:t> </a:t>
            </a:r>
            <a:r>
              <a:rPr lang="vi-VN" altLang="en-US" sz="2400" dirty="0" err="1">
                <a:latin typeface="Arial" panose="020B0604020202020204" pitchFamily="34" charset="0"/>
                <a:ea typeface="#9Slide02 Noi dung dai" panose="020B0604020202020204" charset="0"/>
                <a:cs typeface="Arial" panose="020B0604020202020204" pitchFamily="34" charset="0"/>
              </a:rPr>
              <a:t>Improvement</a:t>
            </a:r>
            <a:r>
              <a:rPr lang="vi-VN" altLang="en-US" sz="2400" dirty="0">
                <a:latin typeface="Arial" panose="020B0604020202020204" pitchFamily="34" charset="0"/>
                <a:ea typeface="#9Slide02 Noi dung dai" panose="020B0604020202020204" charset="0"/>
                <a:cs typeface="Arial" panose="020B0604020202020204" pitchFamily="34" charset="0"/>
              </a:rPr>
              <a:t>:</a:t>
            </a:r>
            <a:endParaRPr lang="en-US" altLang="en-US" sz="2400" dirty="0">
              <a:latin typeface="Arial" panose="020B0604020202020204" pitchFamily="34" charset="0"/>
              <a:ea typeface="#9Slide02 Noi dung dai" panose="020B0604020202020204" charset="0"/>
              <a:cs typeface="Arial" panose="020B0604020202020204" pitchFamily="34" charset="0"/>
            </a:endParaRPr>
          </a:p>
          <a:p>
            <a:pPr marL="1085850" lvl="1" indent="-342900" algn="just">
              <a:buClrTx/>
              <a:buFont typeface="Wingdings" panose="05000000000000000000" pitchFamily="2" charset="2"/>
              <a:buChar char="Ø"/>
            </a:pPr>
            <a:r>
              <a:rPr lang="en-US" altLang="en-US" sz="2400" dirty="0">
                <a:latin typeface="Arial" panose="020B0604020202020204" pitchFamily="34" charset="0"/>
                <a:ea typeface="#9Slide02 Noi dung dai" panose="020B0604020202020204" charset="0"/>
                <a:cs typeface="Arial" panose="020B0604020202020204" pitchFamily="34" charset="0"/>
              </a:rPr>
              <a:t>In areas with high foot traffic, such as restrooms, frequent switching on and off of lighting fixtures due to multiple users can potentially shorten the lifespan of the lighting equipment, so this aspect needs careful consideration.</a:t>
            </a:r>
            <a:endParaRPr lang="vi-VN" altLang="en-US" sz="2400" dirty="0">
              <a:latin typeface="Arial" panose="020B0604020202020204" pitchFamily="34" charset="0"/>
              <a:ea typeface="#9Slide02 Noi dung dai" panose="020B0604020202020204" charset="0"/>
              <a:cs typeface="Arial" panose="020B0604020202020204" pitchFamily="34" charset="0"/>
            </a:endParaRPr>
          </a:p>
          <a:p>
            <a:pPr marL="1085850" lvl="1" indent="-342900" algn="just">
              <a:buClrTx/>
              <a:buFont typeface="Wingdings" panose="05000000000000000000" pitchFamily="2" charset="2"/>
              <a:buChar char="Ø"/>
            </a:pPr>
            <a:r>
              <a:rPr lang="en-US" altLang="en-US" sz="2400" dirty="0">
                <a:latin typeface="Arial" panose="020B0604020202020204" pitchFamily="34" charset="0"/>
                <a:ea typeface="#9Slide02 Noi dung dai" panose="020B0604020202020204" charset="0"/>
                <a:cs typeface="Arial" panose="020B0604020202020204" pitchFamily="34" charset="0"/>
              </a:rPr>
              <a:t>Body motion sensors must be configured to control multiple lighting fixtures.</a:t>
            </a:r>
            <a:endParaRPr lang="vi-VN" altLang="en-US" sz="2400" dirty="0">
              <a:latin typeface="Arial" panose="020B0604020202020204" pitchFamily="34" charset="0"/>
              <a:ea typeface="#9Slide02 Noi dung dai" panose="020B0604020202020204" charset="0"/>
              <a:cs typeface="Arial" panose="020B0604020202020204" pitchFamily="34" charset="0"/>
            </a:endParaRPr>
          </a:p>
          <a:p>
            <a:pPr marL="342900" indent="-342900" algn="just">
              <a:lnSpc>
                <a:spcPct val="100000"/>
              </a:lnSpc>
              <a:buClrTx/>
            </a:pPr>
            <a:endParaRPr lang="en-US" altLang="en-US" sz="2400" dirty="0">
              <a:latin typeface="Arial" panose="020B0604020202020204" pitchFamily="34" charset="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4094833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a:t>USING ELECTRONIC BALLASTS</a:t>
            </a:r>
            <a:endParaRPr lang="en-VN" dirty="0">
              <a:solidFill>
                <a:schemeClr val="accent1">
                  <a:lumMod val="50000"/>
                </a:schemeClr>
              </a:solidFill>
            </a:endParaRPr>
          </a:p>
        </p:txBody>
      </p:sp>
      <p:sp>
        <p:nvSpPr>
          <p:cNvPr id="4" name="Content Placeholder 2">
            <a:extLst>
              <a:ext uri="{FF2B5EF4-FFF2-40B4-BE49-F238E27FC236}">
                <a16:creationId xmlns:a16="http://schemas.microsoft.com/office/drawing/2014/main" id="{0DAC270C-3097-0F51-F708-7CAF7DEBAFE4}"/>
              </a:ext>
            </a:extLst>
          </p:cNvPr>
          <p:cNvSpPr txBox="1">
            <a:spLocks/>
          </p:cNvSpPr>
          <p:nvPr/>
        </p:nvSpPr>
        <p:spPr>
          <a:xfrm>
            <a:off x="517340" y="1318074"/>
            <a:ext cx="11123117" cy="2109787"/>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r>
              <a:rPr lang="en-US" altLang="en-US" sz="2400" kern="0" dirty="0">
                <a:solidFill>
                  <a:schemeClr val="tx1"/>
                </a:solidFill>
              </a:rPr>
              <a:t>Electronic ballasts are commonly used to provide a higher voltage to start fluorescent tubes and then limit the current during operation. The losses in electronic ballasts for fluorescent tubes are around 2-3 W, compared to 10-15 W when using standard magnetic ballasts.</a:t>
            </a:r>
            <a:endParaRPr lang="fr-FR" altLang="en-US" sz="2400" b="1" kern="0" dirty="0">
              <a:solidFill>
                <a:schemeClr val="tx1"/>
              </a:solidFill>
              <a:sym typeface="Symbol" panose="05050102010706020507" pitchFamily="18" charset="2"/>
            </a:endParaRPr>
          </a:p>
        </p:txBody>
      </p:sp>
      <p:graphicFrame>
        <p:nvGraphicFramePr>
          <p:cNvPr id="5" name="Table 4">
            <a:extLst>
              <a:ext uri="{FF2B5EF4-FFF2-40B4-BE49-F238E27FC236}">
                <a16:creationId xmlns:a16="http://schemas.microsoft.com/office/drawing/2014/main" id="{54615D4A-EC48-58FB-CDC6-9478D0023716}"/>
              </a:ext>
            </a:extLst>
          </p:cNvPr>
          <p:cNvGraphicFramePr>
            <a:graphicFrameLocks noGrp="1"/>
          </p:cNvGraphicFramePr>
          <p:nvPr>
            <p:extLst>
              <p:ext uri="{D42A27DB-BD31-4B8C-83A1-F6EECF244321}">
                <p14:modId xmlns:p14="http://schemas.microsoft.com/office/powerpoint/2010/main" val="3036086513"/>
              </p:ext>
            </p:extLst>
          </p:nvPr>
        </p:nvGraphicFramePr>
        <p:xfrm>
          <a:off x="670699" y="3127612"/>
          <a:ext cx="10816398" cy="1863600"/>
        </p:xfrm>
        <a:graphic>
          <a:graphicData uri="http://schemas.openxmlformats.org/drawingml/2006/table">
            <a:tbl>
              <a:tblPr>
                <a:tableStyleId>{D27102A9-8310-4765-A935-A1911B00CA55}</a:tableStyleId>
              </a:tblPr>
              <a:tblGrid>
                <a:gridCol w="4777992">
                  <a:extLst>
                    <a:ext uri="{9D8B030D-6E8A-4147-A177-3AD203B41FA5}">
                      <a16:colId xmlns:a16="http://schemas.microsoft.com/office/drawing/2014/main" val="3766054018"/>
                    </a:ext>
                  </a:extLst>
                </a:gridCol>
                <a:gridCol w="2194056">
                  <a:extLst>
                    <a:ext uri="{9D8B030D-6E8A-4147-A177-3AD203B41FA5}">
                      <a16:colId xmlns:a16="http://schemas.microsoft.com/office/drawing/2014/main" val="71653469"/>
                    </a:ext>
                  </a:extLst>
                </a:gridCol>
                <a:gridCol w="2374711">
                  <a:extLst>
                    <a:ext uri="{9D8B030D-6E8A-4147-A177-3AD203B41FA5}">
                      <a16:colId xmlns:a16="http://schemas.microsoft.com/office/drawing/2014/main" val="1827024685"/>
                    </a:ext>
                  </a:extLst>
                </a:gridCol>
                <a:gridCol w="1469639">
                  <a:extLst>
                    <a:ext uri="{9D8B030D-6E8A-4147-A177-3AD203B41FA5}">
                      <a16:colId xmlns:a16="http://schemas.microsoft.com/office/drawing/2014/main" val="3471472646"/>
                    </a:ext>
                  </a:extLst>
                </a:gridCol>
              </a:tblGrid>
              <a:tr h="338455">
                <a:tc rowSpan="2">
                  <a:txBody>
                    <a:bodyPr/>
                    <a:lstStyle/>
                    <a:p>
                      <a:pPr marL="36195" marR="0" indent="0" algn="ctr">
                        <a:lnSpc>
                          <a:spcPct val="120000"/>
                        </a:lnSpc>
                        <a:spcBef>
                          <a:spcPts val="480"/>
                        </a:spcBef>
                        <a:spcAft>
                          <a:spcPts val="480"/>
                        </a:spcAft>
                      </a:pPr>
                      <a:r>
                        <a:rPr lang="en-US" sz="2200" spc="-5" dirty="0">
                          <a:effectLst/>
                          <a:latin typeface="Arial" panose="020B0604020202020204" pitchFamily="34" charset="0"/>
                        </a:rPr>
                        <a:t>Type</a:t>
                      </a:r>
                      <a:endParaRPr lang="en-US" sz="2200"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36195" marR="0" indent="0" algn="ctr">
                        <a:lnSpc>
                          <a:spcPct val="120000"/>
                        </a:lnSpc>
                        <a:spcBef>
                          <a:spcPts val="480"/>
                        </a:spcBef>
                        <a:spcAft>
                          <a:spcPts val="480"/>
                        </a:spcAft>
                      </a:pPr>
                      <a:r>
                        <a:rPr lang="en-US" sz="2200" spc="-40" dirty="0">
                          <a:effectLst/>
                          <a:latin typeface="Arial" panose="020B0604020202020204" pitchFamily="34" charset="0"/>
                        </a:rPr>
                        <a:t>Power consumption of the bulbs:</a:t>
                      </a:r>
                      <a:endParaRPr lang="en-US" sz="2200"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rowSpan="2">
                  <a:txBody>
                    <a:bodyPr/>
                    <a:lstStyle/>
                    <a:p>
                      <a:pPr marL="36195" marR="0" indent="0" algn="ctr">
                        <a:lnSpc>
                          <a:spcPct val="120000"/>
                        </a:lnSpc>
                        <a:spcBef>
                          <a:spcPts val="480"/>
                        </a:spcBef>
                        <a:spcAft>
                          <a:spcPts val="480"/>
                        </a:spcAft>
                      </a:pPr>
                      <a:r>
                        <a:rPr lang="en-US" sz="2200" spc="-5" dirty="0">
                          <a:effectLst/>
                          <a:latin typeface="Arial" panose="020B0604020202020204" pitchFamily="34" charset="0"/>
                        </a:rPr>
                        <a:t>Power saving</a:t>
                      </a:r>
                      <a:r>
                        <a:rPr lang="vi-VN" sz="2200" spc="5" dirty="0">
                          <a:effectLst/>
                          <a:latin typeface="Arial" panose="020B0604020202020204" pitchFamily="34" charset="0"/>
                        </a:rPr>
                        <a:t>(</a:t>
                      </a:r>
                      <a:r>
                        <a:rPr lang="vi-VN" sz="2200" dirty="0">
                          <a:effectLst/>
                          <a:latin typeface="Arial" panose="020B0604020202020204" pitchFamily="34" charset="0"/>
                        </a:rPr>
                        <a:t>W)</a:t>
                      </a:r>
                      <a:endParaRPr lang="en-US" sz="2200"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3649611"/>
                  </a:ext>
                </a:extLst>
              </a:tr>
              <a:tr h="451485">
                <a:tc vMerge="1">
                  <a:txBody>
                    <a:bodyPr/>
                    <a:lstStyle/>
                    <a:p>
                      <a:endParaRPr lang="en-US"/>
                    </a:p>
                  </a:txBody>
                  <a:tcPr/>
                </a:tc>
                <a:tc>
                  <a:txBody>
                    <a:bodyPr/>
                    <a:lstStyle/>
                    <a:p>
                      <a:pPr marL="36195" marR="0" indent="0" algn="ctr">
                        <a:lnSpc>
                          <a:spcPct val="120000"/>
                        </a:lnSpc>
                        <a:spcBef>
                          <a:spcPts val="480"/>
                        </a:spcBef>
                        <a:spcAft>
                          <a:spcPts val="480"/>
                        </a:spcAft>
                      </a:pPr>
                      <a:r>
                        <a:rPr lang="vi-VN" sz="2200" spc="-40" dirty="0" err="1">
                          <a:effectLst/>
                          <a:latin typeface="Arial" panose="020B0604020202020204" pitchFamily="34" charset="0"/>
                        </a:rPr>
                        <a:t>Magnetic</a:t>
                      </a:r>
                      <a:r>
                        <a:rPr lang="vi-VN" sz="2200" spc="-40" dirty="0">
                          <a:effectLst/>
                          <a:latin typeface="Arial" panose="020B0604020202020204" pitchFamily="34" charset="0"/>
                        </a:rPr>
                        <a:t> </a:t>
                      </a:r>
                      <a:r>
                        <a:rPr lang="vi-VN" sz="2200" spc="-40" dirty="0" err="1">
                          <a:effectLst/>
                          <a:latin typeface="Arial" panose="020B0604020202020204" pitchFamily="34" charset="0"/>
                        </a:rPr>
                        <a:t>ballast</a:t>
                      </a:r>
                      <a:r>
                        <a:rPr lang="vi-VN" sz="2200" spc="-40" dirty="0">
                          <a:effectLst/>
                          <a:latin typeface="Arial" panose="020B0604020202020204" pitchFamily="34" charset="0"/>
                        </a:rPr>
                        <a:t> (W)</a:t>
                      </a:r>
                      <a:endParaRPr lang="en-US" sz="2200"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200" spc="-5" dirty="0" err="1">
                          <a:effectLst/>
                          <a:latin typeface="Arial" panose="020B0604020202020204" pitchFamily="34" charset="0"/>
                        </a:rPr>
                        <a:t>Electronic</a:t>
                      </a:r>
                      <a:r>
                        <a:rPr lang="vi-VN" sz="2200" spc="-5" dirty="0">
                          <a:effectLst/>
                          <a:latin typeface="Arial" panose="020B0604020202020204" pitchFamily="34" charset="0"/>
                        </a:rPr>
                        <a:t> </a:t>
                      </a:r>
                      <a:r>
                        <a:rPr lang="vi-VN" sz="2200" spc="-5" dirty="0" err="1">
                          <a:effectLst/>
                          <a:latin typeface="Arial" panose="020B0604020202020204" pitchFamily="34" charset="0"/>
                        </a:rPr>
                        <a:t>ballast</a:t>
                      </a:r>
                      <a:r>
                        <a:rPr lang="vi-VN" sz="2200" spc="-5" dirty="0">
                          <a:effectLst/>
                          <a:latin typeface="Arial" panose="020B0604020202020204" pitchFamily="34" charset="0"/>
                        </a:rPr>
                        <a:t> (W)</a:t>
                      </a:r>
                      <a:endParaRPr lang="en-US" sz="2200"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900867180"/>
                  </a:ext>
                </a:extLst>
              </a:tr>
              <a:tr h="259080">
                <a:tc>
                  <a:txBody>
                    <a:bodyPr/>
                    <a:lstStyle/>
                    <a:p>
                      <a:pPr marL="36195" marR="0" indent="0" algn="just">
                        <a:lnSpc>
                          <a:spcPct val="120000"/>
                        </a:lnSpc>
                        <a:spcBef>
                          <a:spcPts val="480"/>
                        </a:spcBef>
                        <a:spcAft>
                          <a:spcPts val="480"/>
                        </a:spcAft>
                      </a:pPr>
                      <a:r>
                        <a:rPr lang="vi-VN" sz="2200" spc="-5" dirty="0" err="1">
                          <a:effectLst/>
                          <a:latin typeface="Arial" panose="020B0604020202020204" pitchFamily="34" charset="0"/>
                        </a:rPr>
                        <a:t>Fluorescent</a:t>
                      </a:r>
                      <a:r>
                        <a:rPr lang="vi-VN" sz="2200" spc="-5" dirty="0">
                          <a:effectLst/>
                          <a:latin typeface="Arial" panose="020B0604020202020204" pitchFamily="34" charset="0"/>
                        </a:rPr>
                        <a:t> </a:t>
                      </a:r>
                      <a:r>
                        <a:rPr lang="vi-VN" sz="2200" spc="-5" dirty="0" err="1">
                          <a:effectLst/>
                          <a:latin typeface="Arial" panose="020B0604020202020204" pitchFamily="34" charset="0"/>
                        </a:rPr>
                        <a:t>tube</a:t>
                      </a:r>
                      <a:r>
                        <a:rPr lang="vi-VN" sz="2200" spc="-5" dirty="0">
                          <a:effectLst/>
                          <a:latin typeface="Arial" panose="020B0604020202020204" pitchFamily="34" charset="0"/>
                        </a:rPr>
                        <a:t> 36W</a:t>
                      </a:r>
                      <a:endParaRPr lang="en-US" sz="22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200" dirty="0">
                          <a:effectLst/>
                          <a:latin typeface="Arial" panose="020B0604020202020204" pitchFamily="34" charset="0"/>
                        </a:rPr>
                        <a:t>45</a:t>
                      </a:r>
                      <a:endParaRPr lang="en-US" sz="22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200" dirty="0">
                          <a:effectLst/>
                          <a:latin typeface="Arial" panose="020B0604020202020204" pitchFamily="34" charset="0"/>
                        </a:rPr>
                        <a:t>38</a:t>
                      </a:r>
                      <a:endParaRPr lang="en-US" sz="22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200" dirty="0">
                          <a:effectLst/>
                          <a:latin typeface="Arial" panose="020B0604020202020204" pitchFamily="34" charset="0"/>
                        </a:rPr>
                        <a:t>7</a:t>
                      </a:r>
                      <a:endParaRPr lang="en-US" sz="22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0002474"/>
                  </a:ext>
                </a:extLst>
              </a:tr>
              <a:tr h="259080">
                <a:tc>
                  <a:txBody>
                    <a:bodyPr/>
                    <a:lstStyle/>
                    <a:p>
                      <a:pPr marL="36195" marR="0" indent="0" algn="l">
                        <a:lnSpc>
                          <a:spcPct val="120000"/>
                        </a:lnSpc>
                        <a:spcBef>
                          <a:spcPts val="480"/>
                        </a:spcBef>
                        <a:spcAft>
                          <a:spcPts val="480"/>
                        </a:spcAft>
                      </a:pPr>
                      <a:r>
                        <a:rPr lang="vi-VN" sz="2200" spc="-5" dirty="0" err="1">
                          <a:effectLst/>
                          <a:latin typeface="Arial" panose="020B0604020202020204" pitchFamily="34" charset="0"/>
                        </a:rPr>
                        <a:t>High-pressure</a:t>
                      </a:r>
                      <a:r>
                        <a:rPr lang="vi-VN" sz="2200" spc="-5" dirty="0">
                          <a:effectLst/>
                          <a:latin typeface="Arial" panose="020B0604020202020204" pitchFamily="34" charset="0"/>
                        </a:rPr>
                        <a:t> </a:t>
                      </a:r>
                      <a:r>
                        <a:rPr lang="vi-VN" sz="2200" spc="-5" dirty="0" err="1">
                          <a:effectLst/>
                          <a:latin typeface="Arial" panose="020B0604020202020204" pitchFamily="34" charset="0"/>
                        </a:rPr>
                        <a:t>Sodium</a:t>
                      </a:r>
                      <a:r>
                        <a:rPr lang="vi-VN" sz="2200" spc="-5" dirty="0">
                          <a:effectLst/>
                          <a:latin typeface="Arial" panose="020B0604020202020204" pitchFamily="34" charset="0"/>
                        </a:rPr>
                        <a:t> </a:t>
                      </a:r>
                      <a:r>
                        <a:rPr lang="vi-VN" sz="2200" spc="-5" dirty="0" err="1">
                          <a:effectLst/>
                          <a:latin typeface="Arial" panose="020B0604020202020204" pitchFamily="34" charset="0"/>
                        </a:rPr>
                        <a:t>lamp</a:t>
                      </a:r>
                      <a:r>
                        <a:rPr lang="vi-VN" sz="2200" spc="-5" dirty="0">
                          <a:effectLst/>
                          <a:latin typeface="Arial" panose="020B0604020202020204" pitchFamily="34" charset="0"/>
                        </a:rPr>
                        <a:t> 70W</a:t>
                      </a:r>
                      <a:endParaRPr lang="en-US" sz="22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200" dirty="0">
                          <a:effectLst/>
                          <a:latin typeface="Arial" panose="020B0604020202020204" pitchFamily="34" charset="0"/>
                        </a:rPr>
                        <a:t>81</a:t>
                      </a:r>
                      <a:endParaRPr lang="en-US" sz="22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200" dirty="0">
                          <a:effectLst/>
                          <a:latin typeface="Arial" panose="020B0604020202020204" pitchFamily="34" charset="0"/>
                        </a:rPr>
                        <a:t>75</a:t>
                      </a:r>
                      <a:endParaRPr lang="en-US" sz="22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200" dirty="0">
                          <a:effectLst/>
                          <a:latin typeface="Arial" panose="020B0604020202020204" pitchFamily="34" charset="0"/>
                        </a:rPr>
                        <a:t>6</a:t>
                      </a:r>
                      <a:endParaRPr lang="en-US" sz="22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50283516"/>
                  </a:ext>
                </a:extLst>
              </a:tr>
            </a:tbl>
          </a:graphicData>
        </a:graphic>
      </p:graphicFrame>
    </p:spTree>
    <p:extLst>
      <p:ext uri="{BB962C8B-B14F-4D97-AF65-F5344CB8AC3E}">
        <p14:creationId xmlns:p14="http://schemas.microsoft.com/office/powerpoint/2010/main" val="9124997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AREA-SPECIFIC LIGHTING</a:t>
            </a:r>
          </a:p>
        </p:txBody>
      </p:sp>
      <p:sp>
        <p:nvSpPr>
          <p:cNvPr id="4" name="TextBox 19">
            <a:extLst>
              <a:ext uri="{FF2B5EF4-FFF2-40B4-BE49-F238E27FC236}">
                <a16:creationId xmlns:a16="http://schemas.microsoft.com/office/drawing/2014/main" id="{33F7AEB3-F29D-61E3-EA92-29CF90D9DE71}"/>
              </a:ext>
            </a:extLst>
          </p:cNvPr>
          <p:cNvSpPr txBox="1">
            <a:spLocks noChangeArrowheads="1"/>
          </p:cNvSpPr>
          <p:nvPr/>
        </p:nvSpPr>
        <p:spPr bwMode="auto">
          <a:xfrm>
            <a:off x="517339" y="1456387"/>
            <a:ext cx="1112311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eaLnBrk="1" hangingPunct="1">
              <a:lnSpc>
                <a:spcPct val="100000"/>
              </a:lnSpc>
              <a:spcBef>
                <a:spcPct val="0"/>
              </a:spcBef>
              <a:buClrTx/>
              <a:buFontTx/>
              <a:buNone/>
            </a:pPr>
            <a:r>
              <a:rPr lang="en-US" altLang="en-US" sz="2400" dirty="0">
                <a:latin typeface="Arial" panose="020B0604020202020204" pitchFamily="34" charset="0"/>
              </a:rPr>
              <a:t>Area-specific lighting involves providing optimal illumination tailored to the specific work area, focusing directly on the actual working space.</a:t>
            </a:r>
          </a:p>
          <a:p>
            <a:pPr algn="just" eaLnBrk="1" hangingPunct="1">
              <a:lnSpc>
                <a:spcPct val="100000"/>
              </a:lnSpc>
              <a:spcBef>
                <a:spcPct val="0"/>
              </a:spcBef>
              <a:buClrTx/>
              <a:buFontTx/>
              <a:buNone/>
            </a:pPr>
            <a:r>
              <a:rPr lang="en-US" altLang="en-US" sz="2400" dirty="0">
                <a:latin typeface="Arial" panose="020B0604020202020204" pitchFamily="34" charset="0"/>
              </a:rPr>
              <a:t>In contrast, general lighting for workshops or offices is maintained at a lower level."</a:t>
            </a:r>
          </a:p>
        </p:txBody>
      </p:sp>
      <p:pic>
        <p:nvPicPr>
          <p:cNvPr id="5" name="Picture 25">
            <a:extLst>
              <a:ext uri="{FF2B5EF4-FFF2-40B4-BE49-F238E27FC236}">
                <a16:creationId xmlns:a16="http://schemas.microsoft.com/office/drawing/2014/main" id="{01A776E4-0D61-63C9-6964-60B24C38B2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905" y="3662634"/>
            <a:ext cx="2838650"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6">
            <a:extLst>
              <a:ext uri="{FF2B5EF4-FFF2-40B4-BE49-F238E27FC236}">
                <a16:creationId xmlns:a16="http://schemas.microsoft.com/office/drawing/2014/main" id="{C5776866-99C8-0A9D-D49E-152307A2F1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1195" y="3026047"/>
            <a:ext cx="3928854" cy="291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073166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a:t>OPTIMIZING LIGHTING</a:t>
            </a:r>
            <a:endParaRPr lang="en-VN" dirty="0">
              <a:solidFill>
                <a:schemeClr val="accent1">
                  <a:lumMod val="50000"/>
                </a:schemeClr>
              </a:solidFill>
            </a:endParaRPr>
          </a:p>
        </p:txBody>
      </p:sp>
      <p:sp>
        <p:nvSpPr>
          <p:cNvPr id="4" name="Rectangle 5">
            <a:extLst>
              <a:ext uri="{FF2B5EF4-FFF2-40B4-BE49-F238E27FC236}">
                <a16:creationId xmlns:a16="http://schemas.microsoft.com/office/drawing/2014/main" id="{4BA0C958-745E-613C-8063-72A8D2DCE720}"/>
              </a:ext>
            </a:extLst>
          </p:cNvPr>
          <p:cNvSpPr>
            <a:spLocks noChangeArrowheads="1"/>
          </p:cNvSpPr>
          <p:nvPr/>
        </p:nvSpPr>
        <p:spPr bwMode="auto">
          <a:xfrm>
            <a:off x="517339" y="1328738"/>
            <a:ext cx="8831377"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a:lnSpc>
                <a:spcPct val="100000"/>
              </a:lnSpc>
              <a:buClrTx/>
              <a:buNone/>
            </a:pPr>
            <a:r>
              <a:rPr lang="en-US" altLang="en-US" sz="2200" b="1" dirty="0">
                <a:solidFill>
                  <a:srgbClr val="FF0000"/>
                </a:solidFill>
                <a:latin typeface="Arial" panose="020B0604020202020204" pitchFamily="34" charset="0"/>
                <a:ea typeface="#9Slide02 Noi dung dai" panose="020B0604020202020204" charset="0"/>
                <a:cs typeface="Arial" panose="020B0604020202020204" pitchFamily="34" charset="0"/>
              </a:rPr>
              <a:t>Case study:</a:t>
            </a:r>
          </a:p>
          <a:p>
            <a:pPr marL="342900" indent="-342900" algn="just">
              <a:lnSpc>
                <a:spcPct val="100000"/>
              </a:lnSpc>
              <a:buClrTx/>
            </a:pPr>
            <a:r>
              <a:rPr lang="en-US" altLang="en-US" sz="2200" dirty="0">
                <a:latin typeface="Arial" panose="020B0604020202020204" pitchFamily="34" charset="0"/>
                <a:ea typeface="#9Slide02 Noi dung dai" panose="020B0604020202020204" charset="0"/>
                <a:cs typeface="Arial" panose="020B0604020202020204" pitchFamily="34" charset="0"/>
              </a:rPr>
              <a:t>Application Point: Maintaining appropriate lighting levels by reducing light output when using excessive lighting fixtures in the illuminated area.</a:t>
            </a:r>
          </a:p>
          <a:p>
            <a:pPr marL="342900" indent="-342900" algn="just">
              <a:lnSpc>
                <a:spcPct val="100000"/>
              </a:lnSpc>
              <a:buClrTx/>
            </a:pPr>
            <a:r>
              <a:rPr lang="vi-VN" altLang="en-US" sz="2200" dirty="0">
                <a:latin typeface="Arial" panose="020B0604020202020204" pitchFamily="34" charset="0"/>
                <a:ea typeface="#9Slide02 Noi dung dai" panose="020B0604020202020204" charset="0"/>
                <a:cs typeface="Arial" panose="020B0604020202020204" pitchFamily="34" charset="0"/>
              </a:rPr>
              <a:t>Analysis and Measurement Method:</a:t>
            </a:r>
            <a:endParaRPr lang="en-US" altLang="en-US" sz="2200" dirty="0">
              <a:latin typeface="Arial" panose="020B0604020202020204" pitchFamily="34" charset="0"/>
              <a:ea typeface="#9Slide02 Noi dung dai" panose="020B0604020202020204" charset="0"/>
              <a:cs typeface="Arial" panose="020B0604020202020204" pitchFamily="34" charset="0"/>
            </a:endParaRPr>
          </a:p>
          <a:p>
            <a:pPr marL="1085850" lvl="1" indent="-342900" algn="just">
              <a:buClrTx/>
              <a:buFont typeface="Wingdings" panose="05000000000000000000" pitchFamily="2" charset="2"/>
              <a:buChar char="Ø"/>
            </a:pPr>
            <a:r>
              <a:rPr lang="en-US" altLang="en-US" sz="2200" dirty="0">
                <a:latin typeface="Arial" panose="020B0604020202020204" pitchFamily="34" charset="0"/>
                <a:ea typeface="#9Slide02 Noi dung dai" panose="020B0604020202020204" charset="0"/>
                <a:cs typeface="Arial" panose="020B0604020202020204" pitchFamily="34" charset="0"/>
              </a:rPr>
              <a:t>Measure brightness levels </a:t>
            </a:r>
          </a:p>
          <a:p>
            <a:pPr marL="1085850" lvl="1" indent="-342900" algn="just">
              <a:buClrTx/>
              <a:buFont typeface="Wingdings" panose="05000000000000000000" pitchFamily="2" charset="2"/>
              <a:buChar char="Ø"/>
            </a:pPr>
            <a:r>
              <a:rPr lang="en-US" altLang="en-US" sz="2200" dirty="0">
                <a:latin typeface="Arial" panose="020B0604020202020204" pitchFamily="34" charset="0"/>
                <a:ea typeface="#9Slide02 Noi dung dai" panose="020B0604020202020204" charset="0"/>
                <a:cs typeface="Arial" panose="020B0604020202020204" pitchFamily="34" charset="0"/>
              </a:rPr>
              <a:t>Improvements are considered based on the illumination levels between the lighting fixtures.</a:t>
            </a:r>
            <a:endParaRPr lang="vi-VN" altLang="en-US" sz="2200" dirty="0">
              <a:latin typeface="Arial" panose="020B0604020202020204" pitchFamily="34" charset="0"/>
              <a:ea typeface="#9Slide02 Noi dung dai" panose="020B0604020202020204" charset="0"/>
              <a:cs typeface="Arial" panose="020B0604020202020204" pitchFamily="34" charset="0"/>
            </a:endParaRPr>
          </a:p>
          <a:p>
            <a:pPr marL="1085850" lvl="1" indent="-342900" algn="just">
              <a:buClrTx/>
              <a:buFont typeface="Wingdings" panose="05000000000000000000" pitchFamily="2" charset="2"/>
              <a:buChar char="Ø"/>
            </a:pPr>
            <a:r>
              <a:rPr lang="en-US" altLang="en-US" sz="2200" dirty="0">
                <a:latin typeface="Arial" panose="020B0604020202020204" pitchFamily="34" charset="0"/>
                <a:ea typeface="#9Slide02 Noi dung dai" panose="020B0604020202020204" charset="0"/>
                <a:cs typeface="Arial" panose="020B0604020202020204" pitchFamily="34" charset="0"/>
              </a:rPr>
              <a:t>To calculate energy efficiency, determine the power consumption, number of installations, lighting levels, and unnecessary lighting duration of lighting fixtures in the illuminated area.</a:t>
            </a:r>
            <a:endParaRPr lang="vi-VN" altLang="en-US" sz="2200" dirty="0">
              <a:latin typeface="Arial" panose="020B0604020202020204" pitchFamily="34" charset="0"/>
              <a:ea typeface="#9Slide02 Noi dung dai" panose="020B0604020202020204" charset="0"/>
              <a:cs typeface="Arial" panose="020B0604020202020204" pitchFamily="34" charset="0"/>
            </a:endParaRPr>
          </a:p>
          <a:p>
            <a:pPr marL="1085850" lvl="1" indent="-342900" algn="just">
              <a:buClrTx/>
              <a:buFont typeface="Wingdings" panose="05000000000000000000" pitchFamily="2" charset="2"/>
              <a:buChar char="Ø"/>
            </a:pPr>
            <a:r>
              <a:rPr lang="en-US" altLang="en-US" sz="2200" dirty="0">
                <a:latin typeface="Arial" panose="020B0604020202020204" pitchFamily="34" charset="0"/>
                <a:ea typeface="#9Slide02 Noi dung dai" panose="020B0604020202020204" charset="0"/>
                <a:cs typeface="Arial" panose="020B0604020202020204" pitchFamily="34" charset="0"/>
              </a:rPr>
              <a:t>Identify separate lighting circuits with switches.</a:t>
            </a:r>
            <a:endParaRPr lang="vi-VN" altLang="en-US" sz="2200" dirty="0">
              <a:latin typeface="Arial" panose="020B0604020202020204" pitchFamily="34" charset="0"/>
              <a:ea typeface="#9Slide02 Noi dung dai" panose="020B0604020202020204" charset="0"/>
              <a:cs typeface="Arial" panose="020B0604020202020204" pitchFamily="34" charset="0"/>
            </a:endParaRPr>
          </a:p>
          <a:p>
            <a:pPr marL="1085850" lvl="1" indent="-342900" algn="just">
              <a:buClrTx/>
            </a:pPr>
            <a:endParaRPr lang="en-US" altLang="en-US" sz="1600" dirty="0">
              <a:latin typeface="Arial" panose="020B0604020202020204" pitchFamily="34" charset="0"/>
              <a:ea typeface="#9Slide02 Noi dung dai" panose="020B0604020202020204" charset="0"/>
              <a:cs typeface="Arial" panose="020B0604020202020204" pitchFamily="34" charset="0"/>
            </a:endParaRPr>
          </a:p>
        </p:txBody>
      </p:sp>
      <p:pic>
        <p:nvPicPr>
          <p:cNvPr id="5" name="그림 84">
            <a:extLst>
              <a:ext uri="{FF2B5EF4-FFF2-40B4-BE49-F238E27FC236}">
                <a16:creationId xmlns:a16="http://schemas.microsoft.com/office/drawing/2014/main" id="{E0F6936D-6306-2A1D-702B-8EEFB1E4612D}"/>
              </a:ext>
            </a:extLst>
          </p:cNvPr>
          <p:cNvPicPr/>
          <p:nvPr/>
        </p:nvPicPr>
        <p:blipFill>
          <a:blip r:embed="rId3" cstate="email">
            <a:extLst>
              <a:ext uri="{28A0092B-C50C-407E-A947-70E740481C1C}">
                <a14:useLocalDpi xmlns:a14="http://schemas.microsoft.com/office/drawing/2010/main"/>
              </a:ext>
            </a:extLst>
          </a:blip>
          <a:srcRect r="51163" b="4545"/>
          <a:stretch>
            <a:fillRect/>
          </a:stretch>
        </p:blipFill>
        <p:spPr bwMode="auto">
          <a:xfrm>
            <a:off x="9526817" y="1676400"/>
            <a:ext cx="2231158" cy="2092869"/>
          </a:xfrm>
          <a:prstGeom prst="rect">
            <a:avLst/>
          </a:prstGeom>
          <a:noFill/>
          <a:ln w="9525">
            <a:noFill/>
            <a:miter lim="800000"/>
            <a:headEnd/>
            <a:tailEnd/>
          </a:ln>
        </p:spPr>
      </p:pic>
      <p:pic>
        <p:nvPicPr>
          <p:cNvPr id="6" name="그림 85">
            <a:extLst>
              <a:ext uri="{FF2B5EF4-FFF2-40B4-BE49-F238E27FC236}">
                <a16:creationId xmlns:a16="http://schemas.microsoft.com/office/drawing/2014/main" id="{AE01ED4B-6662-1A9F-DEA7-3D4461121DE6}"/>
              </a:ext>
            </a:extLst>
          </p:cNvPr>
          <p:cNvPicPr/>
          <p:nvPr/>
        </p:nvPicPr>
        <p:blipFill>
          <a:blip r:embed="rId3" cstate="email">
            <a:extLst>
              <a:ext uri="{28A0092B-C50C-407E-A947-70E740481C1C}">
                <a14:useLocalDpi xmlns:a14="http://schemas.microsoft.com/office/drawing/2010/main"/>
              </a:ext>
            </a:extLst>
          </a:blip>
          <a:srcRect l="51163" t="9091"/>
          <a:stretch>
            <a:fillRect/>
          </a:stretch>
        </p:blipFill>
        <p:spPr bwMode="auto">
          <a:xfrm>
            <a:off x="9496971" y="3962400"/>
            <a:ext cx="2329727" cy="1864360"/>
          </a:xfrm>
          <a:prstGeom prst="rect">
            <a:avLst/>
          </a:prstGeom>
          <a:noFill/>
          <a:ln w="9525">
            <a:noFill/>
            <a:miter lim="800000"/>
            <a:headEnd/>
            <a:tailEnd/>
          </a:ln>
        </p:spPr>
      </p:pic>
    </p:spTree>
    <p:extLst>
      <p:ext uri="{BB962C8B-B14F-4D97-AF65-F5344CB8AC3E}">
        <p14:creationId xmlns:p14="http://schemas.microsoft.com/office/powerpoint/2010/main" val="356244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a:t>OPTIMIZING LIGHTING</a:t>
            </a:r>
            <a:endParaRPr lang="en-VN" dirty="0">
              <a:solidFill>
                <a:schemeClr val="accent1">
                  <a:lumMod val="50000"/>
                </a:schemeClr>
              </a:solidFill>
            </a:endParaRPr>
          </a:p>
        </p:txBody>
      </p:sp>
      <p:pic>
        <p:nvPicPr>
          <p:cNvPr id="4" name="_x101615312" descr="EMB00000fd009af">
            <a:extLst>
              <a:ext uri="{FF2B5EF4-FFF2-40B4-BE49-F238E27FC236}">
                <a16:creationId xmlns:a16="http://schemas.microsoft.com/office/drawing/2014/main" id="{49DE8347-9786-AA45-04EA-2A1707F82C72}"/>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09800" y="2732514"/>
            <a:ext cx="3468710" cy="2600160"/>
          </a:xfrm>
          <a:prstGeom prst="rect">
            <a:avLst/>
          </a:prstGeom>
          <a:noFill/>
        </p:spPr>
      </p:pic>
      <p:pic>
        <p:nvPicPr>
          <p:cNvPr id="5" name="그림 43">
            <a:extLst>
              <a:ext uri="{FF2B5EF4-FFF2-40B4-BE49-F238E27FC236}">
                <a16:creationId xmlns:a16="http://schemas.microsoft.com/office/drawing/2014/main" id="{C9E0E8CF-E65F-7B9F-6384-C52575AADA8D}"/>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50927" y="2743200"/>
            <a:ext cx="4181786" cy="2589473"/>
          </a:xfrm>
          <a:prstGeom prst="rect">
            <a:avLst/>
          </a:prstGeom>
          <a:noFill/>
          <a:ln w="9525">
            <a:noFill/>
            <a:miter lim="800000"/>
            <a:headEnd/>
            <a:tailEnd/>
          </a:ln>
        </p:spPr>
      </p:pic>
      <p:sp>
        <p:nvSpPr>
          <p:cNvPr id="6" name="TextBox 5">
            <a:extLst>
              <a:ext uri="{FF2B5EF4-FFF2-40B4-BE49-F238E27FC236}">
                <a16:creationId xmlns:a16="http://schemas.microsoft.com/office/drawing/2014/main" id="{333F7417-F0A7-9216-86E7-5CB8924A3A85}"/>
              </a:ext>
            </a:extLst>
          </p:cNvPr>
          <p:cNvSpPr txBox="1"/>
          <p:nvPr/>
        </p:nvSpPr>
        <p:spPr>
          <a:xfrm>
            <a:off x="1828800" y="5520128"/>
            <a:ext cx="4114800" cy="646331"/>
          </a:xfrm>
          <a:prstGeom prst="rect">
            <a:avLst/>
          </a:prstGeom>
          <a:noFill/>
        </p:spPr>
        <p:txBody>
          <a:bodyPr wrap="square">
            <a:spAutoFit/>
          </a:bodyPr>
          <a:lstStyle/>
          <a:p>
            <a:r>
              <a:rPr lang="en-US" dirty="0">
                <a:latin typeface="Arial" panose="020B0604020202020204" pitchFamily="34" charset="0"/>
              </a:rPr>
              <a:t>Example: sequential lights turning off in an underground parking lot</a:t>
            </a:r>
          </a:p>
        </p:txBody>
      </p:sp>
      <p:sp>
        <p:nvSpPr>
          <p:cNvPr id="7" name="TextBox 6">
            <a:extLst>
              <a:ext uri="{FF2B5EF4-FFF2-40B4-BE49-F238E27FC236}">
                <a16:creationId xmlns:a16="http://schemas.microsoft.com/office/drawing/2014/main" id="{ED4EAB51-B23E-3B27-EFF4-DF7ABA8C3755}"/>
              </a:ext>
            </a:extLst>
          </p:cNvPr>
          <p:cNvSpPr txBox="1"/>
          <p:nvPr/>
        </p:nvSpPr>
        <p:spPr>
          <a:xfrm>
            <a:off x="6535178" y="5520128"/>
            <a:ext cx="3413284" cy="369332"/>
          </a:xfrm>
          <a:prstGeom prst="rect">
            <a:avLst/>
          </a:prstGeom>
          <a:noFill/>
        </p:spPr>
        <p:txBody>
          <a:bodyPr wrap="square">
            <a:spAutoFit/>
          </a:bodyPr>
          <a:lstStyle/>
          <a:p>
            <a:r>
              <a:rPr lang="en-US" dirty="0">
                <a:latin typeface="Arial" panose="020B0604020202020204" pitchFamily="34" charset="0"/>
              </a:rPr>
              <a:t>Smart lighting device</a:t>
            </a:r>
          </a:p>
        </p:txBody>
      </p:sp>
      <p:sp>
        <p:nvSpPr>
          <p:cNvPr id="2" name="Rectangle 1"/>
          <p:cNvSpPr/>
          <p:nvPr/>
        </p:nvSpPr>
        <p:spPr>
          <a:xfrm>
            <a:off x="517338" y="1461626"/>
            <a:ext cx="11123119" cy="769441"/>
          </a:xfrm>
          <a:prstGeom prst="rect">
            <a:avLst/>
          </a:prstGeom>
        </p:spPr>
        <p:txBody>
          <a:bodyPr wrap="square">
            <a:spAutoFit/>
          </a:bodyPr>
          <a:lstStyle/>
          <a:p>
            <a:pPr>
              <a:lnSpc>
                <a:spcPct val="100000"/>
              </a:lnSpc>
              <a:buClrTx/>
              <a:buNone/>
            </a:pPr>
            <a:r>
              <a:rPr lang="en-US" altLang="en-US" sz="2400" b="1" dirty="0">
                <a:solidFill>
                  <a:srgbClr val="FF0000"/>
                </a:solidFill>
                <a:latin typeface="Arial" panose="020B0604020202020204" pitchFamily="34" charset="0"/>
                <a:ea typeface="#9Slide02 Noi dung dai" panose="020B0604020202020204" charset="0"/>
                <a:cs typeface="Arial" panose="020B0604020202020204" pitchFamily="34" charset="0"/>
              </a:rPr>
              <a:t>Case study:</a:t>
            </a:r>
          </a:p>
          <a:p>
            <a:pPr>
              <a:lnSpc>
                <a:spcPct val="100000"/>
              </a:lnSpc>
              <a:buClrTx/>
            </a:pPr>
            <a:r>
              <a:rPr lang="en-US" altLang="en-US" sz="2000" dirty="0">
                <a:latin typeface="Arial" panose="020B0604020202020204" pitchFamily="34" charset="0"/>
                <a:ea typeface="#9Slide02 Noi dung dai" panose="020B0604020202020204" charset="0"/>
                <a:cs typeface="Arial" panose="020B0604020202020204" pitchFamily="34" charset="0"/>
              </a:rPr>
              <a:t>Energy Saving Efficiency: Calculated based on electricity </a:t>
            </a:r>
            <a:r>
              <a:rPr lang="en-US" altLang="en-US" sz="2000">
                <a:latin typeface="Arial" panose="020B0604020202020204" pitchFamily="34" charset="0"/>
                <a:ea typeface="#9Slide02 Noi dung dai" panose="020B0604020202020204" charset="0"/>
                <a:cs typeface="Arial" panose="020B0604020202020204" pitchFamily="34" charset="0"/>
              </a:rPr>
              <a:t>consumption and downtime</a:t>
            </a:r>
            <a:r>
              <a:rPr lang="en-US" altLang="en-US" sz="2000" dirty="0">
                <a:latin typeface="Arial" panose="020B0604020202020204" pitchFamily="34" charset="0"/>
                <a:ea typeface="#9Slide02 Noi dung dai" panose="020B0604020202020204" charset="0"/>
                <a:cs typeface="Arial" panose="020B0604020202020204" pitchFamily="34" charset="0"/>
              </a:rPr>
              <a:t>.</a:t>
            </a:r>
            <a:endParaRPr lang="en-US" altLang="en-US" sz="1400" dirty="0">
              <a:latin typeface="Arial" panose="020B0604020202020204" pitchFamily="34" charset="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12844377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DBDEB73-34CF-134A-DF3F-9D5C5D395AA3}"/>
              </a:ext>
            </a:extLst>
          </p:cNvPr>
          <p:cNvSpPr>
            <a:spLocks noGrp="1"/>
          </p:cNvSpPr>
          <p:nvPr>
            <p:ph type="title"/>
          </p:nvPr>
        </p:nvSpPr>
        <p:spPr>
          <a:xfrm>
            <a:off x="582304" y="541355"/>
            <a:ext cx="11018293" cy="528638"/>
          </a:xfrm>
        </p:spPr>
        <p:txBody>
          <a:bodyPr>
            <a:noAutofit/>
          </a:bodyPr>
          <a:lstStyle/>
          <a:p>
            <a:pPr algn="ctr" eaLnBrk="1" hangingPunct="1"/>
            <a:r>
              <a:rPr lang="en-US" altLang="en-US" sz="3200" b="1" dirty="0">
                <a:solidFill>
                  <a:schemeClr val="accent1">
                    <a:lumMod val="50000"/>
                  </a:schemeClr>
                </a:solidFill>
              </a:rPr>
              <a:t>QUIZ</a:t>
            </a:r>
          </a:p>
        </p:txBody>
      </p:sp>
      <p:sp>
        <p:nvSpPr>
          <p:cNvPr id="2" name="Rectangle 1"/>
          <p:cNvSpPr/>
          <p:nvPr/>
        </p:nvSpPr>
        <p:spPr>
          <a:xfrm>
            <a:off x="582305" y="1442294"/>
            <a:ext cx="11018292" cy="4190314"/>
          </a:xfrm>
          <a:prstGeom prst="rect">
            <a:avLst/>
          </a:prstGeom>
        </p:spPr>
        <p:txBody>
          <a:bodyPr wrap="square">
            <a:spAutoFit/>
          </a:bodyPr>
          <a:lstStyle/>
          <a:p>
            <a:pPr>
              <a:lnSpc>
                <a:spcPct val="150000"/>
              </a:lnSpc>
            </a:pPr>
            <a:r>
              <a:rPr lang="en-US" sz="2000" b="1"/>
              <a:t>1. What are the criteria for an energy-efficient lighting system?</a:t>
            </a:r>
            <a:br>
              <a:rPr lang="en-US" sz="2000"/>
            </a:br>
            <a:r>
              <a:rPr lang="en-US" sz="2000"/>
              <a:t>a) Ensuring visual comfort				b) Long lifespan</a:t>
            </a:r>
            <a:br>
              <a:rPr lang="en-US" sz="2000"/>
            </a:br>
            <a:r>
              <a:rPr lang="en-US" sz="2000"/>
              <a:t>c) Modern design					d) Low energy consumption</a:t>
            </a:r>
          </a:p>
          <a:p>
            <a:pPr>
              <a:lnSpc>
                <a:spcPct val="150000"/>
              </a:lnSpc>
            </a:pPr>
            <a:r>
              <a:rPr lang="en-US" sz="2000" b="1"/>
              <a:t>2. What is the top priority measure for energy-efficient lighting?</a:t>
            </a:r>
            <a:br>
              <a:rPr lang="en-US" sz="2000"/>
            </a:br>
            <a:r>
              <a:rPr lang="en-US" sz="2000"/>
              <a:t>a) Using high-efficiency lamps				b) Proper lighting design</a:t>
            </a:r>
            <a:br>
              <a:rPr lang="en-US" sz="2000"/>
            </a:br>
            <a:r>
              <a:rPr lang="en-US" sz="2000"/>
              <a:t>c) Proper lighting control				d) Utilizing natural lighting</a:t>
            </a:r>
          </a:p>
          <a:p>
            <a:pPr>
              <a:lnSpc>
                <a:spcPct val="150000"/>
              </a:lnSpc>
            </a:pPr>
            <a:r>
              <a:rPr lang="en-US" sz="2000" b="1"/>
              <a:t>3. Which of the following natural lighting measures is NOT correct?</a:t>
            </a:r>
            <a:br>
              <a:rPr lang="en-US" sz="2000"/>
            </a:br>
            <a:r>
              <a:rPr lang="en-US" sz="2000"/>
              <a:t>a) Using light-blocking glass that is not visible		b) Utilizing sunlight</a:t>
            </a:r>
            <a:br>
              <a:rPr lang="en-US" sz="2000"/>
            </a:br>
            <a:r>
              <a:rPr lang="en-US" sz="2000"/>
              <a:t>c) Windows and skylights				d) Using light pipes</a:t>
            </a:r>
          </a:p>
        </p:txBody>
      </p:sp>
    </p:spTree>
    <p:extLst>
      <p:ext uri="{BB962C8B-B14F-4D97-AF65-F5344CB8AC3E}">
        <p14:creationId xmlns:p14="http://schemas.microsoft.com/office/powerpoint/2010/main" val="4067232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a:t>MAINTENANCE OF THE LIGHTING SYSTEM</a:t>
            </a:r>
            <a:endParaRPr lang="en-US" altLang="en-US" dirty="0"/>
          </a:p>
        </p:txBody>
      </p:sp>
      <p:sp>
        <p:nvSpPr>
          <p:cNvPr id="9" name="Content Placeholder 2">
            <a:extLst>
              <a:ext uri="{FF2B5EF4-FFF2-40B4-BE49-F238E27FC236}">
                <a16:creationId xmlns:a16="http://schemas.microsoft.com/office/drawing/2014/main" id="{22FFC17D-6AC0-E442-1571-483DE9A7AFBA}"/>
              </a:ext>
            </a:extLst>
          </p:cNvPr>
          <p:cNvSpPr txBox="1">
            <a:spLocks/>
          </p:cNvSpPr>
          <p:nvPr/>
        </p:nvSpPr>
        <p:spPr>
          <a:xfrm>
            <a:off x="517339" y="1538289"/>
            <a:ext cx="11123118" cy="41052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Regularly clean lamps, reflectors, and reflective surfaces.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Replace faulty and soon-to-fail bulbs.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Replace protective lenses when yellowed.</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Replace groups of lights when light levels decrease by more than 20-30%.</a:t>
            </a:r>
            <a:endParaRPr kumimoji="0" lang="vi-VN"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endParaRPr>
          </a:p>
        </p:txBody>
      </p:sp>
      <p:sp>
        <p:nvSpPr>
          <p:cNvPr id="11" name="Rectangle 10">
            <a:extLst>
              <a:ext uri="{FF2B5EF4-FFF2-40B4-BE49-F238E27FC236}">
                <a16:creationId xmlns:a16="http://schemas.microsoft.com/office/drawing/2014/main" id="{5AC1C561-171D-C98C-6404-FD57DD2E3E65}"/>
              </a:ext>
            </a:extLst>
          </p:cNvPr>
          <p:cNvSpPr/>
          <p:nvPr/>
        </p:nvSpPr>
        <p:spPr>
          <a:xfrm>
            <a:off x="517339" y="3971498"/>
            <a:ext cx="11123117" cy="914187"/>
          </a:xfrm>
          <a:prstGeom prst="rect">
            <a:avLst/>
          </a:prstGeom>
          <a:solidFill>
            <a:srgbClr val="4FC1E9"/>
          </a:solidFill>
          <a:ln w="12700" cap="flat" cmpd="sng" algn="ctr">
            <a:solidFill>
              <a:srgbClr val="4FC1E9">
                <a:shade val="50000"/>
              </a:srgbClr>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FFFFFF"/>
                </a:solidFill>
                <a:effectLst/>
                <a:uLnTx/>
                <a:uFillTx/>
                <a:ea typeface="+mn-ea"/>
                <a:cs typeface="+mn-cs"/>
              </a:rPr>
              <a:t>Lamps and reflectors covered in dust → reduce light output by 50%.</a:t>
            </a:r>
            <a:endParaRPr kumimoji="0" lang="fr-FR" sz="2800" b="0" i="0" u="none" strike="noStrike" kern="0" cap="none" spc="0" normalizeH="0" baseline="0" noProof="0" dirty="0">
              <a:ln>
                <a:noFill/>
              </a:ln>
              <a:solidFill>
                <a:srgbClr val="FFFFFF"/>
              </a:solidFill>
              <a:effectLst/>
              <a:uLnTx/>
              <a:uFillTx/>
              <a:ea typeface="+mn-ea"/>
              <a:cs typeface="+mn-cs"/>
            </a:endParaRPr>
          </a:p>
        </p:txBody>
      </p:sp>
    </p:spTree>
    <p:extLst>
      <p:ext uri="{BB962C8B-B14F-4D97-AF65-F5344CB8AC3E}">
        <p14:creationId xmlns:p14="http://schemas.microsoft.com/office/powerpoint/2010/main" val="21462990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4690" name="Title 1">
            <a:extLst>
              <a:ext uri="{FF2B5EF4-FFF2-40B4-BE49-F238E27FC236}">
                <a16:creationId xmlns:a16="http://schemas.microsoft.com/office/drawing/2014/main" id="{3731F5F5-1B2E-86C7-38CA-EF23943B6EE8}"/>
              </a:ext>
            </a:extLst>
          </p:cNvPr>
          <p:cNvSpPr>
            <a:spLocks noGrp="1"/>
          </p:cNvSpPr>
          <p:nvPr>
            <p:ph type="title"/>
          </p:nvPr>
        </p:nvSpPr>
        <p:spPr>
          <a:xfrm>
            <a:off x="609600" y="461748"/>
            <a:ext cx="10972800" cy="716026"/>
          </a:xfrm>
        </p:spPr>
        <p:txBody>
          <a:bodyPr>
            <a:normAutofit/>
          </a:bodyPr>
          <a:lstStyle/>
          <a:p>
            <a:pPr algn="ctr" eaLnBrk="1" hangingPunct="1"/>
            <a:r>
              <a:rPr lang="en-US" altLang="en-US" sz="3200">
                <a:solidFill>
                  <a:schemeClr val="accent1">
                    <a:lumMod val="50000"/>
                  </a:schemeClr>
                </a:solidFill>
              </a:rPr>
              <a:t>RAISE USER AWARENESS</a:t>
            </a:r>
            <a:endParaRPr lang="en-US" altLang="en-US" sz="3200" b="1" dirty="0">
              <a:solidFill>
                <a:schemeClr val="accent1">
                  <a:lumMod val="50000"/>
                </a:schemeClr>
              </a:solidFill>
            </a:endParaRPr>
          </a:p>
        </p:txBody>
      </p:sp>
      <p:sp>
        <p:nvSpPr>
          <p:cNvPr id="114691" name="Content Placeholder 2">
            <a:extLst>
              <a:ext uri="{FF2B5EF4-FFF2-40B4-BE49-F238E27FC236}">
                <a16:creationId xmlns:a16="http://schemas.microsoft.com/office/drawing/2014/main" id="{ED6AD447-A36D-0272-5371-0A34218CE333}"/>
              </a:ext>
            </a:extLst>
          </p:cNvPr>
          <p:cNvSpPr>
            <a:spLocks noGrp="1"/>
          </p:cNvSpPr>
          <p:nvPr>
            <p:ph idx="1"/>
          </p:nvPr>
        </p:nvSpPr>
        <p:spPr>
          <a:xfrm>
            <a:off x="609600" y="1520234"/>
            <a:ext cx="10972800" cy="4452937"/>
          </a:xfrm>
        </p:spPr>
        <p:txBody>
          <a:bodyPr>
            <a:normAutofit/>
          </a:bodyPr>
          <a:lstStyle/>
          <a:p>
            <a:pPr eaLnBrk="1" hangingPunct="1">
              <a:lnSpc>
                <a:spcPct val="150000"/>
              </a:lnSpc>
            </a:pPr>
            <a:r>
              <a:rPr lang="en-US" altLang="en-US" sz="2400"/>
              <a:t>Turn off electrical equipment and lighting when not needed</a:t>
            </a:r>
          </a:p>
          <a:p>
            <a:pPr eaLnBrk="1" hangingPunct="1">
              <a:lnSpc>
                <a:spcPct val="150000"/>
              </a:lnSpc>
            </a:pPr>
            <a:r>
              <a:rPr lang="en-US" altLang="en-US" sz="2400"/>
              <a:t>Minimize the use of high-power lights for advertising.</a:t>
            </a:r>
          </a:p>
          <a:p>
            <a:pPr eaLnBrk="1" hangingPunct="1">
              <a:lnSpc>
                <a:spcPct val="150000"/>
              </a:lnSpc>
            </a:pPr>
            <a:r>
              <a:rPr lang="en-US" altLang="en-US" sz="2400"/>
              <a:t>Do not turn lights on and off frequently</a:t>
            </a:r>
          </a:p>
          <a:p>
            <a:pPr eaLnBrk="1" hangingPunct="1">
              <a:lnSpc>
                <a:spcPct val="150000"/>
              </a:lnSpc>
            </a:pPr>
            <a:r>
              <a:rPr lang="en-US" altLang="en-US" sz="2400"/>
              <a:t>Ensure stable voltage supply to lights</a:t>
            </a:r>
          </a:p>
          <a:p>
            <a:pPr eaLnBrk="1" hangingPunct="1">
              <a:lnSpc>
                <a:spcPct val="150000"/>
              </a:lnSpc>
            </a:pPr>
            <a:r>
              <a:rPr lang="en-US" altLang="en-US" sz="2400"/>
              <a:t>Reduce power supply capacity</a:t>
            </a:r>
          </a:p>
        </p:txBody>
      </p:sp>
    </p:spTree>
    <p:extLst>
      <p:ext uri="{BB962C8B-B14F-4D97-AF65-F5344CB8AC3E}">
        <p14:creationId xmlns:p14="http://schemas.microsoft.com/office/powerpoint/2010/main" val="1567897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4690" name="Title 1">
            <a:extLst>
              <a:ext uri="{FF2B5EF4-FFF2-40B4-BE49-F238E27FC236}">
                <a16:creationId xmlns:a16="http://schemas.microsoft.com/office/drawing/2014/main" id="{3731F5F5-1B2E-86C7-38CA-EF23943B6EE8}"/>
              </a:ext>
            </a:extLst>
          </p:cNvPr>
          <p:cNvSpPr>
            <a:spLocks noGrp="1"/>
          </p:cNvSpPr>
          <p:nvPr>
            <p:ph type="title"/>
          </p:nvPr>
        </p:nvSpPr>
        <p:spPr>
          <a:xfrm>
            <a:off x="609600" y="486770"/>
            <a:ext cx="10972800" cy="645994"/>
          </a:xfrm>
        </p:spPr>
        <p:txBody>
          <a:bodyPr>
            <a:noAutofit/>
          </a:bodyPr>
          <a:lstStyle/>
          <a:p>
            <a:pPr algn="ctr" eaLnBrk="1" hangingPunct="1"/>
            <a:r>
              <a:rPr lang="en-US" altLang="en-US" sz="3200">
                <a:solidFill>
                  <a:schemeClr val="accent1">
                    <a:lumMod val="50000"/>
                  </a:schemeClr>
                </a:solidFill>
              </a:rPr>
              <a:t>GROUP DISCUSSION AND PRESENTATION</a:t>
            </a:r>
            <a:endParaRPr lang="en-US" altLang="en-US" sz="3200" b="1" dirty="0">
              <a:solidFill>
                <a:schemeClr val="accent1">
                  <a:lumMod val="50000"/>
                </a:schemeClr>
              </a:solidFill>
            </a:endParaRPr>
          </a:p>
        </p:txBody>
      </p:sp>
      <p:sp>
        <p:nvSpPr>
          <p:cNvPr id="114691" name="Content Placeholder 2">
            <a:extLst>
              <a:ext uri="{FF2B5EF4-FFF2-40B4-BE49-F238E27FC236}">
                <a16:creationId xmlns:a16="http://schemas.microsoft.com/office/drawing/2014/main" id="{ED6AD447-A36D-0272-5371-0A34218CE333}"/>
              </a:ext>
            </a:extLst>
          </p:cNvPr>
          <p:cNvSpPr>
            <a:spLocks noGrp="1"/>
          </p:cNvSpPr>
          <p:nvPr>
            <p:ph idx="1"/>
          </p:nvPr>
        </p:nvSpPr>
        <p:spPr>
          <a:xfrm>
            <a:off x="609600" y="1981200"/>
            <a:ext cx="10972800" cy="2166936"/>
          </a:xfrm>
        </p:spPr>
        <p:txBody>
          <a:bodyPr>
            <a:noAutofit/>
          </a:bodyPr>
          <a:lstStyle/>
          <a:p>
            <a:pPr marL="0" indent="0" algn="just" eaLnBrk="1" hangingPunct="1">
              <a:lnSpc>
                <a:spcPct val="150000"/>
              </a:lnSpc>
              <a:buNone/>
            </a:pPr>
            <a:r>
              <a:rPr lang="en-US" altLang="en-US" sz="2400"/>
              <a:t>Width a = 20 m; Length b = 50 m; Workshop height h = 4.5 m; Work table height h2 = 0.8 m; Distance from ceiling to light bulb h1 = 0.7 m.</a:t>
            </a:r>
          </a:p>
          <a:p>
            <a:pPr marL="0" indent="0" algn="just" eaLnBrk="1" hangingPunct="1">
              <a:lnSpc>
                <a:spcPct val="150000"/>
              </a:lnSpc>
              <a:buNone/>
            </a:pPr>
            <a:r>
              <a:rPr lang="en-US" altLang="en-US" sz="2400"/>
              <a:t>Because it is a manufacturing workshop, it is planned to use incandescent lamps cosφ = 1. Select illuminance for general lighting as E = 30 lx.</a:t>
            </a:r>
            <a:endParaRPr lang="en-US" altLang="en-US" sz="2400" dirty="0"/>
          </a:p>
        </p:txBody>
      </p:sp>
      <p:sp>
        <p:nvSpPr>
          <p:cNvPr id="4" name="Title 1">
            <a:extLst>
              <a:ext uri="{FF2B5EF4-FFF2-40B4-BE49-F238E27FC236}">
                <a16:creationId xmlns:a16="http://schemas.microsoft.com/office/drawing/2014/main" id="{3731F5F5-1B2E-86C7-38CA-EF23943B6EE8}"/>
              </a:ext>
            </a:extLst>
          </p:cNvPr>
          <p:cNvSpPr txBox="1">
            <a:spLocks/>
          </p:cNvSpPr>
          <p:nvPr/>
        </p:nvSpPr>
        <p:spPr>
          <a:xfrm>
            <a:off x="609600" y="1313597"/>
            <a:ext cx="10972800" cy="645994"/>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altLang="en-US" sz="2400" kern="0">
                <a:solidFill>
                  <a:schemeClr val="tx1"/>
                </a:solidFill>
              </a:rPr>
              <a:t>Example: lighting design for mechanical workshop</a:t>
            </a:r>
            <a:endParaRPr lang="en-US" altLang="en-US" sz="2400" kern="0" dirty="0">
              <a:solidFill>
                <a:schemeClr val="tx1"/>
              </a:solidFill>
            </a:endParaRPr>
          </a:p>
        </p:txBody>
      </p:sp>
    </p:spTree>
    <p:extLst>
      <p:ext uri="{BB962C8B-B14F-4D97-AF65-F5344CB8AC3E}">
        <p14:creationId xmlns:p14="http://schemas.microsoft.com/office/powerpoint/2010/main" val="2167962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04;p2">
            <a:extLst>
              <a:ext uri="{FF2B5EF4-FFF2-40B4-BE49-F238E27FC236}">
                <a16:creationId xmlns:a16="http://schemas.microsoft.com/office/drawing/2014/main" id="{B4B87F6C-16D7-FF69-57C6-AD9604132624}"/>
              </a:ext>
            </a:extLst>
          </p:cNvPr>
          <p:cNvSpPr txBox="1">
            <a:spLocks/>
          </p:cNvSpPr>
          <p:nvPr/>
        </p:nvSpPr>
        <p:spPr>
          <a:xfrm>
            <a:off x="517339" y="1550171"/>
            <a:ext cx="11123118" cy="1212669"/>
          </a:xfrm>
          <a:prstGeom prst="rect">
            <a:avLst/>
          </a:prstGeom>
          <a:noFill/>
          <a:ln>
            <a:noFill/>
          </a:ln>
        </p:spPr>
        <p:txBody>
          <a:bodyPr spcFirstLastPara="1" wrap="square" lIns="91425" tIns="45700" rIns="91425" bIns="4570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0"/>
              </a:spcBef>
              <a:buSzPts val="1800"/>
              <a:buNone/>
            </a:pPr>
            <a:r>
              <a:rPr lang="en-US" sz="2400">
                <a:solidFill>
                  <a:schemeClr val="tx1"/>
                </a:solidFill>
                <a:latin typeface="Arial" panose="020B0604020202020204" pitchFamily="34" charset="0"/>
              </a:rPr>
              <a:t>Lighting is the intentional use of light to achieve functional or aesthetic purposes. Lighting includes the use of artificial light sources such as lamps, lighting fixtures, and natural light sources such as daylight.</a:t>
            </a:r>
            <a:endParaRPr lang="vi-VN" sz="2400" dirty="0">
              <a:solidFill>
                <a:schemeClr val="tx1"/>
              </a:solidFill>
              <a:latin typeface="Arial" panose="020B0604020202020204" pitchFamily="34" charset="0"/>
            </a:endParaRPr>
          </a:p>
        </p:txBody>
      </p:sp>
      <p:grpSp>
        <p:nvGrpSpPr>
          <p:cNvPr id="4" name="Google Shape;106;p2">
            <a:extLst>
              <a:ext uri="{FF2B5EF4-FFF2-40B4-BE49-F238E27FC236}">
                <a16:creationId xmlns:a16="http://schemas.microsoft.com/office/drawing/2014/main" id="{89C34C28-679A-F8C5-7087-8B18359F8FDC}"/>
              </a:ext>
            </a:extLst>
          </p:cNvPr>
          <p:cNvGrpSpPr/>
          <p:nvPr/>
        </p:nvGrpSpPr>
        <p:grpSpPr>
          <a:xfrm>
            <a:off x="3102607" y="3312196"/>
            <a:ext cx="5800181" cy="3164321"/>
            <a:chOff x="1043686" y="2465661"/>
            <a:chExt cx="6875961" cy="3751219"/>
          </a:xfrm>
        </p:grpSpPr>
        <p:pic>
          <p:nvPicPr>
            <p:cNvPr id="5" name="Google Shape;107;p2" descr="Image result for artificial lighting and natural lighting">
              <a:extLst>
                <a:ext uri="{FF2B5EF4-FFF2-40B4-BE49-F238E27FC236}">
                  <a16:creationId xmlns:a16="http://schemas.microsoft.com/office/drawing/2014/main" id="{64FC4AE1-E45D-D202-3019-E1FD81321E0E}"/>
                </a:ext>
              </a:extLst>
            </p:cNvPr>
            <p:cNvPicPr preferRelativeResize="0"/>
            <p:nvPr/>
          </p:nvPicPr>
          <p:blipFill rotWithShape="1">
            <a:blip r:embed="rId2">
              <a:alphaModFix/>
            </a:blip>
            <a:srcRect t="8388" b="9934"/>
            <a:stretch/>
          </p:blipFill>
          <p:spPr>
            <a:xfrm>
              <a:off x="1043686" y="2465661"/>
              <a:ext cx="6875961" cy="3751219"/>
            </a:xfrm>
            <a:prstGeom prst="rect">
              <a:avLst/>
            </a:prstGeom>
            <a:noFill/>
            <a:ln>
              <a:noFill/>
            </a:ln>
          </p:spPr>
        </p:pic>
        <p:sp>
          <p:nvSpPr>
            <p:cNvPr id="6" name="Google Shape;108;p2">
              <a:extLst>
                <a:ext uri="{FF2B5EF4-FFF2-40B4-BE49-F238E27FC236}">
                  <a16:creationId xmlns:a16="http://schemas.microsoft.com/office/drawing/2014/main" id="{94E04814-0767-D751-C5FF-DF96C7D00091}"/>
                </a:ext>
              </a:extLst>
            </p:cNvPr>
            <p:cNvSpPr txBox="1"/>
            <p:nvPr/>
          </p:nvSpPr>
          <p:spPr>
            <a:xfrm>
              <a:off x="4481667" y="4667491"/>
              <a:ext cx="3234132" cy="437785"/>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800" b="1" i="0" u="none" strike="noStrike" cap="none" dirty="0" err="1">
                  <a:solidFill>
                    <a:srgbClr val="000000"/>
                  </a:solidFill>
                  <a:latin typeface="Arial"/>
                  <a:ea typeface="Arial"/>
                  <a:cs typeface="Arial"/>
                  <a:sym typeface="Arial"/>
                </a:rPr>
                <a:t>Chiếu</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sáng</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nhân</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tạo</a:t>
              </a:r>
              <a:endParaRPr sz="1800" b="1" i="0" u="none" strike="noStrike" cap="none" dirty="0">
                <a:solidFill>
                  <a:srgbClr val="000000"/>
                </a:solidFill>
                <a:latin typeface="Arial"/>
                <a:ea typeface="Arial"/>
                <a:cs typeface="Arial"/>
                <a:sym typeface="Arial"/>
              </a:endParaRPr>
            </a:p>
          </p:txBody>
        </p:sp>
        <p:sp>
          <p:nvSpPr>
            <p:cNvPr id="7" name="Google Shape;109;p2">
              <a:extLst>
                <a:ext uri="{FF2B5EF4-FFF2-40B4-BE49-F238E27FC236}">
                  <a16:creationId xmlns:a16="http://schemas.microsoft.com/office/drawing/2014/main" id="{CE9E4B9B-73FE-AB1E-F38E-C15F26A0D8CB}"/>
                </a:ext>
              </a:extLst>
            </p:cNvPr>
            <p:cNvSpPr txBox="1"/>
            <p:nvPr/>
          </p:nvSpPr>
          <p:spPr>
            <a:xfrm>
              <a:off x="1551213" y="5216435"/>
              <a:ext cx="2930454" cy="437785"/>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800" b="1" i="0" u="none" strike="noStrike" cap="none" dirty="0" err="1">
                  <a:solidFill>
                    <a:srgbClr val="000000"/>
                  </a:solidFill>
                  <a:latin typeface="Arial"/>
                  <a:ea typeface="Arial"/>
                  <a:cs typeface="Arial"/>
                  <a:sym typeface="Arial"/>
                </a:rPr>
                <a:t>Chiếu</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sáng</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tự</a:t>
              </a:r>
              <a:r>
                <a:rPr lang="en-US" sz="1800" b="1" i="0" u="none" strike="noStrike" cap="none" dirty="0">
                  <a:solidFill>
                    <a:srgbClr val="000000"/>
                  </a:solidFill>
                  <a:latin typeface="Arial"/>
                  <a:ea typeface="Arial"/>
                  <a:cs typeface="Arial"/>
                  <a:sym typeface="Arial"/>
                </a:rPr>
                <a:t> </a:t>
              </a:r>
              <a:r>
                <a:rPr lang="en-US" sz="1800" b="1" i="0" u="none" strike="noStrike" cap="none" dirty="0" err="1">
                  <a:solidFill>
                    <a:srgbClr val="000000"/>
                  </a:solidFill>
                  <a:latin typeface="Arial"/>
                  <a:ea typeface="Arial"/>
                  <a:cs typeface="Arial"/>
                  <a:sym typeface="Arial"/>
                </a:rPr>
                <a:t>nhiên</a:t>
              </a:r>
              <a:endParaRPr sz="1800" b="1" i="0" u="none" strike="noStrike" cap="none" dirty="0">
                <a:solidFill>
                  <a:srgbClr val="000000"/>
                </a:solidFill>
                <a:latin typeface="Arial"/>
                <a:ea typeface="Arial"/>
                <a:cs typeface="Arial"/>
                <a:sym typeface="Arial"/>
              </a:endParaRPr>
            </a:p>
          </p:txBody>
        </p:sp>
      </p:grpSp>
      <p:sp>
        <p:nvSpPr>
          <p:cNvPr id="9" name="Title 2">
            <a:extLst>
              <a:ext uri="{FF2B5EF4-FFF2-40B4-BE49-F238E27FC236}">
                <a16:creationId xmlns:a16="http://schemas.microsoft.com/office/drawing/2014/main" id="{B0F457C3-2233-5CB3-D1FD-9785735D8B31}"/>
              </a:ext>
            </a:extLst>
          </p:cNvPr>
          <p:cNvSpPr txBox="1">
            <a:spLocks/>
          </p:cNvSpPr>
          <p:nvPr/>
        </p:nvSpPr>
        <p:spPr>
          <a:xfrm>
            <a:off x="517339" y="508911"/>
            <a:ext cx="11123118" cy="4952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3200" b="1" kern="0">
                <a:solidFill>
                  <a:schemeClr val="accent1">
                    <a:lumMod val="50000"/>
                  </a:schemeClr>
                </a:solidFill>
                <a:latin typeface="+mn-lt"/>
                <a:cs typeface="Times New Roman" panose="02020603050405020304" pitchFamily="18" charset="0"/>
              </a:rPr>
              <a:t>CONCEPT</a:t>
            </a:r>
            <a:endParaRPr lang="en-US" sz="3200" b="1" kern="0" dirty="0">
              <a:solidFill>
                <a:schemeClr val="accent1">
                  <a:lumMod val="50000"/>
                </a:schemeClr>
              </a:solidFill>
              <a:latin typeface="+mn-lt"/>
              <a:cs typeface="Times New Roman" panose="02020603050405020304" pitchFamily="18" charset="0"/>
            </a:endParaRPr>
          </a:p>
        </p:txBody>
      </p:sp>
      <p:sp>
        <p:nvSpPr>
          <p:cNvPr id="10" name="Rectangle 9"/>
          <p:cNvSpPr/>
          <p:nvPr/>
        </p:nvSpPr>
        <p:spPr>
          <a:xfrm>
            <a:off x="3600648" y="5698746"/>
            <a:ext cx="2478249" cy="3692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Natural lighting</a:t>
            </a:r>
          </a:p>
        </p:txBody>
      </p:sp>
      <p:sp>
        <p:nvSpPr>
          <p:cNvPr id="12" name="Rectangle 11"/>
          <p:cNvSpPr/>
          <p:nvPr/>
        </p:nvSpPr>
        <p:spPr>
          <a:xfrm>
            <a:off x="6002060" y="5154841"/>
            <a:ext cx="2478249" cy="3692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Artificial lighting</a:t>
            </a:r>
          </a:p>
        </p:txBody>
      </p:sp>
    </p:spTree>
    <p:extLst>
      <p:ext uri="{BB962C8B-B14F-4D97-AF65-F5344CB8AC3E}">
        <p14:creationId xmlns:p14="http://schemas.microsoft.com/office/powerpoint/2010/main" val="3150049710"/>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CONCLUSION</a:t>
            </a:r>
          </a:p>
        </p:txBody>
      </p:sp>
      <p:sp>
        <p:nvSpPr>
          <p:cNvPr id="6" name="Rectangle 3">
            <a:extLst>
              <a:ext uri="{FF2B5EF4-FFF2-40B4-BE49-F238E27FC236}">
                <a16:creationId xmlns:a16="http://schemas.microsoft.com/office/drawing/2014/main" id="{71E721C6-E37F-DA44-C255-3264D137B077}"/>
              </a:ext>
            </a:extLst>
          </p:cNvPr>
          <p:cNvSpPr txBox="1">
            <a:spLocks/>
          </p:cNvSpPr>
          <p:nvPr/>
        </p:nvSpPr>
        <p:spPr>
          <a:xfrm>
            <a:off x="517339" y="1388659"/>
            <a:ext cx="11123118" cy="44640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10000"/>
              </a:lnSpc>
              <a:spcBef>
                <a:spcPts val="1000"/>
              </a:spcBef>
              <a:spcAft>
                <a:spcPts val="0"/>
              </a:spcAft>
              <a:buClrTx/>
              <a:buSzTx/>
              <a:buFontTx/>
              <a:buNone/>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 For an energy-efficient lighting system:</a:t>
            </a:r>
          </a:p>
          <a:p>
            <a:pPr marL="228600" marR="0" lvl="0" indent="-228600" algn="just"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 Choose an appropriate number of lights.</a:t>
            </a:r>
          </a:p>
          <a:p>
            <a:pPr marL="228600" marR="0" lvl="0" indent="-228600" algn="just"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Determine suitable light quality.</a:t>
            </a:r>
          </a:p>
          <a:p>
            <a:pPr marL="228600" marR="0" lvl="0" indent="-228600" algn="just"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Utilize natural light.</a:t>
            </a:r>
          </a:p>
          <a:p>
            <a:pPr marL="228600" marR="0" lvl="0" indent="-228600" algn="just"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Design logically according to needs.</a:t>
            </a:r>
          </a:p>
          <a:p>
            <a:pPr marL="228600" marR="0" lvl="0" indent="-228600" algn="just"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Regularly audit and assess.</a:t>
            </a:r>
          </a:p>
          <a:p>
            <a:pPr marL="228600" marR="0" lvl="0" indent="-228600" algn="just"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Maintain and upkeep</a:t>
            </a:r>
            <a:r>
              <a:rPr lang="en-US" altLang="en-US" sz="2400" dirty="0">
                <a:solidFill>
                  <a:sysClr val="windowText" lastClr="000000"/>
                </a:solidFill>
              </a:rPr>
              <a:t>.</a:t>
            </a:r>
          </a:p>
          <a:p>
            <a:pPr marL="228600" marR="0" lvl="0" indent="-228600" algn="just"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lang="en-US" sz="2400" dirty="0">
                <a:solidFill>
                  <a:schemeClr val="tx1"/>
                </a:solidFill>
              </a:rPr>
              <a:t>Select the most efficient lighting technology</a:t>
            </a:r>
          </a:p>
        </p:txBody>
      </p:sp>
    </p:spTree>
    <p:extLst>
      <p:ext uri="{BB962C8B-B14F-4D97-AF65-F5344CB8AC3E}">
        <p14:creationId xmlns:p14="http://schemas.microsoft.com/office/powerpoint/2010/main" val="3996528585"/>
      </p:ext>
    </p:extLst>
  </p:cSld>
  <p:clrMapOvr>
    <a:masterClrMapping/>
  </p:clrMapOvr>
  <p:extLst>
    <p:ext uri="{6950BFC3-D8DA-4A85-94F7-54DA5524770B}">
      <p188:commentRel xmlns:p188="http://schemas.microsoft.com/office/powerpoint/2018/8/main" r:id="rId3"/>
    </p:ext>
  </p:extLs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THANK YOU</a:t>
            </a:r>
            <a:endPar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1687939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dirty="0">
                <a:latin typeface="+mn-lt"/>
                <a:cs typeface="Times New Roman" panose="02020603050405020304" pitchFamily="18" charset="0"/>
              </a:rPr>
              <a:t>CONCEPT</a:t>
            </a:r>
          </a:p>
        </p:txBody>
      </p:sp>
      <p:sp>
        <p:nvSpPr>
          <p:cNvPr id="4" name="Rectangle 3"/>
          <p:cNvSpPr/>
          <p:nvPr/>
        </p:nvSpPr>
        <p:spPr>
          <a:xfrm>
            <a:off x="517339" y="1200708"/>
            <a:ext cx="11123118" cy="1323439"/>
          </a:xfrm>
          <a:prstGeom prst="rect">
            <a:avLst/>
          </a:prstGeom>
        </p:spPr>
        <p:txBody>
          <a:bodyPr wrap="square">
            <a:spAutoFit/>
          </a:bodyPr>
          <a:lstStyle/>
          <a:p>
            <a:pPr algn="just">
              <a:buSzPts val="1800"/>
              <a:buFont typeface="Arial" panose="020B0604020202020204" pitchFamily="34" charset="0"/>
              <a:buNone/>
            </a:pPr>
            <a:r>
              <a:rPr lang="en-US" sz="2000" b="1" dirty="0">
                <a:solidFill>
                  <a:srgbClr val="FF0000"/>
                </a:solidFill>
                <a:latin typeface="Arial" panose="020B0604020202020204" pitchFamily="34" charset="0"/>
              </a:rPr>
              <a:t>Luminous flux </a:t>
            </a:r>
            <a:r>
              <a:rPr lang="en-US" sz="2000" dirty="0">
                <a:latin typeface="Arial" panose="020B0604020202020204" pitchFamily="34" charset="0"/>
              </a:rPr>
              <a:t>is the measure of the power of light emitted by a light source, expressed in Lumens (lm). The luminous flux for 1 watt at a wavelength (within the optical range) of 555 </a:t>
            </a:r>
            <a:r>
              <a:rPr lang="en-US" sz="2000" dirty="0">
                <a:solidFill>
                  <a:srgbClr val="FF0000"/>
                </a:solidFill>
                <a:latin typeface="Arial" panose="020B0604020202020204" pitchFamily="34" charset="0"/>
              </a:rPr>
              <a:t>nm</a:t>
            </a:r>
            <a:r>
              <a:rPr lang="en-US" sz="2000" dirty="0">
                <a:latin typeface="Arial" panose="020B0604020202020204" pitchFamily="34" charset="0"/>
              </a:rPr>
              <a:t> is 683 lm. The human eye perceives differently at different wavelengths. The visible spectrum of human vision ranges from 380 nm to 780 nm.</a:t>
            </a:r>
            <a:endParaRPr lang="en-US" altLang="en-US" sz="2000" dirty="0">
              <a:latin typeface="Arial" panose="020B0604020202020204" pitchFamily="34" charset="0"/>
            </a:endParaRPr>
          </a:p>
        </p:txBody>
      </p:sp>
      <p:pic>
        <p:nvPicPr>
          <p:cNvPr id="5" name="Picture 4" descr="A light bulb with arrows pointing to the center&#10;&#10;Description automatically generated">
            <a:extLst>
              <a:ext uri="{FF2B5EF4-FFF2-40B4-BE49-F238E27FC236}">
                <a16:creationId xmlns:a16="http://schemas.microsoft.com/office/drawing/2014/main" id="{77A5CFD4-5C22-9885-1A58-8B041E5CE7AA}"/>
              </a:ext>
            </a:extLst>
          </p:cNvPr>
          <p:cNvPicPr/>
          <p:nvPr/>
        </p:nvPicPr>
        <p:blipFill rotWithShape="1">
          <a:blip r:embed="rId4">
            <a:extLst>
              <a:ext uri="{28A0092B-C50C-407E-A947-70E740481C1C}">
                <a14:useLocalDpi xmlns:a14="http://schemas.microsoft.com/office/drawing/2010/main" val="0"/>
              </a:ext>
            </a:extLst>
          </a:blip>
          <a:srcRect t="8579" b="5327"/>
          <a:stretch/>
        </p:blipFill>
        <p:spPr>
          <a:xfrm>
            <a:off x="4440598" y="2720744"/>
            <a:ext cx="3276600" cy="2703698"/>
          </a:xfrm>
          <a:prstGeom prst="rect">
            <a:avLst/>
          </a:prstGeom>
          <a:noFill/>
          <a:ln>
            <a:noFill/>
            <a:prstDash/>
          </a:ln>
        </p:spPr>
      </p:pic>
    </p:spTree>
    <p:extLst>
      <p:ext uri="{BB962C8B-B14F-4D97-AF65-F5344CB8AC3E}">
        <p14:creationId xmlns:p14="http://schemas.microsoft.com/office/powerpoint/2010/main" val="1218667933"/>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6"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dirty="0">
                <a:latin typeface="+mn-lt"/>
                <a:cs typeface="Times New Roman" panose="02020603050405020304" pitchFamily="18" charset="0"/>
              </a:rPr>
              <a:t>CONCEPT</a:t>
            </a:r>
          </a:p>
        </p:txBody>
      </p:sp>
      <p:sp>
        <p:nvSpPr>
          <p:cNvPr id="7" name="Rectangle 6"/>
          <p:cNvSpPr/>
          <p:nvPr/>
        </p:nvSpPr>
        <p:spPr>
          <a:xfrm>
            <a:off x="517339" y="1253279"/>
            <a:ext cx="11123117" cy="1323439"/>
          </a:xfrm>
          <a:prstGeom prst="rect">
            <a:avLst/>
          </a:prstGeom>
        </p:spPr>
        <p:txBody>
          <a:bodyPr wrap="square">
            <a:spAutoFit/>
          </a:bodyPr>
          <a:lstStyle/>
          <a:p>
            <a:pPr lvl="0" eaLnBrk="0" fontAlgn="base" hangingPunct="0">
              <a:spcBef>
                <a:spcPct val="0"/>
              </a:spcBef>
              <a:spcAft>
                <a:spcPct val="0"/>
              </a:spcAft>
            </a:pPr>
            <a:r>
              <a:rPr lang="en-US" altLang="en-US" sz="2000" b="1" dirty="0">
                <a:solidFill>
                  <a:srgbClr val="FF0000"/>
                </a:solidFill>
                <a:latin typeface="Arial" panose="020B0604020202020204" pitchFamily="34" charset="0"/>
              </a:rPr>
              <a:t>Luminous intensity </a:t>
            </a:r>
            <a:r>
              <a:rPr lang="en-US" altLang="en-US" sz="2000" dirty="0">
                <a:latin typeface="Arial" panose="020B0604020202020204" pitchFamily="34" charset="0"/>
              </a:rPr>
              <a:t>is the luminous flux emitted in a particular direction within a solid angle Ω. The unit of measure for luminous intensity is the candela (cd). Candela is the fundamental unit in lighting technology, from which all other units are derived. 1 candela indicates that a light source emits 1 lumen per </a:t>
            </a:r>
            <a:r>
              <a:rPr lang="en-US" altLang="en-US" sz="2000" dirty="0" err="1">
                <a:solidFill>
                  <a:srgbClr val="FF0000"/>
                </a:solidFill>
                <a:latin typeface="Arial" panose="020B0604020202020204" pitchFamily="34" charset="0"/>
              </a:rPr>
              <a:t>steradian</a:t>
            </a:r>
            <a:r>
              <a:rPr lang="en-US" altLang="en-US" sz="2000" dirty="0">
                <a:latin typeface="Arial" panose="020B0604020202020204" pitchFamily="34" charset="0"/>
              </a:rPr>
              <a:t> in a specific direction.</a:t>
            </a:r>
          </a:p>
        </p:txBody>
      </p:sp>
      <p:pic>
        <p:nvPicPr>
          <p:cNvPr id="8" name="Picture 7">
            <a:extLst>
              <a:ext uri="{FF2B5EF4-FFF2-40B4-BE49-F238E27FC236}">
                <a16:creationId xmlns:a16="http://schemas.microsoft.com/office/drawing/2014/main" id="{0A2E41AB-905E-192D-2447-D87A18CEB922}"/>
              </a:ext>
            </a:extLst>
          </p:cNvPr>
          <p:cNvPicPr/>
          <p:nvPr/>
        </p:nvPicPr>
        <p:blipFill>
          <a:blip r:embed="rId4"/>
          <a:srcRect/>
          <a:stretch>
            <a:fillRect/>
          </a:stretch>
        </p:blipFill>
        <p:spPr>
          <a:xfrm>
            <a:off x="6078897" y="2702776"/>
            <a:ext cx="4419600" cy="3028446"/>
          </a:xfrm>
          <a:prstGeom prst="rect">
            <a:avLst/>
          </a:prstGeom>
          <a:noFill/>
          <a:ln>
            <a:noFill/>
            <a:prstDash/>
          </a:ln>
        </p:spPr>
      </p:pic>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218DEB71-22B8-C14C-0DF2-6883A1040BB4}"/>
                  </a:ext>
                </a:extLst>
              </p:cNvPr>
              <p:cNvSpPr txBox="1"/>
              <p:nvPr/>
            </p:nvSpPr>
            <p:spPr>
              <a:xfrm>
                <a:off x="1394969" y="3769152"/>
                <a:ext cx="3881028" cy="89569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tx1"/>
                          </a:solidFill>
                          <a:latin typeface="Cambria Math" panose="02040503050406030204" pitchFamily="18" charset="0"/>
                          <a:ea typeface="Cambria Math" panose="02040503050406030204" pitchFamily="18" charset="0"/>
                        </a:rPr>
                        <m:t>𝐼</m:t>
                      </m:r>
                      <m:r>
                        <a:rPr lang="en-US" sz="2800" b="0" i="1" smtClean="0">
                          <a:solidFill>
                            <a:schemeClr val="tx1"/>
                          </a:solidFill>
                          <a:latin typeface="Cambria Math" panose="02040503050406030204" pitchFamily="18" charset="0"/>
                          <a:ea typeface="Cambria Math" panose="02040503050406030204" pitchFamily="18" charset="0"/>
                        </a:rPr>
                        <m:t>=</m:t>
                      </m:r>
                      <m:f>
                        <m:fPr>
                          <m:ctrlPr>
                            <a:rPr lang="en-US" sz="2800" b="0" i="1" smtClean="0">
                              <a:solidFill>
                                <a:schemeClr val="tx1"/>
                              </a:solidFill>
                              <a:latin typeface="Cambria Math" panose="02040503050406030204" pitchFamily="18" charset="0"/>
                              <a:ea typeface="Cambria Math" panose="02040503050406030204" pitchFamily="18" charset="0"/>
                            </a:rPr>
                          </m:ctrlPr>
                        </m:fPr>
                        <m:num>
                          <m:r>
                            <a:rPr lang="en-US" sz="2800" b="0" i="1" smtClean="0">
                              <a:solidFill>
                                <a:schemeClr val="tx1"/>
                              </a:solidFill>
                              <a:latin typeface="Cambria Math" panose="02040503050406030204" pitchFamily="18" charset="0"/>
                              <a:ea typeface="Cambria Math" panose="02040503050406030204" pitchFamily="18" charset="0"/>
                            </a:rPr>
                            <m:t>𝐿</m:t>
                          </m:r>
                          <m:r>
                            <a:rPr lang="en-US" sz="2800" i="1">
                              <a:latin typeface="Cambria Math" panose="02040503050406030204" pitchFamily="18" charset="0"/>
                              <a:ea typeface="Cambria Math" panose="02040503050406030204" pitchFamily="18" charset="0"/>
                            </a:rPr>
                            <m:t>𝑢𝑚𝑖𝑛𝑜𝑢𝑠</m:t>
                          </m:r>
                          <m:r>
                            <a:rPr lang="en-US" sz="2800" i="1">
                              <a:latin typeface="Cambria Math" panose="02040503050406030204" pitchFamily="18" charset="0"/>
                              <a:ea typeface="Cambria Math" panose="02040503050406030204" pitchFamily="18" charset="0"/>
                            </a:rPr>
                            <m:t> </m:t>
                          </m:r>
                          <m:r>
                            <a:rPr lang="en-US" sz="2800" i="1">
                              <a:latin typeface="Cambria Math" panose="02040503050406030204" pitchFamily="18" charset="0"/>
                              <a:ea typeface="Cambria Math" panose="02040503050406030204" pitchFamily="18" charset="0"/>
                            </a:rPr>
                            <m:t>𝑓𝑙𝑢𝑥</m:t>
                          </m:r>
                        </m:num>
                        <m:den>
                          <m:r>
                            <a:rPr lang="en-US" sz="2800" b="0" i="1" smtClean="0">
                              <a:solidFill>
                                <a:schemeClr val="tx1"/>
                              </a:solidFill>
                              <a:latin typeface="Cambria Math" panose="02040503050406030204" pitchFamily="18" charset="0"/>
                              <a:ea typeface="Cambria Math" panose="02040503050406030204" pitchFamily="18" charset="0"/>
                            </a:rPr>
                            <m:t>𝑆</m:t>
                          </m:r>
                          <m:r>
                            <a:rPr lang="en-US" sz="2800" i="1">
                              <a:latin typeface="Cambria Math" panose="02040503050406030204" pitchFamily="18" charset="0"/>
                              <a:ea typeface="Cambria Math" panose="02040503050406030204" pitchFamily="18" charset="0"/>
                            </a:rPr>
                            <m:t>𝑜𝑙𝑖𝑑</m:t>
                          </m:r>
                          <m:r>
                            <a:rPr lang="en-US" sz="2800" i="1">
                              <a:latin typeface="Cambria Math" panose="02040503050406030204" pitchFamily="18" charset="0"/>
                              <a:ea typeface="Cambria Math" panose="02040503050406030204" pitchFamily="18" charset="0"/>
                            </a:rPr>
                            <m:t> </m:t>
                          </m:r>
                          <m:r>
                            <a:rPr lang="en-US" sz="2800" i="1">
                              <a:latin typeface="Cambria Math" panose="02040503050406030204" pitchFamily="18" charset="0"/>
                              <a:ea typeface="Cambria Math" panose="02040503050406030204" pitchFamily="18" charset="0"/>
                            </a:rPr>
                            <m:t>𝑎𝑛𝑔𝑙𝑒</m:t>
                          </m:r>
                        </m:den>
                      </m:f>
                      <m:r>
                        <a:rPr lang="en-US" sz="2800" b="0" i="1" smtClean="0">
                          <a:solidFill>
                            <a:schemeClr val="tx1"/>
                          </a:solidFill>
                          <a:latin typeface="Cambria Math" panose="02040503050406030204" pitchFamily="18" charset="0"/>
                          <a:ea typeface="Cambria Math" panose="02040503050406030204" pitchFamily="18" charset="0"/>
                        </a:rPr>
                        <m:t>(</m:t>
                      </m:r>
                      <m:r>
                        <a:rPr lang="en-US" sz="2800" b="0" i="1" smtClean="0">
                          <a:solidFill>
                            <a:schemeClr val="tx1"/>
                          </a:solidFill>
                          <a:latin typeface="Cambria Math" panose="02040503050406030204" pitchFamily="18" charset="0"/>
                          <a:ea typeface="Cambria Math" panose="02040503050406030204" pitchFamily="18" charset="0"/>
                        </a:rPr>
                        <m:t>𝑐𝑑</m:t>
                      </m:r>
                      <m:r>
                        <a:rPr lang="en-US" sz="2800" b="0" i="1" smtClean="0">
                          <a:solidFill>
                            <a:schemeClr val="tx1"/>
                          </a:solidFill>
                          <a:latin typeface="Cambria Math" panose="02040503050406030204" pitchFamily="18" charset="0"/>
                          <a:ea typeface="Cambria Math" panose="02040503050406030204" pitchFamily="18" charset="0"/>
                        </a:rPr>
                        <m:t>)</m:t>
                      </m:r>
                    </m:oMath>
                  </m:oMathPara>
                </a14:m>
                <a:endParaRPr lang="en-US" sz="2800" dirty="0">
                  <a:solidFill>
                    <a:schemeClr val="tx1"/>
                  </a:solidFill>
                </a:endParaRPr>
              </a:p>
            </p:txBody>
          </p:sp>
        </mc:Choice>
        <mc:Fallback xmlns="">
          <p:sp>
            <p:nvSpPr>
              <p:cNvPr id="9" name="TextBox 8">
                <a:extLst>
                  <a:ext uri="{FF2B5EF4-FFF2-40B4-BE49-F238E27FC236}">
                    <a16:creationId xmlns:a16="http://schemas.microsoft.com/office/drawing/2014/main" id="{218DEB71-22B8-C14C-0DF2-6883A1040BB4}"/>
                  </a:ext>
                </a:extLst>
              </p:cNvPr>
              <p:cNvSpPr txBox="1">
                <a:spLocks noRot="1" noChangeAspect="1" noMove="1" noResize="1" noEditPoints="1" noAdjustHandles="1" noChangeArrowheads="1" noChangeShapeType="1" noTextEdit="1"/>
              </p:cNvSpPr>
              <p:nvPr/>
            </p:nvSpPr>
            <p:spPr>
              <a:xfrm>
                <a:off x="1394969" y="3769152"/>
                <a:ext cx="3881028" cy="895694"/>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06918662"/>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dirty="0">
                <a:latin typeface="+mn-lt"/>
                <a:cs typeface="Times New Roman" panose="02020603050405020304" pitchFamily="18" charset="0"/>
              </a:rPr>
              <a:t>CONCEPT</a:t>
            </a:r>
          </a:p>
        </p:txBody>
      </p:sp>
      <p:sp>
        <p:nvSpPr>
          <p:cNvPr id="5" name="Rectangle 4"/>
          <p:cNvSpPr/>
          <p:nvPr/>
        </p:nvSpPr>
        <p:spPr>
          <a:xfrm>
            <a:off x="517340" y="1280574"/>
            <a:ext cx="11123117" cy="1323439"/>
          </a:xfrm>
          <a:prstGeom prst="rect">
            <a:avLst/>
          </a:prstGeom>
        </p:spPr>
        <p:txBody>
          <a:bodyPr wrap="square">
            <a:spAutoFit/>
          </a:bodyPr>
          <a:lstStyle/>
          <a:p>
            <a:pPr algn="just">
              <a:buSzPts val="1800"/>
              <a:buFont typeface="Arial" panose="020B0604020202020204" pitchFamily="34" charset="0"/>
              <a:buNone/>
            </a:pPr>
            <a:r>
              <a:rPr lang="en-US" sz="2000" b="1" dirty="0">
                <a:solidFill>
                  <a:srgbClr val="FF0000"/>
                </a:solidFill>
                <a:latin typeface="Arial" panose="020B0604020202020204" pitchFamily="34" charset="0"/>
              </a:rPr>
              <a:t>Illuminance</a:t>
            </a:r>
            <a:r>
              <a:rPr lang="en-US" sz="2000" dirty="0">
                <a:latin typeface="Arial" panose="020B0604020202020204" pitchFamily="34" charset="0"/>
              </a:rPr>
              <a:t> is the density of luminous flux on a unit area </a:t>
            </a:r>
            <a:r>
              <a:rPr lang="en-US" sz="2000" dirty="0" err="1">
                <a:latin typeface="Arial" panose="020B0604020202020204" pitchFamily="34" charset="0"/>
              </a:rPr>
              <a:t>dS</a:t>
            </a:r>
            <a:r>
              <a:rPr lang="en-US" sz="2000" dirty="0">
                <a:latin typeface="Arial" panose="020B0604020202020204" pitchFamily="34" charset="0"/>
              </a:rPr>
              <a:t> of a surface being illuminated, measured in lux (lx). Illuminance assesses the density of luminous flux, indicating the amount of luminous flux from a light source incident on a specific area. Illuminance decreases inversely with the square of the distance from the light source (inverse-square law).</a:t>
            </a:r>
            <a:endParaRPr lang="en-US" altLang="en-US" sz="2000" dirty="0">
              <a:latin typeface="Arial" panose="020B0604020202020204" pitchFamily="34" charset="0"/>
            </a:endParaRPr>
          </a:p>
        </p:txBody>
      </p:sp>
      <p:pic>
        <p:nvPicPr>
          <p:cNvPr id="6" name="Picture 5">
            <a:extLst>
              <a:ext uri="{FF2B5EF4-FFF2-40B4-BE49-F238E27FC236}">
                <a16:creationId xmlns:a16="http://schemas.microsoft.com/office/drawing/2014/main" id="{499B016B-EE8C-08E1-63C9-93AAD0380139}"/>
              </a:ext>
            </a:extLst>
          </p:cNvPr>
          <p:cNvPicPr/>
          <p:nvPr/>
        </p:nvPicPr>
        <p:blipFill>
          <a:blip r:embed="rId3"/>
          <a:srcRect/>
          <a:stretch>
            <a:fillRect/>
          </a:stretch>
        </p:blipFill>
        <p:spPr>
          <a:xfrm>
            <a:off x="2855795" y="3068509"/>
            <a:ext cx="3043154" cy="2362505"/>
          </a:xfrm>
          <a:prstGeom prst="rect">
            <a:avLst/>
          </a:prstGeom>
          <a:noFill/>
          <a:ln>
            <a:noFill/>
            <a:prstDash/>
          </a:ln>
        </p:spPr>
      </p:pic>
      <p:pic>
        <p:nvPicPr>
          <p:cNvPr id="7" name="Picture 6">
            <a:extLst>
              <a:ext uri="{FF2B5EF4-FFF2-40B4-BE49-F238E27FC236}">
                <a16:creationId xmlns:a16="http://schemas.microsoft.com/office/drawing/2014/main" id="{D97F6CDD-5FFB-2E51-BF40-1926FD144729}"/>
              </a:ext>
            </a:extLst>
          </p:cNvPr>
          <p:cNvPicPr>
            <a:picLocks noChangeAspect="1"/>
          </p:cNvPicPr>
          <p:nvPr/>
        </p:nvPicPr>
        <p:blipFill>
          <a:blip r:embed="rId4"/>
          <a:stretch>
            <a:fillRect/>
          </a:stretch>
        </p:blipFill>
        <p:spPr>
          <a:xfrm>
            <a:off x="7765791" y="2604013"/>
            <a:ext cx="3550264" cy="3291498"/>
          </a:xfrm>
          <a:prstGeom prst="rect">
            <a:avLst/>
          </a:prstGeom>
        </p:spPr>
      </p:pic>
      <p:pic>
        <p:nvPicPr>
          <p:cNvPr id="8" name="Picture 7"/>
          <p:cNvPicPr>
            <a:picLocks noChangeAspect="1"/>
          </p:cNvPicPr>
          <p:nvPr/>
        </p:nvPicPr>
        <p:blipFill>
          <a:blip r:embed="rId5"/>
          <a:stretch>
            <a:fillRect/>
          </a:stretch>
        </p:blipFill>
        <p:spPr>
          <a:xfrm>
            <a:off x="9321706" y="5594502"/>
            <a:ext cx="1000265" cy="200053"/>
          </a:xfrm>
          <a:prstGeom prst="rect">
            <a:avLst/>
          </a:prstGeom>
        </p:spPr>
      </p:pic>
      <p:sp>
        <p:nvSpPr>
          <p:cNvPr id="9" name="Rectangle 8"/>
          <p:cNvSpPr/>
          <p:nvPr/>
        </p:nvSpPr>
        <p:spPr>
          <a:xfrm>
            <a:off x="9404730" y="5541047"/>
            <a:ext cx="1054856" cy="307777"/>
          </a:xfrm>
          <a:prstGeom prst="rect">
            <a:avLst/>
          </a:prstGeom>
        </p:spPr>
        <p:txBody>
          <a:bodyPr wrap="square">
            <a:spAutoFit/>
          </a:bodyPr>
          <a:lstStyle/>
          <a:p>
            <a:pPr algn="just">
              <a:buSzPts val="1800"/>
              <a:buFont typeface="Arial" panose="020B0604020202020204" pitchFamily="34" charset="0"/>
              <a:buNone/>
            </a:pPr>
            <a:r>
              <a:rPr lang="en-US" altLang="en-US" sz="1400" dirty="0">
                <a:solidFill>
                  <a:srgbClr val="003366"/>
                </a:solidFill>
                <a:latin typeface="Arial" panose="020B0604020202020204" pitchFamily="34" charset="0"/>
              </a:rPr>
              <a:t>Distance</a:t>
            </a:r>
          </a:p>
        </p:txBody>
      </p:sp>
      <p:pic>
        <p:nvPicPr>
          <p:cNvPr id="10" name="Picture 9"/>
          <p:cNvPicPr>
            <a:picLocks noChangeAspect="1"/>
          </p:cNvPicPr>
          <p:nvPr/>
        </p:nvPicPr>
        <p:blipFill>
          <a:blip r:embed="rId6"/>
          <a:stretch>
            <a:fillRect/>
          </a:stretch>
        </p:blipFill>
        <p:spPr>
          <a:xfrm>
            <a:off x="8111989" y="5040347"/>
            <a:ext cx="2209982" cy="224969"/>
          </a:xfrm>
          <a:prstGeom prst="rect">
            <a:avLst/>
          </a:prstGeom>
        </p:spPr>
      </p:pic>
      <p:sp>
        <p:nvSpPr>
          <p:cNvPr id="14" name="Hình chữ nhật 8">
            <a:extLst>
              <a:ext uri="{FF2B5EF4-FFF2-40B4-BE49-F238E27FC236}">
                <a16:creationId xmlns:a16="http://schemas.microsoft.com/office/drawing/2014/main" id="{DD34EDFD-D57F-5D38-00FE-A4D66A5302B1}"/>
              </a:ext>
            </a:extLst>
          </p:cNvPr>
          <p:cNvSpPr/>
          <p:nvPr/>
        </p:nvSpPr>
        <p:spPr>
          <a:xfrm>
            <a:off x="8233404" y="5039725"/>
            <a:ext cx="2176603" cy="182579"/>
          </a:xfrm>
          <a:prstGeom prst="rect">
            <a:avLst/>
          </a:prstGeom>
          <a:solidFill>
            <a:srgbClr val="F2F2F2"/>
          </a:solidFill>
          <a:ln>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vi-VN" sz="1100" dirty="0">
                <a:solidFill>
                  <a:schemeClr val="tx1"/>
                </a:solidFill>
                <a:latin typeface="Arial" panose="020B0604020202020204" pitchFamily="34" charset="0"/>
                <a:ea typeface="#9Slide02 Noi dung dai"/>
              </a:rPr>
              <a:t>1 m</a:t>
            </a:r>
            <a:r>
              <a:rPr lang="vi-VN" sz="1100" baseline="30000" dirty="0">
                <a:solidFill>
                  <a:schemeClr val="tx1"/>
                </a:solidFill>
                <a:latin typeface="Arial" panose="020B0604020202020204" pitchFamily="34" charset="0"/>
                <a:ea typeface="#9Slide02 Noi dung dai"/>
              </a:rPr>
              <a:t>2</a:t>
            </a:r>
            <a:r>
              <a:rPr lang="vi-VN" sz="1100" dirty="0">
                <a:solidFill>
                  <a:schemeClr val="tx1"/>
                </a:solidFill>
                <a:latin typeface="Arial" panose="020B0604020202020204" pitchFamily="34" charset="0"/>
                <a:ea typeface="#9Slide02 Noi dung dai"/>
              </a:rPr>
              <a:t> </a:t>
            </a:r>
            <a:r>
              <a:rPr lang="vi-VN" sz="1100" dirty="0" err="1">
                <a:solidFill>
                  <a:schemeClr val="tx1"/>
                </a:solidFill>
                <a:latin typeface="Arial" panose="020B0604020202020204" pitchFamily="34" charset="0"/>
                <a:ea typeface="#9Slide02 Noi dung dai"/>
              </a:rPr>
              <a:t>Surface</a:t>
            </a:r>
            <a:r>
              <a:rPr lang="vi-VN" sz="1100" dirty="0">
                <a:solidFill>
                  <a:schemeClr val="tx1"/>
                </a:solidFill>
                <a:latin typeface="Arial" panose="020B0604020202020204" pitchFamily="34" charset="0"/>
                <a:ea typeface="#9Slide02 Noi dung dai"/>
              </a:rPr>
              <a:t> </a:t>
            </a:r>
            <a:r>
              <a:rPr lang="vi-VN" sz="1100" dirty="0" err="1">
                <a:solidFill>
                  <a:schemeClr val="tx1"/>
                </a:solidFill>
                <a:latin typeface="Arial" panose="020B0604020202020204" pitchFamily="34" charset="0"/>
                <a:ea typeface="#9Slide02 Noi dung dai"/>
              </a:rPr>
              <a:t>area</a:t>
            </a:r>
            <a:r>
              <a:rPr lang="vi-VN" sz="1100" dirty="0">
                <a:solidFill>
                  <a:schemeClr val="tx1"/>
                </a:solidFill>
                <a:latin typeface="Arial" panose="020B0604020202020204" pitchFamily="34" charset="0"/>
                <a:ea typeface="#9Slide02 Noi dung dai"/>
              </a:rPr>
              <a:t> </a:t>
            </a:r>
            <a:r>
              <a:rPr lang="vi-VN" sz="1100" dirty="0" err="1">
                <a:solidFill>
                  <a:schemeClr val="tx1"/>
                </a:solidFill>
                <a:latin typeface="Arial" panose="020B0604020202020204" pitchFamily="34" charset="0"/>
                <a:ea typeface="#9Slide02 Noi dung dai"/>
              </a:rPr>
              <a:t>of</a:t>
            </a:r>
            <a:r>
              <a:rPr lang="vi-VN" sz="1100" dirty="0">
                <a:solidFill>
                  <a:schemeClr val="tx1"/>
                </a:solidFill>
                <a:latin typeface="Arial" panose="020B0604020202020204" pitchFamily="34" charset="0"/>
                <a:ea typeface="#9Slide02 Noi dung dai"/>
              </a:rPr>
              <a:t> a </a:t>
            </a:r>
            <a:r>
              <a:rPr lang="vi-VN" sz="1100" dirty="0" err="1">
                <a:solidFill>
                  <a:schemeClr val="tx1"/>
                </a:solidFill>
                <a:latin typeface="Arial" panose="020B0604020202020204" pitchFamily="34" charset="0"/>
                <a:ea typeface="#9Slide02 Noi dung dai"/>
              </a:rPr>
              <a:t>sphere</a:t>
            </a:r>
            <a:endParaRPr lang="vi-VN" sz="1100" dirty="0">
              <a:solidFill>
                <a:schemeClr val="tx1"/>
              </a:solidFill>
              <a:latin typeface="Arial" panose="020B0604020202020204" pitchFamily="34" charset="0"/>
              <a:ea typeface="#9Slide02 Noi dung dai"/>
            </a:endParaRPr>
          </a:p>
        </p:txBody>
      </p:sp>
      <p:sp>
        <p:nvSpPr>
          <p:cNvPr id="15" name="Hình chữ nhật 6">
            <a:extLst>
              <a:ext uri="{FF2B5EF4-FFF2-40B4-BE49-F238E27FC236}">
                <a16:creationId xmlns:a16="http://schemas.microsoft.com/office/drawing/2014/main" id="{DA765420-D45A-359A-C1D5-57B12785B5AB}"/>
              </a:ext>
            </a:extLst>
          </p:cNvPr>
          <p:cNvSpPr/>
          <p:nvPr/>
        </p:nvSpPr>
        <p:spPr>
          <a:xfrm>
            <a:off x="9503195" y="3594471"/>
            <a:ext cx="1582959" cy="279693"/>
          </a:xfrm>
          <a:prstGeom prst="rect">
            <a:avLst/>
          </a:prstGeom>
          <a:solidFill>
            <a:srgbClr val="F6F6F6"/>
          </a:solidFill>
          <a:ln>
            <a:solidFill>
              <a:srgbClr val="F6F6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100" dirty="0" err="1">
                <a:solidFill>
                  <a:srgbClr val="FFBD45"/>
                </a:solidFill>
                <a:latin typeface="Arial" panose="020B0604020202020204" pitchFamily="34" charset="0"/>
                <a:ea typeface="+mn-lt"/>
                <a:cs typeface="Arial" panose="020B0604020202020204" pitchFamily="34" charset="0"/>
              </a:rPr>
              <a:t>Light</a:t>
            </a:r>
            <a:r>
              <a:rPr lang="vi-VN" sz="1100" dirty="0">
                <a:solidFill>
                  <a:srgbClr val="FFBD45"/>
                </a:solidFill>
                <a:latin typeface="Arial" panose="020B0604020202020204" pitchFamily="34" charset="0"/>
                <a:ea typeface="+mn-lt"/>
                <a:cs typeface="Arial" panose="020B0604020202020204" pitchFamily="34" charset="0"/>
              </a:rPr>
              <a:t> </a:t>
            </a:r>
            <a:r>
              <a:rPr lang="vi-VN" sz="1100" dirty="0" err="1">
                <a:solidFill>
                  <a:srgbClr val="FFBD45"/>
                </a:solidFill>
                <a:latin typeface="Arial" panose="020B0604020202020204" pitchFamily="34" charset="0"/>
                <a:ea typeface="+mn-lt"/>
                <a:cs typeface="Arial" panose="020B0604020202020204" pitchFamily="34" charset="0"/>
              </a:rPr>
              <a:t>intensity</a:t>
            </a:r>
            <a:endParaRPr lang="vi-VN" sz="1100" dirty="0">
              <a:solidFill>
                <a:srgbClr val="FFBD45"/>
              </a:solidFill>
              <a:latin typeface="Arial" panose="020B0604020202020204" pitchFamily="34" charset="0"/>
              <a:ea typeface="#9Slide02 Noi dung dai"/>
            </a:endParaRPr>
          </a:p>
        </p:txBody>
      </p:sp>
      <p:sp>
        <p:nvSpPr>
          <p:cNvPr id="16" name="Hình chữ nhật 7">
            <a:extLst>
              <a:ext uri="{FF2B5EF4-FFF2-40B4-BE49-F238E27FC236}">
                <a16:creationId xmlns:a16="http://schemas.microsoft.com/office/drawing/2014/main" id="{BEBFEBAF-D8F3-D8CA-A330-E14A7EE3A66D}"/>
              </a:ext>
            </a:extLst>
          </p:cNvPr>
          <p:cNvSpPr/>
          <p:nvPr/>
        </p:nvSpPr>
        <p:spPr>
          <a:xfrm>
            <a:off x="7609057" y="3822514"/>
            <a:ext cx="1186003" cy="182579"/>
          </a:xfrm>
          <a:prstGeom prst="rect">
            <a:avLst/>
          </a:prstGeom>
          <a:solidFill>
            <a:srgbClr val="F2F2F2"/>
          </a:solidFill>
          <a:ln>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vi-VN" sz="1100" dirty="0" err="1">
                <a:solidFill>
                  <a:srgbClr val="FFBD45"/>
                </a:solidFill>
                <a:latin typeface="Arial" panose="020B0604020202020204" pitchFamily="34" charset="0"/>
                <a:ea typeface="+mn-lt"/>
                <a:cs typeface="Arial" panose="020B0604020202020204" pitchFamily="34" charset="0"/>
              </a:rPr>
              <a:t>Radius</a:t>
            </a:r>
            <a:r>
              <a:rPr lang="vi-VN" sz="1100" dirty="0">
                <a:solidFill>
                  <a:srgbClr val="FFBD45"/>
                </a:solidFill>
                <a:latin typeface="Arial" panose="020B0604020202020204" pitchFamily="34" charset="0"/>
                <a:ea typeface="+mn-lt"/>
                <a:cs typeface="Arial" panose="020B0604020202020204" pitchFamily="34" charset="0"/>
              </a:rPr>
              <a:t> </a:t>
            </a:r>
            <a:endParaRPr lang="vi-VN" dirty="0">
              <a:latin typeface="Arial" panose="020B0604020202020204" pitchFamily="34" charset="0"/>
            </a:endParaRPr>
          </a:p>
        </p:txBody>
      </p:sp>
      <p:sp>
        <p:nvSpPr>
          <p:cNvPr id="17" name="Hình chữ nhật 3">
            <a:extLst>
              <a:ext uri="{FF2B5EF4-FFF2-40B4-BE49-F238E27FC236}">
                <a16:creationId xmlns:a16="http://schemas.microsoft.com/office/drawing/2014/main" id="{4153DC39-9774-5A2D-FA73-5C5A16D348BE}"/>
              </a:ext>
            </a:extLst>
          </p:cNvPr>
          <p:cNvSpPr/>
          <p:nvPr/>
        </p:nvSpPr>
        <p:spPr>
          <a:xfrm>
            <a:off x="8632132" y="2661527"/>
            <a:ext cx="1169696" cy="233834"/>
          </a:xfrm>
          <a:prstGeom prst="rect">
            <a:avLst/>
          </a:prstGeom>
          <a:solidFill>
            <a:srgbClr val="C1C19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900" dirty="0" err="1">
                <a:solidFill>
                  <a:schemeClr val="bg1"/>
                </a:solidFill>
                <a:latin typeface="Arial" panose="020B0604020202020204" pitchFamily="34" charset="0"/>
                <a:ea typeface="#9Slide02 Noi dung dai"/>
              </a:rPr>
              <a:t>Luminous</a:t>
            </a:r>
            <a:r>
              <a:rPr lang="vi-VN" sz="900" dirty="0">
                <a:solidFill>
                  <a:schemeClr val="bg1"/>
                </a:solidFill>
                <a:latin typeface="Arial" panose="020B0604020202020204" pitchFamily="34" charset="0"/>
                <a:ea typeface="#9Slide02 Noi dung dai"/>
              </a:rPr>
              <a:t> </a:t>
            </a:r>
            <a:r>
              <a:rPr lang="vi-VN" sz="900" dirty="0" err="1">
                <a:solidFill>
                  <a:schemeClr val="bg1"/>
                </a:solidFill>
                <a:latin typeface="Arial" panose="020B0604020202020204" pitchFamily="34" charset="0"/>
                <a:ea typeface="#9Slide02 Noi dung dai"/>
              </a:rPr>
              <a:t>flux</a:t>
            </a:r>
            <a:endParaRPr lang="vi-VN" sz="900" dirty="0">
              <a:solidFill>
                <a:schemeClr val="bg1"/>
              </a:solidFill>
              <a:latin typeface="Arial" panose="020B0604020202020204" pitchFamily="34" charset="0"/>
              <a:ea typeface="#9Slide02 Noi dung dai"/>
            </a:endParaRPr>
          </a:p>
        </p:txBody>
      </p:sp>
    </p:spTree>
    <p:extLst>
      <p:ext uri="{BB962C8B-B14F-4D97-AF65-F5344CB8AC3E}">
        <p14:creationId xmlns:p14="http://schemas.microsoft.com/office/powerpoint/2010/main" val="207575202"/>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1095</TotalTime>
  <Words>5047</Words>
  <Application>Microsoft Office PowerPoint</Application>
  <PresentationFormat>Widescreen</PresentationFormat>
  <Paragraphs>541</Paragraphs>
  <Slides>61</Slides>
  <Notes>59</Notes>
  <HiddenSlides>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61</vt:i4>
      </vt:variant>
    </vt:vector>
  </HeadingPairs>
  <TitlesOfParts>
    <vt:vector size="74" baseType="lpstr">
      <vt:lpstr>#9Slide02 Noi dung dai</vt:lpstr>
      <vt:lpstr>Arial</vt:lpstr>
      <vt:lpstr>Calibri</vt:lpstr>
      <vt:lpstr>Cambria Math</vt:lpstr>
      <vt:lpstr>Fira Sans Extra Condensed</vt:lpstr>
      <vt:lpstr>Roboto</vt:lpstr>
      <vt:lpstr>Symbol</vt:lpstr>
      <vt:lpstr>Times New Roman</vt:lpstr>
      <vt:lpstr>Trebuchet MS</vt:lpstr>
      <vt:lpstr>Wingdings</vt:lpstr>
      <vt:lpstr>Energy Saving Infographics by Slidesgo</vt:lpstr>
      <vt:lpstr>1_Energy Saving Infographics by Slidesgo</vt:lpstr>
      <vt:lpstr>Bitmap Image</vt:lpstr>
      <vt:lpstr>PowerPoint Presentation</vt:lpstr>
      <vt:lpstr>TARGET</vt:lpstr>
      <vt:lpstr>CONTENTS</vt:lpstr>
      <vt:lpstr>INTRODUCE</vt:lpstr>
      <vt:lpstr>PowerPoint Presentation</vt:lpstr>
      <vt:lpstr>PowerPoint Presentation</vt:lpstr>
      <vt:lpstr>CONCEPT</vt:lpstr>
      <vt:lpstr>CONCEPT</vt:lpstr>
      <vt:lpstr>CONCEPT</vt:lpstr>
      <vt:lpstr>CONCEPT</vt:lpstr>
      <vt:lpstr>LIGHT QUALITY</vt:lpstr>
      <vt:lpstr>1. GLARE</vt:lpstr>
      <vt:lpstr>2. UNIFORMITY </vt:lpstr>
      <vt:lpstr>3. COLOR RENDERING INDEX  </vt:lpstr>
      <vt:lpstr>4. COLOR TEMPERATURE </vt:lpstr>
      <vt:lpstr>4. COLOR TEMPERATURE </vt:lpstr>
      <vt:lpstr>DETERMINING THE COLOR RENDERING INDEX (CRI)</vt:lpstr>
      <vt:lpstr>STANDARDS FOR ILLUMINANCE AND GLARE</vt:lpstr>
      <vt:lpstr>STANDARDS FOR ILLUMINANCE AND GLARE</vt:lpstr>
      <vt:lpstr>QUIZ</vt:lpstr>
      <vt:lpstr>QUIZ</vt:lpstr>
      <vt:lpstr>QUIZ</vt:lpstr>
      <vt:lpstr>PowerPoint Presentation</vt:lpstr>
      <vt:lpstr>TYPES OF LIGHTING LAMPS</vt:lpstr>
      <vt:lpstr>COMPARING LUMINOUS EFFICIENCY</vt:lpstr>
      <vt:lpstr>COMPARING LIGHTING QUALITY</vt:lpstr>
      <vt:lpstr>BALLAST</vt:lpstr>
      <vt:lpstr>BALLAST</vt:lpstr>
      <vt:lpstr>REFLECTIVE SURFACE (LAMP REFLECTOR)</vt:lpstr>
      <vt:lpstr>QUIZ</vt:lpstr>
      <vt:lpstr>PowerPoint Presentation</vt:lpstr>
      <vt:lpstr>What defines an efficient lighting system?</vt:lpstr>
      <vt:lpstr>REASONS WHY LIGHTING SYSTEMS ARE NOT EFFECTIVE</vt:lpstr>
      <vt:lpstr>CHOOSING LIGHT BULBS</vt:lpstr>
      <vt:lpstr>COMMON ERRORS IN LAMP USAGE</vt:lpstr>
      <vt:lpstr>CHOOSING LIGHT SOURCES</vt:lpstr>
      <vt:lpstr>UTILIZING NATURAL LIGHT</vt:lpstr>
      <vt:lpstr>UTILIZING NATURAL LIGHT</vt:lpstr>
      <vt:lpstr>UTILIZING NATURAL LIGHT</vt:lpstr>
      <vt:lpstr>UTILIZING NATURAL LIGHT</vt:lpstr>
      <vt:lpstr>UTILIZING NATURAL LIGHT</vt:lpstr>
      <vt:lpstr>REPLACING LIGHT BULBS WITH HIGH-EFFICIENCY BULBS</vt:lpstr>
      <vt:lpstr>REPLACING LIGHT BULBS WITH HIGH-EFFICIENCY BULBS</vt:lpstr>
      <vt:lpstr>REPLACING LIGHT BULBS WITH HIGH-EFFICIENCY BULBS</vt:lpstr>
      <vt:lpstr>REPLACING LIGHT BULBS WITH HIGH-EFFICIENCY BULBS</vt:lpstr>
      <vt:lpstr>REPLACING LIGHT BULBS WITH HIGH-EFFICIENCY BULBS</vt:lpstr>
      <vt:lpstr>MINIMIZING UNNECESSARY LIGHTING</vt:lpstr>
      <vt:lpstr>MINIMIZING UNNECESSARY LIGHTING</vt:lpstr>
      <vt:lpstr>MINIMIZING UNNECESSARY LIGHTING</vt:lpstr>
      <vt:lpstr>MINIMIZING UNNECESSARY LIGHTING</vt:lpstr>
      <vt:lpstr>MINIMIZING UNNECESSARY LIGHTING</vt:lpstr>
      <vt:lpstr>USING ELECTRONIC BALLASTS</vt:lpstr>
      <vt:lpstr>AREA-SPECIFIC LIGHTING</vt:lpstr>
      <vt:lpstr>OPTIMIZING LIGHTING</vt:lpstr>
      <vt:lpstr>OPTIMIZING LIGHTING</vt:lpstr>
      <vt:lpstr>QUIZ</vt:lpstr>
      <vt:lpstr>MAINTENANCE OF THE LIGHTING SYSTEM</vt:lpstr>
      <vt:lpstr>RAISE USER AWARENESS</vt:lpstr>
      <vt:lpstr>GROUP DISCUSSION AND PRESENTATION</vt:lpstr>
      <vt:lpstr>CONCLUSION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Đào Kim Thịnh</cp:lastModifiedBy>
  <cp:revision>75</cp:revision>
  <dcterms:created xsi:type="dcterms:W3CDTF">2025-03-10T08:25:07Z</dcterms:created>
  <dcterms:modified xsi:type="dcterms:W3CDTF">2025-08-11T07:45:31Z</dcterms:modified>
</cp:coreProperties>
</file>