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4.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5.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6.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omments/modernComment_130_FE266FA0.xml" ContentType="application/vnd.ms-powerpoint.comment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comments/modernComment_16A_50E773EA.xml" ContentType="application/vnd.ms-powerpoint.comments+xml"/>
  <Override PartName="/ppt/notesSlides/notesSlide3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6" r:id="rId3"/>
    <p:sldMasterId id="2147483696" r:id="rId4"/>
    <p:sldMasterId id="2147483706" r:id="rId5"/>
    <p:sldMasterId id="2147483716" r:id="rId6"/>
    <p:sldMasterId id="2147483728" r:id="rId7"/>
  </p:sldMasterIdLst>
  <p:notesMasterIdLst>
    <p:notesMasterId r:id="rId55"/>
  </p:notesMasterIdLst>
  <p:handoutMasterIdLst>
    <p:handoutMasterId r:id="rId56"/>
  </p:handoutMasterIdLst>
  <p:sldIdLst>
    <p:sldId id="364" r:id="rId8"/>
    <p:sldId id="258" r:id="rId9"/>
    <p:sldId id="367" r:id="rId10"/>
    <p:sldId id="261" r:id="rId11"/>
    <p:sldId id="262" r:id="rId12"/>
    <p:sldId id="263" r:id="rId13"/>
    <p:sldId id="264" r:id="rId14"/>
    <p:sldId id="265" r:id="rId15"/>
    <p:sldId id="303" r:id="rId16"/>
    <p:sldId id="304" r:id="rId17"/>
    <p:sldId id="268" r:id="rId18"/>
    <p:sldId id="269" r:id="rId19"/>
    <p:sldId id="368" r:id="rId20"/>
    <p:sldId id="305" r:id="rId21"/>
    <p:sldId id="271" r:id="rId22"/>
    <p:sldId id="272" r:id="rId23"/>
    <p:sldId id="306" r:id="rId24"/>
    <p:sldId id="369" r:id="rId25"/>
    <p:sldId id="307" r:id="rId26"/>
    <p:sldId id="275" r:id="rId27"/>
    <p:sldId id="337" r:id="rId28"/>
    <p:sldId id="338" r:id="rId29"/>
    <p:sldId id="339" r:id="rId30"/>
    <p:sldId id="340" r:id="rId31"/>
    <p:sldId id="341" r:id="rId32"/>
    <p:sldId id="342" r:id="rId33"/>
    <p:sldId id="343" r:id="rId34"/>
    <p:sldId id="344" r:id="rId35"/>
    <p:sldId id="345" r:id="rId36"/>
    <p:sldId id="346" r:id="rId37"/>
    <p:sldId id="347" r:id="rId38"/>
    <p:sldId id="348" r:id="rId39"/>
    <p:sldId id="349" r:id="rId40"/>
    <p:sldId id="321" r:id="rId41"/>
    <p:sldId id="350" r:id="rId42"/>
    <p:sldId id="351" r:id="rId43"/>
    <p:sldId id="352" r:id="rId44"/>
    <p:sldId id="353" r:id="rId45"/>
    <p:sldId id="354" r:id="rId46"/>
    <p:sldId id="355" r:id="rId47"/>
    <p:sldId id="356" r:id="rId48"/>
    <p:sldId id="358" r:id="rId49"/>
    <p:sldId id="370" r:id="rId50"/>
    <p:sldId id="362" r:id="rId51"/>
    <p:sldId id="363" r:id="rId52"/>
    <p:sldId id="366" r:id="rId53"/>
    <p:sldId id="260" r:id="rId5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3481484-1C1C-3990-CBDE-9A94CBA4EAED}" name="823417-Nguyễn Mạnh Hùng" initials="" userId="S::823417@ftu.edu.vn::c3c82439-42a5-480f-88a6-ec2f0256d75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0D776"/>
    <a:srgbClr val="99CF6C"/>
    <a:srgbClr val="9AD16C"/>
    <a:srgbClr val="8FC85E"/>
    <a:srgbClr val="95CD6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669" autoAdjust="0"/>
    <p:restoredTop sz="94660"/>
  </p:normalViewPr>
  <p:slideViewPr>
    <p:cSldViewPr snapToGrid="0">
      <p:cViewPr varScale="1">
        <p:scale>
          <a:sx n="63" d="100"/>
          <a:sy n="63" d="100"/>
        </p:scale>
        <p:origin x="968" y="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notesMaster" Target="notesMasters/notesMaster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viewProps" Target="viewProps.xml"/><Relationship Id="rId5" Type="http://schemas.openxmlformats.org/officeDocument/2006/relationships/slideMaster" Target="slideMasters/slideMaster5.xml"/><Relationship Id="rId61" Type="http://schemas.microsoft.com/office/2018/10/relationships/authors" Target="authors.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handoutMaster" Target="handoutMasters/handoutMaster1.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theme" Target="theme/theme1.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presProps" Target="presProps.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2.xml"/></Relationships>
</file>

<file path=ppt/comments/modernComment_130_FE266FA0.xml><?xml version="1.0" encoding="utf-8"?>
<p188:cmLst xmlns:a="http://schemas.openxmlformats.org/drawingml/2006/main" xmlns:r="http://schemas.openxmlformats.org/officeDocument/2006/relationships" xmlns:p188="http://schemas.microsoft.com/office/powerpoint/2018/8/main">
  <p188:cm id="{15974568-5395-49E9-AC9D-E1BA58EBB100}" authorId="{382977E8-7337-0E45-A259-40AB65035B46}" created="2025-03-25T13:26:31.540">
    <pc:sldMkLst xmlns:pc="http://schemas.microsoft.com/office/powerpoint/2013/main/command">
      <pc:docMk/>
      <pc:sldMk cId="0" sldId="267"/>
    </pc:sldMkLst>
    <p188:replyLst>
      <p188:reply id="{CD18C7C1-0949-8E41-AF68-73F7793B1199}" authorId="{43481484-1C1C-3990-CBDE-9A94CBA4EAED}" created="2025-05-08T06:41:28.472">
        <p188:txBody>
          <a:bodyPr/>
          <a:lstStyle/>
          <a:p>
            <a:r>
              <a:rPr lang="en-VN"/>
              <a:t>Agreed and combined
</a:t>
            </a:r>
          </a:p>
        </p188:txBody>
      </p188:reply>
    </p188:replyLst>
    <p188:txBody>
      <a:bodyPr/>
      <a:lstStyle/>
      <a:p>
        <a:r>
          <a:rPr lang="en-US"/>
          <a:t>We are talking about refrigeration here not air conditioning. Since there are many similarities between the two, consider combining them into a single Module covering air conditioning and refrigeration. Alternatively focus only on refrigeration in this Module.</a:t>
        </a:r>
      </a:p>
    </p188:txBody>
  </p188:cm>
</p188:cmLst>
</file>

<file path=ppt/comments/modernComment_16A_50E773EA.xml><?xml version="1.0" encoding="utf-8"?>
<p188:cmLst xmlns:a="http://schemas.openxmlformats.org/drawingml/2006/main" xmlns:r="http://schemas.openxmlformats.org/officeDocument/2006/relationships" xmlns:p188="http://schemas.microsoft.com/office/powerpoint/2018/8/main">
  <p188:cm id="{25B1D8F5-648A-41B2-964F-40775B773BC8}" authorId="{382977E8-7337-0E45-A259-40AB65035B46}" created="2025-03-25T13:02:46.251">
    <ac:txMkLst xmlns:ac="http://schemas.microsoft.com/office/drawing/2013/main/command">
      <pc:docMk xmlns:pc="http://schemas.microsoft.com/office/powerpoint/2013/main/command"/>
      <pc:sldMk xmlns:pc="http://schemas.microsoft.com/office/powerpoint/2013/main/command" cId="2380506238" sldId="294"/>
      <ac:spMk id="2" creationId="{00000000-0000-0000-0000-000000000000}"/>
      <ac:txMk cp="0" len="30">
        <ac:context len="31" hash="3451767375"/>
      </ac:txMk>
    </ac:txMkLst>
    <p188:pos x="5987142" y="316132"/>
    <p188:txBody>
      <a:bodyPr/>
      <a:lstStyle/>
      <a:p>
        <a:r>
          <a:rPr lang="en-US"/>
          <a:t>This is good. May be useful if such questions are included in the other Modules.</a:t>
        </a:r>
      </a:p>
    </p188:txBody>
  </p188:cm>
</p188:cmLst>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11E39EA-5DAB-4AE1-8070-45AFE3D95CBA}" type="doc">
      <dgm:prSet loTypeId="urn:microsoft.com/office/officeart/2005/8/layout/vList5" loCatId="list" qsTypeId="urn:microsoft.com/office/officeart/2005/8/quickstyle/simple1#1" qsCatId="simple" csTypeId="urn:microsoft.com/office/officeart/2005/8/colors/colorful5" csCatId="colorful" phldr="1"/>
      <dgm:spPr/>
      <dgm:t>
        <a:bodyPr/>
        <a:lstStyle/>
        <a:p>
          <a:endParaRPr lang="en-US"/>
        </a:p>
      </dgm:t>
    </dgm:pt>
    <dgm:pt modelId="{B8512A55-34B5-4EE0-8892-8A2AF1832B10}">
      <dgm:prSet phldrT="[Text]" custT="1"/>
      <dgm:spPr/>
      <dgm:t>
        <a:bodyPr/>
        <a:lstStyle/>
        <a:p>
          <a:r>
            <a:rPr lang="en-US" sz="3200" b="1" dirty="0">
              <a:latin typeface="Arial" pitchFamily="34" charset="0"/>
              <a:cs typeface="Arial" pitchFamily="34" charset="0"/>
            </a:rPr>
            <a:t>New purchase</a:t>
          </a:r>
        </a:p>
      </dgm:t>
    </dgm:pt>
    <dgm:pt modelId="{4BDBEE2C-314E-4339-94CE-E13F01701B83}" type="parTrans" cxnId="{81C70FFE-F9CB-4B25-9509-CFF6862CA759}">
      <dgm:prSet/>
      <dgm:spPr/>
      <dgm:t>
        <a:bodyPr/>
        <a:lstStyle/>
        <a:p>
          <a:endParaRPr lang="en-US">
            <a:latin typeface="Arial" pitchFamily="34" charset="0"/>
            <a:cs typeface="Arial" pitchFamily="34" charset="0"/>
          </a:endParaRPr>
        </a:p>
      </dgm:t>
    </dgm:pt>
    <dgm:pt modelId="{E66EA7CF-4A0A-425D-AF5B-13F2212FC8B1}" type="sibTrans" cxnId="{81C70FFE-F9CB-4B25-9509-CFF6862CA759}">
      <dgm:prSet/>
      <dgm:spPr/>
      <dgm:t>
        <a:bodyPr/>
        <a:lstStyle/>
        <a:p>
          <a:endParaRPr lang="en-US">
            <a:latin typeface="Arial" pitchFamily="34" charset="0"/>
            <a:cs typeface="Arial" pitchFamily="34" charset="0"/>
          </a:endParaRPr>
        </a:p>
      </dgm:t>
    </dgm:pt>
    <dgm:pt modelId="{DC7CE855-FB22-449D-89C8-39B5E7EE9CA8}">
      <dgm:prSet phldrT="[Text]" custT="1"/>
      <dgm:spPr/>
      <dgm:t>
        <a:bodyPr/>
        <a:lstStyle/>
        <a:p>
          <a:r>
            <a:rPr lang="en-US" sz="2400">
              <a:latin typeface="Arial" pitchFamily="34" charset="0"/>
              <a:cs typeface="Arial" pitchFamily="34" charset="0"/>
            </a:rPr>
            <a:t>Invest in a high-performance system</a:t>
          </a:r>
        </a:p>
      </dgm:t>
    </dgm:pt>
    <dgm:pt modelId="{F91FA394-F1CF-43B7-B152-94ABEAB51376}" type="parTrans" cxnId="{BD00D12E-7C7C-464D-A1A5-57F5FF0E9EFC}">
      <dgm:prSet/>
      <dgm:spPr/>
      <dgm:t>
        <a:bodyPr/>
        <a:lstStyle/>
        <a:p>
          <a:endParaRPr lang="en-US">
            <a:latin typeface="Arial" pitchFamily="34" charset="0"/>
            <a:cs typeface="Arial" pitchFamily="34" charset="0"/>
          </a:endParaRPr>
        </a:p>
      </dgm:t>
    </dgm:pt>
    <dgm:pt modelId="{01167A7A-D70E-4C03-9AF5-2FC01D566C05}" type="sibTrans" cxnId="{BD00D12E-7C7C-464D-A1A5-57F5FF0E9EFC}">
      <dgm:prSet/>
      <dgm:spPr/>
      <dgm:t>
        <a:bodyPr/>
        <a:lstStyle/>
        <a:p>
          <a:endParaRPr lang="en-US">
            <a:latin typeface="Arial" pitchFamily="34" charset="0"/>
            <a:cs typeface="Arial" pitchFamily="34" charset="0"/>
          </a:endParaRPr>
        </a:p>
      </dgm:t>
    </dgm:pt>
    <dgm:pt modelId="{9FF3C3C3-BFB1-416C-B216-DC868E229820}">
      <dgm:prSet phldrT="[Text]" custT="1"/>
      <dgm:spPr/>
      <dgm:t>
        <a:bodyPr/>
        <a:lstStyle/>
        <a:p>
          <a:r>
            <a:rPr lang="en-US" sz="2400">
              <a:latin typeface="Arial" pitchFamily="34" charset="0"/>
              <a:cs typeface="Arial" pitchFamily="34" charset="0"/>
            </a:rPr>
            <a:t>The technical parameters operate in accordance with the announcement</a:t>
          </a:r>
          <a:endParaRPr lang="en-US" sz="2400" dirty="0">
            <a:latin typeface="Arial" pitchFamily="34" charset="0"/>
            <a:cs typeface="Arial" pitchFamily="34" charset="0"/>
          </a:endParaRPr>
        </a:p>
      </dgm:t>
    </dgm:pt>
    <dgm:pt modelId="{D8F66F06-31B7-4BAA-B4BB-FE8F97E574F1}" type="parTrans" cxnId="{886D7DB2-CDA9-4D0B-8021-3F6310720396}">
      <dgm:prSet/>
      <dgm:spPr/>
      <dgm:t>
        <a:bodyPr/>
        <a:lstStyle/>
        <a:p>
          <a:endParaRPr lang="en-US">
            <a:latin typeface="Arial" pitchFamily="34" charset="0"/>
            <a:cs typeface="Arial" pitchFamily="34" charset="0"/>
          </a:endParaRPr>
        </a:p>
      </dgm:t>
    </dgm:pt>
    <dgm:pt modelId="{EC0301DF-058C-417C-A4F9-24108FDBCD6A}" type="sibTrans" cxnId="{886D7DB2-CDA9-4D0B-8021-3F6310720396}">
      <dgm:prSet/>
      <dgm:spPr/>
      <dgm:t>
        <a:bodyPr/>
        <a:lstStyle/>
        <a:p>
          <a:endParaRPr lang="en-US">
            <a:latin typeface="Arial" pitchFamily="34" charset="0"/>
            <a:cs typeface="Arial" pitchFamily="34" charset="0"/>
          </a:endParaRPr>
        </a:p>
      </dgm:t>
    </dgm:pt>
    <dgm:pt modelId="{A893E991-3EBF-420C-81C8-3A8C4CE342A4}">
      <dgm:prSet phldrT="[Text]" custT="1"/>
      <dgm:spPr/>
      <dgm:t>
        <a:bodyPr/>
        <a:lstStyle/>
        <a:p>
          <a:r>
            <a:rPr lang="en-US" sz="3200" b="1">
              <a:latin typeface="Arial" pitchFamily="34" charset="0"/>
              <a:cs typeface="Arial" pitchFamily="34" charset="0"/>
            </a:rPr>
            <a:t>Replace</a:t>
          </a:r>
        </a:p>
      </dgm:t>
    </dgm:pt>
    <dgm:pt modelId="{69B0D19C-F16B-49F3-A78C-CDD0133FC59C}" type="parTrans" cxnId="{E216EFEC-CF0C-4E7D-9566-439B09094426}">
      <dgm:prSet/>
      <dgm:spPr/>
      <dgm:t>
        <a:bodyPr/>
        <a:lstStyle/>
        <a:p>
          <a:endParaRPr lang="en-US">
            <a:latin typeface="Arial" pitchFamily="34" charset="0"/>
            <a:cs typeface="Arial" pitchFamily="34" charset="0"/>
          </a:endParaRPr>
        </a:p>
      </dgm:t>
    </dgm:pt>
    <dgm:pt modelId="{B9781125-9512-4DDE-80A1-BE4BD5799B3D}" type="sibTrans" cxnId="{E216EFEC-CF0C-4E7D-9566-439B09094426}">
      <dgm:prSet/>
      <dgm:spPr/>
      <dgm:t>
        <a:bodyPr/>
        <a:lstStyle/>
        <a:p>
          <a:endParaRPr lang="en-US">
            <a:latin typeface="Arial" pitchFamily="34" charset="0"/>
            <a:cs typeface="Arial" pitchFamily="34" charset="0"/>
          </a:endParaRPr>
        </a:p>
      </dgm:t>
    </dgm:pt>
    <dgm:pt modelId="{FC4CEC42-9D24-4DF0-B24A-3B931F59D803}">
      <dgm:prSet phldrT="[Text]" custT="1"/>
      <dgm:spPr/>
      <dgm:t>
        <a:bodyPr/>
        <a:lstStyle/>
        <a:p>
          <a:r>
            <a:rPr lang="en-US" sz="2400" dirty="0">
              <a:latin typeface="Arial" pitchFamily="34" charset="0"/>
              <a:cs typeface="Arial" pitchFamily="34" charset="0"/>
            </a:rPr>
            <a:t>Cooling capacity is not lower than the replaced device
The technical parameters operate in accordance with the announcement</a:t>
          </a:r>
        </a:p>
      </dgm:t>
    </dgm:pt>
    <dgm:pt modelId="{1ADD9A37-1DD0-4206-9DE4-20E981459185}" type="parTrans" cxnId="{3EA982FB-E457-4C78-A26E-D65A898476EA}">
      <dgm:prSet/>
      <dgm:spPr/>
      <dgm:t>
        <a:bodyPr/>
        <a:lstStyle/>
        <a:p>
          <a:endParaRPr lang="en-US">
            <a:latin typeface="Arial" pitchFamily="34" charset="0"/>
            <a:cs typeface="Arial" pitchFamily="34" charset="0"/>
          </a:endParaRPr>
        </a:p>
      </dgm:t>
    </dgm:pt>
    <dgm:pt modelId="{88E1E531-612E-423B-AE56-8F15A63D7AE1}" type="sibTrans" cxnId="{3EA982FB-E457-4C78-A26E-D65A898476EA}">
      <dgm:prSet/>
      <dgm:spPr/>
      <dgm:t>
        <a:bodyPr/>
        <a:lstStyle/>
        <a:p>
          <a:endParaRPr lang="en-US">
            <a:latin typeface="Arial" pitchFamily="34" charset="0"/>
            <a:cs typeface="Arial" pitchFamily="34" charset="0"/>
          </a:endParaRPr>
        </a:p>
      </dgm:t>
    </dgm:pt>
    <dgm:pt modelId="{CCD0EFE5-560C-4E98-8A69-887598DBDD39}" type="pres">
      <dgm:prSet presAssocID="{611E39EA-5DAB-4AE1-8070-45AFE3D95CBA}" presName="Name0" presStyleCnt="0">
        <dgm:presLayoutVars>
          <dgm:dir/>
          <dgm:animLvl val="lvl"/>
          <dgm:resizeHandles val="exact"/>
        </dgm:presLayoutVars>
      </dgm:prSet>
      <dgm:spPr/>
    </dgm:pt>
    <dgm:pt modelId="{797D4F06-27D1-4783-8473-B12C3AF60049}" type="pres">
      <dgm:prSet presAssocID="{B8512A55-34B5-4EE0-8892-8A2AF1832B10}" presName="linNode" presStyleCnt="0"/>
      <dgm:spPr/>
    </dgm:pt>
    <dgm:pt modelId="{C87E3C5D-5CAB-45B4-A823-81969E9CCA0C}" type="pres">
      <dgm:prSet presAssocID="{B8512A55-34B5-4EE0-8892-8A2AF1832B10}" presName="parentText" presStyleLbl="node1" presStyleIdx="0" presStyleCnt="2" custScaleX="211777" custScaleY="142332" custLinFactNeighborX="-7256">
        <dgm:presLayoutVars>
          <dgm:chMax val="1"/>
          <dgm:bulletEnabled val="1"/>
        </dgm:presLayoutVars>
      </dgm:prSet>
      <dgm:spPr/>
    </dgm:pt>
    <dgm:pt modelId="{E6E7F8CB-52D6-47DE-B373-C56FBBBA717B}" type="pres">
      <dgm:prSet presAssocID="{B8512A55-34B5-4EE0-8892-8A2AF1832B10}" presName="descendantText" presStyleLbl="alignAccFollowNode1" presStyleIdx="0" presStyleCnt="2" custScaleX="271578" custScaleY="278846" custLinFactNeighborX="1212">
        <dgm:presLayoutVars>
          <dgm:bulletEnabled val="1"/>
        </dgm:presLayoutVars>
      </dgm:prSet>
      <dgm:spPr/>
    </dgm:pt>
    <dgm:pt modelId="{572A23D3-02EB-4CDB-B2DD-B8041BC90E28}" type="pres">
      <dgm:prSet presAssocID="{E66EA7CF-4A0A-425D-AF5B-13F2212FC8B1}" presName="sp" presStyleCnt="0"/>
      <dgm:spPr/>
    </dgm:pt>
    <dgm:pt modelId="{1260EBC7-5B0B-4F77-9976-B5133756AD46}" type="pres">
      <dgm:prSet presAssocID="{A893E991-3EBF-420C-81C8-3A8C4CE342A4}" presName="linNode" presStyleCnt="0"/>
      <dgm:spPr/>
    </dgm:pt>
    <dgm:pt modelId="{F3E32BC5-30CF-45DA-BEF1-B01D36FD059C}" type="pres">
      <dgm:prSet presAssocID="{A893E991-3EBF-420C-81C8-3A8C4CE342A4}" presName="parentText" presStyleLbl="node1" presStyleIdx="1" presStyleCnt="2" custScaleX="115705" custLinFactNeighborX="-7256">
        <dgm:presLayoutVars>
          <dgm:chMax val="1"/>
          <dgm:bulletEnabled val="1"/>
        </dgm:presLayoutVars>
      </dgm:prSet>
      <dgm:spPr/>
    </dgm:pt>
    <dgm:pt modelId="{A658B703-DF20-4DFE-9C87-2528BD9FC5CE}" type="pres">
      <dgm:prSet presAssocID="{A893E991-3EBF-420C-81C8-3A8C4CE342A4}" presName="descendantText" presStyleLbl="alignAccFollowNode1" presStyleIdx="1" presStyleCnt="2" custScaleX="148678" custScaleY="253730" custLinFactNeighborX="747" custLinFactNeighborY="98226">
        <dgm:presLayoutVars>
          <dgm:bulletEnabled val="1"/>
        </dgm:presLayoutVars>
      </dgm:prSet>
      <dgm:spPr/>
    </dgm:pt>
  </dgm:ptLst>
  <dgm:cxnLst>
    <dgm:cxn modelId="{BD00D12E-7C7C-464D-A1A5-57F5FF0E9EFC}" srcId="{B8512A55-34B5-4EE0-8892-8A2AF1832B10}" destId="{DC7CE855-FB22-449D-89C8-39B5E7EE9CA8}" srcOrd="0" destOrd="0" parTransId="{F91FA394-F1CF-43B7-B152-94ABEAB51376}" sibTransId="{01167A7A-D70E-4C03-9AF5-2FC01D566C05}"/>
    <dgm:cxn modelId="{5A94AB36-5586-47D1-AA2A-6476BFA922A6}" type="presOf" srcId="{611E39EA-5DAB-4AE1-8070-45AFE3D95CBA}" destId="{CCD0EFE5-560C-4E98-8A69-887598DBDD39}" srcOrd="0" destOrd="0" presId="urn:microsoft.com/office/officeart/2005/8/layout/vList5"/>
    <dgm:cxn modelId="{82E92940-4341-47C3-94A7-7234A47FE3CA}" type="presOf" srcId="{B8512A55-34B5-4EE0-8892-8A2AF1832B10}" destId="{C87E3C5D-5CAB-45B4-A823-81969E9CCA0C}" srcOrd="0" destOrd="0" presId="urn:microsoft.com/office/officeart/2005/8/layout/vList5"/>
    <dgm:cxn modelId="{21EFFE71-86C8-4A2C-83BD-34D666F1F367}" type="presOf" srcId="{FC4CEC42-9D24-4DF0-B24A-3B931F59D803}" destId="{A658B703-DF20-4DFE-9C87-2528BD9FC5CE}" srcOrd="0" destOrd="0" presId="urn:microsoft.com/office/officeart/2005/8/layout/vList5"/>
    <dgm:cxn modelId="{FAFC0577-F77C-4ED9-BB0B-0B6FD860E050}" type="presOf" srcId="{9FF3C3C3-BFB1-416C-B216-DC868E229820}" destId="{E6E7F8CB-52D6-47DE-B373-C56FBBBA717B}" srcOrd="0" destOrd="1" presId="urn:microsoft.com/office/officeart/2005/8/layout/vList5"/>
    <dgm:cxn modelId="{75F8B19B-61D6-48FA-8ACE-1363529F1671}" type="presOf" srcId="{DC7CE855-FB22-449D-89C8-39B5E7EE9CA8}" destId="{E6E7F8CB-52D6-47DE-B373-C56FBBBA717B}" srcOrd="0" destOrd="0" presId="urn:microsoft.com/office/officeart/2005/8/layout/vList5"/>
    <dgm:cxn modelId="{886D7DB2-CDA9-4D0B-8021-3F6310720396}" srcId="{B8512A55-34B5-4EE0-8892-8A2AF1832B10}" destId="{9FF3C3C3-BFB1-416C-B216-DC868E229820}" srcOrd="1" destOrd="0" parTransId="{D8F66F06-31B7-4BAA-B4BB-FE8F97E574F1}" sibTransId="{EC0301DF-058C-417C-A4F9-24108FDBCD6A}"/>
    <dgm:cxn modelId="{7315E2BA-1A07-4870-A095-23F2577F8AD1}" type="presOf" srcId="{A893E991-3EBF-420C-81C8-3A8C4CE342A4}" destId="{F3E32BC5-30CF-45DA-BEF1-B01D36FD059C}" srcOrd="0" destOrd="0" presId="urn:microsoft.com/office/officeart/2005/8/layout/vList5"/>
    <dgm:cxn modelId="{E216EFEC-CF0C-4E7D-9566-439B09094426}" srcId="{611E39EA-5DAB-4AE1-8070-45AFE3D95CBA}" destId="{A893E991-3EBF-420C-81C8-3A8C4CE342A4}" srcOrd="1" destOrd="0" parTransId="{69B0D19C-F16B-49F3-A78C-CDD0133FC59C}" sibTransId="{B9781125-9512-4DDE-80A1-BE4BD5799B3D}"/>
    <dgm:cxn modelId="{3EA982FB-E457-4C78-A26E-D65A898476EA}" srcId="{A893E991-3EBF-420C-81C8-3A8C4CE342A4}" destId="{FC4CEC42-9D24-4DF0-B24A-3B931F59D803}" srcOrd="0" destOrd="0" parTransId="{1ADD9A37-1DD0-4206-9DE4-20E981459185}" sibTransId="{88E1E531-612E-423B-AE56-8F15A63D7AE1}"/>
    <dgm:cxn modelId="{81C70FFE-F9CB-4B25-9509-CFF6862CA759}" srcId="{611E39EA-5DAB-4AE1-8070-45AFE3D95CBA}" destId="{B8512A55-34B5-4EE0-8892-8A2AF1832B10}" srcOrd="0" destOrd="0" parTransId="{4BDBEE2C-314E-4339-94CE-E13F01701B83}" sibTransId="{E66EA7CF-4A0A-425D-AF5B-13F2212FC8B1}"/>
    <dgm:cxn modelId="{526461DE-AEA9-457B-A168-FBEED2693A0B}" type="presParOf" srcId="{CCD0EFE5-560C-4E98-8A69-887598DBDD39}" destId="{797D4F06-27D1-4783-8473-B12C3AF60049}" srcOrd="0" destOrd="0" presId="urn:microsoft.com/office/officeart/2005/8/layout/vList5"/>
    <dgm:cxn modelId="{60E50595-16E5-4B8D-B6F4-83116AF274AE}" type="presParOf" srcId="{797D4F06-27D1-4783-8473-B12C3AF60049}" destId="{C87E3C5D-5CAB-45B4-A823-81969E9CCA0C}" srcOrd="0" destOrd="0" presId="urn:microsoft.com/office/officeart/2005/8/layout/vList5"/>
    <dgm:cxn modelId="{DF43341C-15B7-440C-BF98-AD0D87F05820}" type="presParOf" srcId="{797D4F06-27D1-4783-8473-B12C3AF60049}" destId="{E6E7F8CB-52D6-47DE-B373-C56FBBBA717B}" srcOrd="1" destOrd="0" presId="urn:microsoft.com/office/officeart/2005/8/layout/vList5"/>
    <dgm:cxn modelId="{C4B068B0-9EEE-4E41-865A-28BD879C417A}" type="presParOf" srcId="{CCD0EFE5-560C-4E98-8A69-887598DBDD39}" destId="{572A23D3-02EB-4CDB-B2DD-B8041BC90E28}" srcOrd="1" destOrd="0" presId="urn:microsoft.com/office/officeart/2005/8/layout/vList5"/>
    <dgm:cxn modelId="{BD7E4BE5-3BAE-4205-81EF-51E398A30063}" type="presParOf" srcId="{CCD0EFE5-560C-4E98-8A69-887598DBDD39}" destId="{1260EBC7-5B0B-4F77-9976-B5133756AD46}" srcOrd="2" destOrd="0" presId="urn:microsoft.com/office/officeart/2005/8/layout/vList5"/>
    <dgm:cxn modelId="{09BB5195-0D04-49E7-AB66-0D0D421B9C44}" type="presParOf" srcId="{1260EBC7-5B0B-4F77-9976-B5133756AD46}" destId="{F3E32BC5-30CF-45DA-BEF1-B01D36FD059C}" srcOrd="0" destOrd="0" presId="urn:microsoft.com/office/officeart/2005/8/layout/vList5"/>
    <dgm:cxn modelId="{CACD181B-07A6-4F53-9F00-516EE98E23BC}" type="presParOf" srcId="{1260EBC7-5B0B-4F77-9976-B5133756AD46}" destId="{A658B703-DF20-4DFE-9C87-2528BD9FC5CE}"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780ED07-4E22-4068-A9CA-AEF44E299316}" type="doc">
      <dgm:prSet loTypeId="urn:microsoft.com/office/officeart/2005/8/layout/radial4" loCatId="relationship" qsTypeId="urn:microsoft.com/office/officeart/2005/8/quickstyle/3d1" qsCatId="3D" csTypeId="urn:microsoft.com/office/officeart/2005/8/colors/colorful5" csCatId="colorful" phldr="1"/>
      <dgm:spPr/>
      <dgm:t>
        <a:bodyPr/>
        <a:lstStyle/>
        <a:p>
          <a:endParaRPr lang="en-US"/>
        </a:p>
      </dgm:t>
    </dgm:pt>
    <dgm:pt modelId="{7927FF44-C422-438E-9A34-5CCC7F07A244}">
      <dgm:prSet phldrT="[Text]" custT="1"/>
      <dgm:spPr/>
      <dgm:t>
        <a:bodyPr/>
        <a:lstStyle/>
        <a:p>
          <a:pPr algn="ctr"/>
          <a:r>
            <a:rPr lang="en-US" sz="2000">
              <a:solidFill>
                <a:schemeClr val="tx1"/>
              </a:solidFill>
              <a:latin typeface="Arial" pitchFamily="34" charset="0"/>
              <a:cs typeface="Arial" pitchFamily="34" charset="0"/>
            </a:rPr>
            <a:t>- Condensing pressure exceeds limit</a:t>
          </a:r>
        </a:p>
        <a:p>
          <a:pPr algn="ctr"/>
          <a:r>
            <a:rPr lang="en-US" sz="2000">
              <a:solidFill>
                <a:schemeClr val="tx1"/>
              </a:solidFill>
              <a:latin typeface="Arial" pitchFamily="34" charset="0"/>
              <a:cs typeface="Arial" pitchFamily="34" charset="0"/>
            </a:rPr>
            <a:t>- Cooling capacity decreases</a:t>
          </a:r>
          <a:endParaRPr lang="en-US" sz="1800">
            <a:solidFill>
              <a:schemeClr val="tx1"/>
            </a:solidFill>
            <a:latin typeface="Arial" pitchFamily="34" charset="0"/>
            <a:cs typeface="Arial" pitchFamily="34" charset="0"/>
          </a:endParaRPr>
        </a:p>
      </dgm:t>
    </dgm:pt>
    <dgm:pt modelId="{D30A3F71-44DC-44D8-9D49-B47D8CB18851}" type="parTrans" cxnId="{8F09D8EB-4A4E-405C-A1FB-A0313B28D324}">
      <dgm:prSet/>
      <dgm:spPr/>
      <dgm:t>
        <a:bodyPr/>
        <a:lstStyle/>
        <a:p>
          <a:pPr>
            <a:lnSpc>
              <a:spcPct val="110000"/>
            </a:lnSpc>
          </a:pPr>
          <a:endParaRPr lang="en-US" sz="2400">
            <a:latin typeface="Arial" pitchFamily="34" charset="0"/>
            <a:cs typeface="Arial" pitchFamily="34" charset="0"/>
          </a:endParaRPr>
        </a:p>
      </dgm:t>
    </dgm:pt>
    <dgm:pt modelId="{650379EF-9D0B-448F-964E-A91A391C224C}" type="sibTrans" cxnId="{8F09D8EB-4A4E-405C-A1FB-A0313B28D324}">
      <dgm:prSet/>
      <dgm:spPr/>
      <dgm:t>
        <a:bodyPr/>
        <a:lstStyle/>
        <a:p>
          <a:pPr>
            <a:lnSpc>
              <a:spcPct val="110000"/>
            </a:lnSpc>
          </a:pPr>
          <a:endParaRPr lang="en-US" sz="2400">
            <a:latin typeface="Arial" pitchFamily="34" charset="0"/>
            <a:cs typeface="Arial" pitchFamily="34" charset="0"/>
          </a:endParaRPr>
        </a:p>
      </dgm:t>
    </dgm:pt>
    <dgm:pt modelId="{5D6F753A-27CE-4830-A6F8-3F91CABF1367}">
      <dgm:prSet phldrT="[Text]" custT="1"/>
      <dgm:spPr>
        <a:solidFill>
          <a:srgbClr val="95CD65"/>
        </a:solidFill>
      </dgm:spPr>
      <dgm:t>
        <a:bodyPr/>
        <a:lstStyle/>
        <a:p>
          <a:pPr>
            <a:lnSpc>
              <a:spcPct val="110000"/>
            </a:lnSpc>
          </a:pPr>
          <a:r>
            <a:rPr lang="en-US" sz="2400">
              <a:solidFill>
                <a:schemeClr val="tx1"/>
              </a:solidFill>
              <a:latin typeface="Arial" pitchFamily="34" charset="0"/>
              <a:cs typeface="Arial" pitchFamily="34" charset="0"/>
            </a:rPr>
            <a:t>Water and air distribution</a:t>
          </a:r>
        </a:p>
      </dgm:t>
    </dgm:pt>
    <dgm:pt modelId="{9BC099BF-3E31-4F55-BD85-79F496AB49D9}" type="parTrans" cxnId="{45A29EC2-1AB4-4664-890A-2803A75645BB}">
      <dgm:prSet/>
      <dgm:spPr/>
      <dgm:t>
        <a:bodyPr/>
        <a:lstStyle/>
        <a:p>
          <a:pPr>
            <a:lnSpc>
              <a:spcPct val="110000"/>
            </a:lnSpc>
          </a:pPr>
          <a:endParaRPr lang="en-US" sz="2400">
            <a:latin typeface="Arial" pitchFamily="34" charset="0"/>
            <a:cs typeface="Arial" pitchFamily="34" charset="0"/>
          </a:endParaRPr>
        </a:p>
      </dgm:t>
    </dgm:pt>
    <dgm:pt modelId="{9C947D88-6300-4CD3-BC37-9376F000BE20}" type="sibTrans" cxnId="{45A29EC2-1AB4-4664-890A-2803A75645BB}">
      <dgm:prSet/>
      <dgm:spPr/>
      <dgm:t>
        <a:bodyPr/>
        <a:lstStyle/>
        <a:p>
          <a:pPr>
            <a:lnSpc>
              <a:spcPct val="110000"/>
            </a:lnSpc>
          </a:pPr>
          <a:endParaRPr lang="en-US" sz="2400">
            <a:latin typeface="Arial" pitchFamily="34" charset="0"/>
            <a:cs typeface="Arial" pitchFamily="34" charset="0"/>
          </a:endParaRPr>
        </a:p>
      </dgm:t>
    </dgm:pt>
    <dgm:pt modelId="{F1E4B108-2A90-473B-A865-2DD1DCE8969B}">
      <dgm:prSet phldrT="[Text]" custT="1"/>
      <dgm:spPr>
        <a:solidFill>
          <a:srgbClr val="99CF6C"/>
        </a:solidFill>
      </dgm:spPr>
      <dgm:t>
        <a:bodyPr/>
        <a:lstStyle/>
        <a:p>
          <a:pPr>
            <a:lnSpc>
              <a:spcPct val="110000"/>
            </a:lnSpc>
          </a:pPr>
          <a:r>
            <a:rPr lang="en-US" sz="2400">
              <a:solidFill>
                <a:schemeClr val="tx1"/>
              </a:solidFill>
              <a:latin typeface="Arial" pitchFamily="34" charset="0"/>
              <a:cs typeface="Arial" pitchFamily="34" charset="0"/>
            </a:rPr>
            <a:t>Cooling medium</a:t>
          </a:r>
        </a:p>
      </dgm:t>
    </dgm:pt>
    <dgm:pt modelId="{EEADA481-FFF6-415C-97B3-1952DB6ACEA5}" type="parTrans" cxnId="{3237C599-68EB-40FF-91D0-4A1984D9FF58}">
      <dgm:prSet/>
      <dgm:spPr/>
      <dgm:t>
        <a:bodyPr/>
        <a:lstStyle/>
        <a:p>
          <a:pPr>
            <a:lnSpc>
              <a:spcPct val="110000"/>
            </a:lnSpc>
          </a:pPr>
          <a:endParaRPr lang="en-US" sz="2400">
            <a:latin typeface="Arial" pitchFamily="34" charset="0"/>
            <a:cs typeface="Arial" pitchFamily="34" charset="0"/>
          </a:endParaRPr>
        </a:p>
      </dgm:t>
    </dgm:pt>
    <dgm:pt modelId="{AC5390DF-DA3C-44B2-88CC-5F46F7F53EA7}" type="sibTrans" cxnId="{3237C599-68EB-40FF-91D0-4A1984D9FF58}">
      <dgm:prSet/>
      <dgm:spPr/>
      <dgm:t>
        <a:bodyPr/>
        <a:lstStyle/>
        <a:p>
          <a:pPr>
            <a:lnSpc>
              <a:spcPct val="110000"/>
            </a:lnSpc>
          </a:pPr>
          <a:endParaRPr lang="en-US" sz="2400">
            <a:latin typeface="Arial" pitchFamily="34" charset="0"/>
            <a:cs typeface="Arial" pitchFamily="34" charset="0"/>
          </a:endParaRPr>
        </a:p>
      </dgm:t>
    </dgm:pt>
    <dgm:pt modelId="{0B837CE4-01CA-425B-BE36-A6935114ECED}">
      <dgm:prSet phldrT="[Text]" custT="1"/>
      <dgm:spPr>
        <a:solidFill>
          <a:srgbClr val="9AD16C"/>
        </a:solidFill>
      </dgm:spPr>
      <dgm:t>
        <a:bodyPr/>
        <a:lstStyle/>
        <a:p>
          <a:pPr>
            <a:lnSpc>
              <a:spcPct val="110000"/>
            </a:lnSpc>
          </a:pPr>
          <a:r>
            <a:rPr lang="en-US" sz="2400">
              <a:solidFill>
                <a:schemeClr val="tx1"/>
              </a:solidFill>
              <a:latin typeface="Arial" pitchFamily="34" charset="0"/>
              <a:cs typeface="Arial" pitchFamily="34" charset="0"/>
            </a:rPr>
            <a:t>Heat exchange surfaces</a:t>
          </a:r>
          <a:endParaRPr lang="en-US" sz="2400" dirty="0">
            <a:solidFill>
              <a:schemeClr val="tx1"/>
            </a:solidFill>
            <a:latin typeface="Arial" pitchFamily="34" charset="0"/>
            <a:cs typeface="Arial" pitchFamily="34" charset="0"/>
          </a:endParaRPr>
        </a:p>
      </dgm:t>
    </dgm:pt>
    <dgm:pt modelId="{BC6ADB68-48E7-4054-BC36-C105B25DA75B}" type="parTrans" cxnId="{2342199A-EF54-4114-A866-C415DA1B90DF}">
      <dgm:prSet/>
      <dgm:spPr/>
      <dgm:t>
        <a:bodyPr/>
        <a:lstStyle/>
        <a:p>
          <a:pPr>
            <a:lnSpc>
              <a:spcPct val="110000"/>
            </a:lnSpc>
          </a:pPr>
          <a:endParaRPr lang="en-US" sz="2400">
            <a:latin typeface="Arial" pitchFamily="34" charset="0"/>
            <a:cs typeface="Arial" pitchFamily="34" charset="0"/>
          </a:endParaRPr>
        </a:p>
      </dgm:t>
    </dgm:pt>
    <dgm:pt modelId="{55EFA596-D9F2-4D72-905E-1A5FB3945907}" type="sibTrans" cxnId="{2342199A-EF54-4114-A866-C415DA1B90DF}">
      <dgm:prSet/>
      <dgm:spPr/>
      <dgm:t>
        <a:bodyPr/>
        <a:lstStyle/>
        <a:p>
          <a:pPr>
            <a:lnSpc>
              <a:spcPct val="110000"/>
            </a:lnSpc>
          </a:pPr>
          <a:endParaRPr lang="en-US" sz="2400">
            <a:latin typeface="Arial" pitchFamily="34" charset="0"/>
            <a:cs typeface="Arial" pitchFamily="34" charset="0"/>
          </a:endParaRPr>
        </a:p>
      </dgm:t>
    </dgm:pt>
    <dgm:pt modelId="{24F6103C-EEA3-4CBF-BF7E-60C2BC6DCB3B}">
      <dgm:prSet custT="1"/>
      <dgm:spPr>
        <a:solidFill>
          <a:srgbClr val="8FC85E"/>
        </a:solidFill>
      </dgm:spPr>
      <dgm:t>
        <a:bodyPr/>
        <a:lstStyle/>
        <a:p>
          <a:pPr>
            <a:lnSpc>
              <a:spcPct val="110000"/>
            </a:lnSpc>
          </a:pPr>
          <a:r>
            <a:rPr lang="en-US" sz="2400">
              <a:solidFill>
                <a:schemeClr val="tx1"/>
              </a:solidFill>
              <a:latin typeface="Arial" pitchFamily="34" charset="0"/>
              <a:cs typeface="Arial" pitchFamily="34" charset="0"/>
            </a:rPr>
            <a:t>Cooling tower capacity</a:t>
          </a:r>
        </a:p>
      </dgm:t>
    </dgm:pt>
    <dgm:pt modelId="{5D3470AA-D4DB-4E8D-BF7E-1B1E00ED7442}" type="parTrans" cxnId="{5C7430F5-4F9A-476B-AB9F-6BBB7E5D1C21}">
      <dgm:prSet/>
      <dgm:spPr/>
      <dgm:t>
        <a:bodyPr/>
        <a:lstStyle/>
        <a:p>
          <a:pPr>
            <a:lnSpc>
              <a:spcPct val="110000"/>
            </a:lnSpc>
          </a:pPr>
          <a:endParaRPr lang="en-US" sz="2400">
            <a:latin typeface="Arial" pitchFamily="34" charset="0"/>
            <a:cs typeface="Arial" pitchFamily="34" charset="0"/>
          </a:endParaRPr>
        </a:p>
      </dgm:t>
    </dgm:pt>
    <dgm:pt modelId="{2A2A50C1-7B52-4DFF-AC57-F1A3F8B01F79}" type="sibTrans" cxnId="{5C7430F5-4F9A-476B-AB9F-6BBB7E5D1C21}">
      <dgm:prSet/>
      <dgm:spPr/>
      <dgm:t>
        <a:bodyPr/>
        <a:lstStyle/>
        <a:p>
          <a:pPr>
            <a:lnSpc>
              <a:spcPct val="110000"/>
            </a:lnSpc>
          </a:pPr>
          <a:endParaRPr lang="en-US" sz="2400">
            <a:latin typeface="Arial" pitchFamily="34" charset="0"/>
            <a:cs typeface="Arial" pitchFamily="34" charset="0"/>
          </a:endParaRPr>
        </a:p>
      </dgm:t>
    </dgm:pt>
    <dgm:pt modelId="{82AAAA02-58E2-415A-87DE-A83456D06A7F}" type="pres">
      <dgm:prSet presAssocID="{2780ED07-4E22-4068-A9CA-AEF44E299316}" presName="cycle" presStyleCnt="0">
        <dgm:presLayoutVars>
          <dgm:chMax val="1"/>
          <dgm:dir/>
          <dgm:animLvl val="ctr"/>
          <dgm:resizeHandles val="exact"/>
        </dgm:presLayoutVars>
      </dgm:prSet>
      <dgm:spPr/>
    </dgm:pt>
    <dgm:pt modelId="{EBC1ECE4-0C6D-46C0-9006-6BAFBBD8D9ED}" type="pres">
      <dgm:prSet presAssocID="{7927FF44-C422-438E-9A34-5CCC7F07A244}" presName="centerShape" presStyleLbl="node0" presStyleIdx="0" presStyleCnt="1"/>
      <dgm:spPr/>
    </dgm:pt>
    <dgm:pt modelId="{1FC68F39-789C-4414-814F-F867547EDAB2}" type="pres">
      <dgm:prSet presAssocID="{9BC099BF-3E31-4F55-BD85-79F496AB49D9}" presName="parTrans" presStyleLbl="bgSibTrans2D1" presStyleIdx="0" presStyleCnt="4"/>
      <dgm:spPr/>
    </dgm:pt>
    <dgm:pt modelId="{EF2E31A0-E770-4912-B4CA-4ECBE032AE62}" type="pres">
      <dgm:prSet presAssocID="{5D6F753A-27CE-4830-A6F8-3F91CABF1367}" presName="node" presStyleLbl="node1" presStyleIdx="0" presStyleCnt="4">
        <dgm:presLayoutVars>
          <dgm:bulletEnabled val="1"/>
        </dgm:presLayoutVars>
      </dgm:prSet>
      <dgm:spPr/>
    </dgm:pt>
    <dgm:pt modelId="{33136B2A-2F01-453D-95B7-3FA02900B6AA}" type="pres">
      <dgm:prSet presAssocID="{EEADA481-FFF6-415C-97B3-1952DB6ACEA5}" presName="parTrans" presStyleLbl="bgSibTrans2D1" presStyleIdx="1" presStyleCnt="4"/>
      <dgm:spPr/>
    </dgm:pt>
    <dgm:pt modelId="{71C28E51-EB24-4890-AB22-F448F2E7BEDE}" type="pres">
      <dgm:prSet presAssocID="{F1E4B108-2A90-473B-A865-2DD1DCE8969B}" presName="node" presStyleLbl="node1" presStyleIdx="1" presStyleCnt="4">
        <dgm:presLayoutVars>
          <dgm:bulletEnabled val="1"/>
        </dgm:presLayoutVars>
      </dgm:prSet>
      <dgm:spPr/>
    </dgm:pt>
    <dgm:pt modelId="{B073045B-3A51-4754-9464-1B3A745F59A1}" type="pres">
      <dgm:prSet presAssocID="{BC6ADB68-48E7-4054-BC36-C105B25DA75B}" presName="parTrans" presStyleLbl="bgSibTrans2D1" presStyleIdx="2" presStyleCnt="4"/>
      <dgm:spPr/>
    </dgm:pt>
    <dgm:pt modelId="{AB3A3C20-8564-4B1F-B14E-79C29DC3C5FE}" type="pres">
      <dgm:prSet presAssocID="{0B837CE4-01CA-425B-BE36-A6935114ECED}" presName="node" presStyleLbl="node1" presStyleIdx="2" presStyleCnt="4">
        <dgm:presLayoutVars>
          <dgm:bulletEnabled val="1"/>
        </dgm:presLayoutVars>
      </dgm:prSet>
      <dgm:spPr/>
    </dgm:pt>
    <dgm:pt modelId="{83623E8E-22EA-4FF1-979C-81D788DC3802}" type="pres">
      <dgm:prSet presAssocID="{5D3470AA-D4DB-4E8D-BF7E-1B1E00ED7442}" presName="parTrans" presStyleLbl="bgSibTrans2D1" presStyleIdx="3" presStyleCnt="4"/>
      <dgm:spPr/>
    </dgm:pt>
    <dgm:pt modelId="{55DAE0D2-DB5F-4D65-83BA-DAB59180E9B7}" type="pres">
      <dgm:prSet presAssocID="{24F6103C-EEA3-4CBF-BF7E-60C2BC6DCB3B}" presName="node" presStyleLbl="node1" presStyleIdx="3" presStyleCnt="4">
        <dgm:presLayoutVars>
          <dgm:bulletEnabled val="1"/>
        </dgm:presLayoutVars>
      </dgm:prSet>
      <dgm:spPr/>
    </dgm:pt>
  </dgm:ptLst>
  <dgm:cxnLst>
    <dgm:cxn modelId="{71A7F70F-95E3-466C-8BC2-C73FCBA11F33}" type="presOf" srcId="{5D6F753A-27CE-4830-A6F8-3F91CABF1367}" destId="{EF2E31A0-E770-4912-B4CA-4ECBE032AE62}" srcOrd="0" destOrd="0" presId="urn:microsoft.com/office/officeart/2005/8/layout/radial4"/>
    <dgm:cxn modelId="{587DBE24-4386-4BB4-8563-46BF2D863819}" type="presOf" srcId="{2780ED07-4E22-4068-A9CA-AEF44E299316}" destId="{82AAAA02-58E2-415A-87DE-A83456D06A7F}" srcOrd="0" destOrd="0" presId="urn:microsoft.com/office/officeart/2005/8/layout/radial4"/>
    <dgm:cxn modelId="{66530937-2F03-4DE7-B037-018FEF7F8C2F}" type="presOf" srcId="{5D3470AA-D4DB-4E8D-BF7E-1B1E00ED7442}" destId="{83623E8E-22EA-4FF1-979C-81D788DC3802}" srcOrd="0" destOrd="0" presId="urn:microsoft.com/office/officeart/2005/8/layout/radial4"/>
    <dgm:cxn modelId="{FEF6483A-B9D3-437D-BAD3-62BE60919364}" type="presOf" srcId="{24F6103C-EEA3-4CBF-BF7E-60C2BC6DCB3B}" destId="{55DAE0D2-DB5F-4D65-83BA-DAB59180E9B7}" srcOrd="0" destOrd="0" presId="urn:microsoft.com/office/officeart/2005/8/layout/radial4"/>
    <dgm:cxn modelId="{98FFA164-8E0F-423A-B1EA-8A95B97CB432}" type="presOf" srcId="{9BC099BF-3E31-4F55-BD85-79F496AB49D9}" destId="{1FC68F39-789C-4414-814F-F867547EDAB2}" srcOrd="0" destOrd="0" presId="urn:microsoft.com/office/officeart/2005/8/layout/radial4"/>
    <dgm:cxn modelId="{A28D776C-DED7-444C-9E3A-D4A332C2A061}" type="presOf" srcId="{7927FF44-C422-438E-9A34-5CCC7F07A244}" destId="{EBC1ECE4-0C6D-46C0-9006-6BAFBBD8D9ED}" srcOrd="0" destOrd="0" presId="urn:microsoft.com/office/officeart/2005/8/layout/radial4"/>
    <dgm:cxn modelId="{8EC4D151-AD55-4F0D-9E0A-7284ADD1AE4F}" type="presOf" srcId="{BC6ADB68-48E7-4054-BC36-C105B25DA75B}" destId="{B073045B-3A51-4754-9464-1B3A745F59A1}" srcOrd="0" destOrd="0" presId="urn:microsoft.com/office/officeart/2005/8/layout/radial4"/>
    <dgm:cxn modelId="{65E53E56-286A-4A40-B288-001F7F0985A7}" type="presOf" srcId="{0B837CE4-01CA-425B-BE36-A6935114ECED}" destId="{AB3A3C20-8564-4B1F-B14E-79C29DC3C5FE}" srcOrd="0" destOrd="0" presId="urn:microsoft.com/office/officeart/2005/8/layout/radial4"/>
    <dgm:cxn modelId="{4F7E6384-0CFC-498D-8CA2-2DAE998FDA6F}" type="presOf" srcId="{EEADA481-FFF6-415C-97B3-1952DB6ACEA5}" destId="{33136B2A-2F01-453D-95B7-3FA02900B6AA}" srcOrd="0" destOrd="0" presId="urn:microsoft.com/office/officeart/2005/8/layout/radial4"/>
    <dgm:cxn modelId="{3237C599-68EB-40FF-91D0-4A1984D9FF58}" srcId="{7927FF44-C422-438E-9A34-5CCC7F07A244}" destId="{F1E4B108-2A90-473B-A865-2DD1DCE8969B}" srcOrd="1" destOrd="0" parTransId="{EEADA481-FFF6-415C-97B3-1952DB6ACEA5}" sibTransId="{AC5390DF-DA3C-44B2-88CC-5F46F7F53EA7}"/>
    <dgm:cxn modelId="{2342199A-EF54-4114-A866-C415DA1B90DF}" srcId="{7927FF44-C422-438E-9A34-5CCC7F07A244}" destId="{0B837CE4-01CA-425B-BE36-A6935114ECED}" srcOrd="2" destOrd="0" parTransId="{BC6ADB68-48E7-4054-BC36-C105B25DA75B}" sibTransId="{55EFA596-D9F2-4D72-905E-1A5FB3945907}"/>
    <dgm:cxn modelId="{45A29EC2-1AB4-4664-890A-2803A75645BB}" srcId="{7927FF44-C422-438E-9A34-5CCC7F07A244}" destId="{5D6F753A-27CE-4830-A6F8-3F91CABF1367}" srcOrd="0" destOrd="0" parTransId="{9BC099BF-3E31-4F55-BD85-79F496AB49D9}" sibTransId="{9C947D88-6300-4CD3-BC37-9376F000BE20}"/>
    <dgm:cxn modelId="{B215E0D1-F90C-4AEC-9CD3-2D02E5EBC6E5}" type="presOf" srcId="{F1E4B108-2A90-473B-A865-2DD1DCE8969B}" destId="{71C28E51-EB24-4890-AB22-F448F2E7BEDE}" srcOrd="0" destOrd="0" presId="urn:microsoft.com/office/officeart/2005/8/layout/radial4"/>
    <dgm:cxn modelId="{8F09D8EB-4A4E-405C-A1FB-A0313B28D324}" srcId="{2780ED07-4E22-4068-A9CA-AEF44E299316}" destId="{7927FF44-C422-438E-9A34-5CCC7F07A244}" srcOrd="0" destOrd="0" parTransId="{D30A3F71-44DC-44D8-9D49-B47D8CB18851}" sibTransId="{650379EF-9D0B-448F-964E-A91A391C224C}"/>
    <dgm:cxn modelId="{5C7430F5-4F9A-476B-AB9F-6BBB7E5D1C21}" srcId="{7927FF44-C422-438E-9A34-5CCC7F07A244}" destId="{24F6103C-EEA3-4CBF-BF7E-60C2BC6DCB3B}" srcOrd="3" destOrd="0" parTransId="{5D3470AA-D4DB-4E8D-BF7E-1B1E00ED7442}" sibTransId="{2A2A50C1-7B52-4DFF-AC57-F1A3F8B01F79}"/>
    <dgm:cxn modelId="{41BE51D0-B30E-42C5-8B1A-B85908F54041}" type="presParOf" srcId="{82AAAA02-58E2-415A-87DE-A83456D06A7F}" destId="{EBC1ECE4-0C6D-46C0-9006-6BAFBBD8D9ED}" srcOrd="0" destOrd="0" presId="urn:microsoft.com/office/officeart/2005/8/layout/radial4"/>
    <dgm:cxn modelId="{794032F6-95AB-4EC4-AFCA-ED47B66FF981}" type="presParOf" srcId="{82AAAA02-58E2-415A-87DE-A83456D06A7F}" destId="{1FC68F39-789C-4414-814F-F867547EDAB2}" srcOrd="1" destOrd="0" presId="urn:microsoft.com/office/officeart/2005/8/layout/radial4"/>
    <dgm:cxn modelId="{EA3CC7A1-3B58-475A-84F7-2DB29D1EABC8}" type="presParOf" srcId="{82AAAA02-58E2-415A-87DE-A83456D06A7F}" destId="{EF2E31A0-E770-4912-B4CA-4ECBE032AE62}" srcOrd="2" destOrd="0" presId="urn:microsoft.com/office/officeart/2005/8/layout/radial4"/>
    <dgm:cxn modelId="{0DC8F790-3770-4221-BFCD-F118AF1420BF}" type="presParOf" srcId="{82AAAA02-58E2-415A-87DE-A83456D06A7F}" destId="{33136B2A-2F01-453D-95B7-3FA02900B6AA}" srcOrd="3" destOrd="0" presId="urn:microsoft.com/office/officeart/2005/8/layout/radial4"/>
    <dgm:cxn modelId="{AED9344A-9373-4010-AA02-57048263B2A5}" type="presParOf" srcId="{82AAAA02-58E2-415A-87DE-A83456D06A7F}" destId="{71C28E51-EB24-4890-AB22-F448F2E7BEDE}" srcOrd="4" destOrd="0" presId="urn:microsoft.com/office/officeart/2005/8/layout/radial4"/>
    <dgm:cxn modelId="{9BECFF4D-0F24-47FF-BF08-23CD3E8FC5CE}" type="presParOf" srcId="{82AAAA02-58E2-415A-87DE-A83456D06A7F}" destId="{B073045B-3A51-4754-9464-1B3A745F59A1}" srcOrd="5" destOrd="0" presId="urn:microsoft.com/office/officeart/2005/8/layout/radial4"/>
    <dgm:cxn modelId="{70EDB3B3-A406-42C2-A135-F77129A351DA}" type="presParOf" srcId="{82AAAA02-58E2-415A-87DE-A83456D06A7F}" destId="{AB3A3C20-8564-4B1F-B14E-79C29DC3C5FE}" srcOrd="6" destOrd="0" presId="urn:microsoft.com/office/officeart/2005/8/layout/radial4"/>
    <dgm:cxn modelId="{F8A04184-0E86-4ADD-BF1D-8E631CC8EF0B}" type="presParOf" srcId="{82AAAA02-58E2-415A-87DE-A83456D06A7F}" destId="{83623E8E-22EA-4FF1-979C-81D788DC3802}" srcOrd="7" destOrd="0" presId="urn:microsoft.com/office/officeart/2005/8/layout/radial4"/>
    <dgm:cxn modelId="{FA1E4BC8-9778-432B-B532-03F4E91DC176}" type="presParOf" srcId="{82AAAA02-58E2-415A-87DE-A83456D06A7F}" destId="{55DAE0D2-DB5F-4D65-83BA-DAB59180E9B7}" srcOrd="8"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FB2F08C-725D-4646-9888-458663BF6AFA}" type="doc">
      <dgm:prSet loTypeId="urn:microsoft.com/office/officeart/2005/8/layout/default#1" loCatId="list" qsTypeId="urn:microsoft.com/office/officeart/2005/8/quickstyle/3d1" qsCatId="3D" csTypeId="urn:microsoft.com/office/officeart/2005/8/colors/colorful5" csCatId="colorful" phldr="1"/>
      <dgm:spPr/>
      <dgm:t>
        <a:bodyPr/>
        <a:lstStyle/>
        <a:p>
          <a:endParaRPr lang="en-US"/>
        </a:p>
      </dgm:t>
    </dgm:pt>
    <dgm:pt modelId="{5AA673A8-C715-40E6-9E34-6128F329FF7E}">
      <dgm:prSet phldrT="[Text]" custT="1"/>
      <dgm:spPr>
        <a:solidFill>
          <a:srgbClr val="A0D776"/>
        </a:solidFill>
      </dgm:spPr>
      <dgm:t>
        <a:bodyPr/>
        <a:lstStyle/>
        <a:p>
          <a:r>
            <a:rPr lang="en-US" sz="2400">
              <a:solidFill>
                <a:schemeClr val="tx1"/>
              </a:solidFill>
              <a:latin typeface="Arial" pitchFamily="34" charset="0"/>
              <a:cs typeface="Arial" pitchFamily="34" charset="0"/>
            </a:rPr>
            <a:t>Temperature and flow of cooling medium</a:t>
          </a:r>
        </a:p>
      </dgm:t>
    </dgm:pt>
    <dgm:pt modelId="{753A9F13-040B-417D-BB2B-6A0AD8A26BFF}" type="parTrans" cxnId="{43A627CF-D9F9-45AF-8E6E-7889117835E6}">
      <dgm:prSet/>
      <dgm:spPr/>
      <dgm:t>
        <a:bodyPr/>
        <a:lstStyle/>
        <a:p>
          <a:endParaRPr lang="en-US">
            <a:latin typeface="Arial" pitchFamily="34" charset="0"/>
            <a:cs typeface="Arial" pitchFamily="34" charset="0"/>
          </a:endParaRPr>
        </a:p>
      </dgm:t>
    </dgm:pt>
    <dgm:pt modelId="{8A9984C3-F96B-47C1-81EC-6341D3451891}" type="sibTrans" cxnId="{43A627CF-D9F9-45AF-8E6E-7889117835E6}">
      <dgm:prSet/>
      <dgm:spPr/>
      <dgm:t>
        <a:bodyPr/>
        <a:lstStyle/>
        <a:p>
          <a:endParaRPr lang="en-US">
            <a:latin typeface="Arial" pitchFamily="34" charset="0"/>
            <a:cs typeface="Arial" pitchFamily="34" charset="0"/>
          </a:endParaRPr>
        </a:p>
      </dgm:t>
    </dgm:pt>
    <dgm:pt modelId="{D58BCD69-FD88-438C-8758-AAD0D2A2E623}">
      <dgm:prSet phldrT="[Text]" custT="1"/>
      <dgm:spPr>
        <a:solidFill>
          <a:srgbClr val="A0D776"/>
        </a:solidFill>
      </dgm:spPr>
      <dgm:t>
        <a:bodyPr/>
        <a:lstStyle/>
        <a:p>
          <a:r>
            <a:rPr lang="en-US" sz="2400">
              <a:solidFill>
                <a:schemeClr val="tx1"/>
              </a:solidFill>
              <a:latin typeface="Arial" pitchFamily="34" charset="0"/>
              <a:cs typeface="Arial" pitchFamily="34" charset="0"/>
            </a:rPr>
            <a:t>Cooling tower nozzles</a:t>
          </a:r>
        </a:p>
      </dgm:t>
    </dgm:pt>
    <dgm:pt modelId="{309EF50A-B23A-4509-8CA5-2708519B3A1F}" type="parTrans" cxnId="{610AE17E-78A4-4B19-A9AA-3ABA978E68C0}">
      <dgm:prSet/>
      <dgm:spPr/>
      <dgm:t>
        <a:bodyPr/>
        <a:lstStyle/>
        <a:p>
          <a:endParaRPr lang="en-US">
            <a:latin typeface="Arial" pitchFamily="34" charset="0"/>
            <a:cs typeface="Arial" pitchFamily="34" charset="0"/>
          </a:endParaRPr>
        </a:p>
      </dgm:t>
    </dgm:pt>
    <dgm:pt modelId="{41A59BDF-2F4C-4AFA-BF7A-404F36B09042}" type="sibTrans" cxnId="{610AE17E-78A4-4B19-A9AA-3ABA978E68C0}">
      <dgm:prSet/>
      <dgm:spPr/>
      <dgm:t>
        <a:bodyPr/>
        <a:lstStyle/>
        <a:p>
          <a:endParaRPr lang="en-US">
            <a:latin typeface="Arial" pitchFamily="34" charset="0"/>
            <a:cs typeface="Arial" pitchFamily="34" charset="0"/>
          </a:endParaRPr>
        </a:p>
      </dgm:t>
    </dgm:pt>
    <dgm:pt modelId="{19305C73-6F84-4C8A-99AC-593C48F2995D}">
      <dgm:prSet phldrT="[Text]" custT="1"/>
      <dgm:spPr>
        <a:solidFill>
          <a:srgbClr val="A0D776"/>
        </a:solidFill>
      </dgm:spPr>
      <dgm:t>
        <a:bodyPr/>
        <a:lstStyle/>
        <a:p>
          <a:r>
            <a:rPr lang="en-US" sz="2400">
              <a:solidFill>
                <a:schemeClr val="tx1"/>
              </a:solidFill>
              <a:latin typeface="Arial" pitchFamily="34" charset="0"/>
              <a:cs typeface="Arial" pitchFamily="34" charset="0"/>
            </a:rPr>
            <a:t>Heat exchange surface</a:t>
          </a:r>
        </a:p>
      </dgm:t>
    </dgm:pt>
    <dgm:pt modelId="{A46AAD06-2D71-4A40-8542-D39AA0195D0D}" type="parTrans" cxnId="{A64AB6B2-3CCF-4854-98A9-39B3B9A63DDE}">
      <dgm:prSet/>
      <dgm:spPr/>
      <dgm:t>
        <a:bodyPr/>
        <a:lstStyle/>
        <a:p>
          <a:endParaRPr lang="en-US">
            <a:latin typeface="Arial" pitchFamily="34" charset="0"/>
            <a:cs typeface="Arial" pitchFamily="34" charset="0"/>
          </a:endParaRPr>
        </a:p>
      </dgm:t>
    </dgm:pt>
    <dgm:pt modelId="{3BFD853F-D858-43FA-8D4F-CB3337F97533}" type="sibTrans" cxnId="{A64AB6B2-3CCF-4854-98A9-39B3B9A63DDE}">
      <dgm:prSet/>
      <dgm:spPr/>
      <dgm:t>
        <a:bodyPr/>
        <a:lstStyle/>
        <a:p>
          <a:endParaRPr lang="en-US">
            <a:latin typeface="Arial" pitchFamily="34" charset="0"/>
            <a:cs typeface="Arial" pitchFamily="34" charset="0"/>
          </a:endParaRPr>
        </a:p>
      </dgm:t>
    </dgm:pt>
    <dgm:pt modelId="{751214F7-864B-4997-BD97-BB2E79162B16}">
      <dgm:prSet phldrT="[Text]" custT="1"/>
      <dgm:spPr>
        <a:solidFill>
          <a:srgbClr val="A0D776"/>
        </a:solidFill>
      </dgm:spPr>
      <dgm:t>
        <a:bodyPr/>
        <a:lstStyle/>
        <a:p>
          <a:r>
            <a:rPr lang="en-US" sz="2400">
              <a:solidFill>
                <a:schemeClr val="tx1"/>
              </a:solidFill>
              <a:latin typeface="Arial" pitchFamily="34" charset="0"/>
              <a:cs typeface="Arial" pitchFamily="34" charset="0"/>
            </a:rPr>
            <a:t>The gas does not stop</a:t>
          </a:r>
        </a:p>
      </dgm:t>
    </dgm:pt>
    <dgm:pt modelId="{D40EE4E5-961A-43BB-A67C-C2B309A0DE38}" type="parTrans" cxnId="{7E09F3E0-D498-472F-9480-3403BAE1BD5B}">
      <dgm:prSet/>
      <dgm:spPr/>
      <dgm:t>
        <a:bodyPr/>
        <a:lstStyle/>
        <a:p>
          <a:endParaRPr lang="en-US">
            <a:latin typeface="Arial" pitchFamily="34" charset="0"/>
            <a:cs typeface="Arial" pitchFamily="34" charset="0"/>
          </a:endParaRPr>
        </a:p>
      </dgm:t>
    </dgm:pt>
    <dgm:pt modelId="{158573D0-6817-4BF9-BF30-1750D61DB7CF}" type="sibTrans" cxnId="{7E09F3E0-D498-472F-9480-3403BAE1BD5B}">
      <dgm:prSet/>
      <dgm:spPr/>
      <dgm:t>
        <a:bodyPr/>
        <a:lstStyle/>
        <a:p>
          <a:endParaRPr lang="en-US">
            <a:latin typeface="Arial" pitchFamily="34" charset="0"/>
            <a:cs typeface="Arial" pitchFamily="34" charset="0"/>
          </a:endParaRPr>
        </a:p>
      </dgm:t>
    </dgm:pt>
    <dgm:pt modelId="{587B3F94-DA33-4D8C-AF2E-558BBF74E85A}">
      <dgm:prSet phldrT="[Text]" custT="1"/>
      <dgm:spPr>
        <a:solidFill>
          <a:srgbClr val="A0D776"/>
        </a:solidFill>
      </dgm:spPr>
      <dgm:t>
        <a:bodyPr/>
        <a:lstStyle/>
        <a:p>
          <a:r>
            <a:rPr lang="en-US" sz="2400">
              <a:solidFill>
                <a:schemeClr val="tx1"/>
              </a:solidFill>
              <a:latin typeface="Arial" pitchFamily="34" charset="0"/>
              <a:cs typeface="Arial" pitchFamily="34" charset="0"/>
            </a:rPr>
            <a:t>Radiation</a:t>
          </a:r>
        </a:p>
      </dgm:t>
    </dgm:pt>
    <dgm:pt modelId="{609BC2AC-E7A3-47D7-BF30-70FA9C7F4FB3}" type="parTrans" cxnId="{7823BAC8-F480-413C-9768-72E557BB47BA}">
      <dgm:prSet/>
      <dgm:spPr/>
      <dgm:t>
        <a:bodyPr/>
        <a:lstStyle/>
        <a:p>
          <a:endParaRPr lang="en-US">
            <a:latin typeface="Arial" pitchFamily="34" charset="0"/>
            <a:cs typeface="Arial" pitchFamily="34" charset="0"/>
          </a:endParaRPr>
        </a:p>
      </dgm:t>
    </dgm:pt>
    <dgm:pt modelId="{C597B1BC-641E-4349-80E7-1F52E63E9B9D}" type="sibTrans" cxnId="{7823BAC8-F480-413C-9768-72E557BB47BA}">
      <dgm:prSet/>
      <dgm:spPr/>
      <dgm:t>
        <a:bodyPr/>
        <a:lstStyle/>
        <a:p>
          <a:endParaRPr lang="en-US">
            <a:latin typeface="Arial" pitchFamily="34" charset="0"/>
            <a:cs typeface="Arial" pitchFamily="34" charset="0"/>
          </a:endParaRPr>
        </a:p>
      </dgm:t>
    </dgm:pt>
    <dgm:pt modelId="{21F3743B-A988-451B-9B2B-E12970D307D8}" type="pres">
      <dgm:prSet presAssocID="{CFB2F08C-725D-4646-9888-458663BF6AFA}" presName="diagram" presStyleCnt="0">
        <dgm:presLayoutVars>
          <dgm:dir/>
          <dgm:resizeHandles val="exact"/>
        </dgm:presLayoutVars>
      </dgm:prSet>
      <dgm:spPr/>
    </dgm:pt>
    <dgm:pt modelId="{F15AE69F-BB41-4B34-BDA0-85538F4FCF04}" type="pres">
      <dgm:prSet presAssocID="{5AA673A8-C715-40E6-9E34-6128F329FF7E}" presName="node" presStyleLbl="node1" presStyleIdx="0" presStyleCnt="5" custLinFactNeighborY="1859">
        <dgm:presLayoutVars>
          <dgm:bulletEnabled val="1"/>
        </dgm:presLayoutVars>
      </dgm:prSet>
      <dgm:spPr/>
    </dgm:pt>
    <dgm:pt modelId="{AFBF13FA-4B2B-4A27-A596-AD80066A2A25}" type="pres">
      <dgm:prSet presAssocID="{8A9984C3-F96B-47C1-81EC-6341D3451891}" presName="sibTrans" presStyleCnt="0"/>
      <dgm:spPr/>
    </dgm:pt>
    <dgm:pt modelId="{D5CAC53D-AC2E-40C4-8BA2-AC139BE26B9E}" type="pres">
      <dgm:prSet presAssocID="{D58BCD69-FD88-438C-8758-AAD0D2A2E623}" presName="node" presStyleLbl="node1" presStyleIdx="1" presStyleCnt="5" custLinFactNeighborX="0" custLinFactNeighborY="1859">
        <dgm:presLayoutVars>
          <dgm:bulletEnabled val="1"/>
        </dgm:presLayoutVars>
      </dgm:prSet>
      <dgm:spPr/>
    </dgm:pt>
    <dgm:pt modelId="{614EB9C7-9FA7-4F5F-A6AD-B48E7B246F60}" type="pres">
      <dgm:prSet presAssocID="{41A59BDF-2F4C-4AFA-BF7A-404F36B09042}" presName="sibTrans" presStyleCnt="0"/>
      <dgm:spPr/>
    </dgm:pt>
    <dgm:pt modelId="{D12A28F2-4931-4D31-A0EA-98AEF10DD403}" type="pres">
      <dgm:prSet presAssocID="{19305C73-6F84-4C8A-99AC-593C48F2995D}" presName="node" presStyleLbl="node1" presStyleIdx="2" presStyleCnt="5" custLinFactNeighborX="1640" custLinFactNeighborY="1859">
        <dgm:presLayoutVars>
          <dgm:bulletEnabled val="1"/>
        </dgm:presLayoutVars>
      </dgm:prSet>
      <dgm:spPr/>
    </dgm:pt>
    <dgm:pt modelId="{010F6664-A604-4CDD-BD81-9F0353261853}" type="pres">
      <dgm:prSet presAssocID="{3BFD853F-D858-43FA-8D4F-CB3337F97533}" presName="sibTrans" presStyleCnt="0"/>
      <dgm:spPr/>
    </dgm:pt>
    <dgm:pt modelId="{A8B9A2DD-90FA-4824-9B61-9B8DD358B835}" type="pres">
      <dgm:prSet presAssocID="{751214F7-864B-4997-BD97-BB2E79162B16}" presName="node" presStyleLbl="node1" presStyleIdx="3" presStyleCnt="5" custLinFactNeighborX="-7452" custLinFactNeighborY="13373">
        <dgm:presLayoutVars>
          <dgm:bulletEnabled val="1"/>
        </dgm:presLayoutVars>
      </dgm:prSet>
      <dgm:spPr/>
    </dgm:pt>
    <dgm:pt modelId="{1A851207-E06C-4B0A-BC2D-C77E83CAD12D}" type="pres">
      <dgm:prSet presAssocID="{158573D0-6817-4BF9-BF30-1750D61DB7CF}" presName="sibTrans" presStyleCnt="0"/>
      <dgm:spPr/>
    </dgm:pt>
    <dgm:pt modelId="{73C5EB82-A625-42E4-B7BA-D9BA8007E11E}" type="pres">
      <dgm:prSet presAssocID="{587B3F94-DA33-4D8C-AF2E-558BBF74E85A}" presName="node" presStyleLbl="node1" presStyleIdx="4" presStyleCnt="5" custLinFactNeighborX="3439" custLinFactNeighborY="15284">
        <dgm:presLayoutVars>
          <dgm:bulletEnabled val="1"/>
        </dgm:presLayoutVars>
      </dgm:prSet>
      <dgm:spPr/>
    </dgm:pt>
  </dgm:ptLst>
  <dgm:cxnLst>
    <dgm:cxn modelId="{5847D20D-6E19-4DD3-A7FF-5CECEDC66D57}" type="presOf" srcId="{751214F7-864B-4997-BD97-BB2E79162B16}" destId="{A8B9A2DD-90FA-4824-9B61-9B8DD358B835}" srcOrd="0" destOrd="0" presId="urn:microsoft.com/office/officeart/2005/8/layout/default#1"/>
    <dgm:cxn modelId="{4BF77468-9C91-4199-85BB-71346834EDFB}" type="presOf" srcId="{CFB2F08C-725D-4646-9888-458663BF6AFA}" destId="{21F3743B-A988-451B-9B2B-E12970D307D8}" srcOrd="0" destOrd="0" presId="urn:microsoft.com/office/officeart/2005/8/layout/default#1"/>
    <dgm:cxn modelId="{610AE17E-78A4-4B19-A9AA-3ABA978E68C0}" srcId="{CFB2F08C-725D-4646-9888-458663BF6AFA}" destId="{D58BCD69-FD88-438C-8758-AAD0D2A2E623}" srcOrd="1" destOrd="0" parTransId="{309EF50A-B23A-4509-8CA5-2708519B3A1F}" sibTransId="{41A59BDF-2F4C-4AFA-BF7A-404F36B09042}"/>
    <dgm:cxn modelId="{B00D179C-F7A1-4FD9-91D7-970FCF59A6F9}" type="presOf" srcId="{5AA673A8-C715-40E6-9E34-6128F329FF7E}" destId="{F15AE69F-BB41-4B34-BDA0-85538F4FCF04}" srcOrd="0" destOrd="0" presId="urn:microsoft.com/office/officeart/2005/8/layout/default#1"/>
    <dgm:cxn modelId="{A0C37CA8-6F34-440C-A7C2-868CC79323AA}" type="presOf" srcId="{D58BCD69-FD88-438C-8758-AAD0D2A2E623}" destId="{D5CAC53D-AC2E-40C4-8BA2-AC139BE26B9E}" srcOrd="0" destOrd="0" presId="urn:microsoft.com/office/officeart/2005/8/layout/default#1"/>
    <dgm:cxn modelId="{A64AB6B2-3CCF-4854-98A9-39B3B9A63DDE}" srcId="{CFB2F08C-725D-4646-9888-458663BF6AFA}" destId="{19305C73-6F84-4C8A-99AC-593C48F2995D}" srcOrd="2" destOrd="0" parTransId="{A46AAD06-2D71-4A40-8542-D39AA0195D0D}" sibTransId="{3BFD853F-D858-43FA-8D4F-CB3337F97533}"/>
    <dgm:cxn modelId="{7823BAC8-F480-413C-9768-72E557BB47BA}" srcId="{CFB2F08C-725D-4646-9888-458663BF6AFA}" destId="{587B3F94-DA33-4D8C-AF2E-558BBF74E85A}" srcOrd="4" destOrd="0" parTransId="{609BC2AC-E7A3-47D7-BF30-70FA9C7F4FB3}" sibTransId="{C597B1BC-641E-4349-80E7-1F52E63E9B9D}"/>
    <dgm:cxn modelId="{43A627CF-D9F9-45AF-8E6E-7889117835E6}" srcId="{CFB2F08C-725D-4646-9888-458663BF6AFA}" destId="{5AA673A8-C715-40E6-9E34-6128F329FF7E}" srcOrd="0" destOrd="0" parTransId="{753A9F13-040B-417D-BB2B-6A0AD8A26BFF}" sibTransId="{8A9984C3-F96B-47C1-81EC-6341D3451891}"/>
    <dgm:cxn modelId="{7E09F3E0-D498-472F-9480-3403BAE1BD5B}" srcId="{CFB2F08C-725D-4646-9888-458663BF6AFA}" destId="{751214F7-864B-4997-BD97-BB2E79162B16}" srcOrd="3" destOrd="0" parTransId="{D40EE4E5-961A-43BB-A67C-C2B309A0DE38}" sibTransId="{158573D0-6817-4BF9-BF30-1750D61DB7CF}"/>
    <dgm:cxn modelId="{90CBCCEA-1AA9-4C90-BC1D-099400E9B944}" type="presOf" srcId="{19305C73-6F84-4C8A-99AC-593C48F2995D}" destId="{D12A28F2-4931-4D31-A0EA-98AEF10DD403}" srcOrd="0" destOrd="0" presId="urn:microsoft.com/office/officeart/2005/8/layout/default#1"/>
    <dgm:cxn modelId="{B6C194F2-0FA0-4554-B3DB-E5C20BF996ED}" type="presOf" srcId="{587B3F94-DA33-4D8C-AF2E-558BBF74E85A}" destId="{73C5EB82-A625-42E4-B7BA-D9BA8007E11E}" srcOrd="0" destOrd="0" presId="urn:microsoft.com/office/officeart/2005/8/layout/default#1"/>
    <dgm:cxn modelId="{7FB20D5B-7202-4850-94F3-E4C80BD12896}" type="presParOf" srcId="{21F3743B-A988-451B-9B2B-E12970D307D8}" destId="{F15AE69F-BB41-4B34-BDA0-85538F4FCF04}" srcOrd="0" destOrd="0" presId="urn:microsoft.com/office/officeart/2005/8/layout/default#1"/>
    <dgm:cxn modelId="{C5946F5E-3E1C-47D3-926C-77B677969892}" type="presParOf" srcId="{21F3743B-A988-451B-9B2B-E12970D307D8}" destId="{AFBF13FA-4B2B-4A27-A596-AD80066A2A25}" srcOrd="1" destOrd="0" presId="urn:microsoft.com/office/officeart/2005/8/layout/default#1"/>
    <dgm:cxn modelId="{D1385DAC-6798-428D-B008-348F7E523404}" type="presParOf" srcId="{21F3743B-A988-451B-9B2B-E12970D307D8}" destId="{D5CAC53D-AC2E-40C4-8BA2-AC139BE26B9E}" srcOrd="2" destOrd="0" presId="urn:microsoft.com/office/officeart/2005/8/layout/default#1"/>
    <dgm:cxn modelId="{6B6B4983-DA3F-44FD-A98F-FB1D76A7A627}" type="presParOf" srcId="{21F3743B-A988-451B-9B2B-E12970D307D8}" destId="{614EB9C7-9FA7-4F5F-A6AD-B48E7B246F60}" srcOrd="3" destOrd="0" presId="urn:microsoft.com/office/officeart/2005/8/layout/default#1"/>
    <dgm:cxn modelId="{031341BD-29C3-4A7B-B840-0FEDFE9263B6}" type="presParOf" srcId="{21F3743B-A988-451B-9B2B-E12970D307D8}" destId="{D12A28F2-4931-4D31-A0EA-98AEF10DD403}" srcOrd="4" destOrd="0" presId="urn:microsoft.com/office/officeart/2005/8/layout/default#1"/>
    <dgm:cxn modelId="{018A7D4B-599D-42B4-A053-0022B5971D96}" type="presParOf" srcId="{21F3743B-A988-451B-9B2B-E12970D307D8}" destId="{010F6664-A604-4CDD-BD81-9F0353261853}" srcOrd="5" destOrd="0" presId="urn:microsoft.com/office/officeart/2005/8/layout/default#1"/>
    <dgm:cxn modelId="{3F81B42C-C3F8-40F4-89E6-0027690B7611}" type="presParOf" srcId="{21F3743B-A988-451B-9B2B-E12970D307D8}" destId="{A8B9A2DD-90FA-4824-9B61-9B8DD358B835}" srcOrd="6" destOrd="0" presId="urn:microsoft.com/office/officeart/2005/8/layout/default#1"/>
    <dgm:cxn modelId="{56F93BEE-6E6A-44C9-8B3D-04F7CED5363F}" type="presParOf" srcId="{21F3743B-A988-451B-9B2B-E12970D307D8}" destId="{1A851207-E06C-4B0A-BC2D-C77E83CAD12D}" srcOrd="7" destOrd="0" presId="urn:microsoft.com/office/officeart/2005/8/layout/default#1"/>
    <dgm:cxn modelId="{97A70413-5D48-41BA-8A40-BE96D0352382}" type="presParOf" srcId="{21F3743B-A988-451B-9B2B-E12970D307D8}" destId="{73C5EB82-A625-42E4-B7BA-D9BA8007E11E}" srcOrd="8" destOrd="0" presId="urn:microsoft.com/office/officeart/2005/8/layout/defaul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FB2F08C-725D-4646-9888-458663BF6AFA}" type="doc">
      <dgm:prSet loTypeId="urn:microsoft.com/office/officeart/2005/8/layout/default#2" loCatId="list" qsTypeId="urn:microsoft.com/office/officeart/2005/8/quickstyle/3d2#1" qsCatId="3D" csTypeId="urn:microsoft.com/office/officeart/2005/8/colors/colorful5" csCatId="colorful" phldr="1"/>
      <dgm:spPr/>
      <dgm:t>
        <a:bodyPr/>
        <a:lstStyle/>
        <a:p>
          <a:endParaRPr lang="en-US"/>
        </a:p>
      </dgm:t>
    </dgm:pt>
    <dgm:pt modelId="{5AA673A8-C715-40E6-9E34-6128F329FF7E}">
      <dgm:prSet phldrT="[Text]" custT="1"/>
      <dgm:spPr/>
      <dgm:t>
        <a:bodyPr/>
        <a:lstStyle/>
        <a:p>
          <a:r>
            <a:rPr lang="en-US" sz="2800">
              <a:solidFill>
                <a:schemeClr val="tx1"/>
              </a:solidFill>
              <a:latin typeface="Arial" pitchFamily="34" charset="0"/>
              <a:cs typeface="Arial" pitchFamily="34" charset="0"/>
            </a:rPr>
            <a:t>Keep the evaporation temperature reasonably high</a:t>
          </a:r>
          <a:endParaRPr lang="en-US" sz="2800" dirty="0">
            <a:solidFill>
              <a:schemeClr val="tx1"/>
            </a:solidFill>
            <a:latin typeface="Arial" pitchFamily="34" charset="0"/>
            <a:cs typeface="Arial" pitchFamily="34" charset="0"/>
          </a:endParaRPr>
        </a:p>
      </dgm:t>
    </dgm:pt>
    <dgm:pt modelId="{753A9F13-040B-417D-BB2B-6A0AD8A26BFF}" type="parTrans" cxnId="{43A627CF-D9F9-45AF-8E6E-7889117835E6}">
      <dgm:prSet/>
      <dgm:spPr/>
      <dgm:t>
        <a:bodyPr/>
        <a:lstStyle/>
        <a:p>
          <a:endParaRPr lang="en-US" sz="3200">
            <a:latin typeface="Arial" pitchFamily="34" charset="0"/>
            <a:cs typeface="Arial" pitchFamily="34" charset="0"/>
          </a:endParaRPr>
        </a:p>
      </dgm:t>
    </dgm:pt>
    <dgm:pt modelId="{8A9984C3-F96B-47C1-81EC-6341D3451891}" type="sibTrans" cxnId="{43A627CF-D9F9-45AF-8E6E-7889117835E6}">
      <dgm:prSet/>
      <dgm:spPr/>
      <dgm:t>
        <a:bodyPr/>
        <a:lstStyle/>
        <a:p>
          <a:endParaRPr lang="en-US" sz="3200">
            <a:latin typeface="Arial" pitchFamily="34" charset="0"/>
            <a:cs typeface="Arial" pitchFamily="34" charset="0"/>
          </a:endParaRPr>
        </a:p>
      </dgm:t>
    </dgm:pt>
    <dgm:pt modelId="{D58BCD69-FD88-438C-8758-AAD0D2A2E623}">
      <dgm:prSet phldrT="[Text]" custT="1"/>
      <dgm:spPr/>
      <dgm:t>
        <a:bodyPr/>
        <a:lstStyle/>
        <a:p>
          <a:r>
            <a:rPr lang="en-US" sz="2800">
              <a:solidFill>
                <a:schemeClr val="tx1"/>
              </a:solidFill>
              <a:latin typeface="Arial" pitchFamily="34" charset="0"/>
              <a:cs typeface="Arial" pitchFamily="34" charset="0"/>
            </a:rPr>
            <a:t>Avoid oil entering the evaporator</a:t>
          </a:r>
        </a:p>
      </dgm:t>
    </dgm:pt>
    <dgm:pt modelId="{41A59BDF-2F4C-4AFA-BF7A-404F36B09042}" type="sibTrans" cxnId="{610AE17E-78A4-4B19-A9AA-3ABA978E68C0}">
      <dgm:prSet/>
      <dgm:spPr/>
      <dgm:t>
        <a:bodyPr/>
        <a:lstStyle/>
        <a:p>
          <a:endParaRPr lang="en-US" sz="3200">
            <a:latin typeface="Arial" pitchFamily="34" charset="0"/>
            <a:cs typeface="Arial" pitchFamily="34" charset="0"/>
          </a:endParaRPr>
        </a:p>
      </dgm:t>
    </dgm:pt>
    <dgm:pt modelId="{309EF50A-B23A-4509-8CA5-2708519B3A1F}" type="parTrans" cxnId="{610AE17E-78A4-4B19-A9AA-3ABA978E68C0}">
      <dgm:prSet/>
      <dgm:spPr/>
      <dgm:t>
        <a:bodyPr/>
        <a:lstStyle/>
        <a:p>
          <a:endParaRPr lang="en-US" sz="3200">
            <a:latin typeface="Arial" pitchFamily="34" charset="0"/>
            <a:cs typeface="Arial" pitchFamily="34" charset="0"/>
          </a:endParaRPr>
        </a:p>
      </dgm:t>
    </dgm:pt>
    <dgm:pt modelId="{19305C73-6F84-4C8A-99AC-593C48F2995D}">
      <dgm:prSet phldrT="[Text]" custT="1"/>
      <dgm:spPr/>
      <dgm:t>
        <a:bodyPr/>
        <a:lstStyle/>
        <a:p>
          <a:r>
            <a:rPr lang="en-US" sz="2800">
              <a:solidFill>
                <a:schemeClr val="tx1"/>
              </a:solidFill>
              <a:latin typeface="Arial" pitchFamily="34" charset="0"/>
              <a:cs typeface="Arial" pitchFamily="34" charset="0"/>
            </a:rPr>
            <a:t>Keep the heat exchange surface clean</a:t>
          </a:r>
        </a:p>
      </dgm:t>
    </dgm:pt>
    <dgm:pt modelId="{3BFD853F-D858-43FA-8D4F-CB3337F97533}" type="sibTrans" cxnId="{A64AB6B2-3CCF-4854-98A9-39B3B9A63DDE}">
      <dgm:prSet/>
      <dgm:spPr/>
      <dgm:t>
        <a:bodyPr/>
        <a:lstStyle/>
        <a:p>
          <a:endParaRPr lang="en-US" sz="3200">
            <a:latin typeface="Arial" pitchFamily="34" charset="0"/>
            <a:cs typeface="Arial" pitchFamily="34" charset="0"/>
          </a:endParaRPr>
        </a:p>
      </dgm:t>
    </dgm:pt>
    <dgm:pt modelId="{A46AAD06-2D71-4A40-8542-D39AA0195D0D}" type="parTrans" cxnId="{A64AB6B2-3CCF-4854-98A9-39B3B9A63DDE}">
      <dgm:prSet/>
      <dgm:spPr/>
      <dgm:t>
        <a:bodyPr/>
        <a:lstStyle/>
        <a:p>
          <a:endParaRPr lang="en-US" sz="3200">
            <a:latin typeface="Arial" pitchFamily="34" charset="0"/>
            <a:cs typeface="Arial" pitchFamily="34" charset="0"/>
          </a:endParaRPr>
        </a:p>
      </dgm:t>
    </dgm:pt>
    <dgm:pt modelId="{751214F7-864B-4997-BD97-BB2E79162B16}">
      <dgm:prSet phldrT="[Text]" custT="1"/>
      <dgm:spPr/>
      <dgm:t>
        <a:bodyPr/>
        <a:lstStyle/>
        <a:p>
          <a:r>
            <a:rPr lang="en-US" sz="2800">
              <a:solidFill>
                <a:schemeClr val="tx1"/>
              </a:solidFill>
              <a:latin typeface="Arial" pitchFamily="34" charset="0"/>
              <a:cs typeface="Arial" pitchFamily="34" charset="0"/>
            </a:rPr>
            <a:t>Check the thermostat controls</a:t>
          </a:r>
        </a:p>
      </dgm:t>
    </dgm:pt>
    <dgm:pt modelId="{158573D0-6817-4BF9-BF30-1750D61DB7CF}" type="sibTrans" cxnId="{7E09F3E0-D498-472F-9480-3403BAE1BD5B}">
      <dgm:prSet/>
      <dgm:spPr/>
      <dgm:t>
        <a:bodyPr/>
        <a:lstStyle/>
        <a:p>
          <a:endParaRPr lang="en-US" sz="3200">
            <a:latin typeface="Arial" pitchFamily="34" charset="0"/>
            <a:cs typeface="Arial" pitchFamily="34" charset="0"/>
          </a:endParaRPr>
        </a:p>
      </dgm:t>
    </dgm:pt>
    <dgm:pt modelId="{D40EE4E5-961A-43BB-A67C-C2B309A0DE38}" type="parTrans" cxnId="{7E09F3E0-D498-472F-9480-3403BAE1BD5B}">
      <dgm:prSet/>
      <dgm:spPr/>
      <dgm:t>
        <a:bodyPr/>
        <a:lstStyle/>
        <a:p>
          <a:endParaRPr lang="en-US" sz="3200">
            <a:latin typeface="Arial" pitchFamily="34" charset="0"/>
            <a:cs typeface="Arial" pitchFamily="34" charset="0"/>
          </a:endParaRPr>
        </a:p>
      </dgm:t>
    </dgm:pt>
    <dgm:pt modelId="{21F3743B-A988-451B-9B2B-E12970D307D8}" type="pres">
      <dgm:prSet presAssocID="{CFB2F08C-725D-4646-9888-458663BF6AFA}" presName="diagram" presStyleCnt="0">
        <dgm:presLayoutVars>
          <dgm:dir/>
          <dgm:resizeHandles val="exact"/>
        </dgm:presLayoutVars>
      </dgm:prSet>
      <dgm:spPr/>
    </dgm:pt>
    <dgm:pt modelId="{F15AE69F-BB41-4B34-BDA0-85538F4FCF04}" type="pres">
      <dgm:prSet presAssocID="{5AA673A8-C715-40E6-9E34-6128F329FF7E}" presName="node" presStyleLbl="node1" presStyleIdx="0" presStyleCnt="4">
        <dgm:presLayoutVars>
          <dgm:bulletEnabled val="1"/>
        </dgm:presLayoutVars>
      </dgm:prSet>
      <dgm:spPr/>
    </dgm:pt>
    <dgm:pt modelId="{AFBF13FA-4B2B-4A27-A596-AD80066A2A25}" type="pres">
      <dgm:prSet presAssocID="{8A9984C3-F96B-47C1-81EC-6341D3451891}" presName="sibTrans" presStyleCnt="0"/>
      <dgm:spPr/>
    </dgm:pt>
    <dgm:pt modelId="{D5CAC53D-AC2E-40C4-8BA2-AC139BE26B9E}" type="pres">
      <dgm:prSet presAssocID="{D58BCD69-FD88-438C-8758-AAD0D2A2E623}" presName="node" presStyleLbl="node1" presStyleIdx="1" presStyleCnt="4" custLinFactNeighborY="-3376">
        <dgm:presLayoutVars>
          <dgm:bulletEnabled val="1"/>
        </dgm:presLayoutVars>
      </dgm:prSet>
      <dgm:spPr/>
    </dgm:pt>
    <dgm:pt modelId="{614EB9C7-9FA7-4F5F-A6AD-B48E7B246F60}" type="pres">
      <dgm:prSet presAssocID="{41A59BDF-2F4C-4AFA-BF7A-404F36B09042}" presName="sibTrans" presStyleCnt="0"/>
      <dgm:spPr/>
    </dgm:pt>
    <dgm:pt modelId="{D12A28F2-4931-4D31-A0EA-98AEF10DD403}" type="pres">
      <dgm:prSet presAssocID="{19305C73-6F84-4C8A-99AC-593C48F2995D}" presName="node" presStyleLbl="node1" presStyleIdx="2" presStyleCnt="4">
        <dgm:presLayoutVars>
          <dgm:bulletEnabled val="1"/>
        </dgm:presLayoutVars>
      </dgm:prSet>
      <dgm:spPr/>
    </dgm:pt>
    <dgm:pt modelId="{010F6664-A604-4CDD-BD81-9F0353261853}" type="pres">
      <dgm:prSet presAssocID="{3BFD853F-D858-43FA-8D4F-CB3337F97533}" presName="sibTrans" presStyleCnt="0"/>
      <dgm:spPr/>
    </dgm:pt>
    <dgm:pt modelId="{A8B9A2DD-90FA-4824-9B61-9B8DD358B835}" type="pres">
      <dgm:prSet presAssocID="{751214F7-864B-4997-BD97-BB2E79162B16}" presName="node" presStyleLbl="node1" presStyleIdx="3" presStyleCnt="4">
        <dgm:presLayoutVars>
          <dgm:bulletEnabled val="1"/>
        </dgm:presLayoutVars>
      </dgm:prSet>
      <dgm:spPr/>
    </dgm:pt>
  </dgm:ptLst>
  <dgm:cxnLst>
    <dgm:cxn modelId="{66F7CD04-BE63-4CE0-B7B7-EDF508221715}" type="presOf" srcId="{5AA673A8-C715-40E6-9E34-6128F329FF7E}" destId="{F15AE69F-BB41-4B34-BDA0-85538F4FCF04}" srcOrd="0" destOrd="0" presId="urn:microsoft.com/office/officeart/2005/8/layout/default#2"/>
    <dgm:cxn modelId="{9AEF1A7D-C42D-4BF3-9203-F8D3250DED96}" type="presOf" srcId="{751214F7-864B-4997-BD97-BB2E79162B16}" destId="{A8B9A2DD-90FA-4824-9B61-9B8DD358B835}" srcOrd="0" destOrd="0" presId="urn:microsoft.com/office/officeart/2005/8/layout/default#2"/>
    <dgm:cxn modelId="{34B26C7D-BCE1-4D0E-8271-DB6489DB69D8}" type="presOf" srcId="{D58BCD69-FD88-438C-8758-AAD0D2A2E623}" destId="{D5CAC53D-AC2E-40C4-8BA2-AC139BE26B9E}" srcOrd="0" destOrd="0" presId="urn:microsoft.com/office/officeart/2005/8/layout/default#2"/>
    <dgm:cxn modelId="{610AE17E-78A4-4B19-A9AA-3ABA978E68C0}" srcId="{CFB2F08C-725D-4646-9888-458663BF6AFA}" destId="{D58BCD69-FD88-438C-8758-AAD0D2A2E623}" srcOrd="1" destOrd="0" parTransId="{309EF50A-B23A-4509-8CA5-2708519B3A1F}" sibTransId="{41A59BDF-2F4C-4AFA-BF7A-404F36B09042}"/>
    <dgm:cxn modelId="{82078890-8F71-459D-8B2D-468280162CA1}" type="presOf" srcId="{CFB2F08C-725D-4646-9888-458663BF6AFA}" destId="{21F3743B-A988-451B-9B2B-E12970D307D8}" srcOrd="0" destOrd="0" presId="urn:microsoft.com/office/officeart/2005/8/layout/default#2"/>
    <dgm:cxn modelId="{A64AB6B2-3CCF-4854-98A9-39B3B9A63DDE}" srcId="{CFB2F08C-725D-4646-9888-458663BF6AFA}" destId="{19305C73-6F84-4C8A-99AC-593C48F2995D}" srcOrd="2" destOrd="0" parTransId="{A46AAD06-2D71-4A40-8542-D39AA0195D0D}" sibTransId="{3BFD853F-D858-43FA-8D4F-CB3337F97533}"/>
    <dgm:cxn modelId="{43A627CF-D9F9-45AF-8E6E-7889117835E6}" srcId="{CFB2F08C-725D-4646-9888-458663BF6AFA}" destId="{5AA673A8-C715-40E6-9E34-6128F329FF7E}" srcOrd="0" destOrd="0" parTransId="{753A9F13-040B-417D-BB2B-6A0AD8A26BFF}" sibTransId="{8A9984C3-F96B-47C1-81EC-6341D3451891}"/>
    <dgm:cxn modelId="{7E09F3E0-D498-472F-9480-3403BAE1BD5B}" srcId="{CFB2F08C-725D-4646-9888-458663BF6AFA}" destId="{751214F7-864B-4997-BD97-BB2E79162B16}" srcOrd="3" destOrd="0" parTransId="{D40EE4E5-961A-43BB-A67C-C2B309A0DE38}" sibTransId="{158573D0-6817-4BF9-BF30-1750D61DB7CF}"/>
    <dgm:cxn modelId="{EC7495E2-BBBF-4F04-9FF4-896C05796A80}" type="presOf" srcId="{19305C73-6F84-4C8A-99AC-593C48F2995D}" destId="{D12A28F2-4931-4D31-A0EA-98AEF10DD403}" srcOrd="0" destOrd="0" presId="urn:microsoft.com/office/officeart/2005/8/layout/default#2"/>
    <dgm:cxn modelId="{CD7ECD94-8E7E-4CA0-8B7B-DBFCB3793A70}" type="presParOf" srcId="{21F3743B-A988-451B-9B2B-E12970D307D8}" destId="{F15AE69F-BB41-4B34-BDA0-85538F4FCF04}" srcOrd="0" destOrd="0" presId="urn:microsoft.com/office/officeart/2005/8/layout/default#2"/>
    <dgm:cxn modelId="{2E2539CC-CF4E-46D5-AD6E-E6E3F29BA14A}" type="presParOf" srcId="{21F3743B-A988-451B-9B2B-E12970D307D8}" destId="{AFBF13FA-4B2B-4A27-A596-AD80066A2A25}" srcOrd="1" destOrd="0" presId="urn:microsoft.com/office/officeart/2005/8/layout/default#2"/>
    <dgm:cxn modelId="{426BF698-0D41-4B57-9100-3356E43ABAF1}" type="presParOf" srcId="{21F3743B-A988-451B-9B2B-E12970D307D8}" destId="{D5CAC53D-AC2E-40C4-8BA2-AC139BE26B9E}" srcOrd="2" destOrd="0" presId="urn:microsoft.com/office/officeart/2005/8/layout/default#2"/>
    <dgm:cxn modelId="{40921246-7684-40D2-85BE-AD91B61649BC}" type="presParOf" srcId="{21F3743B-A988-451B-9B2B-E12970D307D8}" destId="{614EB9C7-9FA7-4F5F-A6AD-B48E7B246F60}" srcOrd="3" destOrd="0" presId="urn:microsoft.com/office/officeart/2005/8/layout/default#2"/>
    <dgm:cxn modelId="{CA3A71A3-09A1-459E-88EB-22178CB9F24C}" type="presParOf" srcId="{21F3743B-A988-451B-9B2B-E12970D307D8}" destId="{D12A28F2-4931-4D31-A0EA-98AEF10DD403}" srcOrd="4" destOrd="0" presId="urn:microsoft.com/office/officeart/2005/8/layout/default#2"/>
    <dgm:cxn modelId="{CC27B61C-0355-4011-BC6B-433F70A5BD6A}" type="presParOf" srcId="{21F3743B-A988-451B-9B2B-E12970D307D8}" destId="{010F6664-A604-4CDD-BD81-9F0353261853}" srcOrd="5" destOrd="0" presId="urn:microsoft.com/office/officeart/2005/8/layout/default#2"/>
    <dgm:cxn modelId="{E5A7340E-3F5A-48A8-AE6F-39330A2FC4FC}" type="presParOf" srcId="{21F3743B-A988-451B-9B2B-E12970D307D8}" destId="{A8B9A2DD-90FA-4824-9B61-9B8DD358B835}" srcOrd="6" destOrd="0" presId="urn:microsoft.com/office/officeart/2005/8/layout/defaul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7802324-10CC-4682-A700-58E1B41CADC2}" type="doc">
      <dgm:prSet loTypeId="urn:microsoft.com/office/officeart/2005/8/layout/arrow5" loCatId="process" qsTypeId="urn:microsoft.com/office/officeart/2005/8/quickstyle/3d2#2" qsCatId="3D" csTypeId="urn:microsoft.com/office/officeart/2005/8/colors/colorful5" csCatId="colorful" phldr="1"/>
      <dgm:spPr/>
      <dgm:t>
        <a:bodyPr/>
        <a:lstStyle/>
        <a:p>
          <a:endParaRPr lang="en-US"/>
        </a:p>
      </dgm:t>
    </dgm:pt>
    <dgm:pt modelId="{4B948389-B054-4164-A2FD-CA8F7D99A87C}">
      <dgm:prSet phldrT="[Text]" custT="1"/>
      <dgm:spPr/>
      <dgm:t>
        <a:bodyPr/>
        <a:lstStyle/>
        <a:p>
          <a:r>
            <a:rPr lang="en-US" sz="2800" b="0">
              <a:solidFill>
                <a:schemeClr val="tx1"/>
              </a:solidFill>
              <a:latin typeface="Arial" pitchFamily="34" charset="0"/>
              <a:cs typeface="Arial" pitchFamily="34" charset="0"/>
            </a:rPr>
            <a:t>Limit heat sources from entering from outside</a:t>
          </a:r>
        </a:p>
      </dgm:t>
    </dgm:pt>
    <dgm:pt modelId="{D70F2CEB-E2C6-435B-856C-8E20FBC1D924}" type="parTrans" cxnId="{94E02F1A-6181-40CA-85CC-88F86D5E290E}">
      <dgm:prSet/>
      <dgm:spPr/>
      <dgm:t>
        <a:bodyPr/>
        <a:lstStyle/>
        <a:p>
          <a:endParaRPr lang="en-US" sz="2400">
            <a:latin typeface="Arial" pitchFamily="34" charset="0"/>
            <a:cs typeface="Arial" pitchFamily="34" charset="0"/>
          </a:endParaRPr>
        </a:p>
      </dgm:t>
    </dgm:pt>
    <dgm:pt modelId="{51CE43B6-9F95-4C86-BDCF-E969BEA5DBA4}" type="sibTrans" cxnId="{94E02F1A-6181-40CA-85CC-88F86D5E290E}">
      <dgm:prSet/>
      <dgm:spPr/>
      <dgm:t>
        <a:bodyPr/>
        <a:lstStyle/>
        <a:p>
          <a:endParaRPr lang="en-US" sz="2400">
            <a:latin typeface="Arial" pitchFamily="34" charset="0"/>
            <a:cs typeface="Arial" pitchFamily="34" charset="0"/>
          </a:endParaRPr>
        </a:p>
      </dgm:t>
    </dgm:pt>
    <dgm:pt modelId="{DF13088C-15EA-43C4-B0BC-BBB31B580B18}">
      <dgm:prSet phldrT="[Text]" custT="1"/>
      <dgm:spPr>
        <a:solidFill>
          <a:srgbClr val="FFFF00"/>
        </a:solidFill>
        <a:ln>
          <a:solidFill>
            <a:srgbClr val="FFFF00"/>
          </a:solidFill>
        </a:ln>
      </dgm:spPr>
      <dgm:t>
        <a:bodyPr/>
        <a:lstStyle/>
        <a:p>
          <a:r>
            <a:rPr lang="en-US" sz="2800">
              <a:solidFill>
                <a:schemeClr val="tx1"/>
              </a:solidFill>
              <a:latin typeface="Arial" pitchFamily="34" charset="0"/>
              <a:cs typeface="Arial" pitchFamily="34" charset="0"/>
            </a:rPr>
            <a:t>Limit heat sources arising from inside</a:t>
          </a:r>
        </a:p>
      </dgm:t>
    </dgm:pt>
    <dgm:pt modelId="{65CA0EB6-7419-4D42-9714-16353209FA09}" type="parTrans" cxnId="{E7D235AE-A8B6-4924-9C6A-7A3F6EF8EF97}">
      <dgm:prSet/>
      <dgm:spPr/>
      <dgm:t>
        <a:bodyPr/>
        <a:lstStyle/>
        <a:p>
          <a:endParaRPr lang="en-US" sz="2400">
            <a:latin typeface="Arial" pitchFamily="34" charset="0"/>
            <a:cs typeface="Arial" pitchFamily="34" charset="0"/>
          </a:endParaRPr>
        </a:p>
      </dgm:t>
    </dgm:pt>
    <dgm:pt modelId="{DC3EC939-7544-43BF-B270-6A36B0435809}" type="sibTrans" cxnId="{E7D235AE-A8B6-4924-9C6A-7A3F6EF8EF97}">
      <dgm:prSet/>
      <dgm:spPr/>
      <dgm:t>
        <a:bodyPr/>
        <a:lstStyle/>
        <a:p>
          <a:endParaRPr lang="en-US" sz="2400">
            <a:latin typeface="Arial" pitchFamily="34" charset="0"/>
            <a:cs typeface="Arial" pitchFamily="34" charset="0"/>
          </a:endParaRPr>
        </a:p>
      </dgm:t>
    </dgm:pt>
    <dgm:pt modelId="{1CE64496-BF97-4183-92A2-91E70B534488}" type="pres">
      <dgm:prSet presAssocID="{E7802324-10CC-4682-A700-58E1B41CADC2}" presName="diagram" presStyleCnt="0">
        <dgm:presLayoutVars>
          <dgm:dir/>
          <dgm:resizeHandles val="exact"/>
        </dgm:presLayoutVars>
      </dgm:prSet>
      <dgm:spPr/>
    </dgm:pt>
    <dgm:pt modelId="{BD37207C-BD65-4D77-9240-92FB111FDCA4}" type="pres">
      <dgm:prSet presAssocID="{4B948389-B054-4164-A2FD-CA8F7D99A87C}" presName="arrow" presStyleLbl="node1" presStyleIdx="0" presStyleCnt="2">
        <dgm:presLayoutVars>
          <dgm:bulletEnabled val="1"/>
        </dgm:presLayoutVars>
      </dgm:prSet>
      <dgm:spPr/>
    </dgm:pt>
    <dgm:pt modelId="{5E230706-07C2-4C22-BE23-DA0440AEC358}" type="pres">
      <dgm:prSet presAssocID="{DF13088C-15EA-43C4-B0BC-BBB31B580B18}" presName="arrow" presStyleLbl="node1" presStyleIdx="1" presStyleCnt="2">
        <dgm:presLayoutVars>
          <dgm:bulletEnabled val="1"/>
        </dgm:presLayoutVars>
      </dgm:prSet>
      <dgm:spPr/>
    </dgm:pt>
  </dgm:ptLst>
  <dgm:cxnLst>
    <dgm:cxn modelId="{94E02F1A-6181-40CA-85CC-88F86D5E290E}" srcId="{E7802324-10CC-4682-A700-58E1B41CADC2}" destId="{4B948389-B054-4164-A2FD-CA8F7D99A87C}" srcOrd="0" destOrd="0" parTransId="{D70F2CEB-E2C6-435B-856C-8E20FBC1D924}" sibTransId="{51CE43B6-9F95-4C86-BDCF-E969BEA5DBA4}"/>
    <dgm:cxn modelId="{7BDDB125-8B61-4CE9-940E-9FAEDC301841}" type="presOf" srcId="{E7802324-10CC-4682-A700-58E1B41CADC2}" destId="{1CE64496-BF97-4183-92A2-91E70B534488}" srcOrd="0" destOrd="0" presId="urn:microsoft.com/office/officeart/2005/8/layout/arrow5"/>
    <dgm:cxn modelId="{98479C28-D27A-4955-B6BB-9915A1DEC89B}" type="presOf" srcId="{DF13088C-15EA-43C4-B0BC-BBB31B580B18}" destId="{5E230706-07C2-4C22-BE23-DA0440AEC358}" srcOrd="0" destOrd="0" presId="urn:microsoft.com/office/officeart/2005/8/layout/arrow5"/>
    <dgm:cxn modelId="{1E822739-CD78-42EC-93AA-473D89AF5469}" type="presOf" srcId="{4B948389-B054-4164-A2FD-CA8F7D99A87C}" destId="{BD37207C-BD65-4D77-9240-92FB111FDCA4}" srcOrd="0" destOrd="0" presId="urn:microsoft.com/office/officeart/2005/8/layout/arrow5"/>
    <dgm:cxn modelId="{E7D235AE-A8B6-4924-9C6A-7A3F6EF8EF97}" srcId="{E7802324-10CC-4682-A700-58E1B41CADC2}" destId="{DF13088C-15EA-43C4-B0BC-BBB31B580B18}" srcOrd="1" destOrd="0" parTransId="{65CA0EB6-7419-4D42-9714-16353209FA09}" sibTransId="{DC3EC939-7544-43BF-B270-6A36B0435809}"/>
    <dgm:cxn modelId="{083DEA8B-B48C-453C-9E46-A4770A8E56CF}" type="presParOf" srcId="{1CE64496-BF97-4183-92A2-91E70B534488}" destId="{BD37207C-BD65-4D77-9240-92FB111FDCA4}" srcOrd="0" destOrd="0" presId="urn:microsoft.com/office/officeart/2005/8/layout/arrow5"/>
    <dgm:cxn modelId="{E3B03ED6-0743-49BC-882C-2C27DE3FE904}" type="presParOf" srcId="{1CE64496-BF97-4183-92A2-91E70B534488}" destId="{5E230706-07C2-4C22-BE23-DA0440AEC358}" srcOrd="1" destOrd="0" presId="urn:microsoft.com/office/officeart/2005/8/layout/arrow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E7F8CB-52D6-47DE-B373-C56FBBBA717B}">
      <dsp:nvSpPr>
        <dsp:cNvPr id="0" name=""/>
        <dsp:cNvSpPr/>
      </dsp:nvSpPr>
      <dsp:spPr>
        <a:xfrm rot="5400000">
          <a:off x="4448737" y="-1877815"/>
          <a:ext cx="2102673" cy="5859219"/>
        </a:xfrm>
        <a:prstGeom prst="round2SameRect">
          <a:avLst/>
        </a:prstGeom>
        <a:solidFill>
          <a:schemeClr val="accent5">
            <a:tint val="40000"/>
            <a:alpha val="90000"/>
            <a:hueOff val="0"/>
            <a:satOff val="0"/>
            <a:lumOff val="0"/>
            <a:alphaOff val="0"/>
          </a:schemeClr>
        </a:solidFill>
        <a:ln w="25400"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en-US" sz="2400" kern="1200">
              <a:latin typeface="Arial" pitchFamily="34" charset="0"/>
              <a:cs typeface="Arial" pitchFamily="34" charset="0"/>
            </a:rPr>
            <a:t>Invest in a high-performance system</a:t>
          </a:r>
        </a:p>
        <a:p>
          <a:pPr marL="228600" lvl="1" indent="-228600" algn="l" defTabSz="1066800">
            <a:lnSpc>
              <a:spcPct val="90000"/>
            </a:lnSpc>
            <a:spcBef>
              <a:spcPct val="0"/>
            </a:spcBef>
            <a:spcAft>
              <a:spcPct val="15000"/>
            </a:spcAft>
            <a:buChar char="•"/>
          </a:pPr>
          <a:r>
            <a:rPr lang="en-US" sz="2400" kern="1200">
              <a:latin typeface="Arial" pitchFamily="34" charset="0"/>
              <a:cs typeface="Arial" pitchFamily="34" charset="0"/>
            </a:rPr>
            <a:t>The technical parameters operate in accordance with the announcement</a:t>
          </a:r>
          <a:endParaRPr lang="en-US" sz="2400" kern="1200" dirty="0">
            <a:latin typeface="Arial" pitchFamily="34" charset="0"/>
            <a:cs typeface="Arial" pitchFamily="34" charset="0"/>
          </a:endParaRPr>
        </a:p>
      </dsp:txBody>
      <dsp:txXfrm rot="-5400000">
        <a:off x="2570464" y="103102"/>
        <a:ext cx="5756575" cy="1897385"/>
      </dsp:txXfrm>
    </dsp:sp>
    <dsp:sp modelId="{C87E3C5D-5CAB-45B4-A823-81969E9CCA0C}">
      <dsp:nvSpPr>
        <dsp:cNvPr id="0" name=""/>
        <dsp:cNvSpPr/>
      </dsp:nvSpPr>
      <dsp:spPr>
        <a:xfrm>
          <a:off x="0" y="380999"/>
          <a:ext cx="2570079" cy="1341590"/>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a:lnSpc>
              <a:spcPct val="90000"/>
            </a:lnSpc>
            <a:spcBef>
              <a:spcPct val="0"/>
            </a:spcBef>
            <a:spcAft>
              <a:spcPct val="35000"/>
            </a:spcAft>
            <a:buNone/>
          </a:pPr>
          <a:r>
            <a:rPr lang="en-US" sz="3200" b="1" kern="1200" dirty="0">
              <a:latin typeface="Arial" pitchFamily="34" charset="0"/>
              <a:cs typeface="Arial" pitchFamily="34" charset="0"/>
            </a:rPr>
            <a:t>New purchase</a:t>
          </a:r>
        </a:p>
      </dsp:txBody>
      <dsp:txXfrm>
        <a:off x="65491" y="446490"/>
        <a:ext cx="2439097" cy="1210608"/>
      </dsp:txXfrm>
    </dsp:sp>
    <dsp:sp modelId="{A658B703-DF20-4DFE-9C87-2528BD9FC5CE}">
      <dsp:nvSpPr>
        <dsp:cNvPr id="0" name=""/>
        <dsp:cNvSpPr/>
      </dsp:nvSpPr>
      <dsp:spPr>
        <a:xfrm rot="5400000">
          <a:off x="4543433" y="177749"/>
          <a:ext cx="1913282" cy="5859217"/>
        </a:xfrm>
        <a:prstGeom prst="round2SameRect">
          <a:avLst/>
        </a:prstGeom>
        <a:solidFill>
          <a:schemeClr val="accent5">
            <a:tint val="40000"/>
            <a:alpha val="90000"/>
            <a:hueOff val="-135939"/>
            <a:satOff val="-16485"/>
            <a:lumOff val="-4288"/>
            <a:alphaOff val="0"/>
          </a:schemeClr>
        </a:solidFill>
        <a:ln w="25400" cap="flat" cmpd="sng" algn="ctr">
          <a:solidFill>
            <a:schemeClr val="accent5">
              <a:tint val="40000"/>
              <a:alpha val="90000"/>
              <a:hueOff val="-135939"/>
              <a:satOff val="-16485"/>
              <a:lumOff val="-428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a:latin typeface="Arial" pitchFamily="34" charset="0"/>
              <a:cs typeface="Arial" pitchFamily="34" charset="0"/>
            </a:rPr>
            <a:t>Cooling capacity is not lower than the replaced device
The technical parameters operate in accordance with the announcement</a:t>
          </a:r>
        </a:p>
      </dsp:txBody>
      <dsp:txXfrm rot="-5400000">
        <a:off x="2570466" y="2244116"/>
        <a:ext cx="5765818" cy="1726484"/>
      </dsp:txXfrm>
    </dsp:sp>
    <dsp:sp modelId="{F3E32BC5-30CF-45DA-BEF1-B01D36FD059C}">
      <dsp:nvSpPr>
        <dsp:cNvPr id="0" name=""/>
        <dsp:cNvSpPr/>
      </dsp:nvSpPr>
      <dsp:spPr>
        <a:xfrm>
          <a:off x="0" y="2635611"/>
          <a:ext cx="2564883" cy="942578"/>
        </a:xfrm>
        <a:prstGeom prst="roundRect">
          <a:avLst/>
        </a:prstGeom>
        <a:solidFill>
          <a:schemeClr val="accent5">
            <a:hueOff val="-247351"/>
            <a:satOff val="-7198"/>
            <a:lumOff val="-1960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a:lnSpc>
              <a:spcPct val="90000"/>
            </a:lnSpc>
            <a:spcBef>
              <a:spcPct val="0"/>
            </a:spcBef>
            <a:spcAft>
              <a:spcPct val="35000"/>
            </a:spcAft>
            <a:buNone/>
          </a:pPr>
          <a:r>
            <a:rPr lang="en-US" sz="3200" b="1" kern="1200">
              <a:latin typeface="Arial" pitchFamily="34" charset="0"/>
              <a:cs typeface="Arial" pitchFamily="34" charset="0"/>
            </a:rPr>
            <a:t>Replace</a:t>
          </a:r>
        </a:p>
      </dsp:txBody>
      <dsp:txXfrm>
        <a:off x="46013" y="2681624"/>
        <a:ext cx="2472857" cy="85055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C1ECE4-0C6D-46C0-9006-6BAFBBD8D9ED}">
      <dsp:nvSpPr>
        <dsp:cNvPr id="0" name=""/>
        <dsp:cNvSpPr/>
      </dsp:nvSpPr>
      <dsp:spPr>
        <a:xfrm>
          <a:off x="3102909" y="2417716"/>
          <a:ext cx="2295302" cy="2295302"/>
        </a:xfrm>
        <a:prstGeom prst="ellipse">
          <a:avLst/>
        </a:prstGeom>
        <a:gradFill rotWithShape="0">
          <a:gsLst>
            <a:gs pos="0">
              <a:schemeClr val="accent4">
                <a:hueOff val="0"/>
                <a:satOff val="0"/>
                <a:lumOff val="0"/>
                <a:alphaOff val="0"/>
                <a:tint val="100000"/>
                <a:shade val="100000"/>
                <a:satMod val="130000"/>
              </a:schemeClr>
            </a:gs>
            <a:gs pos="100000">
              <a:schemeClr val="accent4">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a:solidFill>
                <a:schemeClr val="tx1"/>
              </a:solidFill>
              <a:latin typeface="Arial" pitchFamily="34" charset="0"/>
              <a:cs typeface="Arial" pitchFamily="34" charset="0"/>
            </a:rPr>
            <a:t>- Condensing pressure exceeds limit</a:t>
          </a:r>
        </a:p>
        <a:p>
          <a:pPr marL="0" lvl="0" indent="0" algn="ctr" defTabSz="889000">
            <a:lnSpc>
              <a:spcPct val="90000"/>
            </a:lnSpc>
            <a:spcBef>
              <a:spcPct val="0"/>
            </a:spcBef>
            <a:spcAft>
              <a:spcPct val="35000"/>
            </a:spcAft>
            <a:buNone/>
          </a:pPr>
          <a:r>
            <a:rPr lang="en-US" sz="2000" kern="1200">
              <a:solidFill>
                <a:schemeClr val="tx1"/>
              </a:solidFill>
              <a:latin typeface="Arial" pitchFamily="34" charset="0"/>
              <a:cs typeface="Arial" pitchFamily="34" charset="0"/>
            </a:rPr>
            <a:t>- Cooling capacity decreases</a:t>
          </a:r>
          <a:endParaRPr lang="en-US" sz="1800" kern="1200">
            <a:solidFill>
              <a:schemeClr val="tx1"/>
            </a:solidFill>
            <a:latin typeface="Arial" pitchFamily="34" charset="0"/>
            <a:cs typeface="Arial" pitchFamily="34" charset="0"/>
          </a:endParaRPr>
        </a:p>
      </dsp:txBody>
      <dsp:txXfrm>
        <a:off x="3439048" y="2753855"/>
        <a:ext cx="1623024" cy="1623024"/>
      </dsp:txXfrm>
    </dsp:sp>
    <dsp:sp modelId="{1FC68F39-789C-4414-814F-F867547EDAB2}">
      <dsp:nvSpPr>
        <dsp:cNvPr id="0" name=""/>
        <dsp:cNvSpPr/>
      </dsp:nvSpPr>
      <dsp:spPr>
        <a:xfrm rot="11700000">
          <a:off x="1352930" y="2692524"/>
          <a:ext cx="1721629" cy="654161"/>
        </a:xfrm>
        <a:prstGeom prst="leftArrow">
          <a:avLst>
            <a:gd name="adj1" fmla="val 60000"/>
            <a:gd name="adj2" fmla="val 50000"/>
          </a:avLst>
        </a:prstGeom>
        <a:gradFill rotWithShape="0">
          <a:gsLst>
            <a:gs pos="0">
              <a:schemeClr val="accent5">
                <a:hueOff val="0"/>
                <a:satOff val="0"/>
                <a:lumOff val="0"/>
                <a:alphaOff val="0"/>
                <a:tint val="100000"/>
                <a:shade val="100000"/>
                <a:satMod val="130000"/>
              </a:schemeClr>
            </a:gs>
            <a:gs pos="100000">
              <a:schemeClr val="accent5">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1905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EF2E31A0-E770-4912-B4CA-4ECBE032AE62}">
      <dsp:nvSpPr>
        <dsp:cNvPr id="0" name=""/>
        <dsp:cNvSpPr/>
      </dsp:nvSpPr>
      <dsp:spPr>
        <a:xfrm>
          <a:off x="291993" y="1924594"/>
          <a:ext cx="2180537" cy="1744430"/>
        </a:xfrm>
        <a:prstGeom prst="roundRect">
          <a:avLst>
            <a:gd name="adj" fmla="val 10000"/>
          </a:avLst>
        </a:prstGeom>
        <a:solidFill>
          <a:srgbClr val="95CD65"/>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066800">
            <a:lnSpc>
              <a:spcPct val="110000"/>
            </a:lnSpc>
            <a:spcBef>
              <a:spcPct val="0"/>
            </a:spcBef>
            <a:spcAft>
              <a:spcPct val="35000"/>
            </a:spcAft>
            <a:buNone/>
          </a:pPr>
          <a:r>
            <a:rPr lang="en-US" sz="2400" kern="1200">
              <a:solidFill>
                <a:schemeClr val="tx1"/>
              </a:solidFill>
              <a:latin typeface="Arial" pitchFamily="34" charset="0"/>
              <a:cs typeface="Arial" pitchFamily="34" charset="0"/>
            </a:rPr>
            <a:t>Water and air distribution</a:t>
          </a:r>
        </a:p>
      </dsp:txBody>
      <dsp:txXfrm>
        <a:off x="343086" y="1975687"/>
        <a:ext cx="2078351" cy="1642244"/>
      </dsp:txXfrm>
    </dsp:sp>
    <dsp:sp modelId="{33136B2A-2F01-453D-95B7-3FA02900B6AA}">
      <dsp:nvSpPr>
        <dsp:cNvPr id="0" name=""/>
        <dsp:cNvSpPr/>
      </dsp:nvSpPr>
      <dsp:spPr>
        <a:xfrm rot="14700000">
          <a:off x="2498585" y="1327186"/>
          <a:ext cx="1721629" cy="654161"/>
        </a:xfrm>
        <a:prstGeom prst="leftArrow">
          <a:avLst>
            <a:gd name="adj1" fmla="val 60000"/>
            <a:gd name="adj2" fmla="val 50000"/>
          </a:avLst>
        </a:prstGeom>
        <a:gradFill rotWithShape="0">
          <a:gsLst>
            <a:gs pos="0">
              <a:schemeClr val="accent5">
                <a:hueOff val="-82450"/>
                <a:satOff val="-2399"/>
                <a:lumOff val="-6536"/>
                <a:alphaOff val="0"/>
                <a:tint val="100000"/>
                <a:shade val="100000"/>
                <a:satMod val="130000"/>
              </a:schemeClr>
            </a:gs>
            <a:gs pos="100000">
              <a:schemeClr val="accent5">
                <a:hueOff val="-82450"/>
                <a:satOff val="-2399"/>
                <a:lumOff val="-6536"/>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1905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71C28E51-EB24-4890-AB22-F448F2E7BEDE}">
      <dsp:nvSpPr>
        <dsp:cNvPr id="0" name=""/>
        <dsp:cNvSpPr/>
      </dsp:nvSpPr>
      <dsp:spPr>
        <a:xfrm>
          <a:off x="1905335" y="1888"/>
          <a:ext cx="2180537" cy="1744430"/>
        </a:xfrm>
        <a:prstGeom prst="roundRect">
          <a:avLst>
            <a:gd name="adj" fmla="val 10000"/>
          </a:avLst>
        </a:prstGeom>
        <a:solidFill>
          <a:srgbClr val="99CF6C"/>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066800">
            <a:lnSpc>
              <a:spcPct val="110000"/>
            </a:lnSpc>
            <a:spcBef>
              <a:spcPct val="0"/>
            </a:spcBef>
            <a:spcAft>
              <a:spcPct val="35000"/>
            </a:spcAft>
            <a:buNone/>
          </a:pPr>
          <a:r>
            <a:rPr lang="en-US" sz="2400" kern="1200">
              <a:solidFill>
                <a:schemeClr val="tx1"/>
              </a:solidFill>
              <a:latin typeface="Arial" pitchFamily="34" charset="0"/>
              <a:cs typeface="Arial" pitchFamily="34" charset="0"/>
            </a:rPr>
            <a:t>Cooling medium</a:t>
          </a:r>
        </a:p>
      </dsp:txBody>
      <dsp:txXfrm>
        <a:off x="1956428" y="52981"/>
        <a:ext cx="2078351" cy="1642244"/>
      </dsp:txXfrm>
    </dsp:sp>
    <dsp:sp modelId="{B073045B-3A51-4754-9464-1B3A745F59A1}">
      <dsp:nvSpPr>
        <dsp:cNvPr id="0" name=""/>
        <dsp:cNvSpPr/>
      </dsp:nvSpPr>
      <dsp:spPr>
        <a:xfrm rot="17700000">
          <a:off x="4280907" y="1327186"/>
          <a:ext cx="1721629" cy="654161"/>
        </a:xfrm>
        <a:prstGeom prst="leftArrow">
          <a:avLst>
            <a:gd name="adj1" fmla="val 60000"/>
            <a:gd name="adj2" fmla="val 50000"/>
          </a:avLst>
        </a:prstGeom>
        <a:gradFill rotWithShape="0">
          <a:gsLst>
            <a:gs pos="0">
              <a:schemeClr val="accent5">
                <a:hueOff val="-164901"/>
                <a:satOff val="-4799"/>
                <a:lumOff val="-13072"/>
                <a:alphaOff val="0"/>
                <a:tint val="100000"/>
                <a:shade val="100000"/>
                <a:satMod val="130000"/>
              </a:schemeClr>
            </a:gs>
            <a:gs pos="100000">
              <a:schemeClr val="accent5">
                <a:hueOff val="-164901"/>
                <a:satOff val="-4799"/>
                <a:lumOff val="-13072"/>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1905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AB3A3C20-8564-4B1F-B14E-79C29DC3C5FE}">
      <dsp:nvSpPr>
        <dsp:cNvPr id="0" name=""/>
        <dsp:cNvSpPr/>
      </dsp:nvSpPr>
      <dsp:spPr>
        <a:xfrm>
          <a:off x="4415249" y="1888"/>
          <a:ext cx="2180537" cy="1744430"/>
        </a:xfrm>
        <a:prstGeom prst="roundRect">
          <a:avLst>
            <a:gd name="adj" fmla="val 10000"/>
          </a:avLst>
        </a:prstGeom>
        <a:solidFill>
          <a:srgbClr val="9AD16C"/>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066800">
            <a:lnSpc>
              <a:spcPct val="110000"/>
            </a:lnSpc>
            <a:spcBef>
              <a:spcPct val="0"/>
            </a:spcBef>
            <a:spcAft>
              <a:spcPct val="35000"/>
            </a:spcAft>
            <a:buNone/>
          </a:pPr>
          <a:r>
            <a:rPr lang="en-US" sz="2400" kern="1200">
              <a:solidFill>
                <a:schemeClr val="tx1"/>
              </a:solidFill>
              <a:latin typeface="Arial" pitchFamily="34" charset="0"/>
              <a:cs typeface="Arial" pitchFamily="34" charset="0"/>
            </a:rPr>
            <a:t>Heat exchange surfaces</a:t>
          </a:r>
          <a:endParaRPr lang="en-US" sz="2400" kern="1200" dirty="0">
            <a:solidFill>
              <a:schemeClr val="tx1"/>
            </a:solidFill>
            <a:latin typeface="Arial" pitchFamily="34" charset="0"/>
            <a:cs typeface="Arial" pitchFamily="34" charset="0"/>
          </a:endParaRPr>
        </a:p>
      </dsp:txBody>
      <dsp:txXfrm>
        <a:off x="4466342" y="52981"/>
        <a:ext cx="2078351" cy="1642244"/>
      </dsp:txXfrm>
    </dsp:sp>
    <dsp:sp modelId="{83623E8E-22EA-4FF1-979C-81D788DC3802}">
      <dsp:nvSpPr>
        <dsp:cNvPr id="0" name=""/>
        <dsp:cNvSpPr/>
      </dsp:nvSpPr>
      <dsp:spPr>
        <a:xfrm rot="20700000">
          <a:off x="5426562" y="2692524"/>
          <a:ext cx="1721629" cy="654161"/>
        </a:xfrm>
        <a:prstGeom prst="leftArrow">
          <a:avLst>
            <a:gd name="adj1" fmla="val 60000"/>
            <a:gd name="adj2" fmla="val 50000"/>
          </a:avLst>
        </a:prstGeom>
        <a:gradFill rotWithShape="0">
          <a:gsLst>
            <a:gs pos="0">
              <a:schemeClr val="accent5">
                <a:hueOff val="-247351"/>
                <a:satOff val="-7198"/>
                <a:lumOff val="-19608"/>
                <a:alphaOff val="0"/>
                <a:tint val="100000"/>
                <a:shade val="100000"/>
                <a:satMod val="130000"/>
              </a:schemeClr>
            </a:gs>
            <a:gs pos="100000">
              <a:schemeClr val="accent5">
                <a:hueOff val="-247351"/>
                <a:satOff val="-7198"/>
                <a:lumOff val="-19608"/>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1905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55DAE0D2-DB5F-4D65-83BA-DAB59180E9B7}">
      <dsp:nvSpPr>
        <dsp:cNvPr id="0" name=""/>
        <dsp:cNvSpPr/>
      </dsp:nvSpPr>
      <dsp:spPr>
        <a:xfrm>
          <a:off x="6028590" y="1924594"/>
          <a:ext cx="2180537" cy="1744430"/>
        </a:xfrm>
        <a:prstGeom prst="roundRect">
          <a:avLst>
            <a:gd name="adj" fmla="val 10000"/>
          </a:avLst>
        </a:prstGeom>
        <a:solidFill>
          <a:srgbClr val="8FC85E"/>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066800">
            <a:lnSpc>
              <a:spcPct val="110000"/>
            </a:lnSpc>
            <a:spcBef>
              <a:spcPct val="0"/>
            </a:spcBef>
            <a:spcAft>
              <a:spcPct val="35000"/>
            </a:spcAft>
            <a:buNone/>
          </a:pPr>
          <a:r>
            <a:rPr lang="en-US" sz="2400" kern="1200">
              <a:solidFill>
                <a:schemeClr val="tx1"/>
              </a:solidFill>
              <a:latin typeface="Arial" pitchFamily="34" charset="0"/>
              <a:cs typeface="Arial" pitchFamily="34" charset="0"/>
            </a:rPr>
            <a:t>Cooling tower capacity</a:t>
          </a:r>
        </a:p>
      </dsp:txBody>
      <dsp:txXfrm>
        <a:off x="6079683" y="1975687"/>
        <a:ext cx="2078351" cy="164224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5AE69F-BB41-4B34-BDA0-85538F4FCF04}">
      <dsp:nvSpPr>
        <dsp:cNvPr id="0" name=""/>
        <dsp:cNvSpPr/>
      </dsp:nvSpPr>
      <dsp:spPr>
        <a:xfrm>
          <a:off x="0" y="742640"/>
          <a:ext cx="2496630" cy="1497978"/>
        </a:xfrm>
        <a:prstGeom prst="rect">
          <a:avLst/>
        </a:prstGeom>
        <a:solidFill>
          <a:srgbClr val="A0D776"/>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solidFill>
                <a:schemeClr val="tx1"/>
              </a:solidFill>
              <a:latin typeface="Arial" pitchFamily="34" charset="0"/>
              <a:cs typeface="Arial" pitchFamily="34" charset="0"/>
            </a:rPr>
            <a:t>Temperature and flow of cooling medium</a:t>
          </a:r>
        </a:p>
      </dsp:txBody>
      <dsp:txXfrm>
        <a:off x="0" y="742640"/>
        <a:ext cx="2496630" cy="1497978"/>
      </dsp:txXfrm>
    </dsp:sp>
    <dsp:sp modelId="{D5CAC53D-AC2E-40C4-8BA2-AC139BE26B9E}">
      <dsp:nvSpPr>
        <dsp:cNvPr id="0" name=""/>
        <dsp:cNvSpPr/>
      </dsp:nvSpPr>
      <dsp:spPr>
        <a:xfrm>
          <a:off x="2746293" y="742640"/>
          <a:ext cx="2496630" cy="1497978"/>
        </a:xfrm>
        <a:prstGeom prst="rect">
          <a:avLst/>
        </a:prstGeom>
        <a:solidFill>
          <a:srgbClr val="A0D776"/>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solidFill>
                <a:schemeClr val="tx1"/>
              </a:solidFill>
              <a:latin typeface="Arial" pitchFamily="34" charset="0"/>
              <a:cs typeface="Arial" pitchFamily="34" charset="0"/>
            </a:rPr>
            <a:t>Cooling tower nozzles</a:t>
          </a:r>
        </a:p>
      </dsp:txBody>
      <dsp:txXfrm>
        <a:off x="2746293" y="742640"/>
        <a:ext cx="2496630" cy="1497978"/>
      </dsp:txXfrm>
    </dsp:sp>
    <dsp:sp modelId="{D12A28F2-4931-4D31-A0EA-98AEF10DD403}">
      <dsp:nvSpPr>
        <dsp:cNvPr id="0" name=""/>
        <dsp:cNvSpPr/>
      </dsp:nvSpPr>
      <dsp:spPr>
        <a:xfrm>
          <a:off x="5492586" y="742640"/>
          <a:ext cx="2496630" cy="1497978"/>
        </a:xfrm>
        <a:prstGeom prst="rect">
          <a:avLst/>
        </a:prstGeom>
        <a:solidFill>
          <a:srgbClr val="A0D776"/>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solidFill>
                <a:schemeClr val="tx1"/>
              </a:solidFill>
              <a:latin typeface="Arial" pitchFamily="34" charset="0"/>
              <a:cs typeface="Arial" pitchFamily="34" charset="0"/>
            </a:rPr>
            <a:t>Heat exchange surface</a:t>
          </a:r>
        </a:p>
      </dsp:txBody>
      <dsp:txXfrm>
        <a:off x="5492586" y="742640"/>
        <a:ext cx="2496630" cy="1497978"/>
      </dsp:txXfrm>
    </dsp:sp>
    <dsp:sp modelId="{A8B9A2DD-90FA-4824-9B61-9B8DD358B835}">
      <dsp:nvSpPr>
        <dsp:cNvPr id="0" name=""/>
        <dsp:cNvSpPr/>
      </dsp:nvSpPr>
      <dsp:spPr>
        <a:xfrm>
          <a:off x="1187097" y="2662759"/>
          <a:ext cx="2496630" cy="1497978"/>
        </a:xfrm>
        <a:prstGeom prst="rect">
          <a:avLst/>
        </a:prstGeom>
        <a:solidFill>
          <a:srgbClr val="A0D776"/>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solidFill>
                <a:schemeClr val="tx1"/>
              </a:solidFill>
              <a:latin typeface="Arial" pitchFamily="34" charset="0"/>
              <a:cs typeface="Arial" pitchFamily="34" charset="0"/>
            </a:rPr>
            <a:t>The gas does not stop</a:t>
          </a:r>
        </a:p>
      </dsp:txBody>
      <dsp:txXfrm>
        <a:off x="1187097" y="2662759"/>
        <a:ext cx="2496630" cy="1497978"/>
      </dsp:txXfrm>
    </dsp:sp>
    <dsp:sp modelId="{73C5EB82-A625-42E4-B7BA-D9BA8007E11E}">
      <dsp:nvSpPr>
        <dsp:cNvPr id="0" name=""/>
        <dsp:cNvSpPr/>
      </dsp:nvSpPr>
      <dsp:spPr>
        <a:xfrm>
          <a:off x="4205299" y="2691385"/>
          <a:ext cx="2496630" cy="1497978"/>
        </a:xfrm>
        <a:prstGeom prst="rect">
          <a:avLst/>
        </a:prstGeom>
        <a:solidFill>
          <a:srgbClr val="A0D776"/>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solidFill>
                <a:schemeClr val="tx1"/>
              </a:solidFill>
              <a:latin typeface="Arial" pitchFamily="34" charset="0"/>
              <a:cs typeface="Arial" pitchFamily="34" charset="0"/>
            </a:rPr>
            <a:t>Radiation</a:t>
          </a:r>
        </a:p>
      </dsp:txBody>
      <dsp:txXfrm>
        <a:off x="4205299" y="2691385"/>
        <a:ext cx="2496630" cy="149797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5AE69F-BB41-4B34-BDA0-85538F4FCF04}">
      <dsp:nvSpPr>
        <dsp:cNvPr id="0" name=""/>
        <dsp:cNvSpPr/>
      </dsp:nvSpPr>
      <dsp:spPr>
        <a:xfrm>
          <a:off x="36090" y="1373"/>
          <a:ext cx="3594199" cy="2156519"/>
        </a:xfrm>
        <a:prstGeom prst="rect">
          <a:avLst/>
        </a:prstGeom>
        <a:gradFill rotWithShape="0">
          <a:gsLst>
            <a:gs pos="0">
              <a:schemeClr val="accent5">
                <a:hueOff val="0"/>
                <a:satOff val="0"/>
                <a:lumOff val="0"/>
                <a:alphaOff val="0"/>
                <a:tint val="100000"/>
                <a:shade val="100000"/>
                <a:satMod val="130000"/>
              </a:schemeClr>
            </a:gs>
            <a:gs pos="100000">
              <a:schemeClr val="accent5">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a:solidFill>
                <a:schemeClr val="tx1"/>
              </a:solidFill>
              <a:latin typeface="Arial" pitchFamily="34" charset="0"/>
              <a:cs typeface="Arial" pitchFamily="34" charset="0"/>
            </a:rPr>
            <a:t>Keep the evaporation temperature reasonably high</a:t>
          </a:r>
          <a:endParaRPr lang="en-US" sz="2800" kern="1200" dirty="0">
            <a:solidFill>
              <a:schemeClr val="tx1"/>
            </a:solidFill>
            <a:latin typeface="Arial" pitchFamily="34" charset="0"/>
            <a:cs typeface="Arial" pitchFamily="34" charset="0"/>
          </a:endParaRPr>
        </a:p>
      </dsp:txBody>
      <dsp:txXfrm>
        <a:off x="36090" y="1373"/>
        <a:ext cx="3594199" cy="2156519"/>
      </dsp:txXfrm>
    </dsp:sp>
    <dsp:sp modelId="{D5CAC53D-AC2E-40C4-8BA2-AC139BE26B9E}">
      <dsp:nvSpPr>
        <dsp:cNvPr id="0" name=""/>
        <dsp:cNvSpPr/>
      </dsp:nvSpPr>
      <dsp:spPr>
        <a:xfrm>
          <a:off x="3989709" y="0"/>
          <a:ext cx="3594199" cy="2156519"/>
        </a:xfrm>
        <a:prstGeom prst="rect">
          <a:avLst/>
        </a:prstGeom>
        <a:gradFill rotWithShape="0">
          <a:gsLst>
            <a:gs pos="0">
              <a:schemeClr val="accent5">
                <a:hueOff val="-82450"/>
                <a:satOff val="-2399"/>
                <a:lumOff val="-6536"/>
                <a:alphaOff val="0"/>
                <a:tint val="100000"/>
                <a:shade val="100000"/>
                <a:satMod val="130000"/>
              </a:schemeClr>
            </a:gs>
            <a:gs pos="100000">
              <a:schemeClr val="accent5">
                <a:hueOff val="-82450"/>
                <a:satOff val="-2399"/>
                <a:lumOff val="-6536"/>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a:solidFill>
                <a:schemeClr val="tx1"/>
              </a:solidFill>
              <a:latin typeface="Arial" pitchFamily="34" charset="0"/>
              <a:cs typeface="Arial" pitchFamily="34" charset="0"/>
            </a:rPr>
            <a:t>Avoid oil entering the evaporator</a:t>
          </a:r>
        </a:p>
      </dsp:txBody>
      <dsp:txXfrm>
        <a:off x="3989709" y="0"/>
        <a:ext cx="3594199" cy="2156519"/>
      </dsp:txXfrm>
    </dsp:sp>
    <dsp:sp modelId="{D12A28F2-4931-4D31-A0EA-98AEF10DD403}">
      <dsp:nvSpPr>
        <dsp:cNvPr id="0" name=""/>
        <dsp:cNvSpPr/>
      </dsp:nvSpPr>
      <dsp:spPr>
        <a:xfrm>
          <a:off x="36090" y="2517312"/>
          <a:ext cx="3594199" cy="2156519"/>
        </a:xfrm>
        <a:prstGeom prst="rect">
          <a:avLst/>
        </a:prstGeom>
        <a:gradFill rotWithShape="0">
          <a:gsLst>
            <a:gs pos="0">
              <a:schemeClr val="accent5">
                <a:hueOff val="-164901"/>
                <a:satOff val="-4799"/>
                <a:lumOff val="-13072"/>
                <a:alphaOff val="0"/>
                <a:tint val="100000"/>
                <a:shade val="100000"/>
                <a:satMod val="130000"/>
              </a:schemeClr>
            </a:gs>
            <a:gs pos="100000">
              <a:schemeClr val="accent5">
                <a:hueOff val="-164901"/>
                <a:satOff val="-4799"/>
                <a:lumOff val="-13072"/>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a:solidFill>
                <a:schemeClr val="tx1"/>
              </a:solidFill>
              <a:latin typeface="Arial" pitchFamily="34" charset="0"/>
              <a:cs typeface="Arial" pitchFamily="34" charset="0"/>
            </a:rPr>
            <a:t>Keep the heat exchange surface clean</a:t>
          </a:r>
        </a:p>
      </dsp:txBody>
      <dsp:txXfrm>
        <a:off x="36090" y="2517312"/>
        <a:ext cx="3594199" cy="2156519"/>
      </dsp:txXfrm>
    </dsp:sp>
    <dsp:sp modelId="{A8B9A2DD-90FA-4824-9B61-9B8DD358B835}">
      <dsp:nvSpPr>
        <dsp:cNvPr id="0" name=""/>
        <dsp:cNvSpPr/>
      </dsp:nvSpPr>
      <dsp:spPr>
        <a:xfrm>
          <a:off x="3989709" y="2517312"/>
          <a:ext cx="3594199" cy="2156519"/>
        </a:xfrm>
        <a:prstGeom prst="rect">
          <a:avLst/>
        </a:prstGeom>
        <a:gradFill rotWithShape="0">
          <a:gsLst>
            <a:gs pos="0">
              <a:schemeClr val="accent5">
                <a:hueOff val="-247351"/>
                <a:satOff val="-7198"/>
                <a:lumOff val="-19608"/>
                <a:alphaOff val="0"/>
                <a:tint val="100000"/>
                <a:shade val="100000"/>
                <a:satMod val="130000"/>
              </a:schemeClr>
            </a:gs>
            <a:gs pos="100000">
              <a:schemeClr val="accent5">
                <a:hueOff val="-247351"/>
                <a:satOff val="-7198"/>
                <a:lumOff val="-19608"/>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a:solidFill>
                <a:schemeClr val="tx1"/>
              </a:solidFill>
              <a:latin typeface="Arial" pitchFamily="34" charset="0"/>
              <a:cs typeface="Arial" pitchFamily="34" charset="0"/>
            </a:rPr>
            <a:t>Check the thermostat controls</a:t>
          </a:r>
        </a:p>
      </dsp:txBody>
      <dsp:txXfrm>
        <a:off x="3989709" y="2517312"/>
        <a:ext cx="3594199" cy="215651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37207C-BD65-4D77-9240-92FB111FDCA4}">
      <dsp:nvSpPr>
        <dsp:cNvPr id="0" name=""/>
        <dsp:cNvSpPr/>
      </dsp:nvSpPr>
      <dsp:spPr>
        <a:xfrm rot="16200000">
          <a:off x="587" y="396565"/>
          <a:ext cx="4056687" cy="4056687"/>
        </a:xfrm>
        <a:prstGeom prst="downArrow">
          <a:avLst>
            <a:gd name="adj1" fmla="val 50000"/>
            <a:gd name="adj2" fmla="val 35000"/>
          </a:avLst>
        </a:prstGeom>
        <a:gradFill rotWithShape="0">
          <a:gsLst>
            <a:gs pos="0">
              <a:schemeClr val="accent5">
                <a:hueOff val="0"/>
                <a:satOff val="0"/>
                <a:lumOff val="0"/>
                <a:alphaOff val="0"/>
                <a:tint val="100000"/>
                <a:shade val="100000"/>
                <a:satMod val="130000"/>
              </a:schemeClr>
            </a:gs>
            <a:gs pos="100000">
              <a:schemeClr val="accent5">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marL="0" lvl="0" indent="0" algn="ctr" defTabSz="1244600">
            <a:lnSpc>
              <a:spcPct val="90000"/>
            </a:lnSpc>
            <a:spcBef>
              <a:spcPct val="0"/>
            </a:spcBef>
            <a:spcAft>
              <a:spcPct val="35000"/>
            </a:spcAft>
            <a:buNone/>
          </a:pPr>
          <a:r>
            <a:rPr lang="en-US" sz="2800" b="0" kern="1200">
              <a:solidFill>
                <a:schemeClr val="tx1"/>
              </a:solidFill>
              <a:latin typeface="Arial" pitchFamily="34" charset="0"/>
              <a:cs typeface="Arial" pitchFamily="34" charset="0"/>
            </a:rPr>
            <a:t>Limit heat sources from entering from outside</a:t>
          </a:r>
        </a:p>
      </dsp:txBody>
      <dsp:txXfrm rot="5400000">
        <a:off x="587" y="1410737"/>
        <a:ext cx="3346767" cy="2028343"/>
      </dsp:txXfrm>
    </dsp:sp>
    <dsp:sp modelId="{5E230706-07C2-4C22-BE23-DA0440AEC358}">
      <dsp:nvSpPr>
        <dsp:cNvPr id="0" name=""/>
        <dsp:cNvSpPr/>
      </dsp:nvSpPr>
      <dsp:spPr>
        <a:xfrm rot="5400000">
          <a:off x="4300971" y="396565"/>
          <a:ext cx="4056687" cy="4056687"/>
        </a:xfrm>
        <a:prstGeom prst="downArrow">
          <a:avLst>
            <a:gd name="adj1" fmla="val 50000"/>
            <a:gd name="adj2" fmla="val 35000"/>
          </a:avLst>
        </a:prstGeom>
        <a:solidFill>
          <a:srgbClr val="FFFF00"/>
        </a:solidFill>
        <a:ln>
          <a:solidFill>
            <a:srgbClr val="FFFF00"/>
          </a:solid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marL="0" lvl="0" indent="0" algn="ctr" defTabSz="1244600">
            <a:lnSpc>
              <a:spcPct val="90000"/>
            </a:lnSpc>
            <a:spcBef>
              <a:spcPct val="0"/>
            </a:spcBef>
            <a:spcAft>
              <a:spcPct val="35000"/>
            </a:spcAft>
            <a:buNone/>
          </a:pPr>
          <a:r>
            <a:rPr lang="en-US" sz="2800" kern="1200">
              <a:solidFill>
                <a:schemeClr val="tx1"/>
              </a:solidFill>
              <a:latin typeface="Arial" pitchFamily="34" charset="0"/>
              <a:cs typeface="Arial" pitchFamily="34" charset="0"/>
            </a:rPr>
            <a:t>Limit heat sources arising from inside</a:t>
          </a:r>
        </a:p>
      </dsp:txBody>
      <dsp:txXfrm rot="-5400000">
        <a:off x="5010891" y="1410737"/>
        <a:ext cx="3346767" cy="2028343"/>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1">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default#2">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1">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2#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FB08371-5B38-40C5-9813-2256384E560A}" type="datetimeFigureOut">
              <a:rPr lang="en-US" smtClean="0"/>
              <a:t>8/18/2025</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20B3C1E-AF5A-4EAD-A213-A81F5C43B3F2}" type="slidenum">
              <a:rPr lang="en-US" smtClean="0"/>
              <a:t>‹#›</a:t>
            </a:fld>
            <a:endParaRPr lang="en-US"/>
          </a:p>
        </p:txBody>
      </p:sp>
    </p:spTree>
    <p:extLst>
      <p:ext uri="{BB962C8B-B14F-4D97-AF65-F5344CB8AC3E}">
        <p14:creationId xmlns:p14="http://schemas.microsoft.com/office/powerpoint/2010/main" val="13059330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23212C-A216-4DBB-A8E6-D2AB032C2C76}" type="datetimeFigureOut">
              <a:rPr lang="en-US" smtClean="0"/>
              <a:t>8/18/2025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05F1BCA-0EC3-418F-8235-800EDD6F6673}" type="slidenum">
              <a:rPr lang="en-US" smtClean="0"/>
              <a:t>‹#›</a:t>
            </a:fld>
            <a:endParaRPr lang="en-US"/>
          </a:p>
        </p:txBody>
      </p:sp>
    </p:spTree>
    <p:extLst>
      <p:ext uri="{BB962C8B-B14F-4D97-AF65-F5344CB8AC3E}">
        <p14:creationId xmlns:p14="http://schemas.microsoft.com/office/powerpoint/2010/main" val="18942824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369164AC-6AFF-190E-210B-4FF3917333F2}"/>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D516F182-90B7-E899-DBCE-FFC1B0B340B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17B21739-EDB9-5610-9AD9-F95AD1A509D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926154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A0043319-331A-389A-2EAE-35C1E564054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a:extLst>
              <a:ext uri="{FF2B5EF4-FFF2-40B4-BE49-F238E27FC236}">
                <a16:creationId xmlns:a16="http://schemas.microsoft.com/office/drawing/2014/main" id="{FE491678-27DA-7777-E637-8C3DF584B92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ts val="300"/>
              </a:spcBef>
            </a:pPr>
            <a:r>
              <a:rPr lang="en-US" altLang="en-US" dirty="0" err="1">
                <a:latin typeface="Arial" panose="020B0604020202020204" pitchFamily="34" charset="0"/>
                <a:cs typeface="Arial" panose="020B0604020202020204" pitchFamily="34" charset="0"/>
              </a:rPr>
              <a:t>Giải</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thích</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khi</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nhiệt</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độ</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ngưng</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tụ</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giảm</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thì</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năng</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suất</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lạnh</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tăng</a:t>
            </a:r>
            <a:r>
              <a:rPr lang="en-US" altLang="en-US" dirty="0">
                <a:latin typeface="Arial" panose="020B0604020202020204" pitchFamily="34" charset="0"/>
                <a:cs typeface="Arial" panose="020B0604020202020204" pitchFamily="34" charset="0"/>
              </a:rPr>
              <a:t>: (h</a:t>
            </a:r>
            <a:r>
              <a:rPr lang="en-US" altLang="en-US" baseline="-25000" dirty="0">
                <a:latin typeface="Arial" panose="020B0604020202020204" pitchFamily="34" charset="0"/>
                <a:cs typeface="Arial" panose="020B0604020202020204" pitchFamily="34" charset="0"/>
              </a:rPr>
              <a:t>1 </a:t>
            </a:r>
            <a:r>
              <a:rPr lang="en-US" altLang="en-US" dirty="0">
                <a:latin typeface="Arial" panose="020B0604020202020204" pitchFamily="34" charset="0"/>
                <a:cs typeface="Arial" panose="020B0604020202020204" pitchFamily="34" charset="0"/>
              </a:rPr>
              <a:t>– h</a:t>
            </a:r>
            <a:r>
              <a:rPr lang="en-US" altLang="en-US" baseline="-25000" dirty="0">
                <a:latin typeface="Arial" panose="020B0604020202020204" pitchFamily="34" charset="0"/>
                <a:cs typeface="Arial" panose="020B0604020202020204" pitchFamily="34" charset="0"/>
              </a:rPr>
              <a:t>4 </a:t>
            </a:r>
            <a:r>
              <a:rPr lang="en-US" altLang="en-US" dirty="0">
                <a:latin typeface="Arial" panose="020B0604020202020204" pitchFamily="34" charset="0"/>
                <a:cs typeface="Arial" panose="020B0604020202020204" pitchFamily="34" charset="0"/>
                <a:sym typeface="Wingdings" panose="05000000000000000000" pitchFamily="2" charset="2"/>
              </a:rPr>
              <a:t>&lt; </a:t>
            </a:r>
            <a:r>
              <a:rPr lang="en-US" altLang="en-US" dirty="0">
                <a:latin typeface="Arial" panose="020B0604020202020204" pitchFamily="34" charset="0"/>
                <a:cs typeface="Arial" panose="020B0604020202020204" pitchFamily="34" charset="0"/>
              </a:rPr>
              <a:t>h</a:t>
            </a:r>
            <a:r>
              <a:rPr lang="en-US" altLang="en-US" baseline="-25000" dirty="0">
                <a:latin typeface="Arial" panose="020B0604020202020204" pitchFamily="34" charset="0"/>
                <a:cs typeface="Arial" panose="020B0604020202020204" pitchFamily="34" charset="0"/>
              </a:rPr>
              <a:t>1 </a:t>
            </a:r>
            <a:r>
              <a:rPr lang="en-US" altLang="en-US" dirty="0">
                <a:latin typeface="Arial" panose="020B0604020202020204" pitchFamily="34" charset="0"/>
                <a:cs typeface="Arial" panose="020B0604020202020204" pitchFamily="34" charset="0"/>
              </a:rPr>
              <a:t>– h</a:t>
            </a:r>
            <a:r>
              <a:rPr lang="en-US" altLang="en-US" baseline="-25000" dirty="0">
                <a:latin typeface="Arial" panose="020B0604020202020204" pitchFamily="34" charset="0"/>
                <a:cs typeface="Arial" panose="020B0604020202020204" pitchFamily="34" charset="0"/>
              </a:rPr>
              <a:t>7</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và</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công</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nén</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giảm</a:t>
            </a:r>
            <a:r>
              <a:rPr lang="en-US" altLang="en-US" dirty="0">
                <a:latin typeface="Arial" panose="020B0604020202020204" pitchFamily="34" charset="0"/>
                <a:cs typeface="Arial" panose="020B0604020202020204" pitchFamily="34" charset="0"/>
              </a:rPr>
              <a:t> (h</a:t>
            </a:r>
            <a:r>
              <a:rPr lang="en-US" altLang="en-US" baseline="-25000" dirty="0">
                <a:latin typeface="Arial" panose="020B0604020202020204" pitchFamily="34" charset="0"/>
                <a:cs typeface="Arial" panose="020B0604020202020204" pitchFamily="34" charset="0"/>
              </a:rPr>
              <a:t>2 </a:t>
            </a:r>
            <a:r>
              <a:rPr lang="en-US" altLang="en-US" dirty="0">
                <a:latin typeface="Arial" panose="020B0604020202020204" pitchFamily="34" charset="0"/>
                <a:cs typeface="Arial" panose="020B0604020202020204" pitchFamily="34" charset="0"/>
              </a:rPr>
              <a:t>– h</a:t>
            </a:r>
            <a:r>
              <a:rPr lang="en-US" altLang="en-US" baseline="-25000" dirty="0">
                <a:latin typeface="Arial" panose="020B0604020202020204" pitchFamily="34" charset="0"/>
                <a:cs typeface="Arial" panose="020B0604020202020204" pitchFamily="34" charset="0"/>
              </a:rPr>
              <a:t>1 </a:t>
            </a:r>
            <a:r>
              <a:rPr lang="en-US" altLang="en-US" dirty="0">
                <a:latin typeface="Arial" panose="020B0604020202020204" pitchFamily="34" charset="0"/>
                <a:cs typeface="Arial" panose="020B0604020202020204" pitchFamily="34" charset="0"/>
                <a:sym typeface="Wingdings" panose="05000000000000000000" pitchFamily="2" charset="2"/>
              </a:rPr>
              <a:t>&gt; </a:t>
            </a:r>
            <a:r>
              <a:rPr lang="en-US" altLang="en-US" dirty="0">
                <a:latin typeface="Arial" panose="020B0604020202020204" pitchFamily="34" charset="0"/>
                <a:cs typeface="Arial" panose="020B0604020202020204" pitchFamily="34" charset="0"/>
              </a:rPr>
              <a:t>h</a:t>
            </a:r>
            <a:r>
              <a:rPr lang="en-US" altLang="en-US" baseline="-25000" dirty="0">
                <a:latin typeface="Arial" panose="020B0604020202020204" pitchFamily="34" charset="0"/>
                <a:cs typeface="Arial" panose="020B0604020202020204" pitchFamily="34" charset="0"/>
              </a:rPr>
              <a:t>5 </a:t>
            </a:r>
            <a:r>
              <a:rPr lang="en-US" altLang="en-US" dirty="0">
                <a:latin typeface="Arial" panose="020B0604020202020204" pitchFamily="34" charset="0"/>
                <a:cs typeface="Arial" panose="020B0604020202020204" pitchFamily="34" charset="0"/>
              </a:rPr>
              <a:t>– h</a:t>
            </a:r>
            <a:r>
              <a:rPr lang="en-US" altLang="en-US" baseline="-25000" dirty="0">
                <a:latin typeface="Arial" panose="020B0604020202020204" pitchFamily="34" charset="0"/>
                <a:cs typeface="Arial" panose="020B0604020202020204" pitchFamily="34" charset="0"/>
              </a:rPr>
              <a:t>1</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từ</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đó</a:t>
            </a:r>
            <a:r>
              <a:rPr lang="en-US" altLang="en-US" dirty="0">
                <a:latin typeface="Arial" panose="020B0604020202020204" pitchFamily="34" charset="0"/>
                <a:cs typeface="Arial" panose="020B0604020202020204" pitchFamily="34" charset="0"/>
              </a:rPr>
              <a:t> COP </a:t>
            </a:r>
            <a:r>
              <a:rPr lang="en-US" altLang="en-US" dirty="0" err="1">
                <a:latin typeface="Arial" panose="020B0604020202020204" pitchFamily="34" charset="0"/>
                <a:cs typeface="Arial" panose="020B0604020202020204" pitchFamily="34" charset="0"/>
              </a:rPr>
              <a:t>tăng</a:t>
            </a:r>
            <a:r>
              <a:rPr lang="en-US" altLang="en-US" dirty="0">
                <a:latin typeface="Arial" panose="020B0604020202020204" pitchFamily="34" charset="0"/>
                <a:cs typeface="Arial" panose="020B0604020202020204" pitchFamily="34" charset="0"/>
              </a:rPr>
              <a:t>. Liên </a:t>
            </a:r>
            <a:r>
              <a:rPr lang="en-US" altLang="en-US" dirty="0" err="1">
                <a:latin typeface="Arial" panose="020B0604020202020204" pitchFamily="34" charset="0"/>
                <a:cs typeface="Arial" panose="020B0604020202020204" pitchFamily="34" charset="0"/>
              </a:rPr>
              <a:t>hệ</a:t>
            </a:r>
            <a:r>
              <a:rPr lang="en-US" altLang="en-US" dirty="0">
                <a:latin typeface="Arial" panose="020B0604020202020204" pitchFamily="34" charset="0"/>
                <a:cs typeface="Arial" panose="020B0604020202020204" pitchFamily="34" charset="0"/>
              </a:rPr>
              <a:t> qua </a:t>
            </a:r>
            <a:r>
              <a:rPr lang="en-US" altLang="en-US" dirty="0" err="1">
                <a:latin typeface="Arial" panose="020B0604020202020204" pitchFamily="34" charset="0"/>
                <a:cs typeface="Arial" panose="020B0604020202020204" pitchFamily="34" charset="0"/>
              </a:rPr>
              <a:t>Đường</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đặc</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tính</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máy</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nén</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để</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giải</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thích</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thêm</a:t>
            </a:r>
            <a:r>
              <a:rPr lang="en-US" altLang="en-US" dirty="0">
                <a:latin typeface="Arial" panose="020B0604020202020204" pitchFamily="34" charset="0"/>
                <a:cs typeface="Arial" panose="020B0604020202020204" pitchFamily="34" charset="0"/>
              </a:rPr>
              <a:t>.</a:t>
            </a:r>
          </a:p>
          <a:p>
            <a:pPr eaLnBrk="1" hangingPunct="1">
              <a:lnSpc>
                <a:spcPct val="90000"/>
              </a:lnSpc>
              <a:spcBef>
                <a:spcPts val="300"/>
              </a:spcBef>
            </a:pPr>
            <a:r>
              <a:rPr lang="en-US" altLang="en-US" dirty="0" err="1">
                <a:latin typeface="Arial" panose="020B0604020202020204" pitchFamily="34" charset="0"/>
                <a:cs typeface="Arial" panose="020B0604020202020204" pitchFamily="34" charset="0"/>
              </a:rPr>
              <a:t>Áp</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suất</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ngưng</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tụ</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có</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thể</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giảm</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nếu</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nhiệt</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độ</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ngưng</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tụ</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giảm</a:t>
            </a:r>
            <a:endParaRPr lang="en-US" altLang="en-US" dirty="0">
              <a:latin typeface="Arial" panose="020B0604020202020204" pitchFamily="34" charset="0"/>
              <a:cs typeface="Arial" panose="020B0604020202020204" pitchFamily="34" charset="0"/>
            </a:endParaRPr>
          </a:p>
          <a:p>
            <a:pPr eaLnBrk="1" hangingPunct="1">
              <a:lnSpc>
                <a:spcPct val="90000"/>
              </a:lnSpc>
              <a:spcBef>
                <a:spcPts val="300"/>
              </a:spcBef>
            </a:pPr>
            <a:r>
              <a:rPr lang="en-US" altLang="en-US" dirty="0" err="1">
                <a:latin typeface="Arial" panose="020B0604020202020204" pitchFamily="34" charset="0"/>
                <a:cs typeface="Arial" panose="020B0604020202020204" pitchFamily="34" charset="0"/>
              </a:rPr>
              <a:t>Cố</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gắng</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duy</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trì</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nhiệt</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độ</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ngưng</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tụ</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thấp</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nhất</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có</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thể</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được</a:t>
            </a:r>
            <a:endParaRPr lang="en-US" altLang="en-US" dirty="0">
              <a:latin typeface="Arial" panose="020B0604020202020204" pitchFamily="34" charset="0"/>
              <a:cs typeface="Arial" panose="020B0604020202020204" pitchFamily="34" charset="0"/>
            </a:endParaRPr>
          </a:p>
          <a:p>
            <a:pPr eaLnBrk="1" hangingPunct="1">
              <a:lnSpc>
                <a:spcPct val="90000"/>
              </a:lnSpc>
              <a:spcBef>
                <a:spcPts val="300"/>
              </a:spcBef>
            </a:pPr>
            <a:r>
              <a:rPr lang="en-US" altLang="en-US" dirty="0">
                <a:latin typeface="Arial" panose="020B0604020202020204" pitchFamily="34" charset="0"/>
                <a:cs typeface="Arial" panose="020B0604020202020204" pitchFamily="34" charset="0"/>
              </a:rPr>
              <a:t>Khi </a:t>
            </a:r>
            <a:r>
              <a:rPr lang="en-US" altLang="en-US" dirty="0" err="1">
                <a:latin typeface="Arial" panose="020B0604020202020204" pitchFamily="34" charset="0"/>
                <a:cs typeface="Arial" panose="020B0604020202020204" pitchFamily="34" charset="0"/>
              </a:rPr>
              <a:t>áp</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suất</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ngưng</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tụ</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giảm</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công</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nén</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sẽ</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giảm</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và</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năng</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suất</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lạnh</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tăng</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nhờ</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đó</a:t>
            </a:r>
            <a:r>
              <a:rPr lang="en-US" altLang="en-US" dirty="0">
                <a:latin typeface="Arial" panose="020B0604020202020204" pitchFamily="34" charset="0"/>
                <a:cs typeface="Arial" panose="020B0604020202020204" pitchFamily="34" charset="0"/>
              </a:rPr>
              <a:t> COP </a:t>
            </a:r>
            <a:r>
              <a:rPr lang="en-US" altLang="en-US" dirty="0" err="1">
                <a:latin typeface="Arial" panose="020B0604020202020204" pitchFamily="34" charset="0"/>
                <a:cs typeface="Arial" panose="020B0604020202020204" pitchFamily="34" charset="0"/>
              </a:rPr>
              <a:t>tăng</a:t>
            </a:r>
            <a:endParaRPr lang="en-US" altLang="en-US" dirty="0">
              <a:latin typeface="Arial" panose="020B0604020202020204" pitchFamily="34" charset="0"/>
              <a:cs typeface="Arial" panose="020B0604020202020204" pitchFamily="34" charset="0"/>
            </a:endParaRPr>
          </a:p>
          <a:p>
            <a:pPr eaLnBrk="1" hangingPunct="1">
              <a:lnSpc>
                <a:spcPct val="90000"/>
              </a:lnSpc>
              <a:spcBef>
                <a:spcPts val="300"/>
              </a:spcBef>
            </a:pPr>
            <a:r>
              <a:rPr lang="en-US" altLang="en-US" dirty="0" err="1">
                <a:latin typeface="Arial" panose="020B0604020202020204" pitchFamily="34" charset="0"/>
                <a:cs typeface="Arial" panose="020B0604020202020204" pitchFamily="34" charset="0"/>
              </a:rPr>
              <a:t>Nếu</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thấy</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cần</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thiết</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giảng</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viên</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minh</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họa</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ví</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dụ</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sau</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trên</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bảng</a:t>
            </a:r>
            <a:r>
              <a:rPr lang="en-US" altLang="en-US" dirty="0">
                <a:latin typeface="Arial" panose="020B0604020202020204" pitchFamily="34" charset="0"/>
                <a:cs typeface="Arial" panose="020B0604020202020204" pitchFamily="34" charset="0"/>
              </a:rPr>
              <a:t>/ flipchart(</a:t>
            </a:r>
            <a:r>
              <a:rPr lang="en-US" altLang="en-US" dirty="0" err="1">
                <a:latin typeface="Arial" panose="020B0604020202020204" pitchFamily="34" charset="0"/>
                <a:cs typeface="Arial" panose="020B0604020202020204" pitchFamily="34" charset="0"/>
              </a:rPr>
              <a:t>chỉ</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viết</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phần</a:t>
            </a:r>
            <a:r>
              <a:rPr lang="en-US" altLang="en-US" dirty="0">
                <a:latin typeface="Arial" panose="020B0604020202020204" pitchFamily="34" charset="0"/>
                <a:cs typeface="Arial" panose="020B0604020202020204" pitchFamily="34" charset="0"/>
              </a:rPr>
              <a:t> in </a:t>
            </a:r>
            <a:r>
              <a:rPr lang="en-US" altLang="en-US" dirty="0" err="1">
                <a:latin typeface="Arial" panose="020B0604020202020204" pitchFamily="34" charset="0"/>
                <a:cs typeface="Arial" panose="020B0604020202020204" pitchFamily="34" charset="0"/>
              </a:rPr>
              <a:t>đậm</a:t>
            </a:r>
            <a:r>
              <a:rPr lang="en-US" altLang="en-US" dirty="0">
                <a:latin typeface="Arial" panose="020B0604020202020204" pitchFamily="34" charset="0"/>
                <a:cs typeface="Arial" panose="020B0604020202020204" pitchFamily="34" charset="0"/>
              </a:rPr>
              <a:t>)</a:t>
            </a:r>
          </a:p>
          <a:p>
            <a:pPr eaLnBrk="1" hangingPunct="1">
              <a:lnSpc>
                <a:spcPct val="90000"/>
              </a:lnSpc>
              <a:spcBef>
                <a:spcPts val="300"/>
              </a:spcBef>
            </a:pPr>
            <a:r>
              <a:rPr lang="en-US" altLang="en-US" dirty="0">
                <a:latin typeface="Arial" panose="020B0604020202020204" pitchFamily="34" charset="0"/>
                <a:cs typeface="Arial" panose="020B0604020202020204" pitchFamily="34" charset="0"/>
              </a:rPr>
              <a:t>	</a:t>
            </a:r>
            <a:r>
              <a:rPr lang="en-US" altLang="en-US" b="1" dirty="0">
                <a:latin typeface="Arial" panose="020B0604020202020204" pitchFamily="34" charset="0"/>
                <a:cs typeface="Arial" panose="020B0604020202020204" pitchFamily="34" charset="0"/>
              </a:rPr>
              <a:t>V</a:t>
            </a:r>
            <a:r>
              <a:rPr lang="vi-VN" altLang="en-US" b="1" dirty="0">
                <a:cs typeface="Arial" panose="020B0604020202020204" pitchFamily="34" charset="0"/>
              </a:rPr>
              <a:t>í dụ 3.2</a:t>
            </a:r>
            <a:r>
              <a:rPr lang="vi-VN" altLang="en-US" dirty="0">
                <a:cs typeface="Arial" panose="020B0604020202020204" pitchFamily="34" charset="0"/>
              </a:rPr>
              <a:t>: </a:t>
            </a:r>
            <a:r>
              <a:rPr lang="en-US" altLang="en-US" dirty="0" err="1">
                <a:latin typeface="Arial" panose="020B0604020202020204" pitchFamily="34" charset="0"/>
                <a:cs typeface="Arial" panose="020B0604020202020204" pitchFamily="34" charset="0"/>
              </a:rPr>
              <a:t>Một</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máy</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lạnh</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có</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nhiệt</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độ</a:t>
            </a:r>
            <a:r>
              <a:rPr lang="en-US" altLang="en-US" dirty="0">
                <a:latin typeface="Arial" panose="020B0604020202020204" pitchFamily="34" charset="0"/>
                <a:cs typeface="Arial" panose="020B0604020202020204" pitchFamily="34" charset="0"/>
              </a:rPr>
              <a:t> bay </a:t>
            </a:r>
            <a:r>
              <a:rPr lang="en-US" altLang="en-US" dirty="0" err="1">
                <a:latin typeface="Arial" panose="020B0604020202020204" pitchFamily="34" charset="0"/>
                <a:cs typeface="Arial" panose="020B0604020202020204" pitchFamily="34" charset="0"/>
              </a:rPr>
              <a:t>hơi</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là</a:t>
            </a:r>
            <a:r>
              <a:rPr lang="en-US" altLang="en-US" dirty="0">
                <a:latin typeface="Arial" panose="020B0604020202020204" pitchFamily="34" charset="0"/>
                <a:cs typeface="Arial" panose="020B0604020202020204" pitchFamily="34" charset="0"/>
              </a:rPr>
              <a:t> -5</a:t>
            </a:r>
            <a:r>
              <a:rPr lang="en-US" altLang="en-US" baseline="30000" dirty="0">
                <a:latin typeface="Arial" panose="020B0604020202020204" pitchFamily="34" charset="0"/>
                <a:cs typeface="Arial" panose="020B0604020202020204" pitchFamily="34" charset="0"/>
              </a:rPr>
              <a:t>0</a:t>
            </a:r>
            <a:r>
              <a:rPr lang="en-US" altLang="en-US" dirty="0">
                <a:latin typeface="Arial" panose="020B0604020202020204" pitchFamily="34" charset="0"/>
                <a:cs typeface="Arial" panose="020B0604020202020204" pitchFamily="34" charset="0"/>
              </a:rPr>
              <a:t>C, </a:t>
            </a:r>
            <a:r>
              <a:rPr lang="en-US" altLang="en-US" dirty="0" err="1">
                <a:latin typeface="Arial" panose="020B0604020202020204" pitchFamily="34" charset="0"/>
                <a:cs typeface="Arial" panose="020B0604020202020204" pitchFamily="34" charset="0"/>
              </a:rPr>
              <a:t>nhiệt</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độ</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ngưng</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tụ</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là</a:t>
            </a:r>
            <a:r>
              <a:rPr lang="en-US" altLang="en-US" dirty="0">
                <a:latin typeface="Arial" panose="020B0604020202020204" pitchFamily="34" charset="0"/>
                <a:cs typeface="Arial" panose="020B0604020202020204" pitchFamily="34" charset="0"/>
              </a:rPr>
              <a:t> +35</a:t>
            </a:r>
            <a:r>
              <a:rPr lang="en-US" altLang="en-US" baseline="30000" dirty="0">
                <a:latin typeface="Arial" panose="020B0604020202020204" pitchFamily="34" charset="0"/>
                <a:cs typeface="Arial" panose="020B0604020202020204" pitchFamily="34" charset="0"/>
              </a:rPr>
              <a:t>0</a:t>
            </a:r>
            <a:r>
              <a:rPr lang="en-US" altLang="en-US" dirty="0">
                <a:latin typeface="Arial" panose="020B0604020202020204" pitchFamily="34" charset="0"/>
                <a:cs typeface="Arial" panose="020B0604020202020204" pitchFamily="34" charset="0"/>
              </a:rPr>
              <a:t>C. </a:t>
            </a:r>
            <a:r>
              <a:rPr lang="en-US" altLang="en-US" dirty="0" err="1">
                <a:latin typeface="Arial" panose="020B0604020202020204" pitchFamily="34" charset="0"/>
                <a:cs typeface="Arial" panose="020B0604020202020204" pitchFamily="34" charset="0"/>
              </a:rPr>
              <a:t>Nếu</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nhiệt</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độ</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ngưng</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tụ</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giảm</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xuống</a:t>
            </a:r>
            <a:r>
              <a:rPr lang="en-US" altLang="en-US" dirty="0">
                <a:latin typeface="Arial" panose="020B0604020202020204" pitchFamily="34" charset="0"/>
                <a:cs typeface="Arial" panose="020B0604020202020204" pitchFamily="34" charset="0"/>
              </a:rPr>
              <a:t> +30</a:t>
            </a:r>
            <a:r>
              <a:rPr lang="en-US" altLang="en-US" baseline="30000" dirty="0">
                <a:latin typeface="Arial" panose="020B0604020202020204" pitchFamily="34" charset="0"/>
                <a:cs typeface="Arial" panose="020B0604020202020204" pitchFamily="34" charset="0"/>
              </a:rPr>
              <a:t>0</a:t>
            </a:r>
            <a:r>
              <a:rPr lang="en-US" altLang="en-US" dirty="0">
                <a:latin typeface="Arial" panose="020B0604020202020204" pitchFamily="34" charset="0"/>
                <a:cs typeface="Arial" panose="020B0604020202020204" pitchFamily="34" charset="0"/>
              </a:rPr>
              <a:t>C </a:t>
            </a:r>
            <a:r>
              <a:rPr lang="en-US" altLang="en-US" dirty="0" err="1">
                <a:latin typeface="Arial" panose="020B0604020202020204" pitchFamily="34" charset="0"/>
                <a:cs typeface="Arial" panose="020B0604020202020204" pitchFamily="34" charset="0"/>
              </a:rPr>
              <a:t>thì</a:t>
            </a:r>
            <a:r>
              <a:rPr lang="en-US" altLang="en-US" dirty="0">
                <a:latin typeface="Arial" panose="020B0604020202020204" pitchFamily="34" charset="0"/>
                <a:cs typeface="Arial" panose="020B0604020202020204" pitchFamily="34" charset="0"/>
              </a:rPr>
              <a:t> n</a:t>
            </a:r>
            <a:r>
              <a:rPr lang="vi-VN" altLang="en-US" dirty="0">
                <a:cs typeface="Arial" panose="020B0604020202020204" pitchFamily="34" charset="0"/>
              </a:rPr>
              <a:t>ăng lượng tiết kiệm được </a:t>
            </a:r>
            <a:r>
              <a:rPr lang="en-US" altLang="en-US" dirty="0" err="1">
                <a:latin typeface="Arial" panose="020B0604020202020204" pitchFamily="34" charset="0"/>
                <a:cs typeface="Arial" panose="020B0604020202020204" pitchFamily="34" charset="0"/>
              </a:rPr>
              <a:t>kho</a:t>
            </a:r>
            <a:r>
              <a:rPr lang="vi-VN" altLang="en-US" dirty="0">
                <a:cs typeface="Arial" panose="020B0604020202020204" pitchFamily="34" charset="0"/>
              </a:rPr>
              <a:t>ản</a:t>
            </a:r>
            <a:r>
              <a:rPr lang="en-US" altLang="en-US" dirty="0">
                <a:latin typeface="Arial" panose="020B0604020202020204" pitchFamily="34" charset="0"/>
                <a:cs typeface="Arial" panose="020B0604020202020204" pitchFamily="34" charset="0"/>
              </a:rPr>
              <a:t>g bao </a:t>
            </a:r>
            <a:r>
              <a:rPr lang="en-US" altLang="en-US" dirty="0" err="1">
                <a:latin typeface="Arial" panose="020B0604020202020204" pitchFamily="34" charset="0"/>
                <a:cs typeface="Arial" panose="020B0604020202020204" pitchFamily="34" charset="0"/>
              </a:rPr>
              <a:t>nhi</a:t>
            </a:r>
            <a:r>
              <a:rPr lang="vi-VN" altLang="en-US" dirty="0">
                <a:cs typeface="Arial" panose="020B0604020202020204" pitchFamily="34" charset="0"/>
              </a:rPr>
              <a:t>êu?</a:t>
            </a:r>
          </a:p>
          <a:p>
            <a:pPr eaLnBrk="1" hangingPunct="1">
              <a:lnSpc>
                <a:spcPct val="90000"/>
              </a:lnSpc>
              <a:spcBef>
                <a:spcPts val="300"/>
              </a:spcBef>
            </a:pPr>
            <a:r>
              <a:rPr lang="vi-VN" altLang="en-US" dirty="0">
                <a:cs typeface="Arial" panose="020B0604020202020204" pitchFamily="34" charset="0"/>
              </a:rPr>
              <a:t>Giải: Tính gần đúng theo chu trình Carnot</a:t>
            </a:r>
            <a:r>
              <a:rPr lang="en-US" altLang="en-US" dirty="0">
                <a:latin typeface="Arial" panose="020B0604020202020204" pitchFamily="34" charset="0"/>
                <a:cs typeface="Arial" panose="020B0604020202020204" pitchFamily="34" charset="0"/>
              </a:rPr>
              <a:t> </a:t>
            </a:r>
            <a:endParaRPr lang="vi-VN" altLang="en-US" dirty="0">
              <a:cs typeface="Arial" panose="020B0604020202020204" pitchFamily="34" charset="0"/>
            </a:endParaRPr>
          </a:p>
          <a:p>
            <a:pPr eaLnBrk="1" hangingPunct="1">
              <a:lnSpc>
                <a:spcPct val="90000"/>
              </a:lnSpc>
              <a:spcBef>
                <a:spcPts val="300"/>
              </a:spcBef>
            </a:pPr>
            <a:r>
              <a:rPr lang="en-US" altLang="en-US" dirty="0">
                <a:latin typeface="Arial" panose="020B0604020202020204" pitchFamily="34" charset="0"/>
                <a:cs typeface="Arial" panose="020B0604020202020204" pitchFamily="34" charset="0"/>
              </a:rPr>
              <a:t>		</a:t>
            </a:r>
            <a:r>
              <a:rPr lang="en-US" altLang="en-US" dirty="0" err="1">
                <a:cs typeface="Arial" panose="020B0604020202020204" pitchFamily="34" charset="0"/>
              </a:rPr>
              <a:t>COP_c</a:t>
            </a:r>
            <a:r>
              <a:rPr lang="en-US" altLang="en-US" dirty="0">
                <a:latin typeface="Arial" panose="020B0604020202020204" pitchFamily="34" charset="0"/>
                <a:cs typeface="Arial" panose="020B0604020202020204" pitchFamily="34" charset="0"/>
              </a:rPr>
              <a:t> = </a:t>
            </a:r>
            <a:r>
              <a:rPr lang="en-US" altLang="en-US" dirty="0">
                <a:cs typeface="Arial" panose="020B0604020202020204" pitchFamily="34" charset="0"/>
              </a:rPr>
              <a:t>T_0/(T_k−T_0 )</a:t>
            </a:r>
            <a:r>
              <a:rPr lang="en-US" altLang="en-US" dirty="0">
                <a:latin typeface="Arial" panose="020B0604020202020204" pitchFamily="34" charset="0"/>
                <a:cs typeface="Arial" panose="020B0604020202020204" pitchFamily="34" charset="0"/>
              </a:rPr>
              <a:t>	</a:t>
            </a:r>
          </a:p>
          <a:p>
            <a:pPr eaLnBrk="1" hangingPunct="1">
              <a:lnSpc>
                <a:spcPct val="90000"/>
              </a:lnSpc>
              <a:spcBef>
                <a:spcPts val="300"/>
              </a:spcBef>
              <a:buFontTx/>
              <a:buAutoNum type="alphaLcParenR"/>
            </a:pPr>
            <a:r>
              <a:rPr lang="en-US" altLang="en-US" b="1" dirty="0">
                <a:latin typeface="Arial" panose="020B0604020202020204" pitchFamily="34" charset="0"/>
                <a:cs typeface="Arial" panose="020B0604020202020204" pitchFamily="34" charset="0"/>
                <a:sym typeface="Wingdings" panose="05000000000000000000" pitchFamily="2" charset="2"/>
              </a:rPr>
              <a:t>Tr</a:t>
            </a:r>
            <a:r>
              <a:rPr lang="vi-VN" altLang="en-US" b="1" dirty="0">
                <a:cs typeface="Arial" panose="020B0604020202020204" pitchFamily="34" charset="0"/>
                <a:sym typeface="Wingdings" panose="05000000000000000000" pitchFamily="2" charset="2"/>
              </a:rPr>
              <a:t>ường hợp 1:	 </a:t>
            </a:r>
            <a:r>
              <a:rPr lang="vi-VN" altLang="en-US" dirty="0">
                <a:cs typeface="Arial" panose="020B0604020202020204" pitchFamily="34" charset="0"/>
                <a:sym typeface="Wingdings" panose="05000000000000000000" pitchFamily="2" charset="2"/>
              </a:rPr>
              <a:t>T_0</a:t>
            </a:r>
            <a:r>
              <a:rPr lang="en-US" altLang="en-US" dirty="0">
                <a:latin typeface="Arial" panose="020B0604020202020204" pitchFamily="34" charset="0"/>
                <a:cs typeface="Arial" panose="020B0604020202020204" pitchFamily="34" charset="0"/>
                <a:sym typeface="Wingdings" panose="05000000000000000000" pitchFamily="2" charset="2"/>
              </a:rPr>
              <a:t>= 273 – 5 = 268 K</a:t>
            </a:r>
          </a:p>
          <a:p>
            <a:pPr eaLnBrk="1" hangingPunct="1">
              <a:lnSpc>
                <a:spcPct val="90000"/>
              </a:lnSpc>
              <a:spcBef>
                <a:spcPts val="300"/>
              </a:spcBef>
            </a:pPr>
            <a:r>
              <a:rPr lang="en-US" altLang="en-US" dirty="0">
                <a:latin typeface="Arial" panose="020B0604020202020204" pitchFamily="34" charset="0"/>
                <a:cs typeface="Arial" panose="020B0604020202020204" pitchFamily="34" charset="0"/>
              </a:rPr>
              <a:t>		</a:t>
            </a:r>
            <a:r>
              <a:rPr lang="en-US" altLang="en-US" dirty="0" err="1">
                <a:cs typeface="Arial" panose="020B0604020202020204" pitchFamily="34" charset="0"/>
              </a:rPr>
              <a:t>T_k</a:t>
            </a:r>
            <a:r>
              <a:rPr lang="en-US" altLang="en-US" dirty="0">
                <a:latin typeface="Arial" panose="020B0604020202020204" pitchFamily="34" charset="0"/>
                <a:cs typeface="Arial" panose="020B0604020202020204" pitchFamily="34" charset="0"/>
                <a:sym typeface="Wingdings" panose="05000000000000000000" pitchFamily="2" charset="2"/>
              </a:rPr>
              <a:t> = 273 + 35 = 308 K ; </a:t>
            </a:r>
            <a:r>
              <a:rPr lang="en-US" altLang="en-US" dirty="0" err="1">
                <a:cs typeface="Arial" panose="020B0604020202020204" pitchFamily="34" charset="0"/>
                <a:sym typeface="Wingdings" panose="05000000000000000000" pitchFamily="2" charset="2"/>
              </a:rPr>
              <a:t>Δt</a:t>
            </a:r>
            <a:r>
              <a:rPr lang="en-US" altLang="en-US" dirty="0">
                <a:latin typeface="Arial" panose="020B0604020202020204" pitchFamily="34" charset="0"/>
                <a:cs typeface="Arial" panose="020B0604020202020204" pitchFamily="34" charset="0"/>
                <a:sym typeface="Wingdings" panose="05000000000000000000" pitchFamily="2" charset="2"/>
              </a:rPr>
              <a:t> = 35 + 5 = 40 K </a:t>
            </a:r>
          </a:p>
          <a:p>
            <a:pPr eaLnBrk="1" hangingPunct="1">
              <a:lnSpc>
                <a:spcPct val="90000"/>
              </a:lnSpc>
              <a:spcBef>
                <a:spcPts val="300"/>
              </a:spcBef>
            </a:pPr>
            <a:r>
              <a:rPr lang="en-US" altLang="en-US" dirty="0">
                <a:latin typeface="Arial" panose="020B0604020202020204" pitchFamily="34" charset="0"/>
                <a:cs typeface="Arial" panose="020B0604020202020204" pitchFamily="34" charset="0"/>
                <a:sym typeface="Wingdings" panose="05000000000000000000" pitchFamily="2" charset="2"/>
              </a:rPr>
              <a:t>		COP = 268 /40 = 6,7</a:t>
            </a:r>
          </a:p>
          <a:p>
            <a:pPr eaLnBrk="1" hangingPunct="1">
              <a:lnSpc>
                <a:spcPct val="90000"/>
              </a:lnSpc>
              <a:spcBef>
                <a:spcPts val="300"/>
              </a:spcBef>
            </a:pPr>
            <a:r>
              <a:rPr lang="en-US" altLang="en-US" b="1" dirty="0">
                <a:latin typeface="Arial" panose="020B0604020202020204" pitchFamily="34" charset="0"/>
                <a:cs typeface="Arial" panose="020B0604020202020204" pitchFamily="34" charset="0"/>
                <a:sym typeface="Wingdings" panose="05000000000000000000" pitchFamily="2" charset="2"/>
              </a:rPr>
              <a:t>b</a:t>
            </a:r>
            <a:r>
              <a:rPr lang="vi-VN" altLang="en-US" b="1" dirty="0">
                <a:cs typeface="Arial" panose="020B0604020202020204" pitchFamily="34" charset="0"/>
                <a:sym typeface="Wingdings" panose="05000000000000000000" pitchFamily="2" charset="2"/>
              </a:rPr>
              <a:t>) Trường hợp 2 :	 </a:t>
            </a:r>
            <a:r>
              <a:rPr lang="vi-VN" altLang="en-US" dirty="0">
                <a:cs typeface="Arial" panose="020B0604020202020204" pitchFamily="34" charset="0"/>
                <a:sym typeface="Wingdings" panose="05000000000000000000" pitchFamily="2" charset="2"/>
              </a:rPr>
              <a:t>T_0</a:t>
            </a:r>
            <a:r>
              <a:rPr lang="en-US" altLang="en-US" dirty="0">
                <a:latin typeface="Arial" panose="020B0604020202020204" pitchFamily="34" charset="0"/>
                <a:cs typeface="Arial" panose="020B0604020202020204" pitchFamily="34" charset="0"/>
                <a:sym typeface="Wingdings" panose="05000000000000000000" pitchFamily="2" charset="2"/>
              </a:rPr>
              <a:t> = 268 </a:t>
            </a:r>
            <a:endParaRPr lang="en-US" altLang="en-US" dirty="0">
              <a:cs typeface="Arial" panose="020B0604020202020204" pitchFamily="34" charset="0"/>
            </a:endParaRPr>
          </a:p>
          <a:p>
            <a:pPr eaLnBrk="1" hangingPunct="1">
              <a:lnSpc>
                <a:spcPct val="90000"/>
              </a:lnSpc>
              <a:spcBef>
                <a:spcPts val="300"/>
              </a:spcBef>
            </a:pPr>
            <a:r>
              <a:rPr lang="en-US" altLang="en-US" dirty="0">
                <a:latin typeface="Arial" panose="020B0604020202020204" pitchFamily="34" charset="0"/>
                <a:cs typeface="Arial" panose="020B0604020202020204" pitchFamily="34" charset="0"/>
              </a:rPr>
              <a:t>		</a:t>
            </a:r>
            <a:r>
              <a:rPr lang="en-US" altLang="en-US" dirty="0" err="1">
                <a:cs typeface="Arial" panose="020B0604020202020204" pitchFamily="34" charset="0"/>
              </a:rPr>
              <a:t>T_k</a:t>
            </a:r>
            <a:r>
              <a:rPr lang="en-US" altLang="en-US" dirty="0">
                <a:latin typeface="Arial" panose="020B0604020202020204" pitchFamily="34" charset="0"/>
                <a:cs typeface="Arial" panose="020B0604020202020204" pitchFamily="34" charset="0"/>
                <a:sym typeface="Wingdings" panose="05000000000000000000" pitchFamily="2" charset="2"/>
              </a:rPr>
              <a:t> = 273 + 30 = 303 K ; </a:t>
            </a:r>
            <a:r>
              <a:rPr lang="en-US" altLang="en-US" dirty="0" err="1">
                <a:cs typeface="Arial" panose="020B0604020202020204" pitchFamily="34" charset="0"/>
                <a:sym typeface="Wingdings" panose="05000000000000000000" pitchFamily="2" charset="2"/>
              </a:rPr>
              <a:t>Δt</a:t>
            </a:r>
            <a:r>
              <a:rPr lang="en-US" altLang="en-US" dirty="0">
                <a:latin typeface="Arial" panose="020B0604020202020204" pitchFamily="34" charset="0"/>
                <a:cs typeface="Arial" panose="020B0604020202020204" pitchFamily="34" charset="0"/>
                <a:sym typeface="Wingdings" panose="05000000000000000000" pitchFamily="2" charset="2"/>
              </a:rPr>
              <a:t> = 30 + 5 = 35 K </a:t>
            </a:r>
          </a:p>
          <a:p>
            <a:pPr eaLnBrk="1" hangingPunct="1">
              <a:lnSpc>
                <a:spcPct val="90000"/>
              </a:lnSpc>
              <a:spcBef>
                <a:spcPts val="300"/>
              </a:spcBef>
            </a:pPr>
            <a:r>
              <a:rPr lang="en-US" altLang="en-US" dirty="0">
                <a:latin typeface="Arial" panose="020B0604020202020204" pitchFamily="34" charset="0"/>
                <a:cs typeface="Arial" panose="020B0604020202020204" pitchFamily="34" charset="0"/>
                <a:sym typeface="Wingdings" panose="05000000000000000000" pitchFamily="2" charset="2"/>
              </a:rPr>
              <a:t>		COP = 268 /35 = 7,66</a:t>
            </a:r>
          </a:p>
          <a:p>
            <a:pPr eaLnBrk="1" hangingPunct="1">
              <a:lnSpc>
                <a:spcPct val="90000"/>
              </a:lnSpc>
              <a:spcBef>
                <a:spcPts val="300"/>
              </a:spcBef>
            </a:pPr>
            <a:r>
              <a:rPr lang="vi-VN" altLang="en-US" b="1" dirty="0">
                <a:cs typeface="Arial" panose="020B0604020202020204" pitchFamily="34" charset="0"/>
                <a:sym typeface="Wingdings" panose="05000000000000000000" pitchFamily="2" charset="2"/>
              </a:rPr>
              <a:t>Mức độ TKNL </a:t>
            </a:r>
            <a:r>
              <a:rPr lang="en-US" altLang="en-US" dirty="0">
                <a:latin typeface="Arial" panose="020B0604020202020204" pitchFamily="34" charset="0"/>
                <a:cs typeface="Arial" panose="020B0604020202020204" pitchFamily="34" charset="0"/>
              </a:rPr>
              <a:t>€ = </a:t>
            </a:r>
            <a:r>
              <a:rPr lang="en-US" altLang="en-US" dirty="0">
                <a:cs typeface="Arial" panose="020B0604020202020204" pitchFamily="34" charset="0"/>
              </a:rPr>
              <a:t>(〖𝐶𝑂𝑃〗_2−〖𝐶𝑂𝑃〗_1)/〖𝐶𝑂𝑃〗_2 </a:t>
            </a:r>
            <a:r>
              <a:rPr lang="en-US" altLang="en-US" dirty="0">
                <a:latin typeface="Arial" panose="020B0604020202020204" pitchFamily="34" charset="0"/>
                <a:cs typeface="Arial" panose="020B0604020202020204" pitchFamily="34" charset="0"/>
              </a:rPr>
              <a:t> . 100% = </a:t>
            </a:r>
            <a:r>
              <a:rPr lang="en-US" altLang="en-US" dirty="0">
                <a:cs typeface="Arial" panose="020B0604020202020204" pitchFamily="34" charset="0"/>
              </a:rPr>
              <a:t>(7,66−6,70)/7,66</a:t>
            </a:r>
            <a:r>
              <a:rPr lang="en-US" altLang="en-US" dirty="0">
                <a:latin typeface="Arial" panose="020B0604020202020204" pitchFamily="34" charset="0"/>
                <a:cs typeface="Arial" panose="020B0604020202020204" pitchFamily="34" charset="0"/>
              </a:rPr>
              <a:t>.100%= 12,5%</a:t>
            </a:r>
          </a:p>
          <a:p>
            <a:pPr eaLnBrk="1" hangingPunct="1">
              <a:lnSpc>
                <a:spcPct val="90000"/>
              </a:lnSpc>
              <a:spcBef>
                <a:spcPts val="300"/>
              </a:spcBef>
            </a:pPr>
            <a:r>
              <a:rPr lang="en-US" altLang="en-US" dirty="0">
                <a:latin typeface="Arial" panose="020B0604020202020204" pitchFamily="34" charset="0"/>
                <a:cs typeface="Arial" panose="020B0604020202020204" pitchFamily="34" charset="0"/>
              </a:rPr>
              <a:t>Nh</a:t>
            </a:r>
            <a:r>
              <a:rPr lang="vi-VN" altLang="en-US" dirty="0">
                <a:cs typeface="Arial" panose="020B0604020202020204" pitchFamily="34" charset="0"/>
              </a:rPr>
              <a:t>ư vậy nhiệt độ ngưng tụ giảm 1K thì TKNL đạt 2,5%.</a:t>
            </a:r>
          </a:p>
          <a:p>
            <a:pPr eaLnBrk="1" hangingPunct="1">
              <a:lnSpc>
                <a:spcPct val="90000"/>
              </a:lnSpc>
              <a:spcBef>
                <a:spcPts val="300"/>
              </a:spcBef>
            </a:pPr>
            <a:r>
              <a:rPr lang="en-US" altLang="en-US" dirty="0" err="1">
                <a:latin typeface="Arial" panose="020B0604020202020204" pitchFamily="34" charset="0"/>
                <a:cs typeface="Arial" panose="020B0604020202020204" pitchFamily="34" charset="0"/>
              </a:rPr>
              <a:t>Ghi</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chú</a:t>
            </a:r>
            <a:r>
              <a:rPr lang="en-US" altLang="en-US" dirty="0">
                <a:latin typeface="Arial" panose="020B0604020202020204" pitchFamily="34" charset="0"/>
                <a:cs typeface="Arial" panose="020B0604020202020204" pitchFamily="34" charset="0"/>
              </a:rPr>
              <a:t>: Trong </a:t>
            </a:r>
            <a:r>
              <a:rPr lang="en-US" altLang="en-US" dirty="0" err="1">
                <a:latin typeface="Arial" panose="020B0604020202020204" pitchFamily="34" charset="0"/>
                <a:cs typeface="Arial" panose="020B0604020202020204" pitchFamily="34" charset="0"/>
              </a:rPr>
              <a:t>trường</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hợp</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tính</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toán</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tỷ</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lệ</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tiết</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kiệm</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khi</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giảm</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nhiệt</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độ</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ngưng</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tụ</a:t>
            </a:r>
            <a:r>
              <a:rPr lang="en-US" altLang="en-US" dirty="0">
                <a:latin typeface="Arial" panose="020B0604020202020204" pitchFamily="34" charset="0"/>
                <a:cs typeface="Arial" panose="020B0604020202020204" pitchFamily="34" charset="0"/>
              </a:rPr>
              <a:t> hay </a:t>
            </a:r>
            <a:r>
              <a:rPr lang="en-US" altLang="en-US" dirty="0" err="1">
                <a:latin typeface="Arial" panose="020B0604020202020204" pitchFamily="34" charset="0"/>
                <a:cs typeface="Arial" panose="020B0604020202020204" pitchFamily="34" charset="0"/>
              </a:rPr>
              <a:t>tăng</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nhiệt</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độ</a:t>
            </a:r>
            <a:r>
              <a:rPr lang="en-US" altLang="en-US" dirty="0">
                <a:latin typeface="Arial" panose="020B0604020202020204" pitchFamily="34" charset="0"/>
                <a:cs typeface="Arial" panose="020B0604020202020204" pitchFamily="34" charset="0"/>
              </a:rPr>
              <a:t> bay </a:t>
            </a:r>
            <a:r>
              <a:rPr lang="en-US" altLang="en-US" dirty="0" err="1">
                <a:latin typeface="Arial" panose="020B0604020202020204" pitchFamily="34" charset="0"/>
                <a:cs typeface="Arial" panose="020B0604020202020204" pitchFamily="34" charset="0"/>
              </a:rPr>
              <a:t>hơi</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thì</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dùng</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công</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thức</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tính</a:t>
            </a:r>
            <a:r>
              <a:rPr lang="en-US" altLang="en-US" dirty="0">
                <a:latin typeface="Arial" panose="020B0604020202020204" pitchFamily="34" charset="0"/>
                <a:cs typeface="Arial" panose="020B0604020202020204" pitchFamily="34" charset="0"/>
              </a:rPr>
              <a:t> COP </a:t>
            </a:r>
            <a:r>
              <a:rPr lang="en-US" altLang="en-US" dirty="0" err="1">
                <a:latin typeface="Arial" panose="020B0604020202020204" pitchFamily="34" charset="0"/>
                <a:cs typeface="Arial" panose="020B0604020202020204" pitchFamily="34" charset="0"/>
              </a:rPr>
              <a:t>theo</a:t>
            </a:r>
            <a:r>
              <a:rPr lang="en-US" altLang="en-US" dirty="0">
                <a:latin typeface="Arial" panose="020B0604020202020204" pitchFamily="34" charset="0"/>
                <a:cs typeface="Arial" panose="020B0604020202020204" pitchFamily="34" charset="0"/>
              </a:rPr>
              <a:t> Carnot </a:t>
            </a:r>
            <a:r>
              <a:rPr lang="en-US" altLang="en-US" dirty="0" err="1">
                <a:latin typeface="Arial" panose="020B0604020202020204" pitchFamily="34" charset="0"/>
                <a:cs typeface="Arial" panose="020B0604020202020204" pitchFamily="34" charset="0"/>
              </a:rPr>
              <a:t>thuận</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tiện</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mà</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vẫn</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đảm</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bảo</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tính</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chính</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xác</a:t>
            </a:r>
            <a:r>
              <a:rPr lang="en-US" altLang="en-US" dirty="0">
                <a:latin typeface="Arial" panose="020B0604020202020204" pitchFamily="34" charset="0"/>
                <a:cs typeface="Arial" panose="020B0604020202020204" pitchFamily="34" charset="0"/>
              </a:rPr>
              <a:t> so </a:t>
            </a:r>
            <a:r>
              <a:rPr lang="en-US" altLang="en-US" dirty="0" err="1">
                <a:latin typeface="Arial" panose="020B0604020202020204" pitchFamily="34" charset="0"/>
                <a:cs typeface="Arial" panose="020B0604020202020204" pitchFamily="34" charset="0"/>
              </a:rPr>
              <a:t>với</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khi</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tính</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toán</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trên</a:t>
            </a:r>
            <a:r>
              <a:rPr lang="en-US" altLang="en-US" dirty="0">
                <a:latin typeface="Arial" panose="020B0604020202020204" pitchFamily="34" charset="0"/>
                <a:cs typeface="Arial" panose="020B0604020202020204" pitchFamily="34" charset="0"/>
              </a:rPr>
              <a:t> chu </a:t>
            </a:r>
            <a:r>
              <a:rPr lang="en-US" altLang="en-US" dirty="0" err="1">
                <a:latin typeface="Arial" panose="020B0604020202020204" pitchFamily="34" charset="0"/>
                <a:cs typeface="Arial" panose="020B0604020202020204" pitchFamily="34" charset="0"/>
              </a:rPr>
              <a:t>trình</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thực</a:t>
            </a:r>
            <a:r>
              <a:rPr lang="en-US" altLang="en-US" dirty="0">
                <a:latin typeface="Arial" panose="020B0604020202020204" pitchFamily="34" charset="0"/>
                <a:cs typeface="Arial" panose="020B0604020202020204" pitchFamily="34" charset="0"/>
              </a:rPr>
              <a:t>.</a:t>
            </a:r>
          </a:p>
          <a:p>
            <a:pPr eaLnBrk="1" hangingPunct="1">
              <a:lnSpc>
                <a:spcPct val="90000"/>
              </a:lnSpc>
              <a:spcBef>
                <a:spcPts val="300"/>
              </a:spcBef>
            </a:pPr>
            <a:endParaRPr lang="vi-VN" altLang="en-US" b="1" dirty="0">
              <a:cs typeface="Arial" panose="020B0604020202020204" pitchFamily="34" charset="0"/>
              <a:sym typeface="Wingdings" panose="05000000000000000000" pitchFamily="2" charset="2"/>
            </a:endParaRPr>
          </a:p>
          <a:p>
            <a:pPr eaLnBrk="1" hangingPunct="1">
              <a:lnSpc>
                <a:spcPct val="90000"/>
              </a:lnSpc>
              <a:spcBef>
                <a:spcPts val="300"/>
              </a:spcBef>
            </a:pPr>
            <a:endParaRPr lang="en-US" altLang="en-US" b="1" dirty="0">
              <a:latin typeface="Arial" panose="020B0604020202020204" pitchFamily="34" charset="0"/>
              <a:cs typeface="Arial" panose="020B0604020202020204" pitchFamily="34" charset="0"/>
              <a:sym typeface="Wingdings" panose="05000000000000000000" pitchFamily="2" charset="2"/>
            </a:endParaRPr>
          </a:p>
          <a:p>
            <a:pPr eaLnBrk="1" hangingPunct="1">
              <a:lnSpc>
                <a:spcPct val="90000"/>
              </a:lnSpc>
              <a:spcBef>
                <a:spcPts val="300"/>
              </a:spcBef>
              <a:buFontTx/>
              <a:buAutoNum type="alphaLcParenR"/>
            </a:pPr>
            <a:endParaRPr lang="en-US" altLang="en-US" b="1" dirty="0">
              <a:latin typeface="Arial" panose="020B0604020202020204" pitchFamily="34" charset="0"/>
              <a:cs typeface="Arial" panose="020B0604020202020204" pitchFamily="34" charset="0"/>
              <a:sym typeface="Wingdings" panose="05000000000000000000" pitchFamily="2" charset="2"/>
            </a:endParaRPr>
          </a:p>
          <a:p>
            <a:pPr eaLnBrk="1" hangingPunct="1">
              <a:lnSpc>
                <a:spcPct val="90000"/>
              </a:lnSpc>
              <a:spcBef>
                <a:spcPts val="300"/>
              </a:spcBef>
            </a:pPr>
            <a:endParaRPr lang="en-US" altLang="en-US" b="1" dirty="0">
              <a:latin typeface="Arial" panose="020B0604020202020204" pitchFamily="34" charset="0"/>
              <a:cs typeface="Arial" panose="020B0604020202020204" pitchFamily="34" charset="0"/>
              <a:sym typeface="Wingdings" panose="05000000000000000000" pitchFamily="2" charset="2"/>
            </a:endParaRPr>
          </a:p>
        </p:txBody>
      </p:sp>
      <p:sp>
        <p:nvSpPr>
          <p:cNvPr id="55300" name="Slide Number Placeholder 3">
            <a:extLst>
              <a:ext uri="{FF2B5EF4-FFF2-40B4-BE49-F238E27FC236}">
                <a16:creationId xmlns:a16="http://schemas.microsoft.com/office/drawing/2014/main" id="{D4B27D2E-D3AE-C083-815A-DE9BA31D670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3E3B957-6B4E-4D71-AE08-ABF7FABB3CEE}" type="slidenum">
              <a:rPr lang="en-US" altLang="en-US"/>
              <a:pPr eaLnBrk="1" hangingPunct="1"/>
              <a:t>12</a:t>
            </a:fld>
            <a:endParaRPr lang="en-US" altLang="en-US"/>
          </a:p>
        </p:txBody>
      </p:sp>
    </p:spTree>
    <p:extLst>
      <p:ext uri="{BB962C8B-B14F-4D97-AF65-F5344CB8AC3E}">
        <p14:creationId xmlns:p14="http://schemas.microsoft.com/office/powerpoint/2010/main" val="14052270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F57281-66D4-9790-C99A-A076234F2F15}"/>
            </a:ext>
          </a:extLst>
        </p:cNvPr>
        <p:cNvGrpSpPr/>
        <p:nvPr/>
      </p:nvGrpSpPr>
      <p:grpSpPr>
        <a:xfrm>
          <a:off x="0" y="0"/>
          <a:ext cx="0" cy="0"/>
          <a:chOff x="0" y="0"/>
          <a:chExt cx="0" cy="0"/>
        </a:xfrm>
      </p:grpSpPr>
      <p:sp>
        <p:nvSpPr>
          <p:cNvPr id="61442" name="Slide Image Placeholder 1">
            <a:extLst>
              <a:ext uri="{FF2B5EF4-FFF2-40B4-BE49-F238E27FC236}">
                <a16:creationId xmlns:a16="http://schemas.microsoft.com/office/drawing/2014/main" id="{5B01FEED-D95B-A025-7AAB-6237911A026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a:extLst>
              <a:ext uri="{FF2B5EF4-FFF2-40B4-BE49-F238E27FC236}">
                <a16:creationId xmlns:a16="http://schemas.microsoft.com/office/drawing/2014/main" id="{BC579A17-A621-8EEB-918E-304FAE0063B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latin typeface="Arial" panose="020B0604020202020204" pitchFamily="34" charset="0"/>
                <a:cs typeface="Arial" panose="020B0604020202020204" pitchFamily="34" charset="0"/>
              </a:rPr>
              <a:t>Giữ bề mặt trao đổi nhiệt sạch làm tăng khả năng truyền nhiệt giúp giảm độ chênh chiệt độ giữa ga l</a:t>
            </a:r>
            <a:r>
              <a:rPr lang="vi-VN" altLang="en-US">
                <a:cs typeface="Arial" panose="020B0604020202020204" pitchFamily="34" charset="0"/>
              </a:rPr>
              <a:t>ạnh và chất tải lạnh,</a:t>
            </a:r>
            <a:r>
              <a:rPr lang="en-US" altLang="en-US">
                <a:latin typeface="Arial" panose="020B0604020202020204" pitchFamily="34" charset="0"/>
                <a:cs typeface="Arial" panose="020B0604020202020204" pitchFamily="34" charset="0"/>
              </a:rPr>
              <a:t> từ đó giúp tăng nhiệt độ bay hơi.</a:t>
            </a:r>
          </a:p>
          <a:p>
            <a:pPr eaLnBrk="1" hangingPunct="1">
              <a:spcBef>
                <a:spcPct val="0"/>
              </a:spcBef>
            </a:pPr>
            <a:r>
              <a:rPr lang="en-US" altLang="en-US">
                <a:latin typeface="Arial" panose="020B0604020202020204" pitchFamily="34" charset="0"/>
                <a:cs typeface="Arial" panose="020B0604020202020204" pitchFamily="34" charset="0"/>
              </a:rPr>
              <a:t>Giữ nhiệt độ bay hơi càng cao càng tốt: cài đặt nhiệt độ hợp lý (không cài thấp), đảm bảo điều kiện vận hành.  </a:t>
            </a:r>
          </a:p>
          <a:p>
            <a:pPr eaLnBrk="1" hangingPunct="1">
              <a:spcBef>
                <a:spcPct val="0"/>
              </a:spcBef>
            </a:pPr>
            <a:r>
              <a:rPr lang="en-US" altLang="en-US">
                <a:latin typeface="Arial" panose="020B0604020202020204" pitchFamily="34" charset="0"/>
                <a:cs typeface="Arial" panose="020B0604020202020204" pitchFamily="34" charset="0"/>
              </a:rPr>
              <a:t>Tránh để dầu bị đưa vào bộ bay hơi (làm giảm khả năng trao đổi nhiệt). Định kỳ kiểm tra bộ tách dầu, ghi nhận về thải dầu và thêm vào hệ thống.</a:t>
            </a:r>
          </a:p>
          <a:p>
            <a:pPr eaLnBrk="1" hangingPunct="1">
              <a:spcBef>
                <a:spcPct val="0"/>
              </a:spcBef>
            </a:pPr>
            <a:r>
              <a:rPr lang="en-US" altLang="en-US">
                <a:latin typeface="Arial" panose="020B0604020202020204" pitchFamily="34" charset="0"/>
                <a:cs typeface="Arial" panose="020B0604020202020204" pitchFamily="34" charset="0"/>
              </a:rPr>
              <a:t>Tránh trường hợp các bộ điều khiển nhiệt độ tác động sai (do bẩn, lỗi kỹ thuật,…).</a:t>
            </a:r>
          </a:p>
        </p:txBody>
      </p:sp>
      <p:sp>
        <p:nvSpPr>
          <p:cNvPr id="61444" name="Slide Number Placeholder 3">
            <a:extLst>
              <a:ext uri="{FF2B5EF4-FFF2-40B4-BE49-F238E27FC236}">
                <a16:creationId xmlns:a16="http://schemas.microsoft.com/office/drawing/2014/main" id="{11344223-4008-93A3-2110-146CF0E96C4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63C7490-4331-4B04-BD85-F88416E0EA5E}" type="slidenum">
              <a:rPr lang="en-US" altLang="en-US"/>
              <a:pPr eaLnBrk="1" hangingPunct="1"/>
              <a:t>13</a:t>
            </a:fld>
            <a:endParaRPr lang="en-US" altLang="en-US"/>
          </a:p>
        </p:txBody>
      </p:sp>
    </p:spTree>
    <p:extLst>
      <p:ext uri="{BB962C8B-B14F-4D97-AF65-F5344CB8AC3E}">
        <p14:creationId xmlns:p14="http://schemas.microsoft.com/office/powerpoint/2010/main" val="37037939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a:extLst>
              <a:ext uri="{FF2B5EF4-FFF2-40B4-BE49-F238E27FC236}">
                <a16:creationId xmlns:a16="http://schemas.microsoft.com/office/drawing/2014/main" id="{3BA36220-0803-EAF9-59E2-7142B839EC1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Notes Placeholder 2">
            <a:extLst>
              <a:ext uri="{FF2B5EF4-FFF2-40B4-BE49-F238E27FC236}">
                <a16:creationId xmlns:a16="http://schemas.microsoft.com/office/drawing/2014/main" id="{C618404C-20AB-0548-ADEE-C3B26767D895}"/>
              </a:ext>
            </a:extLst>
          </p:cNvPr>
          <p:cNvSpPr>
            <a:spLocks noGrp="1"/>
          </p:cNvSpPr>
          <p:nvPr>
            <p:ph type="body" idx="1"/>
          </p:nvPr>
        </p:nvSpPr>
        <p:spPr bwMode="auto"/>
        <p:txBody>
          <a:bodyPr wrap="square" numCol="1" anchor="t" anchorCtr="0" compatLnSpc="1">
            <a:prstTxWarp prst="textNoShape">
              <a:avLst/>
            </a:prstTxWarp>
          </a:bodyPr>
          <a:lstStyle/>
          <a:p>
            <a:pPr marL="330571" indent="-330571" eaLnBrk="1" fontAlgn="auto" hangingPunct="1">
              <a:spcBef>
                <a:spcPct val="20000"/>
              </a:spcBef>
              <a:spcAft>
                <a:spcPts val="0"/>
              </a:spcAft>
              <a:buClr>
                <a:srgbClr val="002962"/>
              </a:buClr>
              <a:buSzPct val="60000"/>
              <a:defRPr/>
            </a:pPr>
            <a:r>
              <a:rPr lang="en-US" dirty="0" err="1"/>
              <a:t>Thiết</a:t>
            </a:r>
            <a:r>
              <a:rPr lang="en-US" dirty="0"/>
              <a:t> </a:t>
            </a:r>
            <a:r>
              <a:rPr lang="en-US" dirty="0" err="1"/>
              <a:t>bị</a:t>
            </a:r>
            <a:r>
              <a:rPr lang="en-US" dirty="0"/>
              <a:t> </a:t>
            </a:r>
            <a:r>
              <a:rPr lang="en-US" dirty="0" err="1"/>
              <a:t>ngưng</a:t>
            </a:r>
            <a:r>
              <a:rPr lang="en-US" dirty="0"/>
              <a:t> </a:t>
            </a:r>
            <a:r>
              <a:rPr lang="en-US" dirty="0" err="1"/>
              <a:t>tụ</a:t>
            </a:r>
            <a:r>
              <a:rPr lang="en-US" dirty="0"/>
              <a:t> </a:t>
            </a:r>
            <a:r>
              <a:rPr lang="en-US" dirty="0" err="1"/>
              <a:t>tốt</a:t>
            </a:r>
            <a:r>
              <a:rPr lang="en-US" dirty="0"/>
              <a:t> </a:t>
            </a:r>
            <a:r>
              <a:rPr lang="en-US" dirty="0" err="1"/>
              <a:t>là</a:t>
            </a:r>
            <a:r>
              <a:rPr lang="en-US" dirty="0"/>
              <a:t> </a:t>
            </a:r>
            <a:r>
              <a:rPr lang="en-US" dirty="0" err="1"/>
              <a:t>thiết</a:t>
            </a:r>
            <a:r>
              <a:rPr lang="en-US" dirty="0"/>
              <a:t> </a:t>
            </a:r>
            <a:r>
              <a:rPr lang="en-US" dirty="0" err="1"/>
              <a:t>bị</a:t>
            </a:r>
            <a:r>
              <a:rPr lang="en-US" dirty="0"/>
              <a:t> </a:t>
            </a:r>
            <a:r>
              <a:rPr lang="en-US" dirty="0" err="1"/>
              <a:t>đáp</a:t>
            </a:r>
            <a:r>
              <a:rPr lang="en-US" dirty="0"/>
              <a:t> </a:t>
            </a:r>
            <a:r>
              <a:rPr lang="en-US" dirty="0" err="1"/>
              <a:t>ứng</a:t>
            </a:r>
            <a:r>
              <a:rPr lang="en-US" dirty="0"/>
              <a:t> </a:t>
            </a:r>
            <a:r>
              <a:rPr lang="en-US" dirty="0" err="1"/>
              <a:t>nhu</a:t>
            </a:r>
            <a:r>
              <a:rPr lang="en-US" dirty="0"/>
              <a:t> </a:t>
            </a:r>
            <a:r>
              <a:rPr lang="en-US" dirty="0" err="1"/>
              <a:t>cầu</a:t>
            </a:r>
            <a:r>
              <a:rPr lang="en-US" dirty="0"/>
              <a:t> </a:t>
            </a:r>
            <a:r>
              <a:rPr lang="en-US" dirty="0" err="1"/>
              <a:t>giải</a:t>
            </a:r>
            <a:r>
              <a:rPr lang="en-US" dirty="0"/>
              <a:t> </a:t>
            </a:r>
            <a:r>
              <a:rPr lang="en-US" dirty="0" err="1"/>
              <a:t>nhiệt</a:t>
            </a:r>
            <a:r>
              <a:rPr lang="en-US" dirty="0"/>
              <a:t> </a:t>
            </a:r>
            <a:r>
              <a:rPr lang="en-US" dirty="0" err="1"/>
              <a:t>cho</a:t>
            </a:r>
            <a:r>
              <a:rPr lang="en-US" dirty="0"/>
              <a:t> HT</a:t>
            </a:r>
          </a:p>
          <a:p>
            <a:pPr marL="330571" indent="-330571" eaLnBrk="1" fontAlgn="auto" hangingPunct="1">
              <a:spcBef>
                <a:spcPct val="20000"/>
              </a:spcBef>
              <a:spcAft>
                <a:spcPts val="0"/>
              </a:spcAft>
              <a:buClr>
                <a:srgbClr val="002962"/>
              </a:buClr>
              <a:buSzPct val="60000"/>
              <a:defRPr/>
            </a:pPr>
            <a:r>
              <a:rPr lang="en-US" u="sng" dirty="0" err="1"/>
              <a:t>Trường</a:t>
            </a:r>
            <a:r>
              <a:rPr lang="en-US" u="sng" dirty="0"/>
              <a:t> </a:t>
            </a:r>
            <a:r>
              <a:rPr lang="en-US" u="sng" dirty="0" err="1"/>
              <a:t>hợp</a:t>
            </a:r>
            <a:r>
              <a:rPr lang="en-US" u="sng" dirty="0"/>
              <a:t> </a:t>
            </a:r>
            <a:r>
              <a:rPr lang="en-US" u="sng" dirty="0" err="1"/>
              <a:t>mua</a:t>
            </a:r>
            <a:r>
              <a:rPr lang="en-US" u="sng" dirty="0"/>
              <a:t> </a:t>
            </a:r>
            <a:r>
              <a:rPr lang="en-US" u="sng" dirty="0" err="1"/>
              <a:t>mới</a:t>
            </a:r>
            <a:r>
              <a:rPr lang="en-US" u="sng" dirty="0"/>
              <a:t>:</a:t>
            </a:r>
          </a:p>
          <a:p>
            <a:pPr marL="330571" lvl="1" indent="-330571" eaLnBrk="1" fontAlgn="auto" hangingPunct="1">
              <a:spcBef>
                <a:spcPct val="20000"/>
              </a:spcBef>
              <a:spcAft>
                <a:spcPts val="0"/>
              </a:spcAft>
              <a:buClr>
                <a:srgbClr val="002962"/>
              </a:buClr>
              <a:buSzPct val="60000"/>
              <a:defRPr/>
            </a:pPr>
            <a:r>
              <a:rPr lang="en-US" dirty="0" err="1"/>
              <a:t>Thiết</a:t>
            </a:r>
            <a:r>
              <a:rPr lang="en-US" dirty="0"/>
              <a:t> </a:t>
            </a:r>
            <a:r>
              <a:rPr lang="en-US" dirty="0" err="1"/>
              <a:t>bị</a:t>
            </a:r>
            <a:r>
              <a:rPr lang="en-US" dirty="0"/>
              <a:t> </a:t>
            </a:r>
            <a:r>
              <a:rPr lang="en-US" dirty="0" err="1"/>
              <a:t>ngưng</a:t>
            </a:r>
            <a:r>
              <a:rPr lang="en-US" dirty="0"/>
              <a:t> </a:t>
            </a:r>
            <a:r>
              <a:rPr lang="en-US" dirty="0" err="1"/>
              <a:t>tụ</a:t>
            </a:r>
            <a:r>
              <a:rPr lang="en-US" dirty="0"/>
              <a:t> </a:t>
            </a:r>
            <a:r>
              <a:rPr lang="en-US" dirty="0" err="1"/>
              <a:t>nằm</a:t>
            </a:r>
            <a:r>
              <a:rPr lang="en-US" dirty="0"/>
              <a:t> chung </a:t>
            </a:r>
            <a:r>
              <a:rPr lang="en-US" dirty="0" err="1"/>
              <a:t>cụm</a:t>
            </a:r>
            <a:r>
              <a:rPr lang="en-US" dirty="0"/>
              <a:t> </a:t>
            </a:r>
            <a:r>
              <a:rPr lang="en-US" dirty="0" err="1"/>
              <a:t>hệ</a:t>
            </a:r>
            <a:r>
              <a:rPr lang="en-US" dirty="0"/>
              <a:t> </a:t>
            </a:r>
            <a:r>
              <a:rPr lang="en-US" dirty="0" err="1"/>
              <a:t>thống</a:t>
            </a:r>
            <a:r>
              <a:rPr lang="en-US" dirty="0"/>
              <a:t> </a:t>
            </a:r>
            <a:r>
              <a:rPr lang="en-US" dirty="0" err="1"/>
              <a:t>lạnh</a:t>
            </a:r>
            <a:r>
              <a:rPr lang="en-US" dirty="0"/>
              <a:t> </a:t>
            </a:r>
            <a:r>
              <a:rPr lang="en-US" dirty="0" err="1"/>
              <a:t>khi</a:t>
            </a:r>
            <a:r>
              <a:rPr lang="en-US" dirty="0"/>
              <a:t> </a:t>
            </a:r>
            <a:r>
              <a:rPr lang="en-US" dirty="0" err="1"/>
              <a:t>được</a:t>
            </a:r>
            <a:r>
              <a:rPr lang="en-US" dirty="0"/>
              <a:t> </a:t>
            </a:r>
            <a:r>
              <a:rPr lang="en-US" dirty="0" err="1"/>
              <a:t>bán</a:t>
            </a:r>
            <a:r>
              <a:rPr lang="en-US" dirty="0"/>
              <a:t>, </a:t>
            </a:r>
            <a:r>
              <a:rPr lang="en-US" dirty="0" err="1"/>
              <a:t>giá</a:t>
            </a:r>
            <a:r>
              <a:rPr lang="en-US" dirty="0"/>
              <a:t> </a:t>
            </a:r>
            <a:r>
              <a:rPr lang="en-US" dirty="0" err="1"/>
              <a:t>thành</a:t>
            </a:r>
            <a:r>
              <a:rPr lang="en-US" dirty="0"/>
              <a:t> </a:t>
            </a:r>
            <a:r>
              <a:rPr lang="en-US" dirty="0" err="1"/>
              <a:t>thiết</a:t>
            </a:r>
            <a:r>
              <a:rPr lang="en-US" dirty="0"/>
              <a:t> </a:t>
            </a:r>
            <a:r>
              <a:rPr lang="en-US" dirty="0" err="1"/>
              <a:t>bị</a:t>
            </a:r>
            <a:r>
              <a:rPr lang="en-US" dirty="0"/>
              <a:t> </a:t>
            </a:r>
            <a:r>
              <a:rPr lang="en-US" dirty="0" err="1"/>
              <a:t>nằm</a:t>
            </a:r>
            <a:r>
              <a:rPr lang="en-US" dirty="0"/>
              <a:t> chung </a:t>
            </a:r>
            <a:r>
              <a:rPr lang="en-US" dirty="0" err="1"/>
              <a:t>trong</a:t>
            </a:r>
            <a:r>
              <a:rPr lang="en-US" dirty="0"/>
              <a:t> </a:t>
            </a:r>
            <a:r>
              <a:rPr lang="en-US" dirty="0" err="1"/>
              <a:t>giá</a:t>
            </a:r>
            <a:r>
              <a:rPr lang="en-US" dirty="0"/>
              <a:t> </a:t>
            </a:r>
            <a:r>
              <a:rPr lang="en-US" dirty="0" err="1"/>
              <a:t>thành</a:t>
            </a:r>
            <a:r>
              <a:rPr lang="en-US" dirty="0"/>
              <a:t> HT</a:t>
            </a:r>
          </a:p>
          <a:p>
            <a:pPr marL="330571" indent="-330571" eaLnBrk="1" fontAlgn="auto" hangingPunct="1">
              <a:spcBef>
                <a:spcPct val="20000"/>
              </a:spcBef>
              <a:spcAft>
                <a:spcPts val="0"/>
              </a:spcAft>
              <a:buClr>
                <a:srgbClr val="002962"/>
              </a:buClr>
              <a:buSzPct val="60000"/>
              <a:defRPr/>
            </a:pPr>
            <a:r>
              <a:rPr lang="en-US" dirty="0">
                <a:sym typeface="Wingdings" pitchFamily="2" charset="2"/>
              </a:rPr>
              <a:t> </a:t>
            </a:r>
            <a:r>
              <a:rPr lang="en-US" dirty="0" err="1">
                <a:sym typeface="Wingdings" pitchFamily="2" charset="2"/>
              </a:rPr>
              <a:t>Đầu</a:t>
            </a:r>
            <a:r>
              <a:rPr lang="en-US" dirty="0">
                <a:sym typeface="Wingdings" pitchFamily="2" charset="2"/>
              </a:rPr>
              <a:t> </a:t>
            </a:r>
            <a:r>
              <a:rPr lang="en-US" dirty="0" err="1">
                <a:sym typeface="Wingdings" pitchFamily="2" charset="2"/>
              </a:rPr>
              <a:t>tư</a:t>
            </a:r>
            <a:r>
              <a:rPr lang="en-US" dirty="0">
                <a:sym typeface="Wingdings" pitchFamily="2" charset="2"/>
              </a:rPr>
              <a:t> HT </a:t>
            </a:r>
            <a:r>
              <a:rPr lang="en-US" dirty="0" err="1">
                <a:sym typeface="Wingdings" pitchFamily="2" charset="2"/>
              </a:rPr>
              <a:t>có</a:t>
            </a:r>
            <a:r>
              <a:rPr lang="en-US" dirty="0">
                <a:sym typeface="Wingdings" pitchFamily="2" charset="2"/>
              </a:rPr>
              <a:t> </a:t>
            </a:r>
            <a:r>
              <a:rPr lang="en-US" dirty="0" err="1">
                <a:sym typeface="Wingdings" pitchFamily="2" charset="2"/>
              </a:rPr>
              <a:t>hiệu</a:t>
            </a:r>
            <a:r>
              <a:rPr lang="en-US" dirty="0">
                <a:sym typeface="Wingdings" pitchFamily="2" charset="2"/>
              </a:rPr>
              <a:t> </a:t>
            </a:r>
            <a:r>
              <a:rPr lang="en-US" dirty="0" err="1">
                <a:sym typeface="Wingdings" pitchFamily="2" charset="2"/>
              </a:rPr>
              <a:t>suất</a:t>
            </a:r>
            <a:r>
              <a:rPr lang="en-US" dirty="0">
                <a:sym typeface="Wingdings" pitchFamily="2" charset="2"/>
              </a:rPr>
              <a:t> </a:t>
            </a:r>
            <a:r>
              <a:rPr lang="en-US" dirty="0" err="1">
                <a:sym typeface="Wingdings" pitchFamily="2" charset="2"/>
              </a:rPr>
              <a:t>cao</a:t>
            </a:r>
            <a:r>
              <a:rPr lang="en-US" dirty="0">
                <a:sym typeface="Wingdings" pitchFamily="2" charset="2"/>
              </a:rPr>
              <a:t>, </a:t>
            </a:r>
            <a:r>
              <a:rPr lang="en-US" dirty="0" err="1">
                <a:sym typeface="Wingdings" pitchFamily="2" charset="2"/>
              </a:rPr>
              <a:t>kiểm</a:t>
            </a:r>
            <a:r>
              <a:rPr lang="en-US" dirty="0">
                <a:sym typeface="Wingdings" pitchFamily="2" charset="2"/>
              </a:rPr>
              <a:t> </a:t>
            </a:r>
            <a:r>
              <a:rPr lang="en-US" dirty="0" err="1">
                <a:sym typeface="Wingdings" pitchFamily="2" charset="2"/>
              </a:rPr>
              <a:t>tra</a:t>
            </a:r>
            <a:r>
              <a:rPr lang="en-US" dirty="0">
                <a:sym typeface="Wingdings" pitchFamily="2" charset="2"/>
              </a:rPr>
              <a:t> </a:t>
            </a:r>
            <a:r>
              <a:rPr lang="en-US" dirty="0" err="1">
                <a:sym typeface="Wingdings" pitchFamily="2" charset="2"/>
              </a:rPr>
              <a:t>các</a:t>
            </a:r>
            <a:r>
              <a:rPr lang="en-US" dirty="0">
                <a:sym typeface="Wingdings" pitchFamily="2" charset="2"/>
              </a:rPr>
              <a:t> </a:t>
            </a:r>
            <a:r>
              <a:rPr lang="en-US" dirty="0" err="1">
                <a:sym typeface="Wingdings" pitchFamily="2" charset="2"/>
              </a:rPr>
              <a:t>thông</a:t>
            </a:r>
            <a:r>
              <a:rPr lang="en-US" dirty="0">
                <a:sym typeface="Wingdings" pitchFamily="2" charset="2"/>
              </a:rPr>
              <a:t> </a:t>
            </a:r>
            <a:r>
              <a:rPr lang="en-US" dirty="0" err="1">
                <a:sym typeface="Wingdings" pitchFamily="2" charset="2"/>
              </a:rPr>
              <a:t>số</a:t>
            </a:r>
            <a:r>
              <a:rPr lang="en-US" dirty="0">
                <a:sym typeface="Wingdings" pitchFamily="2" charset="2"/>
              </a:rPr>
              <a:t> </a:t>
            </a:r>
            <a:r>
              <a:rPr lang="en-US" dirty="0" err="1">
                <a:sym typeface="Wingdings" pitchFamily="2" charset="2"/>
              </a:rPr>
              <a:t>kỹ</a:t>
            </a:r>
            <a:r>
              <a:rPr lang="en-US" dirty="0">
                <a:sym typeface="Wingdings" pitchFamily="2" charset="2"/>
              </a:rPr>
              <a:t> </a:t>
            </a:r>
            <a:r>
              <a:rPr lang="en-US" dirty="0" err="1">
                <a:sym typeface="Wingdings" pitchFamily="2" charset="2"/>
              </a:rPr>
              <a:t>thuật</a:t>
            </a:r>
            <a:r>
              <a:rPr lang="en-US" dirty="0">
                <a:sym typeface="Wingdings" pitchFamily="2" charset="2"/>
              </a:rPr>
              <a:t> </a:t>
            </a:r>
            <a:r>
              <a:rPr lang="en-US" dirty="0" err="1">
                <a:sym typeface="Wingdings" pitchFamily="2" charset="2"/>
              </a:rPr>
              <a:t>vận</a:t>
            </a:r>
            <a:r>
              <a:rPr lang="en-US" dirty="0">
                <a:sym typeface="Wingdings" pitchFamily="2" charset="2"/>
              </a:rPr>
              <a:t> </a:t>
            </a:r>
            <a:r>
              <a:rPr lang="en-US" dirty="0" err="1">
                <a:sym typeface="Wingdings" pitchFamily="2" charset="2"/>
              </a:rPr>
              <a:t>hành</a:t>
            </a:r>
            <a:r>
              <a:rPr lang="en-US" dirty="0">
                <a:sym typeface="Wingdings" pitchFamily="2" charset="2"/>
              </a:rPr>
              <a:t> HT </a:t>
            </a:r>
            <a:r>
              <a:rPr lang="en-US" dirty="0" err="1">
                <a:sym typeface="Wingdings" pitchFamily="2" charset="2"/>
              </a:rPr>
              <a:t>đúng</a:t>
            </a:r>
            <a:r>
              <a:rPr lang="en-US" dirty="0">
                <a:sym typeface="Wingdings" pitchFamily="2" charset="2"/>
              </a:rPr>
              <a:t> </a:t>
            </a:r>
            <a:r>
              <a:rPr lang="en-US" dirty="0" err="1">
                <a:sym typeface="Wingdings" pitchFamily="2" charset="2"/>
              </a:rPr>
              <a:t>với</a:t>
            </a:r>
            <a:r>
              <a:rPr lang="en-US" dirty="0">
                <a:sym typeface="Wingdings" pitchFamily="2" charset="2"/>
              </a:rPr>
              <a:t> </a:t>
            </a:r>
            <a:r>
              <a:rPr lang="en-US" dirty="0" err="1">
                <a:sym typeface="Wingdings" pitchFamily="2" charset="2"/>
              </a:rPr>
              <a:t>công</a:t>
            </a:r>
            <a:r>
              <a:rPr lang="en-US" dirty="0">
                <a:sym typeface="Wingdings" pitchFamily="2" charset="2"/>
              </a:rPr>
              <a:t> </a:t>
            </a:r>
            <a:r>
              <a:rPr lang="en-US" dirty="0" err="1">
                <a:sym typeface="Wingdings" pitchFamily="2" charset="2"/>
              </a:rPr>
              <a:t>bố</a:t>
            </a:r>
            <a:r>
              <a:rPr lang="en-US" dirty="0">
                <a:sym typeface="Wingdings" pitchFamily="2" charset="2"/>
              </a:rPr>
              <a:t>.</a:t>
            </a:r>
          </a:p>
          <a:p>
            <a:pPr marL="330571" indent="-330571" eaLnBrk="1" fontAlgn="auto" hangingPunct="1">
              <a:spcBef>
                <a:spcPct val="20000"/>
              </a:spcBef>
              <a:spcAft>
                <a:spcPts val="0"/>
              </a:spcAft>
              <a:buClr>
                <a:srgbClr val="002962"/>
              </a:buClr>
              <a:buSzPct val="60000"/>
              <a:defRPr/>
            </a:pPr>
            <a:r>
              <a:rPr lang="en-US" u="sng" dirty="0" err="1"/>
              <a:t>Trường</a:t>
            </a:r>
            <a:r>
              <a:rPr lang="en-US" u="sng" dirty="0"/>
              <a:t> </a:t>
            </a:r>
            <a:r>
              <a:rPr lang="en-US" u="sng" dirty="0" err="1"/>
              <a:t>hợp</a:t>
            </a:r>
            <a:r>
              <a:rPr lang="en-US" u="sng" dirty="0"/>
              <a:t> </a:t>
            </a:r>
            <a:r>
              <a:rPr lang="en-US" u="sng" dirty="0" err="1"/>
              <a:t>thay</a:t>
            </a:r>
            <a:r>
              <a:rPr lang="en-US" u="sng" dirty="0"/>
              <a:t> </a:t>
            </a:r>
            <a:r>
              <a:rPr lang="en-US" u="sng" dirty="0" err="1"/>
              <a:t>thế</a:t>
            </a:r>
            <a:r>
              <a:rPr lang="en-US" u="sng" dirty="0"/>
              <a:t>:</a:t>
            </a:r>
          </a:p>
          <a:p>
            <a:pPr marL="330571" lvl="1" indent="-330571" eaLnBrk="1" fontAlgn="auto" hangingPunct="1">
              <a:spcBef>
                <a:spcPct val="20000"/>
              </a:spcBef>
              <a:spcAft>
                <a:spcPts val="0"/>
              </a:spcAft>
              <a:buClr>
                <a:srgbClr val="002962"/>
              </a:buClr>
              <a:buSzPct val="60000"/>
              <a:defRPr/>
            </a:pPr>
            <a:r>
              <a:rPr lang="en-US" dirty="0" err="1"/>
              <a:t>Chọn</a:t>
            </a:r>
            <a:r>
              <a:rPr lang="en-US" dirty="0"/>
              <a:t> </a:t>
            </a:r>
            <a:r>
              <a:rPr lang="en-US" dirty="0" err="1"/>
              <a:t>thiết</a:t>
            </a:r>
            <a:r>
              <a:rPr lang="en-US" dirty="0"/>
              <a:t> </a:t>
            </a:r>
            <a:r>
              <a:rPr lang="en-US" dirty="0" err="1"/>
              <a:t>bị</a:t>
            </a:r>
            <a:r>
              <a:rPr lang="en-US" dirty="0"/>
              <a:t> </a:t>
            </a:r>
            <a:r>
              <a:rPr lang="en-US" dirty="0" err="1"/>
              <a:t>có</a:t>
            </a:r>
            <a:r>
              <a:rPr lang="en-US" dirty="0"/>
              <a:t> </a:t>
            </a:r>
            <a:r>
              <a:rPr lang="en-US" dirty="0" err="1"/>
              <a:t>năng</a:t>
            </a:r>
            <a:r>
              <a:rPr lang="en-US" dirty="0"/>
              <a:t> </a:t>
            </a:r>
            <a:r>
              <a:rPr lang="en-US" dirty="0" err="1"/>
              <a:t>suất</a:t>
            </a:r>
            <a:r>
              <a:rPr lang="en-US" dirty="0"/>
              <a:t> </a:t>
            </a:r>
            <a:r>
              <a:rPr lang="en-US" dirty="0" err="1"/>
              <a:t>giải</a:t>
            </a:r>
            <a:r>
              <a:rPr lang="en-US" dirty="0"/>
              <a:t> </a:t>
            </a:r>
            <a:r>
              <a:rPr lang="en-US" dirty="0" err="1"/>
              <a:t>nhiệt</a:t>
            </a:r>
            <a:r>
              <a:rPr lang="en-US" dirty="0"/>
              <a:t> </a:t>
            </a:r>
            <a:r>
              <a:rPr lang="en-US" dirty="0" err="1"/>
              <a:t>không</a:t>
            </a:r>
            <a:r>
              <a:rPr lang="en-US" dirty="0"/>
              <a:t> </a:t>
            </a:r>
            <a:r>
              <a:rPr lang="en-US" dirty="0" err="1"/>
              <a:t>thấp</a:t>
            </a:r>
            <a:r>
              <a:rPr lang="en-US" dirty="0"/>
              <a:t> </a:t>
            </a:r>
            <a:r>
              <a:rPr lang="en-US" dirty="0" err="1"/>
              <a:t>hơn</a:t>
            </a:r>
            <a:r>
              <a:rPr lang="en-US" dirty="0"/>
              <a:t> </a:t>
            </a:r>
            <a:r>
              <a:rPr lang="en-US" dirty="0" err="1"/>
              <a:t>thiết</a:t>
            </a:r>
            <a:r>
              <a:rPr lang="en-US" dirty="0"/>
              <a:t> </a:t>
            </a:r>
            <a:r>
              <a:rPr lang="en-US" dirty="0" err="1"/>
              <a:t>bị</a:t>
            </a:r>
            <a:r>
              <a:rPr lang="en-US" dirty="0"/>
              <a:t> </a:t>
            </a:r>
            <a:r>
              <a:rPr lang="en-US" dirty="0" err="1"/>
              <a:t>được</a:t>
            </a:r>
            <a:r>
              <a:rPr lang="en-US" dirty="0"/>
              <a:t> </a:t>
            </a:r>
            <a:r>
              <a:rPr lang="en-US" dirty="0" err="1"/>
              <a:t>thay</a:t>
            </a:r>
            <a:r>
              <a:rPr lang="en-US" dirty="0"/>
              <a:t> </a:t>
            </a:r>
            <a:r>
              <a:rPr lang="en-US" dirty="0" err="1"/>
              <a:t>thế</a:t>
            </a:r>
            <a:r>
              <a:rPr lang="en-US" dirty="0"/>
              <a:t>.</a:t>
            </a:r>
          </a:p>
          <a:p>
            <a:pPr marL="330571" indent="-330571" eaLnBrk="1" fontAlgn="auto" hangingPunct="1">
              <a:spcBef>
                <a:spcPct val="20000"/>
              </a:spcBef>
              <a:spcAft>
                <a:spcPts val="0"/>
              </a:spcAft>
              <a:buClr>
                <a:srgbClr val="002962"/>
              </a:buClr>
              <a:buSzPct val="60000"/>
              <a:defRPr/>
            </a:pPr>
            <a:r>
              <a:rPr lang="en-US" dirty="0">
                <a:sym typeface="Wingdings" pitchFamily="2" charset="2"/>
              </a:rPr>
              <a:t> </a:t>
            </a:r>
            <a:r>
              <a:rPr lang="en-US" dirty="0" err="1">
                <a:sym typeface="Wingdings" pitchFamily="2" charset="2"/>
              </a:rPr>
              <a:t>Kiểm</a:t>
            </a:r>
            <a:r>
              <a:rPr lang="en-US" dirty="0">
                <a:sym typeface="Wingdings" pitchFamily="2" charset="2"/>
              </a:rPr>
              <a:t> </a:t>
            </a:r>
            <a:r>
              <a:rPr lang="en-US" dirty="0" err="1">
                <a:sym typeface="Wingdings" pitchFamily="2" charset="2"/>
              </a:rPr>
              <a:t>tra</a:t>
            </a:r>
            <a:r>
              <a:rPr lang="en-US" dirty="0">
                <a:sym typeface="Wingdings" pitchFamily="2" charset="2"/>
              </a:rPr>
              <a:t> </a:t>
            </a:r>
            <a:r>
              <a:rPr lang="en-US" dirty="0" err="1">
                <a:sym typeface="Wingdings" pitchFamily="2" charset="2"/>
              </a:rPr>
              <a:t>thông</a:t>
            </a:r>
            <a:r>
              <a:rPr lang="en-US" dirty="0">
                <a:sym typeface="Wingdings" pitchFamily="2" charset="2"/>
              </a:rPr>
              <a:t> </a:t>
            </a:r>
            <a:r>
              <a:rPr lang="en-US" dirty="0" err="1">
                <a:sym typeface="Wingdings" pitchFamily="2" charset="2"/>
              </a:rPr>
              <a:t>số</a:t>
            </a:r>
            <a:r>
              <a:rPr lang="en-US" dirty="0">
                <a:sym typeface="Wingdings" pitchFamily="2" charset="2"/>
              </a:rPr>
              <a:t> </a:t>
            </a:r>
            <a:r>
              <a:rPr lang="en-US" dirty="0" err="1">
                <a:sym typeface="Wingdings" pitchFamily="2" charset="2"/>
              </a:rPr>
              <a:t>kỹ</a:t>
            </a:r>
            <a:r>
              <a:rPr lang="en-US" dirty="0">
                <a:sym typeface="Wingdings" pitchFamily="2" charset="2"/>
              </a:rPr>
              <a:t> </a:t>
            </a:r>
            <a:r>
              <a:rPr lang="en-US" dirty="0" err="1">
                <a:sym typeface="Wingdings" pitchFamily="2" charset="2"/>
              </a:rPr>
              <a:t>thuật</a:t>
            </a:r>
            <a:r>
              <a:rPr lang="en-US" dirty="0">
                <a:sym typeface="Wingdings" pitchFamily="2" charset="2"/>
              </a:rPr>
              <a:t> </a:t>
            </a:r>
            <a:r>
              <a:rPr lang="en-US" dirty="0" err="1">
                <a:sym typeface="Wingdings" pitchFamily="2" charset="2"/>
              </a:rPr>
              <a:t>vận</a:t>
            </a:r>
            <a:r>
              <a:rPr lang="en-US" dirty="0">
                <a:sym typeface="Wingdings" pitchFamily="2" charset="2"/>
              </a:rPr>
              <a:t> </a:t>
            </a:r>
            <a:r>
              <a:rPr lang="en-US" dirty="0" err="1">
                <a:sym typeface="Wingdings" pitchFamily="2" charset="2"/>
              </a:rPr>
              <a:t>hành</a:t>
            </a:r>
            <a:r>
              <a:rPr lang="en-US" dirty="0">
                <a:sym typeface="Wingdings" pitchFamily="2" charset="2"/>
              </a:rPr>
              <a:t> </a:t>
            </a:r>
            <a:r>
              <a:rPr lang="en-US" dirty="0" err="1">
                <a:sym typeface="Wingdings" pitchFamily="2" charset="2"/>
              </a:rPr>
              <a:t>của</a:t>
            </a:r>
            <a:r>
              <a:rPr lang="en-US" dirty="0">
                <a:sym typeface="Wingdings" pitchFamily="2" charset="2"/>
              </a:rPr>
              <a:t> </a:t>
            </a:r>
            <a:r>
              <a:rPr lang="en-US" dirty="0" err="1">
                <a:sym typeface="Wingdings" pitchFamily="2" charset="2"/>
              </a:rPr>
              <a:t>thiết</a:t>
            </a:r>
            <a:r>
              <a:rPr lang="en-US" dirty="0">
                <a:sym typeface="Wingdings" pitchFamily="2" charset="2"/>
              </a:rPr>
              <a:t> </a:t>
            </a:r>
            <a:r>
              <a:rPr lang="en-US" dirty="0" err="1">
                <a:sym typeface="Wingdings" pitchFamily="2" charset="2"/>
              </a:rPr>
              <a:t>bị</a:t>
            </a:r>
            <a:r>
              <a:rPr lang="en-US" dirty="0">
                <a:sym typeface="Wingdings" pitchFamily="2" charset="2"/>
              </a:rPr>
              <a:t> </a:t>
            </a:r>
            <a:r>
              <a:rPr lang="en-US" dirty="0" err="1">
                <a:sym typeface="Wingdings" pitchFamily="2" charset="2"/>
              </a:rPr>
              <a:t>mới</a:t>
            </a:r>
            <a:r>
              <a:rPr lang="en-US" dirty="0">
                <a:sym typeface="Wingdings" pitchFamily="2" charset="2"/>
              </a:rPr>
              <a:t> </a:t>
            </a:r>
            <a:r>
              <a:rPr lang="en-US" dirty="0" err="1">
                <a:sym typeface="Wingdings" pitchFamily="2" charset="2"/>
              </a:rPr>
              <a:t>đúng</a:t>
            </a:r>
            <a:r>
              <a:rPr lang="en-US" dirty="0">
                <a:sym typeface="Wingdings" pitchFamily="2" charset="2"/>
              </a:rPr>
              <a:t> </a:t>
            </a:r>
            <a:r>
              <a:rPr lang="en-US" dirty="0" err="1">
                <a:sym typeface="Wingdings" pitchFamily="2" charset="2"/>
              </a:rPr>
              <a:t>với</a:t>
            </a:r>
            <a:r>
              <a:rPr lang="en-US" dirty="0">
                <a:sym typeface="Wingdings" pitchFamily="2" charset="2"/>
              </a:rPr>
              <a:t> </a:t>
            </a:r>
            <a:r>
              <a:rPr lang="en-US" dirty="0" err="1">
                <a:sym typeface="Wingdings" pitchFamily="2" charset="2"/>
              </a:rPr>
              <a:t>công</a:t>
            </a:r>
            <a:r>
              <a:rPr lang="en-US" dirty="0">
                <a:sym typeface="Wingdings" pitchFamily="2" charset="2"/>
              </a:rPr>
              <a:t> </a:t>
            </a:r>
            <a:r>
              <a:rPr lang="en-US" dirty="0" err="1">
                <a:sym typeface="Wingdings" pitchFamily="2" charset="2"/>
              </a:rPr>
              <a:t>bố</a:t>
            </a:r>
            <a:r>
              <a:rPr lang="en-US" dirty="0">
                <a:sym typeface="Wingdings" pitchFamily="2" charset="2"/>
              </a:rPr>
              <a:t>. </a:t>
            </a:r>
            <a:endParaRPr lang="en-US" dirty="0"/>
          </a:p>
          <a:p>
            <a:pPr eaLnBrk="1" fontAlgn="auto" hangingPunct="1">
              <a:spcBef>
                <a:spcPct val="0"/>
              </a:spcBef>
              <a:spcAft>
                <a:spcPts val="0"/>
              </a:spcAft>
              <a:defRPr/>
            </a:pPr>
            <a:endParaRPr lang="en-US" dirty="0"/>
          </a:p>
          <a:p>
            <a:pPr eaLnBrk="1" fontAlgn="auto" hangingPunct="1">
              <a:spcBef>
                <a:spcPct val="0"/>
              </a:spcBef>
              <a:spcAft>
                <a:spcPts val="0"/>
              </a:spcAft>
              <a:defRPr/>
            </a:pPr>
            <a:endParaRPr lang="en-US" dirty="0"/>
          </a:p>
        </p:txBody>
      </p:sp>
      <p:sp>
        <p:nvSpPr>
          <p:cNvPr id="56324" name="Slide Number Placeholder 3">
            <a:extLst>
              <a:ext uri="{FF2B5EF4-FFF2-40B4-BE49-F238E27FC236}">
                <a16:creationId xmlns:a16="http://schemas.microsoft.com/office/drawing/2014/main" id="{5DDD080C-097B-AADC-CEE1-A276FAC4CD1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4AA84378-E7A0-4A07-B5F6-4024EE8ACE05}"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265189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a:extLst>
              <a:ext uri="{FF2B5EF4-FFF2-40B4-BE49-F238E27FC236}">
                <a16:creationId xmlns:a16="http://schemas.microsoft.com/office/drawing/2014/main" id="{CA0C01A2-8294-A5EB-4237-C33350A5B98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a:extLst>
              <a:ext uri="{FF2B5EF4-FFF2-40B4-BE49-F238E27FC236}">
                <a16:creationId xmlns:a16="http://schemas.microsoft.com/office/drawing/2014/main" id="{B9E13E5F-63E5-E495-57DD-40585E6C27BC}"/>
              </a:ext>
            </a:extLst>
          </p:cNvPr>
          <p:cNvSpPr>
            <a:spLocks noGrp="1"/>
          </p:cNvSpPr>
          <p:nvPr>
            <p:ph type="body" idx="1"/>
          </p:nvPr>
        </p:nvSpPr>
        <p:spPr bwMode="auto">
          <a:xfrm>
            <a:off x="685800" y="4343400"/>
            <a:ext cx="588645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ts val="288"/>
              </a:spcBef>
            </a:pPr>
            <a:r>
              <a:rPr lang="en-US" altLang="en-US" sz="1000"/>
              <a:t>Khi thiết bị ngưng tụ có vấn đề thì biểu hiện là:</a:t>
            </a:r>
          </a:p>
          <a:p>
            <a:pPr lvl="1" eaLnBrk="1" hangingPunct="1">
              <a:spcBef>
                <a:spcPts val="288"/>
              </a:spcBef>
            </a:pPr>
            <a:r>
              <a:rPr lang="en-US" altLang="en-US" sz="1000"/>
              <a:t>Áp suất ngưng tụ vượt quá giới hạn</a:t>
            </a:r>
          </a:p>
          <a:p>
            <a:pPr lvl="1" eaLnBrk="1" hangingPunct="1">
              <a:spcBef>
                <a:spcPts val="288"/>
              </a:spcBef>
            </a:pPr>
            <a:r>
              <a:rPr lang="en-US" altLang="en-US" sz="1000"/>
              <a:t>Năng suất lạnh giảm</a:t>
            </a:r>
          </a:p>
          <a:p>
            <a:pPr eaLnBrk="1" hangingPunct="1">
              <a:spcBef>
                <a:spcPts val="288"/>
              </a:spcBef>
            </a:pPr>
            <a:r>
              <a:rPr lang="en-US" altLang="en-US" sz="1000"/>
              <a:t>Nguyên nhân bao gồm:</a:t>
            </a:r>
          </a:p>
          <a:p>
            <a:pPr lvl="1" eaLnBrk="1" hangingPunct="1">
              <a:spcBef>
                <a:spcPts val="288"/>
              </a:spcBef>
            </a:pPr>
            <a:r>
              <a:rPr lang="en-US" altLang="en-US" sz="1000"/>
              <a:t>Công suất giải nhiệt không đủ tức là không tương xứng với năng suất toàn HT. Khi này do không áp ứng nhu cầu giải nhiệt nên áp suất (nhiệt độ) ngưng tụ sẽ tăng lên vượt giới hạn thiết kế.</a:t>
            </a:r>
          </a:p>
          <a:p>
            <a:pPr lvl="1" eaLnBrk="1" hangingPunct="1">
              <a:spcBef>
                <a:spcPts val="288"/>
              </a:spcBef>
            </a:pPr>
            <a:r>
              <a:rPr lang="en-US" altLang="en-US" sz="1000"/>
              <a:t>Khi lưu lượng môi chất giải nhiệt thấp dưới mức cho phép hoặc/và nhiệt độ môi chất cao hơn mức cho phép thì cũng không đáp ứng được nhu cầu giải nhiệt nên áp suất (nhiệt độ) ngưng tụ cũng tăng lên.</a:t>
            </a:r>
          </a:p>
          <a:p>
            <a:pPr lvl="1" eaLnBrk="1" hangingPunct="1">
              <a:spcBef>
                <a:spcPts val="288"/>
              </a:spcBef>
            </a:pPr>
            <a:r>
              <a:rPr lang="en-US" altLang="en-US" sz="1000"/>
              <a:t>Các bề mặt trao đổi nhiệt (đối với bình ngưng là các ống nước, đối với dàn ngưng là các cánh và ống) bị bẩn sẽ làm giảm khả năng trao đổi nhiệt giữa thiết bị và môi chất giải nhiệt. Điều này cũng gây hậu quả tương tự như trên.</a:t>
            </a:r>
          </a:p>
          <a:p>
            <a:pPr lvl="1" eaLnBrk="1" hangingPunct="1">
              <a:spcBef>
                <a:spcPts val="288"/>
              </a:spcBef>
            </a:pPr>
            <a:r>
              <a:rPr lang="en-US" altLang="en-US" sz="1000"/>
              <a:t>Nước vào phân phối không đều, các vòi phun bị nghẹt, luồng không khí phân phối kém, không phù hợp</a:t>
            </a:r>
          </a:p>
          <a:p>
            <a:pPr eaLnBrk="1" hangingPunct="1">
              <a:spcBef>
                <a:spcPts val="288"/>
              </a:spcBef>
            </a:pPr>
            <a:r>
              <a:rPr lang="en-US" altLang="en-US" sz="1000"/>
              <a:t>Công suất giải nhiệt của TB ngưng tụ phụ thuộc (tỷ lệ thuận): diện tích trao đổi nhiệt, hệ số truyền nhiệt, độ chênh nhiệt độ trung bình giữa tác nhân lạnh và môi chất giải nhiệt. Do đó để đảm bảo năng suất lạnh cần đảm bảo:</a:t>
            </a:r>
          </a:p>
          <a:p>
            <a:pPr lvl="1" eaLnBrk="1" hangingPunct="1">
              <a:spcBef>
                <a:spcPts val="288"/>
              </a:spcBef>
            </a:pPr>
            <a:r>
              <a:rPr lang="en-US" altLang="en-US" sz="1000"/>
              <a:t>Diện tích trao đổi nhiệt </a:t>
            </a:r>
          </a:p>
          <a:p>
            <a:pPr lvl="1" eaLnBrk="1" hangingPunct="1">
              <a:spcBef>
                <a:spcPts val="288"/>
              </a:spcBef>
            </a:pPr>
            <a:r>
              <a:rPr lang="en-US" altLang="en-US" sz="1000"/>
              <a:t>Hệ số truyền nhiệt: đảm bảo tình trạng vệ sinh của bề mặt trao đổi nhiệt, đảm bảo vận tốc lưu động của môi chất.</a:t>
            </a:r>
          </a:p>
          <a:p>
            <a:pPr lvl="1" eaLnBrk="1" hangingPunct="1">
              <a:spcBef>
                <a:spcPts val="288"/>
              </a:spcBef>
            </a:pPr>
            <a:r>
              <a:rPr lang="en-US" altLang="en-US" sz="1000"/>
              <a:t>Đảm bảo độ chênh nhiệt độ trung bình giữa tác nhân lạnh bằng cách đảm bảo nhiệt độ (áp suất) bay hơi và đảm bảo nhiệt độ môi chất giải nhiệt bằng cách đảm bảo nhiệt độ và lưu lượng môi chất vào thiết bị.</a:t>
            </a:r>
          </a:p>
        </p:txBody>
      </p:sp>
      <p:sp>
        <p:nvSpPr>
          <p:cNvPr id="57348" name="Slide Number Placeholder 3">
            <a:extLst>
              <a:ext uri="{FF2B5EF4-FFF2-40B4-BE49-F238E27FC236}">
                <a16:creationId xmlns:a16="http://schemas.microsoft.com/office/drawing/2014/main" id="{F51D4995-4AEE-F9A0-C9BF-AA2F2FB0FE1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9360380-3F09-4EB2-BCDB-5660FCB8E236}" type="slidenum">
              <a:rPr lang="en-US" altLang="en-US"/>
              <a:pPr eaLnBrk="1" hangingPunct="1"/>
              <a:t>15</a:t>
            </a:fld>
            <a:endParaRPr lang="en-US" altLang="en-US"/>
          </a:p>
        </p:txBody>
      </p:sp>
    </p:spTree>
    <p:extLst>
      <p:ext uri="{BB962C8B-B14F-4D97-AF65-F5344CB8AC3E}">
        <p14:creationId xmlns:p14="http://schemas.microsoft.com/office/powerpoint/2010/main" val="28602117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a:extLst>
              <a:ext uri="{FF2B5EF4-FFF2-40B4-BE49-F238E27FC236}">
                <a16:creationId xmlns:a16="http://schemas.microsoft.com/office/drawing/2014/main" id="{14238287-9CE9-ED24-C6FF-F192329812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a:extLst>
              <a:ext uri="{FF2B5EF4-FFF2-40B4-BE49-F238E27FC236}">
                <a16:creationId xmlns:a16="http://schemas.microsoft.com/office/drawing/2014/main" id="{CAEE6646-1504-FBC4-5309-BF789120DD8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a:p>
            <a:pPr eaLnBrk="1" hangingPunct="1">
              <a:spcBef>
                <a:spcPct val="0"/>
              </a:spcBef>
            </a:pPr>
            <a:r>
              <a:rPr lang="en-US" altLang="en-US"/>
              <a:t>Nguyên tắc vận hành thiết bị ngưng tụ là </a:t>
            </a:r>
            <a:r>
              <a:rPr lang="en-US" altLang="en-US" b="1"/>
              <a:t>duy trì áp suất (nhiệt độ) ngưng tụ trong giới hạn cho phép. </a:t>
            </a:r>
            <a:r>
              <a:rPr lang="en-US" altLang="en-US"/>
              <a:t>Vì vậy khi vận hành cần lưu ý các điểm sau:</a:t>
            </a:r>
          </a:p>
          <a:p>
            <a:pPr lvl="1" eaLnBrk="1" hangingPunct="1">
              <a:spcBef>
                <a:spcPct val="0"/>
              </a:spcBef>
            </a:pPr>
            <a:r>
              <a:rPr lang="en-US" altLang="en-US"/>
              <a:t>Đảm bảo nhiệt độ và lưu lượng môi chất giải nhiệt trong giới hạn cho phép</a:t>
            </a:r>
          </a:p>
          <a:p>
            <a:pPr lvl="1" eaLnBrk="1" hangingPunct="1">
              <a:spcBef>
                <a:spcPct val="0"/>
              </a:spcBef>
            </a:pPr>
            <a:r>
              <a:rPr lang="en-US" altLang="en-US"/>
              <a:t>Bảo đảm các vòi phun tháp giải nhiệt luôn thông sạch</a:t>
            </a:r>
          </a:p>
          <a:p>
            <a:pPr lvl="1" eaLnBrk="1" hangingPunct="1">
              <a:spcBef>
                <a:spcPct val="0"/>
              </a:spcBef>
            </a:pPr>
            <a:r>
              <a:rPr lang="en-US" altLang="en-US"/>
              <a:t>Luôn giữ cho bề mặt trao đổi nhiệt sạch và nước được xử lý phù hợp</a:t>
            </a:r>
          </a:p>
          <a:p>
            <a:pPr lvl="1" eaLnBrk="1" hangingPunct="1">
              <a:spcBef>
                <a:spcPct val="0"/>
              </a:spcBef>
            </a:pPr>
            <a:r>
              <a:rPr lang="en-US" altLang="en-US"/>
              <a:t>Loại bỏ khí không ngưng ra khỏi bình ngưng và kiểm tra thường xuyên</a:t>
            </a:r>
          </a:p>
          <a:p>
            <a:pPr lvl="1" eaLnBrk="1" hangingPunct="1">
              <a:spcBef>
                <a:spcPct val="0"/>
              </a:spcBef>
            </a:pPr>
            <a:r>
              <a:rPr lang="en-US" altLang="en-US"/>
              <a:t>Tránh để dàn ngưng bị bức xạ trực tiếp</a:t>
            </a:r>
          </a:p>
          <a:p>
            <a:pPr eaLnBrk="1" hangingPunct="1">
              <a:spcBef>
                <a:spcPct val="0"/>
              </a:spcBef>
            </a:pPr>
            <a:endParaRPr lang="en-US" altLang="en-US"/>
          </a:p>
        </p:txBody>
      </p:sp>
      <p:sp>
        <p:nvSpPr>
          <p:cNvPr id="58372" name="Slide Number Placeholder 3">
            <a:extLst>
              <a:ext uri="{FF2B5EF4-FFF2-40B4-BE49-F238E27FC236}">
                <a16:creationId xmlns:a16="http://schemas.microsoft.com/office/drawing/2014/main" id="{95CC6E59-8C1C-2C0E-D0E4-53984CE6145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28D5C41-FB81-44AF-924A-429F2FEC674A}" type="slidenum">
              <a:rPr lang="en-US" altLang="en-US"/>
              <a:pPr eaLnBrk="1" hangingPunct="1"/>
              <a:t>16</a:t>
            </a:fld>
            <a:endParaRPr lang="en-US" altLang="en-US"/>
          </a:p>
        </p:txBody>
      </p:sp>
    </p:spTree>
    <p:extLst>
      <p:ext uri="{BB962C8B-B14F-4D97-AF65-F5344CB8AC3E}">
        <p14:creationId xmlns:p14="http://schemas.microsoft.com/office/powerpoint/2010/main" val="40011553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a:extLst>
              <a:ext uri="{FF2B5EF4-FFF2-40B4-BE49-F238E27FC236}">
                <a16:creationId xmlns:a16="http://schemas.microsoft.com/office/drawing/2014/main" id="{E9C6AE66-FB50-6A44-638F-F61D4F907E7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a:extLst>
              <a:ext uri="{FF2B5EF4-FFF2-40B4-BE49-F238E27FC236}">
                <a16:creationId xmlns:a16="http://schemas.microsoft.com/office/drawing/2014/main" id="{097518C7-3D19-D7FB-D627-A4302AC8F40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latin typeface="Arial" panose="020B0604020202020204" pitchFamily="34" charset="0"/>
                <a:cs typeface="Arial" panose="020B0604020202020204" pitchFamily="34" charset="0"/>
              </a:rPr>
              <a:t>T</a:t>
            </a:r>
            <a:r>
              <a:rPr lang="vi-VN" altLang="en-US" dirty="0">
                <a:cs typeface="Arial" panose="020B0604020202020204" pitchFamily="34" charset="0"/>
              </a:rPr>
              <a:t>ương tự như nhiệt độ ngưng tụ, COP phụ thuộc rất nhiều vào nhiệt độ bay hơi. Nhiệt độ bay hơi tăng thì COP tăng. </a:t>
            </a:r>
            <a:r>
              <a:rPr lang="en-US" altLang="en-US" dirty="0">
                <a:latin typeface="Arial" panose="020B0604020202020204" pitchFamily="34" charset="0"/>
                <a:cs typeface="Arial" panose="020B0604020202020204" pitchFamily="34" charset="0"/>
              </a:rPr>
              <a:t>Liên </a:t>
            </a:r>
            <a:r>
              <a:rPr lang="en-US" altLang="en-US" dirty="0" err="1">
                <a:latin typeface="Arial" panose="020B0604020202020204" pitchFamily="34" charset="0"/>
                <a:cs typeface="Arial" panose="020B0604020202020204" pitchFamily="34" charset="0"/>
              </a:rPr>
              <a:t>hệ</a:t>
            </a:r>
            <a:r>
              <a:rPr lang="en-US" altLang="en-US" dirty="0">
                <a:latin typeface="Arial" panose="020B0604020202020204" pitchFamily="34" charset="0"/>
                <a:cs typeface="Arial" panose="020B0604020202020204" pitchFamily="34" charset="0"/>
              </a:rPr>
              <a:t> qua </a:t>
            </a:r>
            <a:r>
              <a:rPr lang="en-US" altLang="en-US" dirty="0" err="1">
                <a:latin typeface="Arial" panose="020B0604020202020204" pitchFamily="34" charset="0"/>
                <a:cs typeface="Arial" panose="020B0604020202020204" pitchFamily="34" charset="0"/>
              </a:rPr>
              <a:t>Đường</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đặc</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tính</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máy</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nén</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để</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giải</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thích</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thêm</a:t>
            </a:r>
            <a:r>
              <a:rPr lang="en-US" altLang="en-US" dirty="0">
                <a:latin typeface="Arial" panose="020B0604020202020204" pitchFamily="34" charset="0"/>
                <a:cs typeface="Arial" panose="020B0604020202020204" pitchFamily="34" charset="0"/>
              </a:rPr>
              <a:t>.</a:t>
            </a:r>
            <a:endParaRPr lang="vi-VN" altLang="en-US" dirty="0">
              <a:cs typeface="Arial" panose="020B0604020202020204" pitchFamily="34" charset="0"/>
            </a:endParaRPr>
          </a:p>
          <a:p>
            <a:pPr eaLnBrk="1" hangingPunct="1">
              <a:spcBef>
                <a:spcPct val="0"/>
              </a:spcBef>
            </a:pPr>
            <a:r>
              <a:rPr lang="vi-VN" altLang="en-US" dirty="0">
                <a:cs typeface="Arial" panose="020B0604020202020204" pitchFamily="34" charset="0"/>
              </a:rPr>
              <a:t>Ví dụ 3.3: Một máy lạnh làm việc ở nhiệt độ bay hơi -5^𝑜C, nhiệt độ ngưng tụ 〖35〗^𝑜C. Khi tăng nhiệt độ bay hơi lên 0^𝑜C thì tiết kiệm năng lượng được bao nhiêu phần trăm?</a:t>
            </a:r>
          </a:p>
          <a:p>
            <a:pPr eaLnBrk="1" hangingPunct="1">
              <a:spcBef>
                <a:spcPct val="0"/>
              </a:spcBef>
            </a:pPr>
            <a:r>
              <a:rPr lang="vi-VN" altLang="en-US" dirty="0">
                <a:cs typeface="Arial" panose="020B0604020202020204" pitchFamily="34" charset="0"/>
              </a:rPr>
              <a:t>Giải: Tính gần đúng theo chu trình Carnot</a:t>
            </a:r>
          </a:p>
          <a:p>
            <a:pPr eaLnBrk="1" hangingPunct="1">
              <a:spcBef>
                <a:spcPct val="0"/>
              </a:spcBef>
            </a:pPr>
            <a:r>
              <a:rPr lang="vi-VN" altLang="en-US" dirty="0">
                <a:cs typeface="Arial" panose="020B0604020202020204" pitchFamily="34" charset="0"/>
              </a:rPr>
              <a:t>a) Trường hợp 1 giống ở trên:</a:t>
            </a:r>
          </a:p>
          <a:p>
            <a:pPr eaLnBrk="1" hangingPunct="1">
              <a:spcBef>
                <a:spcPts val="288"/>
              </a:spcBef>
            </a:pPr>
            <a:r>
              <a:rPr lang="en-US" altLang="en-US" dirty="0">
                <a:latin typeface="Arial" panose="020B0604020202020204" pitchFamily="34" charset="0"/>
                <a:cs typeface="Arial" panose="020B0604020202020204" pitchFamily="34" charset="0"/>
              </a:rPr>
              <a:t>	</a:t>
            </a:r>
            <a:r>
              <a:rPr lang="en-US" altLang="en-US" dirty="0" err="1">
                <a:cs typeface="Arial" panose="020B0604020202020204" pitchFamily="34" charset="0"/>
              </a:rPr>
              <a:t>T_o</a:t>
            </a:r>
            <a:r>
              <a:rPr lang="en-US" altLang="en-US" dirty="0">
                <a:latin typeface="Arial" panose="020B0604020202020204" pitchFamily="34" charset="0"/>
                <a:cs typeface="Arial" panose="020B0604020202020204" pitchFamily="34" charset="0"/>
                <a:sym typeface="Wingdings" panose="05000000000000000000" pitchFamily="2" charset="2"/>
              </a:rPr>
              <a:t> = 268 K ; </a:t>
            </a:r>
            <a:r>
              <a:rPr lang="en-US" altLang="en-US" dirty="0">
                <a:latin typeface="Arial" panose="020B0604020202020204" pitchFamily="34" charset="0"/>
                <a:cs typeface="Arial" panose="020B0604020202020204" pitchFamily="34" charset="0"/>
              </a:rPr>
              <a:t>	</a:t>
            </a:r>
            <a:r>
              <a:rPr lang="en-US" altLang="en-US" dirty="0" err="1">
                <a:cs typeface="Arial" panose="020B0604020202020204" pitchFamily="34" charset="0"/>
              </a:rPr>
              <a:t>T_k</a:t>
            </a:r>
            <a:r>
              <a:rPr lang="en-US" altLang="en-US" dirty="0">
                <a:latin typeface="Arial" panose="020B0604020202020204" pitchFamily="34" charset="0"/>
                <a:cs typeface="Arial" panose="020B0604020202020204" pitchFamily="34" charset="0"/>
                <a:sym typeface="Wingdings" panose="05000000000000000000" pitchFamily="2" charset="2"/>
              </a:rPr>
              <a:t>= 308 K ; </a:t>
            </a:r>
            <a:r>
              <a:rPr lang="en-US" altLang="en-US" dirty="0" err="1">
                <a:cs typeface="Arial" panose="020B0604020202020204" pitchFamily="34" charset="0"/>
                <a:sym typeface="Wingdings" panose="05000000000000000000" pitchFamily="2" charset="2"/>
              </a:rPr>
              <a:t>Δt</a:t>
            </a:r>
            <a:r>
              <a:rPr lang="en-US" altLang="en-US" dirty="0">
                <a:latin typeface="Arial" panose="020B0604020202020204" pitchFamily="34" charset="0"/>
                <a:cs typeface="Arial" panose="020B0604020202020204" pitchFamily="34" charset="0"/>
                <a:sym typeface="Wingdings" panose="05000000000000000000" pitchFamily="2" charset="2"/>
              </a:rPr>
              <a:t> = 40 K ; COP = 6,7</a:t>
            </a:r>
          </a:p>
          <a:p>
            <a:pPr eaLnBrk="1" hangingPunct="1">
              <a:spcBef>
                <a:spcPts val="288"/>
              </a:spcBef>
            </a:pPr>
            <a:r>
              <a:rPr lang="en-US" altLang="en-US" dirty="0">
                <a:latin typeface="Arial" panose="020B0604020202020204" pitchFamily="34" charset="0"/>
                <a:cs typeface="Arial" panose="020B0604020202020204" pitchFamily="34" charset="0"/>
                <a:sym typeface="Wingdings" panose="05000000000000000000" pitchFamily="2" charset="2"/>
              </a:rPr>
              <a:t>b) Tr</a:t>
            </a:r>
            <a:r>
              <a:rPr lang="vi-VN" altLang="en-US" dirty="0">
                <a:cs typeface="Arial" panose="020B0604020202020204" pitchFamily="34" charset="0"/>
                <a:sym typeface="Wingdings" panose="05000000000000000000" pitchFamily="2" charset="2"/>
              </a:rPr>
              <a:t>ường hợp 2 :</a:t>
            </a:r>
          </a:p>
          <a:p>
            <a:pPr eaLnBrk="1" hangingPunct="1">
              <a:spcBef>
                <a:spcPts val="288"/>
              </a:spcBef>
            </a:pPr>
            <a:r>
              <a:rPr lang="en-US" altLang="en-US" dirty="0">
                <a:latin typeface="Arial" panose="020B0604020202020204" pitchFamily="34" charset="0"/>
                <a:cs typeface="Arial" panose="020B0604020202020204" pitchFamily="34" charset="0"/>
              </a:rPr>
              <a:t>	</a:t>
            </a:r>
            <a:r>
              <a:rPr lang="en-US" altLang="en-US" dirty="0" err="1">
                <a:cs typeface="Arial" panose="020B0604020202020204" pitchFamily="34" charset="0"/>
              </a:rPr>
              <a:t>T_o</a:t>
            </a:r>
            <a:r>
              <a:rPr lang="en-US" altLang="en-US" dirty="0">
                <a:latin typeface="Arial" panose="020B0604020202020204" pitchFamily="34" charset="0"/>
                <a:cs typeface="Arial" panose="020B0604020202020204" pitchFamily="34" charset="0"/>
                <a:sym typeface="Wingdings" panose="05000000000000000000" pitchFamily="2" charset="2"/>
              </a:rPr>
              <a:t> = 273 K ; </a:t>
            </a:r>
            <a:r>
              <a:rPr lang="en-US" altLang="en-US" dirty="0">
                <a:latin typeface="Arial" panose="020B0604020202020204" pitchFamily="34" charset="0"/>
                <a:cs typeface="Arial" panose="020B0604020202020204" pitchFamily="34" charset="0"/>
              </a:rPr>
              <a:t>	</a:t>
            </a:r>
            <a:r>
              <a:rPr lang="en-US" altLang="en-US" dirty="0" err="1">
                <a:cs typeface="Arial" panose="020B0604020202020204" pitchFamily="34" charset="0"/>
              </a:rPr>
              <a:t>T_k</a:t>
            </a:r>
            <a:r>
              <a:rPr lang="en-US" altLang="en-US" dirty="0">
                <a:latin typeface="Arial" panose="020B0604020202020204" pitchFamily="34" charset="0"/>
                <a:cs typeface="Arial" panose="020B0604020202020204" pitchFamily="34" charset="0"/>
                <a:sym typeface="Wingdings" panose="05000000000000000000" pitchFamily="2" charset="2"/>
              </a:rPr>
              <a:t>= 308 K ; </a:t>
            </a:r>
            <a:r>
              <a:rPr lang="en-US" altLang="en-US" dirty="0" err="1">
                <a:cs typeface="Arial" panose="020B0604020202020204" pitchFamily="34" charset="0"/>
                <a:sym typeface="Wingdings" panose="05000000000000000000" pitchFamily="2" charset="2"/>
              </a:rPr>
              <a:t>Δt</a:t>
            </a:r>
            <a:r>
              <a:rPr lang="en-US" altLang="en-US" dirty="0">
                <a:latin typeface="Arial" panose="020B0604020202020204" pitchFamily="34" charset="0"/>
                <a:cs typeface="Arial" panose="020B0604020202020204" pitchFamily="34" charset="0"/>
                <a:sym typeface="Wingdings" panose="05000000000000000000" pitchFamily="2" charset="2"/>
              </a:rPr>
              <a:t> = 35 K ; COP = 273 /35 = 7,8</a:t>
            </a:r>
          </a:p>
          <a:p>
            <a:pPr eaLnBrk="1" hangingPunct="1">
              <a:spcBef>
                <a:spcPts val="288"/>
              </a:spcBef>
            </a:pPr>
            <a:r>
              <a:rPr lang="en-US" altLang="en-US" dirty="0">
                <a:latin typeface="Arial" panose="020B0604020202020204" pitchFamily="34" charset="0"/>
                <a:cs typeface="Arial" panose="020B0604020202020204" pitchFamily="34" charset="0"/>
                <a:sym typeface="Wingdings" panose="05000000000000000000" pitchFamily="2" charset="2"/>
              </a:rPr>
              <a:t>Ti</a:t>
            </a:r>
            <a:r>
              <a:rPr lang="vi-VN" altLang="en-US" dirty="0">
                <a:cs typeface="Arial" panose="020B0604020202020204" pitchFamily="34" charset="0"/>
                <a:sym typeface="Wingdings" panose="05000000000000000000" pitchFamily="2" charset="2"/>
              </a:rPr>
              <a:t>ết kiệm năng lượng </a:t>
            </a:r>
            <a:r>
              <a:rPr lang="en-US" altLang="en-US" dirty="0">
                <a:latin typeface="Arial" panose="020B0604020202020204" pitchFamily="34" charset="0"/>
                <a:cs typeface="Arial" panose="020B0604020202020204" pitchFamily="34" charset="0"/>
              </a:rPr>
              <a:t>€ =  </a:t>
            </a:r>
            <a:r>
              <a:rPr lang="en-US" altLang="en-US" dirty="0">
                <a:cs typeface="Arial" panose="020B0604020202020204" pitchFamily="34" charset="0"/>
              </a:rPr>
              <a:t>(7,8−6,7)/7,8</a:t>
            </a:r>
            <a:r>
              <a:rPr lang="en-US" altLang="en-US" dirty="0">
                <a:latin typeface="Arial" panose="020B0604020202020204" pitchFamily="34" charset="0"/>
                <a:cs typeface="Arial" panose="020B0604020202020204" pitchFamily="34" charset="0"/>
              </a:rPr>
              <a:t>.100%= 14,1% </a:t>
            </a:r>
          </a:p>
          <a:p>
            <a:pPr eaLnBrk="1" hangingPunct="1">
              <a:spcBef>
                <a:spcPts val="288"/>
              </a:spcBef>
            </a:pPr>
            <a:r>
              <a:rPr lang="en-US" altLang="en-US" dirty="0" err="1">
                <a:latin typeface="Arial" panose="020B0604020202020204" pitchFamily="34" charset="0"/>
                <a:cs typeface="Arial" panose="020B0604020202020204" pitchFamily="34" charset="0"/>
              </a:rPr>
              <a:t>Ghi</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ch</a:t>
            </a:r>
            <a:r>
              <a:rPr lang="vi-VN" altLang="en-US" dirty="0">
                <a:cs typeface="Arial" panose="020B0604020202020204" pitchFamily="34" charset="0"/>
              </a:rPr>
              <a:t>ú: nhiệt độ bay hơi tăng 1K thì TKNL đạt 2,82%.</a:t>
            </a:r>
            <a:endParaRPr lang="en-US" altLang="en-US" dirty="0">
              <a:latin typeface="Arial" panose="020B0604020202020204" pitchFamily="34" charset="0"/>
              <a:cs typeface="Arial" panose="020B0604020202020204" pitchFamily="34" charset="0"/>
            </a:endParaRPr>
          </a:p>
        </p:txBody>
      </p:sp>
      <p:sp>
        <p:nvSpPr>
          <p:cNvPr id="59396" name="Slide Number Placeholder 3">
            <a:extLst>
              <a:ext uri="{FF2B5EF4-FFF2-40B4-BE49-F238E27FC236}">
                <a16:creationId xmlns:a16="http://schemas.microsoft.com/office/drawing/2014/main" id="{3BB12840-9B66-B6BA-3614-301A4F0CEA9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3292474E-C4B2-4C55-8189-CDFA74F01A30}"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677982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2FA95F-735F-77B9-43CB-A4EFC268E0CA}"/>
            </a:ext>
          </a:extLst>
        </p:cNvPr>
        <p:cNvGrpSpPr/>
        <p:nvPr/>
      </p:nvGrpSpPr>
      <p:grpSpPr>
        <a:xfrm>
          <a:off x="0" y="0"/>
          <a:ext cx="0" cy="0"/>
          <a:chOff x="0" y="0"/>
          <a:chExt cx="0" cy="0"/>
        </a:xfrm>
      </p:grpSpPr>
      <p:sp>
        <p:nvSpPr>
          <p:cNvPr id="61442" name="Slide Image Placeholder 1">
            <a:extLst>
              <a:ext uri="{FF2B5EF4-FFF2-40B4-BE49-F238E27FC236}">
                <a16:creationId xmlns:a16="http://schemas.microsoft.com/office/drawing/2014/main" id="{B79F7A69-D4AD-1A2D-8DBB-E9182C3A6A1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a:extLst>
              <a:ext uri="{FF2B5EF4-FFF2-40B4-BE49-F238E27FC236}">
                <a16:creationId xmlns:a16="http://schemas.microsoft.com/office/drawing/2014/main" id="{9EE70483-579B-AC28-09DA-42803CC4BD1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latin typeface="Arial" panose="020B0604020202020204" pitchFamily="34" charset="0"/>
                <a:cs typeface="Arial" panose="020B0604020202020204" pitchFamily="34" charset="0"/>
              </a:rPr>
              <a:t>Giữ bề mặt trao đổi nhiệt sạch làm tăng khả năng truyền nhiệt giúp giảm độ chênh chiệt độ giữa ga l</a:t>
            </a:r>
            <a:r>
              <a:rPr lang="vi-VN" altLang="en-US">
                <a:cs typeface="Arial" panose="020B0604020202020204" pitchFamily="34" charset="0"/>
              </a:rPr>
              <a:t>ạnh và chất tải lạnh,</a:t>
            </a:r>
            <a:r>
              <a:rPr lang="en-US" altLang="en-US">
                <a:latin typeface="Arial" panose="020B0604020202020204" pitchFamily="34" charset="0"/>
                <a:cs typeface="Arial" panose="020B0604020202020204" pitchFamily="34" charset="0"/>
              </a:rPr>
              <a:t> từ đó giúp tăng nhiệt độ bay hơi.</a:t>
            </a:r>
          </a:p>
          <a:p>
            <a:pPr eaLnBrk="1" hangingPunct="1">
              <a:spcBef>
                <a:spcPct val="0"/>
              </a:spcBef>
            </a:pPr>
            <a:r>
              <a:rPr lang="en-US" altLang="en-US">
                <a:latin typeface="Arial" panose="020B0604020202020204" pitchFamily="34" charset="0"/>
                <a:cs typeface="Arial" panose="020B0604020202020204" pitchFamily="34" charset="0"/>
              </a:rPr>
              <a:t>Giữ nhiệt độ bay hơi càng cao càng tốt: cài đặt nhiệt độ hợp lý (không cài thấp), đảm bảo điều kiện vận hành.  </a:t>
            </a:r>
          </a:p>
          <a:p>
            <a:pPr eaLnBrk="1" hangingPunct="1">
              <a:spcBef>
                <a:spcPct val="0"/>
              </a:spcBef>
            </a:pPr>
            <a:r>
              <a:rPr lang="en-US" altLang="en-US">
                <a:latin typeface="Arial" panose="020B0604020202020204" pitchFamily="34" charset="0"/>
                <a:cs typeface="Arial" panose="020B0604020202020204" pitchFamily="34" charset="0"/>
              </a:rPr>
              <a:t>Tránh để dầu bị đưa vào bộ bay hơi (làm giảm khả năng trao đổi nhiệt). Định kỳ kiểm tra bộ tách dầu, ghi nhận về thải dầu và thêm vào hệ thống.</a:t>
            </a:r>
          </a:p>
          <a:p>
            <a:pPr eaLnBrk="1" hangingPunct="1">
              <a:spcBef>
                <a:spcPct val="0"/>
              </a:spcBef>
            </a:pPr>
            <a:r>
              <a:rPr lang="en-US" altLang="en-US">
                <a:latin typeface="Arial" panose="020B0604020202020204" pitchFamily="34" charset="0"/>
                <a:cs typeface="Arial" panose="020B0604020202020204" pitchFamily="34" charset="0"/>
              </a:rPr>
              <a:t>Tránh trường hợp các bộ điều khiển nhiệt độ tác động sai (do bẩn, lỗi kỹ thuật,…).</a:t>
            </a:r>
          </a:p>
        </p:txBody>
      </p:sp>
      <p:sp>
        <p:nvSpPr>
          <p:cNvPr id="61444" name="Slide Number Placeholder 3">
            <a:extLst>
              <a:ext uri="{FF2B5EF4-FFF2-40B4-BE49-F238E27FC236}">
                <a16:creationId xmlns:a16="http://schemas.microsoft.com/office/drawing/2014/main" id="{35533C45-59AA-74C8-0E24-733A63B9B52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63C7490-4331-4B04-BD85-F88416E0EA5E}" type="slidenum">
              <a:rPr lang="en-US" altLang="en-US"/>
              <a:pPr eaLnBrk="1" hangingPunct="1"/>
              <a:t>18</a:t>
            </a:fld>
            <a:endParaRPr lang="en-US" altLang="en-US"/>
          </a:p>
        </p:txBody>
      </p:sp>
    </p:spTree>
    <p:extLst>
      <p:ext uri="{BB962C8B-B14F-4D97-AF65-F5344CB8AC3E}">
        <p14:creationId xmlns:p14="http://schemas.microsoft.com/office/powerpoint/2010/main" val="21814114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a:extLst>
              <a:ext uri="{FF2B5EF4-FFF2-40B4-BE49-F238E27FC236}">
                <a16:creationId xmlns:a16="http://schemas.microsoft.com/office/drawing/2014/main" id="{EF310DFA-5759-D107-A5F8-6FC5178A3AD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a:extLst>
              <a:ext uri="{FF2B5EF4-FFF2-40B4-BE49-F238E27FC236}">
                <a16:creationId xmlns:a16="http://schemas.microsoft.com/office/drawing/2014/main" id="{8819CA21-C648-516E-C16A-BAF6AF0E3C7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latin typeface="Arial" panose="020B0604020202020204" pitchFamily="34" charset="0"/>
                <a:cs typeface="Arial" panose="020B0604020202020204" pitchFamily="34" charset="0"/>
              </a:rPr>
              <a:t>Có thể sử dụng thiết bị giúp tối ưu hóa hoạt động thiết bị bay hơi:</a:t>
            </a:r>
          </a:p>
          <a:p>
            <a:pPr eaLnBrk="1" hangingPunct="1">
              <a:spcBef>
                <a:spcPct val="0"/>
              </a:spcBef>
            </a:pPr>
            <a:r>
              <a:rPr lang="en-US" altLang="en-US">
                <a:latin typeface="Arial" panose="020B0604020202020204" pitchFamily="34" charset="0"/>
                <a:cs typeface="Arial" panose="020B0604020202020204" pitchFamily="34" charset="0"/>
              </a:rPr>
              <a:t>Sử dụng van tiết lưu điện tử thay cho van tiết lưu nhiệt hoặc điện từ nhằm kiểm soát độ quá nhiệt tối ưu trong thiết bị bay hơi, nâng cao công suất thiết bị bay hơi (nhờ thay đổi lượng lỏng cấp vào phù hợp với tải thực)</a:t>
            </a:r>
          </a:p>
          <a:p>
            <a:pPr eaLnBrk="1" hangingPunct="1">
              <a:spcBef>
                <a:spcPct val="0"/>
              </a:spcBef>
              <a:buClr>
                <a:srgbClr val="002962"/>
              </a:buClr>
              <a:buSzPct val="60000"/>
            </a:pPr>
            <a:r>
              <a:rPr lang="en-US" altLang="en-US">
                <a:latin typeface="Arial" panose="020B0604020202020204" pitchFamily="34" charset="0"/>
                <a:cs typeface="Arial" panose="020B0604020202020204" pitchFamily="34" charset="0"/>
              </a:rPr>
              <a:t>Dùng b</a:t>
            </a:r>
            <a:r>
              <a:rPr lang="vi-VN" altLang="en-US">
                <a:cs typeface="Arial" panose="020B0604020202020204" pitchFamily="34" charset="0"/>
              </a:rPr>
              <a:t>ộ</a:t>
            </a:r>
            <a:r>
              <a:rPr lang="en-US" altLang="en-US">
                <a:latin typeface="Arial" panose="020B0604020202020204" pitchFamily="34" charset="0"/>
                <a:cs typeface="Arial" panose="020B0604020202020204" pitchFamily="34" charset="0"/>
              </a:rPr>
              <a:t> kiểm soát quá trình xả đá, quạt và điện trở sưởi nhằm tối ưu hóa thời điểm và thời gian xả đá dàn lạnh. Điều này vừa giúp nâng cao hiệu suất làm lạnh vừa giảm tiêu hao năng lượng lãng phí cho điện trở.</a:t>
            </a:r>
          </a:p>
          <a:p>
            <a:pPr eaLnBrk="1" hangingPunct="1">
              <a:spcBef>
                <a:spcPct val="0"/>
              </a:spcBef>
              <a:buClr>
                <a:srgbClr val="002962"/>
              </a:buClr>
              <a:buSzPct val="60000"/>
            </a:pPr>
            <a:r>
              <a:rPr lang="en-US" altLang="en-US">
                <a:latin typeface="Arial" panose="020B0604020202020204" pitchFamily="34" charset="0"/>
                <a:cs typeface="Arial" panose="020B0604020202020204" pitchFamily="34" charset="0"/>
              </a:rPr>
              <a:t>Dùng bơm d</a:t>
            </a:r>
            <a:r>
              <a:rPr lang="vi-VN" altLang="en-US">
                <a:cs typeface="Arial" panose="020B0604020202020204" pitchFamily="34" charset="0"/>
              </a:rPr>
              <a:t>ịch </a:t>
            </a:r>
            <a:r>
              <a:rPr lang="en-US" altLang="en-US">
                <a:latin typeface="Arial" panose="020B0604020202020204" pitchFamily="34" charset="0"/>
                <a:cs typeface="Arial" panose="020B0604020202020204" pitchFamily="34" charset="0"/>
              </a:rPr>
              <a:t>lỏng.</a:t>
            </a:r>
          </a:p>
        </p:txBody>
      </p:sp>
      <p:sp>
        <p:nvSpPr>
          <p:cNvPr id="60420" name="Slide Number Placeholder 3">
            <a:extLst>
              <a:ext uri="{FF2B5EF4-FFF2-40B4-BE49-F238E27FC236}">
                <a16:creationId xmlns:a16="http://schemas.microsoft.com/office/drawing/2014/main" id="{75758E68-2D7E-B736-6C6D-B153F0223AF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83C2DB44-AF4A-4EC5-8A29-9E1E87A0E5E1}"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653620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a:extLst>
              <a:ext uri="{FF2B5EF4-FFF2-40B4-BE49-F238E27FC236}">
                <a16:creationId xmlns:a16="http://schemas.microsoft.com/office/drawing/2014/main" id="{6C4F791A-8ED9-8617-D988-3689554E7FE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a:extLst>
              <a:ext uri="{FF2B5EF4-FFF2-40B4-BE49-F238E27FC236}">
                <a16:creationId xmlns:a16="http://schemas.microsoft.com/office/drawing/2014/main" id="{EF5879E5-9A71-97D1-04C6-619EE71AED3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latin typeface="Arial" panose="020B0604020202020204" pitchFamily="34" charset="0"/>
                <a:cs typeface="Arial" panose="020B0604020202020204" pitchFamily="34" charset="0"/>
              </a:rPr>
              <a:t>Giữ bề mặt trao đổi nhiệt sạch làm tăng khả năng truyền nhiệt giúp giảm độ chênh chiệt độ giữa ga l</a:t>
            </a:r>
            <a:r>
              <a:rPr lang="vi-VN" altLang="en-US">
                <a:cs typeface="Arial" panose="020B0604020202020204" pitchFamily="34" charset="0"/>
              </a:rPr>
              <a:t>ạnh và chất tải lạnh,</a:t>
            </a:r>
            <a:r>
              <a:rPr lang="en-US" altLang="en-US">
                <a:latin typeface="Arial" panose="020B0604020202020204" pitchFamily="34" charset="0"/>
                <a:cs typeface="Arial" panose="020B0604020202020204" pitchFamily="34" charset="0"/>
              </a:rPr>
              <a:t> từ đó giúp tăng nhiệt độ bay hơi.</a:t>
            </a:r>
          </a:p>
          <a:p>
            <a:pPr eaLnBrk="1" hangingPunct="1">
              <a:spcBef>
                <a:spcPct val="0"/>
              </a:spcBef>
            </a:pPr>
            <a:r>
              <a:rPr lang="en-US" altLang="en-US">
                <a:latin typeface="Arial" panose="020B0604020202020204" pitchFamily="34" charset="0"/>
                <a:cs typeface="Arial" panose="020B0604020202020204" pitchFamily="34" charset="0"/>
              </a:rPr>
              <a:t>Giữ nhiệt độ bay hơi càng cao càng tốt: cài đặt nhiệt độ hợp lý (không cài thấp), đảm bảo điều kiện vận hành.  </a:t>
            </a:r>
          </a:p>
          <a:p>
            <a:pPr eaLnBrk="1" hangingPunct="1">
              <a:spcBef>
                <a:spcPct val="0"/>
              </a:spcBef>
            </a:pPr>
            <a:r>
              <a:rPr lang="en-US" altLang="en-US">
                <a:latin typeface="Arial" panose="020B0604020202020204" pitchFamily="34" charset="0"/>
                <a:cs typeface="Arial" panose="020B0604020202020204" pitchFamily="34" charset="0"/>
              </a:rPr>
              <a:t>Tránh để dầu bị đưa vào bộ bay hơi (làm giảm khả năng trao đổi nhiệt). Định kỳ kiểm tra bộ tách dầu, ghi nhận về thải dầu và thêm vào hệ thống.</a:t>
            </a:r>
          </a:p>
          <a:p>
            <a:pPr eaLnBrk="1" hangingPunct="1">
              <a:spcBef>
                <a:spcPct val="0"/>
              </a:spcBef>
            </a:pPr>
            <a:r>
              <a:rPr lang="en-US" altLang="en-US">
                <a:latin typeface="Arial" panose="020B0604020202020204" pitchFamily="34" charset="0"/>
                <a:cs typeface="Arial" panose="020B0604020202020204" pitchFamily="34" charset="0"/>
              </a:rPr>
              <a:t>Tránh trường hợp các bộ điều khiển nhiệt độ tác động sai (do bẩn, lỗi kỹ thuật,…).</a:t>
            </a:r>
          </a:p>
        </p:txBody>
      </p:sp>
      <p:sp>
        <p:nvSpPr>
          <p:cNvPr id="61444" name="Slide Number Placeholder 3">
            <a:extLst>
              <a:ext uri="{FF2B5EF4-FFF2-40B4-BE49-F238E27FC236}">
                <a16:creationId xmlns:a16="http://schemas.microsoft.com/office/drawing/2014/main" id="{87F1E984-3C07-F63E-2C23-1475C82F779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63C7490-4331-4B04-BD85-F88416E0EA5E}" type="slidenum">
              <a:rPr lang="en-US" altLang="en-US"/>
              <a:pPr eaLnBrk="1" hangingPunct="1"/>
              <a:t>20</a:t>
            </a:fld>
            <a:endParaRPr lang="en-US" altLang="en-US"/>
          </a:p>
        </p:txBody>
      </p:sp>
    </p:spTree>
    <p:extLst>
      <p:ext uri="{BB962C8B-B14F-4D97-AF65-F5344CB8AC3E}">
        <p14:creationId xmlns:p14="http://schemas.microsoft.com/office/powerpoint/2010/main" val="16145596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a:extLst>
              <a:ext uri="{FF2B5EF4-FFF2-40B4-BE49-F238E27FC236}">
                <a16:creationId xmlns:a16="http://schemas.microsoft.com/office/drawing/2014/main" id="{608F3283-3C5D-04D9-D44F-1620974E457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es Placeholder 2">
            <a:extLst>
              <a:ext uri="{FF2B5EF4-FFF2-40B4-BE49-F238E27FC236}">
                <a16:creationId xmlns:a16="http://schemas.microsoft.com/office/drawing/2014/main" id="{66D0396D-A094-F7B5-73E4-6730ED0A9A5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Giảm thiểu số lượng khớp nối, co; sử dụng đường ống có kích thước, chiều dài và van thích hợp để giảm độ sụt áp đường hút và đường đẩy của các đường ống tác nhân lạnh, ống gió và ống nước .</a:t>
            </a:r>
          </a:p>
          <a:p>
            <a:pPr eaLnBrk="1" hangingPunct="1">
              <a:spcBef>
                <a:spcPct val="0"/>
              </a:spcBef>
            </a:pPr>
            <a:r>
              <a:rPr lang="en-US" altLang="en-US"/>
              <a:t>Lưu ý: khi độ sụt áp tác nhân lỏng từ thiết bị ngưng tụ đến bộ phận tiết lưu cao sẽ xảy ra hiện tượng sinh hơi dãn nở làm giảm năng suất lạnh. </a:t>
            </a:r>
          </a:p>
          <a:p>
            <a:pPr eaLnBrk="1" hangingPunct="1">
              <a:spcBef>
                <a:spcPct val="0"/>
              </a:spcBef>
            </a:pPr>
            <a:endParaRPr lang="en-US" altLang="en-US"/>
          </a:p>
        </p:txBody>
      </p:sp>
      <p:sp>
        <p:nvSpPr>
          <p:cNvPr id="62468" name="Slide Number Placeholder 3">
            <a:extLst>
              <a:ext uri="{FF2B5EF4-FFF2-40B4-BE49-F238E27FC236}">
                <a16:creationId xmlns:a16="http://schemas.microsoft.com/office/drawing/2014/main" id="{B53FA608-AB87-61C8-9AB1-510F0D1ECEF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2953594-703B-409E-A413-84BF5E9B526C}" type="slidenum">
              <a:rPr lang="en-US" altLang="en-US"/>
              <a:pPr eaLnBrk="1" hangingPunct="1"/>
              <a:t>21</a:t>
            </a:fld>
            <a:endParaRPr lang="en-US" altLang="en-US"/>
          </a:p>
        </p:txBody>
      </p:sp>
    </p:spTree>
    <p:extLst>
      <p:ext uri="{BB962C8B-B14F-4D97-AF65-F5344CB8AC3E}">
        <p14:creationId xmlns:p14="http://schemas.microsoft.com/office/powerpoint/2010/main" val="17424837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3877D82B-4811-7CCE-0A8A-55A8E9DD0C9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a:extLst>
              <a:ext uri="{FF2B5EF4-FFF2-40B4-BE49-F238E27FC236}">
                <a16:creationId xmlns:a16="http://schemas.microsoft.com/office/drawing/2014/main" id="{A2257C8F-B56E-D043-2FF8-34D7818641C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Trong phần này hệ thống lạnh công nghiệp được gọi tắt là hệ thống lạnh</a:t>
            </a:r>
          </a:p>
        </p:txBody>
      </p:sp>
      <p:sp>
        <p:nvSpPr>
          <p:cNvPr id="44036" name="Slide Number Placeholder 3">
            <a:extLst>
              <a:ext uri="{FF2B5EF4-FFF2-40B4-BE49-F238E27FC236}">
                <a16:creationId xmlns:a16="http://schemas.microsoft.com/office/drawing/2014/main" id="{AFF2A658-25AD-FE4D-4534-BFE1E977D12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97231960-2493-41F5-A818-E846B0363816}"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445398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a:extLst>
              <a:ext uri="{FF2B5EF4-FFF2-40B4-BE49-F238E27FC236}">
                <a16:creationId xmlns:a16="http://schemas.microsoft.com/office/drawing/2014/main" id="{AF440E8C-C84A-8962-EB31-0FE71146959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a:extLst>
              <a:ext uri="{FF2B5EF4-FFF2-40B4-BE49-F238E27FC236}">
                <a16:creationId xmlns:a16="http://schemas.microsoft.com/office/drawing/2014/main" id="{8C4AACD9-CF54-DCCB-FC5A-4510352D8E7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a:latin typeface="Arial" panose="020B0604020202020204" pitchFamily="34" charset="0"/>
                <a:cs typeface="Arial" panose="020B0604020202020204" pitchFamily="34" charset="0"/>
              </a:rPr>
              <a:t>Hạn chế tối thiểu nhiệt thừa từ ngoài xâm nhập vào không gian làm lạnh:</a:t>
            </a:r>
          </a:p>
          <a:p>
            <a:pPr marL="703263" lvl="1" indent="-269875" eaLnBrk="1" hangingPunct="1">
              <a:spcBef>
                <a:spcPct val="0"/>
              </a:spcBef>
            </a:pPr>
            <a:r>
              <a:rPr lang="en-US" altLang="en-US">
                <a:latin typeface="Arial" panose="020B0604020202020204" pitchFamily="34" charset="0"/>
                <a:cs typeface="Arial" panose="020B0604020202020204" pitchFamily="34" charset="0"/>
              </a:rPr>
              <a:t>Sử dụng màn gió</a:t>
            </a:r>
          </a:p>
          <a:p>
            <a:pPr marL="703263" lvl="1" indent="-269875" eaLnBrk="1" hangingPunct="1">
              <a:spcBef>
                <a:spcPct val="0"/>
              </a:spcBef>
            </a:pPr>
            <a:r>
              <a:rPr lang="en-US" altLang="en-US">
                <a:latin typeface="Arial" panose="020B0604020202020204" pitchFamily="34" charset="0"/>
                <a:cs typeface="Arial" panose="020B0604020202020204" pitchFamily="34" charset="0"/>
              </a:rPr>
              <a:t>Sử dụng phòng đệm</a:t>
            </a:r>
          </a:p>
          <a:p>
            <a:pPr marL="703263" lvl="1" indent="-269875" eaLnBrk="1" hangingPunct="1">
              <a:spcBef>
                <a:spcPct val="0"/>
              </a:spcBef>
            </a:pPr>
            <a:r>
              <a:rPr lang="en-US" altLang="en-US">
                <a:latin typeface="Arial" panose="020B0604020202020204" pitchFamily="34" charset="0"/>
                <a:cs typeface="Arial" panose="020B0604020202020204" pitchFamily="34" charset="0"/>
              </a:rPr>
              <a:t>Sử dụng bộ cửa đóng tự động</a:t>
            </a:r>
          </a:p>
          <a:p>
            <a:pPr marL="703263" lvl="1" indent="-269875" eaLnBrk="1" hangingPunct="1">
              <a:spcBef>
                <a:spcPct val="0"/>
              </a:spcBef>
            </a:pPr>
            <a:r>
              <a:rPr lang="en-US" altLang="en-US">
                <a:latin typeface="Arial" panose="020B0604020202020204" pitchFamily="34" charset="0"/>
                <a:cs typeface="Arial" panose="020B0604020202020204" pitchFamily="34" charset="0"/>
              </a:rPr>
              <a:t>Sử dụng các roong làm kín cửa, vách, trần</a:t>
            </a:r>
          </a:p>
          <a:p>
            <a:pPr marL="703263" lvl="1" indent="-269875" eaLnBrk="1" hangingPunct="1">
              <a:spcBef>
                <a:spcPct val="0"/>
              </a:spcBef>
            </a:pPr>
            <a:r>
              <a:rPr lang="en-US" altLang="en-US">
                <a:latin typeface="Arial" panose="020B0604020202020204" pitchFamily="34" charset="0"/>
                <a:cs typeface="Arial" panose="020B0604020202020204" pitchFamily="34" charset="0"/>
              </a:rPr>
              <a:t>Thời gian đóng mở cửa càng ngắn càng tốt</a:t>
            </a:r>
          </a:p>
          <a:p>
            <a:pPr marL="703263" lvl="1" indent="-269875" eaLnBrk="1" hangingPunct="1">
              <a:spcBef>
                <a:spcPct val="0"/>
              </a:spcBef>
            </a:pPr>
            <a:r>
              <a:rPr lang="en-US" altLang="en-US">
                <a:latin typeface="Arial" panose="020B0604020202020204" pitchFamily="34" charset="0"/>
                <a:cs typeface="Arial" panose="020B0604020202020204" pitchFamily="34" charset="0"/>
              </a:rPr>
              <a:t>Tránh bức xạ mặt trời</a:t>
            </a:r>
          </a:p>
          <a:p>
            <a:pPr marL="703263" lvl="1" indent="-269875" eaLnBrk="1" hangingPunct="1">
              <a:spcBef>
                <a:spcPct val="0"/>
              </a:spcBef>
            </a:pPr>
            <a:r>
              <a:rPr lang="en-US" altLang="en-US">
                <a:latin typeface="Arial" panose="020B0604020202020204" pitchFamily="34" charset="0"/>
                <a:cs typeface="Arial" panose="020B0604020202020204" pitchFamily="34" charset="0"/>
              </a:rPr>
              <a:t>Trong phòng ĐHKK: Kiểm soát lượng gió tươi</a:t>
            </a:r>
          </a:p>
          <a:p>
            <a:pPr eaLnBrk="1" hangingPunct="1">
              <a:spcBef>
                <a:spcPct val="0"/>
              </a:spcBef>
            </a:pPr>
            <a:r>
              <a:rPr lang="en-US" altLang="en-US" b="1">
                <a:latin typeface="Arial" panose="020B0604020202020204" pitchFamily="34" charset="0"/>
                <a:cs typeface="Arial" panose="020B0604020202020204" pitchFamily="34" charset="0"/>
              </a:rPr>
              <a:t>Hạn chế nguồn nhiệt phát sinh từ bên trong không gian làm lạnh:</a:t>
            </a:r>
          </a:p>
          <a:p>
            <a:pPr eaLnBrk="1" hangingPunct="1">
              <a:spcBef>
                <a:spcPct val="0"/>
              </a:spcBef>
            </a:pPr>
            <a:r>
              <a:rPr lang="en-US" altLang="en-US">
                <a:latin typeface="Arial" panose="020B0604020202020204" pitchFamily="34" charset="0"/>
                <a:cs typeface="Arial" panose="020B0604020202020204" pitchFamily="34" charset="0"/>
              </a:rPr>
              <a:t>Trong phòng ĐHKK:</a:t>
            </a:r>
          </a:p>
          <a:p>
            <a:pPr eaLnBrk="1" hangingPunct="1">
              <a:spcBef>
                <a:spcPct val="0"/>
              </a:spcBef>
              <a:buFontTx/>
              <a:buChar char="-"/>
            </a:pPr>
            <a:r>
              <a:rPr lang="en-US" altLang="en-US">
                <a:latin typeface="Arial" panose="020B0604020202020204" pitchFamily="34" charset="0"/>
                <a:cs typeface="Arial" panose="020B0604020202020204" pitchFamily="34" charset="0"/>
              </a:rPr>
              <a:t>Hạn chế sử dụng thiết bị điện: đèn, bàn ủi,...Sử dụng thiết bị </a:t>
            </a:r>
            <a:r>
              <a:rPr lang="en-US" altLang="en-US" sz="900">
                <a:latin typeface="Arial" panose="020B0604020202020204" pitchFamily="34" charset="0"/>
                <a:cs typeface="Arial" panose="020B0604020202020204" pitchFamily="34" charset="0"/>
              </a:rPr>
              <a:t>điện có hiệu suất cao trong phòng (động cơ, đèn chiếu sáng,…)</a:t>
            </a:r>
            <a:endParaRPr lang="en-US" altLang="en-US">
              <a:latin typeface="Arial" panose="020B0604020202020204" pitchFamily="34" charset="0"/>
              <a:cs typeface="Arial" panose="020B0604020202020204" pitchFamily="34" charset="0"/>
            </a:endParaRPr>
          </a:p>
          <a:p>
            <a:pPr eaLnBrk="1" hangingPunct="1">
              <a:spcBef>
                <a:spcPct val="0"/>
              </a:spcBef>
              <a:buFontTx/>
              <a:buChar char="-"/>
            </a:pPr>
            <a:r>
              <a:rPr lang="en-US" altLang="en-US">
                <a:latin typeface="Arial" panose="020B0604020202020204" pitchFamily="34" charset="0"/>
                <a:cs typeface="Arial" panose="020B0604020202020204" pitchFamily="34" charset="0"/>
              </a:rPr>
              <a:t>Hạn chế các nguồn nhiệt: bếp gas, nước nóng,…</a:t>
            </a:r>
          </a:p>
          <a:p>
            <a:pPr eaLnBrk="1" hangingPunct="1">
              <a:spcBef>
                <a:spcPct val="0"/>
              </a:spcBef>
            </a:pPr>
            <a:endParaRPr lang="en-US" altLang="en-US">
              <a:latin typeface="Arial" panose="020B0604020202020204" pitchFamily="34" charset="0"/>
              <a:cs typeface="Arial" panose="020B0604020202020204" pitchFamily="34" charset="0"/>
            </a:endParaRPr>
          </a:p>
        </p:txBody>
      </p:sp>
      <p:sp>
        <p:nvSpPr>
          <p:cNvPr id="63492" name="Slide Number Placeholder 3">
            <a:extLst>
              <a:ext uri="{FF2B5EF4-FFF2-40B4-BE49-F238E27FC236}">
                <a16:creationId xmlns:a16="http://schemas.microsoft.com/office/drawing/2014/main" id="{6138B000-5E5E-87A9-1269-A497A75941A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DB86231-60C6-4641-A41E-88DAE5438E8E}" type="slidenum">
              <a:rPr lang="en-US" altLang="en-US"/>
              <a:pPr eaLnBrk="1" hangingPunct="1"/>
              <a:t>22</a:t>
            </a:fld>
            <a:endParaRPr lang="en-US" altLang="en-US"/>
          </a:p>
        </p:txBody>
      </p:sp>
    </p:spTree>
    <p:extLst>
      <p:ext uri="{BB962C8B-B14F-4D97-AF65-F5344CB8AC3E}">
        <p14:creationId xmlns:p14="http://schemas.microsoft.com/office/powerpoint/2010/main" val="24261947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a:extLst>
              <a:ext uri="{FF2B5EF4-FFF2-40B4-BE49-F238E27FC236}">
                <a16:creationId xmlns:a16="http://schemas.microsoft.com/office/drawing/2014/main" id="{291A1EB1-0015-168E-95C0-80A25C686C2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a:extLst>
              <a:ext uri="{FF2B5EF4-FFF2-40B4-BE49-F238E27FC236}">
                <a16:creationId xmlns:a16="http://schemas.microsoft.com/office/drawing/2014/main" id="{036231D7-0889-5122-E059-0BD7D9D22096}"/>
              </a:ext>
            </a:extLst>
          </p:cNvPr>
          <p:cNvSpPr>
            <a:spLocks noGrp="1"/>
          </p:cNvSpPr>
          <p:nvPr>
            <p:ph type="body" idx="1"/>
          </p:nvPr>
        </p:nvSpPr>
        <p:spPr bwMode="auto"/>
        <p:txBody>
          <a:bodyPr wrap="square" numCol="1" anchor="t" anchorCtr="0" compatLnSpc="1">
            <a:prstTxWarp prst="textNoShape">
              <a:avLst/>
            </a:prstTxWarp>
            <a:normAutofit/>
          </a:bodyPr>
          <a:lstStyle/>
          <a:p>
            <a:pPr eaLnBrk="1" fontAlgn="auto" hangingPunct="1">
              <a:spcBef>
                <a:spcPts val="0"/>
              </a:spcBef>
              <a:spcAft>
                <a:spcPts val="0"/>
              </a:spcAft>
              <a:buClr>
                <a:srgbClr val="002962"/>
              </a:buClr>
              <a:buSzPct val="60000"/>
              <a:buFont typeface="Arial" pitchFamily="34" charset="0"/>
              <a:buChar char="•"/>
              <a:defRPr/>
            </a:pPr>
            <a:r>
              <a:rPr lang="en-US" dirty="0" err="1"/>
              <a:t>Cụ</a:t>
            </a:r>
            <a:r>
              <a:rPr lang="en-US" dirty="0"/>
              <a:t> </a:t>
            </a:r>
            <a:r>
              <a:rPr lang="en-US" dirty="0" err="1"/>
              <a:t>thể</a:t>
            </a:r>
            <a:r>
              <a:rPr lang="en-US" dirty="0"/>
              <a:t> </a:t>
            </a:r>
            <a:r>
              <a:rPr lang="en-US" dirty="0" err="1"/>
              <a:t>các</a:t>
            </a:r>
            <a:r>
              <a:rPr lang="en-US" dirty="0"/>
              <a:t> </a:t>
            </a:r>
            <a:r>
              <a:rPr lang="en-US" dirty="0" err="1"/>
              <a:t>vị</a:t>
            </a:r>
            <a:r>
              <a:rPr lang="en-US" dirty="0"/>
              <a:t> </a:t>
            </a:r>
            <a:r>
              <a:rPr lang="en-US" dirty="0" err="1"/>
              <a:t>trí</a:t>
            </a:r>
            <a:r>
              <a:rPr lang="en-US" dirty="0"/>
              <a:t> </a:t>
            </a:r>
            <a:r>
              <a:rPr lang="en-US" dirty="0" err="1"/>
              <a:t>phải</a:t>
            </a:r>
            <a:r>
              <a:rPr lang="en-US" dirty="0"/>
              <a:t> </a:t>
            </a:r>
            <a:r>
              <a:rPr lang="en-US" dirty="0" err="1"/>
              <a:t>bảo</a:t>
            </a:r>
            <a:r>
              <a:rPr lang="en-US" dirty="0"/>
              <a:t> </a:t>
            </a:r>
            <a:r>
              <a:rPr lang="en-US" dirty="0" err="1"/>
              <a:t>ôn</a:t>
            </a:r>
            <a:r>
              <a:rPr lang="en-US" dirty="0"/>
              <a:t>: </a:t>
            </a:r>
          </a:p>
          <a:p>
            <a:pPr lvl="1" indent="-169880" eaLnBrk="1" fontAlgn="auto" hangingPunct="1">
              <a:spcBef>
                <a:spcPts val="0"/>
              </a:spcBef>
              <a:spcAft>
                <a:spcPts val="0"/>
              </a:spcAft>
              <a:buClr>
                <a:srgbClr val="002962"/>
              </a:buClr>
              <a:buSzPct val="60000"/>
              <a:defRPr/>
            </a:pPr>
            <a:r>
              <a:rPr lang="en-US" dirty="0"/>
              <a:t>	-   </a:t>
            </a:r>
            <a:r>
              <a:rPr lang="en-US" dirty="0" err="1"/>
              <a:t>bề</a:t>
            </a:r>
            <a:r>
              <a:rPr lang="en-US" dirty="0"/>
              <a:t> </a:t>
            </a:r>
            <a:r>
              <a:rPr lang="en-US" dirty="0" err="1"/>
              <a:t>mặt</a:t>
            </a:r>
            <a:r>
              <a:rPr lang="en-US" dirty="0"/>
              <a:t> </a:t>
            </a:r>
            <a:r>
              <a:rPr lang="en-US" dirty="0" err="1"/>
              <a:t>vách</a:t>
            </a:r>
            <a:r>
              <a:rPr lang="en-US" dirty="0"/>
              <a:t> </a:t>
            </a:r>
            <a:r>
              <a:rPr lang="en-US" dirty="0" err="1"/>
              <a:t>các</a:t>
            </a:r>
            <a:r>
              <a:rPr lang="en-US" dirty="0"/>
              <a:t> </a:t>
            </a:r>
            <a:r>
              <a:rPr lang="en-US" dirty="0" err="1"/>
              <a:t>thiết</a:t>
            </a:r>
            <a:r>
              <a:rPr lang="en-US" dirty="0"/>
              <a:t> </a:t>
            </a:r>
            <a:r>
              <a:rPr lang="en-US" dirty="0" err="1"/>
              <a:t>bị</a:t>
            </a:r>
            <a:r>
              <a:rPr lang="en-US" dirty="0"/>
              <a:t> bay </a:t>
            </a:r>
            <a:r>
              <a:rPr lang="en-US" dirty="0" err="1"/>
              <a:t>hơi</a:t>
            </a:r>
            <a:r>
              <a:rPr lang="en-US" dirty="0"/>
              <a:t> (</a:t>
            </a:r>
            <a:r>
              <a:rPr lang="en-US" dirty="0" err="1"/>
              <a:t>bình</a:t>
            </a:r>
            <a:r>
              <a:rPr lang="en-US" dirty="0"/>
              <a:t> bay </a:t>
            </a:r>
            <a:r>
              <a:rPr lang="en-US" dirty="0" err="1"/>
              <a:t>hơi</a:t>
            </a:r>
            <a:r>
              <a:rPr lang="en-US" dirty="0"/>
              <a:t>, </a:t>
            </a:r>
            <a:r>
              <a:rPr lang="en-US" dirty="0" err="1"/>
              <a:t>dàn</a:t>
            </a:r>
            <a:r>
              <a:rPr lang="en-US" dirty="0"/>
              <a:t> bay </a:t>
            </a:r>
            <a:r>
              <a:rPr lang="en-US" dirty="0" err="1"/>
              <a:t>hơi</a:t>
            </a:r>
            <a:r>
              <a:rPr lang="en-US" dirty="0"/>
              <a:t>, AHU, FCU,…), </a:t>
            </a:r>
          </a:p>
          <a:p>
            <a:pPr lvl="1" eaLnBrk="1" fontAlgn="auto" hangingPunct="1">
              <a:spcBef>
                <a:spcPts val="0"/>
              </a:spcBef>
              <a:spcAft>
                <a:spcPts val="0"/>
              </a:spcAft>
              <a:buClr>
                <a:srgbClr val="002962"/>
              </a:buClr>
              <a:buSzPct val="60000"/>
              <a:defRPr/>
            </a:pPr>
            <a:r>
              <a:rPr lang="en-US" dirty="0" err="1"/>
              <a:t>ống</a:t>
            </a:r>
            <a:r>
              <a:rPr lang="en-US" dirty="0"/>
              <a:t> </a:t>
            </a:r>
            <a:r>
              <a:rPr lang="en-US" dirty="0" err="1"/>
              <a:t>từ</a:t>
            </a:r>
            <a:r>
              <a:rPr lang="en-US" dirty="0"/>
              <a:t> </a:t>
            </a:r>
            <a:r>
              <a:rPr lang="en-US" dirty="0" err="1"/>
              <a:t>sau</a:t>
            </a:r>
            <a:r>
              <a:rPr lang="en-US" dirty="0"/>
              <a:t> </a:t>
            </a:r>
            <a:r>
              <a:rPr lang="en-US" dirty="0" err="1"/>
              <a:t>bộ</a:t>
            </a:r>
            <a:r>
              <a:rPr lang="en-US" dirty="0"/>
              <a:t> </a:t>
            </a:r>
            <a:r>
              <a:rPr lang="en-US" dirty="0" err="1"/>
              <a:t>phận</a:t>
            </a:r>
            <a:r>
              <a:rPr lang="en-US" dirty="0"/>
              <a:t> </a:t>
            </a:r>
            <a:r>
              <a:rPr lang="en-US" dirty="0" err="1"/>
              <a:t>tiết</a:t>
            </a:r>
            <a:r>
              <a:rPr lang="en-US" dirty="0"/>
              <a:t> </a:t>
            </a:r>
            <a:r>
              <a:rPr lang="en-US" dirty="0" err="1"/>
              <a:t>lưu</a:t>
            </a:r>
            <a:r>
              <a:rPr lang="en-US" dirty="0"/>
              <a:t> </a:t>
            </a:r>
            <a:r>
              <a:rPr lang="en-US" dirty="0" err="1"/>
              <a:t>đến</a:t>
            </a:r>
            <a:r>
              <a:rPr lang="en-US" dirty="0"/>
              <a:t> </a:t>
            </a:r>
            <a:r>
              <a:rPr lang="en-US" dirty="0" err="1"/>
              <a:t>thiết</a:t>
            </a:r>
            <a:r>
              <a:rPr lang="en-US" dirty="0"/>
              <a:t> </a:t>
            </a:r>
            <a:r>
              <a:rPr lang="en-US" dirty="0" err="1"/>
              <a:t>bị</a:t>
            </a:r>
            <a:r>
              <a:rPr lang="en-US" dirty="0"/>
              <a:t> bay </a:t>
            </a:r>
            <a:r>
              <a:rPr lang="en-US" dirty="0" err="1"/>
              <a:t>hơi</a:t>
            </a:r>
            <a:r>
              <a:rPr lang="en-US" dirty="0"/>
              <a:t>, </a:t>
            </a:r>
          </a:p>
          <a:p>
            <a:pPr lvl="1" eaLnBrk="1" fontAlgn="auto" hangingPunct="1">
              <a:spcBef>
                <a:spcPts val="0"/>
              </a:spcBef>
              <a:spcAft>
                <a:spcPts val="0"/>
              </a:spcAft>
              <a:buClr>
                <a:srgbClr val="002962"/>
              </a:buClr>
              <a:buSzPct val="60000"/>
              <a:defRPr/>
            </a:pPr>
            <a:r>
              <a:rPr lang="en-US" dirty="0" err="1"/>
              <a:t>ống</a:t>
            </a:r>
            <a:r>
              <a:rPr lang="en-US" dirty="0"/>
              <a:t> </a:t>
            </a:r>
            <a:r>
              <a:rPr lang="en-US" dirty="0" err="1"/>
              <a:t>hút</a:t>
            </a:r>
            <a:r>
              <a:rPr lang="en-US" dirty="0"/>
              <a:t> </a:t>
            </a:r>
            <a:r>
              <a:rPr lang="en-US" dirty="0" err="1"/>
              <a:t>từ</a:t>
            </a:r>
            <a:r>
              <a:rPr lang="en-US" dirty="0"/>
              <a:t> </a:t>
            </a:r>
            <a:r>
              <a:rPr lang="en-US" dirty="0" err="1"/>
              <a:t>thiết</a:t>
            </a:r>
            <a:r>
              <a:rPr lang="en-US" dirty="0"/>
              <a:t> </a:t>
            </a:r>
            <a:r>
              <a:rPr lang="en-US" dirty="0" err="1"/>
              <a:t>bị</a:t>
            </a:r>
            <a:r>
              <a:rPr lang="en-US" dirty="0"/>
              <a:t> bay </a:t>
            </a:r>
            <a:r>
              <a:rPr lang="en-US" dirty="0" err="1"/>
              <a:t>hơi</a:t>
            </a:r>
            <a:r>
              <a:rPr lang="en-US" dirty="0"/>
              <a:t> </a:t>
            </a:r>
            <a:r>
              <a:rPr lang="en-US" dirty="0" err="1"/>
              <a:t>về</a:t>
            </a:r>
            <a:r>
              <a:rPr lang="en-US" dirty="0"/>
              <a:t> </a:t>
            </a:r>
            <a:r>
              <a:rPr lang="en-US" dirty="0" err="1"/>
              <a:t>máy</a:t>
            </a:r>
            <a:r>
              <a:rPr lang="en-US" dirty="0"/>
              <a:t> </a:t>
            </a:r>
            <a:r>
              <a:rPr lang="en-US" dirty="0" err="1"/>
              <a:t>nén</a:t>
            </a:r>
            <a:r>
              <a:rPr lang="en-US" dirty="0"/>
              <a:t>, </a:t>
            </a:r>
          </a:p>
          <a:p>
            <a:pPr lvl="1" eaLnBrk="1" fontAlgn="auto" hangingPunct="1">
              <a:spcBef>
                <a:spcPts val="0"/>
              </a:spcBef>
              <a:spcAft>
                <a:spcPts val="0"/>
              </a:spcAft>
              <a:buClr>
                <a:srgbClr val="002962"/>
              </a:buClr>
              <a:buSzPct val="60000"/>
              <a:defRPr/>
            </a:pPr>
            <a:r>
              <a:rPr lang="en-US" dirty="0" err="1"/>
              <a:t>ống</a:t>
            </a:r>
            <a:r>
              <a:rPr lang="en-US" dirty="0"/>
              <a:t> </a:t>
            </a:r>
            <a:r>
              <a:rPr lang="en-US" dirty="0" err="1"/>
              <a:t>dẫn</a:t>
            </a:r>
            <a:r>
              <a:rPr lang="en-US" dirty="0"/>
              <a:t> </a:t>
            </a:r>
            <a:r>
              <a:rPr lang="en-US" dirty="0" err="1"/>
              <a:t>chất</a:t>
            </a:r>
            <a:r>
              <a:rPr lang="en-US" dirty="0"/>
              <a:t> </a:t>
            </a:r>
            <a:r>
              <a:rPr lang="en-US" dirty="0" err="1"/>
              <a:t>tải</a:t>
            </a:r>
            <a:r>
              <a:rPr lang="en-US" dirty="0"/>
              <a:t> </a:t>
            </a:r>
            <a:r>
              <a:rPr lang="en-US" dirty="0" err="1"/>
              <a:t>lạnh</a:t>
            </a:r>
            <a:r>
              <a:rPr lang="en-US" dirty="0"/>
              <a:t> (</a:t>
            </a:r>
            <a:r>
              <a:rPr lang="en-US" dirty="0" err="1"/>
              <a:t>nước</a:t>
            </a:r>
            <a:r>
              <a:rPr lang="en-US" dirty="0"/>
              <a:t>, glycol,…) </a:t>
            </a:r>
            <a:r>
              <a:rPr lang="en-US" dirty="0" err="1"/>
              <a:t>đi</a:t>
            </a:r>
            <a:r>
              <a:rPr lang="en-US" dirty="0"/>
              <a:t> </a:t>
            </a:r>
            <a:r>
              <a:rPr lang="en-US" dirty="0" err="1"/>
              <a:t>và</a:t>
            </a:r>
            <a:r>
              <a:rPr lang="en-US" dirty="0"/>
              <a:t> </a:t>
            </a:r>
            <a:r>
              <a:rPr lang="en-US" dirty="0" err="1"/>
              <a:t>về</a:t>
            </a:r>
            <a:r>
              <a:rPr lang="en-US" dirty="0"/>
              <a:t>, </a:t>
            </a:r>
          </a:p>
          <a:p>
            <a:pPr lvl="1" eaLnBrk="1" fontAlgn="auto" hangingPunct="1">
              <a:spcBef>
                <a:spcPts val="0"/>
              </a:spcBef>
              <a:spcAft>
                <a:spcPts val="0"/>
              </a:spcAft>
              <a:buClr>
                <a:srgbClr val="002962"/>
              </a:buClr>
              <a:buSzPct val="60000"/>
              <a:defRPr/>
            </a:pPr>
            <a:r>
              <a:rPr lang="en-US" dirty="0" err="1"/>
              <a:t>ống</a:t>
            </a:r>
            <a:r>
              <a:rPr lang="en-US" dirty="0"/>
              <a:t> </a:t>
            </a:r>
            <a:r>
              <a:rPr lang="en-US" dirty="0" err="1"/>
              <a:t>dẫn</a:t>
            </a:r>
            <a:r>
              <a:rPr lang="en-US" dirty="0"/>
              <a:t> </a:t>
            </a:r>
            <a:r>
              <a:rPr lang="en-US" dirty="0" err="1"/>
              <a:t>gió</a:t>
            </a:r>
            <a:r>
              <a:rPr lang="en-US" dirty="0"/>
              <a:t> </a:t>
            </a:r>
            <a:r>
              <a:rPr lang="en-US" dirty="0" err="1"/>
              <a:t>đi</a:t>
            </a:r>
            <a:r>
              <a:rPr lang="en-US" dirty="0"/>
              <a:t> </a:t>
            </a:r>
            <a:r>
              <a:rPr lang="en-US" dirty="0" err="1"/>
              <a:t>và</a:t>
            </a:r>
            <a:r>
              <a:rPr lang="en-US" dirty="0"/>
              <a:t> </a:t>
            </a:r>
            <a:r>
              <a:rPr lang="en-US" dirty="0" err="1"/>
              <a:t>về</a:t>
            </a:r>
            <a:r>
              <a:rPr lang="en-US" dirty="0"/>
              <a:t>; </a:t>
            </a:r>
          </a:p>
          <a:p>
            <a:pPr lvl="1" eaLnBrk="1" fontAlgn="auto" hangingPunct="1">
              <a:spcBef>
                <a:spcPts val="0"/>
              </a:spcBef>
              <a:spcAft>
                <a:spcPts val="0"/>
              </a:spcAft>
              <a:buClr>
                <a:srgbClr val="002962"/>
              </a:buClr>
              <a:buSzPct val="60000"/>
              <a:defRPr/>
            </a:pPr>
            <a:r>
              <a:rPr lang="en-US" dirty="0" err="1"/>
              <a:t>phòng</a:t>
            </a:r>
            <a:r>
              <a:rPr lang="en-US" dirty="0"/>
              <a:t> </a:t>
            </a:r>
            <a:r>
              <a:rPr lang="en-US" dirty="0" err="1"/>
              <a:t>lạnh</a:t>
            </a:r>
            <a:r>
              <a:rPr lang="en-US" dirty="0"/>
              <a:t> (</a:t>
            </a:r>
            <a:r>
              <a:rPr lang="en-US" dirty="0" err="1"/>
              <a:t>phòng</a:t>
            </a:r>
            <a:r>
              <a:rPr lang="en-US" dirty="0"/>
              <a:t> </a:t>
            </a:r>
            <a:r>
              <a:rPr lang="en-US" dirty="0" err="1"/>
              <a:t>trữ</a:t>
            </a:r>
            <a:r>
              <a:rPr lang="en-US" dirty="0"/>
              <a:t> </a:t>
            </a:r>
            <a:r>
              <a:rPr lang="en-US" dirty="0" err="1"/>
              <a:t>lạnh</a:t>
            </a:r>
            <a:r>
              <a:rPr lang="en-US" dirty="0"/>
              <a:t>, </a:t>
            </a:r>
            <a:r>
              <a:rPr lang="en-US" dirty="0" err="1"/>
              <a:t>trữ</a:t>
            </a:r>
            <a:r>
              <a:rPr lang="en-US" dirty="0"/>
              <a:t> </a:t>
            </a:r>
            <a:r>
              <a:rPr lang="en-US" dirty="0" err="1"/>
              <a:t>đông</a:t>
            </a:r>
            <a:r>
              <a:rPr lang="en-US" dirty="0"/>
              <a:t>), </a:t>
            </a:r>
          </a:p>
          <a:p>
            <a:pPr lvl="1" eaLnBrk="1" fontAlgn="auto" hangingPunct="1">
              <a:spcBef>
                <a:spcPts val="0"/>
              </a:spcBef>
              <a:spcAft>
                <a:spcPts val="0"/>
              </a:spcAft>
              <a:buClr>
                <a:srgbClr val="002962"/>
              </a:buClr>
              <a:buSzPct val="60000"/>
              <a:defRPr/>
            </a:pPr>
            <a:r>
              <a:rPr lang="en-US" dirty="0" err="1"/>
              <a:t>thiết</a:t>
            </a:r>
            <a:r>
              <a:rPr lang="en-US" dirty="0"/>
              <a:t> </a:t>
            </a:r>
            <a:r>
              <a:rPr lang="en-US" dirty="0" err="1"/>
              <a:t>bị</a:t>
            </a:r>
            <a:r>
              <a:rPr lang="en-US" dirty="0"/>
              <a:t> k</a:t>
            </a:r>
            <a:r>
              <a:rPr lang="vi-VN" dirty="0"/>
              <a:t>ết đông </a:t>
            </a:r>
            <a:r>
              <a:rPr lang="en-US" dirty="0"/>
              <a:t>(</a:t>
            </a:r>
            <a:r>
              <a:rPr lang="en-US" dirty="0" err="1"/>
              <a:t>tủ</a:t>
            </a:r>
            <a:r>
              <a:rPr lang="en-US" dirty="0"/>
              <a:t> </a:t>
            </a:r>
            <a:r>
              <a:rPr lang="en-US" dirty="0" err="1"/>
              <a:t>cấp</a:t>
            </a:r>
            <a:r>
              <a:rPr lang="en-US" dirty="0"/>
              <a:t> </a:t>
            </a:r>
            <a:r>
              <a:rPr lang="en-US" dirty="0" err="1"/>
              <a:t>đông</a:t>
            </a:r>
            <a:r>
              <a:rPr lang="en-US" dirty="0"/>
              <a:t>, IQF,…)   </a:t>
            </a:r>
          </a:p>
          <a:p>
            <a:pPr eaLnBrk="1" fontAlgn="auto" hangingPunct="1">
              <a:spcBef>
                <a:spcPts val="0"/>
              </a:spcBef>
              <a:spcAft>
                <a:spcPts val="0"/>
              </a:spcAft>
              <a:buClr>
                <a:srgbClr val="002962"/>
              </a:buClr>
              <a:buSzPct val="60000"/>
              <a:buFont typeface="Arial" pitchFamily="34" charset="0"/>
              <a:buChar char="•"/>
              <a:defRPr/>
            </a:pPr>
            <a:r>
              <a:rPr lang="en-US" dirty="0" err="1"/>
              <a:t>Lưu</a:t>
            </a:r>
            <a:r>
              <a:rPr lang="en-US" dirty="0"/>
              <a:t> ý </a:t>
            </a:r>
            <a:r>
              <a:rPr lang="en-US" dirty="0" err="1"/>
              <a:t>học</a:t>
            </a:r>
            <a:r>
              <a:rPr lang="en-US" dirty="0"/>
              <a:t> </a:t>
            </a:r>
            <a:r>
              <a:rPr lang="en-US" dirty="0" err="1"/>
              <a:t>viên</a:t>
            </a:r>
            <a:r>
              <a:rPr lang="en-US" dirty="0"/>
              <a:t>: </a:t>
            </a:r>
            <a:r>
              <a:rPr lang="en-US" dirty="0" err="1"/>
              <a:t>các</a:t>
            </a:r>
            <a:r>
              <a:rPr lang="en-US" dirty="0"/>
              <a:t> van, </a:t>
            </a:r>
            <a:r>
              <a:rPr lang="en-US" dirty="0" err="1"/>
              <a:t>mặt</a:t>
            </a:r>
            <a:r>
              <a:rPr lang="en-US" dirty="0"/>
              <a:t> </a:t>
            </a:r>
            <a:r>
              <a:rPr lang="en-US" dirty="0" err="1"/>
              <a:t>bích</a:t>
            </a:r>
            <a:r>
              <a:rPr lang="en-US" dirty="0"/>
              <a:t> </a:t>
            </a:r>
            <a:r>
              <a:rPr lang="en-US" dirty="0" err="1"/>
              <a:t>thường</a:t>
            </a:r>
            <a:r>
              <a:rPr lang="en-US" dirty="0"/>
              <a:t> </a:t>
            </a:r>
            <a:r>
              <a:rPr lang="en-US" dirty="0" err="1"/>
              <a:t>không</a:t>
            </a:r>
            <a:r>
              <a:rPr lang="en-US" dirty="0"/>
              <a:t> </a:t>
            </a:r>
            <a:r>
              <a:rPr lang="en-US" dirty="0" err="1"/>
              <a:t>được</a:t>
            </a:r>
            <a:r>
              <a:rPr lang="en-US" dirty="0"/>
              <a:t> </a:t>
            </a:r>
            <a:r>
              <a:rPr lang="en-US" dirty="0" err="1"/>
              <a:t>chú</a:t>
            </a:r>
            <a:r>
              <a:rPr lang="en-US" dirty="0"/>
              <a:t> ý </a:t>
            </a:r>
            <a:r>
              <a:rPr lang="en-US" dirty="0" err="1"/>
              <a:t>bảo</a:t>
            </a:r>
            <a:r>
              <a:rPr lang="en-US" dirty="0"/>
              <a:t> </a:t>
            </a:r>
            <a:r>
              <a:rPr lang="en-US" dirty="0" err="1"/>
              <a:t>ôn</a:t>
            </a:r>
            <a:r>
              <a:rPr lang="en-US" dirty="0"/>
              <a:t> </a:t>
            </a:r>
            <a:r>
              <a:rPr lang="en-US" dirty="0" err="1"/>
              <a:t>tốt</a:t>
            </a:r>
            <a:r>
              <a:rPr lang="en-US" dirty="0"/>
              <a:t>, </a:t>
            </a:r>
          </a:p>
          <a:p>
            <a:pPr eaLnBrk="1" fontAlgn="auto" hangingPunct="1">
              <a:spcBef>
                <a:spcPts val="0"/>
              </a:spcBef>
              <a:spcAft>
                <a:spcPts val="0"/>
              </a:spcAft>
              <a:buClr>
                <a:srgbClr val="002962"/>
              </a:buClr>
              <a:buSzPct val="60000"/>
              <a:buFont typeface="Arial" pitchFamily="34" charset="0"/>
              <a:buChar char="•"/>
              <a:defRPr/>
            </a:pPr>
            <a:r>
              <a:rPr lang="en-US" dirty="0" err="1"/>
              <a:t>Lý</a:t>
            </a:r>
            <a:r>
              <a:rPr lang="en-US" dirty="0"/>
              <a:t> do </a:t>
            </a:r>
            <a:r>
              <a:rPr lang="en-US" dirty="0" err="1"/>
              <a:t>bảo</a:t>
            </a:r>
            <a:r>
              <a:rPr lang="en-US" dirty="0"/>
              <a:t> </a:t>
            </a:r>
            <a:r>
              <a:rPr lang="en-US" dirty="0" err="1"/>
              <a:t>ôn</a:t>
            </a:r>
            <a:r>
              <a:rPr lang="en-US" dirty="0"/>
              <a:t> </a:t>
            </a:r>
            <a:r>
              <a:rPr lang="en-US" dirty="0" err="1"/>
              <a:t>không</a:t>
            </a:r>
            <a:r>
              <a:rPr lang="en-US" dirty="0"/>
              <a:t> </a:t>
            </a:r>
            <a:r>
              <a:rPr lang="en-US" dirty="0" err="1"/>
              <a:t>đạt</a:t>
            </a:r>
            <a:r>
              <a:rPr lang="en-US" dirty="0"/>
              <a:t> </a:t>
            </a:r>
            <a:r>
              <a:rPr lang="en-US" dirty="0" err="1"/>
              <a:t>yêu</a:t>
            </a:r>
            <a:r>
              <a:rPr lang="en-US" dirty="0"/>
              <a:t> </a:t>
            </a:r>
            <a:r>
              <a:rPr lang="en-US" dirty="0" err="1"/>
              <a:t>cầu</a:t>
            </a:r>
            <a:r>
              <a:rPr lang="en-US" dirty="0"/>
              <a:t> </a:t>
            </a:r>
            <a:r>
              <a:rPr lang="en-US" dirty="0" err="1"/>
              <a:t>kỹ</a:t>
            </a:r>
            <a:r>
              <a:rPr lang="en-US" dirty="0"/>
              <a:t> </a:t>
            </a:r>
            <a:r>
              <a:rPr lang="en-US" dirty="0" err="1"/>
              <a:t>thuật</a:t>
            </a:r>
            <a:r>
              <a:rPr lang="en-US" dirty="0"/>
              <a:t>:</a:t>
            </a:r>
          </a:p>
          <a:p>
            <a:pPr lvl="1" eaLnBrk="1" fontAlgn="auto" hangingPunct="1">
              <a:spcBef>
                <a:spcPts val="0"/>
              </a:spcBef>
              <a:spcAft>
                <a:spcPts val="0"/>
              </a:spcAft>
              <a:buClr>
                <a:srgbClr val="002962"/>
              </a:buClr>
              <a:buSzPct val="60000"/>
              <a:defRPr/>
            </a:pPr>
            <a:r>
              <a:rPr lang="en-US" dirty="0"/>
              <a:t> </a:t>
            </a:r>
            <a:r>
              <a:rPr lang="en-US" dirty="0" err="1"/>
              <a:t>bề</a:t>
            </a:r>
            <a:r>
              <a:rPr lang="en-US" dirty="0"/>
              <a:t> </a:t>
            </a:r>
            <a:r>
              <a:rPr lang="en-US" dirty="0" err="1"/>
              <a:t>dày</a:t>
            </a:r>
            <a:r>
              <a:rPr lang="en-US" dirty="0"/>
              <a:t> </a:t>
            </a:r>
            <a:r>
              <a:rPr lang="en-US" dirty="0" err="1"/>
              <a:t>bảo</a:t>
            </a:r>
            <a:r>
              <a:rPr lang="en-US" dirty="0"/>
              <a:t> </a:t>
            </a:r>
            <a:r>
              <a:rPr lang="en-US" dirty="0" err="1"/>
              <a:t>ôn</a:t>
            </a:r>
            <a:r>
              <a:rPr lang="en-US" dirty="0"/>
              <a:t> </a:t>
            </a:r>
            <a:r>
              <a:rPr lang="en-US" dirty="0" err="1"/>
              <a:t>thiếu</a:t>
            </a:r>
            <a:r>
              <a:rPr lang="en-US" dirty="0"/>
              <a:t>, </a:t>
            </a:r>
          </a:p>
          <a:p>
            <a:pPr lvl="1" eaLnBrk="1" fontAlgn="auto" hangingPunct="1">
              <a:spcBef>
                <a:spcPts val="0"/>
              </a:spcBef>
              <a:spcAft>
                <a:spcPts val="0"/>
              </a:spcAft>
              <a:buClr>
                <a:srgbClr val="002962"/>
              </a:buClr>
              <a:buSzPct val="60000"/>
              <a:defRPr/>
            </a:pPr>
            <a:r>
              <a:rPr lang="en-US" dirty="0" err="1"/>
              <a:t>chọn</a:t>
            </a:r>
            <a:r>
              <a:rPr lang="en-US" dirty="0"/>
              <a:t> </a:t>
            </a:r>
            <a:r>
              <a:rPr lang="en-US" dirty="0" err="1"/>
              <a:t>không</a:t>
            </a:r>
            <a:r>
              <a:rPr lang="en-US" dirty="0"/>
              <a:t> </a:t>
            </a:r>
            <a:r>
              <a:rPr lang="en-US" dirty="0" err="1"/>
              <a:t>đúng</a:t>
            </a:r>
            <a:r>
              <a:rPr lang="en-US" dirty="0"/>
              <a:t> </a:t>
            </a:r>
            <a:r>
              <a:rPr lang="en-US" dirty="0" err="1"/>
              <a:t>vật</a:t>
            </a:r>
            <a:r>
              <a:rPr lang="en-US" dirty="0"/>
              <a:t> </a:t>
            </a:r>
            <a:r>
              <a:rPr lang="en-US" dirty="0" err="1"/>
              <a:t>liệu</a:t>
            </a:r>
            <a:r>
              <a:rPr lang="en-US" dirty="0"/>
              <a:t> </a:t>
            </a:r>
            <a:r>
              <a:rPr lang="en-US" dirty="0" err="1"/>
              <a:t>bảo</a:t>
            </a:r>
            <a:r>
              <a:rPr lang="en-US" dirty="0"/>
              <a:t> </a:t>
            </a:r>
            <a:r>
              <a:rPr lang="en-US" dirty="0" err="1"/>
              <a:t>ôn</a:t>
            </a:r>
            <a:r>
              <a:rPr lang="en-US" dirty="0"/>
              <a:t>, </a:t>
            </a:r>
          </a:p>
          <a:p>
            <a:pPr lvl="1" eaLnBrk="1" fontAlgn="auto" hangingPunct="1">
              <a:spcBef>
                <a:spcPts val="0"/>
              </a:spcBef>
              <a:spcAft>
                <a:spcPts val="0"/>
              </a:spcAft>
              <a:buClr>
                <a:srgbClr val="002962"/>
              </a:buClr>
              <a:buSzPct val="60000"/>
              <a:defRPr/>
            </a:pPr>
            <a:r>
              <a:rPr lang="en-US" dirty="0" err="1"/>
              <a:t>thi</a:t>
            </a:r>
            <a:r>
              <a:rPr lang="en-US" dirty="0"/>
              <a:t> </a:t>
            </a:r>
            <a:r>
              <a:rPr lang="en-US" dirty="0" err="1"/>
              <a:t>công</a:t>
            </a:r>
            <a:r>
              <a:rPr lang="en-US" dirty="0"/>
              <a:t> </a:t>
            </a:r>
            <a:r>
              <a:rPr lang="en-US" dirty="0" err="1"/>
              <a:t>kém</a:t>
            </a:r>
            <a:r>
              <a:rPr lang="en-US" dirty="0"/>
              <a:t> </a:t>
            </a:r>
            <a:r>
              <a:rPr lang="en-US" dirty="0" err="1"/>
              <a:t>không</a:t>
            </a:r>
            <a:r>
              <a:rPr lang="en-US" dirty="0"/>
              <a:t> </a:t>
            </a:r>
            <a:r>
              <a:rPr lang="en-US" dirty="0" err="1"/>
              <a:t>đảm</a:t>
            </a:r>
            <a:r>
              <a:rPr lang="en-US" dirty="0"/>
              <a:t> </a:t>
            </a:r>
            <a:r>
              <a:rPr lang="en-US" dirty="0" err="1"/>
              <a:t>bảo</a:t>
            </a:r>
            <a:r>
              <a:rPr lang="en-US" dirty="0"/>
              <a:t> </a:t>
            </a:r>
            <a:r>
              <a:rPr lang="en-US" dirty="0" err="1"/>
              <a:t>độ</a:t>
            </a:r>
            <a:r>
              <a:rPr lang="en-US" dirty="0"/>
              <a:t> </a:t>
            </a:r>
            <a:r>
              <a:rPr lang="en-US" dirty="0" err="1"/>
              <a:t>đồng</a:t>
            </a:r>
            <a:r>
              <a:rPr lang="en-US" dirty="0"/>
              <a:t> </a:t>
            </a:r>
            <a:r>
              <a:rPr lang="en-US" dirty="0" err="1"/>
              <a:t>đều</a:t>
            </a:r>
            <a:r>
              <a:rPr lang="en-US" dirty="0"/>
              <a:t> </a:t>
            </a:r>
            <a:r>
              <a:rPr lang="en-US" dirty="0" err="1"/>
              <a:t>và</a:t>
            </a:r>
            <a:r>
              <a:rPr lang="en-US" dirty="0"/>
              <a:t> </a:t>
            </a:r>
            <a:r>
              <a:rPr lang="en-US" dirty="0" err="1"/>
              <a:t>kín</a:t>
            </a:r>
            <a:r>
              <a:rPr lang="en-US" dirty="0"/>
              <a:t> </a:t>
            </a:r>
            <a:r>
              <a:rPr lang="en-US" dirty="0" err="1"/>
              <a:t>khít</a:t>
            </a:r>
            <a:r>
              <a:rPr lang="en-US" dirty="0"/>
              <a:t>,</a:t>
            </a:r>
          </a:p>
          <a:p>
            <a:pPr lvl="1" eaLnBrk="1" fontAlgn="auto" hangingPunct="1">
              <a:spcBef>
                <a:spcPts val="0"/>
              </a:spcBef>
              <a:spcAft>
                <a:spcPts val="0"/>
              </a:spcAft>
              <a:buClr>
                <a:srgbClr val="002962"/>
              </a:buClr>
              <a:buSzPct val="60000"/>
              <a:defRPr/>
            </a:pPr>
            <a:r>
              <a:rPr lang="en-US" dirty="0" err="1"/>
              <a:t>Không</a:t>
            </a:r>
            <a:r>
              <a:rPr lang="en-US" dirty="0"/>
              <a:t> </a:t>
            </a:r>
            <a:r>
              <a:rPr lang="en-US" dirty="0" err="1"/>
              <a:t>có</a:t>
            </a:r>
            <a:r>
              <a:rPr lang="en-US" dirty="0"/>
              <a:t> </a:t>
            </a:r>
            <a:r>
              <a:rPr lang="en-US" dirty="0" err="1"/>
              <a:t>lớp</a:t>
            </a:r>
            <a:r>
              <a:rPr lang="en-US" dirty="0"/>
              <a:t> </a:t>
            </a:r>
            <a:r>
              <a:rPr lang="en-US" dirty="0" err="1"/>
              <a:t>bảo</a:t>
            </a:r>
            <a:r>
              <a:rPr lang="en-US" dirty="0"/>
              <a:t> </a:t>
            </a:r>
            <a:r>
              <a:rPr lang="en-US" dirty="0" err="1"/>
              <a:t>vệ</a:t>
            </a:r>
            <a:r>
              <a:rPr lang="en-US" dirty="0"/>
              <a:t> </a:t>
            </a:r>
            <a:r>
              <a:rPr lang="en-US" dirty="0" err="1"/>
              <a:t>tại</a:t>
            </a:r>
            <a:r>
              <a:rPr lang="en-US" dirty="0"/>
              <a:t> </a:t>
            </a:r>
            <a:r>
              <a:rPr lang="en-US" dirty="0" err="1"/>
              <a:t>những</a:t>
            </a:r>
            <a:r>
              <a:rPr lang="en-US" dirty="0"/>
              <a:t>  </a:t>
            </a:r>
            <a:r>
              <a:rPr lang="en-US" dirty="0" err="1"/>
              <a:t>đoạn</a:t>
            </a:r>
            <a:r>
              <a:rPr lang="en-US" dirty="0"/>
              <a:t> </a:t>
            </a:r>
            <a:r>
              <a:rPr lang="en-US" dirty="0" err="1"/>
              <a:t>ống</a:t>
            </a:r>
            <a:r>
              <a:rPr lang="en-US" dirty="0"/>
              <a:t>  </a:t>
            </a:r>
            <a:r>
              <a:rPr lang="en-US" dirty="0" err="1"/>
              <a:t>đặt</a:t>
            </a:r>
            <a:r>
              <a:rPr lang="en-US" dirty="0"/>
              <a:t> </a:t>
            </a:r>
            <a:r>
              <a:rPr lang="en-US" dirty="0" err="1"/>
              <a:t>tại</a:t>
            </a:r>
            <a:r>
              <a:rPr lang="en-US" dirty="0"/>
              <a:t> </a:t>
            </a:r>
            <a:r>
              <a:rPr lang="en-US" dirty="0" err="1"/>
              <a:t>những</a:t>
            </a:r>
            <a:r>
              <a:rPr lang="en-US" dirty="0"/>
              <a:t> </a:t>
            </a:r>
            <a:r>
              <a:rPr lang="en-US" dirty="0" err="1"/>
              <a:t>khu</a:t>
            </a:r>
            <a:r>
              <a:rPr lang="en-US" dirty="0"/>
              <a:t> </a:t>
            </a:r>
            <a:r>
              <a:rPr lang="en-US" dirty="0" err="1"/>
              <a:t>vực</a:t>
            </a:r>
            <a:r>
              <a:rPr lang="en-US" dirty="0"/>
              <a:t> </a:t>
            </a:r>
            <a:r>
              <a:rPr lang="en-US" dirty="0" err="1"/>
              <a:t>đặc</a:t>
            </a:r>
            <a:r>
              <a:rPr lang="en-US" dirty="0"/>
              <a:t> </a:t>
            </a:r>
            <a:r>
              <a:rPr lang="en-US" dirty="0" err="1"/>
              <a:t>biệt</a:t>
            </a:r>
            <a:r>
              <a:rPr lang="en-US" dirty="0"/>
              <a:t> (</a:t>
            </a:r>
            <a:r>
              <a:rPr lang="en-US" dirty="0" err="1"/>
              <a:t>ngoài</a:t>
            </a:r>
            <a:r>
              <a:rPr lang="en-US" dirty="0"/>
              <a:t> </a:t>
            </a:r>
            <a:r>
              <a:rPr lang="en-US" dirty="0" err="1"/>
              <a:t>trời</a:t>
            </a:r>
            <a:r>
              <a:rPr lang="en-US" dirty="0"/>
              <a:t> </a:t>
            </a:r>
            <a:r>
              <a:rPr lang="en-US" dirty="0" err="1"/>
              <a:t>chịu</a:t>
            </a:r>
            <a:r>
              <a:rPr lang="en-US" dirty="0"/>
              <a:t> </a:t>
            </a:r>
            <a:r>
              <a:rPr lang="en-US" dirty="0" err="1"/>
              <a:t>mưa</a:t>
            </a:r>
            <a:r>
              <a:rPr lang="en-US" dirty="0"/>
              <a:t>, </a:t>
            </a:r>
            <a:r>
              <a:rPr lang="en-US" dirty="0" err="1"/>
              <a:t>nắng</a:t>
            </a:r>
            <a:r>
              <a:rPr lang="en-US" dirty="0"/>
              <a:t>; </a:t>
            </a:r>
            <a:r>
              <a:rPr lang="en-US" dirty="0" err="1"/>
              <a:t>khu</a:t>
            </a:r>
            <a:r>
              <a:rPr lang="en-US" dirty="0"/>
              <a:t> </a:t>
            </a:r>
            <a:r>
              <a:rPr lang="en-US" dirty="0" err="1"/>
              <a:t>vực</a:t>
            </a:r>
            <a:r>
              <a:rPr lang="en-US" dirty="0"/>
              <a:t> </a:t>
            </a:r>
            <a:r>
              <a:rPr lang="en-US" dirty="0" err="1"/>
              <a:t>ẩm</a:t>
            </a:r>
            <a:r>
              <a:rPr lang="en-US" dirty="0"/>
              <a:t> </a:t>
            </a:r>
            <a:r>
              <a:rPr lang="en-US" dirty="0" err="1"/>
              <a:t>ướt</a:t>
            </a:r>
            <a:r>
              <a:rPr lang="en-US" dirty="0"/>
              <a:t> …)</a:t>
            </a:r>
          </a:p>
          <a:p>
            <a:pPr lvl="1" eaLnBrk="1" fontAlgn="auto" hangingPunct="1">
              <a:spcBef>
                <a:spcPts val="0"/>
              </a:spcBef>
              <a:spcAft>
                <a:spcPts val="0"/>
              </a:spcAft>
              <a:buClr>
                <a:srgbClr val="002962"/>
              </a:buClr>
              <a:buSzPct val="60000"/>
              <a:defRPr/>
            </a:pPr>
            <a:r>
              <a:rPr lang="en-US" dirty="0" err="1"/>
              <a:t>sau</a:t>
            </a:r>
            <a:r>
              <a:rPr lang="en-US" dirty="0"/>
              <a:t> </a:t>
            </a:r>
            <a:r>
              <a:rPr lang="en-US" dirty="0" err="1"/>
              <a:t>thời</a:t>
            </a:r>
            <a:r>
              <a:rPr lang="en-US" dirty="0"/>
              <a:t> </a:t>
            </a:r>
            <a:r>
              <a:rPr lang="en-US" dirty="0" err="1"/>
              <a:t>gian</a:t>
            </a:r>
            <a:r>
              <a:rPr lang="en-US" dirty="0"/>
              <a:t> </a:t>
            </a:r>
            <a:r>
              <a:rPr lang="en-US" dirty="0" err="1"/>
              <a:t>dài</a:t>
            </a:r>
            <a:r>
              <a:rPr lang="en-US" dirty="0"/>
              <a:t> </a:t>
            </a:r>
            <a:r>
              <a:rPr lang="en-US" dirty="0" err="1"/>
              <a:t>vận</a:t>
            </a:r>
            <a:r>
              <a:rPr lang="en-US" dirty="0"/>
              <a:t> </a:t>
            </a:r>
            <a:r>
              <a:rPr lang="en-US" dirty="0" err="1"/>
              <a:t>hành</a:t>
            </a:r>
            <a:r>
              <a:rPr lang="en-US" dirty="0"/>
              <a:t> </a:t>
            </a:r>
            <a:r>
              <a:rPr lang="en-US" dirty="0" err="1"/>
              <a:t>chất</a:t>
            </a:r>
            <a:r>
              <a:rPr lang="en-US" dirty="0"/>
              <a:t> </a:t>
            </a:r>
            <a:r>
              <a:rPr lang="en-US" dirty="0" err="1"/>
              <a:t>lượng</a:t>
            </a:r>
            <a:r>
              <a:rPr lang="en-US" dirty="0"/>
              <a:t> </a:t>
            </a:r>
            <a:r>
              <a:rPr lang="en-US" dirty="0" err="1"/>
              <a:t>lớp</a:t>
            </a:r>
            <a:r>
              <a:rPr lang="en-US" dirty="0"/>
              <a:t> </a:t>
            </a:r>
            <a:r>
              <a:rPr lang="en-US" dirty="0" err="1"/>
              <a:t>bảo</a:t>
            </a:r>
            <a:r>
              <a:rPr lang="en-US" dirty="0"/>
              <a:t> </a:t>
            </a:r>
            <a:r>
              <a:rPr lang="en-US" dirty="0" err="1"/>
              <a:t>ôn</a:t>
            </a:r>
            <a:r>
              <a:rPr lang="en-US" dirty="0"/>
              <a:t> </a:t>
            </a:r>
            <a:r>
              <a:rPr lang="en-US" dirty="0" err="1"/>
              <a:t>kém</a:t>
            </a:r>
            <a:r>
              <a:rPr lang="en-US" dirty="0"/>
              <a:t> </a:t>
            </a:r>
            <a:r>
              <a:rPr lang="en-US" dirty="0" err="1"/>
              <a:t>cần</a:t>
            </a:r>
            <a:r>
              <a:rPr lang="en-US" dirty="0"/>
              <a:t> </a:t>
            </a:r>
            <a:r>
              <a:rPr lang="en-US" dirty="0" err="1"/>
              <a:t>phải</a:t>
            </a:r>
            <a:r>
              <a:rPr lang="en-US" dirty="0"/>
              <a:t> </a:t>
            </a:r>
            <a:r>
              <a:rPr lang="en-US" dirty="0" err="1"/>
              <a:t>thay</a:t>
            </a:r>
            <a:r>
              <a:rPr lang="en-US" dirty="0"/>
              <a:t> </a:t>
            </a:r>
            <a:r>
              <a:rPr lang="en-US" dirty="0" err="1"/>
              <a:t>mới</a:t>
            </a:r>
            <a:r>
              <a:rPr lang="en-US" dirty="0"/>
              <a:t>,…</a:t>
            </a:r>
          </a:p>
          <a:p>
            <a:pPr eaLnBrk="1" fontAlgn="auto" hangingPunct="1">
              <a:spcBef>
                <a:spcPct val="0"/>
              </a:spcBef>
              <a:spcAft>
                <a:spcPts val="0"/>
              </a:spcAft>
              <a:defRPr/>
            </a:pPr>
            <a:endParaRPr lang="en-US" b="1" dirty="0"/>
          </a:p>
        </p:txBody>
      </p:sp>
      <p:sp>
        <p:nvSpPr>
          <p:cNvPr id="64516" name="Slide Number Placeholder 3">
            <a:extLst>
              <a:ext uri="{FF2B5EF4-FFF2-40B4-BE49-F238E27FC236}">
                <a16:creationId xmlns:a16="http://schemas.microsoft.com/office/drawing/2014/main" id="{3CF49BD5-5B0C-7C33-E55C-8868296CCD9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ACC0C82-B128-4DF2-9C32-5AA916DA2FFB}" type="slidenum">
              <a:rPr lang="en-US" altLang="en-US"/>
              <a:pPr eaLnBrk="1" hangingPunct="1"/>
              <a:t>23</a:t>
            </a:fld>
            <a:endParaRPr lang="en-US" altLang="en-US"/>
          </a:p>
        </p:txBody>
      </p:sp>
    </p:spTree>
    <p:extLst>
      <p:ext uri="{BB962C8B-B14F-4D97-AF65-F5344CB8AC3E}">
        <p14:creationId xmlns:p14="http://schemas.microsoft.com/office/powerpoint/2010/main" val="34250883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a:extLst>
              <a:ext uri="{FF2B5EF4-FFF2-40B4-BE49-F238E27FC236}">
                <a16:creationId xmlns:a16="http://schemas.microsoft.com/office/drawing/2014/main" id="{4E74DD12-C0AF-CEFA-8173-9258F0EB545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a:extLst>
              <a:ext uri="{FF2B5EF4-FFF2-40B4-BE49-F238E27FC236}">
                <a16:creationId xmlns:a16="http://schemas.microsoft.com/office/drawing/2014/main" id="{44C572F6-99F6-B4C1-9045-EA2AABF2C84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Clr>
                <a:srgbClr val="002962"/>
              </a:buClr>
              <a:buSzPct val="60000"/>
            </a:pPr>
            <a:r>
              <a:rPr lang="en-US" altLang="en-US">
                <a:latin typeface="Arial" panose="020B0604020202020204" pitchFamily="34" charset="0"/>
                <a:cs typeface="Arial" panose="020B0604020202020204" pitchFamily="34" charset="0"/>
              </a:rPr>
              <a:t>Cần lựa chọn vật liệu bảo ôn phù hợp. Vật liệu bảo ôn thường sử dụng đối với HT lạnh: Xốp Polyurethane, xốp Polystirol.</a:t>
            </a:r>
          </a:p>
          <a:p>
            <a:pPr eaLnBrk="1" hangingPunct="1">
              <a:spcBef>
                <a:spcPct val="0"/>
              </a:spcBef>
              <a:buClr>
                <a:srgbClr val="002962"/>
              </a:buClr>
              <a:buSzPct val="60000"/>
            </a:pPr>
            <a:r>
              <a:rPr lang="en-US" altLang="en-US">
                <a:latin typeface="Arial" panose="020B0604020202020204" pitchFamily="34" charset="0"/>
                <a:cs typeface="Arial" panose="020B0604020202020204" pitchFamily="34" charset="0"/>
              </a:rPr>
              <a:t>Bề dày bảo ôn phụ thuộc độ chênh nhiệt độ giữa bề mặt và môi trường và được chọn dựa trên cân nhắc giữa chi phí tiết kiệm do bảo ôn và chi phí bảo ôn. </a:t>
            </a:r>
            <a:endParaRPr lang="en-US" altLang="en-US" i="1">
              <a:latin typeface="Arial" panose="020B0604020202020204" pitchFamily="34" charset="0"/>
              <a:cs typeface="Arial" panose="020B0604020202020204" pitchFamily="34" charset="0"/>
            </a:endParaRPr>
          </a:p>
          <a:p>
            <a:pPr eaLnBrk="1" hangingPunct="1">
              <a:spcBef>
                <a:spcPct val="0"/>
              </a:spcBef>
              <a:buClr>
                <a:srgbClr val="002962"/>
              </a:buClr>
              <a:buSzPct val="60000"/>
            </a:pPr>
            <a:r>
              <a:rPr lang="en-US" altLang="en-US">
                <a:latin typeface="Arial" panose="020B0604020202020204" pitchFamily="34" charset="0"/>
                <a:cs typeface="Arial" panose="020B0604020202020204" pitchFamily="34" charset="0"/>
              </a:rPr>
              <a:t>Lưu ý với học viên là có những phần mềm  hỗ trợ tính toán lớp bảo ôn hợp lý</a:t>
            </a:r>
          </a:p>
        </p:txBody>
      </p:sp>
      <p:sp>
        <p:nvSpPr>
          <p:cNvPr id="65540" name="Slide Number Placeholder 3">
            <a:extLst>
              <a:ext uri="{FF2B5EF4-FFF2-40B4-BE49-F238E27FC236}">
                <a16:creationId xmlns:a16="http://schemas.microsoft.com/office/drawing/2014/main" id="{500F410A-31D0-BB7F-1FF9-1776C2C2BD4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D425B2B-B303-4E4C-A419-8F6E250A7B9E}" type="slidenum">
              <a:rPr lang="en-US" altLang="en-US"/>
              <a:pPr eaLnBrk="1" hangingPunct="1"/>
              <a:t>24</a:t>
            </a:fld>
            <a:endParaRPr lang="en-US" altLang="en-US"/>
          </a:p>
        </p:txBody>
      </p:sp>
    </p:spTree>
    <p:extLst>
      <p:ext uri="{BB962C8B-B14F-4D97-AF65-F5344CB8AC3E}">
        <p14:creationId xmlns:p14="http://schemas.microsoft.com/office/powerpoint/2010/main" val="31693739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a:extLst>
              <a:ext uri="{FF2B5EF4-FFF2-40B4-BE49-F238E27FC236}">
                <a16:creationId xmlns:a16="http://schemas.microsoft.com/office/drawing/2014/main" id="{245C2F21-65EE-04A2-E65E-3804DC65662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a:extLst>
              <a:ext uri="{FF2B5EF4-FFF2-40B4-BE49-F238E27FC236}">
                <a16:creationId xmlns:a16="http://schemas.microsoft.com/office/drawing/2014/main" id="{619CCB06-12D8-0980-1E82-EF86CF902A3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ts val="288"/>
              </a:spcBef>
            </a:pPr>
            <a:r>
              <a:rPr lang="en-US" altLang="en-US" sz="900" b="1" dirty="0" err="1">
                <a:latin typeface="Arial" panose="020B0604020202020204" pitchFamily="34" charset="0"/>
                <a:cs typeface="Arial" panose="020B0604020202020204" pitchFamily="34" charset="0"/>
              </a:rPr>
              <a:t>Giải</a:t>
            </a:r>
            <a:r>
              <a:rPr lang="en-US" altLang="en-US" sz="900" b="1" dirty="0">
                <a:latin typeface="Arial" panose="020B0604020202020204" pitchFamily="34" charset="0"/>
                <a:cs typeface="Arial" panose="020B0604020202020204" pitchFamily="34" charset="0"/>
              </a:rPr>
              <a:t> </a:t>
            </a:r>
            <a:r>
              <a:rPr lang="en-US" altLang="en-US" sz="900" b="1" dirty="0" err="1">
                <a:latin typeface="Arial" panose="020B0604020202020204" pitchFamily="34" charset="0"/>
                <a:cs typeface="Arial" panose="020B0604020202020204" pitchFamily="34" charset="0"/>
              </a:rPr>
              <a:t>thích</a:t>
            </a:r>
            <a:r>
              <a:rPr lang="en-US" altLang="en-US" sz="900" b="1" dirty="0">
                <a:latin typeface="Arial" panose="020B0604020202020204" pitchFamily="34" charset="0"/>
                <a:cs typeface="Arial" panose="020B0604020202020204" pitchFamily="34" charset="0"/>
              </a:rPr>
              <a:t> </a:t>
            </a:r>
            <a:r>
              <a:rPr lang="en-US" altLang="en-US" sz="900" b="1" dirty="0" err="1">
                <a:latin typeface="Arial" panose="020B0604020202020204" pitchFamily="34" charset="0"/>
                <a:cs typeface="Arial" panose="020B0604020202020204" pitchFamily="34" charset="0"/>
              </a:rPr>
              <a:t>nguyên</a:t>
            </a:r>
            <a:r>
              <a:rPr lang="en-US" altLang="en-US" sz="900" b="1" dirty="0">
                <a:latin typeface="Arial" panose="020B0604020202020204" pitchFamily="34" charset="0"/>
                <a:cs typeface="Arial" panose="020B0604020202020204" pitchFamily="34" charset="0"/>
              </a:rPr>
              <a:t> </a:t>
            </a:r>
            <a:r>
              <a:rPr lang="en-US" altLang="en-US" sz="900" b="1" dirty="0" err="1">
                <a:latin typeface="Arial" panose="020B0604020202020204" pitchFamily="34" charset="0"/>
                <a:cs typeface="Arial" panose="020B0604020202020204" pitchFamily="34" charset="0"/>
              </a:rPr>
              <a:t>tắc</a:t>
            </a:r>
            <a:r>
              <a:rPr lang="en-US" altLang="en-US" sz="900" b="1" dirty="0">
                <a:latin typeface="Arial" panose="020B0604020202020204" pitchFamily="34" charset="0"/>
                <a:cs typeface="Arial" panose="020B0604020202020204" pitchFamily="34" charset="0"/>
              </a:rPr>
              <a:t> </a:t>
            </a:r>
            <a:r>
              <a:rPr lang="en-US" altLang="en-US" sz="900" b="1" dirty="0" err="1">
                <a:latin typeface="Arial" panose="020B0604020202020204" pitchFamily="34" charset="0"/>
                <a:cs typeface="Arial" panose="020B0604020202020204" pitchFamily="34" charset="0"/>
              </a:rPr>
              <a:t>tính</a:t>
            </a:r>
            <a:r>
              <a:rPr lang="en-US" altLang="en-US" sz="900" b="1" dirty="0">
                <a:latin typeface="Arial" panose="020B0604020202020204" pitchFamily="34" charset="0"/>
                <a:cs typeface="Arial" panose="020B0604020202020204" pitchFamily="34" charset="0"/>
              </a:rPr>
              <a:t> :</a:t>
            </a:r>
            <a:r>
              <a:rPr lang="en-US" altLang="en-US" sz="900" dirty="0">
                <a:latin typeface="Arial" panose="020B0604020202020204" pitchFamily="34" charset="0"/>
                <a:cs typeface="Arial" panose="020B0604020202020204" pitchFamily="34" charset="0"/>
              </a:rPr>
              <a:t> Khi </a:t>
            </a:r>
            <a:r>
              <a:rPr lang="en-US" altLang="en-US" sz="900" dirty="0" err="1">
                <a:latin typeface="Arial" panose="020B0604020202020204" pitchFamily="34" charset="0"/>
                <a:cs typeface="Arial" panose="020B0604020202020204" pitchFamily="34" charset="0"/>
              </a:rPr>
              <a:t>môi</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chất</a:t>
            </a:r>
            <a:r>
              <a:rPr lang="en-US" altLang="en-US" sz="900" dirty="0">
                <a:latin typeface="Arial" panose="020B0604020202020204" pitchFamily="34" charset="0"/>
                <a:cs typeface="Arial" panose="020B0604020202020204" pitchFamily="34" charset="0"/>
              </a:rPr>
              <a:t> di </a:t>
            </a:r>
            <a:r>
              <a:rPr lang="en-US" altLang="en-US" sz="900" dirty="0" err="1">
                <a:latin typeface="Arial" panose="020B0604020202020204" pitchFamily="34" charset="0"/>
                <a:cs typeface="Arial" panose="020B0604020202020204" pitchFamily="34" charset="0"/>
              </a:rPr>
              <a:t>chuyển</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từ</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điểm</a:t>
            </a:r>
            <a:r>
              <a:rPr lang="en-US" altLang="en-US" sz="900" dirty="0">
                <a:latin typeface="Arial" panose="020B0604020202020204" pitchFamily="34" charset="0"/>
                <a:cs typeface="Arial" panose="020B0604020202020204" pitchFamily="34" charset="0"/>
              </a:rPr>
              <a:t> 1 </a:t>
            </a:r>
            <a:r>
              <a:rPr lang="en-US" altLang="en-US" sz="900" dirty="0" err="1">
                <a:latin typeface="Arial" panose="020B0604020202020204" pitchFamily="34" charset="0"/>
                <a:cs typeface="Arial" panose="020B0604020202020204" pitchFamily="34" charset="0"/>
              </a:rPr>
              <a:t>có</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nhiệt</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độ</a:t>
            </a:r>
            <a:r>
              <a:rPr lang="en-US" altLang="en-US" sz="900" dirty="0">
                <a:latin typeface="Arial" panose="020B0604020202020204" pitchFamily="34" charset="0"/>
                <a:cs typeface="Arial" panose="020B0604020202020204" pitchFamily="34" charset="0"/>
              </a:rPr>
              <a:t> t1 </a:t>
            </a:r>
            <a:r>
              <a:rPr lang="en-US" altLang="en-US" sz="900" dirty="0" err="1">
                <a:latin typeface="Arial" panose="020B0604020202020204" pitchFamily="34" charset="0"/>
                <a:cs typeface="Arial" panose="020B0604020202020204" pitchFamily="34" charset="0"/>
              </a:rPr>
              <a:t>đến</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điểm</a:t>
            </a:r>
            <a:r>
              <a:rPr lang="en-US" altLang="en-US" sz="900" dirty="0">
                <a:latin typeface="Arial" panose="020B0604020202020204" pitchFamily="34" charset="0"/>
                <a:cs typeface="Arial" panose="020B0604020202020204" pitchFamily="34" charset="0"/>
              </a:rPr>
              <a:t> 2 </a:t>
            </a:r>
            <a:r>
              <a:rPr lang="en-US" altLang="en-US" sz="900" dirty="0" err="1">
                <a:latin typeface="Arial" panose="020B0604020202020204" pitchFamily="34" charset="0"/>
                <a:cs typeface="Arial" panose="020B0604020202020204" pitchFamily="34" charset="0"/>
              </a:rPr>
              <a:t>nếu</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có</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xâm</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nhập</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nhiệt</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từ</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môi</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trường</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thì</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nhiệt</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độ</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môi</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chất</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sẽ</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tăng</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lên</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đến</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nhiệt</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độ</a:t>
            </a:r>
            <a:r>
              <a:rPr lang="en-US" altLang="en-US" sz="900" dirty="0">
                <a:latin typeface="Arial" panose="020B0604020202020204" pitchFamily="34" charset="0"/>
                <a:cs typeface="Arial" panose="020B0604020202020204" pitchFamily="34" charset="0"/>
              </a:rPr>
              <a:t> t2 (t1 &lt; t2). </a:t>
            </a:r>
            <a:r>
              <a:rPr lang="en-US" altLang="en-US" sz="900" dirty="0" err="1">
                <a:latin typeface="Arial" panose="020B0604020202020204" pitchFamily="34" charset="0"/>
                <a:cs typeface="Arial" panose="020B0604020202020204" pitchFamily="34" charset="0"/>
              </a:rPr>
              <a:t>Độ</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gia</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tăng</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nhiệt</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độ</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thể</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hiện</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lượng</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nhiệt</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xâm</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nhập</a:t>
            </a:r>
            <a:r>
              <a:rPr lang="en-US" altLang="en-US" sz="900" dirty="0">
                <a:latin typeface="Arial" panose="020B0604020202020204" pitchFamily="34" charset="0"/>
                <a:cs typeface="Arial" panose="020B0604020202020204" pitchFamily="34" charset="0"/>
              </a:rPr>
              <a:t>.</a:t>
            </a:r>
          </a:p>
          <a:p>
            <a:r>
              <a:rPr lang="en-US" altLang="en-US" sz="900" dirty="0" err="1"/>
              <a:t>Công</a:t>
            </a:r>
            <a:r>
              <a:rPr lang="en-US" altLang="en-US" sz="900" dirty="0"/>
              <a:t> </a:t>
            </a:r>
            <a:r>
              <a:rPr lang="en-US" altLang="en-US" sz="900" dirty="0" err="1"/>
              <a:t>thức</a:t>
            </a:r>
            <a:r>
              <a:rPr lang="en-US" altLang="en-US" sz="900" dirty="0"/>
              <a:t> </a:t>
            </a:r>
            <a:r>
              <a:rPr lang="en-US" altLang="en-US" sz="900" dirty="0" err="1"/>
              <a:t>tính</a:t>
            </a:r>
            <a:r>
              <a:rPr lang="en-US" altLang="en-US" sz="900" dirty="0"/>
              <a:t>: Q = </a:t>
            </a:r>
            <a:r>
              <a:rPr lang="en-US" altLang="en-US" sz="900" dirty="0" err="1"/>
              <a:t>G.Cp.</a:t>
            </a:r>
            <a:r>
              <a:rPr lang="en-US" altLang="en-US" sz="900" dirty="0" err="1">
                <a:sym typeface="Symbol" panose="05050102010706020507" pitchFamily="18" charset="2"/>
              </a:rPr>
              <a:t>t</a:t>
            </a:r>
            <a:r>
              <a:rPr lang="en-US" altLang="en-US" sz="900" dirty="0"/>
              <a:t>.</a:t>
            </a:r>
          </a:p>
          <a:p>
            <a:pPr marL="1143000" lvl="2" indent="-228600">
              <a:spcBef>
                <a:spcPts val="300"/>
              </a:spcBef>
              <a:buClr>
                <a:srgbClr val="002962"/>
              </a:buClr>
              <a:buSzPct val="60000"/>
            </a:pPr>
            <a:r>
              <a:rPr lang="en-US" altLang="en-US" sz="900" dirty="0">
                <a:sym typeface="Symbol" panose="05050102010706020507" pitchFamily="18" charset="2"/>
              </a:rPr>
              <a:t>G: </a:t>
            </a:r>
            <a:r>
              <a:rPr lang="en-US" altLang="en-US" sz="900" dirty="0" err="1">
                <a:sym typeface="Symbol" panose="05050102010706020507" pitchFamily="18" charset="2"/>
              </a:rPr>
              <a:t>lưu</a:t>
            </a:r>
            <a:r>
              <a:rPr lang="en-US" altLang="en-US" sz="900" dirty="0">
                <a:sym typeface="Symbol" panose="05050102010706020507" pitchFamily="18" charset="2"/>
              </a:rPr>
              <a:t> </a:t>
            </a:r>
            <a:r>
              <a:rPr lang="en-US" altLang="en-US" sz="900" dirty="0" err="1">
                <a:sym typeface="Symbol" panose="05050102010706020507" pitchFamily="18" charset="2"/>
              </a:rPr>
              <a:t>lượng</a:t>
            </a:r>
            <a:r>
              <a:rPr lang="en-US" altLang="en-US" sz="900" dirty="0">
                <a:sym typeface="Symbol" panose="05050102010706020507" pitchFamily="18" charset="2"/>
              </a:rPr>
              <a:t> </a:t>
            </a:r>
            <a:r>
              <a:rPr lang="en-US" altLang="en-US" sz="900" dirty="0" err="1">
                <a:sym typeface="Symbol" panose="05050102010706020507" pitchFamily="18" charset="2"/>
              </a:rPr>
              <a:t>môi</a:t>
            </a:r>
            <a:r>
              <a:rPr lang="en-US" altLang="en-US" sz="900" dirty="0">
                <a:sym typeface="Symbol" panose="05050102010706020507" pitchFamily="18" charset="2"/>
              </a:rPr>
              <a:t> </a:t>
            </a:r>
            <a:r>
              <a:rPr lang="en-US" altLang="en-US" sz="900" dirty="0" err="1">
                <a:sym typeface="Symbol" panose="05050102010706020507" pitchFamily="18" charset="2"/>
              </a:rPr>
              <a:t>chất</a:t>
            </a:r>
            <a:endParaRPr lang="en-US" altLang="en-US" sz="900" dirty="0">
              <a:sym typeface="Symbol" panose="05050102010706020507" pitchFamily="18" charset="2"/>
            </a:endParaRPr>
          </a:p>
          <a:p>
            <a:pPr marL="1143000" lvl="2" indent="-228600">
              <a:spcBef>
                <a:spcPts val="300"/>
              </a:spcBef>
              <a:buClr>
                <a:srgbClr val="002962"/>
              </a:buClr>
              <a:buSzPct val="60000"/>
            </a:pPr>
            <a:r>
              <a:rPr lang="en-US" altLang="en-US" sz="900" dirty="0">
                <a:sym typeface="Symbol" panose="05050102010706020507" pitchFamily="18" charset="2"/>
              </a:rPr>
              <a:t>Cp: </a:t>
            </a:r>
            <a:r>
              <a:rPr lang="en-US" altLang="en-US" sz="900" dirty="0" err="1">
                <a:sym typeface="Symbol" panose="05050102010706020507" pitchFamily="18" charset="2"/>
              </a:rPr>
              <a:t>nhiệt</a:t>
            </a:r>
            <a:r>
              <a:rPr lang="en-US" altLang="en-US" sz="900" dirty="0">
                <a:sym typeface="Symbol" panose="05050102010706020507" pitchFamily="18" charset="2"/>
              </a:rPr>
              <a:t> dung </a:t>
            </a:r>
            <a:r>
              <a:rPr lang="en-US" altLang="en-US" sz="900" dirty="0" err="1">
                <a:sym typeface="Symbol" panose="05050102010706020507" pitchFamily="18" charset="2"/>
              </a:rPr>
              <a:t>riêng</a:t>
            </a:r>
            <a:r>
              <a:rPr lang="en-US" altLang="en-US" sz="900" dirty="0">
                <a:sym typeface="Symbol" panose="05050102010706020507" pitchFamily="18" charset="2"/>
              </a:rPr>
              <a:t> </a:t>
            </a:r>
            <a:r>
              <a:rPr lang="en-US" altLang="en-US" sz="900" dirty="0" err="1">
                <a:sym typeface="Symbol" panose="05050102010706020507" pitchFamily="18" charset="2"/>
              </a:rPr>
              <a:t>môi</a:t>
            </a:r>
            <a:r>
              <a:rPr lang="en-US" altLang="en-US" sz="900" dirty="0">
                <a:sym typeface="Symbol" panose="05050102010706020507" pitchFamily="18" charset="2"/>
              </a:rPr>
              <a:t> </a:t>
            </a:r>
            <a:r>
              <a:rPr lang="en-US" altLang="en-US" sz="900" dirty="0" err="1">
                <a:sym typeface="Symbol" panose="05050102010706020507" pitchFamily="18" charset="2"/>
              </a:rPr>
              <a:t>chất</a:t>
            </a:r>
            <a:endParaRPr lang="en-US" altLang="en-US" sz="900" dirty="0">
              <a:sym typeface="Symbol" panose="05050102010706020507" pitchFamily="18" charset="2"/>
            </a:endParaRPr>
          </a:p>
          <a:p>
            <a:pPr marL="1143000" lvl="2" indent="-228600">
              <a:spcBef>
                <a:spcPts val="300"/>
              </a:spcBef>
              <a:buClr>
                <a:srgbClr val="002962"/>
              </a:buClr>
              <a:buSzPct val="60000"/>
            </a:pPr>
            <a:r>
              <a:rPr lang="en-US" altLang="en-US" sz="900" dirty="0">
                <a:sym typeface="Symbol" panose="05050102010706020507" pitchFamily="18" charset="2"/>
              </a:rPr>
              <a:t>t = (t2 – t1) : </a:t>
            </a:r>
            <a:r>
              <a:rPr lang="en-US" altLang="en-US" sz="900" dirty="0" err="1">
                <a:sym typeface="Symbol" panose="05050102010706020507" pitchFamily="18" charset="2"/>
              </a:rPr>
              <a:t>độ</a:t>
            </a:r>
            <a:r>
              <a:rPr lang="en-US" altLang="en-US" sz="900" dirty="0">
                <a:sym typeface="Symbol" panose="05050102010706020507" pitchFamily="18" charset="2"/>
              </a:rPr>
              <a:t> </a:t>
            </a:r>
            <a:r>
              <a:rPr lang="en-US" altLang="en-US" sz="900" dirty="0" err="1">
                <a:sym typeface="Symbol" panose="05050102010706020507" pitchFamily="18" charset="2"/>
              </a:rPr>
              <a:t>chênh</a:t>
            </a:r>
            <a:r>
              <a:rPr lang="en-US" altLang="en-US" sz="900" dirty="0">
                <a:sym typeface="Symbol" panose="05050102010706020507" pitchFamily="18" charset="2"/>
              </a:rPr>
              <a:t> </a:t>
            </a:r>
            <a:r>
              <a:rPr lang="en-US" altLang="en-US" sz="900" dirty="0" err="1">
                <a:sym typeface="Symbol" panose="05050102010706020507" pitchFamily="18" charset="2"/>
              </a:rPr>
              <a:t>nhiệt</a:t>
            </a:r>
            <a:r>
              <a:rPr lang="en-US" altLang="en-US" sz="900" dirty="0">
                <a:sym typeface="Symbol" panose="05050102010706020507" pitchFamily="18" charset="2"/>
              </a:rPr>
              <a:t> </a:t>
            </a:r>
            <a:r>
              <a:rPr lang="en-US" altLang="en-US" sz="900" dirty="0" err="1">
                <a:sym typeface="Symbol" panose="05050102010706020507" pitchFamily="18" charset="2"/>
              </a:rPr>
              <a:t>độ</a:t>
            </a:r>
            <a:r>
              <a:rPr lang="en-US" altLang="en-US" sz="900" dirty="0">
                <a:sym typeface="Symbol" panose="05050102010706020507" pitchFamily="18" charset="2"/>
              </a:rPr>
              <a:t> </a:t>
            </a:r>
            <a:r>
              <a:rPr lang="en-US" altLang="en-US" sz="900" dirty="0" err="1">
                <a:sym typeface="Symbol" panose="05050102010706020507" pitchFamily="18" charset="2"/>
              </a:rPr>
              <a:t>môi</a:t>
            </a:r>
            <a:r>
              <a:rPr lang="en-US" altLang="en-US" sz="900" dirty="0">
                <a:sym typeface="Symbol" panose="05050102010706020507" pitchFamily="18" charset="2"/>
              </a:rPr>
              <a:t> </a:t>
            </a:r>
            <a:r>
              <a:rPr lang="en-US" altLang="en-US" sz="900" dirty="0" err="1">
                <a:sym typeface="Symbol" panose="05050102010706020507" pitchFamily="18" charset="2"/>
              </a:rPr>
              <a:t>chất</a:t>
            </a:r>
            <a:r>
              <a:rPr lang="en-US" altLang="en-US" sz="900" dirty="0">
                <a:sym typeface="Symbol" panose="05050102010706020507" pitchFamily="18" charset="2"/>
              </a:rPr>
              <a:t> </a:t>
            </a:r>
            <a:r>
              <a:rPr lang="en-US" altLang="en-US" sz="900" dirty="0" err="1">
                <a:sym typeface="Symbol" panose="05050102010706020507" pitchFamily="18" charset="2"/>
              </a:rPr>
              <a:t>khi</a:t>
            </a:r>
            <a:r>
              <a:rPr lang="en-US" altLang="en-US" sz="900" dirty="0">
                <a:sym typeface="Symbol" panose="05050102010706020507" pitchFamily="18" charset="2"/>
              </a:rPr>
              <a:t> </a:t>
            </a:r>
            <a:r>
              <a:rPr lang="en-US" altLang="en-US" sz="900" dirty="0" err="1">
                <a:sym typeface="Symbol" panose="05050102010706020507" pitchFamily="18" charset="2"/>
              </a:rPr>
              <a:t>đi</a:t>
            </a:r>
            <a:r>
              <a:rPr lang="en-US" altLang="en-US" sz="900" dirty="0">
                <a:sym typeface="Symbol" panose="05050102010706020507" pitchFamily="18" charset="2"/>
              </a:rPr>
              <a:t> </a:t>
            </a:r>
            <a:r>
              <a:rPr lang="en-US" altLang="en-US" sz="900" dirty="0" err="1">
                <a:sym typeface="Symbol" panose="05050102010706020507" pitchFamily="18" charset="2"/>
              </a:rPr>
              <a:t>từ</a:t>
            </a:r>
            <a:r>
              <a:rPr lang="en-US" altLang="en-US" sz="900" dirty="0">
                <a:sym typeface="Symbol" panose="05050102010706020507" pitchFamily="18" charset="2"/>
              </a:rPr>
              <a:t> </a:t>
            </a:r>
            <a:r>
              <a:rPr lang="en-US" altLang="en-US" sz="900" dirty="0" err="1">
                <a:sym typeface="Symbol" panose="05050102010706020507" pitchFamily="18" charset="2"/>
              </a:rPr>
              <a:t>điểm</a:t>
            </a:r>
            <a:r>
              <a:rPr lang="en-US" altLang="en-US" sz="900" dirty="0">
                <a:sym typeface="Symbol" panose="05050102010706020507" pitchFamily="18" charset="2"/>
              </a:rPr>
              <a:t> 1 </a:t>
            </a:r>
            <a:r>
              <a:rPr lang="en-US" altLang="en-US" sz="900" dirty="0" err="1">
                <a:sym typeface="Symbol" panose="05050102010706020507" pitchFamily="18" charset="2"/>
              </a:rPr>
              <a:t>đến</a:t>
            </a:r>
            <a:r>
              <a:rPr lang="en-US" altLang="en-US" sz="900" dirty="0">
                <a:sym typeface="Symbol" panose="05050102010706020507" pitchFamily="18" charset="2"/>
              </a:rPr>
              <a:t> </a:t>
            </a:r>
            <a:r>
              <a:rPr lang="en-US" altLang="en-US" sz="900" dirty="0" err="1">
                <a:sym typeface="Symbol" panose="05050102010706020507" pitchFamily="18" charset="2"/>
              </a:rPr>
              <a:t>điểm</a:t>
            </a:r>
            <a:r>
              <a:rPr lang="en-US" altLang="en-US" sz="900" dirty="0">
                <a:sym typeface="Symbol" panose="05050102010706020507" pitchFamily="18" charset="2"/>
              </a:rPr>
              <a:t> 2</a:t>
            </a:r>
            <a:endParaRPr lang="en-US" altLang="en-US" sz="900" dirty="0"/>
          </a:p>
          <a:p>
            <a:pPr eaLnBrk="1" hangingPunct="1">
              <a:spcBef>
                <a:spcPts val="288"/>
              </a:spcBef>
            </a:pPr>
            <a:endParaRPr lang="en-US" altLang="en-US" sz="900" dirty="0">
              <a:latin typeface="Arial" panose="020B0604020202020204" pitchFamily="34" charset="0"/>
              <a:cs typeface="Arial" panose="020B0604020202020204" pitchFamily="34" charset="0"/>
            </a:endParaRPr>
          </a:p>
          <a:p>
            <a:pPr eaLnBrk="1" hangingPunct="1">
              <a:spcBef>
                <a:spcPts val="288"/>
              </a:spcBef>
            </a:pPr>
            <a:r>
              <a:rPr lang="en-US" altLang="en-US" sz="900" b="1" dirty="0" err="1">
                <a:latin typeface="Arial" panose="020B0604020202020204" pitchFamily="34" charset="0"/>
                <a:cs typeface="Arial" panose="020B0604020202020204" pitchFamily="34" charset="0"/>
              </a:rPr>
              <a:t>Ví</a:t>
            </a:r>
            <a:r>
              <a:rPr lang="en-US" altLang="en-US" sz="900" b="1" dirty="0">
                <a:latin typeface="Arial" panose="020B0604020202020204" pitchFamily="34" charset="0"/>
                <a:cs typeface="Arial" panose="020B0604020202020204" pitchFamily="34" charset="0"/>
              </a:rPr>
              <a:t> </a:t>
            </a:r>
            <a:r>
              <a:rPr lang="en-US" altLang="en-US" sz="900" b="1" dirty="0" err="1">
                <a:latin typeface="Arial" panose="020B0604020202020204" pitchFamily="34" charset="0"/>
                <a:cs typeface="Arial" panose="020B0604020202020204" pitchFamily="34" charset="0"/>
              </a:rPr>
              <a:t>dụ</a:t>
            </a:r>
            <a:r>
              <a:rPr lang="en-US" altLang="en-US" sz="900" b="1" dirty="0">
                <a:latin typeface="Arial" panose="020B0604020202020204" pitchFamily="34" charset="0"/>
                <a:cs typeface="Arial" panose="020B0604020202020204" pitchFamily="34" charset="0"/>
              </a:rPr>
              <a:t> </a:t>
            </a:r>
            <a:r>
              <a:rPr lang="en-US" altLang="en-US" sz="900" b="1" dirty="0" err="1">
                <a:latin typeface="Arial" panose="020B0604020202020204" pitchFamily="34" charset="0"/>
                <a:cs typeface="Arial" panose="020B0604020202020204" pitchFamily="34" charset="0"/>
              </a:rPr>
              <a:t>minh</a:t>
            </a:r>
            <a:r>
              <a:rPr lang="en-US" altLang="en-US" sz="900" b="1" dirty="0">
                <a:latin typeface="Arial" panose="020B0604020202020204" pitchFamily="34" charset="0"/>
                <a:cs typeface="Arial" panose="020B0604020202020204" pitchFamily="34" charset="0"/>
              </a:rPr>
              <a:t> </a:t>
            </a:r>
            <a:r>
              <a:rPr lang="en-US" altLang="en-US" sz="900" b="1" dirty="0" err="1">
                <a:latin typeface="Arial" panose="020B0604020202020204" pitchFamily="34" charset="0"/>
                <a:cs typeface="Arial" panose="020B0604020202020204" pitchFamily="34" charset="0"/>
              </a:rPr>
              <a:t>họa</a:t>
            </a:r>
            <a:endParaRPr lang="en-US" altLang="en-US" sz="900" b="1" dirty="0">
              <a:latin typeface="Arial" panose="020B0604020202020204" pitchFamily="34" charset="0"/>
              <a:cs typeface="Arial" panose="020B0604020202020204" pitchFamily="34" charset="0"/>
            </a:endParaRPr>
          </a:p>
          <a:p>
            <a:pPr lvl="1" eaLnBrk="1" hangingPunct="1">
              <a:spcBef>
                <a:spcPts val="288"/>
              </a:spcBef>
            </a:pPr>
            <a:r>
              <a:rPr lang="en-US" altLang="en-US" sz="900" dirty="0" err="1">
                <a:latin typeface="Arial" panose="020B0604020202020204" pitchFamily="34" charset="0"/>
                <a:cs typeface="Arial" panose="020B0604020202020204" pitchFamily="34" charset="0"/>
              </a:rPr>
              <a:t>Nước</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lạnh</a:t>
            </a:r>
            <a:r>
              <a:rPr lang="en-US" altLang="en-US" sz="900" dirty="0">
                <a:latin typeface="Arial" panose="020B0604020202020204" pitchFamily="34" charset="0"/>
                <a:cs typeface="Arial" panose="020B0604020202020204" pitchFamily="34" charset="0"/>
              </a:rPr>
              <a:t> di </a:t>
            </a:r>
            <a:r>
              <a:rPr lang="en-US" altLang="en-US" sz="900" dirty="0" err="1">
                <a:latin typeface="Arial" panose="020B0604020202020204" pitchFamily="34" charset="0"/>
                <a:cs typeface="Arial" panose="020B0604020202020204" pitchFamily="34" charset="0"/>
              </a:rPr>
              <a:t>chuyển</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trong</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ống</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với</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lưu</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lượng</a:t>
            </a:r>
            <a:r>
              <a:rPr lang="en-US" altLang="en-US" sz="900" dirty="0">
                <a:latin typeface="Arial" panose="020B0604020202020204" pitchFamily="34" charset="0"/>
                <a:cs typeface="Arial" panose="020B0604020202020204" pitchFamily="34" charset="0"/>
              </a:rPr>
              <a:t> 1 kg/s </a:t>
            </a:r>
            <a:r>
              <a:rPr lang="en-US" altLang="en-US" sz="900" dirty="0" err="1">
                <a:latin typeface="Arial" panose="020B0604020202020204" pitchFamily="34" charset="0"/>
                <a:cs typeface="Arial" panose="020B0604020202020204" pitchFamily="34" charset="0"/>
              </a:rPr>
              <a:t>từ</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điểm</a:t>
            </a:r>
            <a:r>
              <a:rPr lang="en-US" altLang="en-US" sz="900" dirty="0">
                <a:latin typeface="Arial" panose="020B0604020202020204" pitchFamily="34" charset="0"/>
                <a:cs typeface="Arial" panose="020B0604020202020204" pitchFamily="34" charset="0"/>
              </a:rPr>
              <a:t> 1 </a:t>
            </a:r>
            <a:r>
              <a:rPr lang="en-US" altLang="en-US" sz="900" dirty="0" err="1">
                <a:latin typeface="Arial" panose="020B0604020202020204" pitchFamily="34" charset="0"/>
                <a:cs typeface="Arial" panose="020B0604020202020204" pitchFamily="34" charset="0"/>
              </a:rPr>
              <a:t>có</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nhiệt</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độ</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đo</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được</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là</a:t>
            </a:r>
            <a:r>
              <a:rPr lang="en-US" altLang="en-US" sz="900" dirty="0">
                <a:latin typeface="Arial" panose="020B0604020202020204" pitchFamily="34" charset="0"/>
                <a:cs typeface="Arial" panose="020B0604020202020204" pitchFamily="34" charset="0"/>
              </a:rPr>
              <a:t> 10</a:t>
            </a:r>
            <a:r>
              <a:rPr lang="en-US" altLang="en-US" sz="900" baseline="30000" dirty="0">
                <a:latin typeface="Arial" panose="020B0604020202020204" pitchFamily="34" charset="0"/>
                <a:cs typeface="Arial" panose="020B0604020202020204" pitchFamily="34" charset="0"/>
              </a:rPr>
              <a:t>o</a:t>
            </a:r>
            <a:r>
              <a:rPr lang="en-US" altLang="en-US" sz="900" dirty="0">
                <a:latin typeface="Arial" panose="020B0604020202020204" pitchFamily="34" charset="0"/>
                <a:cs typeface="Arial" panose="020B0604020202020204" pitchFamily="34" charset="0"/>
              </a:rPr>
              <a:t>C </a:t>
            </a:r>
            <a:r>
              <a:rPr lang="en-US" altLang="en-US" sz="900" dirty="0" err="1">
                <a:latin typeface="Arial" panose="020B0604020202020204" pitchFamily="34" charset="0"/>
                <a:cs typeface="Arial" panose="020B0604020202020204" pitchFamily="34" charset="0"/>
              </a:rPr>
              <a:t>đến</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điểm</a:t>
            </a:r>
            <a:r>
              <a:rPr lang="en-US" altLang="en-US" sz="900" dirty="0">
                <a:latin typeface="Arial" panose="020B0604020202020204" pitchFamily="34" charset="0"/>
                <a:cs typeface="Arial" panose="020B0604020202020204" pitchFamily="34" charset="0"/>
              </a:rPr>
              <a:t> 2 </a:t>
            </a:r>
            <a:r>
              <a:rPr lang="en-US" altLang="en-US" sz="900" dirty="0" err="1">
                <a:latin typeface="Arial" panose="020B0604020202020204" pitchFamily="34" charset="0"/>
                <a:cs typeface="Arial" panose="020B0604020202020204" pitchFamily="34" charset="0"/>
              </a:rPr>
              <a:t>có</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nhiệt</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độ</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đo</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được</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là</a:t>
            </a:r>
            <a:r>
              <a:rPr lang="en-US" altLang="en-US" sz="900" dirty="0">
                <a:latin typeface="Arial" panose="020B0604020202020204" pitchFamily="34" charset="0"/>
                <a:cs typeface="Arial" panose="020B0604020202020204" pitchFamily="34" charset="0"/>
              </a:rPr>
              <a:t> 11</a:t>
            </a:r>
            <a:r>
              <a:rPr lang="en-US" altLang="en-US" sz="900" baseline="30000" dirty="0">
                <a:latin typeface="Arial" panose="020B0604020202020204" pitchFamily="34" charset="0"/>
                <a:cs typeface="Arial" panose="020B0604020202020204" pitchFamily="34" charset="0"/>
              </a:rPr>
              <a:t>o</a:t>
            </a:r>
            <a:r>
              <a:rPr lang="en-US" altLang="en-US" sz="900" dirty="0">
                <a:latin typeface="Arial" panose="020B0604020202020204" pitchFamily="34" charset="0"/>
                <a:cs typeface="Arial" panose="020B0604020202020204" pitchFamily="34" charset="0"/>
              </a:rPr>
              <a:t>C, </a:t>
            </a:r>
            <a:r>
              <a:rPr lang="en-US" altLang="en-US" sz="900" dirty="0" err="1">
                <a:latin typeface="Arial" panose="020B0604020202020204" pitchFamily="34" charset="0"/>
                <a:cs typeface="Arial" panose="020B0604020202020204" pitchFamily="34" charset="0"/>
              </a:rPr>
              <a:t>vậy</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lượng</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nhiệt</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xâm</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nhập</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từ</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môi</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từ</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môi</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trường</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từ</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điểm</a:t>
            </a:r>
            <a:r>
              <a:rPr lang="en-US" altLang="en-US" sz="900" dirty="0">
                <a:latin typeface="Arial" panose="020B0604020202020204" pitchFamily="34" charset="0"/>
                <a:cs typeface="Arial" panose="020B0604020202020204" pitchFamily="34" charset="0"/>
              </a:rPr>
              <a:t> 1 </a:t>
            </a:r>
            <a:r>
              <a:rPr lang="en-US" altLang="en-US" sz="900" dirty="0" err="1">
                <a:latin typeface="Arial" panose="020B0604020202020204" pitchFamily="34" charset="0"/>
                <a:cs typeface="Arial" panose="020B0604020202020204" pitchFamily="34" charset="0"/>
              </a:rPr>
              <a:t>đến</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điểm</a:t>
            </a:r>
            <a:r>
              <a:rPr lang="en-US" altLang="en-US" sz="900" dirty="0">
                <a:latin typeface="Arial" panose="020B0604020202020204" pitchFamily="34" charset="0"/>
                <a:cs typeface="Arial" panose="020B0604020202020204" pitchFamily="34" charset="0"/>
              </a:rPr>
              <a:t> 2 </a:t>
            </a:r>
            <a:r>
              <a:rPr lang="en-US" altLang="en-US" sz="900" dirty="0" err="1">
                <a:latin typeface="Arial" panose="020B0604020202020204" pitchFamily="34" charset="0"/>
                <a:cs typeface="Arial" panose="020B0604020202020204" pitchFamily="34" charset="0"/>
              </a:rPr>
              <a:t>là</a:t>
            </a:r>
            <a:r>
              <a:rPr lang="en-US" altLang="en-US" sz="900" dirty="0">
                <a:latin typeface="Arial" panose="020B0604020202020204" pitchFamily="34" charset="0"/>
                <a:cs typeface="Arial" panose="020B0604020202020204" pitchFamily="34" charset="0"/>
              </a:rPr>
              <a:t>:</a:t>
            </a:r>
          </a:p>
          <a:p>
            <a:pPr lvl="1" eaLnBrk="1" hangingPunct="1">
              <a:spcBef>
                <a:spcPts val="288"/>
              </a:spcBef>
            </a:pPr>
            <a:r>
              <a:rPr lang="en-US" altLang="en-US" sz="900" dirty="0">
                <a:latin typeface="Arial" panose="020B0604020202020204" pitchFamily="34" charset="0"/>
                <a:cs typeface="Arial" panose="020B0604020202020204" pitchFamily="34" charset="0"/>
              </a:rPr>
              <a:t>Q = G. C</a:t>
            </a:r>
            <a:r>
              <a:rPr lang="en-US" altLang="en-US" sz="900" baseline="-25000" dirty="0">
                <a:latin typeface="Arial" panose="020B0604020202020204" pitchFamily="34" charset="0"/>
                <a:cs typeface="Arial" panose="020B0604020202020204" pitchFamily="34" charset="0"/>
              </a:rPr>
              <a:t>p</a:t>
            </a:r>
            <a:r>
              <a:rPr lang="en-US" altLang="en-US" sz="900" dirty="0">
                <a:latin typeface="Arial" panose="020B0604020202020204" pitchFamily="34" charset="0"/>
                <a:cs typeface="Arial" panose="020B0604020202020204" pitchFamily="34" charset="0"/>
              </a:rPr>
              <a:t> . </a:t>
            </a:r>
            <a:r>
              <a:rPr lang="el-GR" altLang="en-US" sz="900" dirty="0">
                <a:cs typeface="Arial" panose="020B0604020202020204" pitchFamily="34" charset="0"/>
              </a:rPr>
              <a:t>Δ</a:t>
            </a:r>
            <a:r>
              <a:rPr lang="en-US" altLang="en-US" sz="900" dirty="0">
                <a:cs typeface="Arial" panose="020B0604020202020204" pitchFamily="34" charset="0"/>
              </a:rPr>
              <a:t>t= </a:t>
            </a:r>
            <a:r>
              <a:rPr lang="en-US" altLang="en-US" sz="900" dirty="0">
                <a:latin typeface="Arial" panose="020B0604020202020204" pitchFamily="34" charset="0"/>
                <a:cs typeface="Arial" panose="020B0604020202020204" pitchFamily="34" charset="0"/>
              </a:rPr>
              <a:t> 1 kg/s x 4.18 kJ/</a:t>
            </a:r>
            <a:r>
              <a:rPr lang="en-US" altLang="en-US" sz="900" dirty="0" err="1">
                <a:latin typeface="Arial" panose="020B0604020202020204" pitchFamily="34" charset="0"/>
                <a:cs typeface="Arial" panose="020B0604020202020204" pitchFamily="34" charset="0"/>
              </a:rPr>
              <a:t>kg.K</a:t>
            </a:r>
            <a:r>
              <a:rPr lang="en-US" altLang="en-US" sz="900" dirty="0">
                <a:latin typeface="Arial" panose="020B0604020202020204" pitchFamily="34" charset="0"/>
                <a:cs typeface="Arial" panose="020B0604020202020204" pitchFamily="34" charset="0"/>
              </a:rPr>
              <a:t> x (11 -10) K = 4.18 kW</a:t>
            </a:r>
          </a:p>
          <a:p>
            <a:pPr lvl="1" eaLnBrk="1" hangingPunct="1">
              <a:spcBef>
                <a:spcPts val="288"/>
              </a:spcBef>
            </a:pPr>
            <a:r>
              <a:rPr lang="en-US" altLang="en-US" sz="900" dirty="0">
                <a:latin typeface="Arial" panose="020B0604020202020204" pitchFamily="34" charset="0"/>
                <a:cs typeface="Arial" panose="020B0604020202020204" pitchFamily="34" charset="0"/>
              </a:rPr>
              <a:t>G – L</a:t>
            </a:r>
            <a:r>
              <a:rPr lang="vi-VN" altLang="en-US" sz="900" dirty="0">
                <a:cs typeface="Arial" panose="020B0604020202020204" pitchFamily="34" charset="0"/>
              </a:rPr>
              <a:t>ưu lượng nước, kg/s;</a:t>
            </a:r>
          </a:p>
          <a:p>
            <a:pPr lvl="1" eaLnBrk="1" hangingPunct="1">
              <a:spcBef>
                <a:spcPts val="288"/>
              </a:spcBef>
            </a:pPr>
            <a:r>
              <a:rPr lang="vi-VN" altLang="en-US" sz="900" dirty="0">
                <a:cs typeface="Arial" panose="020B0604020202020204" pitchFamily="34" charset="0"/>
              </a:rPr>
              <a:t>C</a:t>
            </a:r>
            <a:r>
              <a:rPr lang="vi-VN" altLang="en-US" sz="900" baseline="-25000" dirty="0">
                <a:cs typeface="Arial" panose="020B0604020202020204" pitchFamily="34" charset="0"/>
              </a:rPr>
              <a:t>p</a:t>
            </a:r>
            <a:r>
              <a:rPr lang="vi-VN" altLang="en-US" sz="900" dirty="0">
                <a:cs typeface="Arial" panose="020B0604020202020204" pitchFamily="34" charset="0"/>
              </a:rPr>
              <a:t> – Nhiệt dung riêng của nước = 4,18 kJ/kg.K;</a:t>
            </a:r>
          </a:p>
          <a:p>
            <a:pPr lvl="1" eaLnBrk="1" hangingPunct="1">
              <a:spcBef>
                <a:spcPts val="288"/>
              </a:spcBef>
            </a:pPr>
            <a:r>
              <a:rPr lang="el-GR" altLang="en-US" sz="900" dirty="0">
                <a:cs typeface="Arial" panose="020B0604020202020204" pitchFamily="34" charset="0"/>
              </a:rPr>
              <a:t>Δ</a:t>
            </a:r>
            <a:r>
              <a:rPr lang="en-US" altLang="en-US" sz="900" dirty="0">
                <a:cs typeface="Arial" panose="020B0604020202020204" pitchFamily="34" charset="0"/>
              </a:rPr>
              <a:t>t</a:t>
            </a:r>
            <a:r>
              <a:rPr lang="vi-VN" altLang="en-US" sz="900" dirty="0">
                <a:cs typeface="Arial" panose="020B0604020202020204" pitchFamily="34" charset="0"/>
              </a:rPr>
              <a:t> = t</a:t>
            </a:r>
            <a:r>
              <a:rPr lang="vi-VN" altLang="en-US" sz="900" baseline="-25000" dirty="0">
                <a:cs typeface="Arial" panose="020B0604020202020204" pitchFamily="34" charset="0"/>
              </a:rPr>
              <a:t>2</a:t>
            </a:r>
            <a:r>
              <a:rPr lang="vi-VN" altLang="en-US" sz="900" dirty="0">
                <a:cs typeface="Arial" panose="020B0604020202020204" pitchFamily="34" charset="0"/>
              </a:rPr>
              <a:t> – t</a:t>
            </a:r>
            <a:r>
              <a:rPr lang="vi-VN" altLang="en-US" sz="900" baseline="-25000" dirty="0">
                <a:cs typeface="Arial" panose="020B0604020202020204" pitchFamily="34" charset="0"/>
              </a:rPr>
              <a:t>1 </a:t>
            </a:r>
            <a:r>
              <a:rPr lang="vi-VN" altLang="en-US" sz="900" dirty="0">
                <a:cs typeface="Arial" panose="020B0604020202020204" pitchFamily="34" charset="0"/>
              </a:rPr>
              <a:t> = 11- 10 = 1K độ chênh nhiệt độ của nước.</a:t>
            </a:r>
            <a:endParaRPr lang="en-US" altLang="en-US" sz="900" dirty="0">
              <a:latin typeface="Arial" panose="020B0604020202020204" pitchFamily="34" charset="0"/>
              <a:cs typeface="Arial" panose="020B0604020202020204" pitchFamily="34" charset="0"/>
            </a:endParaRPr>
          </a:p>
        </p:txBody>
      </p:sp>
      <p:sp>
        <p:nvSpPr>
          <p:cNvPr id="66564" name="Slide Number Placeholder 3">
            <a:extLst>
              <a:ext uri="{FF2B5EF4-FFF2-40B4-BE49-F238E27FC236}">
                <a16:creationId xmlns:a16="http://schemas.microsoft.com/office/drawing/2014/main" id="{CAE528A9-A75F-97E3-882D-BD449BC1D09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FF63FEA-3D13-4DF9-804E-3D498FD149EA}" type="slidenum">
              <a:rPr lang="en-US" altLang="en-US"/>
              <a:pPr eaLnBrk="1" hangingPunct="1"/>
              <a:t>25</a:t>
            </a:fld>
            <a:endParaRPr lang="en-US" altLang="en-US"/>
          </a:p>
        </p:txBody>
      </p:sp>
    </p:spTree>
    <p:extLst>
      <p:ext uri="{BB962C8B-B14F-4D97-AF65-F5344CB8AC3E}">
        <p14:creationId xmlns:p14="http://schemas.microsoft.com/office/powerpoint/2010/main" val="26167580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a:extLst>
              <a:ext uri="{FF2B5EF4-FFF2-40B4-BE49-F238E27FC236}">
                <a16:creationId xmlns:a16="http://schemas.microsoft.com/office/drawing/2014/main" id="{2FA0F299-2476-6F6D-35F8-D7BE6D285C7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BDE8BFB7-9E6A-13D7-600A-EE51942590C4}"/>
              </a:ext>
            </a:extLst>
          </p:cNvPr>
          <p:cNvSpPr>
            <a:spLocks noGrp="1"/>
          </p:cNvSpPr>
          <p:nvPr>
            <p:ph type="body" idx="1"/>
          </p:nvPr>
        </p:nvSpPr>
        <p:spPr/>
        <p:txBody>
          <a:bodyPr>
            <a:normAutofit fontScale="92500" lnSpcReduction="10000"/>
          </a:bodyPr>
          <a:lstStyle/>
          <a:p>
            <a:pPr eaLnBrk="1" fontAlgn="auto" hangingPunct="1">
              <a:lnSpc>
                <a:spcPct val="120000"/>
              </a:lnSpc>
              <a:spcBef>
                <a:spcPts val="0"/>
              </a:spcBef>
              <a:spcAft>
                <a:spcPts val="0"/>
              </a:spcAft>
              <a:defRPr/>
            </a:pPr>
            <a:r>
              <a:rPr lang="en-US" dirty="0" err="1"/>
              <a:t>Trong</a:t>
            </a:r>
            <a:r>
              <a:rPr lang="en-US" dirty="0"/>
              <a:t> </a:t>
            </a:r>
            <a:r>
              <a:rPr lang="en-US" dirty="0" err="1"/>
              <a:t>một</a:t>
            </a:r>
            <a:r>
              <a:rPr lang="en-US" dirty="0"/>
              <a:t> </a:t>
            </a:r>
            <a:r>
              <a:rPr lang="en-US" dirty="0" err="1"/>
              <a:t>số</a:t>
            </a:r>
            <a:r>
              <a:rPr lang="en-US" dirty="0"/>
              <a:t> </a:t>
            </a:r>
            <a:r>
              <a:rPr lang="en-US" dirty="0" err="1"/>
              <a:t>trường</a:t>
            </a:r>
            <a:r>
              <a:rPr lang="en-US" dirty="0"/>
              <a:t> </a:t>
            </a:r>
            <a:r>
              <a:rPr lang="en-US" dirty="0" err="1"/>
              <a:t>hợp</a:t>
            </a:r>
            <a:r>
              <a:rPr lang="en-US" dirty="0"/>
              <a:t>, </a:t>
            </a:r>
            <a:r>
              <a:rPr lang="en-US" dirty="0" err="1"/>
              <a:t>nhất</a:t>
            </a:r>
            <a:r>
              <a:rPr lang="en-US" dirty="0"/>
              <a:t> </a:t>
            </a:r>
            <a:r>
              <a:rPr lang="en-US" dirty="0" err="1"/>
              <a:t>là</a:t>
            </a:r>
            <a:r>
              <a:rPr lang="en-US" dirty="0"/>
              <a:t> </a:t>
            </a:r>
            <a:r>
              <a:rPr lang="en-US" dirty="0" err="1"/>
              <a:t>đối</a:t>
            </a:r>
            <a:r>
              <a:rPr lang="en-US" dirty="0"/>
              <a:t> </a:t>
            </a:r>
            <a:r>
              <a:rPr lang="en-US" dirty="0" err="1"/>
              <a:t>với</a:t>
            </a:r>
            <a:r>
              <a:rPr lang="en-US" dirty="0"/>
              <a:t> </a:t>
            </a:r>
            <a:r>
              <a:rPr lang="en-US" dirty="0" err="1"/>
              <a:t>máy</a:t>
            </a:r>
            <a:r>
              <a:rPr lang="en-US" dirty="0"/>
              <a:t> </a:t>
            </a:r>
            <a:r>
              <a:rPr lang="en-US" dirty="0" err="1"/>
              <a:t>nén</a:t>
            </a:r>
            <a:r>
              <a:rPr lang="en-US" dirty="0"/>
              <a:t> piston, </a:t>
            </a:r>
            <a:r>
              <a:rPr lang="en-US" dirty="0" err="1"/>
              <a:t>khi</a:t>
            </a:r>
            <a:r>
              <a:rPr lang="en-US" dirty="0"/>
              <a:t> </a:t>
            </a:r>
            <a:r>
              <a:rPr lang="en-US" dirty="0" err="1"/>
              <a:t>máy</a:t>
            </a:r>
            <a:r>
              <a:rPr lang="en-US" dirty="0"/>
              <a:t> </a:t>
            </a:r>
            <a:r>
              <a:rPr lang="en-US" dirty="0" err="1"/>
              <a:t>nén</a:t>
            </a:r>
            <a:r>
              <a:rPr lang="en-US" dirty="0"/>
              <a:t> </a:t>
            </a:r>
            <a:r>
              <a:rPr lang="en-US" dirty="0" err="1"/>
              <a:t>đã</a:t>
            </a:r>
            <a:r>
              <a:rPr lang="en-US" dirty="0"/>
              <a:t> </a:t>
            </a:r>
            <a:r>
              <a:rPr lang="en-US" dirty="0" err="1"/>
              <a:t>dừng</a:t>
            </a:r>
            <a:r>
              <a:rPr lang="en-US" dirty="0"/>
              <a:t> </a:t>
            </a:r>
            <a:r>
              <a:rPr lang="en-US" dirty="0" err="1"/>
              <a:t>hẳn</a:t>
            </a:r>
            <a:r>
              <a:rPr lang="en-US" dirty="0"/>
              <a:t> </a:t>
            </a:r>
            <a:r>
              <a:rPr lang="en-US" dirty="0" err="1"/>
              <a:t>mà</a:t>
            </a:r>
            <a:r>
              <a:rPr lang="en-US" dirty="0"/>
              <a:t> </a:t>
            </a:r>
            <a:r>
              <a:rPr lang="en-US" dirty="0" err="1"/>
              <a:t>bơm</a:t>
            </a:r>
            <a:r>
              <a:rPr lang="en-US" dirty="0"/>
              <a:t>, </a:t>
            </a:r>
            <a:r>
              <a:rPr lang="en-US" dirty="0" err="1"/>
              <a:t>quạt</a:t>
            </a:r>
            <a:r>
              <a:rPr lang="en-US" dirty="0"/>
              <a:t> </a:t>
            </a:r>
            <a:r>
              <a:rPr lang="en-US" dirty="0" err="1"/>
              <a:t>của</a:t>
            </a:r>
            <a:r>
              <a:rPr lang="en-US" dirty="0"/>
              <a:t> </a:t>
            </a:r>
            <a:r>
              <a:rPr lang="en-US" dirty="0" err="1"/>
              <a:t>giàn</a:t>
            </a:r>
            <a:r>
              <a:rPr lang="en-US" dirty="0"/>
              <a:t> </a:t>
            </a:r>
            <a:r>
              <a:rPr lang="en-US" dirty="0" err="1"/>
              <a:t>ngưng</a:t>
            </a:r>
            <a:r>
              <a:rPr lang="en-US" dirty="0"/>
              <a:t>, </a:t>
            </a:r>
            <a:r>
              <a:rPr lang="en-US" dirty="0" err="1"/>
              <a:t>tháp</a:t>
            </a:r>
            <a:r>
              <a:rPr lang="en-US" dirty="0"/>
              <a:t> </a:t>
            </a:r>
            <a:r>
              <a:rPr lang="en-US" dirty="0" err="1"/>
              <a:t>giải</a:t>
            </a:r>
            <a:r>
              <a:rPr lang="en-US" dirty="0"/>
              <a:t> </a:t>
            </a:r>
            <a:r>
              <a:rPr lang="en-US" dirty="0" err="1"/>
              <a:t>nhiệt</a:t>
            </a:r>
            <a:r>
              <a:rPr lang="en-US" dirty="0"/>
              <a:t> </a:t>
            </a:r>
            <a:r>
              <a:rPr lang="en-US" dirty="0" err="1"/>
              <a:t>vẫn</a:t>
            </a:r>
            <a:r>
              <a:rPr lang="en-US" dirty="0"/>
              <a:t> </a:t>
            </a:r>
            <a:r>
              <a:rPr lang="en-US" dirty="0" err="1"/>
              <a:t>hoạt</a:t>
            </a:r>
            <a:r>
              <a:rPr lang="en-US" dirty="0"/>
              <a:t> </a:t>
            </a:r>
            <a:r>
              <a:rPr lang="en-US" dirty="0" err="1"/>
              <a:t>động</a:t>
            </a:r>
            <a:r>
              <a:rPr lang="en-US" dirty="0"/>
              <a:t> (</a:t>
            </a:r>
            <a:r>
              <a:rPr lang="en-US" dirty="0" err="1"/>
              <a:t>thời</a:t>
            </a:r>
            <a:r>
              <a:rPr lang="en-US" dirty="0"/>
              <a:t> </a:t>
            </a:r>
            <a:r>
              <a:rPr lang="en-US" dirty="0" err="1"/>
              <a:t>gian</a:t>
            </a:r>
            <a:r>
              <a:rPr lang="en-US" dirty="0"/>
              <a:t> </a:t>
            </a:r>
            <a:r>
              <a:rPr lang="en-US" dirty="0" err="1"/>
              <a:t>chạy</a:t>
            </a:r>
            <a:r>
              <a:rPr lang="en-US" dirty="0"/>
              <a:t> </a:t>
            </a:r>
            <a:r>
              <a:rPr lang="en-US" dirty="0" err="1"/>
              <a:t>vô</a:t>
            </a:r>
            <a:r>
              <a:rPr lang="en-US" dirty="0"/>
              <a:t> </a:t>
            </a:r>
            <a:r>
              <a:rPr lang="en-US" dirty="0" err="1"/>
              <a:t>ích</a:t>
            </a:r>
            <a:r>
              <a:rPr lang="en-US" dirty="0"/>
              <a:t> </a:t>
            </a:r>
            <a:r>
              <a:rPr lang="en-US" dirty="0" err="1"/>
              <a:t>có</a:t>
            </a:r>
            <a:r>
              <a:rPr lang="en-US" dirty="0"/>
              <a:t> </a:t>
            </a:r>
            <a:r>
              <a:rPr lang="en-US" dirty="0" err="1"/>
              <a:t>thể</a:t>
            </a:r>
            <a:r>
              <a:rPr lang="en-US" dirty="0"/>
              <a:t> </a:t>
            </a:r>
            <a:r>
              <a:rPr lang="en-US" dirty="0" err="1"/>
              <a:t>lên</a:t>
            </a:r>
            <a:r>
              <a:rPr lang="en-US" dirty="0"/>
              <a:t> </a:t>
            </a:r>
            <a:r>
              <a:rPr lang="en-US" dirty="0" err="1"/>
              <a:t>đến</a:t>
            </a:r>
            <a:r>
              <a:rPr lang="en-US" dirty="0"/>
              <a:t> </a:t>
            </a:r>
            <a:r>
              <a:rPr lang="en-US" dirty="0" err="1"/>
              <a:t>hàng</a:t>
            </a:r>
            <a:r>
              <a:rPr lang="en-US" dirty="0"/>
              <a:t> </a:t>
            </a:r>
            <a:r>
              <a:rPr lang="en-US" dirty="0" err="1"/>
              <a:t>giờ</a:t>
            </a:r>
            <a:r>
              <a:rPr lang="en-US" dirty="0"/>
              <a:t>) </a:t>
            </a:r>
            <a:r>
              <a:rPr lang="en-US" dirty="0" err="1"/>
              <a:t>hoặc</a:t>
            </a:r>
            <a:r>
              <a:rPr lang="en-US" dirty="0"/>
              <a:t> </a:t>
            </a:r>
            <a:r>
              <a:rPr lang="en-US" dirty="0" err="1"/>
              <a:t>bơm</a:t>
            </a:r>
            <a:r>
              <a:rPr lang="en-US" dirty="0"/>
              <a:t> </a:t>
            </a:r>
            <a:r>
              <a:rPr lang="en-US" dirty="0" err="1"/>
              <a:t>quạt</a:t>
            </a:r>
            <a:r>
              <a:rPr lang="en-US" dirty="0"/>
              <a:t> </a:t>
            </a:r>
            <a:r>
              <a:rPr lang="en-US" dirty="0" err="1"/>
              <a:t>hoạt</a:t>
            </a:r>
            <a:r>
              <a:rPr lang="en-US" dirty="0"/>
              <a:t> </a:t>
            </a:r>
            <a:r>
              <a:rPr lang="en-US" dirty="0" err="1"/>
              <a:t>động</a:t>
            </a:r>
            <a:r>
              <a:rPr lang="en-US" dirty="0"/>
              <a:t> </a:t>
            </a:r>
            <a:r>
              <a:rPr lang="en-US" dirty="0" err="1"/>
              <a:t>trong</a:t>
            </a:r>
            <a:r>
              <a:rPr lang="en-US" dirty="0"/>
              <a:t> </a:t>
            </a:r>
            <a:r>
              <a:rPr lang="en-US" dirty="0" err="1"/>
              <a:t>khi</a:t>
            </a:r>
            <a:r>
              <a:rPr lang="en-US" dirty="0"/>
              <a:t> </a:t>
            </a:r>
            <a:r>
              <a:rPr lang="en-US" dirty="0" err="1"/>
              <a:t>máy</a:t>
            </a:r>
            <a:r>
              <a:rPr lang="en-US" dirty="0"/>
              <a:t> </a:t>
            </a:r>
            <a:r>
              <a:rPr lang="en-US" dirty="0" err="1"/>
              <a:t>nén</a:t>
            </a:r>
            <a:r>
              <a:rPr lang="en-US" dirty="0"/>
              <a:t> </a:t>
            </a:r>
            <a:r>
              <a:rPr lang="en-US" dirty="0" err="1"/>
              <a:t>chờ</a:t>
            </a:r>
            <a:r>
              <a:rPr lang="en-US" dirty="0"/>
              <a:t> </a:t>
            </a:r>
            <a:r>
              <a:rPr lang="en-US" dirty="0" err="1"/>
              <a:t>khởi</a:t>
            </a:r>
            <a:r>
              <a:rPr lang="en-US" dirty="0"/>
              <a:t> </a:t>
            </a:r>
            <a:r>
              <a:rPr lang="en-US" dirty="0" err="1"/>
              <a:t>động</a:t>
            </a:r>
            <a:r>
              <a:rPr lang="en-US" dirty="0"/>
              <a:t> (</a:t>
            </a:r>
            <a:r>
              <a:rPr lang="en-US" dirty="0" err="1"/>
              <a:t>có</a:t>
            </a:r>
            <a:r>
              <a:rPr lang="en-US" dirty="0"/>
              <a:t> </a:t>
            </a:r>
            <a:r>
              <a:rPr lang="en-US" dirty="0" err="1"/>
              <a:t>thể</a:t>
            </a:r>
            <a:r>
              <a:rPr lang="en-US" dirty="0"/>
              <a:t> </a:t>
            </a:r>
            <a:r>
              <a:rPr lang="en-US" dirty="0" err="1"/>
              <a:t>lên</a:t>
            </a:r>
            <a:r>
              <a:rPr lang="en-US" dirty="0"/>
              <a:t> </a:t>
            </a:r>
            <a:r>
              <a:rPr lang="en-US" dirty="0" err="1"/>
              <a:t>đến</a:t>
            </a:r>
            <a:r>
              <a:rPr lang="en-US" dirty="0"/>
              <a:t> 30 </a:t>
            </a:r>
            <a:r>
              <a:rPr lang="en-US" dirty="0" err="1"/>
              <a:t>phút</a:t>
            </a:r>
            <a:r>
              <a:rPr lang="en-US" dirty="0"/>
              <a:t>). </a:t>
            </a:r>
            <a:r>
              <a:rPr lang="en-US" dirty="0" err="1"/>
              <a:t>Tổng</a:t>
            </a:r>
            <a:r>
              <a:rPr lang="en-US" dirty="0"/>
              <a:t> </a:t>
            </a:r>
            <a:r>
              <a:rPr lang="en-US" dirty="0" err="1"/>
              <a:t>công</a:t>
            </a:r>
            <a:r>
              <a:rPr lang="en-US" dirty="0"/>
              <a:t> </a:t>
            </a:r>
            <a:r>
              <a:rPr lang="en-US" dirty="0" err="1"/>
              <a:t>suất</a:t>
            </a:r>
            <a:r>
              <a:rPr lang="en-US" dirty="0"/>
              <a:t> </a:t>
            </a:r>
            <a:r>
              <a:rPr lang="en-US" dirty="0" err="1"/>
              <a:t>của</a:t>
            </a:r>
            <a:r>
              <a:rPr lang="en-US" dirty="0"/>
              <a:t> </a:t>
            </a:r>
            <a:r>
              <a:rPr lang="en-US" dirty="0" err="1"/>
              <a:t>quạt</a:t>
            </a:r>
            <a:r>
              <a:rPr lang="en-US" dirty="0"/>
              <a:t> </a:t>
            </a:r>
            <a:r>
              <a:rPr lang="en-US" dirty="0" err="1"/>
              <a:t>và</a:t>
            </a:r>
            <a:r>
              <a:rPr lang="en-US" dirty="0"/>
              <a:t> </a:t>
            </a:r>
            <a:r>
              <a:rPr lang="en-US" dirty="0" err="1"/>
              <a:t>bơm</a:t>
            </a:r>
            <a:r>
              <a:rPr lang="en-US" dirty="0"/>
              <a:t> </a:t>
            </a:r>
            <a:r>
              <a:rPr lang="en-US" dirty="0" err="1"/>
              <a:t>chiếm</a:t>
            </a:r>
            <a:r>
              <a:rPr lang="en-US" dirty="0"/>
              <a:t> </a:t>
            </a:r>
            <a:r>
              <a:rPr lang="en-US" dirty="0" err="1"/>
              <a:t>từ</a:t>
            </a:r>
            <a:r>
              <a:rPr lang="en-US" dirty="0"/>
              <a:t> 15-25% </a:t>
            </a:r>
            <a:r>
              <a:rPr lang="en-US" dirty="0" err="1"/>
              <a:t>công</a:t>
            </a:r>
            <a:r>
              <a:rPr lang="en-US" dirty="0"/>
              <a:t> </a:t>
            </a:r>
            <a:r>
              <a:rPr lang="en-US" dirty="0" err="1"/>
              <a:t>suất</a:t>
            </a:r>
            <a:r>
              <a:rPr lang="en-US" dirty="0"/>
              <a:t> </a:t>
            </a:r>
            <a:r>
              <a:rPr lang="en-US" dirty="0" err="1"/>
              <a:t>cả</a:t>
            </a:r>
            <a:r>
              <a:rPr lang="en-US" dirty="0"/>
              <a:t> </a:t>
            </a:r>
            <a:r>
              <a:rPr lang="en-US" dirty="0" err="1"/>
              <a:t>cụm</a:t>
            </a:r>
            <a:r>
              <a:rPr lang="en-US" dirty="0"/>
              <a:t> </a:t>
            </a:r>
            <a:r>
              <a:rPr lang="en-US" dirty="0" err="1"/>
              <a:t>máy</a:t>
            </a:r>
            <a:r>
              <a:rPr lang="en-US" dirty="0"/>
              <a:t> </a:t>
            </a:r>
            <a:r>
              <a:rPr lang="en-US" dirty="0" err="1"/>
              <a:t>lạnh</a:t>
            </a:r>
            <a:r>
              <a:rPr lang="en-US" dirty="0"/>
              <a:t> do </a:t>
            </a:r>
            <a:r>
              <a:rPr lang="en-US" dirty="0" err="1"/>
              <a:t>đó</a:t>
            </a:r>
            <a:r>
              <a:rPr lang="en-US" dirty="0"/>
              <a:t> </a:t>
            </a:r>
            <a:r>
              <a:rPr lang="en-US" dirty="0" err="1"/>
              <a:t>nếu</a:t>
            </a:r>
            <a:r>
              <a:rPr lang="en-US" dirty="0"/>
              <a:t> </a:t>
            </a:r>
            <a:r>
              <a:rPr lang="en-US" dirty="0" err="1"/>
              <a:t>tránh</a:t>
            </a:r>
            <a:r>
              <a:rPr lang="en-US" dirty="0"/>
              <a:t> </a:t>
            </a:r>
            <a:r>
              <a:rPr lang="en-US" dirty="0" err="1"/>
              <a:t>được</a:t>
            </a:r>
            <a:r>
              <a:rPr lang="en-US" dirty="0"/>
              <a:t> </a:t>
            </a:r>
            <a:r>
              <a:rPr lang="en-US" dirty="0" err="1"/>
              <a:t>tình</a:t>
            </a:r>
            <a:r>
              <a:rPr lang="en-US" dirty="0"/>
              <a:t> </a:t>
            </a:r>
            <a:r>
              <a:rPr lang="en-US" dirty="0" err="1"/>
              <a:t>trạng</a:t>
            </a:r>
            <a:r>
              <a:rPr lang="en-US" dirty="0"/>
              <a:t> </a:t>
            </a:r>
            <a:r>
              <a:rPr lang="en-US" dirty="0" err="1"/>
              <a:t>này</a:t>
            </a:r>
            <a:r>
              <a:rPr lang="en-US" dirty="0"/>
              <a:t> </a:t>
            </a:r>
            <a:r>
              <a:rPr lang="en-US" dirty="0" err="1"/>
              <a:t>có</a:t>
            </a:r>
            <a:r>
              <a:rPr lang="en-US" dirty="0"/>
              <a:t> </a:t>
            </a:r>
            <a:r>
              <a:rPr lang="en-US" dirty="0" err="1"/>
              <a:t>thể</a:t>
            </a:r>
            <a:r>
              <a:rPr lang="en-US" dirty="0"/>
              <a:t> </a:t>
            </a:r>
            <a:r>
              <a:rPr lang="en-US" dirty="0" err="1"/>
              <a:t>đem</a:t>
            </a:r>
            <a:r>
              <a:rPr lang="en-US" dirty="0"/>
              <a:t> </a:t>
            </a:r>
            <a:r>
              <a:rPr lang="en-US" dirty="0" err="1"/>
              <a:t>lại</a:t>
            </a:r>
            <a:r>
              <a:rPr lang="en-US" dirty="0"/>
              <a:t> </a:t>
            </a:r>
            <a:r>
              <a:rPr lang="en-US" dirty="0" err="1"/>
              <a:t>khoản</a:t>
            </a:r>
            <a:r>
              <a:rPr lang="en-US" dirty="0"/>
              <a:t> </a:t>
            </a:r>
            <a:r>
              <a:rPr lang="en-US" dirty="0" err="1"/>
              <a:t>tiết</a:t>
            </a:r>
            <a:r>
              <a:rPr lang="en-US" dirty="0"/>
              <a:t> </a:t>
            </a:r>
            <a:r>
              <a:rPr lang="en-US" dirty="0" err="1"/>
              <a:t>kiệm</a:t>
            </a:r>
            <a:r>
              <a:rPr lang="en-US" dirty="0"/>
              <a:t> </a:t>
            </a:r>
            <a:r>
              <a:rPr lang="en-US" dirty="0" err="1"/>
              <a:t>lớn</a:t>
            </a:r>
            <a:r>
              <a:rPr lang="en-US" dirty="0"/>
              <a:t>.</a:t>
            </a:r>
          </a:p>
          <a:p>
            <a:pPr eaLnBrk="1" fontAlgn="auto" hangingPunct="1">
              <a:lnSpc>
                <a:spcPct val="120000"/>
              </a:lnSpc>
              <a:spcBef>
                <a:spcPts val="0"/>
              </a:spcBef>
              <a:spcAft>
                <a:spcPts val="0"/>
              </a:spcAft>
              <a:defRPr/>
            </a:pPr>
            <a:r>
              <a:rPr lang="en-US" dirty="0" err="1"/>
              <a:t>Trong</a:t>
            </a:r>
            <a:r>
              <a:rPr lang="en-US" dirty="0"/>
              <a:t> </a:t>
            </a:r>
            <a:r>
              <a:rPr lang="en-US" dirty="0" err="1"/>
              <a:t>nhiều</a:t>
            </a:r>
            <a:r>
              <a:rPr lang="en-US" dirty="0"/>
              <a:t> </a:t>
            </a:r>
            <a:r>
              <a:rPr lang="en-US" dirty="0" err="1"/>
              <a:t>trường</a:t>
            </a:r>
            <a:r>
              <a:rPr lang="en-US" dirty="0"/>
              <a:t> </a:t>
            </a:r>
            <a:r>
              <a:rPr lang="en-US" dirty="0" err="1"/>
              <a:t>hợp</a:t>
            </a:r>
            <a:r>
              <a:rPr lang="en-US" dirty="0"/>
              <a:t>, </a:t>
            </a:r>
            <a:r>
              <a:rPr lang="en-US" dirty="0" err="1"/>
              <a:t>đặc</a:t>
            </a:r>
            <a:r>
              <a:rPr lang="en-US" dirty="0"/>
              <a:t> </a:t>
            </a:r>
            <a:r>
              <a:rPr lang="en-US" dirty="0" err="1"/>
              <a:t>biệt</a:t>
            </a:r>
            <a:r>
              <a:rPr lang="en-US" dirty="0"/>
              <a:t> </a:t>
            </a:r>
            <a:r>
              <a:rPr lang="en-US" dirty="0" err="1"/>
              <a:t>trong</a:t>
            </a:r>
            <a:r>
              <a:rPr lang="en-US" dirty="0"/>
              <a:t> </a:t>
            </a:r>
            <a:r>
              <a:rPr lang="en-US" dirty="0" err="1"/>
              <a:t>các</a:t>
            </a:r>
            <a:r>
              <a:rPr lang="en-US" dirty="0"/>
              <a:t> </a:t>
            </a:r>
            <a:r>
              <a:rPr lang="en-US" dirty="0" err="1"/>
              <a:t>bộ</a:t>
            </a:r>
            <a:r>
              <a:rPr lang="en-US" dirty="0"/>
              <a:t> </a:t>
            </a:r>
            <a:r>
              <a:rPr lang="en-US" dirty="0" err="1"/>
              <a:t>xử</a:t>
            </a:r>
            <a:r>
              <a:rPr lang="en-US" dirty="0"/>
              <a:t> </a:t>
            </a:r>
            <a:r>
              <a:rPr lang="en-US" dirty="0" err="1"/>
              <a:t>lý</a:t>
            </a:r>
            <a:r>
              <a:rPr lang="en-US" dirty="0"/>
              <a:t> </a:t>
            </a:r>
            <a:r>
              <a:rPr lang="en-US" dirty="0" err="1"/>
              <a:t>không</a:t>
            </a:r>
            <a:r>
              <a:rPr lang="en-US" dirty="0"/>
              <a:t> </a:t>
            </a:r>
            <a:r>
              <a:rPr lang="en-US" dirty="0" err="1"/>
              <a:t>khí</a:t>
            </a:r>
            <a:r>
              <a:rPr lang="en-US" dirty="0"/>
              <a:t> </a:t>
            </a:r>
            <a:r>
              <a:rPr lang="en-US" dirty="0" err="1"/>
              <a:t>trong</a:t>
            </a:r>
            <a:r>
              <a:rPr lang="en-US" dirty="0"/>
              <a:t> </a:t>
            </a:r>
            <a:r>
              <a:rPr lang="en-US" dirty="0" err="1"/>
              <a:t>các</a:t>
            </a:r>
            <a:r>
              <a:rPr lang="en-US" dirty="0"/>
              <a:t> </a:t>
            </a:r>
            <a:r>
              <a:rPr lang="en-US" dirty="0" err="1"/>
              <a:t>hệ</a:t>
            </a:r>
            <a:r>
              <a:rPr lang="en-US" dirty="0"/>
              <a:t> </a:t>
            </a:r>
            <a:r>
              <a:rPr lang="en-US" dirty="0" err="1"/>
              <a:t>thống</a:t>
            </a:r>
            <a:r>
              <a:rPr lang="en-US" dirty="0"/>
              <a:t> </a:t>
            </a:r>
            <a:r>
              <a:rPr lang="en-US" dirty="0" err="1"/>
              <a:t>điều</a:t>
            </a:r>
            <a:r>
              <a:rPr lang="en-US" dirty="0"/>
              <a:t> </a:t>
            </a:r>
            <a:r>
              <a:rPr lang="en-US" dirty="0" err="1"/>
              <a:t>không</a:t>
            </a:r>
            <a:r>
              <a:rPr lang="en-US" dirty="0"/>
              <a:t> (</a:t>
            </a:r>
            <a:r>
              <a:rPr lang="en-US" dirty="0" err="1"/>
              <a:t>như</a:t>
            </a:r>
            <a:r>
              <a:rPr lang="en-US" dirty="0"/>
              <a:t> ở </a:t>
            </a:r>
            <a:r>
              <a:rPr lang="en-US" dirty="0" err="1"/>
              <a:t>các</a:t>
            </a:r>
            <a:r>
              <a:rPr lang="en-US" dirty="0"/>
              <a:t> </a:t>
            </a:r>
            <a:r>
              <a:rPr lang="en-US" dirty="0" err="1"/>
              <a:t>nhà</a:t>
            </a:r>
            <a:r>
              <a:rPr lang="en-US" dirty="0"/>
              <a:t> </a:t>
            </a:r>
            <a:r>
              <a:rPr lang="en-US" dirty="0" err="1"/>
              <a:t>máy</a:t>
            </a:r>
            <a:r>
              <a:rPr lang="en-US" dirty="0"/>
              <a:t> </a:t>
            </a:r>
            <a:r>
              <a:rPr lang="en-US" dirty="0" err="1"/>
              <a:t>dệt</a:t>
            </a:r>
            <a:r>
              <a:rPr lang="en-US" dirty="0"/>
              <a:t>), </a:t>
            </a:r>
            <a:r>
              <a:rPr lang="en-US" dirty="0" err="1"/>
              <a:t>nước</a:t>
            </a:r>
            <a:r>
              <a:rPr lang="en-US" dirty="0"/>
              <a:t> </a:t>
            </a:r>
            <a:r>
              <a:rPr lang="en-US" dirty="0" err="1"/>
              <a:t>lạnh</a:t>
            </a:r>
            <a:r>
              <a:rPr lang="en-US" dirty="0"/>
              <a:t> </a:t>
            </a:r>
            <a:r>
              <a:rPr lang="en-US" dirty="0" err="1"/>
              <a:t>thường</a:t>
            </a:r>
            <a:r>
              <a:rPr lang="en-US" dirty="0"/>
              <a:t> hay </a:t>
            </a:r>
            <a:r>
              <a:rPr lang="en-US" dirty="0" err="1"/>
              <a:t>bị</a:t>
            </a:r>
            <a:r>
              <a:rPr lang="en-US" dirty="0"/>
              <a:t> </a:t>
            </a:r>
            <a:r>
              <a:rPr lang="en-US" dirty="0" err="1"/>
              <a:t>trộn</a:t>
            </a:r>
            <a:r>
              <a:rPr lang="en-US" dirty="0"/>
              <a:t> </a:t>
            </a:r>
            <a:r>
              <a:rPr lang="en-US" dirty="0" err="1"/>
              <a:t>lẫn</a:t>
            </a:r>
            <a:r>
              <a:rPr lang="en-US" dirty="0"/>
              <a:t> </a:t>
            </a:r>
            <a:r>
              <a:rPr lang="en-US" dirty="0" err="1"/>
              <a:t>với</a:t>
            </a:r>
            <a:r>
              <a:rPr lang="en-US" dirty="0"/>
              <a:t> </a:t>
            </a:r>
            <a:r>
              <a:rPr lang="en-US" dirty="0" err="1"/>
              <a:t>nước</a:t>
            </a:r>
            <a:r>
              <a:rPr lang="en-US" dirty="0"/>
              <a:t> </a:t>
            </a:r>
            <a:r>
              <a:rPr lang="en-US" dirty="0" err="1"/>
              <a:t>hồi</a:t>
            </a:r>
            <a:r>
              <a:rPr lang="en-US" dirty="0"/>
              <a:t> </a:t>
            </a:r>
            <a:r>
              <a:rPr lang="en-US" dirty="0" err="1"/>
              <a:t>về</a:t>
            </a:r>
            <a:r>
              <a:rPr lang="en-US" dirty="0"/>
              <a:t>. </a:t>
            </a:r>
            <a:r>
              <a:rPr lang="en-US" dirty="0" err="1"/>
              <a:t>Nhiệt</a:t>
            </a:r>
            <a:r>
              <a:rPr lang="en-US" dirty="0"/>
              <a:t> </a:t>
            </a:r>
            <a:r>
              <a:rPr lang="en-US" dirty="0" err="1"/>
              <a:t>độ</a:t>
            </a:r>
            <a:r>
              <a:rPr lang="en-US" dirty="0"/>
              <a:t> </a:t>
            </a:r>
            <a:r>
              <a:rPr lang="en-US" dirty="0" err="1"/>
              <a:t>nước</a:t>
            </a:r>
            <a:r>
              <a:rPr lang="en-US" dirty="0"/>
              <a:t> </a:t>
            </a:r>
            <a:r>
              <a:rPr lang="en-US" dirty="0" err="1"/>
              <a:t>cung</a:t>
            </a:r>
            <a:r>
              <a:rPr lang="en-US" dirty="0"/>
              <a:t> </a:t>
            </a:r>
            <a:r>
              <a:rPr lang="en-US" dirty="0" err="1"/>
              <a:t>cấp</a:t>
            </a:r>
            <a:r>
              <a:rPr lang="en-US" dirty="0"/>
              <a:t> </a:t>
            </a:r>
            <a:r>
              <a:rPr lang="en-US" dirty="0" err="1"/>
              <a:t>cho</a:t>
            </a:r>
            <a:r>
              <a:rPr lang="en-US" dirty="0"/>
              <a:t> </a:t>
            </a:r>
            <a:r>
              <a:rPr lang="en-US" dirty="0" err="1"/>
              <a:t>các</a:t>
            </a:r>
            <a:r>
              <a:rPr lang="en-US" dirty="0"/>
              <a:t> </a:t>
            </a:r>
            <a:r>
              <a:rPr lang="en-US" dirty="0" err="1"/>
              <a:t>nơi</a:t>
            </a:r>
            <a:r>
              <a:rPr lang="en-US" dirty="0"/>
              <a:t> </a:t>
            </a:r>
            <a:r>
              <a:rPr lang="en-US" dirty="0" err="1"/>
              <a:t>tiêu</a:t>
            </a:r>
            <a:r>
              <a:rPr lang="en-US" dirty="0"/>
              <a:t> </a:t>
            </a:r>
            <a:r>
              <a:rPr lang="en-US" dirty="0" err="1"/>
              <a:t>thụ</a:t>
            </a:r>
            <a:r>
              <a:rPr lang="en-US" dirty="0"/>
              <a:t> </a:t>
            </a:r>
            <a:r>
              <a:rPr lang="en-US" dirty="0" err="1"/>
              <a:t>sẽ</a:t>
            </a:r>
            <a:r>
              <a:rPr lang="en-US" dirty="0"/>
              <a:t> </a:t>
            </a:r>
            <a:r>
              <a:rPr lang="en-US" dirty="0" err="1"/>
              <a:t>cao</a:t>
            </a:r>
            <a:r>
              <a:rPr lang="en-US" dirty="0"/>
              <a:t> </a:t>
            </a:r>
            <a:r>
              <a:rPr lang="en-US" dirty="0" err="1"/>
              <a:t>hơn</a:t>
            </a:r>
            <a:r>
              <a:rPr lang="en-US" dirty="0"/>
              <a:t> </a:t>
            </a:r>
            <a:r>
              <a:rPr lang="en-US" dirty="0" err="1"/>
              <a:t>nhiệt</a:t>
            </a:r>
            <a:r>
              <a:rPr lang="en-US" dirty="0"/>
              <a:t> </a:t>
            </a:r>
            <a:r>
              <a:rPr lang="en-US" dirty="0" err="1"/>
              <a:t>độ</a:t>
            </a:r>
            <a:r>
              <a:rPr lang="en-US" dirty="0"/>
              <a:t> </a:t>
            </a:r>
            <a:r>
              <a:rPr lang="en-US" dirty="0" err="1"/>
              <a:t>đầu</a:t>
            </a:r>
            <a:r>
              <a:rPr lang="en-US" dirty="0"/>
              <a:t> </a:t>
            </a:r>
            <a:r>
              <a:rPr lang="en-US" dirty="0" err="1"/>
              <a:t>ra</a:t>
            </a:r>
            <a:r>
              <a:rPr lang="en-US" dirty="0"/>
              <a:t> </a:t>
            </a:r>
            <a:r>
              <a:rPr lang="en-US" dirty="0" err="1"/>
              <a:t>của</a:t>
            </a:r>
            <a:r>
              <a:rPr lang="en-US" dirty="0"/>
              <a:t> </a:t>
            </a:r>
            <a:r>
              <a:rPr lang="en-US" dirty="0" err="1"/>
              <a:t>máy</a:t>
            </a:r>
            <a:r>
              <a:rPr lang="en-US" dirty="0"/>
              <a:t> </a:t>
            </a:r>
            <a:r>
              <a:rPr lang="en-US" dirty="0" err="1"/>
              <a:t>lạnh</a:t>
            </a:r>
            <a:r>
              <a:rPr lang="en-US" dirty="0"/>
              <a:t> do </a:t>
            </a:r>
            <a:r>
              <a:rPr lang="en-US" dirty="0" err="1"/>
              <a:t>đó</a:t>
            </a:r>
            <a:r>
              <a:rPr lang="en-US" dirty="0"/>
              <a:t> </a:t>
            </a:r>
            <a:r>
              <a:rPr lang="en-US" dirty="0" err="1"/>
              <a:t>máy</a:t>
            </a:r>
            <a:r>
              <a:rPr lang="en-US" dirty="0"/>
              <a:t> </a:t>
            </a:r>
            <a:r>
              <a:rPr lang="en-US" dirty="0" err="1"/>
              <a:t>lạnh</a:t>
            </a:r>
            <a:r>
              <a:rPr lang="en-US" dirty="0"/>
              <a:t> </a:t>
            </a:r>
            <a:r>
              <a:rPr lang="en-US" dirty="0" err="1"/>
              <a:t>phải</a:t>
            </a:r>
            <a:r>
              <a:rPr lang="en-US" dirty="0"/>
              <a:t> </a:t>
            </a:r>
            <a:r>
              <a:rPr lang="en-US" dirty="0" err="1"/>
              <a:t>vận</a:t>
            </a:r>
            <a:r>
              <a:rPr lang="en-US" dirty="0"/>
              <a:t> </a:t>
            </a:r>
            <a:r>
              <a:rPr lang="en-US" dirty="0" err="1"/>
              <a:t>hành</a:t>
            </a:r>
            <a:r>
              <a:rPr lang="en-US" dirty="0"/>
              <a:t> ở </a:t>
            </a:r>
            <a:r>
              <a:rPr lang="en-US" dirty="0" err="1"/>
              <a:t>nhiệt</a:t>
            </a:r>
            <a:r>
              <a:rPr lang="en-US" dirty="0"/>
              <a:t> </a:t>
            </a:r>
            <a:r>
              <a:rPr lang="en-US" dirty="0" err="1"/>
              <a:t>độ</a:t>
            </a:r>
            <a:r>
              <a:rPr lang="en-US" dirty="0"/>
              <a:t> </a:t>
            </a:r>
            <a:r>
              <a:rPr lang="en-US" dirty="0" err="1"/>
              <a:t>cài</a:t>
            </a:r>
            <a:r>
              <a:rPr lang="en-US" dirty="0"/>
              <a:t> </a:t>
            </a:r>
            <a:r>
              <a:rPr lang="en-US" dirty="0" err="1"/>
              <a:t>đặt</a:t>
            </a:r>
            <a:r>
              <a:rPr lang="en-US" dirty="0"/>
              <a:t> </a:t>
            </a:r>
            <a:r>
              <a:rPr lang="en-US" dirty="0" err="1"/>
              <a:t>thấp</a:t>
            </a:r>
            <a:r>
              <a:rPr lang="en-US" dirty="0"/>
              <a:t> </a:t>
            </a:r>
            <a:r>
              <a:rPr lang="en-US" dirty="0" err="1"/>
              <a:t>hơn</a:t>
            </a:r>
            <a:r>
              <a:rPr lang="en-US" dirty="0"/>
              <a:t>.</a:t>
            </a:r>
          </a:p>
          <a:p>
            <a:pPr eaLnBrk="1" fontAlgn="auto" hangingPunct="1">
              <a:lnSpc>
                <a:spcPct val="120000"/>
              </a:lnSpc>
              <a:spcBef>
                <a:spcPts val="0"/>
              </a:spcBef>
              <a:spcAft>
                <a:spcPts val="0"/>
              </a:spcAft>
              <a:defRPr/>
            </a:pPr>
            <a:r>
              <a:rPr lang="en-US" dirty="0" err="1"/>
              <a:t>Trong</a:t>
            </a:r>
            <a:r>
              <a:rPr lang="en-US" dirty="0"/>
              <a:t> </a:t>
            </a:r>
            <a:r>
              <a:rPr lang="en-US" dirty="0" err="1"/>
              <a:t>các</a:t>
            </a:r>
            <a:r>
              <a:rPr lang="en-US" dirty="0"/>
              <a:t> </a:t>
            </a:r>
            <a:r>
              <a:rPr lang="en-US" dirty="0" err="1"/>
              <a:t>máy</a:t>
            </a:r>
            <a:r>
              <a:rPr lang="en-US" dirty="0"/>
              <a:t> </a:t>
            </a:r>
            <a:r>
              <a:rPr lang="en-US" dirty="0" err="1"/>
              <a:t>lạnh</a:t>
            </a:r>
            <a:r>
              <a:rPr lang="en-US" dirty="0"/>
              <a:t> </a:t>
            </a:r>
            <a:r>
              <a:rPr lang="en-US" dirty="0" err="1"/>
              <a:t>sử</a:t>
            </a:r>
            <a:r>
              <a:rPr lang="en-US" dirty="0"/>
              <a:t> </a:t>
            </a:r>
            <a:r>
              <a:rPr lang="en-US" dirty="0" err="1"/>
              <a:t>dụng</a:t>
            </a:r>
            <a:r>
              <a:rPr lang="en-US" dirty="0"/>
              <a:t> </a:t>
            </a:r>
            <a:r>
              <a:rPr lang="en-US" dirty="0" err="1"/>
              <a:t>tổ</a:t>
            </a:r>
            <a:r>
              <a:rPr lang="en-US" dirty="0"/>
              <a:t> </a:t>
            </a:r>
            <a:r>
              <a:rPr lang="en-US" dirty="0" err="1"/>
              <a:t>hợp</a:t>
            </a:r>
            <a:r>
              <a:rPr lang="en-US" dirty="0"/>
              <a:t> </a:t>
            </a:r>
            <a:r>
              <a:rPr lang="en-US" dirty="0" err="1"/>
              <a:t>các</a:t>
            </a:r>
            <a:r>
              <a:rPr lang="en-US" dirty="0"/>
              <a:t> thermostat </a:t>
            </a:r>
            <a:r>
              <a:rPr lang="en-US" dirty="0" err="1"/>
              <a:t>để</a:t>
            </a:r>
            <a:r>
              <a:rPr lang="en-US" dirty="0"/>
              <a:t> </a:t>
            </a:r>
            <a:r>
              <a:rPr lang="en-US" dirty="0" err="1"/>
              <a:t>cài</a:t>
            </a:r>
            <a:r>
              <a:rPr lang="en-US" dirty="0"/>
              <a:t> </a:t>
            </a:r>
            <a:r>
              <a:rPr lang="en-US" dirty="0" err="1"/>
              <a:t>đặt</a:t>
            </a:r>
            <a:r>
              <a:rPr lang="en-US" dirty="0"/>
              <a:t> </a:t>
            </a:r>
            <a:r>
              <a:rPr lang="en-US" dirty="0" err="1"/>
              <a:t>các</a:t>
            </a:r>
            <a:r>
              <a:rPr lang="en-US" dirty="0"/>
              <a:t> </a:t>
            </a:r>
            <a:r>
              <a:rPr lang="en-US" dirty="0" err="1"/>
              <a:t>khoảng</a:t>
            </a:r>
            <a:r>
              <a:rPr lang="en-US" dirty="0"/>
              <a:t> </a:t>
            </a:r>
            <a:r>
              <a:rPr lang="en-US" dirty="0" err="1"/>
              <a:t>nhiệt</a:t>
            </a:r>
            <a:r>
              <a:rPr lang="en-US" dirty="0"/>
              <a:t> </a:t>
            </a:r>
            <a:r>
              <a:rPr lang="en-US" dirty="0" err="1"/>
              <a:t>độ</a:t>
            </a:r>
            <a:r>
              <a:rPr lang="en-US" dirty="0"/>
              <a:t> </a:t>
            </a:r>
            <a:r>
              <a:rPr lang="en-US" dirty="0" err="1"/>
              <a:t>khác</a:t>
            </a:r>
            <a:r>
              <a:rPr lang="en-US" dirty="0"/>
              <a:t> </a:t>
            </a:r>
            <a:r>
              <a:rPr lang="en-US" dirty="0" err="1"/>
              <a:t>nhau</a:t>
            </a:r>
            <a:r>
              <a:rPr lang="en-US" dirty="0"/>
              <a:t> </a:t>
            </a:r>
            <a:r>
              <a:rPr lang="en-US" dirty="0" err="1"/>
              <a:t>của</a:t>
            </a:r>
            <a:r>
              <a:rPr lang="en-US" dirty="0"/>
              <a:t> </a:t>
            </a:r>
            <a:r>
              <a:rPr lang="en-US" dirty="0" err="1"/>
              <a:t>máy</a:t>
            </a:r>
            <a:r>
              <a:rPr lang="en-US" dirty="0"/>
              <a:t> </a:t>
            </a:r>
            <a:r>
              <a:rPr lang="en-US" dirty="0" err="1"/>
              <a:t>lạnh</a:t>
            </a:r>
            <a:r>
              <a:rPr lang="en-US" dirty="0"/>
              <a:t> (</a:t>
            </a:r>
            <a:r>
              <a:rPr lang="en-US" dirty="0" err="1"/>
              <a:t>vd</a:t>
            </a:r>
            <a:r>
              <a:rPr lang="en-US" dirty="0"/>
              <a:t>: </a:t>
            </a:r>
            <a:r>
              <a:rPr lang="en-US" dirty="0" err="1"/>
              <a:t>máy</a:t>
            </a:r>
            <a:r>
              <a:rPr lang="en-US" dirty="0"/>
              <a:t> ĐHKK </a:t>
            </a:r>
            <a:r>
              <a:rPr lang="en-US" dirty="0" err="1"/>
              <a:t>trung</a:t>
            </a:r>
            <a:r>
              <a:rPr lang="en-US" dirty="0"/>
              <a:t> </a:t>
            </a:r>
            <a:r>
              <a:rPr lang="en-US" dirty="0" err="1"/>
              <a:t>tâm</a:t>
            </a:r>
            <a:r>
              <a:rPr lang="en-US" dirty="0"/>
              <a:t>- water chiller), </a:t>
            </a:r>
            <a:r>
              <a:rPr lang="en-US" dirty="0" err="1"/>
              <a:t>nếu</a:t>
            </a:r>
            <a:r>
              <a:rPr lang="en-US" dirty="0"/>
              <a:t> </a:t>
            </a:r>
            <a:r>
              <a:rPr lang="en-US" dirty="0" err="1"/>
              <a:t>nhiệt</a:t>
            </a:r>
            <a:r>
              <a:rPr lang="en-US" dirty="0"/>
              <a:t> </a:t>
            </a:r>
            <a:r>
              <a:rPr lang="en-US" dirty="0" err="1"/>
              <a:t>độ</a:t>
            </a:r>
            <a:r>
              <a:rPr lang="en-US" dirty="0"/>
              <a:t> </a:t>
            </a:r>
            <a:r>
              <a:rPr lang="en-US" dirty="0" err="1"/>
              <a:t>nước</a:t>
            </a:r>
            <a:r>
              <a:rPr lang="en-US" dirty="0"/>
              <a:t> </a:t>
            </a:r>
            <a:r>
              <a:rPr lang="en-US" dirty="0" err="1"/>
              <a:t>lạnh</a:t>
            </a:r>
            <a:r>
              <a:rPr lang="en-US" dirty="0"/>
              <a:t> </a:t>
            </a:r>
            <a:r>
              <a:rPr lang="en-US" dirty="0" err="1"/>
              <a:t>được</a:t>
            </a:r>
            <a:r>
              <a:rPr lang="en-US" dirty="0"/>
              <a:t> </a:t>
            </a:r>
            <a:r>
              <a:rPr lang="en-US" dirty="0" err="1"/>
              <a:t>cài</a:t>
            </a:r>
            <a:r>
              <a:rPr lang="en-US" dirty="0"/>
              <a:t> </a:t>
            </a:r>
            <a:r>
              <a:rPr lang="en-US" dirty="0" err="1"/>
              <a:t>đặt</a:t>
            </a:r>
            <a:r>
              <a:rPr lang="en-US" dirty="0"/>
              <a:t> </a:t>
            </a:r>
            <a:r>
              <a:rPr lang="en-US" dirty="0" err="1"/>
              <a:t>cố</a:t>
            </a:r>
            <a:r>
              <a:rPr lang="en-US" dirty="0"/>
              <a:t> </a:t>
            </a:r>
            <a:r>
              <a:rPr lang="en-US" dirty="0" err="1"/>
              <a:t>định</a:t>
            </a:r>
            <a:r>
              <a:rPr lang="en-US" dirty="0"/>
              <a:t>, </a:t>
            </a:r>
            <a:r>
              <a:rPr lang="en-US" dirty="0" err="1"/>
              <a:t>quá</a:t>
            </a:r>
            <a:r>
              <a:rPr lang="en-US" dirty="0"/>
              <a:t> </a:t>
            </a:r>
            <a:r>
              <a:rPr lang="en-US" dirty="0" err="1"/>
              <a:t>thấp</a:t>
            </a:r>
            <a:r>
              <a:rPr lang="en-US" dirty="0"/>
              <a:t> </a:t>
            </a:r>
            <a:r>
              <a:rPr lang="en-US" dirty="0" err="1"/>
              <a:t>bất</a:t>
            </a:r>
            <a:r>
              <a:rPr lang="en-US" dirty="0"/>
              <a:t> </a:t>
            </a:r>
            <a:r>
              <a:rPr lang="en-US" dirty="0" err="1"/>
              <a:t>chấp</a:t>
            </a:r>
            <a:r>
              <a:rPr lang="en-US" dirty="0"/>
              <a:t> </a:t>
            </a:r>
            <a:r>
              <a:rPr lang="en-US" dirty="0" err="1"/>
              <a:t>nhu</a:t>
            </a:r>
            <a:r>
              <a:rPr lang="en-US" dirty="0"/>
              <a:t> </a:t>
            </a:r>
            <a:r>
              <a:rPr lang="en-US" dirty="0" err="1"/>
              <a:t>cầu</a:t>
            </a:r>
            <a:r>
              <a:rPr lang="en-US" dirty="0"/>
              <a:t> </a:t>
            </a:r>
            <a:r>
              <a:rPr lang="en-US" dirty="0" err="1"/>
              <a:t>sẽ</a:t>
            </a:r>
            <a:r>
              <a:rPr lang="en-US" dirty="0"/>
              <a:t> </a:t>
            </a:r>
            <a:r>
              <a:rPr lang="en-US" dirty="0" err="1"/>
              <a:t>khiến</a:t>
            </a:r>
            <a:r>
              <a:rPr lang="en-US" dirty="0"/>
              <a:t> </a:t>
            </a:r>
            <a:r>
              <a:rPr lang="en-US" dirty="0" err="1"/>
              <a:t>cho</a:t>
            </a:r>
            <a:r>
              <a:rPr lang="en-US" dirty="0"/>
              <a:t> </a:t>
            </a:r>
            <a:r>
              <a:rPr lang="en-US" dirty="0" err="1"/>
              <a:t>máy</a:t>
            </a:r>
            <a:r>
              <a:rPr lang="en-US" dirty="0"/>
              <a:t> </a:t>
            </a:r>
            <a:r>
              <a:rPr lang="en-US" dirty="0" err="1"/>
              <a:t>lạnh</a:t>
            </a:r>
            <a:r>
              <a:rPr lang="en-US" dirty="0"/>
              <a:t> </a:t>
            </a:r>
            <a:r>
              <a:rPr lang="en-US" dirty="0" err="1"/>
              <a:t>cũng</a:t>
            </a:r>
            <a:r>
              <a:rPr lang="en-US" dirty="0"/>
              <a:t> </a:t>
            </a:r>
            <a:r>
              <a:rPr lang="en-US" dirty="0" err="1"/>
              <a:t>như</a:t>
            </a:r>
            <a:r>
              <a:rPr lang="en-US" dirty="0"/>
              <a:t> </a:t>
            </a:r>
            <a:r>
              <a:rPr lang="en-US" dirty="0" err="1"/>
              <a:t>các</a:t>
            </a:r>
            <a:r>
              <a:rPr lang="en-US" dirty="0"/>
              <a:t> </a:t>
            </a:r>
            <a:r>
              <a:rPr lang="en-US" dirty="0" err="1"/>
              <a:t>bơm</a:t>
            </a:r>
            <a:r>
              <a:rPr lang="en-US" dirty="0"/>
              <a:t> </a:t>
            </a:r>
            <a:r>
              <a:rPr lang="en-US" dirty="0" err="1"/>
              <a:t>nước</a:t>
            </a:r>
            <a:r>
              <a:rPr lang="en-US" dirty="0"/>
              <a:t> </a:t>
            </a:r>
            <a:r>
              <a:rPr lang="en-US" dirty="0" err="1"/>
              <a:t>lạnh</a:t>
            </a:r>
            <a:r>
              <a:rPr lang="en-US" dirty="0"/>
              <a:t> </a:t>
            </a:r>
            <a:r>
              <a:rPr lang="en-US" dirty="0" err="1"/>
              <a:t>tiêu</a:t>
            </a:r>
            <a:r>
              <a:rPr lang="en-US" dirty="0"/>
              <a:t> </a:t>
            </a:r>
            <a:r>
              <a:rPr lang="en-US" dirty="0" err="1"/>
              <a:t>thụ</a:t>
            </a:r>
            <a:r>
              <a:rPr lang="en-US" dirty="0"/>
              <a:t> </a:t>
            </a:r>
            <a:r>
              <a:rPr lang="en-US" dirty="0" err="1"/>
              <a:t>năng</a:t>
            </a:r>
            <a:r>
              <a:rPr lang="en-US" dirty="0"/>
              <a:t> </a:t>
            </a:r>
            <a:r>
              <a:rPr lang="en-US" dirty="0" err="1"/>
              <a:t>lượng</a:t>
            </a:r>
            <a:r>
              <a:rPr lang="en-US" dirty="0"/>
              <a:t> </a:t>
            </a:r>
            <a:r>
              <a:rPr lang="en-US" dirty="0" err="1"/>
              <a:t>lãng</a:t>
            </a:r>
            <a:r>
              <a:rPr lang="en-US" dirty="0"/>
              <a:t> </a:t>
            </a:r>
            <a:r>
              <a:rPr lang="en-US" dirty="0" err="1"/>
              <a:t>phí</a:t>
            </a:r>
            <a:r>
              <a:rPr lang="en-US" dirty="0"/>
              <a:t>. </a:t>
            </a:r>
            <a:r>
              <a:rPr lang="en-US" dirty="0" err="1"/>
              <a:t>Nếu</a:t>
            </a:r>
            <a:r>
              <a:rPr lang="en-US" dirty="0"/>
              <a:t> </a:t>
            </a:r>
            <a:r>
              <a:rPr lang="en-US" dirty="0" err="1"/>
              <a:t>tăng</a:t>
            </a:r>
            <a:r>
              <a:rPr lang="en-US" dirty="0"/>
              <a:t> </a:t>
            </a:r>
            <a:r>
              <a:rPr lang="en-US" dirty="0" err="1"/>
              <a:t>được</a:t>
            </a:r>
            <a:r>
              <a:rPr lang="en-US" dirty="0"/>
              <a:t> 1</a:t>
            </a:r>
            <a:r>
              <a:rPr lang="en-US" baseline="30000" dirty="0"/>
              <a:t>o</a:t>
            </a:r>
            <a:r>
              <a:rPr lang="en-US" dirty="0"/>
              <a:t>C </a:t>
            </a:r>
            <a:r>
              <a:rPr lang="en-US" dirty="0" err="1"/>
              <a:t>nhiệt</a:t>
            </a:r>
            <a:r>
              <a:rPr lang="en-US" dirty="0"/>
              <a:t> </a:t>
            </a:r>
            <a:r>
              <a:rPr lang="en-US" dirty="0" err="1"/>
              <a:t>độ</a:t>
            </a:r>
            <a:r>
              <a:rPr lang="en-US" dirty="0"/>
              <a:t> </a:t>
            </a:r>
            <a:r>
              <a:rPr lang="en-US" dirty="0" err="1"/>
              <a:t>trung</a:t>
            </a:r>
            <a:r>
              <a:rPr lang="en-US" dirty="0"/>
              <a:t> </a:t>
            </a:r>
            <a:r>
              <a:rPr lang="en-US" dirty="0" err="1"/>
              <a:t>bình</a:t>
            </a:r>
            <a:r>
              <a:rPr lang="en-US" dirty="0"/>
              <a:t> </a:t>
            </a:r>
            <a:r>
              <a:rPr lang="en-US" dirty="0" err="1"/>
              <a:t>nước</a:t>
            </a:r>
            <a:r>
              <a:rPr lang="en-US" dirty="0"/>
              <a:t> </a:t>
            </a:r>
            <a:r>
              <a:rPr lang="en-US" dirty="0" err="1"/>
              <a:t>cài</a:t>
            </a:r>
            <a:r>
              <a:rPr lang="en-US" dirty="0"/>
              <a:t> </a:t>
            </a:r>
            <a:r>
              <a:rPr lang="en-US" dirty="0" err="1"/>
              <a:t>đặt</a:t>
            </a:r>
            <a:r>
              <a:rPr lang="en-US" dirty="0"/>
              <a:t> </a:t>
            </a:r>
            <a:r>
              <a:rPr lang="en-US" dirty="0" err="1"/>
              <a:t>có</a:t>
            </a:r>
            <a:r>
              <a:rPr lang="en-US" dirty="0"/>
              <a:t> </a:t>
            </a:r>
            <a:r>
              <a:rPr lang="en-US" dirty="0" err="1"/>
              <a:t>thể</a:t>
            </a:r>
            <a:r>
              <a:rPr lang="en-US" dirty="0"/>
              <a:t> </a:t>
            </a:r>
            <a:r>
              <a:rPr lang="en-US" dirty="0" err="1"/>
              <a:t>tiết</a:t>
            </a:r>
            <a:r>
              <a:rPr lang="en-US" dirty="0"/>
              <a:t> </a:t>
            </a:r>
            <a:r>
              <a:rPr lang="en-US" dirty="0" err="1"/>
              <a:t>kiệm</a:t>
            </a:r>
            <a:r>
              <a:rPr lang="en-US" dirty="0"/>
              <a:t> </a:t>
            </a:r>
            <a:r>
              <a:rPr lang="en-US" dirty="0" err="1"/>
              <a:t>đến</a:t>
            </a:r>
            <a:r>
              <a:rPr lang="en-US" dirty="0"/>
              <a:t> 3% </a:t>
            </a:r>
            <a:r>
              <a:rPr lang="en-US" dirty="0" err="1"/>
              <a:t>điện</a:t>
            </a:r>
            <a:r>
              <a:rPr lang="en-US" dirty="0"/>
              <a:t> </a:t>
            </a:r>
            <a:r>
              <a:rPr lang="en-US" dirty="0" err="1"/>
              <a:t>năng</a:t>
            </a:r>
            <a:r>
              <a:rPr lang="en-US" dirty="0"/>
              <a:t> </a:t>
            </a:r>
            <a:r>
              <a:rPr lang="en-US" dirty="0" err="1"/>
              <a:t>tiêu</a:t>
            </a:r>
            <a:r>
              <a:rPr lang="en-US" dirty="0"/>
              <a:t> </a:t>
            </a:r>
            <a:r>
              <a:rPr lang="en-US" dirty="0" err="1"/>
              <a:t>thụ</a:t>
            </a:r>
            <a:r>
              <a:rPr lang="en-US" dirty="0"/>
              <a:t> </a:t>
            </a:r>
            <a:r>
              <a:rPr lang="en-US" dirty="0" err="1"/>
              <a:t>cho</a:t>
            </a:r>
            <a:r>
              <a:rPr lang="en-US" dirty="0"/>
              <a:t> </a:t>
            </a:r>
            <a:r>
              <a:rPr lang="en-US" dirty="0" err="1"/>
              <a:t>máy</a:t>
            </a:r>
            <a:r>
              <a:rPr lang="en-US" dirty="0"/>
              <a:t> </a:t>
            </a:r>
            <a:r>
              <a:rPr lang="en-US" dirty="0" err="1"/>
              <a:t>lạnh</a:t>
            </a:r>
            <a:r>
              <a:rPr lang="en-US" dirty="0"/>
              <a:t>.</a:t>
            </a:r>
          </a:p>
          <a:p>
            <a:pPr eaLnBrk="1" fontAlgn="auto" hangingPunct="1">
              <a:lnSpc>
                <a:spcPct val="120000"/>
              </a:lnSpc>
              <a:spcBef>
                <a:spcPts val="0"/>
              </a:spcBef>
              <a:spcAft>
                <a:spcPts val="0"/>
              </a:spcAft>
              <a:defRPr/>
            </a:pPr>
            <a:r>
              <a:rPr lang="en-US" dirty="0" err="1"/>
              <a:t>Trong</a:t>
            </a:r>
            <a:r>
              <a:rPr lang="en-US" dirty="0"/>
              <a:t> </a:t>
            </a:r>
            <a:r>
              <a:rPr lang="en-US" dirty="0" err="1"/>
              <a:t>một</a:t>
            </a:r>
            <a:r>
              <a:rPr lang="en-US" dirty="0"/>
              <a:t> </a:t>
            </a:r>
            <a:r>
              <a:rPr lang="en-US" dirty="0" err="1"/>
              <a:t>nhà</a:t>
            </a:r>
            <a:r>
              <a:rPr lang="en-US" dirty="0"/>
              <a:t> </a:t>
            </a:r>
            <a:r>
              <a:rPr lang="en-US" dirty="0" err="1"/>
              <a:t>máy</a:t>
            </a:r>
            <a:r>
              <a:rPr lang="en-US" dirty="0"/>
              <a:t> </a:t>
            </a:r>
            <a:r>
              <a:rPr lang="en-US" dirty="0" err="1"/>
              <a:t>có</a:t>
            </a:r>
            <a:r>
              <a:rPr lang="en-US" dirty="0"/>
              <a:t> </a:t>
            </a:r>
            <a:r>
              <a:rPr lang="en-US" dirty="0" err="1"/>
              <a:t>sử</a:t>
            </a:r>
            <a:r>
              <a:rPr lang="en-US" dirty="0"/>
              <a:t> </a:t>
            </a:r>
            <a:r>
              <a:rPr lang="en-US" dirty="0" err="1"/>
              <a:t>dụng</a:t>
            </a:r>
            <a:r>
              <a:rPr lang="en-US" dirty="0"/>
              <a:t> </a:t>
            </a:r>
            <a:r>
              <a:rPr lang="en-US" dirty="0" err="1"/>
              <a:t>nhiều</a:t>
            </a:r>
            <a:r>
              <a:rPr lang="en-US" dirty="0"/>
              <a:t> </a:t>
            </a:r>
            <a:r>
              <a:rPr lang="en-US" dirty="0" err="1"/>
              <a:t>loại</a:t>
            </a:r>
            <a:r>
              <a:rPr lang="en-US" dirty="0"/>
              <a:t> </a:t>
            </a:r>
            <a:r>
              <a:rPr lang="en-US" dirty="0" err="1"/>
              <a:t>máy</a:t>
            </a:r>
            <a:r>
              <a:rPr lang="en-US" dirty="0"/>
              <a:t> </a:t>
            </a:r>
            <a:r>
              <a:rPr lang="en-US" dirty="0" err="1"/>
              <a:t>lạnh</a:t>
            </a:r>
            <a:r>
              <a:rPr lang="en-US" dirty="0"/>
              <a:t>, </a:t>
            </a:r>
            <a:r>
              <a:rPr lang="en-US" dirty="0" err="1"/>
              <a:t>hệ</a:t>
            </a:r>
            <a:r>
              <a:rPr lang="en-US" dirty="0"/>
              <a:t> </a:t>
            </a:r>
            <a:r>
              <a:rPr lang="en-US" dirty="0" err="1"/>
              <a:t>số</a:t>
            </a:r>
            <a:r>
              <a:rPr lang="en-US" dirty="0"/>
              <a:t> COP </a:t>
            </a:r>
            <a:r>
              <a:rPr lang="en-US" dirty="0" err="1"/>
              <a:t>của</a:t>
            </a:r>
            <a:r>
              <a:rPr lang="en-US" dirty="0"/>
              <a:t> </a:t>
            </a:r>
            <a:r>
              <a:rPr lang="en-US" dirty="0" err="1"/>
              <a:t>các</a:t>
            </a:r>
            <a:r>
              <a:rPr lang="en-US" dirty="0"/>
              <a:t> </a:t>
            </a:r>
            <a:r>
              <a:rPr lang="en-US" dirty="0" err="1"/>
              <a:t>máy</a:t>
            </a:r>
            <a:r>
              <a:rPr lang="en-US" dirty="0"/>
              <a:t> </a:t>
            </a:r>
            <a:r>
              <a:rPr lang="en-US" dirty="0" err="1"/>
              <a:t>sẽ</a:t>
            </a:r>
            <a:r>
              <a:rPr lang="en-US" dirty="0"/>
              <a:t> </a:t>
            </a:r>
            <a:r>
              <a:rPr lang="en-US" dirty="0" err="1"/>
              <a:t>khác</a:t>
            </a:r>
            <a:r>
              <a:rPr lang="en-US" dirty="0"/>
              <a:t> </a:t>
            </a:r>
            <a:r>
              <a:rPr lang="en-US" dirty="0" err="1"/>
              <a:t>nhau</a:t>
            </a:r>
            <a:r>
              <a:rPr lang="en-US" dirty="0"/>
              <a:t>. </a:t>
            </a:r>
            <a:r>
              <a:rPr lang="en-US" dirty="0" err="1"/>
              <a:t>Nếu</a:t>
            </a:r>
            <a:r>
              <a:rPr lang="en-US" dirty="0"/>
              <a:t> </a:t>
            </a:r>
            <a:r>
              <a:rPr lang="en-US" dirty="0" err="1"/>
              <a:t>sử</a:t>
            </a:r>
            <a:r>
              <a:rPr lang="en-US" dirty="0"/>
              <a:t> </a:t>
            </a:r>
            <a:r>
              <a:rPr lang="en-US" dirty="0" err="1"/>
              <a:t>dụng</a:t>
            </a:r>
            <a:r>
              <a:rPr lang="en-US" dirty="0"/>
              <a:t> </a:t>
            </a:r>
            <a:r>
              <a:rPr lang="en-US" dirty="0" err="1"/>
              <a:t>máy</a:t>
            </a:r>
            <a:r>
              <a:rPr lang="en-US" dirty="0"/>
              <a:t> </a:t>
            </a:r>
            <a:r>
              <a:rPr lang="en-US" dirty="0" err="1"/>
              <a:t>có</a:t>
            </a:r>
            <a:r>
              <a:rPr lang="en-US" dirty="0"/>
              <a:t> </a:t>
            </a:r>
            <a:r>
              <a:rPr lang="en-US" dirty="0" err="1"/>
              <a:t>hệ</a:t>
            </a:r>
            <a:r>
              <a:rPr lang="en-US" dirty="0"/>
              <a:t> </a:t>
            </a:r>
            <a:r>
              <a:rPr lang="en-US" dirty="0" err="1"/>
              <a:t>số</a:t>
            </a:r>
            <a:r>
              <a:rPr lang="en-US" dirty="0"/>
              <a:t> COP </a:t>
            </a:r>
            <a:r>
              <a:rPr lang="en-US" dirty="0" err="1"/>
              <a:t>thấp</a:t>
            </a:r>
            <a:r>
              <a:rPr lang="en-US" dirty="0"/>
              <a:t> </a:t>
            </a:r>
            <a:r>
              <a:rPr lang="en-US" dirty="0" err="1"/>
              <a:t>để</a:t>
            </a:r>
            <a:r>
              <a:rPr lang="en-US" dirty="0"/>
              <a:t> </a:t>
            </a:r>
            <a:r>
              <a:rPr lang="en-US" dirty="0" err="1"/>
              <a:t>chạy</a:t>
            </a:r>
            <a:r>
              <a:rPr lang="en-US" dirty="0"/>
              <a:t> </a:t>
            </a:r>
            <a:r>
              <a:rPr lang="en-US" dirty="0" err="1"/>
              <a:t>phụ</a:t>
            </a:r>
            <a:r>
              <a:rPr lang="en-US" dirty="0"/>
              <a:t> </a:t>
            </a:r>
            <a:r>
              <a:rPr lang="en-US" dirty="0" err="1"/>
              <a:t>tải</a:t>
            </a:r>
            <a:r>
              <a:rPr lang="en-US" dirty="0"/>
              <a:t> </a:t>
            </a:r>
            <a:r>
              <a:rPr lang="en-US" dirty="0" err="1"/>
              <a:t>nền</a:t>
            </a:r>
            <a:r>
              <a:rPr lang="en-US" dirty="0"/>
              <a:t> </a:t>
            </a:r>
            <a:r>
              <a:rPr lang="en-US" dirty="0" err="1"/>
              <a:t>thì</a:t>
            </a:r>
            <a:r>
              <a:rPr lang="en-US" dirty="0"/>
              <a:t> chi </a:t>
            </a:r>
            <a:r>
              <a:rPr lang="en-US" dirty="0" err="1"/>
              <a:t>phí</a:t>
            </a:r>
            <a:r>
              <a:rPr lang="en-US" dirty="0"/>
              <a:t> </a:t>
            </a:r>
            <a:r>
              <a:rPr lang="en-US" dirty="0" err="1"/>
              <a:t>vận</a:t>
            </a:r>
            <a:r>
              <a:rPr lang="en-US" dirty="0"/>
              <a:t> </a:t>
            </a:r>
            <a:r>
              <a:rPr lang="en-US" dirty="0" err="1"/>
              <a:t>hành</a:t>
            </a:r>
            <a:r>
              <a:rPr lang="en-US" dirty="0"/>
              <a:t> </a:t>
            </a:r>
            <a:r>
              <a:rPr lang="en-US" dirty="0" err="1"/>
              <a:t>sẽ</a:t>
            </a:r>
            <a:r>
              <a:rPr lang="en-US" dirty="0"/>
              <a:t> </a:t>
            </a:r>
            <a:r>
              <a:rPr lang="en-US" dirty="0" err="1"/>
              <a:t>cao</a:t>
            </a:r>
            <a:r>
              <a:rPr lang="en-US" dirty="0"/>
              <a:t>. </a:t>
            </a:r>
            <a:r>
              <a:rPr lang="en-US" dirty="0" err="1"/>
              <a:t>Nên</a:t>
            </a:r>
            <a:r>
              <a:rPr lang="en-US" dirty="0"/>
              <a:t> </a:t>
            </a:r>
            <a:r>
              <a:rPr lang="en-US" dirty="0" err="1"/>
              <a:t>ưu</a:t>
            </a:r>
            <a:r>
              <a:rPr lang="en-US" dirty="0"/>
              <a:t> </a:t>
            </a:r>
            <a:r>
              <a:rPr lang="en-US" dirty="0" err="1"/>
              <a:t>tiên</a:t>
            </a:r>
            <a:r>
              <a:rPr lang="en-US" dirty="0"/>
              <a:t> </a:t>
            </a:r>
            <a:r>
              <a:rPr lang="en-US" dirty="0" err="1"/>
              <a:t>vận</a:t>
            </a:r>
            <a:r>
              <a:rPr lang="en-US" dirty="0"/>
              <a:t> </a:t>
            </a:r>
            <a:r>
              <a:rPr lang="en-US" dirty="0" err="1"/>
              <a:t>hành</a:t>
            </a:r>
            <a:r>
              <a:rPr lang="en-US" dirty="0"/>
              <a:t> </a:t>
            </a:r>
            <a:r>
              <a:rPr lang="en-US" dirty="0" err="1"/>
              <a:t>các</a:t>
            </a:r>
            <a:r>
              <a:rPr lang="en-US" dirty="0"/>
              <a:t> </a:t>
            </a:r>
            <a:r>
              <a:rPr lang="en-US" dirty="0" err="1"/>
              <a:t>máy</a:t>
            </a:r>
            <a:r>
              <a:rPr lang="en-US" dirty="0"/>
              <a:t> </a:t>
            </a:r>
            <a:r>
              <a:rPr lang="en-US" dirty="0" err="1"/>
              <a:t>có</a:t>
            </a:r>
            <a:r>
              <a:rPr lang="en-US" dirty="0"/>
              <a:t> COP </a:t>
            </a:r>
            <a:r>
              <a:rPr lang="en-US" dirty="0" err="1"/>
              <a:t>cao</a:t>
            </a:r>
            <a:r>
              <a:rPr lang="en-US" dirty="0"/>
              <a:t> (chi </a:t>
            </a:r>
            <a:r>
              <a:rPr lang="en-US" dirty="0" err="1"/>
              <a:t>phí</a:t>
            </a:r>
            <a:r>
              <a:rPr lang="en-US" dirty="0"/>
              <a:t> </a:t>
            </a:r>
            <a:r>
              <a:rPr lang="en-US" dirty="0" err="1"/>
              <a:t>vận</a:t>
            </a:r>
            <a:r>
              <a:rPr lang="en-US" dirty="0"/>
              <a:t> </a:t>
            </a:r>
            <a:r>
              <a:rPr lang="en-US" dirty="0" err="1"/>
              <a:t>hành</a:t>
            </a:r>
            <a:r>
              <a:rPr lang="en-US" dirty="0"/>
              <a:t> </a:t>
            </a:r>
            <a:r>
              <a:rPr lang="en-US" dirty="0" err="1"/>
              <a:t>thấp</a:t>
            </a:r>
            <a:r>
              <a:rPr lang="en-US" dirty="0"/>
              <a:t>) </a:t>
            </a:r>
            <a:r>
              <a:rPr lang="en-US" dirty="0" err="1"/>
              <a:t>để</a:t>
            </a:r>
            <a:r>
              <a:rPr lang="en-US" dirty="0"/>
              <a:t> </a:t>
            </a:r>
            <a:r>
              <a:rPr lang="en-US" dirty="0" err="1"/>
              <a:t>chạy</a:t>
            </a:r>
            <a:r>
              <a:rPr lang="en-US" dirty="0"/>
              <a:t> </a:t>
            </a:r>
            <a:r>
              <a:rPr lang="en-US" dirty="0" err="1"/>
              <a:t>phụ</a:t>
            </a:r>
            <a:r>
              <a:rPr lang="en-US" dirty="0"/>
              <a:t> </a:t>
            </a:r>
            <a:r>
              <a:rPr lang="en-US" dirty="0" err="1"/>
              <a:t>tải</a:t>
            </a:r>
            <a:r>
              <a:rPr lang="en-US" dirty="0"/>
              <a:t> </a:t>
            </a:r>
            <a:r>
              <a:rPr lang="en-US" dirty="0" err="1"/>
              <a:t>nền</a:t>
            </a:r>
            <a:r>
              <a:rPr lang="en-US" dirty="0"/>
              <a:t>. </a:t>
            </a:r>
            <a:r>
              <a:rPr lang="en-US" dirty="0" err="1"/>
              <a:t>Sử</a:t>
            </a:r>
            <a:r>
              <a:rPr lang="en-US" dirty="0"/>
              <a:t> </a:t>
            </a:r>
            <a:r>
              <a:rPr lang="en-US" dirty="0" err="1"/>
              <a:t>dụng</a:t>
            </a:r>
            <a:r>
              <a:rPr lang="en-US" dirty="0"/>
              <a:t> </a:t>
            </a:r>
            <a:r>
              <a:rPr lang="en-US" dirty="0" err="1"/>
              <a:t>các</a:t>
            </a:r>
            <a:r>
              <a:rPr lang="en-US" dirty="0"/>
              <a:t> </a:t>
            </a:r>
            <a:r>
              <a:rPr lang="en-US" dirty="0" err="1"/>
              <a:t>máy</a:t>
            </a:r>
            <a:r>
              <a:rPr lang="en-US" dirty="0"/>
              <a:t> </a:t>
            </a:r>
            <a:r>
              <a:rPr lang="en-US" dirty="0" err="1"/>
              <a:t>có</a:t>
            </a:r>
            <a:r>
              <a:rPr lang="en-US" dirty="0"/>
              <a:t> COP </a:t>
            </a:r>
            <a:r>
              <a:rPr lang="en-US" dirty="0" err="1"/>
              <a:t>thấp</a:t>
            </a:r>
            <a:r>
              <a:rPr lang="en-US" dirty="0"/>
              <a:t> </a:t>
            </a:r>
            <a:r>
              <a:rPr lang="en-US" dirty="0" err="1"/>
              <a:t>để</a:t>
            </a:r>
            <a:r>
              <a:rPr lang="en-US" dirty="0"/>
              <a:t> </a:t>
            </a:r>
            <a:r>
              <a:rPr lang="en-US" dirty="0" err="1"/>
              <a:t>chạy</a:t>
            </a:r>
            <a:r>
              <a:rPr lang="en-US" dirty="0"/>
              <a:t> </a:t>
            </a:r>
            <a:r>
              <a:rPr lang="en-US" dirty="0" err="1"/>
              <a:t>phụ</a:t>
            </a:r>
            <a:r>
              <a:rPr lang="en-US" dirty="0"/>
              <a:t> </a:t>
            </a:r>
            <a:r>
              <a:rPr lang="en-US" dirty="0" err="1"/>
              <a:t>tải</a:t>
            </a:r>
            <a:r>
              <a:rPr lang="en-US" dirty="0"/>
              <a:t> </a:t>
            </a:r>
            <a:r>
              <a:rPr lang="en-US" dirty="0" err="1"/>
              <a:t>biến</a:t>
            </a:r>
            <a:r>
              <a:rPr lang="en-US" dirty="0"/>
              <a:t> </a:t>
            </a:r>
            <a:r>
              <a:rPr lang="en-US" dirty="0" err="1"/>
              <a:t>đổi</a:t>
            </a:r>
            <a:r>
              <a:rPr lang="en-US" dirty="0"/>
              <a:t> </a:t>
            </a:r>
            <a:r>
              <a:rPr lang="en-US" dirty="0" err="1"/>
              <a:t>theo</a:t>
            </a:r>
            <a:r>
              <a:rPr lang="en-US" dirty="0"/>
              <a:t> </a:t>
            </a:r>
            <a:r>
              <a:rPr lang="en-US" dirty="0" err="1"/>
              <a:t>từng</a:t>
            </a:r>
            <a:r>
              <a:rPr lang="en-US" dirty="0"/>
              <a:t> </a:t>
            </a:r>
            <a:r>
              <a:rPr lang="en-US" dirty="0" err="1"/>
              <a:t>cấp</a:t>
            </a:r>
            <a:r>
              <a:rPr lang="en-US" dirty="0"/>
              <a:t> </a:t>
            </a:r>
            <a:r>
              <a:rPr lang="en-US" dirty="0" err="1"/>
              <a:t>tăng</a:t>
            </a:r>
            <a:r>
              <a:rPr lang="en-US" dirty="0"/>
              <a:t> </a:t>
            </a:r>
            <a:r>
              <a:rPr lang="en-US" dirty="0" err="1"/>
              <a:t>dần</a:t>
            </a:r>
            <a:r>
              <a:rPr lang="en-US" dirty="0"/>
              <a:t>.</a:t>
            </a:r>
          </a:p>
        </p:txBody>
      </p:sp>
      <p:sp>
        <p:nvSpPr>
          <p:cNvPr id="67588" name="Slide Number Placeholder 3">
            <a:extLst>
              <a:ext uri="{FF2B5EF4-FFF2-40B4-BE49-F238E27FC236}">
                <a16:creationId xmlns:a16="http://schemas.microsoft.com/office/drawing/2014/main" id="{42E3CD93-33D7-FCA3-6649-7537F9E57A6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A35875D-7DDC-4694-9858-B65703E9BEC6}" type="slidenum">
              <a:rPr lang="en-US" altLang="en-US"/>
              <a:pPr eaLnBrk="1" hangingPunct="1"/>
              <a:t>26</a:t>
            </a:fld>
            <a:endParaRPr lang="en-US" altLang="en-US"/>
          </a:p>
        </p:txBody>
      </p:sp>
    </p:spTree>
    <p:extLst>
      <p:ext uri="{BB962C8B-B14F-4D97-AF65-F5344CB8AC3E}">
        <p14:creationId xmlns:p14="http://schemas.microsoft.com/office/powerpoint/2010/main" val="6953920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a:extLst>
              <a:ext uri="{FF2B5EF4-FFF2-40B4-BE49-F238E27FC236}">
                <a16:creationId xmlns:a16="http://schemas.microsoft.com/office/drawing/2014/main" id="{EEC9EE0F-6F1E-D9B4-298B-1BFEE35AE49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a:extLst>
              <a:ext uri="{FF2B5EF4-FFF2-40B4-BE49-F238E27FC236}">
                <a16:creationId xmlns:a16="http://schemas.microsoft.com/office/drawing/2014/main" id="{CD3888BC-5024-1DC9-24B8-8D69BA87BAB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latin typeface="Arial" panose="020B0604020202020204" pitchFamily="34" charset="0"/>
                <a:cs typeface="Arial" panose="020B0604020202020204" pitchFamily="34" charset="0"/>
              </a:rPr>
              <a:t>Riêng giải pháp máy lạnh hấp thụ, máy lạnh ejectơ và giải pháp máy lạnh và bơm nhiệt địa nhiệt không trình bày trong tài liệu này nhưng giảng viên có thể giải thích thêm:</a:t>
            </a:r>
          </a:p>
          <a:p>
            <a:pPr eaLnBrk="1" hangingPunct="1">
              <a:spcBef>
                <a:spcPct val="0"/>
              </a:spcBef>
              <a:buFontTx/>
              <a:buChar char="-"/>
            </a:pPr>
            <a:r>
              <a:rPr lang="en-US" altLang="en-US">
                <a:latin typeface="Arial" panose="020B0604020202020204" pitchFamily="34" charset="0"/>
                <a:cs typeface="Arial" panose="020B0604020202020204" pitchFamily="34" charset="0"/>
              </a:rPr>
              <a:t>Máy lạnh hấp thụ hay máy lạnh ejectơ không dùng máy nén dùng điện năng mà chủ yếu dùng nguồn nhiệt (gọi là kiểu “máy nén nhiệt”) để vận hành máy (có sử dụng điện cho bơm nước, bơm dung dịch, quạt nhưng ít). Do đó có thể dùng các nguồn nhiệt thải như khói thải, nước thải hoặc hơi nước (lò hơi) để vận hành máy giúp tiết kiệm phần lớn năng lượng. Tuy nhiên lưu ý về mặt đầu tư ban đầu cao hơn, nhưng xét tổng thể thì có hiệu quả kinh tế (ví dụ cho trong Tài liệu).</a:t>
            </a:r>
          </a:p>
          <a:p>
            <a:pPr eaLnBrk="1" hangingPunct="1">
              <a:spcBef>
                <a:spcPct val="0"/>
              </a:spcBef>
              <a:buFontTx/>
              <a:buChar char="-"/>
            </a:pPr>
            <a:r>
              <a:rPr lang="en-US" altLang="en-US">
                <a:latin typeface="Arial" panose="020B0604020202020204" pitchFamily="34" charset="0"/>
                <a:cs typeface="Arial" panose="020B0604020202020204" pitchFamily="34" charset="0"/>
              </a:rPr>
              <a:t>Máy lạnh và bơm nhiệt địa nhiệt: lợi dụng nhiệt độ ổn định của lòng đất để giải nhiệt (khi làm lạnh) hoặc cấp nhiệt (khi sưởi ấm) từ đó giúp nâng cao hiệu quả năng lượng của HT (nâng cao COP). Mặc dù giá thành đầu tư ban đầu cao hơn nhưng nhờ chi phí vận hành thấp hơn nên chi phí tổng thể lại thấp hơn (ví dụ cho trong Tài liệu)</a:t>
            </a:r>
          </a:p>
        </p:txBody>
      </p:sp>
      <p:sp>
        <p:nvSpPr>
          <p:cNvPr id="68612" name="Slide Number Placeholder 3">
            <a:extLst>
              <a:ext uri="{FF2B5EF4-FFF2-40B4-BE49-F238E27FC236}">
                <a16:creationId xmlns:a16="http://schemas.microsoft.com/office/drawing/2014/main" id="{BC59DCA6-93C5-78F6-210B-2E05D06030E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2C3BC2D-68E5-43F6-94EA-F0754618A8DA}" type="slidenum">
              <a:rPr lang="en-US" altLang="en-US"/>
              <a:pPr eaLnBrk="1" hangingPunct="1"/>
              <a:t>27</a:t>
            </a:fld>
            <a:endParaRPr lang="en-US" altLang="en-US"/>
          </a:p>
        </p:txBody>
      </p:sp>
    </p:spTree>
    <p:extLst>
      <p:ext uri="{BB962C8B-B14F-4D97-AF65-F5344CB8AC3E}">
        <p14:creationId xmlns:p14="http://schemas.microsoft.com/office/powerpoint/2010/main" val="41526141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a:extLst>
              <a:ext uri="{FF2B5EF4-FFF2-40B4-BE49-F238E27FC236}">
                <a16:creationId xmlns:a16="http://schemas.microsoft.com/office/drawing/2014/main" id="{F9B0D7B3-EFA8-AD5C-DE62-FA863EBEA17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Notes Placeholder 2">
            <a:extLst>
              <a:ext uri="{FF2B5EF4-FFF2-40B4-BE49-F238E27FC236}">
                <a16:creationId xmlns:a16="http://schemas.microsoft.com/office/drawing/2014/main" id="{9BC838BC-A467-8535-4E91-6417AE8386C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Nhắc lại việc ứng dụng biến tần với bơm/quạt đã học: nhấn mạnh khả năng ứng dụng đối với bơm quạt có phụ tải thay đổi và khả năng tiết kiệm lớn (luật tương tự đối với bơm ly tâm)</a:t>
            </a:r>
          </a:p>
          <a:p>
            <a:pPr eaLnBrk="1" hangingPunct="1">
              <a:spcBef>
                <a:spcPct val="0"/>
              </a:spcBef>
            </a:pPr>
            <a:r>
              <a:rPr lang="en-US" altLang="en-US"/>
              <a:t>Lý do vì sao sử dụng biến tần có thể giúp tiết kiệm năng lượng trong hệ thống lạnh:</a:t>
            </a:r>
          </a:p>
          <a:p>
            <a:pPr lvl="1" eaLnBrk="1" hangingPunct="1">
              <a:spcBef>
                <a:spcPct val="0"/>
              </a:spcBef>
              <a:buFont typeface="Calibri" panose="020F0502020204030204" pitchFamily="34" charset="0"/>
              <a:buNone/>
            </a:pPr>
            <a:r>
              <a:rPr lang="en-US" altLang="en-US"/>
              <a:t>Phụ tải của HT lạnh trong đa số trường hợp không cố định trong thời gian hoạt động và hầu hết các máy lạnh đều có thể tự điều chỉnh năng suất lạnh trong giải khá rộng. Đối với HT ĐHKK trung tâm (water chiller) các bơm ( nước giải nhiệt, nước lạnh), các quạt (giàn ngưng, dàn lạnh (trực tiếp, AHU, FCU), tháp giải nhiệt) cũng được điều chỉnh năng suất tương ứng với sự thay đổi của HT lạnh theo nhu cầu thực tế. Tuy nhiên trong hầu hết các trường hợp phương pháp điều chỉnh năng suất các bơm, quạt không có lợi về mặt tiêu thụ NL gây tiêu tốn năng lượng lãng phí cho các bơm, quạt này. Mức độ lãng phí càng nhiều khi thời gian vận hành HT càng nhiều và khi mức độ non tải của HT càng cao.  </a:t>
            </a:r>
          </a:p>
          <a:p>
            <a:pPr eaLnBrk="1" hangingPunct="1">
              <a:spcBef>
                <a:spcPct val="0"/>
              </a:spcBef>
            </a:pPr>
            <a:endParaRPr lang="en-US" altLang="en-US"/>
          </a:p>
        </p:txBody>
      </p:sp>
      <p:sp>
        <p:nvSpPr>
          <p:cNvPr id="69636" name="Slide Number Placeholder 3">
            <a:extLst>
              <a:ext uri="{FF2B5EF4-FFF2-40B4-BE49-F238E27FC236}">
                <a16:creationId xmlns:a16="http://schemas.microsoft.com/office/drawing/2014/main" id="{2C715140-39EA-7220-B7EC-FABD90AE614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BD961BE-B9F3-487D-97B7-5CEF22FD8138}" type="slidenum">
              <a:rPr lang="en-US" altLang="en-US"/>
              <a:pPr eaLnBrk="1" hangingPunct="1"/>
              <a:t>28</a:t>
            </a:fld>
            <a:endParaRPr lang="en-US" altLang="en-US"/>
          </a:p>
        </p:txBody>
      </p:sp>
    </p:spTree>
    <p:extLst>
      <p:ext uri="{BB962C8B-B14F-4D97-AF65-F5344CB8AC3E}">
        <p14:creationId xmlns:p14="http://schemas.microsoft.com/office/powerpoint/2010/main" val="6883189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a:extLst>
              <a:ext uri="{FF2B5EF4-FFF2-40B4-BE49-F238E27FC236}">
                <a16:creationId xmlns:a16="http://schemas.microsoft.com/office/drawing/2014/main" id="{C7B4FD3C-501B-0E58-1EA4-4C8D9E947B7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Notes Placeholder 2">
            <a:extLst>
              <a:ext uri="{FF2B5EF4-FFF2-40B4-BE49-F238E27FC236}">
                <a16:creationId xmlns:a16="http://schemas.microsoft.com/office/drawing/2014/main" id="{62DBE3A2-FA50-17B3-6C12-0BE38D49088B}"/>
              </a:ext>
            </a:extLst>
          </p:cNvPr>
          <p:cNvSpPr>
            <a:spLocks noGrp="1"/>
          </p:cNvSpPr>
          <p:nvPr>
            <p:ph type="body" idx="1"/>
          </p:nvPr>
        </p:nvSpPr>
        <p:spPr bwMode="auto"/>
        <p:txBody>
          <a:bodyPr wrap="square" numCol="1" anchor="t" anchorCtr="0" compatLnSpc="1">
            <a:prstTxWarp prst="textNoShape">
              <a:avLst/>
            </a:prstTxWarp>
            <a:normAutofit fontScale="92500" lnSpcReduction="10000"/>
          </a:bodyPr>
          <a:lstStyle/>
          <a:p>
            <a:pPr eaLnBrk="1" fontAlgn="auto" hangingPunct="1">
              <a:spcBef>
                <a:spcPts val="289"/>
              </a:spcBef>
              <a:spcAft>
                <a:spcPts val="0"/>
              </a:spcAft>
              <a:defRPr/>
            </a:pPr>
            <a:r>
              <a:rPr lang="en-US" dirty="0" err="1"/>
              <a:t>Một</a:t>
            </a:r>
            <a:r>
              <a:rPr lang="en-US" dirty="0"/>
              <a:t> </a:t>
            </a:r>
            <a:r>
              <a:rPr lang="en-US" dirty="0" err="1"/>
              <a:t>đường</a:t>
            </a:r>
            <a:r>
              <a:rPr lang="en-US" dirty="0"/>
              <a:t> </a:t>
            </a:r>
            <a:r>
              <a:rPr lang="en-US" dirty="0" err="1"/>
              <a:t>ống</a:t>
            </a:r>
            <a:r>
              <a:rPr lang="en-US" dirty="0"/>
              <a:t> </a:t>
            </a:r>
            <a:r>
              <a:rPr lang="en-US" dirty="0" err="1"/>
              <a:t>nước</a:t>
            </a:r>
            <a:r>
              <a:rPr lang="en-US" dirty="0"/>
              <a:t> </a:t>
            </a:r>
            <a:r>
              <a:rPr lang="en-US" dirty="0" err="1"/>
              <a:t>với</a:t>
            </a:r>
            <a:r>
              <a:rPr lang="en-US" dirty="0"/>
              <a:t> </a:t>
            </a:r>
            <a:r>
              <a:rPr lang="en-US" dirty="0" err="1"/>
              <a:t>một</a:t>
            </a:r>
            <a:r>
              <a:rPr lang="en-US" dirty="0"/>
              <a:t> (</a:t>
            </a:r>
            <a:r>
              <a:rPr lang="en-US" dirty="0" err="1"/>
              <a:t>vài</a:t>
            </a:r>
            <a:r>
              <a:rPr lang="en-US" dirty="0"/>
              <a:t>) </a:t>
            </a:r>
            <a:r>
              <a:rPr lang="en-US" dirty="0" err="1"/>
              <a:t>bơm</a:t>
            </a:r>
            <a:r>
              <a:rPr lang="en-US" dirty="0"/>
              <a:t> </a:t>
            </a:r>
            <a:r>
              <a:rPr lang="en-US" dirty="0" err="1"/>
              <a:t>thường</a:t>
            </a:r>
            <a:r>
              <a:rPr lang="en-US" dirty="0"/>
              <a:t> </a:t>
            </a:r>
            <a:r>
              <a:rPr lang="en-US" dirty="0" err="1"/>
              <a:t>cung</a:t>
            </a:r>
            <a:r>
              <a:rPr lang="en-US" dirty="0"/>
              <a:t> </a:t>
            </a:r>
            <a:r>
              <a:rPr lang="en-US" dirty="0" err="1"/>
              <a:t>cấp</a:t>
            </a:r>
            <a:r>
              <a:rPr lang="en-US" dirty="0"/>
              <a:t> </a:t>
            </a:r>
            <a:r>
              <a:rPr lang="en-US" dirty="0" err="1"/>
              <a:t>nước</a:t>
            </a:r>
            <a:r>
              <a:rPr lang="en-US" dirty="0"/>
              <a:t> </a:t>
            </a:r>
            <a:r>
              <a:rPr lang="en-US" dirty="0" err="1"/>
              <a:t>cho</a:t>
            </a:r>
            <a:r>
              <a:rPr lang="en-US" dirty="0"/>
              <a:t> </a:t>
            </a:r>
            <a:r>
              <a:rPr lang="en-US" err="1"/>
              <a:t>nhiều</a:t>
            </a:r>
            <a:r>
              <a:rPr lang="en-US"/>
              <a:t> giàn </a:t>
            </a:r>
            <a:r>
              <a:rPr lang="en-US" dirty="0" err="1"/>
              <a:t>lạnh</a:t>
            </a:r>
            <a:endParaRPr lang="en-US" dirty="0"/>
          </a:p>
          <a:p>
            <a:pPr eaLnBrk="1" fontAlgn="auto" hangingPunct="1">
              <a:spcBef>
                <a:spcPts val="289"/>
              </a:spcBef>
              <a:spcAft>
                <a:spcPts val="0"/>
              </a:spcAft>
              <a:defRPr/>
            </a:pPr>
            <a:r>
              <a:rPr lang="en-US"/>
              <a:t>Khi không </a:t>
            </a:r>
            <a:r>
              <a:rPr lang="en-US" dirty="0" err="1"/>
              <a:t>có</a:t>
            </a:r>
            <a:r>
              <a:rPr lang="en-US" dirty="0"/>
              <a:t> </a:t>
            </a:r>
            <a:r>
              <a:rPr lang="en-US" dirty="0" err="1"/>
              <a:t>biến</a:t>
            </a:r>
            <a:r>
              <a:rPr lang="en-US" dirty="0"/>
              <a:t> </a:t>
            </a:r>
            <a:r>
              <a:rPr lang="en-US" dirty="0" err="1"/>
              <a:t>tần</a:t>
            </a:r>
            <a:r>
              <a:rPr lang="en-US" dirty="0"/>
              <a:t>:</a:t>
            </a:r>
          </a:p>
          <a:p>
            <a:pPr eaLnBrk="1" fontAlgn="auto" hangingPunct="1">
              <a:spcBef>
                <a:spcPts val="289"/>
              </a:spcBef>
              <a:spcAft>
                <a:spcPts val="0"/>
              </a:spcAft>
              <a:defRPr/>
            </a:pPr>
            <a:r>
              <a:rPr lang="en-US" dirty="0"/>
              <a:t>	</a:t>
            </a:r>
            <a:r>
              <a:rPr lang="en-US" dirty="0" err="1"/>
              <a:t>Đối</a:t>
            </a:r>
            <a:r>
              <a:rPr lang="en-US" dirty="0"/>
              <a:t> </a:t>
            </a:r>
            <a:r>
              <a:rPr lang="en-US" dirty="0" err="1"/>
              <a:t>với</a:t>
            </a:r>
            <a:r>
              <a:rPr lang="en-US" dirty="0"/>
              <a:t> </a:t>
            </a:r>
            <a:r>
              <a:rPr lang="en-US" err="1"/>
              <a:t>mỗi</a:t>
            </a:r>
            <a:r>
              <a:rPr lang="en-US"/>
              <a:t> giàn </a:t>
            </a:r>
            <a:r>
              <a:rPr lang="en-US" dirty="0" err="1"/>
              <a:t>lạnh</a:t>
            </a:r>
            <a:r>
              <a:rPr lang="en-US" dirty="0"/>
              <a:t>: </a:t>
            </a:r>
            <a:r>
              <a:rPr lang="en-US" dirty="0" err="1"/>
              <a:t>để</a:t>
            </a:r>
            <a:r>
              <a:rPr lang="en-US" dirty="0"/>
              <a:t> </a:t>
            </a:r>
            <a:r>
              <a:rPr lang="en-US" dirty="0" err="1"/>
              <a:t>điều</a:t>
            </a:r>
            <a:r>
              <a:rPr lang="en-US" dirty="0"/>
              <a:t> </a:t>
            </a:r>
            <a:r>
              <a:rPr lang="en-US" dirty="0" err="1"/>
              <a:t>khiển</a:t>
            </a:r>
            <a:r>
              <a:rPr lang="en-US" dirty="0"/>
              <a:t> </a:t>
            </a:r>
            <a:r>
              <a:rPr lang="en-US" dirty="0" err="1"/>
              <a:t>nhiệt</a:t>
            </a:r>
            <a:r>
              <a:rPr lang="en-US" dirty="0"/>
              <a:t> </a:t>
            </a:r>
            <a:r>
              <a:rPr lang="en-US" dirty="0" err="1"/>
              <a:t>độ</a:t>
            </a:r>
            <a:r>
              <a:rPr lang="en-US" dirty="0"/>
              <a:t> KK, </a:t>
            </a:r>
            <a:r>
              <a:rPr lang="en-US" dirty="0" err="1"/>
              <a:t>phía</a:t>
            </a:r>
            <a:r>
              <a:rPr lang="en-US" dirty="0"/>
              <a:t> </a:t>
            </a:r>
            <a:r>
              <a:rPr lang="en-US" err="1"/>
              <a:t>trước</a:t>
            </a:r>
            <a:r>
              <a:rPr lang="en-US"/>
              <a:t> giàn </a:t>
            </a:r>
            <a:r>
              <a:rPr lang="en-US" dirty="0" err="1"/>
              <a:t>lạnh</a:t>
            </a:r>
            <a:r>
              <a:rPr lang="en-US" dirty="0"/>
              <a:t> </a:t>
            </a:r>
            <a:r>
              <a:rPr lang="en-US" dirty="0" err="1"/>
              <a:t>lắp</a:t>
            </a:r>
            <a:r>
              <a:rPr lang="en-US" dirty="0"/>
              <a:t> </a:t>
            </a:r>
            <a:r>
              <a:rPr lang="en-US" dirty="0" err="1"/>
              <a:t>một</a:t>
            </a:r>
            <a:r>
              <a:rPr lang="en-US" dirty="0"/>
              <a:t> van 2 </a:t>
            </a:r>
            <a:r>
              <a:rPr lang="en-US" dirty="0" err="1"/>
              <a:t>ngã</a:t>
            </a:r>
            <a:r>
              <a:rPr lang="en-US" dirty="0"/>
              <a:t> </a:t>
            </a:r>
            <a:r>
              <a:rPr lang="en-US" dirty="0" err="1"/>
              <a:t>hoặc</a:t>
            </a:r>
            <a:r>
              <a:rPr lang="en-US" dirty="0"/>
              <a:t> 3 </a:t>
            </a:r>
            <a:r>
              <a:rPr lang="en-US" dirty="0" err="1"/>
              <a:t>ngã</a:t>
            </a:r>
            <a:r>
              <a:rPr lang="en-US" dirty="0"/>
              <a:t>. </a:t>
            </a:r>
            <a:r>
              <a:rPr lang="en-US" dirty="0" err="1"/>
              <a:t>Khi</a:t>
            </a:r>
            <a:r>
              <a:rPr lang="en-US" dirty="0"/>
              <a:t> </a:t>
            </a:r>
            <a:r>
              <a:rPr lang="en-US" dirty="0" err="1"/>
              <a:t>nhiệt</a:t>
            </a:r>
            <a:r>
              <a:rPr lang="en-US" dirty="0"/>
              <a:t> </a:t>
            </a:r>
            <a:r>
              <a:rPr lang="en-US" dirty="0" err="1"/>
              <a:t>độ</a:t>
            </a:r>
            <a:r>
              <a:rPr lang="en-US" dirty="0"/>
              <a:t> </a:t>
            </a:r>
            <a:r>
              <a:rPr lang="en-US" dirty="0" err="1"/>
              <a:t>phòng</a:t>
            </a:r>
            <a:r>
              <a:rPr lang="en-US" dirty="0"/>
              <a:t> </a:t>
            </a:r>
            <a:r>
              <a:rPr lang="en-US" dirty="0" err="1"/>
              <a:t>đạt</a:t>
            </a:r>
            <a:r>
              <a:rPr lang="en-US" dirty="0"/>
              <a:t> </a:t>
            </a:r>
            <a:r>
              <a:rPr lang="en-US" dirty="0" err="1"/>
              <a:t>thì</a:t>
            </a:r>
            <a:r>
              <a:rPr lang="en-US" dirty="0"/>
              <a:t> van </a:t>
            </a:r>
            <a:r>
              <a:rPr lang="en-US" dirty="0" err="1"/>
              <a:t>hai</a:t>
            </a:r>
            <a:r>
              <a:rPr lang="en-US" dirty="0"/>
              <a:t> </a:t>
            </a:r>
            <a:r>
              <a:rPr lang="en-US" dirty="0" err="1"/>
              <a:t>ngã</a:t>
            </a:r>
            <a:r>
              <a:rPr lang="en-US" dirty="0"/>
              <a:t> </a:t>
            </a:r>
            <a:r>
              <a:rPr lang="en-US" dirty="0" err="1"/>
              <a:t>đóng</a:t>
            </a:r>
            <a:r>
              <a:rPr lang="en-US" dirty="0"/>
              <a:t> </a:t>
            </a:r>
            <a:r>
              <a:rPr lang="en-US" dirty="0" err="1"/>
              <a:t>ngưng</a:t>
            </a:r>
            <a:r>
              <a:rPr lang="en-US" dirty="0"/>
              <a:t> </a:t>
            </a:r>
            <a:r>
              <a:rPr lang="en-US" dirty="0" err="1"/>
              <a:t>cấp</a:t>
            </a:r>
            <a:r>
              <a:rPr lang="en-US" dirty="0"/>
              <a:t> </a:t>
            </a:r>
            <a:r>
              <a:rPr lang="en-US" dirty="0" err="1"/>
              <a:t>nước</a:t>
            </a:r>
            <a:r>
              <a:rPr lang="en-US" dirty="0"/>
              <a:t> </a:t>
            </a:r>
            <a:r>
              <a:rPr lang="en-US" dirty="0" err="1"/>
              <a:t>lạnh</a:t>
            </a:r>
            <a:r>
              <a:rPr lang="en-US" dirty="0"/>
              <a:t> </a:t>
            </a:r>
            <a:r>
              <a:rPr lang="en-US" err="1"/>
              <a:t>vào</a:t>
            </a:r>
            <a:r>
              <a:rPr lang="en-US"/>
              <a:t> giàn </a:t>
            </a:r>
            <a:r>
              <a:rPr lang="en-US" dirty="0" err="1"/>
              <a:t>hoặc</a:t>
            </a:r>
            <a:r>
              <a:rPr lang="en-US" dirty="0"/>
              <a:t> van </a:t>
            </a:r>
            <a:r>
              <a:rPr lang="en-US" dirty="0" err="1"/>
              <a:t>ba</a:t>
            </a:r>
            <a:r>
              <a:rPr lang="en-US" dirty="0"/>
              <a:t> </a:t>
            </a:r>
            <a:r>
              <a:rPr lang="en-US" dirty="0" err="1"/>
              <a:t>ngã</a:t>
            </a:r>
            <a:r>
              <a:rPr lang="en-US" dirty="0"/>
              <a:t> </a:t>
            </a:r>
            <a:r>
              <a:rPr lang="en-US" dirty="0" err="1"/>
              <a:t>mở</a:t>
            </a:r>
            <a:r>
              <a:rPr lang="en-US" dirty="0"/>
              <a:t> </a:t>
            </a:r>
            <a:r>
              <a:rPr lang="en-US" dirty="0" err="1"/>
              <a:t>đường</a:t>
            </a:r>
            <a:r>
              <a:rPr lang="en-US" dirty="0"/>
              <a:t> bypass </a:t>
            </a:r>
            <a:r>
              <a:rPr lang="en-US" dirty="0" err="1"/>
              <a:t>để</a:t>
            </a:r>
            <a:r>
              <a:rPr lang="en-US" dirty="0"/>
              <a:t> </a:t>
            </a:r>
            <a:r>
              <a:rPr lang="en-US" dirty="0" err="1"/>
              <a:t>nước</a:t>
            </a:r>
            <a:r>
              <a:rPr lang="en-US" dirty="0"/>
              <a:t> </a:t>
            </a:r>
            <a:r>
              <a:rPr lang="en-US" dirty="0" err="1"/>
              <a:t>lạnh</a:t>
            </a:r>
            <a:r>
              <a:rPr lang="en-US" dirty="0"/>
              <a:t> </a:t>
            </a:r>
            <a:r>
              <a:rPr lang="en-US" dirty="0" err="1"/>
              <a:t>không</a:t>
            </a:r>
            <a:r>
              <a:rPr lang="en-US" dirty="0"/>
              <a:t> </a:t>
            </a:r>
            <a:r>
              <a:rPr lang="en-US" dirty="0" err="1"/>
              <a:t>đi</a:t>
            </a:r>
            <a:r>
              <a:rPr lang="en-US" dirty="0"/>
              <a:t> </a:t>
            </a:r>
            <a:r>
              <a:rPr lang="en-US"/>
              <a:t>qua giàn </a:t>
            </a:r>
            <a:r>
              <a:rPr lang="en-US" dirty="0" err="1"/>
              <a:t>lạnh</a:t>
            </a:r>
            <a:r>
              <a:rPr lang="en-US" dirty="0"/>
              <a:t>. </a:t>
            </a:r>
            <a:r>
              <a:rPr lang="en-US" dirty="0" err="1"/>
              <a:t>Bơm</a:t>
            </a:r>
            <a:r>
              <a:rPr lang="en-US" dirty="0"/>
              <a:t> </a:t>
            </a:r>
            <a:r>
              <a:rPr lang="en-US" dirty="0" err="1"/>
              <a:t>nước</a:t>
            </a:r>
            <a:r>
              <a:rPr lang="en-US" dirty="0"/>
              <a:t> </a:t>
            </a:r>
            <a:r>
              <a:rPr lang="en-US" dirty="0" err="1"/>
              <a:t>lạnh</a:t>
            </a:r>
            <a:r>
              <a:rPr lang="en-US" dirty="0"/>
              <a:t> </a:t>
            </a:r>
            <a:r>
              <a:rPr lang="en-US" dirty="0" err="1"/>
              <a:t>luôn</a:t>
            </a:r>
            <a:r>
              <a:rPr lang="en-US" dirty="0"/>
              <a:t> </a:t>
            </a:r>
            <a:r>
              <a:rPr lang="en-US" dirty="0" err="1"/>
              <a:t>làm</a:t>
            </a:r>
            <a:r>
              <a:rPr lang="en-US" dirty="0"/>
              <a:t> </a:t>
            </a:r>
            <a:r>
              <a:rPr lang="en-US" dirty="0" err="1"/>
              <a:t>việc</a:t>
            </a:r>
            <a:r>
              <a:rPr lang="en-US" dirty="0"/>
              <a:t> ở </a:t>
            </a:r>
            <a:r>
              <a:rPr lang="en-US" dirty="0" err="1"/>
              <a:t>tốc</a:t>
            </a:r>
            <a:r>
              <a:rPr lang="en-US" dirty="0"/>
              <a:t> </a:t>
            </a:r>
            <a:r>
              <a:rPr lang="en-US" dirty="0" err="1"/>
              <a:t>độ</a:t>
            </a:r>
            <a:r>
              <a:rPr lang="en-US" dirty="0"/>
              <a:t> quay </a:t>
            </a:r>
            <a:r>
              <a:rPr lang="en-US" dirty="0" err="1"/>
              <a:t>định</a:t>
            </a:r>
            <a:r>
              <a:rPr lang="en-US" dirty="0"/>
              <a:t> </a:t>
            </a:r>
            <a:r>
              <a:rPr lang="en-US" dirty="0" err="1"/>
              <a:t>mức</a:t>
            </a:r>
            <a:r>
              <a:rPr lang="en-US" dirty="0"/>
              <a:t> </a:t>
            </a:r>
            <a:r>
              <a:rPr lang="en-US" dirty="0" err="1"/>
              <a:t>với</a:t>
            </a:r>
            <a:r>
              <a:rPr lang="en-US" dirty="0"/>
              <a:t> </a:t>
            </a:r>
            <a:r>
              <a:rPr lang="en-US" dirty="0" err="1"/>
              <a:t>bất</a:t>
            </a:r>
            <a:r>
              <a:rPr lang="en-US" dirty="0"/>
              <a:t> </a:t>
            </a:r>
            <a:r>
              <a:rPr lang="en-US" dirty="0" err="1"/>
              <a:t>kỳ</a:t>
            </a:r>
            <a:r>
              <a:rPr lang="en-US" dirty="0"/>
              <a:t> </a:t>
            </a:r>
            <a:r>
              <a:rPr lang="en-US" dirty="0" err="1"/>
              <a:t>phụ</a:t>
            </a:r>
            <a:r>
              <a:rPr lang="en-US" dirty="0"/>
              <a:t> </a:t>
            </a:r>
            <a:r>
              <a:rPr lang="en-US" dirty="0" err="1"/>
              <a:t>tải</a:t>
            </a:r>
            <a:r>
              <a:rPr lang="en-US" dirty="0"/>
              <a:t> </a:t>
            </a:r>
            <a:r>
              <a:rPr lang="en-US" dirty="0" err="1"/>
              <a:t>nào</a:t>
            </a:r>
            <a:r>
              <a:rPr lang="en-US" dirty="0"/>
              <a:t> </a:t>
            </a:r>
            <a:r>
              <a:rPr lang="en-US" dirty="0" err="1"/>
              <a:t>với</a:t>
            </a:r>
            <a:r>
              <a:rPr lang="en-US" dirty="0"/>
              <a:t> </a:t>
            </a:r>
            <a:r>
              <a:rPr lang="en-US" dirty="0" err="1"/>
              <a:t>số</a:t>
            </a:r>
            <a:r>
              <a:rPr lang="en-US" dirty="0"/>
              <a:t> </a:t>
            </a:r>
            <a:r>
              <a:rPr lang="en-US" err="1"/>
              <a:t>lượng</a:t>
            </a:r>
            <a:r>
              <a:rPr lang="en-US"/>
              <a:t> giàn </a:t>
            </a:r>
            <a:r>
              <a:rPr lang="en-US" dirty="0" err="1"/>
              <a:t>lạnh</a:t>
            </a:r>
            <a:r>
              <a:rPr lang="en-US" dirty="0"/>
              <a:t> </a:t>
            </a:r>
            <a:r>
              <a:rPr lang="en-US" dirty="0" err="1"/>
              <a:t>đóng</a:t>
            </a:r>
            <a:r>
              <a:rPr lang="en-US" dirty="0"/>
              <a:t> </a:t>
            </a:r>
            <a:r>
              <a:rPr lang="en-US" dirty="0" err="1"/>
              <a:t>mở</a:t>
            </a:r>
            <a:r>
              <a:rPr lang="en-US" dirty="0"/>
              <a:t> </a:t>
            </a:r>
            <a:r>
              <a:rPr lang="en-US" dirty="0" err="1"/>
              <a:t>khác</a:t>
            </a:r>
            <a:r>
              <a:rPr lang="en-US" dirty="0"/>
              <a:t> </a:t>
            </a:r>
            <a:r>
              <a:rPr lang="en-US" dirty="0" err="1"/>
              <a:t>nhau</a:t>
            </a:r>
            <a:r>
              <a:rPr lang="en-US" dirty="0"/>
              <a:t>. </a:t>
            </a:r>
            <a:r>
              <a:rPr lang="en-US" dirty="0" err="1"/>
              <a:t>Trong</a:t>
            </a:r>
            <a:r>
              <a:rPr lang="en-US" dirty="0"/>
              <a:t> </a:t>
            </a:r>
            <a:r>
              <a:rPr lang="en-US" dirty="0" err="1"/>
              <a:t>trường</a:t>
            </a:r>
            <a:r>
              <a:rPr lang="en-US" dirty="0"/>
              <a:t> </a:t>
            </a:r>
            <a:r>
              <a:rPr lang="en-US" dirty="0" err="1"/>
              <a:t>hợp</a:t>
            </a:r>
            <a:r>
              <a:rPr lang="en-US" dirty="0"/>
              <a:t> </a:t>
            </a:r>
            <a:r>
              <a:rPr lang="en-US" err="1"/>
              <a:t>các</a:t>
            </a:r>
            <a:r>
              <a:rPr lang="en-US"/>
              <a:t> giàn </a:t>
            </a:r>
            <a:r>
              <a:rPr lang="en-US" dirty="0" err="1"/>
              <a:t>lạnh</a:t>
            </a:r>
            <a:r>
              <a:rPr lang="en-US" dirty="0"/>
              <a:t> </a:t>
            </a:r>
            <a:r>
              <a:rPr lang="en-US" dirty="0" err="1"/>
              <a:t>sử</a:t>
            </a:r>
            <a:r>
              <a:rPr lang="en-US" dirty="0"/>
              <a:t> </a:t>
            </a:r>
            <a:r>
              <a:rPr lang="en-US" dirty="0" err="1"/>
              <a:t>dụng</a:t>
            </a:r>
            <a:r>
              <a:rPr lang="en-US" dirty="0"/>
              <a:t> van 2 </a:t>
            </a:r>
            <a:r>
              <a:rPr lang="en-US" dirty="0" err="1"/>
              <a:t>ngã</a:t>
            </a:r>
            <a:r>
              <a:rPr lang="en-US" dirty="0"/>
              <a:t>, </a:t>
            </a:r>
            <a:r>
              <a:rPr lang="en-US" dirty="0" err="1"/>
              <a:t>số</a:t>
            </a:r>
            <a:r>
              <a:rPr lang="en-US" dirty="0"/>
              <a:t> </a:t>
            </a:r>
            <a:r>
              <a:rPr lang="en-US" dirty="0" err="1"/>
              <a:t>lượng</a:t>
            </a:r>
            <a:r>
              <a:rPr lang="en-US" dirty="0"/>
              <a:t> van </a:t>
            </a:r>
            <a:r>
              <a:rPr lang="en-US" dirty="0" err="1"/>
              <a:t>đóng</a:t>
            </a:r>
            <a:r>
              <a:rPr lang="en-US" dirty="0"/>
              <a:t> </a:t>
            </a:r>
            <a:r>
              <a:rPr lang="en-US" dirty="0" err="1"/>
              <a:t>mở</a:t>
            </a:r>
            <a:r>
              <a:rPr lang="en-US" dirty="0"/>
              <a:t> </a:t>
            </a:r>
            <a:r>
              <a:rPr lang="en-US" dirty="0" err="1"/>
              <a:t>nhiều</a:t>
            </a:r>
            <a:r>
              <a:rPr lang="en-US" dirty="0"/>
              <a:t> </a:t>
            </a:r>
            <a:r>
              <a:rPr lang="en-US" dirty="0" err="1"/>
              <a:t>ít</a:t>
            </a:r>
            <a:r>
              <a:rPr lang="en-US" dirty="0"/>
              <a:t> </a:t>
            </a:r>
            <a:r>
              <a:rPr lang="en-US" dirty="0" err="1"/>
              <a:t>sẽ</a:t>
            </a:r>
            <a:r>
              <a:rPr lang="en-US" dirty="0"/>
              <a:t> </a:t>
            </a:r>
            <a:r>
              <a:rPr lang="en-US" dirty="0" err="1"/>
              <a:t>làm</a:t>
            </a:r>
            <a:r>
              <a:rPr lang="en-US" dirty="0"/>
              <a:t> </a:t>
            </a:r>
            <a:r>
              <a:rPr lang="en-US" dirty="0" err="1"/>
              <a:t>thay</a:t>
            </a:r>
            <a:r>
              <a:rPr lang="en-US" dirty="0"/>
              <a:t> </a:t>
            </a:r>
            <a:r>
              <a:rPr lang="en-US" dirty="0" err="1"/>
              <a:t>đổi</a:t>
            </a:r>
            <a:r>
              <a:rPr lang="en-US" dirty="0"/>
              <a:t> </a:t>
            </a:r>
            <a:r>
              <a:rPr lang="en-US" dirty="0" err="1"/>
              <a:t>độ</a:t>
            </a:r>
            <a:r>
              <a:rPr lang="en-US" dirty="0"/>
              <a:t> </a:t>
            </a:r>
            <a:r>
              <a:rPr lang="en-US" dirty="0" err="1"/>
              <a:t>chênh</a:t>
            </a:r>
            <a:r>
              <a:rPr lang="en-US" dirty="0"/>
              <a:t> </a:t>
            </a:r>
            <a:r>
              <a:rPr lang="en-US" dirty="0" err="1"/>
              <a:t>áp</a:t>
            </a:r>
            <a:r>
              <a:rPr lang="en-US" dirty="0"/>
              <a:t> </a:t>
            </a:r>
            <a:r>
              <a:rPr lang="en-US" dirty="0" err="1"/>
              <a:t>suất</a:t>
            </a:r>
            <a:r>
              <a:rPr lang="en-US" dirty="0"/>
              <a:t> </a:t>
            </a:r>
            <a:r>
              <a:rPr lang="en-US" dirty="0" err="1"/>
              <a:t>giữa</a:t>
            </a:r>
            <a:r>
              <a:rPr lang="en-US" dirty="0"/>
              <a:t> </a:t>
            </a:r>
            <a:r>
              <a:rPr lang="en-US" dirty="0" err="1"/>
              <a:t>đường</a:t>
            </a:r>
            <a:r>
              <a:rPr lang="en-US" dirty="0"/>
              <a:t> </a:t>
            </a:r>
            <a:r>
              <a:rPr lang="en-US" dirty="0" err="1"/>
              <a:t>nước</a:t>
            </a:r>
            <a:r>
              <a:rPr lang="en-US" dirty="0"/>
              <a:t> </a:t>
            </a:r>
            <a:r>
              <a:rPr lang="en-US" dirty="0" err="1"/>
              <a:t>cấp</a:t>
            </a:r>
            <a:r>
              <a:rPr lang="en-US" dirty="0"/>
              <a:t> </a:t>
            </a:r>
            <a:r>
              <a:rPr lang="en-US" dirty="0" err="1"/>
              <a:t>và</a:t>
            </a:r>
            <a:r>
              <a:rPr lang="en-US" dirty="0"/>
              <a:t> </a:t>
            </a:r>
            <a:r>
              <a:rPr lang="en-US" dirty="0" err="1"/>
              <a:t>nước</a:t>
            </a:r>
            <a:r>
              <a:rPr lang="en-US" dirty="0"/>
              <a:t> </a:t>
            </a:r>
            <a:r>
              <a:rPr lang="en-US" dirty="0" err="1"/>
              <a:t>hồi</a:t>
            </a:r>
            <a:r>
              <a:rPr lang="en-US" dirty="0"/>
              <a:t>, </a:t>
            </a:r>
            <a:r>
              <a:rPr lang="en-US" dirty="0" err="1"/>
              <a:t>trường</a:t>
            </a:r>
            <a:r>
              <a:rPr lang="en-US" dirty="0"/>
              <a:t> </a:t>
            </a:r>
            <a:r>
              <a:rPr lang="en-US" dirty="0" err="1"/>
              <a:t>hợp</a:t>
            </a:r>
            <a:r>
              <a:rPr lang="en-US" dirty="0"/>
              <a:t> </a:t>
            </a:r>
            <a:r>
              <a:rPr lang="en-US" dirty="0" err="1"/>
              <a:t>này</a:t>
            </a:r>
            <a:r>
              <a:rPr lang="en-US" dirty="0"/>
              <a:t> </a:t>
            </a:r>
            <a:r>
              <a:rPr lang="en-US" dirty="0" err="1"/>
              <a:t>thường</a:t>
            </a:r>
            <a:r>
              <a:rPr lang="en-US" dirty="0"/>
              <a:t> </a:t>
            </a:r>
            <a:r>
              <a:rPr lang="en-US" dirty="0" err="1"/>
              <a:t>sử</a:t>
            </a:r>
            <a:r>
              <a:rPr lang="en-US" dirty="0"/>
              <a:t> </a:t>
            </a:r>
            <a:r>
              <a:rPr lang="en-US" dirty="0" err="1"/>
              <a:t>dụng</a:t>
            </a:r>
            <a:r>
              <a:rPr lang="en-US" dirty="0"/>
              <a:t> van bypass (</a:t>
            </a:r>
            <a:r>
              <a:rPr lang="en-US" dirty="0" err="1"/>
              <a:t>điều</a:t>
            </a:r>
            <a:r>
              <a:rPr lang="en-US" dirty="0"/>
              <a:t> </a:t>
            </a:r>
            <a:r>
              <a:rPr lang="en-US" dirty="0" err="1"/>
              <a:t>khiển</a:t>
            </a:r>
            <a:r>
              <a:rPr lang="en-US" dirty="0"/>
              <a:t> </a:t>
            </a:r>
            <a:r>
              <a:rPr lang="en-US" dirty="0" err="1"/>
              <a:t>điện</a:t>
            </a:r>
            <a:r>
              <a:rPr lang="en-US" dirty="0"/>
              <a:t>) </a:t>
            </a:r>
            <a:r>
              <a:rPr lang="en-US" dirty="0" err="1"/>
              <a:t>để</a:t>
            </a:r>
            <a:r>
              <a:rPr lang="en-US" dirty="0"/>
              <a:t> </a:t>
            </a:r>
            <a:r>
              <a:rPr lang="en-US" dirty="0" err="1"/>
              <a:t>duy</a:t>
            </a:r>
            <a:r>
              <a:rPr lang="en-US" dirty="0"/>
              <a:t> </a:t>
            </a:r>
            <a:r>
              <a:rPr lang="en-US" dirty="0" err="1"/>
              <a:t>trì</a:t>
            </a:r>
            <a:r>
              <a:rPr lang="en-US" dirty="0"/>
              <a:t> </a:t>
            </a:r>
            <a:r>
              <a:rPr lang="en-US" dirty="0" err="1"/>
              <a:t>độ</a:t>
            </a:r>
            <a:r>
              <a:rPr lang="en-US" dirty="0"/>
              <a:t> </a:t>
            </a:r>
            <a:r>
              <a:rPr lang="en-US" dirty="0" err="1"/>
              <a:t>chênh</a:t>
            </a:r>
            <a:r>
              <a:rPr lang="en-US" dirty="0"/>
              <a:t> </a:t>
            </a:r>
            <a:r>
              <a:rPr lang="en-US" dirty="0" err="1"/>
              <a:t>áp</a:t>
            </a:r>
            <a:r>
              <a:rPr lang="en-US" dirty="0"/>
              <a:t> </a:t>
            </a:r>
            <a:r>
              <a:rPr lang="en-US" dirty="0" err="1"/>
              <a:t>trong</a:t>
            </a:r>
            <a:r>
              <a:rPr lang="en-US" dirty="0"/>
              <a:t> </a:t>
            </a:r>
            <a:r>
              <a:rPr lang="en-US" dirty="0" err="1"/>
              <a:t>giới</a:t>
            </a:r>
            <a:r>
              <a:rPr lang="en-US" dirty="0"/>
              <a:t> </a:t>
            </a:r>
            <a:r>
              <a:rPr lang="en-US" dirty="0" err="1"/>
              <a:t>hạn</a:t>
            </a:r>
            <a:r>
              <a:rPr lang="en-US" dirty="0"/>
              <a:t> </a:t>
            </a:r>
            <a:r>
              <a:rPr lang="en-US" dirty="0" err="1"/>
              <a:t>cho</a:t>
            </a:r>
            <a:r>
              <a:rPr lang="en-US" dirty="0"/>
              <a:t> </a:t>
            </a:r>
            <a:r>
              <a:rPr lang="en-US" dirty="0" err="1"/>
              <a:t>phép</a:t>
            </a:r>
            <a:r>
              <a:rPr lang="en-US" dirty="0"/>
              <a:t>. </a:t>
            </a:r>
            <a:r>
              <a:rPr lang="en-US" dirty="0" err="1"/>
              <a:t>Như</a:t>
            </a:r>
            <a:r>
              <a:rPr lang="en-US" dirty="0"/>
              <a:t> </a:t>
            </a:r>
            <a:r>
              <a:rPr lang="en-US" dirty="0" err="1"/>
              <a:t>vậy</a:t>
            </a:r>
            <a:r>
              <a:rPr lang="en-US" dirty="0"/>
              <a:t> </a:t>
            </a:r>
            <a:r>
              <a:rPr lang="en-US" dirty="0" err="1"/>
              <a:t>trong</a:t>
            </a:r>
            <a:r>
              <a:rPr lang="en-US" dirty="0"/>
              <a:t> </a:t>
            </a:r>
            <a:r>
              <a:rPr lang="en-US" dirty="0" err="1"/>
              <a:t>cả</a:t>
            </a:r>
            <a:r>
              <a:rPr lang="en-US" dirty="0"/>
              <a:t> 2 </a:t>
            </a:r>
            <a:r>
              <a:rPr lang="en-US" dirty="0" err="1"/>
              <a:t>trường</a:t>
            </a:r>
            <a:r>
              <a:rPr lang="en-US" dirty="0"/>
              <a:t> </a:t>
            </a:r>
            <a:r>
              <a:rPr lang="en-US" dirty="0" err="1"/>
              <a:t>hợp</a:t>
            </a:r>
            <a:r>
              <a:rPr lang="en-US" dirty="0"/>
              <a:t> (</a:t>
            </a:r>
            <a:r>
              <a:rPr lang="en-US" dirty="0" err="1"/>
              <a:t>sử</a:t>
            </a:r>
            <a:r>
              <a:rPr lang="en-US" dirty="0"/>
              <a:t> </a:t>
            </a:r>
            <a:r>
              <a:rPr lang="en-US" dirty="0" err="1"/>
              <a:t>dụng</a:t>
            </a:r>
            <a:r>
              <a:rPr lang="en-US" dirty="0"/>
              <a:t> van 2 </a:t>
            </a:r>
            <a:r>
              <a:rPr lang="en-US" dirty="0" err="1"/>
              <a:t>hoặc</a:t>
            </a:r>
            <a:r>
              <a:rPr lang="en-US" dirty="0"/>
              <a:t> 3 </a:t>
            </a:r>
            <a:r>
              <a:rPr lang="en-US" dirty="0" err="1"/>
              <a:t>ngã</a:t>
            </a:r>
            <a:r>
              <a:rPr lang="en-US" dirty="0"/>
              <a:t>) </a:t>
            </a:r>
            <a:r>
              <a:rPr lang="en-US" dirty="0" err="1"/>
              <a:t>thì</a:t>
            </a:r>
            <a:r>
              <a:rPr lang="en-US" dirty="0"/>
              <a:t> </a:t>
            </a:r>
            <a:r>
              <a:rPr lang="en-US" err="1"/>
              <a:t>khi</a:t>
            </a:r>
            <a:r>
              <a:rPr lang="en-US"/>
              <a:t> giàn </a:t>
            </a:r>
            <a:r>
              <a:rPr lang="en-US" dirty="0" err="1"/>
              <a:t>lạnh</a:t>
            </a:r>
            <a:r>
              <a:rPr lang="en-US" dirty="0"/>
              <a:t> </a:t>
            </a:r>
            <a:r>
              <a:rPr lang="en-US" dirty="0" err="1"/>
              <a:t>không</a:t>
            </a:r>
            <a:r>
              <a:rPr lang="en-US" dirty="0"/>
              <a:t> </a:t>
            </a:r>
            <a:r>
              <a:rPr lang="en-US" dirty="0" err="1"/>
              <a:t>có</a:t>
            </a:r>
            <a:r>
              <a:rPr lang="en-US" dirty="0"/>
              <a:t> </a:t>
            </a:r>
            <a:r>
              <a:rPr lang="en-US" dirty="0" err="1"/>
              <a:t>nhu</a:t>
            </a:r>
            <a:r>
              <a:rPr lang="en-US" dirty="0"/>
              <a:t> </a:t>
            </a:r>
            <a:r>
              <a:rPr lang="en-US" dirty="0" err="1"/>
              <a:t>cầu</a:t>
            </a:r>
            <a:r>
              <a:rPr lang="en-US" dirty="0"/>
              <a:t> </a:t>
            </a:r>
            <a:r>
              <a:rPr lang="en-US" dirty="0" err="1"/>
              <a:t>nước</a:t>
            </a:r>
            <a:r>
              <a:rPr lang="en-US" dirty="0"/>
              <a:t> </a:t>
            </a:r>
            <a:r>
              <a:rPr lang="en-US" dirty="0" err="1"/>
              <a:t>lạnh</a:t>
            </a:r>
            <a:r>
              <a:rPr lang="en-US" dirty="0"/>
              <a:t> </a:t>
            </a:r>
            <a:r>
              <a:rPr lang="en-US" dirty="0" err="1"/>
              <a:t>thì</a:t>
            </a:r>
            <a:r>
              <a:rPr lang="en-US" dirty="0"/>
              <a:t> </a:t>
            </a:r>
            <a:r>
              <a:rPr lang="en-US" dirty="0" err="1"/>
              <a:t>lượng</a:t>
            </a:r>
            <a:r>
              <a:rPr lang="en-US" dirty="0"/>
              <a:t> </a:t>
            </a:r>
            <a:r>
              <a:rPr lang="en-US" dirty="0" err="1"/>
              <a:t>nước</a:t>
            </a:r>
            <a:r>
              <a:rPr lang="en-US" dirty="0"/>
              <a:t> </a:t>
            </a:r>
            <a:r>
              <a:rPr lang="en-US" dirty="0" err="1"/>
              <a:t>lạnh</a:t>
            </a:r>
            <a:r>
              <a:rPr lang="en-US" dirty="0"/>
              <a:t> </a:t>
            </a:r>
            <a:r>
              <a:rPr lang="en-US" dirty="0" err="1"/>
              <a:t>thừa</a:t>
            </a:r>
            <a:r>
              <a:rPr lang="en-US" dirty="0"/>
              <a:t> </a:t>
            </a:r>
            <a:r>
              <a:rPr lang="en-US" dirty="0" err="1"/>
              <a:t>đều</a:t>
            </a:r>
            <a:r>
              <a:rPr lang="en-US" dirty="0"/>
              <a:t> </a:t>
            </a:r>
            <a:r>
              <a:rPr lang="en-US" dirty="0" err="1"/>
              <a:t>được</a:t>
            </a:r>
            <a:r>
              <a:rPr lang="en-US" dirty="0"/>
              <a:t> bypass </a:t>
            </a:r>
            <a:r>
              <a:rPr lang="en-US" dirty="0" err="1"/>
              <a:t>trở</a:t>
            </a:r>
            <a:r>
              <a:rPr lang="en-US" dirty="0"/>
              <a:t> </a:t>
            </a:r>
            <a:r>
              <a:rPr lang="en-US" dirty="0" err="1"/>
              <a:t>về</a:t>
            </a:r>
            <a:r>
              <a:rPr lang="en-US" dirty="0"/>
              <a:t> </a:t>
            </a:r>
            <a:r>
              <a:rPr lang="en-US" dirty="0" err="1"/>
              <a:t>đường</a:t>
            </a:r>
            <a:r>
              <a:rPr lang="en-US" dirty="0"/>
              <a:t> </a:t>
            </a:r>
            <a:r>
              <a:rPr lang="en-US" dirty="0" err="1"/>
              <a:t>hồi</a:t>
            </a:r>
            <a:r>
              <a:rPr lang="en-US" dirty="0"/>
              <a:t>. </a:t>
            </a:r>
            <a:r>
              <a:rPr lang="en-US" dirty="0" err="1"/>
              <a:t>Điều</a:t>
            </a:r>
            <a:r>
              <a:rPr lang="en-US" dirty="0"/>
              <a:t> </a:t>
            </a:r>
            <a:r>
              <a:rPr lang="en-US" dirty="0" err="1"/>
              <a:t>này</a:t>
            </a:r>
            <a:r>
              <a:rPr lang="en-US" dirty="0"/>
              <a:t> </a:t>
            </a:r>
            <a:r>
              <a:rPr lang="en-US" dirty="0" err="1"/>
              <a:t>gây</a:t>
            </a:r>
            <a:r>
              <a:rPr lang="en-US" dirty="0"/>
              <a:t> </a:t>
            </a:r>
            <a:r>
              <a:rPr lang="en-US" dirty="0" err="1"/>
              <a:t>nên</a:t>
            </a:r>
            <a:r>
              <a:rPr lang="en-US" dirty="0"/>
              <a:t> </a:t>
            </a:r>
            <a:r>
              <a:rPr lang="en-US" dirty="0" err="1"/>
              <a:t>tổn</a:t>
            </a:r>
            <a:r>
              <a:rPr lang="en-US" dirty="0"/>
              <a:t> </a:t>
            </a:r>
            <a:r>
              <a:rPr lang="en-US" dirty="0" err="1"/>
              <a:t>thất</a:t>
            </a:r>
            <a:r>
              <a:rPr lang="en-US" dirty="0"/>
              <a:t> </a:t>
            </a:r>
            <a:r>
              <a:rPr lang="en-US" dirty="0" err="1"/>
              <a:t>năng</a:t>
            </a:r>
            <a:r>
              <a:rPr lang="en-US" dirty="0"/>
              <a:t> </a:t>
            </a:r>
            <a:r>
              <a:rPr lang="en-US" dirty="0" err="1"/>
              <a:t>lượng</a:t>
            </a:r>
            <a:r>
              <a:rPr lang="en-US" dirty="0"/>
              <a:t> </a:t>
            </a:r>
            <a:r>
              <a:rPr lang="en-US" dirty="0" err="1"/>
              <a:t>cho</a:t>
            </a:r>
            <a:r>
              <a:rPr lang="en-US" dirty="0"/>
              <a:t> </a:t>
            </a:r>
            <a:r>
              <a:rPr lang="en-US" dirty="0" err="1"/>
              <a:t>bơm</a:t>
            </a:r>
            <a:r>
              <a:rPr lang="en-US" dirty="0"/>
              <a:t> (</a:t>
            </a:r>
            <a:r>
              <a:rPr lang="en-US" dirty="0" err="1"/>
              <a:t>nước</a:t>
            </a:r>
            <a:r>
              <a:rPr lang="en-US" dirty="0"/>
              <a:t> </a:t>
            </a:r>
            <a:r>
              <a:rPr lang="en-US" dirty="0" err="1"/>
              <a:t>thừa</a:t>
            </a:r>
            <a:r>
              <a:rPr lang="en-US" dirty="0"/>
              <a:t> </a:t>
            </a:r>
            <a:r>
              <a:rPr lang="en-US" dirty="0" err="1"/>
              <a:t>từ</a:t>
            </a:r>
            <a:r>
              <a:rPr lang="en-US" dirty="0"/>
              <a:t> </a:t>
            </a:r>
            <a:r>
              <a:rPr lang="en-US" dirty="0" err="1"/>
              <a:t>áp</a:t>
            </a:r>
            <a:r>
              <a:rPr lang="en-US" dirty="0"/>
              <a:t> </a:t>
            </a:r>
            <a:r>
              <a:rPr lang="en-US" dirty="0" err="1"/>
              <a:t>suất</a:t>
            </a:r>
            <a:r>
              <a:rPr lang="en-US" dirty="0"/>
              <a:t> </a:t>
            </a:r>
            <a:r>
              <a:rPr lang="en-US" dirty="0" err="1"/>
              <a:t>cao</a:t>
            </a:r>
            <a:r>
              <a:rPr lang="en-US" dirty="0"/>
              <a:t> </a:t>
            </a:r>
            <a:r>
              <a:rPr lang="en-US" dirty="0" err="1"/>
              <a:t>trả</a:t>
            </a:r>
            <a:r>
              <a:rPr lang="en-US" dirty="0"/>
              <a:t> </a:t>
            </a:r>
            <a:r>
              <a:rPr lang="en-US" dirty="0" err="1"/>
              <a:t>về</a:t>
            </a:r>
            <a:r>
              <a:rPr lang="en-US" dirty="0"/>
              <a:t> </a:t>
            </a:r>
            <a:r>
              <a:rPr lang="en-US" dirty="0" err="1"/>
              <a:t>áp</a:t>
            </a:r>
            <a:r>
              <a:rPr lang="en-US" dirty="0"/>
              <a:t> </a:t>
            </a:r>
            <a:r>
              <a:rPr lang="en-US" dirty="0" err="1"/>
              <a:t>suất</a:t>
            </a:r>
            <a:r>
              <a:rPr lang="en-US" dirty="0"/>
              <a:t> </a:t>
            </a:r>
            <a:r>
              <a:rPr lang="en-US" dirty="0" err="1"/>
              <a:t>thấp</a:t>
            </a:r>
            <a:r>
              <a:rPr lang="en-US" dirty="0"/>
              <a:t>).</a:t>
            </a:r>
          </a:p>
          <a:p>
            <a:pPr eaLnBrk="1" fontAlgn="auto" hangingPunct="1">
              <a:spcBef>
                <a:spcPts val="289"/>
              </a:spcBef>
              <a:spcAft>
                <a:spcPts val="0"/>
              </a:spcAft>
              <a:defRPr/>
            </a:pPr>
            <a:r>
              <a:rPr lang="en-US"/>
              <a:t>Khi lắp biến tần</a:t>
            </a:r>
            <a:endParaRPr lang="en-US" dirty="0"/>
          </a:p>
          <a:p>
            <a:pPr lvl="1" indent="-7653" eaLnBrk="1" fontAlgn="auto" hangingPunct="1">
              <a:spcBef>
                <a:spcPts val="289"/>
              </a:spcBef>
              <a:spcAft>
                <a:spcPts val="0"/>
              </a:spcAft>
              <a:defRPr/>
            </a:pPr>
            <a:r>
              <a:rPr lang="en-US" dirty="0" err="1"/>
              <a:t>Trường</a:t>
            </a:r>
            <a:r>
              <a:rPr lang="en-US" dirty="0"/>
              <a:t> </a:t>
            </a:r>
            <a:r>
              <a:rPr lang="en-US" dirty="0" err="1"/>
              <a:t>hợp</a:t>
            </a:r>
            <a:r>
              <a:rPr lang="en-US" dirty="0"/>
              <a:t> </a:t>
            </a:r>
            <a:r>
              <a:rPr lang="en-US" dirty="0" err="1"/>
              <a:t>dùng</a:t>
            </a:r>
            <a:r>
              <a:rPr lang="en-US" dirty="0"/>
              <a:t> van 2 </a:t>
            </a:r>
            <a:r>
              <a:rPr lang="en-US" dirty="0" err="1"/>
              <a:t>ngã</a:t>
            </a:r>
            <a:r>
              <a:rPr lang="en-US" dirty="0"/>
              <a:t>: </a:t>
            </a:r>
            <a:r>
              <a:rPr lang="en-US" dirty="0" err="1"/>
              <a:t>lắp</a:t>
            </a:r>
            <a:r>
              <a:rPr lang="en-US" dirty="0"/>
              <a:t> </a:t>
            </a:r>
            <a:r>
              <a:rPr lang="en-US" dirty="0" err="1"/>
              <a:t>biến</a:t>
            </a:r>
            <a:r>
              <a:rPr lang="en-US" dirty="0"/>
              <a:t> </a:t>
            </a:r>
            <a:r>
              <a:rPr lang="en-US" dirty="0" err="1"/>
              <a:t>tần</a:t>
            </a:r>
            <a:r>
              <a:rPr lang="en-US" dirty="0"/>
              <a:t> </a:t>
            </a:r>
            <a:r>
              <a:rPr lang="en-US" dirty="0" err="1"/>
              <a:t>điều</a:t>
            </a:r>
            <a:r>
              <a:rPr lang="en-US" dirty="0"/>
              <a:t> </a:t>
            </a:r>
            <a:r>
              <a:rPr lang="en-US" dirty="0" err="1"/>
              <a:t>chỉnh</a:t>
            </a:r>
            <a:r>
              <a:rPr lang="en-US" dirty="0"/>
              <a:t> </a:t>
            </a:r>
            <a:r>
              <a:rPr lang="en-US" dirty="0" err="1"/>
              <a:t>tốc</a:t>
            </a:r>
            <a:r>
              <a:rPr lang="en-US" dirty="0"/>
              <a:t> </a:t>
            </a:r>
            <a:r>
              <a:rPr lang="en-US" dirty="0" err="1"/>
              <a:t>độ</a:t>
            </a:r>
            <a:r>
              <a:rPr lang="en-US" dirty="0"/>
              <a:t> </a:t>
            </a:r>
            <a:r>
              <a:rPr lang="en-US" dirty="0" err="1"/>
              <a:t>bơm</a:t>
            </a:r>
            <a:r>
              <a:rPr lang="en-US" dirty="0"/>
              <a:t> (</a:t>
            </a:r>
            <a:r>
              <a:rPr lang="en-US" dirty="0" err="1"/>
              <a:t>lưu</a:t>
            </a:r>
            <a:r>
              <a:rPr lang="en-US" dirty="0"/>
              <a:t> </a:t>
            </a:r>
            <a:r>
              <a:rPr lang="en-US" dirty="0" err="1"/>
              <a:t>lượng</a:t>
            </a:r>
            <a:r>
              <a:rPr lang="en-US" dirty="0"/>
              <a:t> </a:t>
            </a:r>
            <a:r>
              <a:rPr lang="en-US" dirty="0" err="1"/>
              <a:t>nước</a:t>
            </a:r>
            <a:r>
              <a:rPr lang="en-US" dirty="0"/>
              <a:t>) </a:t>
            </a:r>
            <a:r>
              <a:rPr lang="en-US" dirty="0" err="1"/>
              <a:t>theo</a:t>
            </a:r>
            <a:r>
              <a:rPr lang="en-US" dirty="0"/>
              <a:t> </a:t>
            </a:r>
            <a:r>
              <a:rPr lang="en-US" dirty="0" err="1"/>
              <a:t>độ</a:t>
            </a:r>
            <a:r>
              <a:rPr lang="en-US" dirty="0"/>
              <a:t> </a:t>
            </a:r>
            <a:r>
              <a:rPr lang="en-US" dirty="0" err="1"/>
              <a:t>chênh</a:t>
            </a:r>
            <a:r>
              <a:rPr lang="en-US" dirty="0"/>
              <a:t> </a:t>
            </a:r>
            <a:r>
              <a:rPr lang="en-US" dirty="0" err="1"/>
              <a:t>áp</a:t>
            </a:r>
            <a:r>
              <a:rPr lang="en-US" dirty="0"/>
              <a:t> </a:t>
            </a:r>
            <a:r>
              <a:rPr lang="en-US" dirty="0" err="1"/>
              <a:t>suất</a:t>
            </a:r>
            <a:r>
              <a:rPr lang="en-US" dirty="0"/>
              <a:t> </a:t>
            </a:r>
            <a:r>
              <a:rPr lang="en-US" dirty="0" err="1"/>
              <a:t>giữa</a:t>
            </a:r>
            <a:r>
              <a:rPr lang="en-US" dirty="0"/>
              <a:t> </a:t>
            </a:r>
            <a:r>
              <a:rPr lang="en-US" dirty="0" err="1"/>
              <a:t>đường</a:t>
            </a:r>
            <a:r>
              <a:rPr lang="en-US" dirty="0"/>
              <a:t> </a:t>
            </a:r>
            <a:r>
              <a:rPr lang="en-US" dirty="0" err="1"/>
              <a:t>cấp</a:t>
            </a:r>
            <a:r>
              <a:rPr lang="en-US" dirty="0"/>
              <a:t> </a:t>
            </a:r>
            <a:r>
              <a:rPr lang="en-US" dirty="0" err="1"/>
              <a:t>và</a:t>
            </a:r>
            <a:r>
              <a:rPr lang="en-US" dirty="0"/>
              <a:t> </a:t>
            </a:r>
            <a:r>
              <a:rPr lang="en-US" dirty="0" err="1"/>
              <a:t>đường</a:t>
            </a:r>
            <a:r>
              <a:rPr lang="en-US" dirty="0"/>
              <a:t> </a:t>
            </a:r>
            <a:r>
              <a:rPr lang="en-US" dirty="0" err="1"/>
              <a:t>hồi</a:t>
            </a:r>
            <a:r>
              <a:rPr lang="en-US" dirty="0"/>
              <a:t>, </a:t>
            </a:r>
            <a:r>
              <a:rPr lang="en-US" dirty="0" err="1"/>
              <a:t>lúc</a:t>
            </a:r>
            <a:r>
              <a:rPr lang="en-US" dirty="0"/>
              <a:t> </a:t>
            </a:r>
            <a:r>
              <a:rPr lang="en-US" dirty="0" err="1"/>
              <a:t>này</a:t>
            </a:r>
            <a:r>
              <a:rPr lang="en-US" dirty="0"/>
              <a:t> </a:t>
            </a:r>
            <a:r>
              <a:rPr lang="en-US" dirty="0" err="1"/>
              <a:t>không</a:t>
            </a:r>
            <a:r>
              <a:rPr lang="en-US" dirty="0"/>
              <a:t> </a:t>
            </a:r>
            <a:r>
              <a:rPr lang="en-US" dirty="0" err="1"/>
              <a:t>cần</a:t>
            </a:r>
            <a:r>
              <a:rPr lang="en-US" dirty="0"/>
              <a:t> </a:t>
            </a:r>
            <a:r>
              <a:rPr lang="en-US" dirty="0" err="1"/>
              <a:t>dùng</a:t>
            </a:r>
            <a:r>
              <a:rPr lang="en-US" dirty="0"/>
              <a:t> van bypass </a:t>
            </a:r>
            <a:r>
              <a:rPr lang="en-US" dirty="0" err="1"/>
              <a:t>giữa</a:t>
            </a:r>
            <a:r>
              <a:rPr lang="en-US" dirty="0"/>
              <a:t> </a:t>
            </a:r>
            <a:r>
              <a:rPr lang="en-US" dirty="0" err="1"/>
              <a:t>đường</a:t>
            </a:r>
            <a:r>
              <a:rPr lang="en-US" dirty="0"/>
              <a:t> </a:t>
            </a:r>
            <a:r>
              <a:rPr lang="en-US" dirty="0" err="1"/>
              <a:t>cấp</a:t>
            </a:r>
            <a:r>
              <a:rPr lang="en-US" dirty="0"/>
              <a:t> </a:t>
            </a:r>
            <a:r>
              <a:rPr lang="en-US" dirty="0" err="1"/>
              <a:t>và</a:t>
            </a:r>
            <a:r>
              <a:rPr lang="en-US" dirty="0"/>
              <a:t> </a:t>
            </a:r>
            <a:r>
              <a:rPr lang="en-US" dirty="0" err="1"/>
              <a:t>đường</a:t>
            </a:r>
            <a:r>
              <a:rPr lang="en-US" dirty="0"/>
              <a:t> </a:t>
            </a:r>
            <a:r>
              <a:rPr lang="en-US" dirty="0" err="1"/>
              <a:t>hồi</a:t>
            </a:r>
            <a:r>
              <a:rPr lang="en-US" dirty="0"/>
              <a:t>. </a:t>
            </a:r>
          </a:p>
          <a:p>
            <a:pPr lvl="1" indent="-7653" eaLnBrk="1" fontAlgn="auto" hangingPunct="1">
              <a:spcBef>
                <a:spcPts val="289"/>
              </a:spcBef>
              <a:spcAft>
                <a:spcPts val="0"/>
              </a:spcAft>
              <a:defRPr/>
            </a:pPr>
            <a:r>
              <a:rPr lang="en-US" dirty="0" err="1"/>
              <a:t>Trường</a:t>
            </a:r>
            <a:r>
              <a:rPr lang="en-US" dirty="0"/>
              <a:t> </a:t>
            </a:r>
            <a:r>
              <a:rPr lang="en-US" dirty="0" err="1"/>
              <a:t>hợp</a:t>
            </a:r>
            <a:r>
              <a:rPr lang="en-US" dirty="0"/>
              <a:t> </a:t>
            </a:r>
            <a:r>
              <a:rPr lang="en-US" dirty="0" err="1"/>
              <a:t>dùng</a:t>
            </a:r>
            <a:r>
              <a:rPr lang="en-US" dirty="0"/>
              <a:t> van 3 </a:t>
            </a:r>
            <a:r>
              <a:rPr lang="en-US" dirty="0" err="1"/>
              <a:t>ngã</a:t>
            </a:r>
            <a:r>
              <a:rPr lang="en-US" dirty="0"/>
              <a:t>: </a:t>
            </a:r>
            <a:r>
              <a:rPr lang="en-US" dirty="0" err="1"/>
              <a:t>lắp</a:t>
            </a:r>
            <a:r>
              <a:rPr lang="en-US" dirty="0"/>
              <a:t> </a:t>
            </a:r>
            <a:r>
              <a:rPr lang="en-US" dirty="0" err="1"/>
              <a:t>biến</a:t>
            </a:r>
            <a:r>
              <a:rPr lang="en-US" dirty="0"/>
              <a:t> </a:t>
            </a:r>
            <a:r>
              <a:rPr lang="en-US" dirty="0" err="1"/>
              <a:t>tần</a:t>
            </a:r>
            <a:r>
              <a:rPr lang="en-US" dirty="0"/>
              <a:t> </a:t>
            </a:r>
            <a:r>
              <a:rPr lang="en-US" dirty="0" err="1"/>
              <a:t>điều</a:t>
            </a:r>
            <a:r>
              <a:rPr lang="en-US" dirty="0"/>
              <a:t> </a:t>
            </a:r>
            <a:r>
              <a:rPr lang="en-US" dirty="0" err="1"/>
              <a:t>chỉnh</a:t>
            </a:r>
            <a:r>
              <a:rPr lang="en-US" dirty="0"/>
              <a:t> </a:t>
            </a:r>
            <a:r>
              <a:rPr lang="en-US" dirty="0" err="1"/>
              <a:t>tốc</a:t>
            </a:r>
            <a:r>
              <a:rPr lang="en-US" dirty="0"/>
              <a:t> </a:t>
            </a:r>
            <a:r>
              <a:rPr lang="en-US" dirty="0" err="1"/>
              <a:t>độ</a:t>
            </a:r>
            <a:r>
              <a:rPr lang="en-US" dirty="0"/>
              <a:t> </a:t>
            </a:r>
            <a:r>
              <a:rPr lang="en-US" dirty="0" err="1"/>
              <a:t>bơm</a:t>
            </a:r>
            <a:r>
              <a:rPr lang="en-US" dirty="0"/>
              <a:t> (</a:t>
            </a:r>
            <a:r>
              <a:rPr lang="en-US" dirty="0" err="1"/>
              <a:t>lưu</a:t>
            </a:r>
            <a:r>
              <a:rPr lang="en-US" dirty="0"/>
              <a:t> </a:t>
            </a:r>
            <a:r>
              <a:rPr lang="en-US" dirty="0" err="1"/>
              <a:t>lượng</a:t>
            </a:r>
            <a:r>
              <a:rPr lang="en-US" dirty="0"/>
              <a:t> </a:t>
            </a:r>
            <a:r>
              <a:rPr lang="en-US" dirty="0" err="1"/>
              <a:t>nước</a:t>
            </a:r>
            <a:r>
              <a:rPr lang="en-US" dirty="0"/>
              <a:t>) </a:t>
            </a:r>
            <a:r>
              <a:rPr lang="en-US" dirty="0" err="1"/>
              <a:t>theo</a:t>
            </a:r>
            <a:r>
              <a:rPr lang="en-US" dirty="0"/>
              <a:t> </a:t>
            </a:r>
            <a:r>
              <a:rPr lang="en-US" dirty="0" err="1"/>
              <a:t>độ</a:t>
            </a:r>
            <a:r>
              <a:rPr lang="en-US" dirty="0"/>
              <a:t> </a:t>
            </a:r>
            <a:r>
              <a:rPr lang="en-US" dirty="0" err="1"/>
              <a:t>chênh</a:t>
            </a:r>
            <a:r>
              <a:rPr lang="en-US" dirty="0"/>
              <a:t> </a:t>
            </a:r>
            <a:r>
              <a:rPr lang="en-US" dirty="0" err="1"/>
              <a:t>nhiệt</a:t>
            </a:r>
            <a:r>
              <a:rPr lang="en-US" dirty="0"/>
              <a:t> </a:t>
            </a:r>
            <a:r>
              <a:rPr lang="en-US" dirty="0" err="1"/>
              <a:t>độ</a:t>
            </a:r>
            <a:r>
              <a:rPr lang="en-US" dirty="0"/>
              <a:t> </a:t>
            </a:r>
            <a:r>
              <a:rPr lang="en-US" dirty="0" err="1"/>
              <a:t>giữa</a:t>
            </a:r>
            <a:r>
              <a:rPr lang="en-US" dirty="0"/>
              <a:t> </a:t>
            </a:r>
            <a:r>
              <a:rPr lang="en-US" dirty="0" err="1"/>
              <a:t>đường</a:t>
            </a:r>
            <a:r>
              <a:rPr lang="en-US" dirty="0"/>
              <a:t> </a:t>
            </a:r>
            <a:r>
              <a:rPr lang="en-US" dirty="0" err="1"/>
              <a:t>cấp</a:t>
            </a:r>
            <a:r>
              <a:rPr lang="en-US" dirty="0"/>
              <a:t> </a:t>
            </a:r>
            <a:r>
              <a:rPr lang="en-US" dirty="0" err="1"/>
              <a:t>và</a:t>
            </a:r>
            <a:r>
              <a:rPr lang="en-US" dirty="0"/>
              <a:t> </a:t>
            </a:r>
            <a:r>
              <a:rPr lang="en-US" dirty="0" err="1"/>
              <a:t>đường</a:t>
            </a:r>
            <a:r>
              <a:rPr lang="en-US" dirty="0"/>
              <a:t> </a:t>
            </a:r>
            <a:r>
              <a:rPr lang="en-US" dirty="0" err="1"/>
              <a:t>hồi</a:t>
            </a:r>
            <a:r>
              <a:rPr lang="en-US" dirty="0"/>
              <a:t>, </a:t>
            </a:r>
            <a:r>
              <a:rPr lang="en-US" dirty="0" err="1"/>
              <a:t>lúc</a:t>
            </a:r>
            <a:r>
              <a:rPr lang="en-US" dirty="0"/>
              <a:t> </a:t>
            </a:r>
            <a:r>
              <a:rPr lang="en-US" dirty="0" err="1"/>
              <a:t>này</a:t>
            </a:r>
            <a:r>
              <a:rPr lang="en-US" dirty="0"/>
              <a:t> </a:t>
            </a:r>
            <a:r>
              <a:rPr lang="en-US" dirty="0" err="1"/>
              <a:t>không</a:t>
            </a:r>
            <a:r>
              <a:rPr lang="en-US" dirty="0"/>
              <a:t> </a:t>
            </a:r>
            <a:r>
              <a:rPr lang="en-US" dirty="0" err="1"/>
              <a:t>cần</a:t>
            </a:r>
            <a:r>
              <a:rPr lang="en-US" dirty="0"/>
              <a:t> </a:t>
            </a:r>
            <a:r>
              <a:rPr lang="en-US" dirty="0" err="1"/>
              <a:t>dùng</a:t>
            </a:r>
            <a:r>
              <a:rPr lang="en-US" dirty="0"/>
              <a:t> van bypass </a:t>
            </a:r>
            <a:r>
              <a:rPr lang="en-US" dirty="0" err="1"/>
              <a:t>giữa</a:t>
            </a:r>
            <a:r>
              <a:rPr lang="en-US" dirty="0"/>
              <a:t> </a:t>
            </a:r>
            <a:r>
              <a:rPr lang="en-US" dirty="0" err="1"/>
              <a:t>đường</a:t>
            </a:r>
            <a:r>
              <a:rPr lang="en-US" dirty="0"/>
              <a:t> </a:t>
            </a:r>
            <a:r>
              <a:rPr lang="en-US" dirty="0" err="1"/>
              <a:t>cấp</a:t>
            </a:r>
            <a:r>
              <a:rPr lang="en-US" dirty="0"/>
              <a:t> </a:t>
            </a:r>
            <a:r>
              <a:rPr lang="en-US" dirty="0" err="1"/>
              <a:t>và</a:t>
            </a:r>
            <a:r>
              <a:rPr lang="en-US" dirty="0"/>
              <a:t> </a:t>
            </a:r>
            <a:r>
              <a:rPr lang="en-US" dirty="0" err="1"/>
              <a:t>đường</a:t>
            </a:r>
            <a:r>
              <a:rPr lang="en-US" dirty="0"/>
              <a:t> </a:t>
            </a:r>
            <a:r>
              <a:rPr lang="en-US" dirty="0" err="1"/>
              <a:t>hồi</a:t>
            </a:r>
            <a:r>
              <a:rPr lang="en-US" dirty="0"/>
              <a:t>. </a:t>
            </a:r>
          </a:p>
          <a:p>
            <a:pPr lvl="1" indent="-7653" eaLnBrk="1" fontAlgn="auto" hangingPunct="1">
              <a:spcBef>
                <a:spcPts val="289"/>
              </a:spcBef>
              <a:spcAft>
                <a:spcPts val="0"/>
              </a:spcAft>
              <a:defRPr/>
            </a:pPr>
            <a:r>
              <a:rPr lang="en-US" dirty="0"/>
              <a:t> </a:t>
            </a:r>
            <a:r>
              <a:rPr lang="en-US" dirty="0" err="1"/>
              <a:t>Lưu</a:t>
            </a:r>
            <a:r>
              <a:rPr lang="en-US" dirty="0"/>
              <a:t> ý: so </a:t>
            </a:r>
            <a:r>
              <a:rPr lang="en-US" dirty="0" err="1"/>
              <a:t>với</a:t>
            </a:r>
            <a:r>
              <a:rPr lang="en-US" dirty="0"/>
              <a:t> van 3 </a:t>
            </a:r>
            <a:r>
              <a:rPr lang="en-US" dirty="0" err="1"/>
              <a:t>ngã</a:t>
            </a:r>
            <a:r>
              <a:rPr lang="en-US" dirty="0"/>
              <a:t> </a:t>
            </a:r>
            <a:r>
              <a:rPr lang="en-US" dirty="0" err="1"/>
              <a:t>dùng</a:t>
            </a:r>
            <a:r>
              <a:rPr lang="en-US" dirty="0"/>
              <a:t> van 2 </a:t>
            </a:r>
            <a:r>
              <a:rPr lang="en-US" dirty="0" err="1"/>
              <a:t>ngã</a:t>
            </a:r>
            <a:r>
              <a:rPr lang="en-US" dirty="0"/>
              <a:t> </a:t>
            </a:r>
            <a:r>
              <a:rPr lang="en-US" dirty="0" err="1"/>
              <a:t>sẽ</a:t>
            </a:r>
            <a:r>
              <a:rPr lang="en-US" dirty="0"/>
              <a:t> </a:t>
            </a:r>
            <a:r>
              <a:rPr lang="en-US" dirty="0" err="1"/>
              <a:t>tránh</a:t>
            </a:r>
            <a:r>
              <a:rPr lang="en-US" dirty="0"/>
              <a:t> (</a:t>
            </a:r>
            <a:r>
              <a:rPr lang="en-US" dirty="0" err="1"/>
              <a:t>hạn</a:t>
            </a:r>
            <a:r>
              <a:rPr lang="en-US" dirty="0"/>
              <a:t> </a:t>
            </a:r>
            <a:r>
              <a:rPr lang="en-US" dirty="0" err="1"/>
              <a:t>chế</a:t>
            </a:r>
            <a:r>
              <a:rPr lang="en-US" dirty="0"/>
              <a:t>) </a:t>
            </a:r>
            <a:r>
              <a:rPr lang="en-US" dirty="0" err="1"/>
              <a:t>tình</a:t>
            </a:r>
            <a:r>
              <a:rPr lang="en-US" dirty="0"/>
              <a:t> </a:t>
            </a:r>
            <a:r>
              <a:rPr lang="en-US" dirty="0" err="1"/>
              <a:t>trạng</a:t>
            </a:r>
            <a:r>
              <a:rPr lang="en-US" dirty="0"/>
              <a:t> </a:t>
            </a:r>
            <a:r>
              <a:rPr lang="en-US" dirty="0" err="1"/>
              <a:t>xâm</a:t>
            </a:r>
            <a:r>
              <a:rPr lang="en-US" dirty="0"/>
              <a:t> </a:t>
            </a:r>
            <a:r>
              <a:rPr lang="en-US" dirty="0" err="1"/>
              <a:t>nhập</a:t>
            </a:r>
            <a:r>
              <a:rPr lang="en-US" dirty="0"/>
              <a:t> </a:t>
            </a:r>
            <a:r>
              <a:rPr lang="en-US" dirty="0" err="1"/>
              <a:t>nhiệt</a:t>
            </a:r>
            <a:r>
              <a:rPr lang="en-US" dirty="0"/>
              <a:t> </a:t>
            </a:r>
            <a:r>
              <a:rPr lang="en-US" dirty="0" err="1"/>
              <a:t>vào</a:t>
            </a:r>
            <a:r>
              <a:rPr lang="en-US" dirty="0"/>
              <a:t> </a:t>
            </a:r>
            <a:r>
              <a:rPr lang="en-US" dirty="0" err="1"/>
              <a:t>đường</a:t>
            </a:r>
            <a:r>
              <a:rPr lang="en-US" dirty="0"/>
              <a:t> </a:t>
            </a:r>
            <a:r>
              <a:rPr lang="en-US" dirty="0" err="1"/>
              <a:t>nước</a:t>
            </a:r>
            <a:r>
              <a:rPr lang="en-US" dirty="0"/>
              <a:t>. </a:t>
            </a:r>
          </a:p>
          <a:p>
            <a:pPr eaLnBrk="1" fontAlgn="auto" hangingPunct="1">
              <a:spcBef>
                <a:spcPts val="289"/>
              </a:spcBef>
              <a:spcAft>
                <a:spcPts val="0"/>
              </a:spcAft>
              <a:defRPr/>
            </a:pPr>
            <a:endParaRPr lang="en-US" dirty="0"/>
          </a:p>
        </p:txBody>
      </p:sp>
      <p:sp>
        <p:nvSpPr>
          <p:cNvPr id="70660" name="Slide Number Placeholder 3">
            <a:extLst>
              <a:ext uri="{FF2B5EF4-FFF2-40B4-BE49-F238E27FC236}">
                <a16:creationId xmlns:a16="http://schemas.microsoft.com/office/drawing/2014/main" id="{35065661-9553-E117-4195-F05935BCF57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005BFBE-F2E8-4AC4-902E-F465CC925CAB}" type="slidenum">
              <a:rPr lang="en-US" altLang="en-US"/>
              <a:pPr eaLnBrk="1" hangingPunct="1"/>
              <a:t>29</a:t>
            </a:fld>
            <a:endParaRPr lang="en-US" altLang="en-US"/>
          </a:p>
        </p:txBody>
      </p:sp>
    </p:spTree>
    <p:extLst>
      <p:ext uri="{BB962C8B-B14F-4D97-AF65-F5344CB8AC3E}">
        <p14:creationId xmlns:p14="http://schemas.microsoft.com/office/powerpoint/2010/main" val="33146983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a:extLst>
              <a:ext uri="{FF2B5EF4-FFF2-40B4-BE49-F238E27FC236}">
                <a16:creationId xmlns:a16="http://schemas.microsoft.com/office/drawing/2014/main" id="{39017048-3FEF-A74E-85AF-48BA513F31C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a:extLst>
              <a:ext uri="{FF2B5EF4-FFF2-40B4-BE49-F238E27FC236}">
                <a16:creationId xmlns:a16="http://schemas.microsoft.com/office/drawing/2014/main" id="{2C51765B-68DB-7AFD-1517-6794875F547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Giải pháp này thường áp dụng cho các quạt giàn lạnh loại lớn như AHU, PAU. Các giàn lạnh này thường cấp gió vào nhiều không gian khác nhau nhờ ống dẫn gió và miệng cấp được đóng mở bằng các damper. </a:t>
            </a:r>
          </a:p>
          <a:p>
            <a:pPr eaLnBrk="1" hangingPunct="1">
              <a:spcBef>
                <a:spcPct val="0"/>
              </a:spcBef>
            </a:pPr>
            <a:r>
              <a:rPr lang="en-US" altLang="en-US"/>
              <a:t>Khi không dùng biến tần:</a:t>
            </a:r>
          </a:p>
          <a:p>
            <a:pPr lvl="1" indent="-6350" eaLnBrk="1" hangingPunct="1">
              <a:spcBef>
                <a:spcPct val="0"/>
              </a:spcBef>
            </a:pPr>
            <a:r>
              <a:rPr lang="en-US" altLang="en-US"/>
              <a:t>Khi không có nhu cầu cấp gió vào phòng các damper sẽ đóng lại, tại các khoảng thời gian khác nhau số lượng damper đóng mở khác nhau tuy nhiên quạt vẫn chạy với cùng một tốc độ. Điều này dẫn đến áp suất đường gió cấp thay đổi hoặc độ chênh áp suất giữa đường gió cấp và gió hồi thay đổi (khi có nhiều miệng cấp đóng lại thì áp suất hoặc độ chênh áp suất tăng lên). Trong trường hợp có đường gió hồi khi số lượng các miệng cấp đóng càng nhiều thì nhiệt độ gió đường hồi tại thời điểm tức thì sẽ càng giảm (do giảm phụ tải lạnh). Trong tất cả các trường hợp này lưu lượng gió từ quạt là dư so với nhu cầu. Có thể giảm nhằm giảm điện năng tiêu thụ lãng phí cho quạt.  </a:t>
            </a:r>
          </a:p>
          <a:p>
            <a:pPr eaLnBrk="1" hangingPunct="1">
              <a:spcBef>
                <a:spcPct val="0"/>
              </a:spcBef>
            </a:pPr>
            <a:r>
              <a:rPr lang="en-US" altLang="en-US"/>
              <a:t>Khi dùng biến tần</a:t>
            </a:r>
          </a:p>
          <a:p>
            <a:pPr lvl="1" indent="-6350" eaLnBrk="1" hangingPunct="1">
              <a:spcBef>
                <a:spcPct val="0"/>
              </a:spcBef>
            </a:pPr>
            <a:r>
              <a:rPr lang="en-US" altLang="en-US"/>
              <a:t>Lắp cảm biến đo áp suất đường gió cấp hoặc độ chênh áp giữa đường gió cấp và gió hồi hoặc cảm biến nhiệt độ gió hồi hoặc tín hiệu từ việc đóng mở các damper,… đưa tín hiệu hồi tiếp về biến tần để điều khiển tốc độ (năng suất) quạt theo nhu cầu thực nhằm giảm điện năng tiêu thụ lãng phí cho quạt. </a:t>
            </a:r>
          </a:p>
        </p:txBody>
      </p:sp>
      <p:sp>
        <p:nvSpPr>
          <p:cNvPr id="71684" name="Slide Number Placeholder 3">
            <a:extLst>
              <a:ext uri="{FF2B5EF4-FFF2-40B4-BE49-F238E27FC236}">
                <a16:creationId xmlns:a16="http://schemas.microsoft.com/office/drawing/2014/main" id="{DCBB7EBD-E337-E402-50D5-23FC3280DA5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CEE704B-B1A6-4A27-A806-526267EF5631}" type="slidenum">
              <a:rPr lang="en-US" altLang="en-US"/>
              <a:pPr eaLnBrk="1" hangingPunct="1"/>
              <a:t>30</a:t>
            </a:fld>
            <a:endParaRPr lang="en-US" altLang="en-US"/>
          </a:p>
        </p:txBody>
      </p:sp>
    </p:spTree>
    <p:extLst>
      <p:ext uri="{BB962C8B-B14F-4D97-AF65-F5344CB8AC3E}">
        <p14:creationId xmlns:p14="http://schemas.microsoft.com/office/powerpoint/2010/main" val="229198150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a:extLst>
              <a:ext uri="{FF2B5EF4-FFF2-40B4-BE49-F238E27FC236}">
                <a16:creationId xmlns:a16="http://schemas.microsoft.com/office/drawing/2014/main" id="{EE2C19C6-6965-144A-4198-E3601CE654F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a:extLst>
              <a:ext uri="{FF2B5EF4-FFF2-40B4-BE49-F238E27FC236}">
                <a16:creationId xmlns:a16="http://schemas.microsoft.com/office/drawing/2014/main" id="{35FAEA15-B1F0-19F7-B434-55BB173A434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Độ chênh nhiệt độ cho phép thông thường là (T</a:t>
            </a:r>
            <a:r>
              <a:rPr lang="en-US" altLang="en-US" baseline="-25000"/>
              <a:t>1</a:t>
            </a:r>
            <a:r>
              <a:rPr lang="en-US" altLang="en-US"/>
              <a:t>-T</a:t>
            </a:r>
            <a:r>
              <a:rPr lang="en-US" altLang="en-US" baseline="-25000"/>
              <a:t>2</a:t>
            </a:r>
            <a:r>
              <a:rPr lang="en-US" altLang="en-US"/>
              <a:t>) = 5-6</a:t>
            </a:r>
            <a:r>
              <a:rPr lang="en-US" altLang="en-US" baseline="30000"/>
              <a:t>o</a:t>
            </a:r>
            <a:r>
              <a:rPr lang="en-US" altLang="en-US"/>
              <a:t>C. Độ chênh nhiệt độ trực tiếp liên quan đến lượng nhiệt thải đi ở tháp và do đó liên quan đến phụ tải lạnh. Nhưng bơm nước giải nhiệt và quạt tháp vẫn làm việc ở tốc độ định mức ở bất kỳ phụ tải lạnh thực tế nào.</a:t>
            </a:r>
          </a:p>
          <a:p>
            <a:pPr eaLnBrk="1" hangingPunct="1">
              <a:spcBef>
                <a:spcPct val="0"/>
              </a:spcBef>
            </a:pPr>
            <a:r>
              <a:rPr lang="en-US" altLang="en-US"/>
              <a:t>Với biến tần, khi phụ tải lạnh thực tế giảm xuống, có thể giảm tốc độ của bơm nước giải nhiệt và tốc độ quạt tháp giải nhiệt. </a:t>
            </a:r>
          </a:p>
          <a:p>
            <a:pPr eaLnBrk="1" hangingPunct="1">
              <a:spcBef>
                <a:spcPct val="0"/>
              </a:spcBef>
            </a:pPr>
            <a:r>
              <a:rPr lang="en-US" altLang="en-US"/>
              <a:t>Tuy nhiên lưu ý nếu không giảm lưu lượng nước giải nhiệt và KK giải nhiệt thì khả năng giải nhiệt tăng lên giúp nâng cao hiệu suất máy. Do đó khi xét chi tiết vấn đề cần đánh giá cả yếu tố này. </a:t>
            </a:r>
            <a:endParaRPr lang="en-US" altLang="en-US" b="1"/>
          </a:p>
        </p:txBody>
      </p:sp>
      <p:sp>
        <p:nvSpPr>
          <p:cNvPr id="72708" name="Slide Number Placeholder 3">
            <a:extLst>
              <a:ext uri="{FF2B5EF4-FFF2-40B4-BE49-F238E27FC236}">
                <a16:creationId xmlns:a16="http://schemas.microsoft.com/office/drawing/2014/main" id="{E3B8802B-48AF-A75D-43C9-854A13AA786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9A699DC-A2CD-461F-9C5A-097F6C173862}" type="slidenum">
              <a:rPr lang="en-US" altLang="en-US"/>
              <a:pPr eaLnBrk="1" hangingPunct="1"/>
              <a:t>31</a:t>
            </a:fld>
            <a:endParaRPr lang="en-US" altLang="en-US"/>
          </a:p>
        </p:txBody>
      </p:sp>
    </p:spTree>
    <p:extLst>
      <p:ext uri="{BB962C8B-B14F-4D97-AF65-F5344CB8AC3E}">
        <p14:creationId xmlns:p14="http://schemas.microsoft.com/office/powerpoint/2010/main" val="8441316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D690F0-7ED0-E775-1021-F65948C37C2D}"/>
            </a:ext>
          </a:extLst>
        </p:cNvPr>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92D5C469-F02C-2660-ED66-E5181D366A1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a:extLst>
              <a:ext uri="{FF2B5EF4-FFF2-40B4-BE49-F238E27FC236}">
                <a16:creationId xmlns:a16="http://schemas.microsoft.com/office/drawing/2014/main" id="{B094EF52-1004-21AB-3867-B8508E384EE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Trong phần này hệ thống lạnh công nghiệp được gọi tắt là hệ thống lạnh</a:t>
            </a:r>
          </a:p>
        </p:txBody>
      </p:sp>
      <p:sp>
        <p:nvSpPr>
          <p:cNvPr id="44036" name="Slide Number Placeholder 3">
            <a:extLst>
              <a:ext uri="{FF2B5EF4-FFF2-40B4-BE49-F238E27FC236}">
                <a16:creationId xmlns:a16="http://schemas.microsoft.com/office/drawing/2014/main" id="{8B4414A0-7405-8682-5991-CD0959C57F4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97231960-2493-41F5-A818-E846B0363816}"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7317667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a:extLst>
              <a:ext uri="{FF2B5EF4-FFF2-40B4-BE49-F238E27FC236}">
                <a16:creationId xmlns:a16="http://schemas.microsoft.com/office/drawing/2014/main" id="{AC5DC823-2807-9F18-3939-3C36A0C9B0B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a:extLst>
              <a:ext uri="{FF2B5EF4-FFF2-40B4-BE49-F238E27FC236}">
                <a16:creationId xmlns:a16="http://schemas.microsoft.com/office/drawing/2014/main" id="{C06111CD-632D-987F-3A09-9D713ABF0E8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Bồn trữ lạnh  (BTL) là giải pháp cho hệ thống lạnh trung tâm có chất tải lạnh lỏng (water chiller), trong đó BTL đóng vai trò như một “ắc quy” nhiệt, với mục đích:</a:t>
            </a:r>
          </a:p>
          <a:p>
            <a:pPr lvl="1" eaLnBrk="1" hangingPunct="1">
              <a:spcBef>
                <a:spcPct val="0"/>
              </a:spcBef>
              <a:buFontTx/>
              <a:buChar char="-"/>
            </a:pPr>
            <a:r>
              <a:rPr lang="en-US" altLang="en-US"/>
              <a:t>Giảm chi phí tiền điện nhờ tận dụng chế độ điện 3 giá (giờ bình thường (6g-18g), giờ cao điểm (18g-22g), giờ thấp điểm (22g-6g)): Nguyên tắc: tích trữ lạnh vào giờ thấp điểm để sử dụng lạnh vào giờ cao điểm thay cho việc vận hành máy vào giờ này. HT lạnh sẽ được tránh vận hành vào giờ cao điểm nhờ tích trữ lạnh vào ngày hôm trước trong giờ thấp điểm. Như vậy thực chất lượng điện năng tiêu thụ không đổi mà chỉ là chuyển dời thời gian vận hành máy từ giờ cao điểm sang giờ thấp điểm, nhờ đó giảm chi phí điện.</a:t>
            </a:r>
          </a:p>
          <a:p>
            <a:pPr lvl="1" eaLnBrk="1" hangingPunct="1">
              <a:spcBef>
                <a:spcPct val="0"/>
              </a:spcBef>
              <a:buFontTx/>
              <a:buChar char="-"/>
            </a:pPr>
            <a:r>
              <a:rPr lang="en-US" altLang="en-US"/>
              <a:t>San bằng phụ tải: phụ tải HT không ổn định có lúc cao lúc thấp, nguyên tắc: công suất máy lắp đặt phải là công suất lúc cao (nhất). Việc sử dụng BTL giúp tích trữ lạnh vào bồn lúc tải thấp để bổ sung cho HT lúc tải cao. Như vậy phụ tải trung bình toàn HT sẽ thấp hơn, tức có thể giảm công suất lắp đặt (giảm chi phí đầu tư, bảo trì bảo dưỡng).  </a:t>
            </a:r>
          </a:p>
          <a:p>
            <a:pPr eaLnBrk="1" hangingPunct="1">
              <a:spcBef>
                <a:spcPct val="0"/>
              </a:spcBef>
            </a:pPr>
            <a:r>
              <a:rPr lang="en-US" altLang="en-US"/>
              <a:t>Nguyên tắc trữ lạnh: có thể trữ dưới dạng nhiệt hiện hoặc dưới dạng ẩn nhiệt hóa rắn của chất trữ lạnh. </a:t>
            </a:r>
          </a:p>
          <a:p>
            <a:pPr eaLnBrk="1" hangingPunct="1">
              <a:spcBef>
                <a:spcPct val="0"/>
              </a:spcBef>
            </a:pPr>
            <a:endParaRPr lang="en-US" altLang="en-US"/>
          </a:p>
        </p:txBody>
      </p:sp>
      <p:sp>
        <p:nvSpPr>
          <p:cNvPr id="73732" name="Slide Number Placeholder 3">
            <a:extLst>
              <a:ext uri="{FF2B5EF4-FFF2-40B4-BE49-F238E27FC236}">
                <a16:creationId xmlns:a16="http://schemas.microsoft.com/office/drawing/2014/main" id="{90EB47E5-6ABB-9F77-F2DD-46E6A2364C5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C58D18F-7493-45A7-A29B-3E105127188B}" type="slidenum">
              <a:rPr lang="en-US" altLang="en-US"/>
              <a:pPr eaLnBrk="1" hangingPunct="1"/>
              <a:t>32</a:t>
            </a:fld>
            <a:endParaRPr lang="en-US" altLang="en-US"/>
          </a:p>
        </p:txBody>
      </p:sp>
    </p:spTree>
    <p:extLst>
      <p:ext uri="{BB962C8B-B14F-4D97-AF65-F5344CB8AC3E}">
        <p14:creationId xmlns:p14="http://schemas.microsoft.com/office/powerpoint/2010/main" val="18580297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a:extLst>
              <a:ext uri="{FF2B5EF4-FFF2-40B4-BE49-F238E27FC236}">
                <a16:creationId xmlns:a16="http://schemas.microsoft.com/office/drawing/2014/main" id="{D39F200C-323C-7847-6972-F4740F22298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a:extLst>
              <a:ext uri="{FF2B5EF4-FFF2-40B4-BE49-F238E27FC236}">
                <a16:creationId xmlns:a16="http://schemas.microsoft.com/office/drawing/2014/main" id="{476B787A-8610-14D5-8BCE-6576ECE6D19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a:latin typeface="Arial" panose="020B0604020202020204" pitchFamily="34" charset="0"/>
                <a:cs typeface="Arial" panose="020B0604020202020204" pitchFamily="34" charset="0"/>
              </a:rPr>
              <a:t>Ví dụ minh họa:</a:t>
            </a:r>
          </a:p>
          <a:p>
            <a:pPr eaLnBrk="1" hangingPunct="1">
              <a:spcBef>
                <a:spcPct val="0"/>
              </a:spcBef>
            </a:pPr>
            <a:r>
              <a:rPr lang="en-US" altLang="en-US">
                <a:latin typeface="Arial" panose="020B0604020202020204" pitchFamily="34" charset="0"/>
                <a:cs typeface="Arial" panose="020B0604020202020204" pitchFamily="34" charset="0"/>
              </a:rPr>
              <a:t>	Sử dụng BTL tích trữ lạnh vào giờ thấp điểm ngày hôm trước để sử dụng lạnh vào giờ cao điểm ngày hôm sau giúp tránh được việc vận hành máy vào giờ cao điểm</a:t>
            </a:r>
          </a:p>
          <a:p>
            <a:pPr lvl="1" eaLnBrk="1" hangingPunct="1">
              <a:spcBef>
                <a:spcPct val="0"/>
              </a:spcBef>
            </a:pPr>
            <a:r>
              <a:rPr lang="en-US" altLang="en-US">
                <a:latin typeface="Arial" panose="020B0604020202020204" pitchFamily="34" charset="0"/>
                <a:cs typeface="Arial" panose="020B0604020202020204" pitchFamily="34" charset="0"/>
              </a:rPr>
              <a:t>Chi phí điện khi không dùng BTL</a:t>
            </a:r>
          </a:p>
          <a:p>
            <a:pPr lvl="1" eaLnBrk="1" hangingPunct="1">
              <a:spcBef>
                <a:spcPct val="0"/>
              </a:spcBef>
            </a:pPr>
            <a:r>
              <a:rPr lang="en-US" altLang="en-US">
                <a:solidFill>
                  <a:srgbClr val="000000"/>
                </a:solidFill>
                <a:latin typeface="Arial" panose="020B0604020202020204" pitchFamily="34" charset="0"/>
                <a:cs typeface="Arial" panose="020B0604020202020204" pitchFamily="34" charset="0"/>
              </a:rPr>
              <a:t>4 giờ x 40 kW x 2700 VND/kWh = 432.000 VND</a:t>
            </a:r>
          </a:p>
          <a:p>
            <a:pPr lvl="1" eaLnBrk="1" hangingPunct="1">
              <a:spcBef>
                <a:spcPct val="0"/>
              </a:spcBef>
            </a:pPr>
            <a:r>
              <a:rPr lang="en-US" altLang="en-US">
                <a:latin typeface="Arial" panose="020B0604020202020204" pitchFamily="34" charset="0"/>
                <a:cs typeface="Arial" panose="020B0604020202020204" pitchFamily="34" charset="0"/>
              </a:rPr>
              <a:t>Chi phí điện khi dùng BTL</a:t>
            </a:r>
          </a:p>
          <a:p>
            <a:pPr eaLnBrk="1" hangingPunct="1">
              <a:spcBef>
                <a:spcPct val="0"/>
              </a:spcBef>
            </a:pPr>
            <a:r>
              <a:rPr lang="en-US" altLang="en-US">
                <a:solidFill>
                  <a:srgbClr val="000000"/>
                </a:solidFill>
                <a:latin typeface="Arial" panose="020B0604020202020204" pitchFamily="34" charset="0"/>
                <a:cs typeface="Arial" panose="020B0604020202020204" pitchFamily="34" charset="0"/>
              </a:rPr>
              <a:t>	4 giờ x 40 kW x 950 VND/kWh = 152.000 VND</a:t>
            </a:r>
          </a:p>
          <a:p>
            <a:pPr eaLnBrk="1" hangingPunct="1">
              <a:spcBef>
                <a:spcPct val="0"/>
              </a:spcBef>
            </a:pPr>
            <a:r>
              <a:rPr lang="en-US" altLang="en-US">
                <a:solidFill>
                  <a:srgbClr val="000000"/>
                </a:solidFill>
                <a:latin typeface="Arial" panose="020B0604020202020204" pitchFamily="34" charset="0"/>
                <a:cs typeface="Arial" panose="020B0604020202020204" pitchFamily="34" charset="0"/>
                <a:sym typeface="Wingdings" panose="05000000000000000000" pitchFamily="2" charset="2"/>
              </a:rPr>
              <a:t> Tiết kiệm 100% x (432.000 – 152.000)/432,000 = 65% tiền điện</a:t>
            </a:r>
          </a:p>
        </p:txBody>
      </p:sp>
      <p:sp>
        <p:nvSpPr>
          <p:cNvPr id="74756" name="Slide Number Placeholder 3">
            <a:extLst>
              <a:ext uri="{FF2B5EF4-FFF2-40B4-BE49-F238E27FC236}">
                <a16:creationId xmlns:a16="http://schemas.microsoft.com/office/drawing/2014/main" id="{3D379ACD-A267-9EAC-630B-AC958BC600F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0AD7469-D2FB-4002-B5C4-E570009F8467}" type="slidenum">
              <a:rPr lang="en-US" altLang="en-US"/>
              <a:pPr eaLnBrk="1" hangingPunct="1"/>
              <a:t>33</a:t>
            </a:fld>
            <a:endParaRPr lang="en-US" altLang="en-US"/>
          </a:p>
        </p:txBody>
      </p:sp>
    </p:spTree>
    <p:extLst>
      <p:ext uri="{BB962C8B-B14F-4D97-AF65-F5344CB8AC3E}">
        <p14:creationId xmlns:p14="http://schemas.microsoft.com/office/powerpoint/2010/main" val="23393039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a:extLst>
              <a:ext uri="{FF2B5EF4-FFF2-40B4-BE49-F238E27FC236}">
                <a16:creationId xmlns:a16="http://schemas.microsoft.com/office/drawing/2014/main" id="{3B414963-32C6-7F46-FB2E-DA0438EEDC3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Notes Placeholder 2">
            <a:extLst>
              <a:ext uri="{FF2B5EF4-FFF2-40B4-BE49-F238E27FC236}">
                <a16:creationId xmlns:a16="http://schemas.microsoft.com/office/drawing/2014/main" id="{8DC20B26-E445-60C0-33C4-788B1095743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a:t>Ví dụ minh họa:</a:t>
            </a:r>
          </a:p>
          <a:p>
            <a:pPr lvl="1" eaLnBrk="1" hangingPunct="1">
              <a:spcBef>
                <a:spcPct val="0"/>
              </a:spcBef>
              <a:buFont typeface="Calibri" panose="020F0502020204030204" pitchFamily="34" charset="0"/>
              <a:buNone/>
            </a:pPr>
            <a:r>
              <a:rPr lang="en-US" altLang="en-US"/>
              <a:t>Một tòa nhà bao gồm khối văn phòng và khối căn hộ. Khối căn hộ cần ĐHKK liên tục trong ngày trong khi khối văn phòng chỉ cần ĐHKK vào giờ hành chánh. </a:t>
            </a:r>
          </a:p>
          <a:p>
            <a:pPr lvl="1" eaLnBrk="1" hangingPunct="1">
              <a:spcBef>
                <a:spcPct val="0"/>
              </a:spcBef>
            </a:pPr>
            <a:r>
              <a:rPr lang="en-US" altLang="en-US"/>
              <a:t>Nếu không sử dụng BTL: cần phải đầu tư máy có công suất lúc cao nhất, tức 40 kW. Trường hợp này máy sẽ chỉ chạy 50% tải vào các giờ khối văn phòng  không hoạt động</a:t>
            </a:r>
          </a:p>
          <a:p>
            <a:pPr lvl="1" eaLnBrk="1" hangingPunct="1">
              <a:spcBef>
                <a:spcPct val="0"/>
              </a:spcBef>
            </a:pPr>
            <a:r>
              <a:rPr lang="en-US" altLang="en-US"/>
              <a:t>Nếu sử dụng BTL: nhờ tích trữ lạnh từ công suất máy thừa vào các giờ khối văn phòng không hoạt động để bổ sung cho HT khi khối văn phòng hoạt động nên giảm được công suất máy xuống chỉ còn 30 kW.</a:t>
            </a:r>
          </a:p>
        </p:txBody>
      </p:sp>
      <p:sp>
        <p:nvSpPr>
          <p:cNvPr id="75780" name="Slide Number Placeholder 3">
            <a:extLst>
              <a:ext uri="{FF2B5EF4-FFF2-40B4-BE49-F238E27FC236}">
                <a16:creationId xmlns:a16="http://schemas.microsoft.com/office/drawing/2014/main" id="{0A3404A2-7EC2-1E78-50D9-39E8BF5717A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AD8135E-6F6B-4D66-9FCC-48C1DC772361}" type="slidenum">
              <a:rPr lang="en-US" altLang="en-US"/>
              <a:pPr eaLnBrk="1" hangingPunct="1"/>
              <a:t>34</a:t>
            </a:fld>
            <a:endParaRPr lang="en-US" altLang="en-US"/>
          </a:p>
        </p:txBody>
      </p:sp>
    </p:spTree>
    <p:extLst>
      <p:ext uri="{BB962C8B-B14F-4D97-AF65-F5344CB8AC3E}">
        <p14:creationId xmlns:p14="http://schemas.microsoft.com/office/powerpoint/2010/main" val="204761133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a:extLst>
              <a:ext uri="{FF2B5EF4-FFF2-40B4-BE49-F238E27FC236}">
                <a16:creationId xmlns:a16="http://schemas.microsoft.com/office/drawing/2014/main" id="{7F580D16-1415-FC78-09D1-1DC51BD3678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a:extLst>
              <a:ext uri="{FF2B5EF4-FFF2-40B4-BE49-F238E27FC236}">
                <a16:creationId xmlns:a16="http://schemas.microsoft.com/office/drawing/2014/main" id="{CD1283E9-5CAD-58CC-A416-B5623AF109E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Hình trên là Sơ đồ nguyên lý hệ thống bồn trữ lạnh</a:t>
            </a:r>
          </a:p>
          <a:p>
            <a:pPr eaLnBrk="1" hangingPunct="1">
              <a:spcBef>
                <a:spcPct val="0"/>
              </a:spcBef>
            </a:pPr>
            <a:r>
              <a:rPr lang="en-US" altLang="en-US"/>
              <a:t>BTL sẽ được lắp song song với tải và bình bay hơi như hình. Các van 3 ngã sẽ được sử dụng để điều chỉnh hướng dòng chảy tạo ra các chế độ hoạt động khác nhau của HT.</a:t>
            </a:r>
          </a:p>
        </p:txBody>
      </p:sp>
      <p:sp>
        <p:nvSpPr>
          <p:cNvPr id="76804" name="Slide Number Placeholder 3">
            <a:extLst>
              <a:ext uri="{FF2B5EF4-FFF2-40B4-BE49-F238E27FC236}">
                <a16:creationId xmlns:a16="http://schemas.microsoft.com/office/drawing/2014/main" id="{C830B358-D7DC-6B02-85F4-6EEEDAB366D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D544CEF-57D2-4E1D-8B42-C1AF87E02535}" type="slidenum">
              <a:rPr lang="en-US" altLang="en-US"/>
              <a:pPr eaLnBrk="1" hangingPunct="1"/>
              <a:t>35</a:t>
            </a:fld>
            <a:endParaRPr lang="en-US" altLang="en-US"/>
          </a:p>
        </p:txBody>
      </p:sp>
    </p:spTree>
    <p:extLst>
      <p:ext uri="{BB962C8B-B14F-4D97-AF65-F5344CB8AC3E}">
        <p14:creationId xmlns:p14="http://schemas.microsoft.com/office/powerpoint/2010/main" val="339037595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a:extLst>
              <a:ext uri="{FF2B5EF4-FFF2-40B4-BE49-F238E27FC236}">
                <a16:creationId xmlns:a16="http://schemas.microsoft.com/office/drawing/2014/main" id="{9A983D44-1C2F-0576-A8EF-1555C01CF05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a:extLst>
              <a:ext uri="{FF2B5EF4-FFF2-40B4-BE49-F238E27FC236}">
                <a16:creationId xmlns:a16="http://schemas.microsoft.com/office/drawing/2014/main" id="{17B1A831-62C4-E1B3-69DC-DFFFC6D347B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Đây là chế độ hoạt động bình thường như khi không có BTL. Khi này máy lạnh sẽ làm lạnh trực tiếp cho tải.</a:t>
            </a:r>
          </a:p>
        </p:txBody>
      </p:sp>
      <p:sp>
        <p:nvSpPr>
          <p:cNvPr id="77828" name="Slide Number Placeholder 3">
            <a:extLst>
              <a:ext uri="{FF2B5EF4-FFF2-40B4-BE49-F238E27FC236}">
                <a16:creationId xmlns:a16="http://schemas.microsoft.com/office/drawing/2014/main" id="{566548C9-8235-2943-2C21-396461A9885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F6D2503-1689-4FF4-9393-B714D7E94451}" type="slidenum">
              <a:rPr lang="en-US" altLang="en-US"/>
              <a:pPr eaLnBrk="1" hangingPunct="1"/>
              <a:t>36</a:t>
            </a:fld>
            <a:endParaRPr lang="en-US" altLang="en-US"/>
          </a:p>
        </p:txBody>
      </p:sp>
    </p:spTree>
    <p:extLst>
      <p:ext uri="{BB962C8B-B14F-4D97-AF65-F5344CB8AC3E}">
        <p14:creationId xmlns:p14="http://schemas.microsoft.com/office/powerpoint/2010/main" val="25835106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a:extLst>
              <a:ext uri="{FF2B5EF4-FFF2-40B4-BE49-F238E27FC236}">
                <a16:creationId xmlns:a16="http://schemas.microsoft.com/office/drawing/2014/main" id="{4EB1BC7C-D2B5-0963-249F-2776A9A81C3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a:extLst>
              <a:ext uri="{FF2B5EF4-FFF2-40B4-BE49-F238E27FC236}">
                <a16:creationId xmlns:a16="http://schemas.microsoft.com/office/drawing/2014/main" id="{8947BF24-875E-9166-9F7F-BB0AAB7DEC6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Chế độ này diễn ra vào giờ thấp điểm (với mục đích tận dụng chế độ điện 3 giá) hoặc vào lúc HT thấp tải (với mục đích san bằng tải). Khi này môi chất tải lạnh sẽ đi vào BTL và tích trữ lạnh. Trong chế độ này HT vẫn có thể làm lạnh cho tải như bình thường. Phần năng suất dư của HT sẽ được tích trữ vào BTL.</a:t>
            </a:r>
          </a:p>
          <a:p>
            <a:pPr eaLnBrk="1" hangingPunct="1">
              <a:spcBef>
                <a:spcPct val="0"/>
              </a:spcBef>
            </a:pPr>
            <a:endParaRPr lang="en-US" altLang="en-US"/>
          </a:p>
        </p:txBody>
      </p:sp>
      <p:sp>
        <p:nvSpPr>
          <p:cNvPr id="78852" name="Slide Number Placeholder 3">
            <a:extLst>
              <a:ext uri="{FF2B5EF4-FFF2-40B4-BE49-F238E27FC236}">
                <a16:creationId xmlns:a16="http://schemas.microsoft.com/office/drawing/2014/main" id="{43F85CF5-20FF-C677-AC97-E40FB88D926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2B96F81-C74D-49AC-B785-1248B2AE85D9}" type="slidenum">
              <a:rPr lang="en-US" altLang="en-US"/>
              <a:pPr eaLnBrk="1" hangingPunct="1"/>
              <a:t>37</a:t>
            </a:fld>
            <a:endParaRPr lang="en-US" altLang="en-US"/>
          </a:p>
        </p:txBody>
      </p:sp>
    </p:spTree>
    <p:extLst>
      <p:ext uri="{BB962C8B-B14F-4D97-AF65-F5344CB8AC3E}">
        <p14:creationId xmlns:p14="http://schemas.microsoft.com/office/powerpoint/2010/main" val="2145648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a:extLst>
              <a:ext uri="{FF2B5EF4-FFF2-40B4-BE49-F238E27FC236}">
                <a16:creationId xmlns:a16="http://schemas.microsoft.com/office/drawing/2014/main" id="{2FF65CDB-78DB-9799-FC1B-E1AEB0EF1B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Notes Placeholder 2">
            <a:extLst>
              <a:ext uri="{FF2B5EF4-FFF2-40B4-BE49-F238E27FC236}">
                <a16:creationId xmlns:a16="http://schemas.microsoft.com/office/drawing/2014/main" id="{C39AD959-F80D-755F-B8AB-1BDE6811475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Chế độ này diễn ra vào giờ cao điểm. Lúc này máy lạnh sẽ không hoạt động, toàn bộ nhu cầu lạnh sẽ được cung cấp từ BTL.</a:t>
            </a:r>
          </a:p>
          <a:p>
            <a:pPr eaLnBrk="1" hangingPunct="1">
              <a:spcBef>
                <a:spcPct val="0"/>
              </a:spcBef>
            </a:pPr>
            <a:endParaRPr lang="en-US" altLang="en-US"/>
          </a:p>
        </p:txBody>
      </p:sp>
      <p:sp>
        <p:nvSpPr>
          <p:cNvPr id="79876" name="Slide Number Placeholder 3">
            <a:extLst>
              <a:ext uri="{FF2B5EF4-FFF2-40B4-BE49-F238E27FC236}">
                <a16:creationId xmlns:a16="http://schemas.microsoft.com/office/drawing/2014/main" id="{CFCF7E2C-9A7B-BB85-4027-42D83BBF4F9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22649FB-B39A-4C8F-BBAA-C5C6249AB13A}" type="slidenum">
              <a:rPr lang="en-US" altLang="en-US"/>
              <a:pPr eaLnBrk="1" hangingPunct="1"/>
              <a:t>38</a:t>
            </a:fld>
            <a:endParaRPr lang="en-US" altLang="en-US"/>
          </a:p>
        </p:txBody>
      </p:sp>
    </p:spTree>
    <p:extLst>
      <p:ext uri="{BB962C8B-B14F-4D97-AF65-F5344CB8AC3E}">
        <p14:creationId xmlns:p14="http://schemas.microsoft.com/office/powerpoint/2010/main" val="299366796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a:extLst>
              <a:ext uri="{FF2B5EF4-FFF2-40B4-BE49-F238E27FC236}">
                <a16:creationId xmlns:a16="http://schemas.microsoft.com/office/drawing/2014/main" id="{9ED3962A-8748-8B12-5D13-CB23D7153BE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a:extLst>
              <a:ext uri="{FF2B5EF4-FFF2-40B4-BE49-F238E27FC236}">
                <a16:creationId xmlns:a16="http://schemas.microsoft.com/office/drawing/2014/main" id="{DCA205E8-C190-BDDF-41E8-B3CDF83FCE4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Ớ chế độ này BTL đóng vai trò hỗ trợ cho máy lạnh cùng đáp ứng nhu cầu làm lạnh cho tải. </a:t>
            </a:r>
          </a:p>
          <a:p>
            <a:pPr eaLnBrk="1" hangingPunct="1">
              <a:spcBef>
                <a:spcPct val="0"/>
              </a:spcBef>
            </a:pPr>
            <a:endParaRPr lang="en-US" altLang="en-US"/>
          </a:p>
        </p:txBody>
      </p:sp>
      <p:sp>
        <p:nvSpPr>
          <p:cNvPr id="80900" name="Slide Number Placeholder 3">
            <a:extLst>
              <a:ext uri="{FF2B5EF4-FFF2-40B4-BE49-F238E27FC236}">
                <a16:creationId xmlns:a16="http://schemas.microsoft.com/office/drawing/2014/main" id="{26F06822-1CE2-9C8A-64D2-1C337161ACD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93F1C22-EE47-441D-9DD0-C3A89B960E6F}" type="slidenum">
              <a:rPr lang="en-US" altLang="en-US"/>
              <a:pPr eaLnBrk="1" hangingPunct="1"/>
              <a:t>39</a:t>
            </a:fld>
            <a:endParaRPr lang="en-US" altLang="en-US"/>
          </a:p>
        </p:txBody>
      </p:sp>
    </p:spTree>
    <p:extLst>
      <p:ext uri="{BB962C8B-B14F-4D97-AF65-F5344CB8AC3E}">
        <p14:creationId xmlns:p14="http://schemas.microsoft.com/office/powerpoint/2010/main" val="305410835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816864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DAA7BDBC-C7E4-0BBE-0C04-0B08D5A30AA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a:extLst>
              <a:ext uri="{FF2B5EF4-FFF2-40B4-BE49-F238E27FC236}">
                <a16:creationId xmlns:a16="http://schemas.microsoft.com/office/drawing/2014/main" id="{4588EA87-6FBE-010F-99F8-D863B34C139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SG" altLang="en-US"/>
          </a:p>
        </p:txBody>
      </p:sp>
      <p:sp>
        <p:nvSpPr>
          <p:cNvPr id="47108" name="Slide Number Placeholder 3">
            <a:extLst>
              <a:ext uri="{FF2B5EF4-FFF2-40B4-BE49-F238E27FC236}">
                <a16:creationId xmlns:a16="http://schemas.microsoft.com/office/drawing/2014/main" id="{09CE0EB5-89F7-0559-0C6D-F0AE865F575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4072F0A-3808-4CCE-9C63-688C05C38264}" type="slidenum">
              <a:rPr lang="en-US" altLang="en-US"/>
              <a:pPr eaLnBrk="1" hangingPunct="1"/>
              <a:t>4</a:t>
            </a:fld>
            <a:endParaRPr lang="en-US" altLang="en-US"/>
          </a:p>
        </p:txBody>
      </p:sp>
    </p:spTree>
    <p:extLst>
      <p:ext uri="{BB962C8B-B14F-4D97-AF65-F5344CB8AC3E}">
        <p14:creationId xmlns:p14="http://schemas.microsoft.com/office/powerpoint/2010/main" val="16119315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76AA43C3-1FD5-66F4-8584-84F07CA1BBF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a:extLst>
              <a:ext uri="{FF2B5EF4-FFF2-40B4-BE49-F238E27FC236}">
                <a16:creationId xmlns:a16="http://schemas.microsoft.com/office/drawing/2014/main" id="{E633BBB1-4C12-7D6A-4DBE-9F6C150ECF7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Đây là nguyên lý hệ thống lạnh 1 cấp.</a:t>
            </a:r>
          </a:p>
          <a:p>
            <a:pPr eaLnBrk="1" hangingPunct="1">
              <a:spcBef>
                <a:spcPct val="0"/>
              </a:spcBef>
            </a:pPr>
            <a:r>
              <a:rPr lang="en-US" altLang="en-US"/>
              <a:t>Cấu tạo - nguyên lý hệ thống lạnh: gồm 4 phần:</a:t>
            </a:r>
          </a:p>
          <a:p>
            <a:pPr lvl="1" eaLnBrk="1" hangingPunct="1">
              <a:spcBef>
                <a:spcPct val="0"/>
              </a:spcBef>
            </a:pPr>
            <a:r>
              <a:rPr lang="en-US" altLang="en-US"/>
              <a:t>Máy nén: là thiết bị tạo độ chênh áp suất (giữa phần cao áp và thấp áp trong HT) giúp tuần hoàn môi chất lạnh trong HT. Đầu vào máy nén là hơi tác nhân lạnh ra khỏi thiết bị bay hơi, hơi đầu ra máy nén sẽ vào thiết bị ngưng tụ.</a:t>
            </a:r>
          </a:p>
          <a:p>
            <a:pPr lvl="1" eaLnBrk="1" hangingPunct="1">
              <a:spcBef>
                <a:spcPct val="0"/>
              </a:spcBef>
            </a:pPr>
            <a:r>
              <a:rPr lang="en-US" altLang="en-US"/>
              <a:t>Thiết bị ngưng tụ: là thiết bị trao đổi nhiệt; là nơi tác nhân lạnh ở trạng thái hơi quá nhiệt có nhiệt độ và áp suất cao từ máy nén vào nhả nhiệt cho tác nhân giải nhiệt (nước, kh</a:t>
            </a:r>
            <a:r>
              <a:rPr lang="vi-VN" altLang="en-US"/>
              <a:t>ông khí</a:t>
            </a:r>
            <a:r>
              <a:rPr lang="en-US" altLang="en-US"/>
              <a:t>) để trở thành trạng thái lỏng sôi hoặc chưa sôi ở cùng áp suất đi đến bộ phận tiết lưu. Nếu thiết bị bay hơi được giải nhiệt bằng nước thì gọi là bình ngưng, nếu giải nhiệt bằng kh</a:t>
            </a:r>
            <a:r>
              <a:rPr lang="vi-VN" altLang="en-US"/>
              <a:t>ông khí</a:t>
            </a:r>
            <a:r>
              <a:rPr lang="en-US" altLang="en-US"/>
              <a:t> thì gọi là giàn ngưng. </a:t>
            </a:r>
          </a:p>
          <a:p>
            <a:pPr lvl="1" eaLnBrk="1" hangingPunct="1">
              <a:spcBef>
                <a:spcPct val="0"/>
              </a:spcBef>
            </a:pPr>
            <a:r>
              <a:rPr lang="en-US" altLang="en-US"/>
              <a:t>Bộ phận tiết lưu: là thiết bị tạo hơi bão hòa ẩm từ trạng thái lỏng sôi hoặc lỏng chưa sôi; trước bộ phận tiết lưu là lỏng tác nhân lạnh áp suất cao ra khỏi thiết bị ngưng tụ, sau bộ phận tiết lưu là tác nhân lạnh bão hòa ẩm áp suất thấp đi vào thiết bị bay hơi. Bộ phận này có thể là ống tiết lưu, van tiết lưu cân bằng trong, van tiết lưu cân bằng ngoài, van tiết lưu điện tử</a:t>
            </a:r>
          </a:p>
          <a:p>
            <a:pPr lvl="1" eaLnBrk="1" hangingPunct="1">
              <a:spcBef>
                <a:spcPct val="0"/>
              </a:spcBef>
            </a:pPr>
            <a:r>
              <a:rPr lang="en-US" altLang="en-US"/>
              <a:t>Thiết bị bay hơi: là thiết bị trao đổi nhiệt; là nơi tác nhân lạnh ở trạng thái hơi bão hòa ẩm ở nhiệt độ và áp suất thấp sau van tiết lưu nhận nhiệt từ môi trường (nước, kh</a:t>
            </a:r>
            <a:r>
              <a:rPr lang="vi-VN" altLang="en-US"/>
              <a:t>ông </a:t>
            </a:r>
            <a:r>
              <a:rPr lang="en-US" altLang="en-US"/>
              <a:t>kh</a:t>
            </a:r>
            <a:r>
              <a:rPr lang="vi-VN" altLang="en-US"/>
              <a:t>í</a:t>
            </a:r>
            <a:r>
              <a:rPr lang="en-US" altLang="en-US"/>
              <a:t>, vật thể như thực phẩm) cần làm lạnh để biến thành hơi bão hòa khô hoặc hơi quá nhiệt ở cùng áp suất trước khi vào máy nén.   </a:t>
            </a:r>
          </a:p>
          <a:p>
            <a:pPr eaLnBrk="1" hangingPunct="1">
              <a:spcBef>
                <a:spcPct val="0"/>
              </a:spcBef>
            </a:pPr>
            <a:r>
              <a:rPr lang="en-US" altLang="en-US"/>
              <a:t>Hệ thống lạnh nhiều cấp cũng có nguyên lý tương tự.</a:t>
            </a:r>
          </a:p>
        </p:txBody>
      </p:sp>
      <p:sp>
        <p:nvSpPr>
          <p:cNvPr id="48132" name="Slide Number Placeholder 3">
            <a:extLst>
              <a:ext uri="{FF2B5EF4-FFF2-40B4-BE49-F238E27FC236}">
                <a16:creationId xmlns:a16="http://schemas.microsoft.com/office/drawing/2014/main" id="{6DEF4984-F512-E759-7409-453D233C80D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8F80B52-0812-4EC8-801D-606D68297554}" type="slidenum">
              <a:rPr lang="en-US" altLang="en-US"/>
              <a:pPr eaLnBrk="1" hangingPunct="1"/>
              <a:t>5</a:t>
            </a:fld>
            <a:endParaRPr lang="en-US" altLang="en-US"/>
          </a:p>
        </p:txBody>
      </p:sp>
    </p:spTree>
    <p:extLst>
      <p:ext uri="{BB962C8B-B14F-4D97-AF65-F5344CB8AC3E}">
        <p14:creationId xmlns:p14="http://schemas.microsoft.com/office/powerpoint/2010/main" val="19974858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76AA43C3-1FD5-66F4-8584-84F07CA1BBF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a:extLst>
              <a:ext uri="{FF2B5EF4-FFF2-40B4-BE49-F238E27FC236}">
                <a16:creationId xmlns:a16="http://schemas.microsoft.com/office/drawing/2014/main" id="{E633BBB1-4C12-7D6A-4DBE-9F6C150ECF7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Đây là nguyên lý hệ thống lạnh 1 cấp.</a:t>
            </a:r>
          </a:p>
          <a:p>
            <a:pPr eaLnBrk="1" hangingPunct="1">
              <a:spcBef>
                <a:spcPct val="0"/>
              </a:spcBef>
            </a:pPr>
            <a:r>
              <a:rPr lang="en-US" altLang="en-US"/>
              <a:t>Cấu tạo - nguyên lý hệ thống lạnh: gồm 4 phần:</a:t>
            </a:r>
          </a:p>
          <a:p>
            <a:pPr lvl="1" eaLnBrk="1" hangingPunct="1">
              <a:spcBef>
                <a:spcPct val="0"/>
              </a:spcBef>
            </a:pPr>
            <a:r>
              <a:rPr lang="en-US" altLang="en-US"/>
              <a:t>Máy nén: là thiết bị tạo độ chênh áp suất (giữa phần cao áp và thấp áp trong HT) giúp tuần hoàn môi chất lạnh trong HT. Đầu vào máy nén là hơi tác nhân lạnh ra khỏi thiết bị bay hơi, hơi đầu ra máy nén sẽ vào thiết bị ngưng tụ.</a:t>
            </a:r>
          </a:p>
          <a:p>
            <a:pPr lvl="1" eaLnBrk="1" hangingPunct="1">
              <a:spcBef>
                <a:spcPct val="0"/>
              </a:spcBef>
            </a:pPr>
            <a:r>
              <a:rPr lang="en-US" altLang="en-US"/>
              <a:t>Thiết bị ngưng tụ: là thiết bị trao đổi nhiệt; là nơi tác nhân lạnh ở trạng thái hơi quá nhiệt có nhiệt độ và áp suất cao từ máy nén vào nhả nhiệt cho tác nhân giải nhiệt (nước, kh</a:t>
            </a:r>
            <a:r>
              <a:rPr lang="vi-VN" altLang="en-US"/>
              <a:t>ông khí</a:t>
            </a:r>
            <a:r>
              <a:rPr lang="en-US" altLang="en-US"/>
              <a:t>) để trở thành trạng thái lỏng sôi hoặc chưa sôi ở cùng áp suất đi đến bộ phận tiết lưu. Nếu thiết bị bay hơi được giải nhiệt bằng nước thì gọi là bình ngưng, nếu giải nhiệt bằng kh</a:t>
            </a:r>
            <a:r>
              <a:rPr lang="vi-VN" altLang="en-US"/>
              <a:t>ông khí</a:t>
            </a:r>
            <a:r>
              <a:rPr lang="en-US" altLang="en-US"/>
              <a:t> thì gọi là giàn ngưng. </a:t>
            </a:r>
          </a:p>
          <a:p>
            <a:pPr lvl="1" eaLnBrk="1" hangingPunct="1">
              <a:spcBef>
                <a:spcPct val="0"/>
              </a:spcBef>
            </a:pPr>
            <a:r>
              <a:rPr lang="en-US" altLang="en-US"/>
              <a:t>Bộ phận tiết lưu: là thiết bị tạo hơi bão hòa ẩm từ trạng thái lỏng sôi hoặc lỏng chưa sôi; trước bộ phận tiết lưu là lỏng tác nhân lạnh áp suất cao ra khỏi thiết bị ngưng tụ, sau bộ phận tiết lưu là tác nhân lạnh bão hòa ẩm áp suất thấp đi vào thiết bị bay hơi. Bộ phận này có thể là ống tiết lưu, van tiết lưu cân bằng trong, van tiết lưu cân bằng ngoài, van tiết lưu điện tử</a:t>
            </a:r>
          </a:p>
          <a:p>
            <a:pPr lvl="1" eaLnBrk="1" hangingPunct="1">
              <a:spcBef>
                <a:spcPct val="0"/>
              </a:spcBef>
            </a:pPr>
            <a:r>
              <a:rPr lang="en-US" altLang="en-US"/>
              <a:t>Thiết bị bay hơi: là thiết bị trao đổi nhiệt; là nơi tác nhân lạnh ở trạng thái hơi bão hòa ẩm ở nhiệt độ và áp suất thấp sau van tiết lưu nhận nhiệt từ môi trường (nước, kh</a:t>
            </a:r>
            <a:r>
              <a:rPr lang="vi-VN" altLang="en-US"/>
              <a:t>ông </a:t>
            </a:r>
            <a:r>
              <a:rPr lang="en-US" altLang="en-US"/>
              <a:t>kh</a:t>
            </a:r>
            <a:r>
              <a:rPr lang="vi-VN" altLang="en-US"/>
              <a:t>í</a:t>
            </a:r>
            <a:r>
              <a:rPr lang="en-US" altLang="en-US"/>
              <a:t>, vật thể như thực phẩm) cần làm lạnh để biến thành hơi bão hòa khô hoặc hơi quá nhiệt ở cùng áp suất trước khi vào máy nén.   </a:t>
            </a:r>
          </a:p>
          <a:p>
            <a:pPr eaLnBrk="1" hangingPunct="1">
              <a:spcBef>
                <a:spcPct val="0"/>
              </a:spcBef>
            </a:pPr>
            <a:r>
              <a:rPr lang="en-US" altLang="en-US"/>
              <a:t>Hệ thống lạnh nhiều cấp cũng có nguyên lý tương tự.</a:t>
            </a:r>
          </a:p>
        </p:txBody>
      </p:sp>
      <p:sp>
        <p:nvSpPr>
          <p:cNvPr id="48132" name="Slide Number Placeholder 3">
            <a:extLst>
              <a:ext uri="{FF2B5EF4-FFF2-40B4-BE49-F238E27FC236}">
                <a16:creationId xmlns:a16="http://schemas.microsoft.com/office/drawing/2014/main" id="{6DEF4984-F512-E759-7409-453D233C80D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8F80B52-0812-4EC8-801D-606D68297554}" type="slidenum">
              <a:rPr lang="en-US" altLang="en-US"/>
              <a:pPr eaLnBrk="1" hangingPunct="1"/>
              <a:t>6</a:t>
            </a:fld>
            <a:endParaRPr lang="en-US" altLang="en-US"/>
          </a:p>
        </p:txBody>
      </p:sp>
    </p:spTree>
    <p:extLst>
      <p:ext uri="{BB962C8B-B14F-4D97-AF65-F5344CB8AC3E}">
        <p14:creationId xmlns:p14="http://schemas.microsoft.com/office/powerpoint/2010/main" val="39659388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a:extLst>
              <a:ext uri="{FF2B5EF4-FFF2-40B4-BE49-F238E27FC236}">
                <a16:creationId xmlns:a16="http://schemas.microsoft.com/office/drawing/2014/main" id="{DF6BB1DF-0048-7CAA-EECE-9E48D4D67F6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a:extLst>
              <a:ext uri="{FF2B5EF4-FFF2-40B4-BE49-F238E27FC236}">
                <a16:creationId xmlns:a16="http://schemas.microsoft.com/office/drawing/2014/main" id="{A22C0312-B91E-1A09-9931-F5AE1C6DF0D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ts val="300"/>
              </a:spcBef>
            </a:pPr>
            <a:r>
              <a:rPr lang="en-US" altLang="en-US" dirty="0" err="1"/>
              <a:t>Hiệu</a:t>
            </a:r>
            <a:r>
              <a:rPr lang="en-US" altLang="en-US" dirty="0"/>
              <a:t> </a:t>
            </a:r>
            <a:r>
              <a:rPr lang="en-US" altLang="en-US" dirty="0" err="1"/>
              <a:t>su</a:t>
            </a:r>
            <a:r>
              <a:rPr lang="vi-VN" altLang="en-US" dirty="0"/>
              <a:t>ất lạnh của máy lạnh COP</a:t>
            </a:r>
            <a:r>
              <a:rPr lang="en-US" altLang="en-US" dirty="0"/>
              <a:t> ( Co</a:t>
            </a:r>
            <a:r>
              <a:rPr lang="vi-VN" altLang="en-US" dirty="0"/>
              <a:t>efficient of Performance) – COP càng lớn TKNL càng nhiều.</a:t>
            </a:r>
          </a:p>
          <a:p>
            <a:pPr eaLnBrk="1" hangingPunct="1">
              <a:lnSpc>
                <a:spcPct val="90000"/>
              </a:lnSpc>
              <a:spcBef>
                <a:spcPts val="300"/>
              </a:spcBef>
            </a:pPr>
            <a:r>
              <a:rPr lang="en-US" altLang="en-US" dirty="0"/>
              <a:t>	〖𝐶𝑂𝑃〗_𝐶</a:t>
            </a:r>
            <a:r>
              <a:rPr lang="vi-VN" altLang="en-US" dirty="0"/>
              <a:t>𝑜𝑜𝑙𝑖𝑛𝑔</a:t>
            </a:r>
            <a:r>
              <a:rPr lang="en-US" altLang="en-US" dirty="0"/>
              <a:t>=  (𝑁</a:t>
            </a:r>
            <a:r>
              <a:rPr lang="vi-VN" altLang="en-US" dirty="0"/>
              <a:t>ă𝑛𝑔 𝑠𝑢â ́𝑡 𝑙𝑎𝑛ℎ ℎư ̃𝑢</a:t>
            </a:r>
            <a:r>
              <a:rPr lang="en-US" altLang="en-US" dirty="0"/>
              <a:t> </a:t>
            </a:r>
            <a:r>
              <a:rPr lang="vi-VN" altLang="en-US" dirty="0"/>
              <a:t>𝑖𝑐ℎ 𝑡ℎ𝑢 đươ ̣𝑐 </a:t>
            </a:r>
            <a:r>
              <a:rPr lang="en-US" altLang="en-US" dirty="0"/>
              <a:t>)/(𝐶</a:t>
            </a:r>
            <a:r>
              <a:rPr lang="vi-VN" altLang="en-US" dirty="0"/>
              <a:t>ô𝑛𝑔 𝑡𝑖ê𝑢 𝑡ô ́𝑛</a:t>
            </a:r>
            <a:r>
              <a:rPr lang="en-US" altLang="en-US" dirty="0"/>
              <a:t>)=𝑄_0/𝑁</a:t>
            </a:r>
            <a:endParaRPr lang="vi-VN" altLang="en-US" dirty="0"/>
          </a:p>
          <a:p>
            <a:pPr eaLnBrk="1" hangingPunct="1">
              <a:lnSpc>
                <a:spcPct val="90000"/>
              </a:lnSpc>
              <a:spcBef>
                <a:spcPts val="300"/>
              </a:spcBef>
            </a:pPr>
            <a:r>
              <a:rPr lang="en-US" altLang="en-US" i="1" dirty="0"/>
              <a:t>COP </a:t>
            </a:r>
            <a:r>
              <a:rPr lang="en-US" altLang="en-US" i="1" dirty="0" err="1"/>
              <a:t>cho</a:t>
            </a:r>
            <a:r>
              <a:rPr lang="en-US" altLang="en-US" i="1" dirty="0"/>
              <a:t> </a:t>
            </a:r>
            <a:r>
              <a:rPr lang="en-US" altLang="en-US" i="1" dirty="0" err="1"/>
              <a:t>trong</a:t>
            </a:r>
            <a:r>
              <a:rPr lang="en-US" altLang="en-US" i="1" dirty="0"/>
              <a:t> </a:t>
            </a:r>
            <a:r>
              <a:rPr lang="en-US" altLang="en-US" i="1" dirty="0" err="1"/>
              <a:t>các</a:t>
            </a:r>
            <a:r>
              <a:rPr lang="en-US" altLang="en-US" i="1" dirty="0"/>
              <a:t> catalog </a:t>
            </a:r>
            <a:r>
              <a:rPr lang="en-US" altLang="en-US" i="1" dirty="0" err="1"/>
              <a:t>là</a:t>
            </a:r>
            <a:r>
              <a:rPr lang="en-US" altLang="en-US" i="1" dirty="0"/>
              <a:t> COP ở 100% </a:t>
            </a:r>
            <a:r>
              <a:rPr lang="en-US" altLang="en-US" i="1" dirty="0" err="1"/>
              <a:t>tải</a:t>
            </a:r>
            <a:r>
              <a:rPr lang="en-US" altLang="en-US" i="1" dirty="0"/>
              <a:t>.</a:t>
            </a:r>
          </a:p>
          <a:p>
            <a:pPr eaLnBrk="1" hangingPunct="1">
              <a:lnSpc>
                <a:spcPct val="90000"/>
              </a:lnSpc>
              <a:spcBef>
                <a:spcPts val="300"/>
              </a:spcBef>
            </a:pPr>
            <a:r>
              <a:rPr lang="en-US" altLang="en-US" dirty="0"/>
              <a:t>Hi</a:t>
            </a:r>
            <a:r>
              <a:rPr lang="vi-VN" altLang="en-US" dirty="0"/>
              <a:t>ệu suất nhiệt của bơm nhiệt</a:t>
            </a:r>
          </a:p>
          <a:p>
            <a:pPr eaLnBrk="1" hangingPunct="1">
              <a:lnSpc>
                <a:spcPct val="90000"/>
              </a:lnSpc>
              <a:spcBef>
                <a:spcPts val="300"/>
              </a:spcBef>
            </a:pPr>
            <a:r>
              <a:rPr lang="en-US" altLang="en-US" dirty="0"/>
              <a:t>	〖𝐶𝑂𝑃〗_</a:t>
            </a:r>
            <a:r>
              <a:rPr lang="vi-VN" altLang="en-US" dirty="0"/>
              <a:t>ℎ𝑒𝑎𝑡𝑖𝑛𝑔</a:t>
            </a:r>
            <a:r>
              <a:rPr lang="en-US" altLang="en-US" dirty="0"/>
              <a:t>=  (𝑁</a:t>
            </a:r>
            <a:r>
              <a:rPr lang="vi-VN" altLang="en-US" dirty="0"/>
              <a:t>ă𝑛𝑔 𝑠𝑢â ́𝑡 𝑛ℎ𝑖ê ̣𝑡 ℎư ̃𝑢</a:t>
            </a:r>
            <a:r>
              <a:rPr lang="en-US" altLang="en-US" dirty="0"/>
              <a:t> </a:t>
            </a:r>
            <a:r>
              <a:rPr lang="vi-VN" altLang="en-US" dirty="0"/>
              <a:t>𝑖𝑐ℎ 𝑡ℎ𝑢 đươ ̣𝑐 </a:t>
            </a:r>
            <a:r>
              <a:rPr lang="en-US" altLang="en-US" dirty="0"/>
              <a:t>)/(𝐶</a:t>
            </a:r>
            <a:r>
              <a:rPr lang="vi-VN" altLang="en-US" dirty="0"/>
              <a:t>ô𝑛𝑔 𝑡𝑖ê𝑢 𝑡ô ́𝑛</a:t>
            </a:r>
            <a:r>
              <a:rPr lang="en-US" altLang="en-US" dirty="0"/>
              <a:t>)= 𝑄_𝑘/𝑁  =(𝑄_0+𝑁)/𝑁=〖𝐶𝑂𝑃〗_𝐶</a:t>
            </a:r>
            <a:r>
              <a:rPr lang="vi-VN" altLang="en-US" dirty="0"/>
              <a:t>𝑜𝑜𝑙𝑖𝑛𝑔+ 1.</a:t>
            </a:r>
          </a:p>
          <a:p>
            <a:pPr eaLnBrk="1" hangingPunct="1">
              <a:lnSpc>
                <a:spcPct val="90000"/>
              </a:lnSpc>
              <a:spcBef>
                <a:spcPts val="300"/>
              </a:spcBef>
            </a:pPr>
            <a:endParaRPr lang="vi-VN" altLang="en-US" dirty="0"/>
          </a:p>
          <a:p>
            <a:pPr eaLnBrk="1" hangingPunct="1">
              <a:lnSpc>
                <a:spcPct val="90000"/>
              </a:lnSpc>
              <a:spcBef>
                <a:spcPts val="300"/>
              </a:spcBef>
            </a:pPr>
            <a:r>
              <a:rPr lang="vi-VN" altLang="en-US" dirty="0"/>
              <a:t>Hiệu suất nhiệt của bơm nhiệt kết hợp</a:t>
            </a:r>
          </a:p>
          <a:p>
            <a:pPr eaLnBrk="1" hangingPunct="1">
              <a:lnSpc>
                <a:spcPct val="90000"/>
              </a:lnSpc>
              <a:spcBef>
                <a:spcPts val="300"/>
              </a:spcBef>
            </a:pPr>
            <a:r>
              <a:rPr lang="vi-VN" altLang="en-US" dirty="0"/>
              <a:t>	COP = </a:t>
            </a:r>
            <a:r>
              <a:rPr lang="en-US" altLang="en-US" dirty="0"/>
              <a:t>〖𝐶𝑂𝑃〗_𝐶</a:t>
            </a:r>
            <a:r>
              <a:rPr lang="vi-VN" altLang="en-US" dirty="0"/>
              <a:t>𝑜𝑜𝑙𝑖𝑛𝑔+ </a:t>
            </a:r>
            <a:r>
              <a:rPr lang="en-US" altLang="en-US" dirty="0"/>
              <a:t>〖𝐶𝑂𝑃〗_</a:t>
            </a:r>
            <a:r>
              <a:rPr lang="vi-VN" altLang="en-US" dirty="0"/>
              <a:t>ℎ𝑒𝑎𝑡𝑖𝑛𝑔= </a:t>
            </a:r>
            <a:r>
              <a:rPr lang="en-US" altLang="en-US" dirty="0"/>
              <a:t>(𝑄_0+𝑄_𝑘)/𝑁= 2. 〖𝐶𝑂𝑃〗_𝐶</a:t>
            </a:r>
            <a:r>
              <a:rPr lang="vi-VN" altLang="en-US" dirty="0"/>
              <a:t>𝑜𝑜𝑙𝑖𝑛𝑔+1</a:t>
            </a:r>
          </a:p>
          <a:p>
            <a:pPr eaLnBrk="1" hangingPunct="1">
              <a:lnSpc>
                <a:spcPct val="90000"/>
              </a:lnSpc>
              <a:spcBef>
                <a:spcPts val="300"/>
              </a:spcBef>
            </a:pPr>
            <a:endParaRPr lang="vi-VN" altLang="en-US" dirty="0"/>
          </a:p>
          <a:p>
            <a:pPr eaLnBrk="1" hangingPunct="1">
              <a:lnSpc>
                <a:spcPct val="90000"/>
              </a:lnSpc>
              <a:spcBef>
                <a:spcPts val="300"/>
              </a:spcBef>
            </a:pPr>
            <a:r>
              <a:rPr lang="vi-VN" altLang="en-US" dirty="0"/>
              <a:t>PIC ( </a:t>
            </a:r>
            <a:r>
              <a:rPr lang="en-US" altLang="en-US" dirty="0">
                <a:latin typeface="Arial" panose="020B0604020202020204" pitchFamily="34" charset="0"/>
              </a:rPr>
              <a:t>P</a:t>
            </a:r>
            <a:r>
              <a:rPr lang="vi-VN" altLang="en-US" dirty="0"/>
              <a:t>ower input per Capacity) - Chỉ số tiêu thụ điện năng</a:t>
            </a:r>
          </a:p>
          <a:p>
            <a:pPr eaLnBrk="1" hangingPunct="1">
              <a:lnSpc>
                <a:spcPct val="90000"/>
              </a:lnSpc>
              <a:spcBef>
                <a:spcPts val="300"/>
              </a:spcBef>
            </a:pPr>
            <a:r>
              <a:rPr lang="vi-VN" altLang="en-US" dirty="0"/>
              <a:t>	PIC = </a:t>
            </a:r>
            <a:r>
              <a:rPr lang="en-US" altLang="en-US" dirty="0"/>
              <a:t>1/𝐶𝑂𝑃  </a:t>
            </a:r>
          </a:p>
          <a:p>
            <a:pPr algn="ctr" eaLnBrk="1" hangingPunct="1">
              <a:lnSpc>
                <a:spcPct val="90000"/>
              </a:lnSpc>
              <a:spcBef>
                <a:spcPts val="300"/>
              </a:spcBef>
            </a:pPr>
            <a:endParaRPr lang="en-US" altLang="en-US" dirty="0"/>
          </a:p>
          <a:p>
            <a:pPr eaLnBrk="1" hangingPunct="1">
              <a:lnSpc>
                <a:spcPct val="90000"/>
              </a:lnSpc>
              <a:spcBef>
                <a:spcPts val="300"/>
              </a:spcBef>
            </a:pPr>
            <a:r>
              <a:rPr lang="en-US" altLang="en-US" dirty="0"/>
              <a:t>Hi</a:t>
            </a:r>
            <a:r>
              <a:rPr lang="vi-VN" altLang="en-US" dirty="0"/>
              <a:t>ệu suất lạnh COP theo chu trình Carnot</a:t>
            </a:r>
          </a:p>
          <a:p>
            <a:pPr eaLnBrk="1" hangingPunct="1">
              <a:lnSpc>
                <a:spcPct val="90000"/>
              </a:lnSpc>
              <a:spcBef>
                <a:spcPts val="300"/>
              </a:spcBef>
            </a:pPr>
            <a:r>
              <a:rPr lang="en-US" altLang="en-US" dirty="0">
                <a:cs typeface="Arial" panose="020B0604020202020204" pitchFamily="34" charset="0"/>
              </a:rPr>
              <a:t>		〖𝐶𝑂𝑃〗_𝑐=  𝑇_𝑜/(𝑇_𝑘−𝑇_0 )</a:t>
            </a:r>
            <a:endParaRPr lang="en-US" altLang="en-US" dirty="0">
              <a:solidFill>
                <a:srgbClr val="000000"/>
              </a:solidFill>
              <a:cs typeface="Arial" panose="020B0604020202020204" pitchFamily="34" charset="0"/>
            </a:endParaRPr>
          </a:p>
          <a:p>
            <a:pPr eaLnBrk="1" hangingPunct="1">
              <a:lnSpc>
                <a:spcPct val="90000"/>
              </a:lnSpc>
              <a:spcBef>
                <a:spcPts val="300"/>
              </a:spcBef>
            </a:pPr>
            <a:r>
              <a:rPr lang="en-US" altLang="en-US" dirty="0">
                <a:solidFill>
                  <a:srgbClr val="000000"/>
                </a:solidFill>
                <a:cs typeface="Arial" panose="020B0604020202020204" pitchFamily="34" charset="0"/>
              </a:rPr>
              <a:t>𝑇_(0 )−Nhi</a:t>
            </a:r>
            <a:r>
              <a:rPr lang="vi-VN" altLang="en-US" dirty="0">
                <a:solidFill>
                  <a:srgbClr val="000000"/>
                </a:solidFill>
                <a:cs typeface="Arial" panose="020B0604020202020204" pitchFamily="34" charset="0"/>
              </a:rPr>
              <a:t>ê ̣t đô ̣  bay hơi  tuyê ̣t đô ́i,  K</a:t>
            </a:r>
          </a:p>
          <a:p>
            <a:pPr eaLnBrk="1" hangingPunct="1">
              <a:lnSpc>
                <a:spcPct val="90000"/>
              </a:lnSpc>
              <a:spcBef>
                <a:spcPts val="300"/>
              </a:spcBef>
            </a:pPr>
            <a:endParaRPr lang="en-US" altLang="en-US" dirty="0">
              <a:solidFill>
                <a:srgbClr val="000000"/>
              </a:solidFill>
              <a:cs typeface="Arial" panose="020B0604020202020204" pitchFamily="34" charset="0"/>
            </a:endParaRPr>
          </a:p>
          <a:p>
            <a:pPr eaLnBrk="1" hangingPunct="1">
              <a:lnSpc>
                <a:spcPct val="90000"/>
              </a:lnSpc>
              <a:spcBef>
                <a:spcPts val="300"/>
              </a:spcBef>
            </a:pPr>
            <a:r>
              <a:rPr lang="en-US" altLang="en-US" dirty="0">
                <a:solidFill>
                  <a:srgbClr val="000000"/>
                </a:solidFill>
                <a:cs typeface="Arial" panose="020B0604020202020204" pitchFamily="34" charset="0"/>
              </a:rPr>
              <a:t>𝑇_(𝑘 )−Nhi</a:t>
            </a:r>
            <a:r>
              <a:rPr lang="vi-VN" altLang="en-US" dirty="0">
                <a:solidFill>
                  <a:srgbClr val="000000"/>
                </a:solidFill>
                <a:cs typeface="Arial" panose="020B0604020202020204" pitchFamily="34" charset="0"/>
              </a:rPr>
              <a:t>ê ̣t đô ̣  ngưng tu ̣  tuyê ̣t đô ́i,  K</a:t>
            </a:r>
          </a:p>
          <a:p>
            <a:pPr eaLnBrk="1" hangingPunct="1">
              <a:lnSpc>
                <a:spcPct val="90000"/>
              </a:lnSpc>
              <a:spcBef>
                <a:spcPts val="300"/>
              </a:spcBef>
            </a:pPr>
            <a:r>
              <a:rPr lang="vi-VN" altLang="en-US" dirty="0">
                <a:solidFill>
                  <a:srgbClr val="000000"/>
                </a:solidFill>
                <a:cs typeface="Arial" panose="020B0604020202020204" pitchFamily="34" charset="0"/>
              </a:rPr>
              <a:t>	Có thể sử dụng COP của chu trình Carnot để đánh giá hiệu quả TKNL của các chu trình thực với độ chính xác rất cao.</a:t>
            </a:r>
          </a:p>
          <a:p>
            <a:pPr eaLnBrk="1" hangingPunct="1">
              <a:lnSpc>
                <a:spcPct val="90000"/>
              </a:lnSpc>
              <a:spcBef>
                <a:spcPts val="300"/>
              </a:spcBef>
            </a:pPr>
            <a:endParaRPr lang="en-US" altLang="en-US" dirty="0"/>
          </a:p>
        </p:txBody>
      </p:sp>
      <p:sp>
        <p:nvSpPr>
          <p:cNvPr id="50180" name="Slide Number Placeholder 3">
            <a:extLst>
              <a:ext uri="{FF2B5EF4-FFF2-40B4-BE49-F238E27FC236}">
                <a16:creationId xmlns:a16="http://schemas.microsoft.com/office/drawing/2014/main" id="{919CA0CB-1CF2-C142-A641-182C1F72479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A6220AF-DE11-44BA-BEA3-AF3BC936A0CE}" type="slidenum">
              <a:rPr lang="en-US" altLang="en-US"/>
              <a:pPr eaLnBrk="1" hangingPunct="1"/>
              <a:t>7</a:t>
            </a:fld>
            <a:endParaRPr lang="en-US" altLang="en-US"/>
          </a:p>
        </p:txBody>
      </p:sp>
    </p:spTree>
    <p:extLst>
      <p:ext uri="{BB962C8B-B14F-4D97-AF65-F5344CB8AC3E}">
        <p14:creationId xmlns:p14="http://schemas.microsoft.com/office/powerpoint/2010/main" val="3750376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a:extLst>
              <a:ext uri="{FF2B5EF4-FFF2-40B4-BE49-F238E27FC236}">
                <a16:creationId xmlns:a16="http://schemas.microsoft.com/office/drawing/2014/main" id="{C96A7B2B-2382-82B3-02BC-721E848B4AD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a:extLst>
              <a:ext uri="{FF2B5EF4-FFF2-40B4-BE49-F238E27FC236}">
                <a16:creationId xmlns:a16="http://schemas.microsoft.com/office/drawing/2014/main" id="{D73B98E8-17F9-74FB-895A-6AB6C2A0E7B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Char char="•"/>
            </a:pPr>
            <a:r>
              <a:rPr lang="en-US" altLang="en-US" b="1" dirty="0" err="1"/>
              <a:t>Giải</a:t>
            </a:r>
            <a:r>
              <a:rPr lang="en-US" altLang="en-US" b="1" dirty="0"/>
              <a:t> </a:t>
            </a:r>
            <a:r>
              <a:rPr lang="en-US" altLang="en-US" b="1" dirty="0" err="1"/>
              <a:t>thích</a:t>
            </a:r>
            <a:r>
              <a:rPr lang="en-US" altLang="en-US" b="1" dirty="0"/>
              <a:t> ý </a:t>
            </a:r>
            <a:r>
              <a:rPr lang="en-US" altLang="en-US" b="1" dirty="0" err="1"/>
              <a:t>nghĩa</a:t>
            </a:r>
            <a:r>
              <a:rPr lang="en-US" altLang="en-US" b="1" dirty="0"/>
              <a:t> </a:t>
            </a:r>
            <a:r>
              <a:rPr lang="en-US" altLang="en-US" b="1" dirty="0" err="1"/>
              <a:t>của</a:t>
            </a:r>
            <a:r>
              <a:rPr lang="en-US" altLang="en-US" b="1" dirty="0"/>
              <a:t> COP </a:t>
            </a:r>
            <a:r>
              <a:rPr lang="en-US" altLang="en-US" b="1" dirty="0" err="1"/>
              <a:t>về</a:t>
            </a:r>
            <a:r>
              <a:rPr lang="en-US" altLang="en-US" b="1" dirty="0"/>
              <a:t> </a:t>
            </a:r>
            <a:r>
              <a:rPr lang="en-US" altLang="en-US" b="1" dirty="0" err="1"/>
              <a:t>mặt</a:t>
            </a:r>
            <a:r>
              <a:rPr lang="en-US" altLang="en-US" b="1" dirty="0"/>
              <a:t> </a:t>
            </a:r>
            <a:r>
              <a:rPr lang="en-US" altLang="en-US" b="1" dirty="0" err="1"/>
              <a:t>năng</a:t>
            </a:r>
            <a:r>
              <a:rPr lang="en-US" altLang="en-US" b="1" dirty="0"/>
              <a:t> </a:t>
            </a:r>
            <a:r>
              <a:rPr lang="en-US" altLang="en-US" b="1" dirty="0" err="1"/>
              <a:t>lượng</a:t>
            </a:r>
            <a:r>
              <a:rPr lang="en-US" altLang="en-US" b="1" dirty="0"/>
              <a:t>: </a:t>
            </a:r>
            <a:r>
              <a:rPr lang="en-US" altLang="en-US" dirty="0"/>
              <a:t>COP </a:t>
            </a:r>
            <a:r>
              <a:rPr lang="en-US" altLang="en-US" dirty="0" err="1"/>
              <a:t>càng</a:t>
            </a:r>
            <a:r>
              <a:rPr lang="en-US" altLang="en-US" dirty="0"/>
              <a:t> </a:t>
            </a:r>
            <a:r>
              <a:rPr lang="en-US" altLang="en-US" dirty="0" err="1"/>
              <a:t>cao</a:t>
            </a:r>
            <a:r>
              <a:rPr lang="en-US" altLang="en-US" dirty="0"/>
              <a:t> </a:t>
            </a:r>
            <a:r>
              <a:rPr lang="en-US" altLang="en-US" dirty="0" err="1"/>
              <a:t>tức</a:t>
            </a:r>
            <a:r>
              <a:rPr lang="en-US" altLang="en-US" dirty="0"/>
              <a:t> </a:t>
            </a:r>
            <a:r>
              <a:rPr lang="en-US" altLang="en-US" dirty="0" err="1"/>
              <a:t>máy</a:t>
            </a:r>
            <a:r>
              <a:rPr lang="en-US" altLang="en-US" dirty="0"/>
              <a:t> </a:t>
            </a:r>
            <a:r>
              <a:rPr lang="en-US" altLang="en-US" dirty="0" err="1"/>
              <a:t>càng</a:t>
            </a:r>
            <a:r>
              <a:rPr lang="en-US" altLang="en-US" dirty="0"/>
              <a:t> </a:t>
            </a:r>
            <a:r>
              <a:rPr lang="en-US" altLang="en-US" dirty="0" err="1"/>
              <a:t>có</a:t>
            </a:r>
            <a:r>
              <a:rPr lang="en-US" altLang="en-US" dirty="0"/>
              <a:t> </a:t>
            </a:r>
            <a:r>
              <a:rPr lang="en-US" altLang="en-US" dirty="0" err="1"/>
              <a:t>hiệu</a:t>
            </a:r>
            <a:r>
              <a:rPr lang="en-US" altLang="en-US" dirty="0"/>
              <a:t> </a:t>
            </a:r>
            <a:r>
              <a:rPr lang="en-US" altLang="en-US" dirty="0" err="1"/>
              <a:t>suất</a:t>
            </a:r>
            <a:r>
              <a:rPr lang="en-US" altLang="en-US" dirty="0"/>
              <a:t> </a:t>
            </a:r>
            <a:r>
              <a:rPr lang="en-US" altLang="en-US" dirty="0" err="1"/>
              <a:t>làm</a:t>
            </a:r>
            <a:r>
              <a:rPr lang="en-US" altLang="en-US" dirty="0"/>
              <a:t> </a:t>
            </a:r>
            <a:r>
              <a:rPr lang="en-US" altLang="en-US" dirty="0" err="1"/>
              <a:t>lạnh</a:t>
            </a:r>
            <a:r>
              <a:rPr lang="en-US" altLang="en-US" dirty="0"/>
              <a:t> </a:t>
            </a:r>
            <a:r>
              <a:rPr lang="en-US" altLang="en-US" dirty="0" err="1"/>
              <a:t>cao</a:t>
            </a:r>
            <a:r>
              <a:rPr lang="en-US" altLang="en-US" dirty="0"/>
              <a:t>, hay </a:t>
            </a:r>
            <a:r>
              <a:rPr lang="en-US" altLang="en-US" dirty="0" err="1"/>
              <a:t>nói</a:t>
            </a:r>
            <a:r>
              <a:rPr lang="en-US" altLang="en-US" dirty="0"/>
              <a:t> </a:t>
            </a:r>
            <a:r>
              <a:rPr lang="en-US" altLang="en-US" dirty="0" err="1"/>
              <a:t>cách</a:t>
            </a:r>
            <a:r>
              <a:rPr lang="en-US" altLang="en-US" dirty="0"/>
              <a:t> </a:t>
            </a:r>
            <a:r>
              <a:rPr lang="en-US" altLang="en-US" dirty="0" err="1"/>
              <a:t>khác</a:t>
            </a:r>
            <a:r>
              <a:rPr lang="en-US" altLang="en-US" dirty="0"/>
              <a:t> </a:t>
            </a:r>
            <a:r>
              <a:rPr lang="en-US" altLang="en-US" dirty="0" err="1"/>
              <a:t>với</a:t>
            </a:r>
            <a:r>
              <a:rPr lang="en-US" altLang="en-US" dirty="0"/>
              <a:t> </a:t>
            </a:r>
            <a:r>
              <a:rPr lang="en-US" altLang="en-US" dirty="0" err="1"/>
              <a:t>cùng</a:t>
            </a:r>
            <a:r>
              <a:rPr lang="en-US" altLang="en-US" dirty="0"/>
              <a:t> </a:t>
            </a:r>
            <a:r>
              <a:rPr lang="en-US" altLang="en-US" dirty="0" err="1"/>
              <a:t>một</a:t>
            </a:r>
            <a:r>
              <a:rPr lang="en-US" altLang="en-US" dirty="0"/>
              <a:t> </a:t>
            </a:r>
            <a:r>
              <a:rPr lang="en-US" altLang="en-US" dirty="0" err="1"/>
              <a:t>nhiệt</a:t>
            </a:r>
            <a:r>
              <a:rPr lang="en-US" altLang="en-US" dirty="0"/>
              <a:t> </a:t>
            </a:r>
            <a:r>
              <a:rPr lang="en-US" altLang="en-US" dirty="0" err="1"/>
              <a:t>lượng</a:t>
            </a:r>
            <a:r>
              <a:rPr lang="en-US" altLang="en-US" dirty="0"/>
              <a:t> </a:t>
            </a:r>
            <a:r>
              <a:rPr lang="en-US" altLang="en-US" dirty="0" err="1"/>
              <a:t>cần</a:t>
            </a:r>
            <a:r>
              <a:rPr lang="en-US" altLang="en-US" dirty="0"/>
              <a:t> </a:t>
            </a:r>
            <a:r>
              <a:rPr lang="en-US" altLang="en-US" dirty="0" err="1"/>
              <a:t>lấy</a:t>
            </a:r>
            <a:r>
              <a:rPr lang="en-US" altLang="en-US" dirty="0"/>
              <a:t> </a:t>
            </a:r>
            <a:r>
              <a:rPr lang="en-US" altLang="en-US" dirty="0" err="1"/>
              <a:t>đi</a:t>
            </a:r>
            <a:r>
              <a:rPr lang="en-US" altLang="en-US" dirty="0"/>
              <a:t> (</a:t>
            </a:r>
            <a:r>
              <a:rPr lang="en-US" altLang="en-US" dirty="0" err="1"/>
              <a:t>làm</a:t>
            </a:r>
            <a:r>
              <a:rPr lang="en-US" altLang="en-US" dirty="0"/>
              <a:t> </a:t>
            </a:r>
            <a:r>
              <a:rPr lang="en-US" altLang="en-US" dirty="0" err="1"/>
              <a:t>lạnh</a:t>
            </a:r>
            <a:r>
              <a:rPr lang="en-US" altLang="en-US" dirty="0"/>
              <a:t>) </a:t>
            </a:r>
            <a:r>
              <a:rPr lang="en-US" altLang="en-US" dirty="0" err="1"/>
              <a:t>thì</a:t>
            </a:r>
            <a:r>
              <a:rPr lang="en-US" altLang="en-US" dirty="0"/>
              <a:t> </a:t>
            </a:r>
            <a:r>
              <a:rPr lang="en-US" altLang="en-US" dirty="0" err="1"/>
              <a:t>máy</a:t>
            </a:r>
            <a:r>
              <a:rPr lang="en-US" altLang="en-US" dirty="0"/>
              <a:t> </a:t>
            </a:r>
            <a:r>
              <a:rPr lang="en-US" altLang="en-US" dirty="0" err="1"/>
              <a:t>có</a:t>
            </a:r>
            <a:r>
              <a:rPr lang="en-US" altLang="en-US" dirty="0"/>
              <a:t> COP </a:t>
            </a:r>
            <a:r>
              <a:rPr lang="en-US" altLang="en-US" dirty="0" err="1"/>
              <a:t>cao</a:t>
            </a:r>
            <a:r>
              <a:rPr lang="en-US" altLang="en-US" dirty="0"/>
              <a:t> </a:t>
            </a:r>
            <a:r>
              <a:rPr lang="en-US" altLang="en-US" dirty="0" err="1"/>
              <a:t>sẽ</a:t>
            </a:r>
            <a:r>
              <a:rPr lang="en-US" altLang="en-US" dirty="0"/>
              <a:t> </a:t>
            </a:r>
            <a:r>
              <a:rPr lang="en-US" altLang="en-US" dirty="0" err="1"/>
              <a:t>tiêu</a:t>
            </a:r>
            <a:r>
              <a:rPr lang="en-US" altLang="en-US" dirty="0"/>
              <a:t> </a:t>
            </a:r>
            <a:r>
              <a:rPr lang="en-US" altLang="en-US" dirty="0" err="1"/>
              <a:t>tốn</a:t>
            </a:r>
            <a:r>
              <a:rPr lang="en-US" altLang="en-US" dirty="0"/>
              <a:t> </a:t>
            </a:r>
            <a:r>
              <a:rPr lang="en-US" altLang="en-US" dirty="0" err="1"/>
              <a:t>công</a:t>
            </a:r>
            <a:r>
              <a:rPr lang="en-US" altLang="en-US" dirty="0"/>
              <a:t> </a:t>
            </a:r>
            <a:r>
              <a:rPr lang="en-US" altLang="en-US" dirty="0" err="1"/>
              <a:t>nén</a:t>
            </a:r>
            <a:r>
              <a:rPr lang="en-US" altLang="en-US" dirty="0"/>
              <a:t> </a:t>
            </a:r>
            <a:r>
              <a:rPr lang="en-US" altLang="en-US" dirty="0" err="1"/>
              <a:t>ít</a:t>
            </a:r>
            <a:r>
              <a:rPr lang="en-US" altLang="en-US" dirty="0"/>
              <a:t> </a:t>
            </a:r>
            <a:r>
              <a:rPr lang="en-US" altLang="en-US" dirty="0" err="1"/>
              <a:t>hơn</a:t>
            </a:r>
            <a:r>
              <a:rPr lang="en-US" altLang="en-US" dirty="0"/>
              <a:t>, </a:t>
            </a:r>
            <a:r>
              <a:rPr lang="en-US" altLang="en-US" dirty="0" err="1"/>
              <a:t>tức</a:t>
            </a:r>
            <a:r>
              <a:rPr lang="en-US" altLang="en-US" dirty="0"/>
              <a:t> </a:t>
            </a:r>
            <a:r>
              <a:rPr lang="en-US" altLang="en-US" dirty="0" err="1"/>
              <a:t>tiết</a:t>
            </a:r>
            <a:r>
              <a:rPr lang="en-US" altLang="en-US" dirty="0"/>
              <a:t> </a:t>
            </a:r>
            <a:r>
              <a:rPr lang="en-US" altLang="en-US" dirty="0" err="1"/>
              <a:t>kiệm</a:t>
            </a:r>
            <a:r>
              <a:rPr lang="en-US" altLang="en-US" dirty="0"/>
              <a:t> </a:t>
            </a:r>
            <a:r>
              <a:rPr lang="en-US" altLang="en-US" dirty="0" err="1"/>
              <a:t>năng</a:t>
            </a:r>
            <a:r>
              <a:rPr lang="en-US" altLang="en-US" dirty="0"/>
              <a:t> </a:t>
            </a:r>
            <a:r>
              <a:rPr lang="en-US" altLang="en-US" dirty="0" err="1"/>
              <a:t>lượng</a:t>
            </a:r>
            <a:r>
              <a:rPr lang="en-US" altLang="en-US" dirty="0"/>
              <a:t> </a:t>
            </a:r>
            <a:r>
              <a:rPr lang="en-US" altLang="en-US" dirty="0" err="1"/>
              <a:t>hơn</a:t>
            </a:r>
            <a:r>
              <a:rPr lang="en-US" altLang="en-US" dirty="0"/>
              <a:t>.</a:t>
            </a:r>
          </a:p>
          <a:p>
            <a:pPr eaLnBrk="1" hangingPunct="1">
              <a:spcBef>
                <a:spcPct val="0"/>
              </a:spcBef>
            </a:pPr>
            <a:r>
              <a:rPr lang="en-US" altLang="en-US" b="1" dirty="0">
                <a:solidFill>
                  <a:srgbClr val="000000"/>
                </a:solidFill>
              </a:rPr>
              <a:t>V</a:t>
            </a:r>
            <a:r>
              <a:rPr lang="vi-VN" altLang="en-US" b="1" dirty="0">
                <a:solidFill>
                  <a:srgbClr val="000000"/>
                </a:solidFill>
              </a:rPr>
              <a:t>í dụ 3.1: </a:t>
            </a:r>
          </a:p>
          <a:p>
            <a:pPr eaLnBrk="1" hangingPunct="1">
              <a:spcBef>
                <a:spcPct val="0"/>
              </a:spcBef>
              <a:buFontTx/>
              <a:buChar char="•"/>
            </a:pPr>
            <a:r>
              <a:rPr lang="vi-VN" altLang="en-US" b="1" dirty="0">
                <a:solidFill>
                  <a:srgbClr val="000000"/>
                </a:solidFill>
              </a:rPr>
              <a:t>Máy ĐHKK VRVIII loại 18HP có COP = 2,99 và máy 8HP có COP = 4,27. Hỏi khi sử dụng</a:t>
            </a:r>
            <a:r>
              <a:rPr lang="en-US" altLang="en-US" b="1" dirty="0">
                <a:solidFill>
                  <a:srgbClr val="000000"/>
                </a:solidFill>
                <a:latin typeface="Arial" panose="020B0604020202020204" pitchFamily="34" charset="0"/>
              </a:rPr>
              <a:t> </a:t>
            </a:r>
            <a:r>
              <a:rPr lang="en-US" altLang="en-US" b="1" dirty="0" err="1">
                <a:solidFill>
                  <a:srgbClr val="000000"/>
                </a:solidFill>
                <a:latin typeface="Arial" panose="020B0604020202020204" pitchFamily="34" charset="0"/>
              </a:rPr>
              <a:t>loại</a:t>
            </a:r>
            <a:r>
              <a:rPr lang="vi-VN" altLang="en-US" b="1" dirty="0">
                <a:solidFill>
                  <a:srgbClr val="000000"/>
                </a:solidFill>
              </a:rPr>
              <a:t> máy 8HP có thể tiết kiệm được bao nhiêu % điện năng so với máy 18HP. </a:t>
            </a:r>
          </a:p>
          <a:p>
            <a:pPr eaLnBrk="1" hangingPunct="1">
              <a:spcBef>
                <a:spcPct val="0"/>
              </a:spcBef>
              <a:buFontTx/>
              <a:buChar char="•"/>
            </a:pPr>
            <a:r>
              <a:rPr lang="vi-VN" altLang="en-US" b="1" dirty="0">
                <a:solidFill>
                  <a:srgbClr val="000000"/>
                </a:solidFill>
              </a:rPr>
              <a:t>Giải </a:t>
            </a:r>
          </a:p>
          <a:p>
            <a:pPr eaLnBrk="1" hangingPunct="1">
              <a:spcBef>
                <a:spcPct val="0"/>
              </a:spcBef>
              <a:buFontTx/>
              <a:buChar char="•"/>
            </a:pPr>
            <a:r>
              <a:rPr lang="en-US" altLang="en-US" dirty="0"/>
              <a:t>€ = (〖𝐶𝑂𝑃〗_2−〖𝐶𝑂𝑃〗_1)/〖𝐶𝑂𝑃〗_2  . 100% = (4,27−2,99)/4,27.100% = 30%</a:t>
            </a:r>
          </a:p>
          <a:p>
            <a:pPr eaLnBrk="1" hangingPunct="1">
              <a:spcBef>
                <a:spcPct val="0"/>
              </a:spcBef>
            </a:pPr>
            <a:r>
              <a:rPr lang="en-US" altLang="en-US" b="1" dirty="0"/>
              <a:t>Tr</a:t>
            </a:r>
            <a:r>
              <a:rPr lang="vi-VN" altLang="en-US" b="1" dirty="0"/>
              <a:t>ả lời: khi dùng máy 8HP sẽ tiết kiệm được khoảng 30% điện năng so với máy 18HP</a:t>
            </a:r>
            <a:endParaRPr lang="en-US" altLang="en-US" b="1" dirty="0"/>
          </a:p>
          <a:p>
            <a:pPr eaLnBrk="1" hangingPunct="1">
              <a:spcBef>
                <a:spcPct val="0"/>
              </a:spcBef>
              <a:buFontTx/>
              <a:buChar char="•"/>
            </a:pPr>
            <a:endParaRPr lang="en-US" altLang="en-US" dirty="0"/>
          </a:p>
        </p:txBody>
      </p:sp>
      <p:sp>
        <p:nvSpPr>
          <p:cNvPr id="51204" name="Slide Number Placeholder 3">
            <a:extLst>
              <a:ext uri="{FF2B5EF4-FFF2-40B4-BE49-F238E27FC236}">
                <a16:creationId xmlns:a16="http://schemas.microsoft.com/office/drawing/2014/main" id="{09BD41C3-93BF-E440-CDB8-A5E31E95BED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26E6F15-BEC5-4E99-9F97-E3F0E021F87D}" type="slidenum">
              <a:rPr lang="en-US" altLang="en-US"/>
              <a:pPr eaLnBrk="1" hangingPunct="1"/>
              <a:t>8</a:t>
            </a:fld>
            <a:endParaRPr lang="en-US" altLang="en-US"/>
          </a:p>
        </p:txBody>
      </p:sp>
    </p:spTree>
    <p:extLst>
      <p:ext uri="{BB962C8B-B14F-4D97-AF65-F5344CB8AC3E}">
        <p14:creationId xmlns:p14="http://schemas.microsoft.com/office/powerpoint/2010/main" val="34767869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a:extLst>
              <a:ext uri="{FF2B5EF4-FFF2-40B4-BE49-F238E27FC236}">
                <a16:creationId xmlns:a16="http://schemas.microsoft.com/office/drawing/2014/main" id="{7CBF0C0C-A333-9C88-C8A3-3B58DFDFCF9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a:extLst>
              <a:ext uri="{FF2B5EF4-FFF2-40B4-BE49-F238E27FC236}">
                <a16:creationId xmlns:a16="http://schemas.microsoft.com/office/drawing/2014/main" id="{17459DBE-289E-4FA7-F7AF-11A6FF5D1EF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vi-VN" altLang="en-US"/>
          </a:p>
        </p:txBody>
      </p:sp>
      <p:sp>
        <p:nvSpPr>
          <p:cNvPr id="53252" name="Slide Number Placeholder 3">
            <a:extLst>
              <a:ext uri="{FF2B5EF4-FFF2-40B4-BE49-F238E27FC236}">
                <a16:creationId xmlns:a16="http://schemas.microsoft.com/office/drawing/2014/main" id="{2EF4D83D-0564-AA5D-F2DF-EDD7AF7342B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83F5DEA4-30C8-43D7-87DE-63E2BEEA3068}"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465588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7.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7.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7.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7.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7.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7.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200">
                <a:solidFill>
                  <a:schemeClr val="accent1">
                    <a:lumMod val="50000"/>
                  </a:schemeClr>
                </a:solidFill>
                <a:latin typeface="+mj-lt"/>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en-US"/>
              <a:t>Click to edit Master title style</a:t>
            </a:r>
            <a:endParaRPr dirty="0"/>
          </a:p>
        </p:txBody>
      </p:sp>
      <p:cxnSp>
        <p:nvCxnSpPr>
          <p:cNvPr id="4" name="Straight Connector 3">
            <a:extLst>
              <a:ext uri="{FF2B5EF4-FFF2-40B4-BE49-F238E27FC236}">
                <a16:creationId xmlns:a16="http://schemas.microsoft.com/office/drawing/2014/main" id="{70E386B4-5DA3-3F41-B8E2-EF5B17CA9C32}"/>
              </a:ext>
            </a:extLst>
          </p:cNvPr>
          <p:cNvCxnSpPr/>
          <p:nvPr/>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28585045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1_Title Slide">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2208FD8B-E854-1F82-CF16-FD2CBFDB5352}"/>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804043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200" b="1">
                <a:latin typeface="+mj-lt"/>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r>
              <a:rPr lang="en-US"/>
              <a:t>Click to edit Master title style</a:t>
            </a:r>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D5E73DA9-96D4-25E1-FD2A-C353B6683578}"/>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12" name="Straight Connector 11">
            <a:extLst>
              <a:ext uri="{FF2B5EF4-FFF2-40B4-BE49-F238E27FC236}">
                <a16:creationId xmlns:a16="http://schemas.microsoft.com/office/drawing/2014/main" id="{AE0E89EE-E04C-AD25-C7F7-A6368AAC38A0}"/>
              </a:ext>
            </a:extLst>
          </p:cNvPr>
          <p:cNvCxnSpPr/>
          <p:nvPr/>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9822567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r>
              <a:rPr lang="en-US"/>
              <a:t>Click to edit Master title style</a:t>
            </a:r>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pPr lvl="0"/>
            <a:r>
              <a:rPr lang="en-US"/>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960707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r>
              <a:rPr lang="en-US"/>
              <a:t>Click to edit Master title style</a:t>
            </a:r>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38531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r>
              <a:rPr lang="en-US"/>
              <a:t>Click to edit Master title style</a:t>
            </a:r>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r>
              <a:rPr lang="en-US"/>
              <a:t>Click to edit Master subtitle style</a:t>
            </a:r>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8430684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pPr lvl="0"/>
            <a:r>
              <a:rPr lang="en-US"/>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642095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591646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cxnSp>
        <p:nvCxnSpPr>
          <p:cNvPr id="8" name="Straight Connector 7">
            <a:extLst>
              <a:ext uri="{FF2B5EF4-FFF2-40B4-BE49-F238E27FC236}">
                <a16:creationId xmlns:a16="http://schemas.microsoft.com/office/drawing/2014/main" id="{AFB9C03E-6C41-954C-47EF-EA700384EF59}"/>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19821368"/>
      </p:ext>
    </p:extLst>
  </p:cSld>
  <p:clrMapOvr>
    <a:masterClrMapping/>
  </p:clrMapOvr>
  <p:transition advClick="0"/>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9" y="381456"/>
            <a:ext cx="10515600" cy="713310"/>
          </a:xfrm>
          <a:prstGeom prst="rect">
            <a:avLst/>
          </a:prstGeom>
        </p:spPr>
        <p:txBody>
          <a:bodyPr/>
          <a:lstStyle>
            <a:lvl1pPr algn="ctr">
              <a:defRPr b="1" i="0">
                <a:latin typeface="+mj-lt"/>
                <a:cs typeface="Arial" panose="020B0604020202020204" pitchFamily="34" charset="0"/>
              </a:defRPr>
            </a:lvl1pPr>
          </a:lstStyle>
          <a:p>
            <a:r>
              <a:rPr lang="en-US"/>
              <a:t>Click to edit Master title style</a:t>
            </a:r>
            <a:endParaRPr lang="en-GB" dirty="0"/>
          </a:p>
        </p:txBody>
      </p:sp>
      <p:sp>
        <p:nvSpPr>
          <p:cNvPr id="3" name="Text Placeholder 2"/>
          <p:cNvSpPr>
            <a:spLocks noGrp="1"/>
          </p:cNvSpPr>
          <p:nvPr>
            <p:ph type="body" idx="1"/>
          </p:nvPr>
        </p:nvSpPr>
        <p:spPr>
          <a:xfrm>
            <a:off x="839789" y="1681163"/>
            <a:ext cx="5157787" cy="823912"/>
          </a:xfrm>
          <a:prstGeom prst="rect">
            <a:avLst/>
          </a:prstGeom>
        </p:spPr>
        <p:txBody>
          <a:bodyPr anchor="b"/>
          <a:lstStyle>
            <a:lvl1pPr marL="0" indent="0">
              <a:buNone/>
              <a:defRPr sz="2400" b="1">
                <a:latin typeface="+mn-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a:prstGeom prst="rect">
            <a:avLst/>
          </a:prstGeo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1" y="1681163"/>
            <a:ext cx="5183188" cy="823912"/>
          </a:xfrm>
          <a:prstGeom prst="rect">
            <a:avLst/>
          </a:prstGeom>
        </p:spPr>
        <p:txBody>
          <a:bodyPr anchor="b"/>
          <a:lstStyle>
            <a:lvl1pPr marL="0" indent="0">
              <a:buNone/>
              <a:defRPr sz="2400" b="1">
                <a:latin typeface="+mn-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6" name="Content Placeholder 5"/>
          <p:cNvSpPr>
            <a:spLocks noGrp="1"/>
          </p:cNvSpPr>
          <p:nvPr>
            <p:ph sz="quarter" idx="4"/>
          </p:nvPr>
        </p:nvSpPr>
        <p:spPr>
          <a:xfrm>
            <a:off x="6172201" y="2505075"/>
            <a:ext cx="5183188" cy="3684588"/>
          </a:xfrm>
          <a:prstGeom prst="rect">
            <a:avLst/>
          </a:prstGeo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0" name="Picture 9">
            <a:extLst>
              <a:ext uri="{FF2B5EF4-FFF2-40B4-BE49-F238E27FC236}">
                <a16:creationId xmlns:a16="http://schemas.microsoft.com/office/drawing/2014/main" id="{651E81C3-6159-8A90-BE8D-699FBB64599C}"/>
              </a:ext>
            </a:extLst>
          </p:cNvPr>
          <p:cNvPicPr>
            <a:picLocks noChangeAspect="1"/>
          </p:cNvPicPr>
          <p:nvPr/>
        </p:nvPicPr>
        <p:blipFill>
          <a:blip r:embed="rId2"/>
          <a:stretch>
            <a:fillRect/>
          </a:stretch>
        </p:blipFill>
        <p:spPr>
          <a:xfrm>
            <a:off x="8916383" y="107941"/>
            <a:ext cx="1855274" cy="382713"/>
          </a:xfrm>
          <a:prstGeom prst="rect">
            <a:avLst/>
          </a:prstGeom>
        </p:spPr>
      </p:pic>
      <p:pic>
        <p:nvPicPr>
          <p:cNvPr id="11" name="Picture 10">
            <a:extLst>
              <a:ext uri="{FF2B5EF4-FFF2-40B4-BE49-F238E27FC236}">
                <a16:creationId xmlns:a16="http://schemas.microsoft.com/office/drawing/2014/main" id="{20F47D52-26D2-FE0A-60FD-FF037B1B3B2C}"/>
              </a:ext>
            </a:extLst>
          </p:cNvPr>
          <p:cNvPicPr>
            <a:picLocks noChangeAspect="1"/>
          </p:cNvPicPr>
          <p:nvPr/>
        </p:nvPicPr>
        <p:blipFill>
          <a:blip r:embed="rId3"/>
          <a:stretch>
            <a:fillRect/>
          </a:stretch>
        </p:blipFill>
        <p:spPr>
          <a:xfrm>
            <a:off x="10907506" y="-201877"/>
            <a:ext cx="1043186" cy="1043186"/>
          </a:xfrm>
          <a:prstGeom prst="rect">
            <a:avLst/>
          </a:prstGeom>
        </p:spPr>
      </p:pic>
      <p:cxnSp>
        <p:nvCxnSpPr>
          <p:cNvPr id="8" name="Straight Connector 7">
            <a:extLst>
              <a:ext uri="{FF2B5EF4-FFF2-40B4-BE49-F238E27FC236}">
                <a16:creationId xmlns:a16="http://schemas.microsoft.com/office/drawing/2014/main" id="{DB9F5B24-07E8-1C51-2031-27C88D7EE038}"/>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AAC0565-F133-DECF-C483-85F722B86ECF}"/>
              </a:ext>
            </a:extLst>
          </p:cNvPr>
          <p:cNvPicPr>
            <a:picLocks noChangeAspect="1"/>
          </p:cNvPicPr>
          <p:nvPr/>
        </p:nvPicPr>
        <p:blipFill>
          <a:blip r:embed="rId4"/>
          <a:stretch>
            <a:fillRect/>
          </a:stretch>
        </p:blipFill>
        <p:spPr>
          <a:xfrm>
            <a:off x="315684" y="6238076"/>
            <a:ext cx="1263952" cy="414411"/>
          </a:xfrm>
          <a:prstGeom prst="rect">
            <a:avLst/>
          </a:prstGeom>
        </p:spPr>
      </p:pic>
      <p:pic>
        <p:nvPicPr>
          <p:cNvPr id="12" name="Picture 11">
            <a:extLst>
              <a:ext uri="{FF2B5EF4-FFF2-40B4-BE49-F238E27FC236}">
                <a16:creationId xmlns:a16="http://schemas.microsoft.com/office/drawing/2014/main" id="{0C723D47-2690-5C7E-20CA-83F152487D58}"/>
              </a:ext>
            </a:extLst>
          </p:cNvPr>
          <p:cNvPicPr>
            <a:picLocks noChangeAspect="1"/>
          </p:cNvPicPr>
          <p:nvPr/>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369916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7"/>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16931334"/>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a:latin typeface="+mn-lt"/>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r>
              <a:rPr lang="en-US"/>
              <a:t>Click to edit Master title style</a:t>
            </a:r>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1600"/>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pPr lvl="0"/>
            <a:r>
              <a:rPr lang="en-US"/>
              <a:t>Edit Master text styles</a:t>
            </a:r>
          </a:p>
        </p:txBody>
      </p:sp>
      <p:cxnSp>
        <p:nvCxnSpPr>
          <p:cNvPr id="9" name="Straight Connector 8">
            <a:extLst>
              <a:ext uri="{FF2B5EF4-FFF2-40B4-BE49-F238E27FC236}">
                <a16:creationId xmlns:a16="http://schemas.microsoft.com/office/drawing/2014/main" id="{B836A95C-E658-B8F6-B577-AEE2B8749548}"/>
              </a:ext>
            </a:extLst>
          </p:cNvPr>
          <p:cNvCxnSpPr/>
          <p:nvPr/>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81205262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vi-VN"/>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6D66395E-917E-09CC-02D5-BFFFB48FA0F8}"/>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1C47A87C-68E4-3D8E-DDDE-1BD9F020AA0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F611ADEB-7211-6A5C-B60C-06C76F0B74FA}"/>
              </a:ext>
            </a:extLst>
          </p:cNvPr>
          <p:cNvSpPr>
            <a:spLocks noGrp="1" noChangeArrowheads="1"/>
          </p:cNvSpPr>
          <p:nvPr>
            <p:ph type="sldNum" sz="quarter" idx="12"/>
          </p:nvPr>
        </p:nvSpPr>
        <p:spPr>
          <a:ln/>
        </p:spPr>
        <p:txBody>
          <a:bodyPr/>
          <a:lstStyle>
            <a:lvl1pPr>
              <a:defRPr/>
            </a:lvl1pPr>
          </a:lstStyle>
          <a:p>
            <a:fld id="{B49726AE-4BB5-4BD9-8AD3-25DBE359A288}" type="slidenum">
              <a:rPr lang="en-US" altLang="en-US"/>
              <a:pPr/>
              <a:t>‹#›</a:t>
            </a:fld>
            <a:endParaRPr lang="en-US" altLang="en-US"/>
          </a:p>
        </p:txBody>
      </p:sp>
    </p:spTree>
    <p:extLst>
      <p:ext uri="{BB962C8B-B14F-4D97-AF65-F5344CB8AC3E}">
        <p14:creationId xmlns:p14="http://schemas.microsoft.com/office/powerpoint/2010/main" val="33655693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Rectangle 4">
            <a:extLst>
              <a:ext uri="{FF2B5EF4-FFF2-40B4-BE49-F238E27FC236}">
                <a16:creationId xmlns:a16="http://schemas.microsoft.com/office/drawing/2014/main" id="{5906F1F5-A93A-F545-EEC2-48771326B0A6}"/>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09E10190-4C2E-FAA9-6A08-43696FA2E8B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1D889E5A-4236-E89D-B6F3-8F04951799B3}"/>
              </a:ext>
            </a:extLst>
          </p:cNvPr>
          <p:cNvSpPr>
            <a:spLocks noGrp="1" noChangeArrowheads="1"/>
          </p:cNvSpPr>
          <p:nvPr>
            <p:ph type="sldNum" sz="quarter" idx="12"/>
          </p:nvPr>
        </p:nvSpPr>
        <p:spPr>
          <a:ln/>
        </p:spPr>
        <p:txBody>
          <a:bodyPr/>
          <a:lstStyle>
            <a:lvl1pPr>
              <a:defRPr/>
            </a:lvl1pPr>
          </a:lstStyle>
          <a:p>
            <a:fld id="{4F03F48E-CC30-438D-89CE-3060346BA656}" type="slidenum">
              <a:rPr lang="en-US" altLang="en-US"/>
              <a:pPr/>
              <a:t>‹#›</a:t>
            </a:fld>
            <a:endParaRPr lang="en-US" altLang="en-US"/>
          </a:p>
        </p:txBody>
      </p:sp>
    </p:spTree>
    <p:extLst>
      <p:ext uri="{BB962C8B-B14F-4D97-AF65-F5344CB8AC3E}">
        <p14:creationId xmlns:p14="http://schemas.microsoft.com/office/powerpoint/2010/main" val="429146633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Slide Trốn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9198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r>
              <a:rPr lang="en-US"/>
              <a:t>Click to edit Master title style</a:t>
            </a:r>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r>
              <a:rPr lang="en-US"/>
              <a:t>Click to edit Master subtitle style</a:t>
            </a:r>
            <a:endParaRPr dirty="0"/>
          </a:p>
        </p:txBody>
      </p:sp>
      <p:pic>
        <p:nvPicPr>
          <p:cNvPr id="4" name="Picture 3">
            <a:extLst>
              <a:ext uri="{FF2B5EF4-FFF2-40B4-BE49-F238E27FC236}">
                <a16:creationId xmlns:a16="http://schemas.microsoft.com/office/drawing/2014/main" id="{750AF2D6-4B1E-D965-05B8-F0CBDFADF67D}"/>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11" name="Straight Connector 10">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4194065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r>
              <a:rPr lang="en-US"/>
              <a:t>Click to edit Master title style</a:t>
            </a:r>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pPr lvl="0"/>
            <a:r>
              <a:rPr lang="en-US"/>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4769288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r>
              <a:rPr lang="en-US"/>
              <a:t>Click to edit Master title style</a:t>
            </a:r>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5103025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r>
              <a:rPr lang="en-US"/>
              <a:t>Click to edit Master title style</a:t>
            </a:r>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r>
              <a:rPr lang="en-US"/>
              <a:t>Click to edit Master subtitle style</a:t>
            </a:r>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426562358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pPr lvl="0"/>
            <a:r>
              <a:rPr lang="en-US"/>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9995823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8317198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6" name="Picture 5">
            <a:extLst>
              <a:ext uri="{FF2B5EF4-FFF2-40B4-BE49-F238E27FC236}">
                <a16:creationId xmlns:a16="http://schemas.microsoft.com/office/drawing/2014/main" id="{A331676F-CB79-5168-EFC1-C36D550B4ACA}"/>
              </a:ext>
            </a:extLst>
          </p:cNvPr>
          <p:cNvPicPr>
            <a:picLocks noChangeAspect="1"/>
          </p:cNvPicPr>
          <p:nvPr/>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00770594"/>
      </p:ext>
    </p:extLst>
  </p:cSld>
  <p:clrMapOvr>
    <a:masterClrMapping/>
  </p:clrMapOvr>
  <p:transition advClick="0"/>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latin typeface="+mj-lt"/>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r>
              <a:rPr lang="en-US"/>
              <a:t>Click to edit Master title style</a:t>
            </a:r>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r>
              <a:rPr lang="en-US"/>
              <a:t>Click to edit Master subtitle style</a:t>
            </a:r>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pPr lvl="0"/>
            <a:r>
              <a:rPr lang="en-US"/>
              <a:t>Edit Master text styles</a:t>
            </a:r>
          </a:p>
        </p:txBody>
      </p:sp>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2"/>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B14368D-44D5-5B80-A3EE-4BCE40806013}"/>
              </a:ext>
            </a:extLst>
          </p:cNvPr>
          <p:cNvPicPr>
            <a:picLocks noChangeAspect="1"/>
          </p:cNvPicPr>
          <p:nvPr/>
        </p:nvPicPr>
        <p:blipFill>
          <a:blip r:embed="rId3"/>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2470529B-C816-FE81-5A4A-D64C9631E885}"/>
              </a:ext>
            </a:extLst>
          </p:cNvPr>
          <p:cNvPicPr>
            <a:picLocks noChangeAspect="1"/>
          </p:cNvPicPr>
          <p:nvPr/>
        </p:nvPicPr>
        <p:blipFill>
          <a:blip r:embed="rId4"/>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9FB62FEC-4091-B1A6-7E0F-8A765E93E799}"/>
              </a:ext>
            </a:extLst>
          </p:cNvPr>
          <p:cNvCxnSpPr/>
          <p:nvPr/>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76117527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9" y="381456"/>
            <a:ext cx="10515600" cy="713310"/>
          </a:xfrm>
          <a:prstGeom prst="rect">
            <a:avLst/>
          </a:prstGeom>
        </p:spPr>
        <p:txBody>
          <a:bodyPr/>
          <a:lstStyle>
            <a:lvl1pPr algn="ctr">
              <a:defRPr b="1" i="0">
                <a:latin typeface="+mj-lt"/>
                <a:cs typeface="Arial" panose="020B0604020202020204" pitchFamily="34" charset="0"/>
              </a:defRPr>
            </a:lvl1pPr>
          </a:lstStyle>
          <a:p>
            <a:r>
              <a:rPr lang="en-US"/>
              <a:t>Click to edit Master title style</a:t>
            </a:r>
            <a:endParaRPr lang="en-GB" dirty="0"/>
          </a:p>
        </p:txBody>
      </p:sp>
      <p:sp>
        <p:nvSpPr>
          <p:cNvPr id="3" name="Text Placeholder 2"/>
          <p:cNvSpPr>
            <a:spLocks noGrp="1"/>
          </p:cNvSpPr>
          <p:nvPr>
            <p:ph type="body" idx="1"/>
          </p:nvPr>
        </p:nvSpPr>
        <p:spPr>
          <a:xfrm>
            <a:off x="839789" y="1681163"/>
            <a:ext cx="5157787" cy="823912"/>
          </a:xfrm>
          <a:prstGeom prst="rect">
            <a:avLst/>
          </a:prstGeom>
        </p:spPr>
        <p:txBody>
          <a:bodyPr anchor="b"/>
          <a:lstStyle>
            <a:lvl1pPr marL="0" indent="0">
              <a:buNone/>
              <a:defRPr sz="2400" b="1">
                <a:latin typeface="+mn-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a:prstGeom prst="rect">
            <a:avLst/>
          </a:prstGeo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1" y="1681163"/>
            <a:ext cx="5183188" cy="823912"/>
          </a:xfrm>
          <a:prstGeom prst="rect">
            <a:avLst/>
          </a:prstGeom>
        </p:spPr>
        <p:txBody>
          <a:bodyPr anchor="b"/>
          <a:lstStyle>
            <a:lvl1pPr marL="0" indent="0">
              <a:buNone/>
              <a:defRPr sz="2400" b="1">
                <a:latin typeface="+mn-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6" name="Content Placeholder 5"/>
          <p:cNvSpPr>
            <a:spLocks noGrp="1"/>
          </p:cNvSpPr>
          <p:nvPr>
            <p:ph sz="quarter" idx="4"/>
          </p:nvPr>
        </p:nvSpPr>
        <p:spPr>
          <a:xfrm>
            <a:off x="6172201" y="2505075"/>
            <a:ext cx="5183188" cy="3684588"/>
          </a:xfrm>
          <a:prstGeom prst="rect">
            <a:avLst/>
          </a:prstGeo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0" name="Picture 9">
            <a:extLst>
              <a:ext uri="{FF2B5EF4-FFF2-40B4-BE49-F238E27FC236}">
                <a16:creationId xmlns:a16="http://schemas.microsoft.com/office/drawing/2014/main" id="{651E81C3-6159-8A90-BE8D-699FBB64599C}"/>
              </a:ext>
            </a:extLst>
          </p:cNvPr>
          <p:cNvPicPr>
            <a:picLocks noChangeAspect="1"/>
          </p:cNvPicPr>
          <p:nvPr/>
        </p:nvPicPr>
        <p:blipFill>
          <a:blip r:embed="rId2"/>
          <a:stretch>
            <a:fillRect/>
          </a:stretch>
        </p:blipFill>
        <p:spPr>
          <a:xfrm>
            <a:off x="8916383" y="107941"/>
            <a:ext cx="1855274" cy="382713"/>
          </a:xfrm>
          <a:prstGeom prst="rect">
            <a:avLst/>
          </a:prstGeom>
        </p:spPr>
      </p:pic>
      <p:pic>
        <p:nvPicPr>
          <p:cNvPr id="11" name="Picture 10">
            <a:extLst>
              <a:ext uri="{FF2B5EF4-FFF2-40B4-BE49-F238E27FC236}">
                <a16:creationId xmlns:a16="http://schemas.microsoft.com/office/drawing/2014/main" id="{20F47D52-26D2-FE0A-60FD-FF037B1B3B2C}"/>
              </a:ext>
            </a:extLst>
          </p:cNvPr>
          <p:cNvPicPr>
            <a:picLocks noChangeAspect="1"/>
          </p:cNvPicPr>
          <p:nvPr/>
        </p:nvPicPr>
        <p:blipFill>
          <a:blip r:embed="rId3"/>
          <a:stretch>
            <a:fillRect/>
          </a:stretch>
        </p:blipFill>
        <p:spPr>
          <a:xfrm>
            <a:off x="10907506" y="-201877"/>
            <a:ext cx="1043186" cy="1043186"/>
          </a:xfrm>
          <a:prstGeom prst="rect">
            <a:avLst/>
          </a:prstGeom>
        </p:spPr>
      </p:pic>
      <p:cxnSp>
        <p:nvCxnSpPr>
          <p:cNvPr id="8" name="Straight Connector 7">
            <a:extLst>
              <a:ext uri="{FF2B5EF4-FFF2-40B4-BE49-F238E27FC236}">
                <a16:creationId xmlns:a16="http://schemas.microsoft.com/office/drawing/2014/main" id="{DB9F5B24-07E8-1C51-2031-27C88D7EE038}"/>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AAC0565-F133-DECF-C483-85F722B86ECF}"/>
              </a:ext>
            </a:extLst>
          </p:cNvPr>
          <p:cNvPicPr>
            <a:picLocks noChangeAspect="1"/>
          </p:cNvPicPr>
          <p:nvPr/>
        </p:nvPicPr>
        <p:blipFill>
          <a:blip r:embed="rId4"/>
          <a:stretch>
            <a:fillRect/>
          </a:stretch>
        </p:blipFill>
        <p:spPr>
          <a:xfrm>
            <a:off x="315684" y="6238076"/>
            <a:ext cx="1263952" cy="414411"/>
          </a:xfrm>
          <a:prstGeom prst="rect">
            <a:avLst/>
          </a:prstGeom>
        </p:spPr>
      </p:pic>
      <p:pic>
        <p:nvPicPr>
          <p:cNvPr id="12" name="Picture 11">
            <a:extLst>
              <a:ext uri="{FF2B5EF4-FFF2-40B4-BE49-F238E27FC236}">
                <a16:creationId xmlns:a16="http://schemas.microsoft.com/office/drawing/2014/main" id="{0C723D47-2690-5C7E-20CA-83F152487D58}"/>
              </a:ext>
            </a:extLst>
          </p:cNvPr>
          <p:cNvPicPr>
            <a:picLocks noChangeAspect="1"/>
          </p:cNvPicPr>
          <p:nvPr/>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185464680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7"/>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76866640"/>
      </p:ext>
    </p:extLst>
  </p:cSld>
  <p:clrMapOvr>
    <a:masterClrMapping/>
  </p:clrMapOvr>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r>
              <a:rPr lang="en-US"/>
              <a:t>Click to edit Master title style</a:t>
            </a:r>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r>
              <a:rPr lang="en-US"/>
              <a:t>Click to edit Master subtitle style</a:t>
            </a:r>
            <a:endParaRPr dirty="0"/>
          </a:p>
        </p:txBody>
      </p:sp>
      <p:pic>
        <p:nvPicPr>
          <p:cNvPr id="4" name="Picture 3">
            <a:extLst>
              <a:ext uri="{FF2B5EF4-FFF2-40B4-BE49-F238E27FC236}">
                <a16:creationId xmlns:a16="http://schemas.microsoft.com/office/drawing/2014/main" id="{750AF2D6-4B1E-D965-05B8-F0CBDFADF67D}"/>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11" name="Straight Connector 10">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766918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r>
              <a:rPr lang="en-US"/>
              <a:t>Click to edit Master title style</a:t>
            </a:r>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pPr lvl="0"/>
            <a:r>
              <a:rPr lang="en-US"/>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5809960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r>
              <a:rPr lang="en-US"/>
              <a:t>Click to edit Master title style</a:t>
            </a:r>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1889757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r>
              <a:rPr lang="en-US"/>
              <a:t>Click to edit Master title style</a:t>
            </a:r>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r>
              <a:rPr lang="en-US"/>
              <a:t>Click to edit Master subtitle style</a:t>
            </a:r>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46375761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pPr lvl="0"/>
            <a:r>
              <a:rPr lang="en-US"/>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401471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6732954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6" name="Picture 5">
            <a:extLst>
              <a:ext uri="{FF2B5EF4-FFF2-40B4-BE49-F238E27FC236}">
                <a16:creationId xmlns:a16="http://schemas.microsoft.com/office/drawing/2014/main" id="{A331676F-CB79-5168-EFC1-C36D550B4ACA}"/>
              </a:ext>
            </a:extLst>
          </p:cNvPr>
          <p:cNvPicPr>
            <a:picLocks noChangeAspect="1"/>
          </p:cNvPicPr>
          <p:nvPr/>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53604121"/>
      </p:ext>
    </p:extLst>
  </p:cSld>
  <p:clrMapOvr>
    <a:masterClrMapping/>
  </p:clrMapOvr>
  <p:transition advClick="0"/>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9" y="381456"/>
            <a:ext cx="10515600" cy="713310"/>
          </a:xfrm>
          <a:prstGeom prst="rect">
            <a:avLst/>
          </a:prstGeom>
        </p:spPr>
        <p:txBody>
          <a:bodyPr/>
          <a:lstStyle>
            <a:lvl1pPr algn="ctr">
              <a:defRPr b="1" i="0">
                <a:latin typeface="+mj-lt"/>
                <a:cs typeface="Arial" panose="020B0604020202020204" pitchFamily="34" charset="0"/>
              </a:defRPr>
            </a:lvl1pPr>
          </a:lstStyle>
          <a:p>
            <a:r>
              <a:rPr lang="en-US"/>
              <a:t>Click to edit Master title style</a:t>
            </a:r>
            <a:endParaRPr lang="en-GB" dirty="0"/>
          </a:p>
        </p:txBody>
      </p:sp>
      <p:sp>
        <p:nvSpPr>
          <p:cNvPr id="3" name="Text Placeholder 2"/>
          <p:cNvSpPr>
            <a:spLocks noGrp="1"/>
          </p:cNvSpPr>
          <p:nvPr>
            <p:ph type="body" idx="1"/>
          </p:nvPr>
        </p:nvSpPr>
        <p:spPr>
          <a:xfrm>
            <a:off x="839789" y="1681163"/>
            <a:ext cx="5157787" cy="823912"/>
          </a:xfrm>
          <a:prstGeom prst="rect">
            <a:avLst/>
          </a:prstGeom>
        </p:spPr>
        <p:txBody>
          <a:bodyPr anchor="b"/>
          <a:lstStyle>
            <a:lvl1pPr marL="0" indent="0">
              <a:buNone/>
              <a:defRPr sz="2400" b="1">
                <a:latin typeface="+mn-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a:prstGeom prst="rect">
            <a:avLst/>
          </a:prstGeo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1" y="1681163"/>
            <a:ext cx="5183188" cy="823912"/>
          </a:xfrm>
          <a:prstGeom prst="rect">
            <a:avLst/>
          </a:prstGeom>
        </p:spPr>
        <p:txBody>
          <a:bodyPr anchor="b"/>
          <a:lstStyle>
            <a:lvl1pPr marL="0" indent="0">
              <a:buNone/>
              <a:defRPr sz="2400" b="1">
                <a:latin typeface="+mn-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6" name="Content Placeholder 5"/>
          <p:cNvSpPr>
            <a:spLocks noGrp="1"/>
          </p:cNvSpPr>
          <p:nvPr>
            <p:ph sz="quarter" idx="4"/>
          </p:nvPr>
        </p:nvSpPr>
        <p:spPr>
          <a:xfrm>
            <a:off x="6172201" y="2505075"/>
            <a:ext cx="5183188" cy="3684588"/>
          </a:xfrm>
          <a:prstGeom prst="rect">
            <a:avLst/>
          </a:prstGeo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0" name="Picture 9">
            <a:extLst>
              <a:ext uri="{FF2B5EF4-FFF2-40B4-BE49-F238E27FC236}">
                <a16:creationId xmlns:a16="http://schemas.microsoft.com/office/drawing/2014/main" id="{651E81C3-6159-8A90-BE8D-699FBB64599C}"/>
              </a:ext>
            </a:extLst>
          </p:cNvPr>
          <p:cNvPicPr>
            <a:picLocks noChangeAspect="1"/>
          </p:cNvPicPr>
          <p:nvPr/>
        </p:nvPicPr>
        <p:blipFill>
          <a:blip r:embed="rId2"/>
          <a:stretch>
            <a:fillRect/>
          </a:stretch>
        </p:blipFill>
        <p:spPr>
          <a:xfrm>
            <a:off x="8916383" y="107941"/>
            <a:ext cx="1855274" cy="382713"/>
          </a:xfrm>
          <a:prstGeom prst="rect">
            <a:avLst/>
          </a:prstGeom>
        </p:spPr>
      </p:pic>
      <p:pic>
        <p:nvPicPr>
          <p:cNvPr id="11" name="Picture 10">
            <a:extLst>
              <a:ext uri="{FF2B5EF4-FFF2-40B4-BE49-F238E27FC236}">
                <a16:creationId xmlns:a16="http://schemas.microsoft.com/office/drawing/2014/main" id="{20F47D52-26D2-FE0A-60FD-FF037B1B3B2C}"/>
              </a:ext>
            </a:extLst>
          </p:cNvPr>
          <p:cNvPicPr>
            <a:picLocks noChangeAspect="1"/>
          </p:cNvPicPr>
          <p:nvPr/>
        </p:nvPicPr>
        <p:blipFill>
          <a:blip r:embed="rId3"/>
          <a:stretch>
            <a:fillRect/>
          </a:stretch>
        </p:blipFill>
        <p:spPr>
          <a:xfrm>
            <a:off x="10907506" y="-201877"/>
            <a:ext cx="1043186" cy="1043186"/>
          </a:xfrm>
          <a:prstGeom prst="rect">
            <a:avLst/>
          </a:prstGeom>
        </p:spPr>
      </p:pic>
      <p:cxnSp>
        <p:nvCxnSpPr>
          <p:cNvPr id="8" name="Straight Connector 7">
            <a:extLst>
              <a:ext uri="{FF2B5EF4-FFF2-40B4-BE49-F238E27FC236}">
                <a16:creationId xmlns:a16="http://schemas.microsoft.com/office/drawing/2014/main" id="{DB9F5B24-07E8-1C51-2031-27C88D7EE038}"/>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AAC0565-F133-DECF-C483-85F722B86ECF}"/>
              </a:ext>
            </a:extLst>
          </p:cNvPr>
          <p:cNvPicPr>
            <a:picLocks noChangeAspect="1"/>
          </p:cNvPicPr>
          <p:nvPr/>
        </p:nvPicPr>
        <p:blipFill>
          <a:blip r:embed="rId4"/>
          <a:stretch>
            <a:fillRect/>
          </a:stretch>
        </p:blipFill>
        <p:spPr>
          <a:xfrm>
            <a:off x="315684" y="6238076"/>
            <a:ext cx="1263952" cy="414411"/>
          </a:xfrm>
          <a:prstGeom prst="rect">
            <a:avLst/>
          </a:prstGeom>
        </p:spPr>
      </p:pic>
      <p:pic>
        <p:nvPicPr>
          <p:cNvPr id="12" name="Picture 11">
            <a:extLst>
              <a:ext uri="{FF2B5EF4-FFF2-40B4-BE49-F238E27FC236}">
                <a16:creationId xmlns:a16="http://schemas.microsoft.com/office/drawing/2014/main" id="{0C723D47-2690-5C7E-20CA-83F152487D58}"/>
              </a:ext>
            </a:extLst>
          </p:cNvPr>
          <p:cNvPicPr>
            <a:picLocks noChangeAspect="1"/>
          </p:cNvPicPr>
          <p:nvPr/>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5119555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a:lvl1pPr>
          </a:lstStyle>
          <a:p>
            <a:pPr lvl="0"/>
            <a:r>
              <a:rPr lang="en-US"/>
              <a:t>Edit Master text styles</a:t>
            </a:r>
          </a:p>
        </p:txBody>
      </p:sp>
      <p:cxnSp>
        <p:nvCxnSpPr>
          <p:cNvPr id="7" name="Straight Connector 6">
            <a:extLst>
              <a:ext uri="{FF2B5EF4-FFF2-40B4-BE49-F238E27FC236}">
                <a16:creationId xmlns:a16="http://schemas.microsoft.com/office/drawing/2014/main" id="{84ACFA75-A3CA-A750-C854-BB9EF2664123}"/>
              </a:ext>
            </a:extLst>
          </p:cNvPr>
          <p:cNvCxnSpPr/>
          <p:nvPr/>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70414486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7"/>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36766479"/>
      </p:ext>
    </p:extLst>
  </p:cSld>
  <p:clrMapOvr>
    <a:masterClrMapping/>
  </p:clrMapOvr>
  <p:extLst>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r>
              <a:rPr lang="en-US"/>
              <a:t>Click to edit Master title style</a:t>
            </a:r>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r>
              <a:rPr lang="en-US"/>
              <a:t>Click to edit Master subtitle style</a:t>
            </a:r>
            <a:endParaRPr dirty="0"/>
          </a:p>
        </p:txBody>
      </p:sp>
      <p:pic>
        <p:nvPicPr>
          <p:cNvPr id="4" name="Picture 3">
            <a:extLst>
              <a:ext uri="{FF2B5EF4-FFF2-40B4-BE49-F238E27FC236}">
                <a16:creationId xmlns:a16="http://schemas.microsoft.com/office/drawing/2014/main" id="{750AF2D6-4B1E-D965-05B8-F0CBDFADF67D}"/>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11" name="Straight Connector 10">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8310578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r>
              <a:rPr lang="en-US"/>
              <a:t>Click to edit Master title style</a:t>
            </a:r>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pPr lvl="0"/>
            <a:r>
              <a:rPr lang="en-US"/>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6320392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r>
              <a:rPr lang="en-US"/>
              <a:t>Click to edit Master title style</a:t>
            </a:r>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1328895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r>
              <a:rPr lang="en-US"/>
              <a:t>Click to edit Master title style</a:t>
            </a:r>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r>
              <a:rPr lang="en-US"/>
              <a:t>Click to edit Master subtitle style</a:t>
            </a:r>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64695658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pPr lvl="0"/>
            <a:r>
              <a:rPr lang="en-US"/>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315328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692423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6" name="Picture 5">
            <a:extLst>
              <a:ext uri="{FF2B5EF4-FFF2-40B4-BE49-F238E27FC236}">
                <a16:creationId xmlns:a16="http://schemas.microsoft.com/office/drawing/2014/main" id="{A331676F-CB79-5168-EFC1-C36D550B4ACA}"/>
              </a:ext>
            </a:extLst>
          </p:cNvPr>
          <p:cNvPicPr>
            <a:picLocks noChangeAspect="1"/>
          </p:cNvPicPr>
          <p:nvPr/>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0052437"/>
      </p:ext>
    </p:extLst>
  </p:cSld>
  <p:clrMapOvr>
    <a:masterClrMapping/>
  </p:clrMapOvr>
  <p:transition advClick="0"/>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9" y="381456"/>
            <a:ext cx="10515600" cy="713310"/>
          </a:xfrm>
          <a:prstGeom prst="rect">
            <a:avLst/>
          </a:prstGeom>
        </p:spPr>
        <p:txBody>
          <a:bodyPr/>
          <a:lstStyle>
            <a:lvl1pPr algn="ctr">
              <a:defRPr b="1" i="0">
                <a:latin typeface="+mj-lt"/>
                <a:cs typeface="Arial" panose="020B0604020202020204" pitchFamily="34" charset="0"/>
              </a:defRPr>
            </a:lvl1pPr>
          </a:lstStyle>
          <a:p>
            <a:r>
              <a:rPr lang="en-US"/>
              <a:t>Click to edit Master title style</a:t>
            </a:r>
            <a:endParaRPr lang="en-GB" dirty="0"/>
          </a:p>
        </p:txBody>
      </p:sp>
      <p:sp>
        <p:nvSpPr>
          <p:cNvPr id="3" name="Text Placeholder 2"/>
          <p:cNvSpPr>
            <a:spLocks noGrp="1"/>
          </p:cNvSpPr>
          <p:nvPr>
            <p:ph type="body" idx="1"/>
          </p:nvPr>
        </p:nvSpPr>
        <p:spPr>
          <a:xfrm>
            <a:off x="839789" y="1681163"/>
            <a:ext cx="5157787" cy="823912"/>
          </a:xfrm>
          <a:prstGeom prst="rect">
            <a:avLst/>
          </a:prstGeom>
        </p:spPr>
        <p:txBody>
          <a:bodyPr anchor="b"/>
          <a:lstStyle>
            <a:lvl1pPr marL="0" indent="0">
              <a:buNone/>
              <a:defRPr sz="2400" b="1">
                <a:latin typeface="+mn-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a:prstGeom prst="rect">
            <a:avLst/>
          </a:prstGeo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1" y="1681163"/>
            <a:ext cx="5183188" cy="823912"/>
          </a:xfrm>
          <a:prstGeom prst="rect">
            <a:avLst/>
          </a:prstGeom>
        </p:spPr>
        <p:txBody>
          <a:bodyPr anchor="b"/>
          <a:lstStyle>
            <a:lvl1pPr marL="0" indent="0">
              <a:buNone/>
              <a:defRPr sz="2400" b="1">
                <a:latin typeface="+mn-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6" name="Content Placeholder 5"/>
          <p:cNvSpPr>
            <a:spLocks noGrp="1"/>
          </p:cNvSpPr>
          <p:nvPr>
            <p:ph sz="quarter" idx="4"/>
          </p:nvPr>
        </p:nvSpPr>
        <p:spPr>
          <a:xfrm>
            <a:off x="6172201" y="2505075"/>
            <a:ext cx="5183188" cy="3684588"/>
          </a:xfrm>
          <a:prstGeom prst="rect">
            <a:avLst/>
          </a:prstGeo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0" name="Picture 9">
            <a:extLst>
              <a:ext uri="{FF2B5EF4-FFF2-40B4-BE49-F238E27FC236}">
                <a16:creationId xmlns:a16="http://schemas.microsoft.com/office/drawing/2014/main" id="{651E81C3-6159-8A90-BE8D-699FBB64599C}"/>
              </a:ext>
            </a:extLst>
          </p:cNvPr>
          <p:cNvPicPr>
            <a:picLocks noChangeAspect="1"/>
          </p:cNvPicPr>
          <p:nvPr/>
        </p:nvPicPr>
        <p:blipFill>
          <a:blip r:embed="rId2"/>
          <a:stretch>
            <a:fillRect/>
          </a:stretch>
        </p:blipFill>
        <p:spPr>
          <a:xfrm>
            <a:off x="8916383" y="107941"/>
            <a:ext cx="1855274" cy="382713"/>
          </a:xfrm>
          <a:prstGeom prst="rect">
            <a:avLst/>
          </a:prstGeom>
        </p:spPr>
      </p:pic>
      <p:pic>
        <p:nvPicPr>
          <p:cNvPr id="11" name="Picture 10">
            <a:extLst>
              <a:ext uri="{FF2B5EF4-FFF2-40B4-BE49-F238E27FC236}">
                <a16:creationId xmlns:a16="http://schemas.microsoft.com/office/drawing/2014/main" id="{20F47D52-26D2-FE0A-60FD-FF037B1B3B2C}"/>
              </a:ext>
            </a:extLst>
          </p:cNvPr>
          <p:cNvPicPr>
            <a:picLocks noChangeAspect="1"/>
          </p:cNvPicPr>
          <p:nvPr/>
        </p:nvPicPr>
        <p:blipFill>
          <a:blip r:embed="rId3"/>
          <a:stretch>
            <a:fillRect/>
          </a:stretch>
        </p:blipFill>
        <p:spPr>
          <a:xfrm>
            <a:off x="10907506" y="-201877"/>
            <a:ext cx="1043186" cy="1043186"/>
          </a:xfrm>
          <a:prstGeom prst="rect">
            <a:avLst/>
          </a:prstGeom>
        </p:spPr>
      </p:pic>
      <p:cxnSp>
        <p:nvCxnSpPr>
          <p:cNvPr id="8" name="Straight Connector 7">
            <a:extLst>
              <a:ext uri="{FF2B5EF4-FFF2-40B4-BE49-F238E27FC236}">
                <a16:creationId xmlns:a16="http://schemas.microsoft.com/office/drawing/2014/main" id="{DB9F5B24-07E8-1C51-2031-27C88D7EE038}"/>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AAC0565-F133-DECF-C483-85F722B86ECF}"/>
              </a:ext>
            </a:extLst>
          </p:cNvPr>
          <p:cNvPicPr>
            <a:picLocks noChangeAspect="1"/>
          </p:cNvPicPr>
          <p:nvPr/>
        </p:nvPicPr>
        <p:blipFill>
          <a:blip r:embed="rId4"/>
          <a:stretch>
            <a:fillRect/>
          </a:stretch>
        </p:blipFill>
        <p:spPr>
          <a:xfrm>
            <a:off x="315684" y="6238076"/>
            <a:ext cx="1263952" cy="414411"/>
          </a:xfrm>
          <a:prstGeom prst="rect">
            <a:avLst/>
          </a:prstGeom>
        </p:spPr>
      </p:pic>
      <p:pic>
        <p:nvPicPr>
          <p:cNvPr id="12" name="Picture 11">
            <a:extLst>
              <a:ext uri="{FF2B5EF4-FFF2-40B4-BE49-F238E27FC236}">
                <a16:creationId xmlns:a16="http://schemas.microsoft.com/office/drawing/2014/main" id="{0C723D47-2690-5C7E-20CA-83F152487D58}"/>
              </a:ext>
            </a:extLst>
          </p:cNvPr>
          <p:cNvPicPr>
            <a:picLocks noChangeAspect="1"/>
          </p:cNvPicPr>
          <p:nvPr/>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118001115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7"/>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48866579"/>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pPr lvl="0"/>
            <a:r>
              <a:rPr lang="en-US"/>
              <a:t>Edit Master text styles</a:t>
            </a:r>
          </a:p>
        </p:txBody>
      </p:sp>
      <p:cxnSp>
        <p:nvCxnSpPr>
          <p:cNvPr id="7" name="Straight Connector 6">
            <a:extLst>
              <a:ext uri="{FF2B5EF4-FFF2-40B4-BE49-F238E27FC236}">
                <a16:creationId xmlns:a16="http://schemas.microsoft.com/office/drawing/2014/main" id="{65D92741-C9DA-B396-9691-77B5A2A1314A}"/>
              </a:ext>
            </a:extLst>
          </p:cNvPr>
          <p:cNvCxnSpPr/>
          <p:nvPr/>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99331425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r>
              <a:rPr lang="en-US"/>
              <a:t>Click to edit Master title style</a:t>
            </a:r>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r>
              <a:rPr lang="en-US"/>
              <a:t>Click to edit Master subtitle style</a:t>
            </a:r>
            <a:endParaRPr dirty="0"/>
          </a:p>
        </p:txBody>
      </p:sp>
      <p:pic>
        <p:nvPicPr>
          <p:cNvPr id="4" name="Picture 3">
            <a:extLst>
              <a:ext uri="{FF2B5EF4-FFF2-40B4-BE49-F238E27FC236}">
                <a16:creationId xmlns:a16="http://schemas.microsoft.com/office/drawing/2014/main" id="{750AF2D6-4B1E-D965-05B8-F0CBDFADF67D}"/>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11" name="Straight Connector 10">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5452164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r>
              <a:rPr lang="en-US"/>
              <a:t>Click to edit Master title style</a:t>
            </a:r>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pPr lvl="0"/>
            <a:r>
              <a:rPr lang="en-US"/>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1972506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r>
              <a:rPr lang="en-US"/>
              <a:t>Click to edit Master title style</a:t>
            </a:r>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4829156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r>
              <a:rPr lang="en-US"/>
              <a:t>Click to edit Master title style</a:t>
            </a:r>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r>
              <a:rPr lang="en-US"/>
              <a:t>Click to edit Master subtitle style</a:t>
            </a:r>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49286753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pPr lvl="0"/>
            <a:r>
              <a:rPr lang="en-US"/>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3086576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6316206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6" name="Picture 5">
            <a:extLst>
              <a:ext uri="{FF2B5EF4-FFF2-40B4-BE49-F238E27FC236}">
                <a16:creationId xmlns:a16="http://schemas.microsoft.com/office/drawing/2014/main" id="{A331676F-CB79-5168-EFC1-C36D550B4ACA}"/>
              </a:ext>
            </a:extLst>
          </p:cNvPr>
          <p:cNvPicPr>
            <a:picLocks noChangeAspect="1"/>
          </p:cNvPicPr>
          <p:nvPr/>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19392718"/>
      </p:ext>
    </p:extLst>
  </p:cSld>
  <p:clrMapOvr>
    <a:masterClrMapping/>
  </p:clrMapOvr>
  <p:transition advClick="0"/>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9" y="381456"/>
            <a:ext cx="10515600" cy="713310"/>
          </a:xfrm>
          <a:prstGeom prst="rect">
            <a:avLst/>
          </a:prstGeom>
        </p:spPr>
        <p:txBody>
          <a:bodyPr/>
          <a:lstStyle>
            <a:lvl1pPr algn="ctr">
              <a:defRPr b="1" i="0">
                <a:latin typeface="+mj-lt"/>
                <a:cs typeface="Arial" panose="020B0604020202020204" pitchFamily="34" charset="0"/>
              </a:defRPr>
            </a:lvl1pPr>
          </a:lstStyle>
          <a:p>
            <a:r>
              <a:rPr lang="en-US"/>
              <a:t>Click to edit Master title style</a:t>
            </a:r>
            <a:endParaRPr lang="en-GB" dirty="0"/>
          </a:p>
        </p:txBody>
      </p:sp>
      <p:sp>
        <p:nvSpPr>
          <p:cNvPr id="3" name="Text Placeholder 2"/>
          <p:cNvSpPr>
            <a:spLocks noGrp="1"/>
          </p:cNvSpPr>
          <p:nvPr>
            <p:ph type="body" idx="1"/>
          </p:nvPr>
        </p:nvSpPr>
        <p:spPr>
          <a:xfrm>
            <a:off x="839789" y="1681163"/>
            <a:ext cx="5157787" cy="823912"/>
          </a:xfrm>
          <a:prstGeom prst="rect">
            <a:avLst/>
          </a:prstGeom>
        </p:spPr>
        <p:txBody>
          <a:bodyPr anchor="b"/>
          <a:lstStyle>
            <a:lvl1pPr marL="0" indent="0">
              <a:buNone/>
              <a:defRPr sz="2400" b="1">
                <a:latin typeface="+mn-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a:prstGeom prst="rect">
            <a:avLst/>
          </a:prstGeo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1" y="1681163"/>
            <a:ext cx="5183188" cy="823912"/>
          </a:xfrm>
          <a:prstGeom prst="rect">
            <a:avLst/>
          </a:prstGeom>
        </p:spPr>
        <p:txBody>
          <a:bodyPr anchor="b"/>
          <a:lstStyle>
            <a:lvl1pPr marL="0" indent="0">
              <a:buNone/>
              <a:defRPr sz="2400" b="1">
                <a:latin typeface="+mn-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6" name="Content Placeholder 5"/>
          <p:cNvSpPr>
            <a:spLocks noGrp="1"/>
          </p:cNvSpPr>
          <p:nvPr>
            <p:ph sz="quarter" idx="4"/>
          </p:nvPr>
        </p:nvSpPr>
        <p:spPr>
          <a:xfrm>
            <a:off x="6172201" y="2505075"/>
            <a:ext cx="5183188" cy="3684588"/>
          </a:xfrm>
          <a:prstGeom prst="rect">
            <a:avLst/>
          </a:prstGeo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0" name="Picture 9">
            <a:extLst>
              <a:ext uri="{FF2B5EF4-FFF2-40B4-BE49-F238E27FC236}">
                <a16:creationId xmlns:a16="http://schemas.microsoft.com/office/drawing/2014/main" id="{651E81C3-6159-8A90-BE8D-699FBB64599C}"/>
              </a:ext>
            </a:extLst>
          </p:cNvPr>
          <p:cNvPicPr>
            <a:picLocks noChangeAspect="1"/>
          </p:cNvPicPr>
          <p:nvPr/>
        </p:nvPicPr>
        <p:blipFill>
          <a:blip r:embed="rId2"/>
          <a:stretch>
            <a:fillRect/>
          </a:stretch>
        </p:blipFill>
        <p:spPr>
          <a:xfrm>
            <a:off x="8916383" y="107941"/>
            <a:ext cx="1855274" cy="382713"/>
          </a:xfrm>
          <a:prstGeom prst="rect">
            <a:avLst/>
          </a:prstGeom>
        </p:spPr>
      </p:pic>
      <p:pic>
        <p:nvPicPr>
          <p:cNvPr id="11" name="Picture 10">
            <a:extLst>
              <a:ext uri="{FF2B5EF4-FFF2-40B4-BE49-F238E27FC236}">
                <a16:creationId xmlns:a16="http://schemas.microsoft.com/office/drawing/2014/main" id="{20F47D52-26D2-FE0A-60FD-FF037B1B3B2C}"/>
              </a:ext>
            </a:extLst>
          </p:cNvPr>
          <p:cNvPicPr>
            <a:picLocks noChangeAspect="1"/>
          </p:cNvPicPr>
          <p:nvPr/>
        </p:nvPicPr>
        <p:blipFill>
          <a:blip r:embed="rId3"/>
          <a:stretch>
            <a:fillRect/>
          </a:stretch>
        </p:blipFill>
        <p:spPr>
          <a:xfrm>
            <a:off x="10907506" y="-201877"/>
            <a:ext cx="1043186" cy="1043186"/>
          </a:xfrm>
          <a:prstGeom prst="rect">
            <a:avLst/>
          </a:prstGeom>
        </p:spPr>
      </p:pic>
      <p:cxnSp>
        <p:nvCxnSpPr>
          <p:cNvPr id="8" name="Straight Connector 7">
            <a:extLst>
              <a:ext uri="{FF2B5EF4-FFF2-40B4-BE49-F238E27FC236}">
                <a16:creationId xmlns:a16="http://schemas.microsoft.com/office/drawing/2014/main" id="{DB9F5B24-07E8-1C51-2031-27C88D7EE038}"/>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AAC0565-F133-DECF-C483-85F722B86ECF}"/>
              </a:ext>
            </a:extLst>
          </p:cNvPr>
          <p:cNvPicPr>
            <a:picLocks noChangeAspect="1"/>
          </p:cNvPicPr>
          <p:nvPr/>
        </p:nvPicPr>
        <p:blipFill>
          <a:blip r:embed="rId4"/>
          <a:stretch>
            <a:fillRect/>
          </a:stretch>
        </p:blipFill>
        <p:spPr>
          <a:xfrm>
            <a:off x="315684" y="6238076"/>
            <a:ext cx="1263952" cy="414411"/>
          </a:xfrm>
          <a:prstGeom prst="rect">
            <a:avLst/>
          </a:prstGeom>
        </p:spPr>
      </p:pic>
      <p:pic>
        <p:nvPicPr>
          <p:cNvPr id="12" name="Picture 11">
            <a:extLst>
              <a:ext uri="{FF2B5EF4-FFF2-40B4-BE49-F238E27FC236}">
                <a16:creationId xmlns:a16="http://schemas.microsoft.com/office/drawing/2014/main" id="{0C723D47-2690-5C7E-20CA-83F152487D58}"/>
              </a:ext>
            </a:extLst>
          </p:cNvPr>
          <p:cNvPicPr>
            <a:picLocks noChangeAspect="1"/>
          </p:cNvPicPr>
          <p:nvPr/>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279717309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7"/>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36879129"/>
      </p:ext>
    </p:extLst>
  </p:cSld>
  <p:clrMapOvr>
    <a:masterClrMapping/>
  </p:clrMapOvr>
  <p:extLst>
    <p:ext uri="{DCECCB84-F9BA-43D5-87BE-67443E8EF086}">
      <p15:sldGuideLst xmlns:p15="http://schemas.microsoft.com/office/powerpoint/2012/main"/>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30660812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a:latin typeface="+mj-lt"/>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r>
              <a:rPr lang="en-US"/>
              <a:t>Click to edit Master title style</a:t>
            </a:r>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r>
              <a:rPr lang="en-US"/>
              <a:t>Click to edit Master subtitle style</a:t>
            </a:r>
            <a:endParaRPr dirty="0"/>
          </a:p>
        </p:txBody>
      </p:sp>
    </p:spTree>
    <p:extLst>
      <p:ext uri="{BB962C8B-B14F-4D97-AF65-F5344CB8AC3E}">
        <p14:creationId xmlns:p14="http://schemas.microsoft.com/office/powerpoint/2010/main" val="255090228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23315029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72525209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85192583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427831496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3910772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cSld name="Slide 1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DEEEE1"/>
          </a:solidFill>
          <a:ln/>
        </p:spPr>
      </p:sp>
      <p:sp>
        <p:nvSpPr>
          <p:cNvPr id="3" name="Shape 1"/>
          <p:cNvSpPr/>
          <p:nvPr/>
        </p:nvSpPr>
        <p:spPr>
          <a:xfrm>
            <a:off x="0" y="0"/>
            <a:ext cx="12192000" cy="6858000"/>
          </a:xfrm>
          <a:prstGeom prst="rect">
            <a:avLst/>
          </a:prstGeom>
          <a:solidFill>
            <a:srgbClr val="FAFFFA"/>
          </a:solidFill>
          <a:ln/>
        </p:spPr>
      </p:sp>
    </p:spTree>
    <p:extLst>
      <p:ext uri="{BB962C8B-B14F-4D97-AF65-F5344CB8AC3E}">
        <p14:creationId xmlns:p14="http://schemas.microsoft.com/office/powerpoint/2010/main" val="52105379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cSld name="Slide 2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DEEEE1"/>
          </a:solidFill>
          <a:ln/>
        </p:spPr>
      </p:sp>
      <p:sp>
        <p:nvSpPr>
          <p:cNvPr id="3" name="Shape 1"/>
          <p:cNvSpPr/>
          <p:nvPr/>
        </p:nvSpPr>
        <p:spPr>
          <a:xfrm>
            <a:off x="0" y="0"/>
            <a:ext cx="12192000" cy="6858000"/>
          </a:xfrm>
          <a:prstGeom prst="rect">
            <a:avLst/>
          </a:prstGeom>
          <a:solidFill>
            <a:srgbClr val="FAFFFA"/>
          </a:solidFill>
          <a:ln/>
        </p:spPr>
      </p:sp>
    </p:spTree>
    <p:extLst>
      <p:ext uri="{BB962C8B-B14F-4D97-AF65-F5344CB8AC3E}">
        <p14:creationId xmlns:p14="http://schemas.microsoft.com/office/powerpoint/2010/main" val="363166502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cSld name="Slide 3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DEEEE1"/>
          </a:solidFill>
          <a:ln/>
        </p:spPr>
      </p:sp>
      <p:sp>
        <p:nvSpPr>
          <p:cNvPr id="3" name="Shape 1"/>
          <p:cNvSpPr/>
          <p:nvPr/>
        </p:nvSpPr>
        <p:spPr>
          <a:xfrm>
            <a:off x="0" y="0"/>
            <a:ext cx="12192000" cy="6858000"/>
          </a:xfrm>
          <a:prstGeom prst="rect">
            <a:avLst/>
          </a:prstGeom>
          <a:solidFill>
            <a:srgbClr val="FAFFFA"/>
          </a:solidFill>
          <a:ln/>
        </p:spPr>
      </p:sp>
    </p:spTree>
    <p:extLst>
      <p:ext uri="{BB962C8B-B14F-4D97-AF65-F5344CB8AC3E}">
        <p14:creationId xmlns:p14="http://schemas.microsoft.com/office/powerpoint/2010/main" val="394745005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cSld name="Slide 4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DEEEE1"/>
          </a:solidFill>
          <a:ln/>
        </p:spPr>
      </p:sp>
      <p:sp>
        <p:nvSpPr>
          <p:cNvPr id="3" name="Shape 1"/>
          <p:cNvSpPr/>
          <p:nvPr/>
        </p:nvSpPr>
        <p:spPr>
          <a:xfrm>
            <a:off x="0" y="0"/>
            <a:ext cx="12192000" cy="6858000"/>
          </a:xfrm>
          <a:prstGeom prst="rect">
            <a:avLst/>
          </a:prstGeom>
          <a:solidFill>
            <a:srgbClr val="FAFFFA"/>
          </a:solidFill>
          <a:ln/>
        </p:spPr>
      </p:sp>
    </p:spTree>
    <p:extLst>
      <p:ext uri="{BB962C8B-B14F-4D97-AF65-F5344CB8AC3E}">
        <p14:creationId xmlns:p14="http://schemas.microsoft.com/office/powerpoint/2010/main" val="120344295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cSld name="Slide 5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DEEEE1"/>
          </a:solidFill>
          <a:ln/>
        </p:spPr>
      </p:sp>
      <p:sp>
        <p:nvSpPr>
          <p:cNvPr id="3" name="Shape 1"/>
          <p:cNvSpPr/>
          <p:nvPr/>
        </p:nvSpPr>
        <p:spPr>
          <a:xfrm>
            <a:off x="0" y="0"/>
            <a:ext cx="12192000" cy="6858000"/>
          </a:xfrm>
          <a:prstGeom prst="rect">
            <a:avLst/>
          </a:prstGeom>
          <a:solidFill>
            <a:srgbClr val="FAFFFA"/>
          </a:solidFill>
          <a:ln/>
        </p:spPr>
      </p:sp>
    </p:spTree>
    <p:extLst>
      <p:ext uri="{BB962C8B-B14F-4D97-AF65-F5344CB8AC3E}">
        <p14:creationId xmlns:p14="http://schemas.microsoft.com/office/powerpoint/2010/main" val="4120769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a:latin typeface="+mj-lt"/>
              </a:defRPr>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r>
              <a:rPr lang="en-US"/>
              <a:t>Click to edit Master title style</a:t>
            </a:r>
            <a:endParaRPr dirty="0"/>
          </a:p>
        </p:txBody>
      </p:sp>
      <p:cxnSp>
        <p:nvCxnSpPr>
          <p:cNvPr id="5" name="Straight Connector 4">
            <a:extLst>
              <a:ext uri="{FF2B5EF4-FFF2-40B4-BE49-F238E27FC236}">
                <a16:creationId xmlns:a16="http://schemas.microsoft.com/office/drawing/2014/main" id="{69DB089C-53F4-DFBC-47B6-307A8B87ED46}"/>
              </a:ext>
            </a:extLst>
          </p:cNvPr>
          <p:cNvCxnSpPr/>
          <p:nvPr/>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68379195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cSld name="Slide 6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DEEEE1"/>
          </a:solidFill>
          <a:ln/>
        </p:spPr>
      </p:sp>
      <p:sp>
        <p:nvSpPr>
          <p:cNvPr id="3" name="Shape 1"/>
          <p:cNvSpPr/>
          <p:nvPr/>
        </p:nvSpPr>
        <p:spPr>
          <a:xfrm>
            <a:off x="0" y="0"/>
            <a:ext cx="12192000" cy="6858000"/>
          </a:xfrm>
          <a:prstGeom prst="rect">
            <a:avLst/>
          </a:prstGeom>
          <a:solidFill>
            <a:srgbClr val="FAFFFA"/>
          </a:solidFill>
          <a:ln/>
        </p:spPr>
      </p:sp>
    </p:spTree>
    <p:extLst>
      <p:ext uri="{BB962C8B-B14F-4D97-AF65-F5344CB8AC3E}">
        <p14:creationId xmlns:p14="http://schemas.microsoft.com/office/powerpoint/2010/main" val="146989055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cSld name="Slide 7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DEEEE1"/>
          </a:solidFill>
          <a:ln/>
        </p:spPr>
      </p:sp>
      <p:sp>
        <p:nvSpPr>
          <p:cNvPr id="3" name="Shape 1"/>
          <p:cNvSpPr/>
          <p:nvPr/>
        </p:nvSpPr>
        <p:spPr>
          <a:xfrm>
            <a:off x="0" y="0"/>
            <a:ext cx="12192000" cy="6858000"/>
          </a:xfrm>
          <a:prstGeom prst="rect">
            <a:avLst/>
          </a:prstGeom>
          <a:solidFill>
            <a:srgbClr val="FAFFFA"/>
          </a:solidFill>
          <a:ln/>
        </p:spPr>
      </p:sp>
    </p:spTree>
    <p:extLst>
      <p:ext uri="{BB962C8B-B14F-4D97-AF65-F5344CB8AC3E}">
        <p14:creationId xmlns:p14="http://schemas.microsoft.com/office/powerpoint/2010/main" val="416091467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cSld name="Slide 9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DEEEE1"/>
          </a:solidFill>
          <a:ln/>
        </p:spPr>
      </p:sp>
      <p:sp>
        <p:nvSpPr>
          <p:cNvPr id="3" name="Shape 1"/>
          <p:cNvSpPr/>
          <p:nvPr/>
        </p:nvSpPr>
        <p:spPr>
          <a:xfrm>
            <a:off x="0" y="0"/>
            <a:ext cx="12192000" cy="6858000"/>
          </a:xfrm>
          <a:prstGeom prst="rect">
            <a:avLst/>
          </a:prstGeom>
          <a:solidFill>
            <a:srgbClr val="FAFFFA"/>
          </a:solidFill>
          <a:ln/>
        </p:spPr>
      </p:sp>
    </p:spTree>
    <p:extLst>
      <p:ext uri="{BB962C8B-B14F-4D97-AF65-F5344CB8AC3E}">
        <p14:creationId xmlns:p14="http://schemas.microsoft.com/office/powerpoint/2010/main" val="13012278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cSld name="Slide 10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DEEEE1"/>
          </a:solidFill>
          <a:ln/>
        </p:spPr>
      </p:sp>
      <p:sp>
        <p:nvSpPr>
          <p:cNvPr id="3" name="Shape 1"/>
          <p:cNvSpPr/>
          <p:nvPr/>
        </p:nvSpPr>
        <p:spPr>
          <a:xfrm>
            <a:off x="0" y="0"/>
            <a:ext cx="12192000" cy="6858000"/>
          </a:xfrm>
          <a:prstGeom prst="rect">
            <a:avLst/>
          </a:prstGeom>
          <a:solidFill>
            <a:srgbClr val="FAFFFA"/>
          </a:solidFill>
          <a:ln/>
        </p:spPr>
      </p:sp>
    </p:spTree>
    <p:extLst>
      <p:ext uri="{BB962C8B-B14F-4D97-AF65-F5344CB8AC3E}">
        <p14:creationId xmlns:p14="http://schemas.microsoft.com/office/powerpoint/2010/main" val="83470855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2243540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cxnSp>
        <p:nvCxnSpPr>
          <p:cNvPr id="8" name="Straight Connector 7">
            <a:extLst>
              <a:ext uri="{FF2B5EF4-FFF2-40B4-BE49-F238E27FC236}">
                <a16:creationId xmlns:a16="http://schemas.microsoft.com/office/drawing/2014/main" id="{AFB9C03E-6C41-954C-47EF-EA700384EF59}"/>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33417861"/>
      </p:ext>
    </p:extLst>
  </p:cSld>
  <p:clrMapOvr>
    <a:masterClrMapping/>
  </p:clrMapOvr>
  <p:transition advClick="0"/>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7"/>
        <p:cNvGrpSpPr/>
        <p:nvPr/>
      </p:nvGrpSpPr>
      <p:grpSpPr>
        <a:xfrm>
          <a:off x="0" y="0"/>
          <a:ext cx="0" cy="0"/>
          <a:chOff x="0" y="0"/>
          <a:chExt cx="0" cy="0"/>
        </a:xfrm>
      </p:grpSpPr>
      <p:pic>
        <p:nvPicPr>
          <p:cNvPr id="2" name="Picture 1">
            <a:extLst>
              <a:ext uri="{FF2B5EF4-FFF2-40B4-BE49-F238E27FC236}">
                <a16:creationId xmlns:a16="http://schemas.microsoft.com/office/drawing/2014/main" id="{49231936-1297-1748-B431-7A65D950EA73}"/>
              </a:ext>
            </a:extLst>
          </p:cNvPr>
          <p:cNvPicPr>
            <a:picLocks noChangeAspect="1"/>
          </p:cNvPicPr>
          <p:nvPr/>
        </p:nvPicPr>
        <p:blipFill>
          <a:blip r:embed="rId2"/>
          <a:stretch>
            <a:fillRect/>
          </a:stretch>
        </p:blipFill>
        <p:spPr>
          <a:xfrm>
            <a:off x="315684" y="6238076"/>
            <a:ext cx="1263952" cy="414411"/>
          </a:xfrm>
          <a:prstGeom prst="rect">
            <a:avLst/>
          </a:prstGeom>
        </p:spPr>
      </p:pic>
      <p:cxnSp>
        <p:nvCxnSpPr>
          <p:cNvPr id="8" name="Straight Connector 7">
            <a:extLst>
              <a:ext uri="{FF2B5EF4-FFF2-40B4-BE49-F238E27FC236}">
                <a16:creationId xmlns:a16="http://schemas.microsoft.com/office/drawing/2014/main" id="{46C03EFC-ACAB-F9C7-AFB8-38904DEAA83C}"/>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6551488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3.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image" Target="../media/image2.jpg"/><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image" Target="../media/image1.png"/><Relationship Id="rId5" Type="http://schemas.openxmlformats.org/officeDocument/2006/relationships/slideLayout" Target="../slideLayouts/slideLayout27.xml"/><Relationship Id="rId10" Type="http://schemas.openxmlformats.org/officeDocument/2006/relationships/theme" Target="../theme/theme3.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4.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image" Target="../media/image3.png"/><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image" Target="../media/image2.jpg"/><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image" Target="../media/image1.png"/><Relationship Id="rId5" Type="http://schemas.openxmlformats.org/officeDocument/2006/relationships/slideLayout" Target="../slideLayouts/slideLayout36.xml"/><Relationship Id="rId10" Type="http://schemas.openxmlformats.org/officeDocument/2006/relationships/theme" Target="../theme/theme4.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image" Target="../media/image4.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image" Target="../media/image3.png"/><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image" Target="../media/image2.jpg"/><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image" Target="../media/image1.png"/><Relationship Id="rId5" Type="http://schemas.openxmlformats.org/officeDocument/2006/relationships/slideLayout" Target="../slideLayouts/slideLayout45.xml"/><Relationship Id="rId10" Type="http://schemas.openxmlformats.org/officeDocument/2006/relationships/theme" Target="../theme/theme5.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image" Target="../media/image4.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image" Target="../media/image3.png"/><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image" Target="../media/image2.jpg"/><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image" Target="../media/image1.png"/><Relationship Id="rId5" Type="http://schemas.openxmlformats.org/officeDocument/2006/relationships/slideLayout" Target="../slideLayouts/slideLayout54.xml"/><Relationship Id="rId10" Type="http://schemas.openxmlformats.org/officeDocument/2006/relationships/theme" Target="../theme/theme6.xml"/><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image" Target="../media/image4.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slideLayout" Target="../slideLayouts/slideLayout71.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slideLayout" Target="../slideLayouts/slideLayout70.xml"/><Relationship Id="rId17" Type="http://schemas.openxmlformats.org/officeDocument/2006/relationships/theme" Target="../theme/theme7.xml"/><Relationship Id="rId2" Type="http://schemas.openxmlformats.org/officeDocument/2006/relationships/slideLayout" Target="../slideLayouts/slideLayout60.xml"/><Relationship Id="rId16" Type="http://schemas.openxmlformats.org/officeDocument/2006/relationships/slideLayout" Target="../slideLayouts/slideLayout74.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5" Type="http://schemas.openxmlformats.org/officeDocument/2006/relationships/slideLayout" Target="../slideLayouts/slideLayout7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 Id="rId14" Type="http://schemas.openxmlformats.org/officeDocument/2006/relationships/slideLayout" Target="../slideLayouts/slideLayout7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
        <p:nvSpPr>
          <p:cNvPr id="4" name="9Slide.vn - 2019">
            <a:extLst>
              <a:ext uri="{FF2B5EF4-FFF2-40B4-BE49-F238E27FC236}">
                <a16:creationId xmlns:a16="http://schemas.microsoft.com/office/drawing/2014/main" id="{B4B3EAFE-A155-4BA9-A166-B65EB58662DA}"/>
              </a:ext>
            </a:extLst>
          </p:cNvPr>
          <p:cNvSpPr txBox="1"/>
          <p:nvPr userDrawn="1"/>
        </p:nvSpPr>
        <p:spPr>
          <a:xfrm>
            <a:off x="0" y="-1604665"/>
            <a:ext cx="12192000" cy="461665"/>
          </a:xfrm>
          <a:prstGeom prst="rect">
            <a:avLst/>
          </a:prstGeom>
          <a:noFill/>
        </p:spPr>
        <p:txBody>
          <a:bodyPr vert="horz"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CFCFCF"/>
                </a:solidFill>
                <a:effectLst/>
                <a:uLnTx/>
                <a:uFillTx/>
                <a:latin typeface="Arial" panose="020B0604020202020204" pitchFamily="34" charset="0"/>
                <a:ea typeface="+mn-ea"/>
                <a:cs typeface="+mn-cs"/>
              </a:rPr>
              <a:t>www.9slide.vn</a:t>
            </a:r>
          </a:p>
        </p:txBody>
      </p:sp>
      <p:grpSp>
        <p:nvGrpSpPr>
          <p:cNvPr id="5" name="Group 4">
            <a:extLst>
              <a:ext uri="{FF2B5EF4-FFF2-40B4-BE49-F238E27FC236}">
                <a16:creationId xmlns:a16="http://schemas.microsoft.com/office/drawing/2014/main" id="{852FDB61-3E8A-48F6-97C0-6EC77F6E9999}"/>
              </a:ext>
            </a:extLst>
          </p:cNvPr>
          <p:cNvGrpSpPr/>
          <p:nvPr userDrawn="1"/>
        </p:nvGrpSpPr>
        <p:grpSpPr>
          <a:xfrm>
            <a:off x="11506200" y="6248400"/>
            <a:ext cx="457200" cy="457200"/>
            <a:chOff x="11582400" y="6248400"/>
            <a:chExt cx="457200" cy="457200"/>
          </a:xfrm>
        </p:grpSpPr>
        <p:sp>
          <p:nvSpPr>
            <p:cNvPr id="8" name="Rectangle 7">
              <a:extLst>
                <a:ext uri="{FF2B5EF4-FFF2-40B4-BE49-F238E27FC236}">
                  <a16:creationId xmlns:a16="http://schemas.microsoft.com/office/drawing/2014/main" id="{E8F493CE-9872-4FF0-B3F0-58654E98173B}"/>
                </a:ext>
              </a:extLst>
            </p:cNvPr>
            <p:cNvSpPr/>
            <p:nvPr/>
          </p:nvSpPr>
          <p:spPr>
            <a:xfrm rot="5400000">
              <a:off x="11582400" y="6248400"/>
              <a:ext cx="457200" cy="457200"/>
            </a:xfrm>
            <a:prstGeom prst="rect">
              <a:avLst/>
            </a:prstGeom>
            <a:solidFill>
              <a:schemeClr val="bg1"/>
            </a:solidFill>
            <a:ln>
              <a:noFill/>
            </a:ln>
            <a:effectLst>
              <a:outerShdw blurRad="2794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9" name="Freeform: Shape 14">
              <a:extLst>
                <a:ext uri="{FF2B5EF4-FFF2-40B4-BE49-F238E27FC236}">
                  <a16:creationId xmlns:a16="http://schemas.microsoft.com/office/drawing/2014/main" id="{021ECF53-D475-4CCF-AD03-71D36E6FBC60}"/>
                </a:ext>
              </a:extLst>
            </p:cNvPr>
            <p:cNvSpPr/>
            <p:nvPr/>
          </p:nvSpPr>
          <p:spPr>
            <a:xfrm rot="5400000" flipH="1">
              <a:off x="119687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F49F1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0" name="Freeform: Shape 15">
              <a:extLst>
                <a:ext uri="{FF2B5EF4-FFF2-40B4-BE49-F238E27FC236}">
                  <a16:creationId xmlns:a16="http://schemas.microsoft.com/office/drawing/2014/main" id="{7B411710-5C16-4656-839A-BB59F56458F7}"/>
                </a:ext>
              </a:extLst>
            </p:cNvPr>
            <p:cNvSpPr/>
            <p:nvPr/>
          </p:nvSpPr>
          <p:spPr>
            <a:xfrm rot="5400000" flipH="1">
              <a:off x="118544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0B93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1" name="Freeform: Shape 16">
              <a:extLst>
                <a:ext uri="{FF2B5EF4-FFF2-40B4-BE49-F238E27FC236}">
                  <a16:creationId xmlns:a16="http://schemas.microsoft.com/office/drawing/2014/main" id="{BADE64B0-76AF-4ADC-9DC3-C81F67BC784A}"/>
                </a:ext>
              </a:extLst>
            </p:cNvPr>
            <p:cNvSpPr/>
            <p:nvPr/>
          </p:nvSpPr>
          <p:spPr>
            <a:xfrm rot="5400000" flipH="1">
              <a:off x="117401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149AD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2" name="Freeform: Shape 17">
              <a:extLst>
                <a:ext uri="{FF2B5EF4-FFF2-40B4-BE49-F238E27FC236}">
                  <a16:creationId xmlns:a16="http://schemas.microsoft.com/office/drawing/2014/main" id="{3D222FCE-218D-4087-A111-D81E27C525E5}"/>
                </a:ext>
              </a:extLst>
            </p:cNvPr>
            <p:cNvSpPr/>
            <p:nvPr/>
          </p:nvSpPr>
          <p:spPr>
            <a:xfrm rot="5400000" flipH="1">
              <a:off x="116258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7159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grpSp>
      <p:sp>
        <p:nvSpPr>
          <p:cNvPr id="13" name="TextBox 12">
            <a:extLst>
              <a:ext uri="{FF2B5EF4-FFF2-40B4-BE49-F238E27FC236}">
                <a16:creationId xmlns:a16="http://schemas.microsoft.com/office/drawing/2014/main" id="{4F4B0D8F-E956-40B8-AA61-A33D79D6F8F1}"/>
              </a:ext>
            </a:extLst>
          </p:cNvPr>
          <p:cNvSpPr txBox="1"/>
          <p:nvPr userDrawn="1"/>
        </p:nvSpPr>
        <p:spPr>
          <a:xfrm>
            <a:off x="11630052" y="6392138"/>
            <a:ext cx="218008" cy="215444"/>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0228276-A41C-455D-BC91-63B959546C92}" type="slidenum">
              <a:rPr kumimoji="0" lang="en-US" sz="1400" b="0" i="0" u="none" strike="noStrike" kern="1200" cap="none" spc="0" normalizeH="0" baseline="0" noProof="0" smtClean="0">
                <a:ln>
                  <a:noFill/>
                </a:ln>
                <a:solidFill>
                  <a:srgbClr val="000000">
                    <a:lumMod val="75000"/>
                    <a:lumOff val="25000"/>
                  </a:srgbClr>
                </a:solidFill>
                <a:effectLst/>
                <a:uLnTx/>
                <a:uFillTx/>
                <a:latin typeface="Arial" panose="020B0604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400" b="0" i="0" u="none" strike="noStrike" kern="1200" cap="none" spc="0" normalizeH="0" baseline="0" noProof="0" dirty="0">
              <a:ln>
                <a:noFill/>
              </a:ln>
              <a:solidFill>
                <a:srgbClr val="000000">
                  <a:lumMod val="75000"/>
                  <a:lumOff val="25000"/>
                </a:srgbClr>
              </a:solidFill>
              <a:effectLst/>
              <a:uLnTx/>
              <a:uFillTx/>
              <a:latin typeface="Arial" panose="020B0604020202020204" pitchFamily="34" charset="0"/>
              <a:ea typeface="+mn-ea"/>
              <a:cs typeface="+mn-cs"/>
            </a:endParaRPr>
          </a:p>
        </p:txBody>
      </p:sp>
      <p:pic>
        <p:nvPicPr>
          <p:cNvPr id="14" name="Picture 13">
            <a:extLst>
              <a:ext uri="{FF2B5EF4-FFF2-40B4-BE49-F238E27FC236}">
                <a16:creationId xmlns:a16="http://schemas.microsoft.com/office/drawing/2014/main" id="{816474E2-8B51-3E3F-6A3E-A7C6DCFCF906}"/>
              </a:ext>
            </a:extLst>
          </p:cNvPr>
          <p:cNvPicPr>
            <a:picLocks noChangeAspect="1"/>
          </p:cNvPicPr>
          <p:nvPr userDrawn="1"/>
        </p:nvPicPr>
        <p:blipFill>
          <a:blip r:embed="rId13"/>
          <a:stretch>
            <a:fillRect/>
          </a:stretch>
        </p:blipFill>
        <p:spPr>
          <a:xfrm>
            <a:off x="315684" y="6238076"/>
            <a:ext cx="1263952" cy="414411"/>
          </a:xfrm>
          <a:prstGeom prst="rect">
            <a:avLst/>
          </a:prstGeom>
        </p:spPr>
      </p:pic>
      <p:pic>
        <p:nvPicPr>
          <p:cNvPr id="15" name="Picture 14">
            <a:extLst>
              <a:ext uri="{FF2B5EF4-FFF2-40B4-BE49-F238E27FC236}">
                <a16:creationId xmlns:a16="http://schemas.microsoft.com/office/drawing/2014/main" id="{59A926B9-7544-F884-6C64-42F6D7988AD2}"/>
              </a:ext>
            </a:extLst>
          </p:cNvPr>
          <p:cNvPicPr>
            <a:picLocks noChangeAspect="1"/>
          </p:cNvPicPr>
          <p:nvPr userDrawn="1"/>
        </p:nvPicPr>
        <p:blipFill>
          <a:blip r:embed="rId14"/>
          <a:stretch>
            <a:fillRect/>
          </a:stretch>
        </p:blipFill>
        <p:spPr>
          <a:xfrm>
            <a:off x="1868234" y="6176750"/>
            <a:ext cx="537281" cy="475737"/>
          </a:xfrm>
          <a:prstGeom prst="rect">
            <a:avLst/>
          </a:prstGeom>
        </p:spPr>
      </p:pic>
      <p:pic>
        <p:nvPicPr>
          <p:cNvPr id="16" name="Picture 15">
            <a:extLst>
              <a:ext uri="{FF2B5EF4-FFF2-40B4-BE49-F238E27FC236}">
                <a16:creationId xmlns:a16="http://schemas.microsoft.com/office/drawing/2014/main" id="{E668B3B3-E0DB-7C12-82FA-04F9EEF5D382}"/>
              </a:ext>
            </a:extLst>
          </p:cNvPr>
          <p:cNvPicPr>
            <a:picLocks noChangeAspect="1"/>
          </p:cNvPicPr>
          <p:nvPr userDrawn="1"/>
        </p:nvPicPr>
        <p:blipFill>
          <a:blip r:embed="rId15"/>
          <a:stretch>
            <a:fillRect/>
          </a:stretch>
        </p:blipFill>
        <p:spPr>
          <a:xfrm>
            <a:off x="8600660" y="97937"/>
            <a:ext cx="1992580" cy="411037"/>
          </a:xfrm>
          <a:prstGeom prst="rect">
            <a:avLst/>
          </a:prstGeom>
        </p:spPr>
      </p:pic>
      <p:pic>
        <p:nvPicPr>
          <p:cNvPr id="17" name="Picture 16">
            <a:extLst>
              <a:ext uri="{FF2B5EF4-FFF2-40B4-BE49-F238E27FC236}">
                <a16:creationId xmlns:a16="http://schemas.microsoft.com/office/drawing/2014/main" id="{654DF1F8-CD66-1659-0C22-1BC98152CFF1}"/>
              </a:ext>
            </a:extLst>
          </p:cNvPr>
          <p:cNvPicPr>
            <a:picLocks noChangeAspect="1"/>
          </p:cNvPicPr>
          <p:nvPr userDrawn="1"/>
        </p:nvPicPr>
        <p:blipFill>
          <a:blip r:embed="rId16"/>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3133025080"/>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j-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
        <p:nvSpPr>
          <p:cNvPr id="4" name="9Slide.vn - 2019">
            <a:extLst>
              <a:ext uri="{FF2B5EF4-FFF2-40B4-BE49-F238E27FC236}">
                <a16:creationId xmlns:a16="http://schemas.microsoft.com/office/drawing/2014/main" id="{B4B3EAFE-A155-4BA9-A166-B65EB58662DA}"/>
              </a:ext>
            </a:extLst>
          </p:cNvPr>
          <p:cNvSpPr txBox="1"/>
          <p:nvPr userDrawn="1"/>
        </p:nvSpPr>
        <p:spPr>
          <a:xfrm>
            <a:off x="0" y="-1604665"/>
            <a:ext cx="12192000" cy="461665"/>
          </a:xfrm>
          <a:prstGeom prst="rect">
            <a:avLst/>
          </a:prstGeom>
          <a:noFill/>
        </p:spPr>
        <p:txBody>
          <a:bodyPr vert="horz"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CFCFCF"/>
                </a:solidFill>
                <a:effectLst/>
                <a:uLnTx/>
                <a:uFillTx/>
                <a:latin typeface="Arial" panose="020B0604020202020204" pitchFamily="34" charset="0"/>
                <a:ea typeface="+mn-ea"/>
                <a:cs typeface="+mn-cs"/>
              </a:rPr>
              <a:t>www.9slide.vn</a:t>
            </a:r>
          </a:p>
        </p:txBody>
      </p:sp>
      <p:grpSp>
        <p:nvGrpSpPr>
          <p:cNvPr id="5" name="Group 4">
            <a:extLst>
              <a:ext uri="{FF2B5EF4-FFF2-40B4-BE49-F238E27FC236}">
                <a16:creationId xmlns:a16="http://schemas.microsoft.com/office/drawing/2014/main" id="{852FDB61-3E8A-48F6-97C0-6EC77F6E9999}"/>
              </a:ext>
            </a:extLst>
          </p:cNvPr>
          <p:cNvGrpSpPr/>
          <p:nvPr userDrawn="1"/>
        </p:nvGrpSpPr>
        <p:grpSpPr>
          <a:xfrm>
            <a:off x="11506200" y="6248400"/>
            <a:ext cx="457200" cy="457200"/>
            <a:chOff x="11582400" y="6248400"/>
            <a:chExt cx="457200" cy="457200"/>
          </a:xfrm>
        </p:grpSpPr>
        <p:sp>
          <p:nvSpPr>
            <p:cNvPr id="8" name="Rectangle 7">
              <a:extLst>
                <a:ext uri="{FF2B5EF4-FFF2-40B4-BE49-F238E27FC236}">
                  <a16:creationId xmlns:a16="http://schemas.microsoft.com/office/drawing/2014/main" id="{E8F493CE-9872-4FF0-B3F0-58654E98173B}"/>
                </a:ext>
              </a:extLst>
            </p:cNvPr>
            <p:cNvSpPr/>
            <p:nvPr/>
          </p:nvSpPr>
          <p:spPr>
            <a:xfrm rot="5400000">
              <a:off x="11582400" y="6248400"/>
              <a:ext cx="457200" cy="457200"/>
            </a:xfrm>
            <a:prstGeom prst="rect">
              <a:avLst/>
            </a:prstGeom>
            <a:solidFill>
              <a:schemeClr val="bg1"/>
            </a:solidFill>
            <a:ln>
              <a:noFill/>
            </a:ln>
            <a:effectLst>
              <a:outerShdw blurRad="2794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9" name="Freeform: Shape 14">
              <a:extLst>
                <a:ext uri="{FF2B5EF4-FFF2-40B4-BE49-F238E27FC236}">
                  <a16:creationId xmlns:a16="http://schemas.microsoft.com/office/drawing/2014/main" id="{021ECF53-D475-4CCF-AD03-71D36E6FBC60}"/>
                </a:ext>
              </a:extLst>
            </p:cNvPr>
            <p:cNvSpPr/>
            <p:nvPr/>
          </p:nvSpPr>
          <p:spPr>
            <a:xfrm rot="5400000" flipH="1">
              <a:off x="119687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F49F1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0" name="Freeform: Shape 15">
              <a:extLst>
                <a:ext uri="{FF2B5EF4-FFF2-40B4-BE49-F238E27FC236}">
                  <a16:creationId xmlns:a16="http://schemas.microsoft.com/office/drawing/2014/main" id="{7B411710-5C16-4656-839A-BB59F56458F7}"/>
                </a:ext>
              </a:extLst>
            </p:cNvPr>
            <p:cNvSpPr/>
            <p:nvPr/>
          </p:nvSpPr>
          <p:spPr>
            <a:xfrm rot="5400000" flipH="1">
              <a:off x="118544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0B93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1" name="Freeform: Shape 16">
              <a:extLst>
                <a:ext uri="{FF2B5EF4-FFF2-40B4-BE49-F238E27FC236}">
                  <a16:creationId xmlns:a16="http://schemas.microsoft.com/office/drawing/2014/main" id="{BADE64B0-76AF-4ADC-9DC3-C81F67BC784A}"/>
                </a:ext>
              </a:extLst>
            </p:cNvPr>
            <p:cNvSpPr/>
            <p:nvPr/>
          </p:nvSpPr>
          <p:spPr>
            <a:xfrm rot="5400000" flipH="1">
              <a:off x="117401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149AD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2" name="Freeform: Shape 17">
              <a:extLst>
                <a:ext uri="{FF2B5EF4-FFF2-40B4-BE49-F238E27FC236}">
                  <a16:creationId xmlns:a16="http://schemas.microsoft.com/office/drawing/2014/main" id="{3D222FCE-218D-4087-A111-D81E27C525E5}"/>
                </a:ext>
              </a:extLst>
            </p:cNvPr>
            <p:cNvSpPr/>
            <p:nvPr/>
          </p:nvSpPr>
          <p:spPr>
            <a:xfrm rot="5400000" flipH="1">
              <a:off x="116258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7159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grpSp>
      <p:sp>
        <p:nvSpPr>
          <p:cNvPr id="13" name="TextBox 12">
            <a:extLst>
              <a:ext uri="{FF2B5EF4-FFF2-40B4-BE49-F238E27FC236}">
                <a16:creationId xmlns:a16="http://schemas.microsoft.com/office/drawing/2014/main" id="{4F4B0D8F-E956-40B8-AA61-A33D79D6F8F1}"/>
              </a:ext>
            </a:extLst>
          </p:cNvPr>
          <p:cNvSpPr txBox="1"/>
          <p:nvPr userDrawn="1"/>
        </p:nvSpPr>
        <p:spPr>
          <a:xfrm>
            <a:off x="11630052" y="6392138"/>
            <a:ext cx="218008" cy="215444"/>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0228276-A41C-455D-BC91-63B959546C92}" type="slidenum">
              <a:rPr kumimoji="0" lang="en-US" sz="1400" b="0" i="0" u="none" strike="noStrike" kern="1200" cap="none" spc="0" normalizeH="0" baseline="0" noProof="0" smtClean="0">
                <a:ln>
                  <a:noFill/>
                </a:ln>
                <a:solidFill>
                  <a:srgbClr val="000000">
                    <a:lumMod val="75000"/>
                    <a:lumOff val="25000"/>
                  </a:srgbClr>
                </a:solidFill>
                <a:effectLst/>
                <a:uLnTx/>
                <a:uFillTx/>
                <a:latin typeface="Arial" panose="020B0604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400" b="0" i="0" u="none" strike="noStrike" kern="1200" cap="none" spc="0" normalizeH="0" baseline="0" noProof="0" dirty="0">
              <a:ln>
                <a:noFill/>
              </a:ln>
              <a:solidFill>
                <a:srgbClr val="000000">
                  <a:lumMod val="75000"/>
                  <a:lumOff val="25000"/>
                </a:srgbClr>
              </a:solidFill>
              <a:effectLst/>
              <a:uLnTx/>
              <a:uFillTx/>
              <a:latin typeface="Arial" panose="020B0604020202020204" pitchFamily="34" charset="0"/>
              <a:ea typeface="+mn-ea"/>
              <a:cs typeface="+mn-cs"/>
            </a:endParaRPr>
          </a:p>
        </p:txBody>
      </p:sp>
      <p:pic>
        <p:nvPicPr>
          <p:cNvPr id="14" name="Picture 13">
            <a:extLst>
              <a:ext uri="{FF2B5EF4-FFF2-40B4-BE49-F238E27FC236}">
                <a16:creationId xmlns:a16="http://schemas.microsoft.com/office/drawing/2014/main" id="{125226D1-27D0-E848-C820-379053893626}"/>
              </a:ext>
            </a:extLst>
          </p:cNvPr>
          <p:cNvPicPr>
            <a:picLocks noChangeAspect="1"/>
          </p:cNvPicPr>
          <p:nvPr userDrawn="1"/>
        </p:nvPicPr>
        <p:blipFill>
          <a:blip r:embed="rId13"/>
          <a:stretch>
            <a:fillRect/>
          </a:stretch>
        </p:blipFill>
        <p:spPr>
          <a:xfrm>
            <a:off x="315684" y="6238076"/>
            <a:ext cx="1263952" cy="414411"/>
          </a:xfrm>
          <a:prstGeom prst="rect">
            <a:avLst/>
          </a:prstGeom>
        </p:spPr>
      </p:pic>
      <p:pic>
        <p:nvPicPr>
          <p:cNvPr id="15" name="Picture 14">
            <a:extLst>
              <a:ext uri="{FF2B5EF4-FFF2-40B4-BE49-F238E27FC236}">
                <a16:creationId xmlns:a16="http://schemas.microsoft.com/office/drawing/2014/main" id="{27DCF300-09AB-B04D-1AEF-1E432DF2DE4C}"/>
              </a:ext>
            </a:extLst>
          </p:cNvPr>
          <p:cNvPicPr>
            <a:picLocks noChangeAspect="1"/>
          </p:cNvPicPr>
          <p:nvPr userDrawn="1"/>
        </p:nvPicPr>
        <p:blipFill>
          <a:blip r:embed="rId14"/>
          <a:stretch>
            <a:fillRect/>
          </a:stretch>
        </p:blipFill>
        <p:spPr>
          <a:xfrm>
            <a:off x="1868234" y="6176750"/>
            <a:ext cx="537281" cy="475737"/>
          </a:xfrm>
          <a:prstGeom prst="rect">
            <a:avLst/>
          </a:prstGeom>
        </p:spPr>
      </p:pic>
      <p:pic>
        <p:nvPicPr>
          <p:cNvPr id="16" name="Picture 15">
            <a:extLst>
              <a:ext uri="{FF2B5EF4-FFF2-40B4-BE49-F238E27FC236}">
                <a16:creationId xmlns:a16="http://schemas.microsoft.com/office/drawing/2014/main" id="{DA97422C-52AB-0FA2-E4A6-55F3BCEF21C9}"/>
              </a:ext>
            </a:extLst>
          </p:cNvPr>
          <p:cNvPicPr>
            <a:picLocks noChangeAspect="1"/>
          </p:cNvPicPr>
          <p:nvPr userDrawn="1"/>
        </p:nvPicPr>
        <p:blipFill>
          <a:blip r:embed="rId15"/>
          <a:stretch>
            <a:fillRect/>
          </a:stretch>
        </p:blipFill>
        <p:spPr>
          <a:xfrm>
            <a:off x="8600660" y="97937"/>
            <a:ext cx="1992580" cy="411037"/>
          </a:xfrm>
          <a:prstGeom prst="rect">
            <a:avLst/>
          </a:prstGeom>
        </p:spPr>
      </p:pic>
      <p:pic>
        <p:nvPicPr>
          <p:cNvPr id="17" name="Picture 16">
            <a:extLst>
              <a:ext uri="{FF2B5EF4-FFF2-40B4-BE49-F238E27FC236}">
                <a16:creationId xmlns:a16="http://schemas.microsoft.com/office/drawing/2014/main" id="{930BEC83-A0EE-0526-C5F7-4AAABC3D8472}"/>
              </a:ext>
            </a:extLst>
          </p:cNvPr>
          <p:cNvPicPr>
            <a:picLocks noChangeAspect="1"/>
          </p:cNvPicPr>
          <p:nvPr userDrawn="1"/>
        </p:nvPicPr>
        <p:blipFill>
          <a:blip r:embed="rId16"/>
          <a:stretch>
            <a:fillRect/>
          </a:stretch>
        </p:blipFill>
        <p:spPr>
          <a:xfrm>
            <a:off x="10824439" y="-284944"/>
            <a:ext cx="1205467" cy="1205467"/>
          </a:xfrm>
          <a:prstGeom prst="rect">
            <a:avLst/>
          </a:prstGeom>
        </p:spPr>
      </p:pic>
      <p:cxnSp>
        <p:nvCxnSpPr>
          <p:cNvPr id="18" name="Straight Connector 17">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81877645"/>
      </p:ext>
    </p:extLst>
  </p:cSld>
  <p:clrMap bg1="lt1" tx1="dk1" bg2="dk2" tx2="lt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
        <p:nvSpPr>
          <p:cNvPr id="4" name="9Slide.vn - 2019">
            <a:extLst>
              <a:ext uri="{FF2B5EF4-FFF2-40B4-BE49-F238E27FC236}">
                <a16:creationId xmlns:a16="http://schemas.microsoft.com/office/drawing/2014/main" id="{B4B3EAFE-A155-4BA9-A166-B65EB58662DA}"/>
              </a:ext>
            </a:extLst>
          </p:cNvPr>
          <p:cNvSpPr txBox="1"/>
          <p:nvPr userDrawn="1"/>
        </p:nvSpPr>
        <p:spPr>
          <a:xfrm>
            <a:off x="0" y="-1604665"/>
            <a:ext cx="12192000" cy="461665"/>
          </a:xfrm>
          <a:prstGeom prst="rect">
            <a:avLst/>
          </a:prstGeom>
          <a:noFill/>
        </p:spPr>
        <p:txBody>
          <a:bodyPr vert="horz"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CFCFCF"/>
                </a:solidFill>
                <a:effectLst/>
                <a:uLnTx/>
                <a:uFillTx/>
                <a:latin typeface="Arial" panose="020B0604020202020204" pitchFamily="34" charset="0"/>
                <a:ea typeface="+mn-ea"/>
                <a:cs typeface="+mn-cs"/>
              </a:rPr>
              <a:t>www.9slide.vn</a:t>
            </a:r>
          </a:p>
        </p:txBody>
      </p:sp>
      <p:grpSp>
        <p:nvGrpSpPr>
          <p:cNvPr id="5" name="Group 4">
            <a:extLst>
              <a:ext uri="{FF2B5EF4-FFF2-40B4-BE49-F238E27FC236}">
                <a16:creationId xmlns:a16="http://schemas.microsoft.com/office/drawing/2014/main" id="{852FDB61-3E8A-48F6-97C0-6EC77F6E9999}"/>
              </a:ext>
            </a:extLst>
          </p:cNvPr>
          <p:cNvGrpSpPr/>
          <p:nvPr userDrawn="1"/>
        </p:nvGrpSpPr>
        <p:grpSpPr>
          <a:xfrm>
            <a:off x="11506200" y="6248400"/>
            <a:ext cx="457200" cy="457200"/>
            <a:chOff x="11582400" y="6248400"/>
            <a:chExt cx="457200" cy="457200"/>
          </a:xfrm>
        </p:grpSpPr>
        <p:sp>
          <p:nvSpPr>
            <p:cNvPr id="8" name="Rectangle 7">
              <a:extLst>
                <a:ext uri="{FF2B5EF4-FFF2-40B4-BE49-F238E27FC236}">
                  <a16:creationId xmlns:a16="http://schemas.microsoft.com/office/drawing/2014/main" id="{E8F493CE-9872-4FF0-B3F0-58654E98173B}"/>
                </a:ext>
              </a:extLst>
            </p:cNvPr>
            <p:cNvSpPr/>
            <p:nvPr/>
          </p:nvSpPr>
          <p:spPr>
            <a:xfrm rot="5400000">
              <a:off x="11582400" y="6248400"/>
              <a:ext cx="457200" cy="457200"/>
            </a:xfrm>
            <a:prstGeom prst="rect">
              <a:avLst/>
            </a:prstGeom>
            <a:solidFill>
              <a:schemeClr val="bg1"/>
            </a:solidFill>
            <a:ln>
              <a:noFill/>
            </a:ln>
            <a:effectLst>
              <a:outerShdw blurRad="2794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9" name="Freeform: Shape 14">
              <a:extLst>
                <a:ext uri="{FF2B5EF4-FFF2-40B4-BE49-F238E27FC236}">
                  <a16:creationId xmlns:a16="http://schemas.microsoft.com/office/drawing/2014/main" id="{021ECF53-D475-4CCF-AD03-71D36E6FBC60}"/>
                </a:ext>
              </a:extLst>
            </p:cNvPr>
            <p:cNvSpPr/>
            <p:nvPr/>
          </p:nvSpPr>
          <p:spPr>
            <a:xfrm rot="5400000" flipH="1">
              <a:off x="119687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F49F1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0" name="Freeform: Shape 15">
              <a:extLst>
                <a:ext uri="{FF2B5EF4-FFF2-40B4-BE49-F238E27FC236}">
                  <a16:creationId xmlns:a16="http://schemas.microsoft.com/office/drawing/2014/main" id="{7B411710-5C16-4656-839A-BB59F56458F7}"/>
                </a:ext>
              </a:extLst>
            </p:cNvPr>
            <p:cNvSpPr/>
            <p:nvPr/>
          </p:nvSpPr>
          <p:spPr>
            <a:xfrm rot="5400000" flipH="1">
              <a:off x="118544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0B93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1" name="Freeform: Shape 16">
              <a:extLst>
                <a:ext uri="{FF2B5EF4-FFF2-40B4-BE49-F238E27FC236}">
                  <a16:creationId xmlns:a16="http://schemas.microsoft.com/office/drawing/2014/main" id="{BADE64B0-76AF-4ADC-9DC3-C81F67BC784A}"/>
                </a:ext>
              </a:extLst>
            </p:cNvPr>
            <p:cNvSpPr/>
            <p:nvPr/>
          </p:nvSpPr>
          <p:spPr>
            <a:xfrm rot="5400000" flipH="1">
              <a:off x="117401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149AD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2" name="Freeform: Shape 17">
              <a:extLst>
                <a:ext uri="{FF2B5EF4-FFF2-40B4-BE49-F238E27FC236}">
                  <a16:creationId xmlns:a16="http://schemas.microsoft.com/office/drawing/2014/main" id="{3D222FCE-218D-4087-A111-D81E27C525E5}"/>
                </a:ext>
              </a:extLst>
            </p:cNvPr>
            <p:cNvSpPr/>
            <p:nvPr/>
          </p:nvSpPr>
          <p:spPr>
            <a:xfrm rot="5400000" flipH="1">
              <a:off x="116258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7159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grpSp>
      <p:sp>
        <p:nvSpPr>
          <p:cNvPr id="13" name="TextBox 12">
            <a:extLst>
              <a:ext uri="{FF2B5EF4-FFF2-40B4-BE49-F238E27FC236}">
                <a16:creationId xmlns:a16="http://schemas.microsoft.com/office/drawing/2014/main" id="{4F4B0D8F-E956-40B8-AA61-A33D79D6F8F1}"/>
              </a:ext>
            </a:extLst>
          </p:cNvPr>
          <p:cNvSpPr txBox="1"/>
          <p:nvPr userDrawn="1"/>
        </p:nvSpPr>
        <p:spPr>
          <a:xfrm>
            <a:off x="11630052" y="6392138"/>
            <a:ext cx="218008" cy="215444"/>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0228276-A41C-455D-BC91-63B959546C92}" type="slidenum">
              <a:rPr kumimoji="0" lang="en-US" sz="1400" b="0" i="0" u="none" strike="noStrike" kern="1200" cap="none" spc="0" normalizeH="0" baseline="0" noProof="0" smtClean="0">
                <a:ln>
                  <a:noFill/>
                </a:ln>
                <a:solidFill>
                  <a:srgbClr val="000000">
                    <a:lumMod val="75000"/>
                    <a:lumOff val="25000"/>
                  </a:srgbClr>
                </a:solidFill>
                <a:effectLst/>
                <a:uLnTx/>
                <a:uFillTx/>
                <a:latin typeface="Arial" panose="020B0604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400" b="0" i="0" u="none" strike="noStrike" kern="1200" cap="none" spc="0" normalizeH="0" baseline="0" noProof="0" dirty="0">
              <a:ln>
                <a:noFill/>
              </a:ln>
              <a:solidFill>
                <a:srgbClr val="000000">
                  <a:lumMod val="75000"/>
                  <a:lumOff val="25000"/>
                </a:srgbClr>
              </a:solidFill>
              <a:effectLst/>
              <a:uLnTx/>
              <a:uFillTx/>
              <a:latin typeface="Arial" panose="020B0604020202020204" pitchFamily="34" charset="0"/>
              <a:ea typeface="+mn-ea"/>
              <a:cs typeface="+mn-cs"/>
            </a:endParaRPr>
          </a:p>
        </p:txBody>
      </p:sp>
      <p:pic>
        <p:nvPicPr>
          <p:cNvPr id="14" name="Picture 13">
            <a:extLst>
              <a:ext uri="{FF2B5EF4-FFF2-40B4-BE49-F238E27FC236}">
                <a16:creationId xmlns:a16="http://schemas.microsoft.com/office/drawing/2014/main" id="{125226D1-27D0-E848-C820-379053893626}"/>
              </a:ext>
            </a:extLst>
          </p:cNvPr>
          <p:cNvPicPr>
            <a:picLocks noChangeAspect="1"/>
          </p:cNvPicPr>
          <p:nvPr userDrawn="1"/>
        </p:nvPicPr>
        <p:blipFill>
          <a:blip r:embed="rId11"/>
          <a:stretch>
            <a:fillRect/>
          </a:stretch>
        </p:blipFill>
        <p:spPr>
          <a:xfrm>
            <a:off x="315684" y="6238076"/>
            <a:ext cx="1263952" cy="414411"/>
          </a:xfrm>
          <a:prstGeom prst="rect">
            <a:avLst/>
          </a:prstGeom>
        </p:spPr>
      </p:pic>
      <p:pic>
        <p:nvPicPr>
          <p:cNvPr id="15" name="Picture 14">
            <a:extLst>
              <a:ext uri="{FF2B5EF4-FFF2-40B4-BE49-F238E27FC236}">
                <a16:creationId xmlns:a16="http://schemas.microsoft.com/office/drawing/2014/main" id="{27DCF300-09AB-B04D-1AEF-1E432DF2DE4C}"/>
              </a:ext>
            </a:extLst>
          </p:cNvPr>
          <p:cNvPicPr>
            <a:picLocks noChangeAspect="1"/>
          </p:cNvPicPr>
          <p:nvPr userDrawn="1"/>
        </p:nvPicPr>
        <p:blipFill>
          <a:blip r:embed="rId12"/>
          <a:stretch>
            <a:fillRect/>
          </a:stretch>
        </p:blipFill>
        <p:spPr>
          <a:xfrm>
            <a:off x="1868234" y="6176750"/>
            <a:ext cx="537281" cy="475737"/>
          </a:xfrm>
          <a:prstGeom prst="rect">
            <a:avLst/>
          </a:prstGeom>
        </p:spPr>
      </p:pic>
      <p:pic>
        <p:nvPicPr>
          <p:cNvPr id="16" name="Picture 15">
            <a:extLst>
              <a:ext uri="{FF2B5EF4-FFF2-40B4-BE49-F238E27FC236}">
                <a16:creationId xmlns:a16="http://schemas.microsoft.com/office/drawing/2014/main" id="{DA97422C-52AB-0FA2-E4A6-55F3BCEF21C9}"/>
              </a:ext>
            </a:extLst>
          </p:cNvPr>
          <p:cNvPicPr>
            <a:picLocks noChangeAspect="1"/>
          </p:cNvPicPr>
          <p:nvPr userDrawn="1"/>
        </p:nvPicPr>
        <p:blipFill>
          <a:blip r:embed="rId13"/>
          <a:stretch>
            <a:fillRect/>
          </a:stretch>
        </p:blipFill>
        <p:spPr>
          <a:xfrm>
            <a:off x="8600660" y="97937"/>
            <a:ext cx="1992580" cy="411037"/>
          </a:xfrm>
          <a:prstGeom prst="rect">
            <a:avLst/>
          </a:prstGeom>
        </p:spPr>
      </p:pic>
      <p:pic>
        <p:nvPicPr>
          <p:cNvPr id="17" name="Picture 16">
            <a:extLst>
              <a:ext uri="{FF2B5EF4-FFF2-40B4-BE49-F238E27FC236}">
                <a16:creationId xmlns:a16="http://schemas.microsoft.com/office/drawing/2014/main" id="{930BEC83-A0EE-0526-C5F7-4AAABC3D8472}"/>
              </a:ext>
            </a:extLst>
          </p:cNvPr>
          <p:cNvPicPr>
            <a:picLocks noChangeAspect="1"/>
          </p:cNvPicPr>
          <p:nvPr userDrawn="1"/>
        </p:nvPicPr>
        <p:blipFill>
          <a:blip r:embed="rId14"/>
          <a:stretch>
            <a:fillRect/>
          </a:stretch>
        </p:blipFill>
        <p:spPr>
          <a:xfrm>
            <a:off x="10824439" y="-284944"/>
            <a:ext cx="1205467" cy="1205467"/>
          </a:xfrm>
          <a:prstGeom prst="rect">
            <a:avLst/>
          </a:prstGeom>
        </p:spPr>
      </p:pic>
      <p:cxnSp>
        <p:nvCxnSpPr>
          <p:cNvPr id="18" name="Straight Connector 17">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31155002"/>
      </p:ext>
    </p:extLst>
  </p:cSld>
  <p:clrMap bg1="lt1" tx1="dk1" bg2="dk2" tx2="lt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Lst>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
        <p:nvSpPr>
          <p:cNvPr id="4" name="9Slide.vn - 2019">
            <a:extLst>
              <a:ext uri="{FF2B5EF4-FFF2-40B4-BE49-F238E27FC236}">
                <a16:creationId xmlns:a16="http://schemas.microsoft.com/office/drawing/2014/main" id="{B4B3EAFE-A155-4BA9-A166-B65EB58662DA}"/>
              </a:ext>
            </a:extLst>
          </p:cNvPr>
          <p:cNvSpPr txBox="1"/>
          <p:nvPr userDrawn="1"/>
        </p:nvSpPr>
        <p:spPr>
          <a:xfrm>
            <a:off x="0" y="-1604665"/>
            <a:ext cx="12192000" cy="461665"/>
          </a:xfrm>
          <a:prstGeom prst="rect">
            <a:avLst/>
          </a:prstGeom>
          <a:noFill/>
        </p:spPr>
        <p:txBody>
          <a:bodyPr vert="horz"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CFCFCF"/>
                </a:solidFill>
                <a:effectLst/>
                <a:uLnTx/>
                <a:uFillTx/>
                <a:latin typeface="Arial" panose="020B0604020202020204" pitchFamily="34" charset="0"/>
                <a:ea typeface="+mn-ea"/>
                <a:cs typeface="+mn-cs"/>
              </a:rPr>
              <a:t>www.9slide.vn</a:t>
            </a:r>
          </a:p>
        </p:txBody>
      </p:sp>
      <p:grpSp>
        <p:nvGrpSpPr>
          <p:cNvPr id="5" name="Group 4">
            <a:extLst>
              <a:ext uri="{FF2B5EF4-FFF2-40B4-BE49-F238E27FC236}">
                <a16:creationId xmlns:a16="http://schemas.microsoft.com/office/drawing/2014/main" id="{852FDB61-3E8A-48F6-97C0-6EC77F6E9999}"/>
              </a:ext>
            </a:extLst>
          </p:cNvPr>
          <p:cNvGrpSpPr/>
          <p:nvPr userDrawn="1"/>
        </p:nvGrpSpPr>
        <p:grpSpPr>
          <a:xfrm>
            <a:off x="11506200" y="6248400"/>
            <a:ext cx="457200" cy="457200"/>
            <a:chOff x="11582400" y="6248400"/>
            <a:chExt cx="457200" cy="457200"/>
          </a:xfrm>
        </p:grpSpPr>
        <p:sp>
          <p:nvSpPr>
            <p:cNvPr id="8" name="Rectangle 7">
              <a:extLst>
                <a:ext uri="{FF2B5EF4-FFF2-40B4-BE49-F238E27FC236}">
                  <a16:creationId xmlns:a16="http://schemas.microsoft.com/office/drawing/2014/main" id="{E8F493CE-9872-4FF0-B3F0-58654E98173B}"/>
                </a:ext>
              </a:extLst>
            </p:cNvPr>
            <p:cNvSpPr/>
            <p:nvPr/>
          </p:nvSpPr>
          <p:spPr>
            <a:xfrm rot="5400000">
              <a:off x="11582400" y="6248400"/>
              <a:ext cx="457200" cy="457200"/>
            </a:xfrm>
            <a:prstGeom prst="rect">
              <a:avLst/>
            </a:prstGeom>
            <a:solidFill>
              <a:schemeClr val="bg1"/>
            </a:solidFill>
            <a:ln>
              <a:noFill/>
            </a:ln>
            <a:effectLst>
              <a:outerShdw blurRad="2794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9" name="Freeform: Shape 14">
              <a:extLst>
                <a:ext uri="{FF2B5EF4-FFF2-40B4-BE49-F238E27FC236}">
                  <a16:creationId xmlns:a16="http://schemas.microsoft.com/office/drawing/2014/main" id="{021ECF53-D475-4CCF-AD03-71D36E6FBC60}"/>
                </a:ext>
              </a:extLst>
            </p:cNvPr>
            <p:cNvSpPr/>
            <p:nvPr/>
          </p:nvSpPr>
          <p:spPr>
            <a:xfrm rot="5400000" flipH="1">
              <a:off x="119687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F49F1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0" name="Freeform: Shape 15">
              <a:extLst>
                <a:ext uri="{FF2B5EF4-FFF2-40B4-BE49-F238E27FC236}">
                  <a16:creationId xmlns:a16="http://schemas.microsoft.com/office/drawing/2014/main" id="{7B411710-5C16-4656-839A-BB59F56458F7}"/>
                </a:ext>
              </a:extLst>
            </p:cNvPr>
            <p:cNvSpPr/>
            <p:nvPr/>
          </p:nvSpPr>
          <p:spPr>
            <a:xfrm rot="5400000" flipH="1">
              <a:off x="118544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0B93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1" name="Freeform: Shape 16">
              <a:extLst>
                <a:ext uri="{FF2B5EF4-FFF2-40B4-BE49-F238E27FC236}">
                  <a16:creationId xmlns:a16="http://schemas.microsoft.com/office/drawing/2014/main" id="{BADE64B0-76AF-4ADC-9DC3-C81F67BC784A}"/>
                </a:ext>
              </a:extLst>
            </p:cNvPr>
            <p:cNvSpPr/>
            <p:nvPr/>
          </p:nvSpPr>
          <p:spPr>
            <a:xfrm rot="5400000" flipH="1">
              <a:off x="117401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149AD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2" name="Freeform: Shape 17">
              <a:extLst>
                <a:ext uri="{FF2B5EF4-FFF2-40B4-BE49-F238E27FC236}">
                  <a16:creationId xmlns:a16="http://schemas.microsoft.com/office/drawing/2014/main" id="{3D222FCE-218D-4087-A111-D81E27C525E5}"/>
                </a:ext>
              </a:extLst>
            </p:cNvPr>
            <p:cNvSpPr/>
            <p:nvPr/>
          </p:nvSpPr>
          <p:spPr>
            <a:xfrm rot="5400000" flipH="1">
              <a:off x="116258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7159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grpSp>
      <p:sp>
        <p:nvSpPr>
          <p:cNvPr id="13" name="TextBox 12">
            <a:extLst>
              <a:ext uri="{FF2B5EF4-FFF2-40B4-BE49-F238E27FC236}">
                <a16:creationId xmlns:a16="http://schemas.microsoft.com/office/drawing/2014/main" id="{4F4B0D8F-E956-40B8-AA61-A33D79D6F8F1}"/>
              </a:ext>
            </a:extLst>
          </p:cNvPr>
          <p:cNvSpPr txBox="1"/>
          <p:nvPr userDrawn="1"/>
        </p:nvSpPr>
        <p:spPr>
          <a:xfrm>
            <a:off x="11630052" y="6392138"/>
            <a:ext cx="218008" cy="215444"/>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0228276-A41C-455D-BC91-63B959546C92}" type="slidenum">
              <a:rPr kumimoji="0" lang="en-US" sz="1400" b="0" i="0" u="none" strike="noStrike" kern="1200" cap="none" spc="0" normalizeH="0" baseline="0" noProof="0" smtClean="0">
                <a:ln>
                  <a:noFill/>
                </a:ln>
                <a:solidFill>
                  <a:srgbClr val="000000">
                    <a:lumMod val="75000"/>
                    <a:lumOff val="25000"/>
                  </a:srgbClr>
                </a:solidFill>
                <a:effectLst/>
                <a:uLnTx/>
                <a:uFillTx/>
                <a:latin typeface="Arial" panose="020B0604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400" b="0" i="0" u="none" strike="noStrike" kern="1200" cap="none" spc="0" normalizeH="0" baseline="0" noProof="0" dirty="0">
              <a:ln>
                <a:noFill/>
              </a:ln>
              <a:solidFill>
                <a:srgbClr val="000000">
                  <a:lumMod val="75000"/>
                  <a:lumOff val="25000"/>
                </a:srgbClr>
              </a:solidFill>
              <a:effectLst/>
              <a:uLnTx/>
              <a:uFillTx/>
              <a:latin typeface="Arial" panose="020B0604020202020204" pitchFamily="34" charset="0"/>
              <a:ea typeface="+mn-ea"/>
              <a:cs typeface="+mn-cs"/>
            </a:endParaRPr>
          </a:p>
        </p:txBody>
      </p:sp>
      <p:pic>
        <p:nvPicPr>
          <p:cNvPr id="14" name="Picture 13">
            <a:extLst>
              <a:ext uri="{FF2B5EF4-FFF2-40B4-BE49-F238E27FC236}">
                <a16:creationId xmlns:a16="http://schemas.microsoft.com/office/drawing/2014/main" id="{125226D1-27D0-E848-C820-379053893626}"/>
              </a:ext>
            </a:extLst>
          </p:cNvPr>
          <p:cNvPicPr>
            <a:picLocks noChangeAspect="1"/>
          </p:cNvPicPr>
          <p:nvPr userDrawn="1"/>
        </p:nvPicPr>
        <p:blipFill>
          <a:blip r:embed="rId11"/>
          <a:stretch>
            <a:fillRect/>
          </a:stretch>
        </p:blipFill>
        <p:spPr>
          <a:xfrm>
            <a:off x="315684" y="6238076"/>
            <a:ext cx="1263952" cy="414411"/>
          </a:xfrm>
          <a:prstGeom prst="rect">
            <a:avLst/>
          </a:prstGeom>
        </p:spPr>
      </p:pic>
      <p:pic>
        <p:nvPicPr>
          <p:cNvPr id="15" name="Picture 14">
            <a:extLst>
              <a:ext uri="{FF2B5EF4-FFF2-40B4-BE49-F238E27FC236}">
                <a16:creationId xmlns:a16="http://schemas.microsoft.com/office/drawing/2014/main" id="{27DCF300-09AB-B04D-1AEF-1E432DF2DE4C}"/>
              </a:ext>
            </a:extLst>
          </p:cNvPr>
          <p:cNvPicPr>
            <a:picLocks noChangeAspect="1"/>
          </p:cNvPicPr>
          <p:nvPr userDrawn="1"/>
        </p:nvPicPr>
        <p:blipFill>
          <a:blip r:embed="rId12"/>
          <a:stretch>
            <a:fillRect/>
          </a:stretch>
        </p:blipFill>
        <p:spPr>
          <a:xfrm>
            <a:off x="1868234" y="6176750"/>
            <a:ext cx="537281" cy="475737"/>
          </a:xfrm>
          <a:prstGeom prst="rect">
            <a:avLst/>
          </a:prstGeom>
        </p:spPr>
      </p:pic>
      <p:pic>
        <p:nvPicPr>
          <p:cNvPr id="16" name="Picture 15">
            <a:extLst>
              <a:ext uri="{FF2B5EF4-FFF2-40B4-BE49-F238E27FC236}">
                <a16:creationId xmlns:a16="http://schemas.microsoft.com/office/drawing/2014/main" id="{DA97422C-52AB-0FA2-E4A6-55F3BCEF21C9}"/>
              </a:ext>
            </a:extLst>
          </p:cNvPr>
          <p:cNvPicPr>
            <a:picLocks noChangeAspect="1"/>
          </p:cNvPicPr>
          <p:nvPr userDrawn="1"/>
        </p:nvPicPr>
        <p:blipFill>
          <a:blip r:embed="rId13"/>
          <a:stretch>
            <a:fillRect/>
          </a:stretch>
        </p:blipFill>
        <p:spPr>
          <a:xfrm>
            <a:off x="8600660" y="97937"/>
            <a:ext cx="1992580" cy="411037"/>
          </a:xfrm>
          <a:prstGeom prst="rect">
            <a:avLst/>
          </a:prstGeom>
        </p:spPr>
      </p:pic>
      <p:pic>
        <p:nvPicPr>
          <p:cNvPr id="17" name="Picture 16">
            <a:extLst>
              <a:ext uri="{FF2B5EF4-FFF2-40B4-BE49-F238E27FC236}">
                <a16:creationId xmlns:a16="http://schemas.microsoft.com/office/drawing/2014/main" id="{930BEC83-A0EE-0526-C5F7-4AAABC3D8472}"/>
              </a:ext>
            </a:extLst>
          </p:cNvPr>
          <p:cNvPicPr>
            <a:picLocks noChangeAspect="1"/>
          </p:cNvPicPr>
          <p:nvPr userDrawn="1"/>
        </p:nvPicPr>
        <p:blipFill>
          <a:blip r:embed="rId14"/>
          <a:stretch>
            <a:fillRect/>
          </a:stretch>
        </p:blipFill>
        <p:spPr>
          <a:xfrm>
            <a:off x="10824439" y="-284944"/>
            <a:ext cx="1205467" cy="1205467"/>
          </a:xfrm>
          <a:prstGeom prst="rect">
            <a:avLst/>
          </a:prstGeom>
        </p:spPr>
      </p:pic>
      <p:cxnSp>
        <p:nvCxnSpPr>
          <p:cNvPr id="18" name="Straight Connector 17">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74826428"/>
      </p:ext>
    </p:extLst>
  </p:cSld>
  <p:clrMap bg1="lt1" tx1="dk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Lst>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
        <p:nvSpPr>
          <p:cNvPr id="4" name="9Slide.vn - 2019">
            <a:extLst>
              <a:ext uri="{FF2B5EF4-FFF2-40B4-BE49-F238E27FC236}">
                <a16:creationId xmlns:a16="http://schemas.microsoft.com/office/drawing/2014/main" id="{B4B3EAFE-A155-4BA9-A166-B65EB58662DA}"/>
              </a:ext>
            </a:extLst>
          </p:cNvPr>
          <p:cNvSpPr txBox="1"/>
          <p:nvPr userDrawn="1"/>
        </p:nvSpPr>
        <p:spPr>
          <a:xfrm>
            <a:off x="0" y="-1604665"/>
            <a:ext cx="12192000" cy="461665"/>
          </a:xfrm>
          <a:prstGeom prst="rect">
            <a:avLst/>
          </a:prstGeom>
          <a:noFill/>
        </p:spPr>
        <p:txBody>
          <a:bodyPr vert="horz"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CFCFCF"/>
                </a:solidFill>
                <a:effectLst/>
                <a:uLnTx/>
                <a:uFillTx/>
                <a:latin typeface="Arial" panose="020B0604020202020204" pitchFamily="34" charset="0"/>
                <a:ea typeface="+mn-ea"/>
                <a:cs typeface="+mn-cs"/>
              </a:rPr>
              <a:t>www.9slide.vn</a:t>
            </a:r>
          </a:p>
        </p:txBody>
      </p:sp>
      <p:grpSp>
        <p:nvGrpSpPr>
          <p:cNvPr id="5" name="Group 4">
            <a:extLst>
              <a:ext uri="{FF2B5EF4-FFF2-40B4-BE49-F238E27FC236}">
                <a16:creationId xmlns:a16="http://schemas.microsoft.com/office/drawing/2014/main" id="{852FDB61-3E8A-48F6-97C0-6EC77F6E9999}"/>
              </a:ext>
            </a:extLst>
          </p:cNvPr>
          <p:cNvGrpSpPr/>
          <p:nvPr userDrawn="1"/>
        </p:nvGrpSpPr>
        <p:grpSpPr>
          <a:xfrm>
            <a:off x="11506200" y="6248400"/>
            <a:ext cx="457200" cy="457200"/>
            <a:chOff x="11582400" y="6248400"/>
            <a:chExt cx="457200" cy="457200"/>
          </a:xfrm>
        </p:grpSpPr>
        <p:sp>
          <p:nvSpPr>
            <p:cNvPr id="8" name="Rectangle 7">
              <a:extLst>
                <a:ext uri="{FF2B5EF4-FFF2-40B4-BE49-F238E27FC236}">
                  <a16:creationId xmlns:a16="http://schemas.microsoft.com/office/drawing/2014/main" id="{E8F493CE-9872-4FF0-B3F0-58654E98173B}"/>
                </a:ext>
              </a:extLst>
            </p:cNvPr>
            <p:cNvSpPr/>
            <p:nvPr/>
          </p:nvSpPr>
          <p:spPr>
            <a:xfrm rot="5400000">
              <a:off x="11582400" y="6248400"/>
              <a:ext cx="457200" cy="457200"/>
            </a:xfrm>
            <a:prstGeom prst="rect">
              <a:avLst/>
            </a:prstGeom>
            <a:solidFill>
              <a:schemeClr val="bg1"/>
            </a:solidFill>
            <a:ln>
              <a:noFill/>
            </a:ln>
            <a:effectLst>
              <a:outerShdw blurRad="2794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9" name="Freeform: Shape 14">
              <a:extLst>
                <a:ext uri="{FF2B5EF4-FFF2-40B4-BE49-F238E27FC236}">
                  <a16:creationId xmlns:a16="http://schemas.microsoft.com/office/drawing/2014/main" id="{021ECF53-D475-4CCF-AD03-71D36E6FBC60}"/>
                </a:ext>
              </a:extLst>
            </p:cNvPr>
            <p:cNvSpPr/>
            <p:nvPr/>
          </p:nvSpPr>
          <p:spPr>
            <a:xfrm rot="5400000" flipH="1">
              <a:off x="119687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F49F1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0" name="Freeform: Shape 15">
              <a:extLst>
                <a:ext uri="{FF2B5EF4-FFF2-40B4-BE49-F238E27FC236}">
                  <a16:creationId xmlns:a16="http://schemas.microsoft.com/office/drawing/2014/main" id="{7B411710-5C16-4656-839A-BB59F56458F7}"/>
                </a:ext>
              </a:extLst>
            </p:cNvPr>
            <p:cNvSpPr/>
            <p:nvPr/>
          </p:nvSpPr>
          <p:spPr>
            <a:xfrm rot="5400000" flipH="1">
              <a:off x="118544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0B93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1" name="Freeform: Shape 16">
              <a:extLst>
                <a:ext uri="{FF2B5EF4-FFF2-40B4-BE49-F238E27FC236}">
                  <a16:creationId xmlns:a16="http://schemas.microsoft.com/office/drawing/2014/main" id="{BADE64B0-76AF-4ADC-9DC3-C81F67BC784A}"/>
                </a:ext>
              </a:extLst>
            </p:cNvPr>
            <p:cNvSpPr/>
            <p:nvPr/>
          </p:nvSpPr>
          <p:spPr>
            <a:xfrm rot="5400000" flipH="1">
              <a:off x="117401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149AD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2" name="Freeform: Shape 17">
              <a:extLst>
                <a:ext uri="{FF2B5EF4-FFF2-40B4-BE49-F238E27FC236}">
                  <a16:creationId xmlns:a16="http://schemas.microsoft.com/office/drawing/2014/main" id="{3D222FCE-218D-4087-A111-D81E27C525E5}"/>
                </a:ext>
              </a:extLst>
            </p:cNvPr>
            <p:cNvSpPr/>
            <p:nvPr/>
          </p:nvSpPr>
          <p:spPr>
            <a:xfrm rot="5400000" flipH="1">
              <a:off x="116258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7159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grpSp>
      <p:sp>
        <p:nvSpPr>
          <p:cNvPr id="13" name="TextBox 12">
            <a:extLst>
              <a:ext uri="{FF2B5EF4-FFF2-40B4-BE49-F238E27FC236}">
                <a16:creationId xmlns:a16="http://schemas.microsoft.com/office/drawing/2014/main" id="{4F4B0D8F-E956-40B8-AA61-A33D79D6F8F1}"/>
              </a:ext>
            </a:extLst>
          </p:cNvPr>
          <p:cNvSpPr txBox="1"/>
          <p:nvPr userDrawn="1"/>
        </p:nvSpPr>
        <p:spPr>
          <a:xfrm>
            <a:off x="11630052" y="6392138"/>
            <a:ext cx="218008" cy="215444"/>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0228276-A41C-455D-BC91-63B959546C92}" type="slidenum">
              <a:rPr kumimoji="0" lang="en-US" sz="1400" b="0" i="0" u="none" strike="noStrike" kern="1200" cap="none" spc="0" normalizeH="0" baseline="0" noProof="0" smtClean="0">
                <a:ln>
                  <a:noFill/>
                </a:ln>
                <a:solidFill>
                  <a:srgbClr val="000000">
                    <a:lumMod val="75000"/>
                    <a:lumOff val="25000"/>
                  </a:srgbClr>
                </a:solidFill>
                <a:effectLst/>
                <a:uLnTx/>
                <a:uFillTx/>
                <a:latin typeface="Arial" panose="020B0604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400" b="0" i="0" u="none" strike="noStrike" kern="1200" cap="none" spc="0" normalizeH="0" baseline="0" noProof="0" dirty="0">
              <a:ln>
                <a:noFill/>
              </a:ln>
              <a:solidFill>
                <a:srgbClr val="000000">
                  <a:lumMod val="75000"/>
                  <a:lumOff val="25000"/>
                </a:srgbClr>
              </a:solidFill>
              <a:effectLst/>
              <a:uLnTx/>
              <a:uFillTx/>
              <a:latin typeface="Arial" panose="020B0604020202020204" pitchFamily="34" charset="0"/>
              <a:ea typeface="+mn-ea"/>
              <a:cs typeface="+mn-cs"/>
            </a:endParaRPr>
          </a:p>
        </p:txBody>
      </p:sp>
      <p:pic>
        <p:nvPicPr>
          <p:cNvPr id="14" name="Picture 13">
            <a:extLst>
              <a:ext uri="{FF2B5EF4-FFF2-40B4-BE49-F238E27FC236}">
                <a16:creationId xmlns:a16="http://schemas.microsoft.com/office/drawing/2014/main" id="{125226D1-27D0-E848-C820-379053893626}"/>
              </a:ext>
            </a:extLst>
          </p:cNvPr>
          <p:cNvPicPr>
            <a:picLocks noChangeAspect="1"/>
          </p:cNvPicPr>
          <p:nvPr userDrawn="1"/>
        </p:nvPicPr>
        <p:blipFill>
          <a:blip r:embed="rId11"/>
          <a:stretch>
            <a:fillRect/>
          </a:stretch>
        </p:blipFill>
        <p:spPr>
          <a:xfrm>
            <a:off x="315684" y="6238076"/>
            <a:ext cx="1263952" cy="414411"/>
          </a:xfrm>
          <a:prstGeom prst="rect">
            <a:avLst/>
          </a:prstGeom>
        </p:spPr>
      </p:pic>
      <p:pic>
        <p:nvPicPr>
          <p:cNvPr id="15" name="Picture 14">
            <a:extLst>
              <a:ext uri="{FF2B5EF4-FFF2-40B4-BE49-F238E27FC236}">
                <a16:creationId xmlns:a16="http://schemas.microsoft.com/office/drawing/2014/main" id="{27DCF300-09AB-B04D-1AEF-1E432DF2DE4C}"/>
              </a:ext>
            </a:extLst>
          </p:cNvPr>
          <p:cNvPicPr>
            <a:picLocks noChangeAspect="1"/>
          </p:cNvPicPr>
          <p:nvPr userDrawn="1"/>
        </p:nvPicPr>
        <p:blipFill>
          <a:blip r:embed="rId12"/>
          <a:stretch>
            <a:fillRect/>
          </a:stretch>
        </p:blipFill>
        <p:spPr>
          <a:xfrm>
            <a:off x="1868234" y="6176750"/>
            <a:ext cx="537281" cy="475737"/>
          </a:xfrm>
          <a:prstGeom prst="rect">
            <a:avLst/>
          </a:prstGeom>
        </p:spPr>
      </p:pic>
      <p:pic>
        <p:nvPicPr>
          <p:cNvPr id="16" name="Picture 15">
            <a:extLst>
              <a:ext uri="{FF2B5EF4-FFF2-40B4-BE49-F238E27FC236}">
                <a16:creationId xmlns:a16="http://schemas.microsoft.com/office/drawing/2014/main" id="{DA97422C-52AB-0FA2-E4A6-55F3BCEF21C9}"/>
              </a:ext>
            </a:extLst>
          </p:cNvPr>
          <p:cNvPicPr>
            <a:picLocks noChangeAspect="1"/>
          </p:cNvPicPr>
          <p:nvPr userDrawn="1"/>
        </p:nvPicPr>
        <p:blipFill>
          <a:blip r:embed="rId13"/>
          <a:stretch>
            <a:fillRect/>
          </a:stretch>
        </p:blipFill>
        <p:spPr>
          <a:xfrm>
            <a:off x="8600660" y="97937"/>
            <a:ext cx="1992580" cy="411037"/>
          </a:xfrm>
          <a:prstGeom prst="rect">
            <a:avLst/>
          </a:prstGeom>
        </p:spPr>
      </p:pic>
      <p:pic>
        <p:nvPicPr>
          <p:cNvPr id="17" name="Picture 16">
            <a:extLst>
              <a:ext uri="{FF2B5EF4-FFF2-40B4-BE49-F238E27FC236}">
                <a16:creationId xmlns:a16="http://schemas.microsoft.com/office/drawing/2014/main" id="{930BEC83-A0EE-0526-C5F7-4AAABC3D8472}"/>
              </a:ext>
            </a:extLst>
          </p:cNvPr>
          <p:cNvPicPr>
            <a:picLocks noChangeAspect="1"/>
          </p:cNvPicPr>
          <p:nvPr userDrawn="1"/>
        </p:nvPicPr>
        <p:blipFill>
          <a:blip r:embed="rId14"/>
          <a:stretch>
            <a:fillRect/>
          </a:stretch>
        </p:blipFill>
        <p:spPr>
          <a:xfrm>
            <a:off x="10824439" y="-284944"/>
            <a:ext cx="1205467" cy="1205467"/>
          </a:xfrm>
          <a:prstGeom prst="rect">
            <a:avLst/>
          </a:prstGeom>
        </p:spPr>
      </p:pic>
      <p:cxnSp>
        <p:nvCxnSpPr>
          <p:cNvPr id="18" name="Straight Connector 17">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45358391"/>
      </p:ext>
    </p:extLst>
  </p:cSld>
  <p:clrMap bg1="lt1" tx1="dk1" bg2="dk2" tx2="lt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Lst>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
        <p:nvSpPr>
          <p:cNvPr id="4" name="9Slide.vn - 2019">
            <a:extLst>
              <a:ext uri="{FF2B5EF4-FFF2-40B4-BE49-F238E27FC236}">
                <a16:creationId xmlns:a16="http://schemas.microsoft.com/office/drawing/2014/main" id="{B4B3EAFE-A155-4BA9-A166-B65EB58662DA}"/>
              </a:ext>
            </a:extLst>
          </p:cNvPr>
          <p:cNvSpPr txBox="1"/>
          <p:nvPr userDrawn="1"/>
        </p:nvSpPr>
        <p:spPr>
          <a:xfrm>
            <a:off x="0" y="-1604665"/>
            <a:ext cx="12192000" cy="461665"/>
          </a:xfrm>
          <a:prstGeom prst="rect">
            <a:avLst/>
          </a:prstGeom>
          <a:noFill/>
        </p:spPr>
        <p:txBody>
          <a:bodyPr vert="horz"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CFCFCF"/>
                </a:solidFill>
                <a:effectLst/>
                <a:uLnTx/>
                <a:uFillTx/>
                <a:latin typeface="Arial" panose="020B0604020202020204" pitchFamily="34" charset="0"/>
                <a:ea typeface="+mn-ea"/>
                <a:cs typeface="+mn-cs"/>
              </a:rPr>
              <a:t>www.9slide.vn</a:t>
            </a:r>
          </a:p>
        </p:txBody>
      </p:sp>
      <p:grpSp>
        <p:nvGrpSpPr>
          <p:cNvPr id="5" name="Group 4">
            <a:extLst>
              <a:ext uri="{FF2B5EF4-FFF2-40B4-BE49-F238E27FC236}">
                <a16:creationId xmlns:a16="http://schemas.microsoft.com/office/drawing/2014/main" id="{852FDB61-3E8A-48F6-97C0-6EC77F6E9999}"/>
              </a:ext>
            </a:extLst>
          </p:cNvPr>
          <p:cNvGrpSpPr/>
          <p:nvPr userDrawn="1"/>
        </p:nvGrpSpPr>
        <p:grpSpPr>
          <a:xfrm>
            <a:off x="11506200" y="6248400"/>
            <a:ext cx="457200" cy="457200"/>
            <a:chOff x="11582400" y="6248400"/>
            <a:chExt cx="457200" cy="457200"/>
          </a:xfrm>
        </p:grpSpPr>
        <p:sp>
          <p:nvSpPr>
            <p:cNvPr id="8" name="Rectangle 7">
              <a:extLst>
                <a:ext uri="{FF2B5EF4-FFF2-40B4-BE49-F238E27FC236}">
                  <a16:creationId xmlns:a16="http://schemas.microsoft.com/office/drawing/2014/main" id="{E8F493CE-9872-4FF0-B3F0-58654E98173B}"/>
                </a:ext>
              </a:extLst>
            </p:cNvPr>
            <p:cNvSpPr/>
            <p:nvPr/>
          </p:nvSpPr>
          <p:spPr>
            <a:xfrm rot="5400000">
              <a:off x="11582400" y="6248400"/>
              <a:ext cx="457200" cy="457200"/>
            </a:xfrm>
            <a:prstGeom prst="rect">
              <a:avLst/>
            </a:prstGeom>
            <a:solidFill>
              <a:schemeClr val="bg1"/>
            </a:solidFill>
            <a:ln>
              <a:noFill/>
            </a:ln>
            <a:effectLst>
              <a:outerShdw blurRad="2794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9" name="Freeform: Shape 14">
              <a:extLst>
                <a:ext uri="{FF2B5EF4-FFF2-40B4-BE49-F238E27FC236}">
                  <a16:creationId xmlns:a16="http://schemas.microsoft.com/office/drawing/2014/main" id="{021ECF53-D475-4CCF-AD03-71D36E6FBC60}"/>
                </a:ext>
              </a:extLst>
            </p:cNvPr>
            <p:cNvSpPr/>
            <p:nvPr/>
          </p:nvSpPr>
          <p:spPr>
            <a:xfrm rot="5400000" flipH="1">
              <a:off x="119687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F49F1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0" name="Freeform: Shape 15">
              <a:extLst>
                <a:ext uri="{FF2B5EF4-FFF2-40B4-BE49-F238E27FC236}">
                  <a16:creationId xmlns:a16="http://schemas.microsoft.com/office/drawing/2014/main" id="{7B411710-5C16-4656-839A-BB59F56458F7}"/>
                </a:ext>
              </a:extLst>
            </p:cNvPr>
            <p:cNvSpPr/>
            <p:nvPr/>
          </p:nvSpPr>
          <p:spPr>
            <a:xfrm rot="5400000" flipH="1">
              <a:off x="118544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0B93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1" name="Freeform: Shape 16">
              <a:extLst>
                <a:ext uri="{FF2B5EF4-FFF2-40B4-BE49-F238E27FC236}">
                  <a16:creationId xmlns:a16="http://schemas.microsoft.com/office/drawing/2014/main" id="{BADE64B0-76AF-4ADC-9DC3-C81F67BC784A}"/>
                </a:ext>
              </a:extLst>
            </p:cNvPr>
            <p:cNvSpPr/>
            <p:nvPr/>
          </p:nvSpPr>
          <p:spPr>
            <a:xfrm rot="5400000" flipH="1">
              <a:off x="117401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149AD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2" name="Freeform: Shape 17">
              <a:extLst>
                <a:ext uri="{FF2B5EF4-FFF2-40B4-BE49-F238E27FC236}">
                  <a16:creationId xmlns:a16="http://schemas.microsoft.com/office/drawing/2014/main" id="{3D222FCE-218D-4087-A111-D81E27C525E5}"/>
                </a:ext>
              </a:extLst>
            </p:cNvPr>
            <p:cNvSpPr/>
            <p:nvPr/>
          </p:nvSpPr>
          <p:spPr>
            <a:xfrm rot="5400000" flipH="1">
              <a:off x="116258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7159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grpSp>
      <p:sp>
        <p:nvSpPr>
          <p:cNvPr id="13" name="TextBox 12">
            <a:extLst>
              <a:ext uri="{FF2B5EF4-FFF2-40B4-BE49-F238E27FC236}">
                <a16:creationId xmlns:a16="http://schemas.microsoft.com/office/drawing/2014/main" id="{4F4B0D8F-E956-40B8-AA61-A33D79D6F8F1}"/>
              </a:ext>
            </a:extLst>
          </p:cNvPr>
          <p:cNvSpPr txBox="1"/>
          <p:nvPr userDrawn="1"/>
        </p:nvSpPr>
        <p:spPr>
          <a:xfrm>
            <a:off x="11630052" y="6392138"/>
            <a:ext cx="218008" cy="215444"/>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0228276-A41C-455D-BC91-63B959546C92}" type="slidenum">
              <a:rPr kumimoji="0" lang="en-US" sz="1400" b="0" i="0" u="none" strike="noStrike" kern="1200" cap="none" spc="0" normalizeH="0" baseline="0" noProof="0" smtClean="0">
                <a:ln>
                  <a:noFill/>
                </a:ln>
                <a:solidFill>
                  <a:srgbClr val="000000">
                    <a:lumMod val="75000"/>
                    <a:lumOff val="25000"/>
                  </a:srgbClr>
                </a:solidFill>
                <a:effectLst/>
                <a:uLnTx/>
                <a:uFillTx/>
                <a:latin typeface="Arial" panose="020B0604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400" b="0" i="0" u="none" strike="noStrike" kern="1200" cap="none" spc="0" normalizeH="0" baseline="0" noProof="0" dirty="0">
              <a:ln>
                <a:noFill/>
              </a:ln>
              <a:solidFill>
                <a:srgbClr val="000000">
                  <a:lumMod val="75000"/>
                  <a:lumOff val="25000"/>
                </a:srgbClr>
              </a:solidFill>
              <a:effectLst/>
              <a:uLnTx/>
              <a:uFillTx/>
              <a:latin typeface="Arial" panose="020B0604020202020204" pitchFamily="34" charset="0"/>
              <a:ea typeface="+mn-ea"/>
              <a:cs typeface="+mn-cs"/>
            </a:endParaRPr>
          </a:p>
        </p:txBody>
      </p:sp>
      <p:pic>
        <p:nvPicPr>
          <p:cNvPr id="14" name="Picture 13">
            <a:extLst>
              <a:ext uri="{FF2B5EF4-FFF2-40B4-BE49-F238E27FC236}">
                <a16:creationId xmlns:a16="http://schemas.microsoft.com/office/drawing/2014/main" id="{125226D1-27D0-E848-C820-379053893626}"/>
              </a:ext>
            </a:extLst>
          </p:cNvPr>
          <p:cNvPicPr>
            <a:picLocks noChangeAspect="1"/>
          </p:cNvPicPr>
          <p:nvPr userDrawn="1"/>
        </p:nvPicPr>
        <p:blipFill>
          <a:blip r:embed="rId11"/>
          <a:stretch>
            <a:fillRect/>
          </a:stretch>
        </p:blipFill>
        <p:spPr>
          <a:xfrm>
            <a:off x="315684" y="6238076"/>
            <a:ext cx="1263952" cy="414411"/>
          </a:xfrm>
          <a:prstGeom prst="rect">
            <a:avLst/>
          </a:prstGeom>
        </p:spPr>
      </p:pic>
      <p:pic>
        <p:nvPicPr>
          <p:cNvPr id="15" name="Picture 14">
            <a:extLst>
              <a:ext uri="{FF2B5EF4-FFF2-40B4-BE49-F238E27FC236}">
                <a16:creationId xmlns:a16="http://schemas.microsoft.com/office/drawing/2014/main" id="{27DCF300-09AB-B04D-1AEF-1E432DF2DE4C}"/>
              </a:ext>
            </a:extLst>
          </p:cNvPr>
          <p:cNvPicPr>
            <a:picLocks noChangeAspect="1"/>
          </p:cNvPicPr>
          <p:nvPr userDrawn="1"/>
        </p:nvPicPr>
        <p:blipFill>
          <a:blip r:embed="rId12"/>
          <a:stretch>
            <a:fillRect/>
          </a:stretch>
        </p:blipFill>
        <p:spPr>
          <a:xfrm>
            <a:off x="1868234" y="6176750"/>
            <a:ext cx="537281" cy="475737"/>
          </a:xfrm>
          <a:prstGeom prst="rect">
            <a:avLst/>
          </a:prstGeom>
        </p:spPr>
      </p:pic>
      <p:pic>
        <p:nvPicPr>
          <p:cNvPr id="16" name="Picture 15">
            <a:extLst>
              <a:ext uri="{FF2B5EF4-FFF2-40B4-BE49-F238E27FC236}">
                <a16:creationId xmlns:a16="http://schemas.microsoft.com/office/drawing/2014/main" id="{DA97422C-52AB-0FA2-E4A6-55F3BCEF21C9}"/>
              </a:ext>
            </a:extLst>
          </p:cNvPr>
          <p:cNvPicPr>
            <a:picLocks noChangeAspect="1"/>
          </p:cNvPicPr>
          <p:nvPr userDrawn="1"/>
        </p:nvPicPr>
        <p:blipFill>
          <a:blip r:embed="rId13"/>
          <a:stretch>
            <a:fillRect/>
          </a:stretch>
        </p:blipFill>
        <p:spPr>
          <a:xfrm>
            <a:off x="8600660" y="97937"/>
            <a:ext cx="1992580" cy="411037"/>
          </a:xfrm>
          <a:prstGeom prst="rect">
            <a:avLst/>
          </a:prstGeom>
        </p:spPr>
      </p:pic>
      <p:pic>
        <p:nvPicPr>
          <p:cNvPr id="17" name="Picture 16">
            <a:extLst>
              <a:ext uri="{FF2B5EF4-FFF2-40B4-BE49-F238E27FC236}">
                <a16:creationId xmlns:a16="http://schemas.microsoft.com/office/drawing/2014/main" id="{930BEC83-A0EE-0526-C5F7-4AAABC3D8472}"/>
              </a:ext>
            </a:extLst>
          </p:cNvPr>
          <p:cNvPicPr>
            <a:picLocks noChangeAspect="1"/>
          </p:cNvPicPr>
          <p:nvPr userDrawn="1"/>
        </p:nvPicPr>
        <p:blipFill>
          <a:blip r:embed="rId14"/>
          <a:stretch>
            <a:fillRect/>
          </a:stretch>
        </p:blipFill>
        <p:spPr>
          <a:xfrm>
            <a:off x="10824439" y="-284944"/>
            <a:ext cx="1205467" cy="1205467"/>
          </a:xfrm>
          <a:prstGeom prst="rect">
            <a:avLst/>
          </a:prstGeom>
        </p:spPr>
      </p:pic>
      <p:cxnSp>
        <p:nvCxnSpPr>
          <p:cNvPr id="18" name="Straight Connector 17">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45208870"/>
      </p:ext>
    </p:extLst>
  </p:cSld>
  <p:clrMap bg1="lt1" tx1="dk1" bg2="dk2" tx2="lt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Lst>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947792101"/>
      </p:ext>
    </p:extLst>
  </p:cSld>
  <p:clrMap bg1="lt1" tx1="dk1" bg2="dk2" tx2="lt2" accent1="accent1" accent2="accent2" accent3="accent3" accent4="accent4" accent5="accent5" accent6="accent6" hlink="hlink" folHlink="folHlink"/>
  <p:sldLayoutIdLst>
    <p:sldLayoutId id="2147483729" r:id="rId1"/>
    <p:sldLayoutId id="2147483731" r:id="rId2"/>
    <p:sldLayoutId id="2147483732" r:id="rId3"/>
    <p:sldLayoutId id="2147483733" r:id="rId4"/>
    <p:sldLayoutId id="2147483734" r:id="rId5"/>
    <p:sldLayoutId id="2147483735" r:id="rId6"/>
    <p:sldLayoutId id="2147483736" r:id="rId7"/>
    <p:sldLayoutId id="2147483737" r:id="rId8"/>
    <p:sldLayoutId id="2147483738" r:id="rId9"/>
    <p:sldLayoutId id="2147483739" r:id="rId10"/>
    <p:sldLayoutId id="2147483740" r:id="rId11"/>
    <p:sldLayoutId id="2147483741" r:id="rId12"/>
    <p:sldLayoutId id="2147483742" r:id="rId13"/>
    <p:sldLayoutId id="2147483743" r:id="rId14"/>
    <p:sldLayoutId id="2147483744" r:id="rId15"/>
    <p:sldLayoutId id="2147483745"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9.xml"/></Relationships>
</file>

<file path=ppt/slides/_rels/slide10.xml.rels><?xml version="1.0" encoding="UTF-8" standalone="yes"?>
<Relationships xmlns="http://schemas.openxmlformats.org/package/2006/relationships"><Relationship Id="rId3" Type="http://schemas.microsoft.com/office/2018/10/relationships/comments" Target="../comments/modernComment_130_FE266FA0.xml"/><Relationship Id="rId2" Type="http://schemas.openxmlformats.org/officeDocument/2006/relationships/notesSlide" Target="../notesSlides/notesSlide9.xml"/><Relationship Id="rId1" Type="http://schemas.openxmlformats.org/officeDocument/2006/relationships/slideLayout" Target="../slideLayouts/slideLayout31.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17.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2.xml"/><Relationship Id="rId1" Type="http://schemas.openxmlformats.org/officeDocument/2006/relationships/slideLayout" Target="../slideLayouts/slideLayout4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3.xml"/><Relationship Id="rId1" Type="http://schemas.openxmlformats.org/officeDocument/2006/relationships/slideLayout" Target="../slideLayouts/slideLayout2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6.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5.png"/><Relationship Id="rId7" Type="http://schemas.openxmlformats.org/officeDocument/2006/relationships/diagramColors" Target="../diagrams/colors3.xml"/><Relationship Id="rId2" Type="http://schemas.openxmlformats.org/officeDocument/2006/relationships/notesSlide" Target="../notesSlides/notesSlide14.xml"/><Relationship Id="rId1" Type="http://schemas.openxmlformats.org/officeDocument/2006/relationships/slideLayout" Target="../slideLayouts/slideLayout21.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49.xml"/><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58.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8.xml"/><Relationship Id="rId1" Type="http://schemas.openxmlformats.org/officeDocument/2006/relationships/slideLayout" Target="../slideLayouts/slideLayout21.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0.xml"/><Relationship Id="rId1" Type="http://schemas.openxmlformats.org/officeDocument/2006/relationships/slideLayout" Target="../slideLayouts/slideLayout19.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19.xml"/><Relationship Id="rId5" Type="http://schemas.openxmlformats.org/officeDocument/2006/relationships/image" Target="../media/image15.png"/><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3.xml"/><Relationship Id="rId1" Type="http://schemas.openxmlformats.org/officeDocument/2006/relationships/slideLayout" Target="../slideLayouts/slideLayout19.xml"/><Relationship Id="rId5" Type="http://schemas.openxmlformats.org/officeDocument/2006/relationships/image" Target="../media/image5.png"/><Relationship Id="rId4" Type="http://schemas.openxmlformats.org/officeDocument/2006/relationships/image" Target="../media/image17.png"/></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9.xml"/><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0.xml"/><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1.xml"/><Relationship Id="rId1" Type="http://schemas.openxmlformats.org/officeDocument/2006/relationships/slideLayout" Target="../slideLayouts/slideLayout19.xml"/><Relationship Id="rId4" Type="http://schemas.openxmlformats.org/officeDocument/2006/relationships/image" Target="../media/image18.png"/></Relationships>
</file>

<file path=ppt/slides/_rels/slide3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2.xml"/><Relationship Id="rId1" Type="http://schemas.openxmlformats.org/officeDocument/2006/relationships/slideLayout" Target="../slideLayouts/slideLayout21.xml"/><Relationship Id="rId4" Type="http://schemas.openxmlformats.org/officeDocument/2006/relationships/image" Target="../media/image5.png"/></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3.xml"/><Relationship Id="rId1" Type="http://schemas.openxmlformats.org/officeDocument/2006/relationships/slideLayout" Target="../slideLayouts/slideLayout19.xml"/><Relationship Id="rId4" Type="http://schemas.openxmlformats.org/officeDocument/2006/relationships/image" Target="../media/image20.png"/></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34.xml"/><Relationship Id="rId1" Type="http://schemas.openxmlformats.org/officeDocument/2006/relationships/slideLayout" Target="../slideLayouts/slideLayout19.xml"/><Relationship Id="rId5" Type="http://schemas.openxmlformats.org/officeDocument/2006/relationships/image" Target="../media/image5.png"/><Relationship Id="rId4" Type="http://schemas.openxmlformats.org/officeDocument/2006/relationships/image" Target="../media/image21.wmf"/></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notesSlide" Target="../notesSlides/notesSlide35.xml"/><Relationship Id="rId1" Type="http://schemas.openxmlformats.org/officeDocument/2006/relationships/slideLayout" Target="../slideLayouts/slideLayout19.xml"/><Relationship Id="rId5" Type="http://schemas.openxmlformats.org/officeDocument/2006/relationships/image" Target="../media/image5.png"/><Relationship Id="rId4" Type="http://schemas.openxmlformats.org/officeDocument/2006/relationships/image" Target="../media/image22.wmf"/></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notesSlide" Target="../notesSlides/notesSlide36.xml"/><Relationship Id="rId1" Type="http://schemas.openxmlformats.org/officeDocument/2006/relationships/slideLayout" Target="../slideLayouts/slideLayout19.xml"/><Relationship Id="rId5" Type="http://schemas.openxmlformats.org/officeDocument/2006/relationships/image" Target="../media/image5.png"/><Relationship Id="rId4" Type="http://schemas.openxmlformats.org/officeDocument/2006/relationships/image" Target="../media/image23.wmf"/></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notesSlide" Target="../notesSlides/notesSlide37.xml"/><Relationship Id="rId1" Type="http://schemas.openxmlformats.org/officeDocument/2006/relationships/slideLayout" Target="../slideLayouts/slideLayout19.xml"/><Relationship Id="rId5" Type="http://schemas.openxmlformats.org/officeDocument/2006/relationships/image" Target="../media/image5.png"/><Relationship Id="rId4" Type="http://schemas.openxmlformats.org/officeDocument/2006/relationships/image" Target="../media/image24.wmf"/></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9.xml"/></Relationships>
</file>

<file path=ppt/slides/_rels/slide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9.xml"/></Relationships>
</file>

<file path=ppt/slides/_rels/slide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9.xml"/></Relationships>
</file>

<file path=ppt/slides/_rels/slide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9.xml"/></Relationships>
</file>

<file path=ppt/slides/_rels/slide44.xml.rels><?xml version="1.0" encoding="UTF-8" standalone="yes"?>
<Relationships xmlns="http://schemas.openxmlformats.org/package/2006/relationships"><Relationship Id="rId3" Type="http://schemas.openxmlformats.org/officeDocument/2006/relationships/image" Target="../media/image25.png"/><Relationship Id="rId2" Type="http://schemas.microsoft.com/office/2018/10/relationships/comments" Target="../comments/modernComment_16A_50E773EA.xml"/><Relationship Id="rId1" Type="http://schemas.openxmlformats.org/officeDocument/2006/relationships/slideLayout" Target="../slideLayouts/slideLayout19.xml"/></Relationships>
</file>

<file path=ppt/slides/_rels/slide4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9.xml"/></Relationships>
</file>

<file path=ppt/slides/_rels/slide46.xml.rels><?xml version="1.0" encoding="UTF-8" standalone="yes"?>
<Relationships xmlns="http://schemas.openxmlformats.org/package/2006/relationships"><Relationship Id="rId3" Type="http://schemas.openxmlformats.org/officeDocument/2006/relationships/hyperlink" Target="https://beeindia.gov.in/sites/default/files/4Ch9.pdf" TargetMode="External"/><Relationship Id="rId2" Type="http://schemas.openxmlformats.org/officeDocument/2006/relationships/image" Target="../media/image25.png"/><Relationship Id="rId1" Type="http://schemas.openxmlformats.org/officeDocument/2006/relationships/slideLayout" Target="../slideLayouts/slideLayout19.xml"/><Relationship Id="rId4" Type="http://schemas.openxmlformats.org/officeDocument/2006/relationships/hyperlink" Target="MD%208.3%20EE%20opportunities%20in%20the%20beverage%20(Manager)%20(Revised).pptx" TargetMode="External"/></Relationships>
</file>

<file path=ppt/slides/_rels/slide4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1.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1.xml"/><Relationship Id="rId5" Type="http://schemas.openxmlformats.org/officeDocument/2006/relationships/image" Target="../media/image5.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7.xml"/><Relationship Id="rId6" Type="http://schemas.openxmlformats.org/officeDocument/2006/relationships/image" Target="../media/image5.png"/><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19CB1C37-438F-238F-EDB9-2704576695C8}"/>
            </a:ext>
          </a:extLst>
        </p:cNvPr>
        <p:cNvGrpSpPr/>
        <p:nvPr/>
      </p:nvGrpSpPr>
      <p:grpSpPr>
        <a:xfrm>
          <a:off x="0" y="0"/>
          <a:ext cx="0" cy="0"/>
          <a:chOff x="0" y="0"/>
          <a:chExt cx="0" cy="0"/>
        </a:xfrm>
      </p:grpSpPr>
      <p:grpSp>
        <p:nvGrpSpPr>
          <p:cNvPr id="365" name="Google Shape;48;p15"/>
          <p:cNvGrpSpPr/>
          <p:nvPr/>
        </p:nvGrpSpPr>
        <p:grpSpPr>
          <a:xfrm>
            <a:off x="6335485" y="1733905"/>
            <a:ext cx="5856515" cy="4773264"/>
            <a:chOff x="1079350" y="238125"/>
            <a:chExt cx="5461275" cy="4525625"/>
          </a:xfrm>
        </p:grpSpPr>
        <p:sp>
          <p:nvSpPr>
            <p:cNvPr id="366"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67"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68"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69"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0"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1"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2"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3"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4"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5"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6"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7"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8"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9"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0"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1"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2"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3"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4"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5"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6"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7"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8"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9"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0"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1"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2"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3"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4"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5"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6"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7"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8"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9"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0"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1"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2"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3"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4"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5"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6"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7"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8"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9"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0"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1"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2"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3"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4"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5"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6"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7"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8"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9"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0"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1"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2"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3"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4"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5"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6"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7"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8"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9"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0"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1"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2"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3"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4"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5"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6"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7"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8"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9"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0"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1"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2"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3"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4"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5"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6"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7"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8"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9"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0"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1"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2"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3"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4"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5"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6"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7"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8"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9"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0"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1"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2"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3"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4"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5"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6"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7"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8"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9"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0"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1"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2"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3"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4"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5"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6"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7"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8"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9"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0"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1"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2"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3"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4"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5"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6"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7"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8"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9"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0"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1"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2"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3"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4"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5"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6"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7"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8"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9"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0"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1"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2"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3"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4"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5"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6"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7"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8"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9"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0"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1"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2"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3"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4"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5"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6"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7"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8"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9"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0"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1"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2"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3"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4"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5"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6"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7"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8"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9"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0"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1"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2"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3"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4"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5"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6"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7"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8"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9"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0"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1"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2"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3"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4"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5"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6"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7"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8"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9"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0"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1"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2"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3"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4"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5"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6"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7"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8"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9"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0"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1"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2"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3"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4"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5"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6"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7"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8"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9"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0"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1"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2"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3"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4"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5"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6"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7"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8"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9"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0"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1"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2"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3"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4"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5"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6"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7"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8"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9"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0"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1"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2"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3"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4"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5"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6"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7"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8"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9"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0"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1"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2"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3"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4"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5"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6"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7"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8"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9"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0"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1"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2"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3"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4"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5"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6"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7"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8"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9"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0"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1"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2"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3"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4"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5"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6"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7"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8"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9"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0"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1"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2"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3"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4"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5"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6"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7"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8"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9"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0"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1"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2"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3"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4"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5"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6"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7"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8"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9"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0"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1"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2"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3"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4"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5"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6"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7"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8"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9"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0"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1"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2"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3"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4"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5"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6"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7"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8"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9"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0"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1"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2"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3"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4"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5"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6"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7"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8"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9"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80"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grpSp>
      <p:sp>
        <p:nvSpPr>
          <p:cNvPr id="322" name="TextBox 321">
            <a:extLst>
              <a:ext uri="{FF2B5EF4-FFF2-40B4-BE49-F238E27FC236}">
                <a16:creationId xmlns:a16="http://schemas.microsoft.com/office/drawing/2014/main" id="{06F71329-0CFF-0AD8-6F8A-4D6956033A35}"/>
              </a:ext>
            </a:extLst>
          </p:cNvPr>
          <p:cNvSpPr txBox="1"/>
          <p:nvPr/>
        </p:nvSpPr>
        <p:spPr>
          <a:xfrm>
            <a:off x="594171" y="3377329"/>
            <a:ext cx="5383324" cy="400110"/>
          </a:xfrm>
          <a:prstGeom prst="rect">
            <a:avLst/>
          </a:prstGeom>
          <a:noFill/>
        </p:spPr>
        <p:txBody>
          <a:bodyPr wrap="square" rtlCol="0" anchor="ctr">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en-US" altLang="ko-KR"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sym typeface="Arial"/>
              </a:rPr>
              <a:t>MANAGEMENT OFFICERS </a:t>
            </a:r>
            <a:endParaRPr kumimoji="0" lang="ko-KR" altLang="en-US"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sym typeface="Arial"/>
            </a:endParaRPr>
          </a:p>
        </p:txBody>
      </p:sp>
      <p:sp>
        <p:nvSpPr>
          <p:cNvPr id="323" name="Google Shape;46;p15"/>
          <p:cNvSpPr txBox="1">
            <a:spLocks noGrp="1"/>
          </p:cNvSpPr>
          <p:nvPr>
            <p:ph type="ctrTitle"/>
          </p:nvPr>
        </p:nvSpPr>
        <p:spPr>
          <a:xfrm>
            <a:off x="530875" y="668954"/>
            <a:ext cx="7796487" cy="2323600"/>
          </a:xfrm>
          <a:prstGeom prst="rect">
            <a:avLst/>
          </a:prstGeom>
        </p:spPr>
        <p:txBody>
          <a:bodyPr spcFirstLastPara="1" wrap="square" lIns="121900" tIns="121900" rIns="121900" bIns="121900" anchor="ctr" anchorCtr="0">
            <a:noAutofit/>
          </a:bodyPr>
          <a:lstStyle/>
          <a:p>
            <a:r>
              <a:rPr lang="en-US" sz="4000" b="1">
                <a:solidFill>
                  <a:schemeClr val="accent1">
                    <a:lumMod val="50000"/>
                  </a:schemeClr>
                </a:solidFill>
              </a:rPr>
              <a:t>TRAINING PROGRAMME FOR INDUSTRY ENTERPRISES</a:t>
            </a:r>
            <a:endParaRPr sz="4000" b="1" dirty="0">
              <a:solidFill>
                <a:schemeClr val="accent1">
                  <a:lumMod val="50000"/>
                </a:schemeClr>
              </a:solidFill>
            </a:endParaRPr>
          </a:p>
        </p:txBody>
      </p:sp>
      <p:sp>
        <p:nvSpPr>
          <p:cNvPr id="324" name="Subtitle 2">
            <a:extLst>
              <a:ext uri="{FF2B5EF4-FFF2-40B4-BE49-F238E27FC236}">
                <a16:creationId xmlns:a16="http://schemas.microsoft.com/office/drawing/2014/main" id="{75CAF021-2995-8C3A-9DC8-05E9217B7E67}"/>
              </a:ext>
            </a:extLst>
          </p:cNvPr>
          <p:cNvSpPr>
            <a:spLocks noGrp="1"/>
          </p:cNvSpPr>
          <p:nvPr>
            <p:ph type="subTitle" idx="1"/>
          </p:nvPr>
        </p:nvSpPr>
        <p:spPr>
          <a:xfrm>
            <a:off x="597347" y="3801520"/>
            <a:ext cx="7358626" cy="2323600"/>
          </a:xfrm>
        </p:spPr>
        <p:txBody>
          <a:bodyPr>
            <a:normAutofit/>
          </a:bodyPr>
          <a:lstStyle/>
          <a:p>
            <a:pPr marL="41009" indent="0">
              <a:buClr>
                <a:schemeClr val="accent1">
                  <a:lumMod val="50000"/>
                </a:schemeClr>
              </a:buClr>
            </a:pPr>
            <a:r>
              <a:rPr lang="en-VN" sz="2000" b="1" u="sng" dirty="0">
                <a:solidFill>
                  <a:schemeClr val="accent1">
                    <a:lumMod val="50000"/>
                  </a:schemeClr>
                </a:solidFill>
              </a:rPr>
              <a:t>Module </a:t>
            </a:r>
            <a:r>
              <a:rPr lang="en-US" sz="2000" b="1" u="sng" dirty="0">
                <a:solidFill>
                  <a:schemeClr val="accent1">
                    <a:lumMod val="50000"/>
                  </a:schemeClr>
                </a:solidFill>
              </a:rPr>
              <a:t>14: </a:t>
            </a:r>
          </a:p>
          <a:p>
            <a:pPr marL="41009" indent="0">
              <a:buClr>
                <a:schemeClr val="accent1">
                  <a:lumMod val="50000"/>
                </a:schemeClr>
              </a:buClr>
            </a:pPr>
            <a:r>
              <a:rPr lang="en-US" sz="2000" dirty="0">
                <a:solidFill>
                  <a:schemeClr val="accent1">
                    <a:lumMod val="50000"/>
                  </a:schemeClr>
                </a:solidFill>
              </a:rPr>
              <a:t>Using energy efficiently in refrigeration and air </a:t>
            </a:r>
          </a:p>
          <a:p>
            <a:pPr marL="41009" indent="0">
              <a:buClr>
                <a:schemeClr val="accent1">
                  <a:lumMod val="50000"/>
                </a:schemeClr>
              </a:buClr>
            </a:pPr>
            <a:r>
              <a:rPr lang="en-US" sz="2000" dirty="0">
                <a:solidFill>
                  <a:schemeClr val="accent1">
                    <a:lumMod val="50000"/>
                  </a:schemeClr>
                </a:solidFill>
              </a:rPr>
              <a:t>conditioning systems.</a:t>
            </a:r>
          </a:p>
        </p:txBody>
      </p:sp>
    </p:spTree>
    <p:extLst>
      <p:ext uri="{BB962C8B-B14F-4D97-AF65-F5344CB8AC3E}">
        <p14:creationId xmlns:p14="http://schemas.microsoft.com/office/powerpoint/2010/main" val="8170912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Placeholder 2">
            <a:extLst>
              <a:ext uri="{FF2B5EF4-FFF2-40B4-BE49-F238E27FC236}">
                <a16:creationId xmlns:a16="http://schemas.microsoft.com/office/drawing/2014/main" id="{5BE4F364-B53C-D48C-0ADC-1C712B466110}"/>
              </a:ext>
            </a:extLst>
          </p:cNvPr>
          <p:cNvSpPr txBox="1">
            <a:spLocks/>
          </p:cNvSpPr>
          <p:nvPr/>
        </p:nvSpPr>
        <p:spPr bwMode="auto">
          <a:xfrm>
            <a:off x="0" y="399691"/>
            <a:ext cx="12179299"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7013" indent="-227013"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lvl="0" indent="0" algn="ctr" eaLnBrk="1" hangingPunct="1">
              <a:spcBef>
                <a:spcPct val="20000"/>
              </a:spcBef>
              <a:buClr>
                <a:srgbClr val="00783C"/>
              </a:buClr>
            </a:pPr>
            <a:r>
              <a:rPr lang="en-US" altLang="en-US" sz="2600" b="1">
                <a:solidFill>
                  <a:srgbClr val="87C6CC">
                    <a:lumMod val="50000"/>
                  </a:srgbClr>
                </a:solidFill>
                <a:cs typeface="Arial" panose="020B0604020202020204" pitchFamily="34" charset="0"/>
              </a:rPr>
              <a:t>ENERGY EFFICIENCY SOLUTIONS FOR REFRIGERATION AND AIR CONDITIONING SYSTEMS</a:t>
            </a:r>
            <a:endParaRPr kumimoji="0" lang="vi-VN" altLang="en-US" sz="2600" b="1" i="0" u="none" strike="noStrike" kern="1200" cap="none" spc="0" normalizeH="0" baseline="0" noProof="0" dirty="0">
              <a:ln>
                <a:noFill/>
              </a:ln>
              <a:solidFill>
                <a:srgbClr val="87C6CC">
                  <a:lumMod val="50000"/>
                </a:srgbClr>
              </a:solidFill>
              <a:effectLst/>
              <a:uLnTx/>
              <a:uFillTx/>
              <a:cs typeface="Arial" panose="020B0604020202020204" pitchFamily="34" charset="0"/>
            </a:endParaRPr>
          </a:p>
        </p:txBody>
      </p:sp>
      <p:grpSp>
        <p:nvGrpSpPr>
          <p:cNvPr id="16387" name="Group 94">
            <a:extLst>
              <a:ext uri="{FF2B5EF4-FFF2-40B4-BE49-F238E27FC236}">
                <a16:creationId xmlns:a16="http://schemas.microsoft.com/office/drawing/2014/main" id="{10920398-239F-3694-4485-86779B3A0A36}"/>
              </a:ext>
            </a:extLst>
          </p:cNvPr>
          <p:cNvGrpSpPr>
            <a:grpSpLocks/>
          </p:cNvGrpSpPr>
          <p:nvPr/>
        </p:nvGrpSpPr>
        <p:grpSpPr bwMode="auto">
          <a:xfrm>
            <a:off x="1757634" y="1295400"/>
            <a:ext cx="8468269" cy="5335270"/>
            <a:chOff x="2160" y="778"/>
            <a:chExt cx="12615" cy="8402"/>
          </a:xfrm>
        </p:grpSpPr>
        <p:sp>
          <p:nvSpPr>
            <p:cNvPr id="16388" name="Text Box 95">
              <a:extLst>
                <a:ext uri="{FF2B5EF4-FFF2-40B4-BE49-F238E27FC236}">
                  <a16:creationId xmlns:a16="http://schemas.microsoft.com/office/drawing/2014/main" id="{E6FEB446-E05C-5B32-3E64-93E5EBB7FC43}"/>
                </a:ext>
              </a:extLst>
            </p:cNvPr>
            <p:cNvSpPr txBox="1">
              <a:spLocks noChangeArrowheads="1"/>
            </p:cNvSpPr>
            <p:nvPr/>
          </p:nvSpPr>
          <p:spPr bwMode="auto">
            <a:xfrm>
              <a:off x="2160" y="4470"/>
              <a:ext cx="1620" cy="214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srgbClr val="000000"/>
                  </a:solidFill>
                  <a:effectLst/>
                  <a:uLnTx/>
                  <a:uFillTx/>
                  <a:latin typeface="Arial" panose="020B0604020202020204" pitchFamily="34" charset="0"/>
                  <a:ea typeface="MS Mincho" panose="02020609040205080304" pitchFamily="49" charset="-128"/>
                  <a:cs typeface="Arial" panose="020B0604020202020204" pitchFamily="34" charset="0"/>
                </a:rPr>
                <a:t>Energy saving </a:t>
              </a:r>
              <a:r>
                <a:rPr kumimoji="0" lang="en-US" altLang="ja-JP" sz="1200" b="0" i="0" u="none" strike="noStrike" kern="1200" cap="none" spc="0" normalizeH="0" baseline="0" noProof="0">
                  <a:ln>
                    <a:noFill/>
                  </a:ln>
                  <a:solidFill>
                    <a:srgbClr val="000000"/>
                  </a:solidFill>
                  <a:effectLst/>
                  <a:uLnTx/>
                  <a:uFillTx/>
                  <a:latin typeface="Arial" panose="020B0604020202020204" pitchFamily="34" charset="0"/>
                  <a:ea typeface="MS Mincho" panose="02020609040205080304" pitchFamily="49" charset="-128"/>
                  <a:cs typeface="Arial" panose="020B0604020202020204" pitchFamily="34" charset="0"/>
                </a:rPr>
                <a:t>solutions for refrigeration and  air conditioning systems</a:t>
              </a:r>
              <a:endParaRPr kumimoji="0" lang="en-SG" alt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389" name="Text Box 96">
              <a:extLst>
                <a:ext uri="{FF2B5EF4-FFF2-40B4-BE49-F238E27FC236}">
                  <a16:creationId xmlns:a16="http://schemas.microsoft.com/office/drawing/2014/main" id="{166A267E-FD03-43FB-C20D-C1B46C6F8B30}"/>
                </a:ext>
              </a:extLst>
            </p:cNvPr>
            <p:cNvSpPr txBox="1">
              <a:spLocks noChangeArrowheads="1"/>
            </p:cNvSpPr>
            <p:nvPr/>
          </p:nvSpPr>
          <p:spPr bwMode="auto">
            <a:xfrm>
              <a:off x="4500" y="1605"/>
              <a:ext cx="3060" cy="36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SG" altLang="ja-JP" sz="1200" b="0" i="0" u="none" strike="noStrike" kern="1200" cap="none" spc="0" normalizeH="0" baseline="0" noProof="0" dirty="0">
                  <a:ln>
                    <a:noFill/>
                  </a:ln>
                  <a:solidFill>
                    <a:srgbClr val="000000"/>
                  </a:solidFill>
                  <a:effectLst/>
                  <a:uLnTx/>
                  <a:uFillTx/>
                  <a:latin typeface="Arial" panose="020B0604020202020204" pitchFamily="34" charset="0"/>
                  <a:ea typeface="MS Mincho" panose="02020609040205080304" pitchFamily="49" charset="-128"/>
                  <a:cs typeface="Arial" panose="020B0604020202020204" pitchFamily="34" charset="0"/>
                </a:rPr>
                <a:t>Reduce heat loss</a:t>
              </a:r>
              <a:endParaRPr kumimoji="0" lang="en-SG" alt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390" name="Text Box 97">
              <a:extLst>
                <a:ext uri="{FF2B5EF4-FFF2-40B4-BE49-F238E27FC236}">
                  <a16:creationId xmlns:a16="http://schemas.microsoft.com/office/drawing/2014/main" id="{2AB5735E-B081-8324-D48A-25300179B978}"/>
                </a:ext>
              </a:extLst>
            </p:cNvPr>
            <p:cNvSpPr txBox="1">
              <a:spLocks noChangeArrowheads="1"/>
            </p:cNvSpPr>
            <p:nvPr/>
          </p:nvSpPr>
          <p:spPr bwMode="auto">
            <a:xfrm>
              <a:off x="4500" y="3420"/>
              <a:ext cx="3060" cy="975"/>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srgbClr val="000000"/>
                  </a:solidFill>
                  <a:effectLst/>
                  <a:uLnTx/>
                  <a:uFillTx/>
                  <a:latin typeface="Arial" panose="020B0604020202020204" pitchFamily="34" charset="0"/>
                  <a:ea typeface="MS Mincho" panose="02020609040205080304" pitchFamily="49" charset="-128"/>
                  <a:cs typeface="Arial" panose="020B0604020202020204" pitchFamily="34" charset="0"/>
                </a:rPr>
                <a:t>Use machines of the correct type and high performance</a:t>
              </a:r>
              <a:endParaRPr kumimoji="0" lang="en-SG" alt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391" name="Text Box 98">
              <a:extLst>
                <a:ext uri="{FF2B5EF4-FFF2-40B4-BE49-F238E27FC236}">
                  <a16:creationId xmlns:a16="http://schemas.microsoft.com/office/drawing/2014/main" id="{48F4EC40-74E3-43AE-2E32-336BD104EC93}"/>
                </a:ext>
              </a:extLst>
            </p:cNvPr>
            <p:cNvSpPr txBox="1">
              <a:spLocks noChangeArrowheads="1"/>
            </p:cNvSpPr>
            <p:nvPr/>
          </p:nvSpPr>
          <p:spPr bwMode="auto">
            <a:xfrm>
              <a:off x="4500" y="6015"/>
              <a:ext cx="3060" cy="1245"/>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srgbClr val="000000"/>
                  </a:solidFill>
                  <a:effectLst/>
                  <a:uLnTx/>
                  <a:uFillTx/>
                  <a:latin typeface="Arial" panose="020B0604020202020204" pitchFamily="34" charset="0"/>
                  <a:ea typeface="MS Mincho" panose="02020609040205080304" pitchFamily="49" charset="-128"/>
                  <a:cs typeface="Arial" panose="020B0604020202020204" pitchFamily="34" charset="0"/>
                </a:rPr>
                <a:t>Installation, operation, maintenance and repair according to proper techniques</a:t>
              </a:r>
              <a:endParaRPr kumimoji="0" lang="en-SG" alt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392" name="Text Box 99">
              <a:extLst>
                <a:ext uri="{FF2B5EF4-FFF2-40B4-BE49-F238E27FC236}">
                  <a16:creationId xmlns:a16="http://schemas.microsoft.com/office/drawing/2014/main" id="{B9DF83E9-9BAD-3AEB-2FCC-AAAA666B386A}"/>
                </a:ext>
              </a:extLst>
            </p:cNvPr>
            <p:cNvSpPr txBox="1">
              <a:spLocks noChangeArrowheads="1"/>
            </p:cNvSpPr>
            <p:nvPr/>
          </p:nvSpPr>
          <p:spPr bwMode="auto">
            <a:xfrm>
              <a:off x="4515" y="8160"/>
              <a:ext cx="3060" cy="54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SG" altLang="ja-JP" sz="1200" b="0" i="0" u="none" strike="noStrike" kern="1200" cap="none" spc="0" normalizeH="0" baseline="0" noProof="0" dirty="0">
                  <a:ln>
                    <a:noFill/>
                  </a:ln>
                  <a:solidFill>
                    <a:srgbClr val="000000"/>
                  </a:solidFill>
                  <a:effectLst/>
                  <a:uLnTx/>
                  <a:uFillTx/>
                  <a:latin typeface="Arial" panose="020B0604020202020204" pitchFamily="34" charset="0"/>
                  <a:ea typeface="MS Mincho" panose="02020609040205080304" pitchFamily="49" charset="-128"/>
                  <a:cs typeface="Arial" panose="020B0604020202020204" pitchFamily="34" charset="0"/>
                </a:rPr>
                <a:t>Other solutions</a:t>
              </a:r>
              <a:endParaRPr kumimoji="0" lang="en-SG" alt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393" name="Text Box 100">
              <a:extLst>
                <a:ext uri="{FF2B5EF4-FFF2-40B4-BE49-F238E27FC236}">
                  <a16:creationId xmlns:a16="http://schemas.microsoft.com/office/drawing/2014/main" id="{0EAEC475-ACA3-8DE1-536D-39034145609F}"/>
                </a:ext>
              </a:extLst>
            </p:cNvPr>
            <p:cNvSpPr txBox="1">
              <a:spLocks noChangeArrowheads="1"/>
            </p:cNvSpPr>
            <p:nvPr/>
          </p:nvSpPr>
          <p:spPr bwMode="auto">
            <a:xfrm>
              <a:off x="8460" y="778"/>
              <a:ext cx="6315" cy="662"/>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srgbClr val="000000"/>
                  </a:solidFill>
                  <a:effectLst/>
                  <a:uLnTx/>
                  <a:uFillTx/>
                  <a:latin typeface="Arial" panose="020B0604020202020204" pitchFamily="34" charset="0"/>
                  <a:ea typeface="MS Mincho" panose="02020609040205080304" pitchFamily="49" charset="-128"/>
                  <a:cs typeface="Arial" panose="020B0604020202020204" pitchFamily="34" charset="0"/>
                </a:rPr>
                <a:t>Heat and moisture insulation for cold rooms and cold storage; air conditioning system</a:t>
              </a:r>
              <a:endParaRPr kumimoji="0" lang="en-SG" alt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394" name="Text Box 101">
              <a:extLst>
                <a:ext uri="{FF2B5EF4-FFF2-40B4-BE49-F238E27FC236}">
                  <a16:creationId xmlns:a16="http://schemas.microsoft.com/office/drawing/2014/main" id="{513FC0D9-DF38-C2D7-341D-915D5EF94C27}"/>
                </a:ext>
              </a:extLst>
            </p:cNvPr>
            <p:cNvSpPr txBox="1">
              <a:spLocks noChangeArrowheads="1"/>
            </p:cNvSpPr>
            <p:nvPr/>
          </p:nvSpPr>
          <p:spPr bwMode="auto">
            <a:xfrm>
              <a:off x="8460" y="1440"/>
              <a:ext cx="6315" cy="54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SG" altLang="ja-JP" sz="1200" b="0" i="0" u="none" strike="noStrike" kern="1200" cap="none" spc="0" normalizeH="0" baseline="0" noProof="0" dirty="0">
                  <a:ln>
                    <a:noFill/>
                  </a:ln>
                  <a:solidFill>
                    <a:srgbClr val="000000"/>
                  </a:solidFill>
                  <a:effectLst/>
                  <a:uLnTx/>
                  <a:uFillTx/>
                  <a:latin typeface="Arial" panose="020B0604020202020204" pitchFamily="34" charset="0"/>
                  <a:ea typeface="MS Mincho" panose="02020609040205080304" pitchFamily="49" charset="-128"/>
                  <a:cs typeface="Arial" panose="020B0604020202020204" pitchFamily="34" charset="0"/>
                </a:rPr>
                <a:t>Avoid cold air leakage; Ventilation control.</a:t>
              </a:r>
              <a:endParaRPr kumimoji="0" lang="en-SG" alt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395" name="Text Box 102">
              <a:extLst>
                <a:ext uri="{FF2B5EF4-FFF2-40B4-BE49-F238E27FC236}">
                  <a16:creationId xmlns:a16="http://schemas.microsoft.com/office/drawing/2014/main" id="{BEFBB5D4-1BC2-2ABC-3015-EAFCA121A8B6}"/>
                </a:ext>
              </a:extLst>
            </p:cNvPr>
            <p:cNvSpPr txBox="1">
              <a:spLocks noChangeArrowheads="1"/>
            </p:cNvSpPr>
            <p:nvPr/>
          </p:nvSpPr>
          <p:spPr bwMode="auto">
            <a:xfrm>
              <a:off x="8460" y="3419"/>
              <a:ext cx="6300" cy="36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srgbClr val="000000"/>
                  </a:solidFill>
                  <a:effectLst/>
                  <a:uLnTx/>
                  <a:uFillTx/>
                  <a:latin typeface="Arial" panose="020B0604020202020204" pitchFamily="34" charset="0"/>
                  <a:ea typeface="MS Mincho" panose="02020609040205080304" pitchFamily="49" charset="-128"/>
                  <a:cs typeface="Arial" panose="020B0604020202020204" pitchFamily="34" charset="0"/>
                </a:rPr>
                <a:t>Choose a modern, high-performance compressor</a:t>
              </a:r>
              <a:endParaRPr kumimoji="0" lang="en-SG" alt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396" name="Text Box 103">
              <a:extLst>
                <a:ext uri="{FF2B5EF4-FFF2-40B4-BE49-F238E27FC236}">
                  <a16:creationId xmlns:a16="http://schemas.microsoft.com/office/drawing/2014/main" id="{B00871CF-49A1-2A22-BA2B-6BA483D60A1A}"/>
                </a:ext>
              </a:extLst>
            </p:cNvPr>
            <p:cNvSpPr txBox="1">
              <a:spLocks noChangeArrowheads="1"/>
            </p:cNvSpPr>
            <p:nvPr/>
          </p:nvSpPr>
          <p:spPr bwMode="auto">
            <a:xfrm>
              <a:off x="8460" y="3778"/>
              <a:ext cx="6300" cy="72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srgbClr val="000000"/>
                  </a:solidFill>
                  <a:effectLst/>
                  <a:uLnTx/>
                  <a:uFillTx/>
                  <a:latin typeface="Arial" panose="020B0604020202020204" pitchFamily="34" charset="0"/>
                  <a:ea typeface="MS Mincho" panose="02020609040205080304" pitchFamily="49" charset="-128"/>
                  <a:cs typeface="Arial" panose="020B0604020202020204" pitchFamily="34" charset="0"/>
                </a:rPr>
                <a:t>Choose suitable, high-performance evaporators, condensers, and auxiliary equipment</a:t>
              </a:r>
              <a:endParaRPr kumimoji="0" lang="en-SG" alt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397" name="Text Box 104">
              <a:extLst>
                <a:ext uri="{FF2B5EF4-FFF2-40B4-BE49-F238E27FC236}">
                  <a16:creationId xmlns:a16="http://schemas.microsoft.com/office/drawing/2014/main" id="{8CBFBF01-5C3F-951E-2B27-BE4F0F64EECC}"/>
                </a:ext>
              </a:extLst>
            </p:cNvPr>
            <p:cNvSpPr txBox="1">
              <a:spLocks noChangeArrowheads="1"/>
            </p:cNvSpPr>
            <p:nvPr/>
          </p:nvSpPr>
          <p:spPr bwMode="auto">
            <a:xfrm>
              <a:off x="8460" y="4485"/>
              <a:ext cx="6300" cy="1095"/>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srgbClr val="000000"/>
                  </a:solidFill>
                  <a:effectLst/>
                  <a:uLnTx/>
                  <a:uFillTx/>
                  <a:latin typeface="Arial" panose="020B0604020202020204" pitchFamily="34" charset="0"/>
                  <a:ea typeface="MS Mincho" panose="02020609040205080304" pitchFamily="49" charset="-128"/>
                  <a:cs typeface="Arial" panose="020B0604020202020204" pitchFamily="34" charset="0"/>
                </a:rPr>
                <a:t>Choose the appropriate method of adjusting cooling capacity (on/off or inverter), the optimal method of adjusting the capacity of auxiliary equipment (pump, fan) (inverter).</a:t>
              </a:r>
              <a:r>
                <a:rPr kumimoji="0" lang="en-SG" altLang="ja-JP" sz="1200" b="0" i="0" u="none" strike="noStrike" kern="1200" cap="none" spc="0" normalizeH="0" baseline="0" noProof="0" dirty="0">
                  <a:ln>
                    <a:noFill/>
                  </a:ln>
                  <a:solidFill>
                    <a:srgbClr val="000000"/>
                  </a:solidFill>
                  <a:effectLst/>
                  <a:uLnTx/>
                  <a:uFillTx/>
                  <a:latin typeface="Arial" panose="020B0604020202020204" pitchFamily="34" charset="0"/>
                  <a:ea typeface="MS Mincho" panose="02020609040205080304" pitchFamily="49" charset="-128"/>
                  <a:cs typeface="Arial" panose="020B0604020202020204" pitchFamily="34" charset="0"/>
                </a:rPr>
                <a:t>)</a:t>
              </a:r>
              <a:endParaRPr kumimoji="0" lang="en-SG" alt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398" name="Text Box 105">
              <a:extLst>
                <a:ext uri="{FF2B5EF4-FFF2-40B4-BE49-F238E27FC236}">
                  <a16:creationId xmlns:a16="http://schemas.microsoft.com/office/drawing/2014/main" id="{6049F340-5DD8-AFF5-BD7A-CA8C3A7F31A2}"/>
                </a:ext>
              </a:extLst>
            </p:cNvPr>
            <p:cNvSpPr txBox="1">
              <a:spLocks noChangeArrowheads="1"/>
            </p:cNvSpPr>
            <p:nvPr/>
          </p:nvSpPr>
          <p:spPr bwMode="auto">
            <a:xfrm>
              <a:off x="8460" y="2699"/>
              <a:ext cx="6300" cy="72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srgbClr val="000000"/>
                  </a:solidFill>
                  <a:effectLst/>
                  <a:uLnTx/>
                  <a:uFillTx/>
                  <a:latin typeface="Arial" panose="020B0604020202020204" pitchFamily="34" charset="0"/>
                  <a:ea typeface="MS Mincho" panose="02020609040205080304" pitchFamily="49" charset="-128"/>
                  <a:cs typeface="Arial" panose="020B0604020202020204" pitchFamily="34" charset="0"/>
                </a:rPr>
                <a:t>Choose the right type (1 level, 2 level, air cooled, water cooled, direct, indirect) and suitable for the intended use.</a:t>
              </a:r>
              <a:endParaRPr kumimoji="0" lang="en-SG" alt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399" name="Text Box 106">
              <a:extLst>
                <a:ext uri="{FF2B5EF4-FFF2-40B4-BE49-F238E27FC236}">
                  <a16:creationId xmlns:a16="http://schemas.microsoft.com/office/drawing/2014/main" id="{216F02A6-68D3-5C7A-9101-CB87A7D33CF8}"/>
                </a:ext>
              </a:extLst>
            </p:cNvPr>
            <p:cNvSpPr txBox="1">
              <a:spLocks noChangeArrowheads="1"/>
            </p:cNvSpPr>
            <p:nvPr/>
          </p:nvSpPr>
          <p:spPr bwMode="auto">
            <a:xfrm>
              <a:off x="8460" y="8100"/>
              <a:ext cx="6300" cy="36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srgbClr val="000000"/>
                  </a:solidFill>
                  <a:effectLst/>
                  <a:uLnTx/>
                  <a:uFillTx/>
                  <a:latin typeface="Arial" panose="020B0604020202020204" pitchFamily="34" charset="0"/>
                  <a:ea typeface="MS Mincho" panose="02020609040205080304" pitchFamily="49" charset="-128"/>
                  <a:cs typeface="Arial" panose="020B0604020202020204" pitchFamily="34" charset="0"/>
                </a:rPr>
                <a:t>Hot and cold heat pump</a:t>
              </a:r>
              <a:endParaRPr kumimoji="0" lang="en-SG" alt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400" name="Text Box 107">
              <a:extLst>
                <a:ext uri="{FF2B5EF4-FFF2-40B4-BE49-F238E27FC236}">
                  <a16:creationId xmlns:a16="http://schemas.microsoft.com/office/drawing/2014/main" id="{D7EE2E10-4AF8-1F72-46B3-A6D44E102C91}"/>
                </a:ext>
              </a:extLst>
            </p:cNvPr>
            <p:cNvSpPr txBox="1">
              <a:spLocks noChangeArrowheads="1"/>
            </p:cNvSpPr>
            <p:nvPr/>
          </p:nvSpPr>
          <p:spPr bwMode="auto">
            <a:xfrm>
              <a:off x="8460" y="8460"/>
              <a:ext cx="6300" cy="72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srgbClr val="000000"/>
                  </a:solidFill>
                  <a:effectLst/>
                  <a:uLnTx/>
                  <a:uFillTx/>
                  <a:latin typeface="Arial" panose="020B0604020202020204" pitchFamily="34" charset="0"/>
                  <a:ea typeface="MS Mincho" panose="02020609040205080304" pitchFamily="49" charset="-128"/>
                  <a:cs typeface="Arial" panose="020B0604020202020204" pitchFamily="34" charset="0"/>
                </a:rPr>
                <a:t>Use waste heat (excess steam, waste water, etc.) to run absorption air conditioners and ejector air conditioners</a:t>
              </a:r>
              <a:endParaRPr kumimoji="0" lang="en-SG" alt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401" name="Text Box 108">
              <a:extLst>
                <a:ext uri="{FF2B5EF4-FFF2-40B4-BE49-F238E27FC236}">
                  <a16:creationId xmlns:a16="http://schemas.microsoft.com/office/drawing/2014/main" id="{14E7C336-D31B-9A92-CEC8-86BA23072C32}"/>
                </a:ext>
              </a:extLst>
            </p:cNvPr>
            <p:cNvSpPr txBox="1">
              <a:spLocks noChangeArrowheads="1"/>
            </p:cNvSpPr>
            <p:nvPr/>
          </p:nvSpPr>
          <p:spPr bwMode="auto">
            <a:xfrm>
              <a:off x="8460" y="7740"/>
              <a:ext cx="6300" cy="36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SG" altLang="ja-JP" sz="1200" b="0" i="0" u="none" strike="noStrike" kern="1200" cap="none" spc="0" normalizeH="0" baseline="0" noProof="0" dirty="0">
                  <a:ln>
                    <a:noFill/>
                  </a:ln>
                  <a:solidFill>
                    <a:srgbClr val="000000"/>
                  </a:solidFill>
                  <a:effectLst/>
                  <a:uLnTx/>
                  <a:uFillTx/>
                  <a:latin typeface="Arial" panose="020B0604020202020204" pitchFamily="34" charset="0"/>
                  <a:ea typeface="MS Mincho" panose="02020609040205080304" pitchFamily="49" charset="-128"/>
                  <a:cs typeface="Arial" panose="020B0604020202020204" pitchFamily="34" charset="0"/>
                </a:rPr>
                <a:t>Cold accumulation</a:t>
              </a:r>
              <a:endParaRPr kumimoji="0" lang="en-SG" alt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402" name="Text Box 109">
              <a:extLst>
                <a:ext uri="{FF2B5EF4-FFF2-40B4-BE49-F238E27FC236}">
                  <a16:creationId xmlns:a16="http://schemas.microsoft.com/office/drawing/2014/main" id="{511C2F2E-6E46-1606-8772-D61104D9E2D6}"/>
                </a:ext>
              </a:extLst>
            </p:cNvPr>
            <p:cNvSpPr txBox="1">
              <a:spLocks noChangeArrowheads="1"/>
            </p:cNvSpPr>
            <p:nvPr/>
          </p:nvSpPr>
          <p:spPr bwMode="auto">
            <a:xfrm>
              <a:off x="8460" y="6480"/>
              <a:ext cx="6300" cy="72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0" eaLnBrk="1" hangingPunct="1">
                <a:defRPr/>
              </a:pPr>
              <a:r>
                <a:rPr lang="en-US" sz="1200"/>
                <a:t>Ensure the permissible operating parameters; optimize system operation, optimize the evaporator, optimize the condenser.</a:t>
              </a:r>
              <a:endParaRPr kumimoji="0" lang="en-SG" alt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403" name="Text Box 110">
              <a:extLst>
                <a:ext uri="{FF2B5EF4-FFF2-40B4-BE49-F238E27FC236}">
                  <a16:creationId xmlns:a16="http://schemas.microsoft.com/office/drawing/2014/main" id="{6788F211-BE7E-BE99-6648-9EED4D6FF186}"/>
                </a:ext>
              </a:extLst>
            </p:cNvPr>
            <p:cNvSpPr txBox="1">
              <a:spLocks noChangeArrowheads="1"/>
            </p:cNvSpPr>
            <p:nvPr/>
          </p:nvSpPr>
          <p:spPr bwMode="auto">
            <a:xfrm>
              <a:off x="8460" y="7200"/>
              <a:ext cx="6300" cy="36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srgbClr val="000000"/>
                  </a:solidFill>
                  <a:effectLst/>
                  <a:uLnTx/>
                  <a:uFillTx/>
                  <a:latin typeface="Arial" panose="020B0604020202020204" pitchFamily="34" charset="0"/>
                  <a:ea typeface="MS Mincho" panose="02020609040205080304" pitchFamily="49" charset="-128"/>
                  <a:cs typeface="Arial" panose="020B0604020202020204" pitchFamily="34" charset="0"/>
                </a:rPr>
                <a:t>Regular maintenance according to regulations</a:t>
              </a:r>
              <a:endParaRPr kumimoji="0" lang="en-SG" alt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404" name="Text Box 111">
              <a:extLst>
                <a:ext uri="{FF2B5EF4-FFF2-40B4-BE49-F238E27FC236}">
                  <a16:creationId xmlns:a16="http://schemas.microsoft.com/office/drawing/2014/main" id="{22FDC4D2-38B2-0F3D-9FEA-FBD7B2127A87}"/>
                </a:ext>
              </a:extLst>
            </p:cNvPr>
            <p:cNvSpPr txBox="1">
              <a:spLocks noChangeArrowheads="1"/>
            </p:cNvSpPr>
            <p:nvPr/>
          </p:nvSpPr>
          <p:spPr bwMode="auto">
            <a:xfrm>
              <a:off x="8460" y="5580"/>
              <a:ext cx="6300" cy="90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a:ln>
                    <a:noFill/>
                  </a:ln>
                  <a:solidFill>
                    <a:srgbClr val="000000"/>
                  </a:solidFill>
                  <a:effectLst/>
                  <a:uLnTx/>
                  <a:uFillTx/>
                  <a:latin typeface="Arial" panose="020B0604020202020204" pitchFamily="34" charset="0"/>
                  <a:ea typeface="MS Mincho" panose="02020609040205080304" pitchFamily="49" charset="-128"/>
                  <a:cs typeface="Arial" panose="020B0604020202020204" pitchFamily="34" charset="0"/>
                </a:rPr>
                <a:t>Construction and installation of evaporators, condensers, auxiliary equipment, pipelines,... in accordance with technical standards and optimization</a:t>
              </a:r>
              <a:endParaRPr kumimoji="0" lang="en-SG" alt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405" name="Line 112">
              <a:extLst>
                <a:ext uri="{FF2B5EF4-FFF2-40B4-BE49-F238E27FC236}">
                  <a16:creationId xmlns:a16="http://schemas.microsoft.com/office/drawing/2014/main" id="{E8A10D03-47F2-4A54-D626-5422211B1268}"/>
                </a:ext>
              </a:extLst>
            </p:cNvPr>
            <p:cNvSpPr>
              <a:spLocks noChangeShapeType="1"/>
            </p:cNvSpPr>
            <p:nvPr/>
          </p:nvSpPr>
          <p:spPr bwMode="auto">
            <a:xfrm flipH="1">
              <a:off x="4140" y="1785"/>
              <a:ext cx="36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406" name="Line 113">
              <a:extLst>
                <a:ext uri="{FF2B5EF4-FFF2-40B4-BE49-F238E27FC236}">
                  <a16:creationId xmlns:a16="http://schemas.microsoft.com/office/drawing/2014/main" id="{5FEA0CF7-7707-D95C-8460-2DFCC79D48CE}"/>
                </a:ext>
              </a:extLst>
            </p:cNvPr>
            <p:cNvSpPr>
              <a:spLocks noChangeShapeType="1"/>
            </p:cNvSpPr>
            <p:nvPr/>
          </p:nvSpPr>
          <p:spPr bwMode="auto">
            <a:xfrm flipH="1">
              <a:off x="4140" y="3795"/>
              <a:ext cx="36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407" name="Line 114">
              <a:extLst>
                <a:ext uri="{FF2B5EF4-FFF2-40B4-BE49-F238E27FC236}">
                  <a16:creationId xmlns:a16="http://schemas.microsoft.com/office/drawing/2014/main" id="{C61CD010-81BB-D265-EC8D-47199AF1A302}"/>
                </a:ext>
              </a:extLst>
            </p:cNvPr>
            <p:cNvSpPr>
              <a:spLocks noChangeShapeType="1"/>
            </p:cNvSpPr>
            <p:nvPr/>
          </p:nvSpPr>
          <p:spPr bwMode="auto">
            <a:xfrm flipH="1">
              <a:off x="4140" y="6480"/>
              <a:ext cx="36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408" name="Line 115">
              <a:extLst>
                <a:ext uri="{FF2B5EF4-FFF2-40B4-BE49-F238E27FC236}">
                  <a16:creationId xmlns:a16="http://schemas.microsoft.com/office/drawing/2014/main" id="{97CB2E96-2CEB-892F-7DD6-468BEFECE8B1}"/>
                </a:ext>
              </a:extLst>
            </p:cNvPr>
            <p:cNvSpPr>
              <a:spLocks noChangeShapeType="1"/>
            </p:cNvSpPr>
            <p:nvPr/>
          </p:nvSpPr>
          <p:spPr bwMode="auto">
            <a:xfrm flipH="1">
              <a:off x="4140" y="8475"/>
              <a:ext cx="36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409" name="Line 116">
              <a:extLst>
                <a:ext uri="{FF2B5EF4-FFF2-40B4-BE49-F238E27FC236}">
                  <a16:creationId xmlns:a16="http://schemas.microsoft.com/office/drawing/2014/main" id="{6C7DA370-CD0B-9610-4FCE-94EE8CE7F636}"/>
                </a:ext>
              </a:extLst>
            </p:cNvPr>
            <p:cNvSpPr>
              <a:spLocks noChangeShapeType="1"/>
            </p:cNvSpPr>
            <p:nvPr/>
          </p:nvSpPr>
          <p:spPr bwMode="auto">
            <a:xfrm>
              <a:off x="4140" y="1800"/>
              <a:ext cx="0" cy="666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410" name="Line 117">
              <a:extLst>
                <a:ext uri="{FF2B5EF4-FFF2-40B4-BE49-F238E27FC236}">
                  <a16:creationId xmlns:a16="http://schemas.microsoft.com/office/drawing/2014/main" id="{65B5D60F-37C9-BE99-D8E4-2F830552BF83}"/>
                </a:ext>
              </a:extLst>
            </p:cNvPr>
            <p:cNvSpPr>
              <a:spLocks noChangeShapeType="1"/>
            </p:cNvSpPr>
            <p:nvPr/>
          </p:nvSpPr>
          <p:spPr bwMode="auto">
            <a:xfrm>
              <a:off x="3780" y="5010"/>
              <a:ext cx="36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411" name="Line 118">
              <a:extLst>
                <a:ext uri="{FF2B5EF4-FFF2-40B4-BE49-F238E27FC236}">
                  <a16:creationId xmlns:a16="http://schemas.microsoft.com/office/drawing/2014/main" id="{84C53F2B-0DAF-83E7-FC28-47B977113DE8}"/>
                </a:ext>
              </a:extLst>
            </p:cNvPr>
            <p:cNvSpPr>
              <a:spLocks noChangeShapeType="1"/>
            </p:cNvSpPr>
            <p:nvPr/>
          </p:nvSpPr>
          <p:spPr bwMode="auto">
            <a:xfrm>
              <a:off x="7560" y="8460"/>
              <a:ext cx="9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412" name="Line 119">
              <a:extLst>
                <a:ext uri="{FF2B5EF4-FFF2-40B4-BE49-F238E27FC236}">
                  <a16:creationId xmlns:a16="http://schemas.microsoft.com/office/drawing/2014/main" id="{0D34AB04-D2FE-D74B-9172-E0A19B4FE240}"/>
                </a:ext>
              </a:extLst>
            </p:cNvPr>
            <p:cNvSpPr>
              <a:spLocks noChangeShapeType="1"/>
            </p:cNvSpPr>
            <p:nvPr/>
          </p:nvSpPr>
          <p:spPr bwMode="auto">
            <a:xfrm>
              <a:off x="7560" y="6480"/>
              <a:ext cx="9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413" name="Line 120">
              <a:extLst>
                <a:ext uri="{FF2B5EF4-FFF2-40B4-BE49-F238E27FC236}">
                  <a16:creationId xmlns:a16="http://schemas.microsoft.com/office/drawing/2014/main" id="{C2A12EE5-FC2C-8761-1F48-4B2736BB73DE}"/>
                </a:ext>
              </a:extLst>
            </p:cNvPr>
            <p:cNvSpPr>
              <a:spLocks noChangeShapeType="1"/>
            </p:cNvSpPr>
            <p:nvPr/>
          </p:nvSpPr>
          <p:spPr bwMode="auto">
            <a:xfrm>
              <a:off x="7575" y="3795"/>
              <a:ext cx="9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414" name="Line 121">
              <a:extLst>
                <a:ext uri="{FF2B5EF4-FFF2-40B4-BE49-F238E27FC236}">
                  <a16:creationId xmlns:a16="http://schemas.microsoft.com/office/drawing/2014/main" id="{96FFE0A4-4E53-9C9F-10E2-8678AA45736B}"/>
                </a:ext>
              </a:extLst>
            </p:cNvPr>
            <p:cNvSpPr>
              <a:spLocks noChangeShapeType="1"/>
            </p:cNvSpPr>
            <p:nvPr/>
          </p:nvSpPr>
          <p:spPr bwMode="auto">
            <a:xfrm>
              <a:off x="7560" y="1785"/>
              <a:ext cx="9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415" name="Text Box 122">
              <a:extLst>
                <a:ext uri="{FF2B5EF4-FFF2-40B4-BE49-F238E27FC236}">
                  <a16:creationId xmlns:a16="http://schemas.microsoft.com/office/drawing/2014/main" id="{86BC4614-D129-8C5B-7E8D-570D4BCE8E70}"/>
                </a:ext>
              </a:extLst>
            </p:cNvPr>
            <p:cNvSpPr txBox="1">
              <a:spLocks noChangeArrowheads="1"/>
            </p:cNvSpPr>
            <p:nvPr/>
          </p:nvSpPr>
          <p:spPr bwMode="auto">
            <a:xfrm>
              <a:off x="8460" y="1980"/>
              <a:ext cx="6315" cy="54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srgbClr val="000000"/>
                  </a:solidFill>
                  <a:effectLst/>
                  <a:uLnTx/>
                  <a:uFillTx/>
                  <a:latin typeface="Arial" panose="020B0604020202020204" pitchFamily="34" charset="0"/>
                  <a:ea typeface="MS Mincho" panose="02020609040205080304" pitchFamily="49" charset="-128"/>
                  <a:cs typeface="Arial" panose="020B0604020202020204" pitchFamily="34" charset="0"/>
                </a:rPr>
                <a:t>Limit sources of excess heat generated in cold rooms</a:t>
              </a:r>
              <a:r>
                <a:rPr kumimoji="0" lang="en-SG" altLang="ja-JP" sz="1200" b="0" i="0" u="none" strike="noStrike" kern="1200" cap="none" spc="0" normalizeH="0" baseline="0" noProof="0" dirty="0">
                  <a:ln>
                    <a:noFill/>
                  </a:ln>
                  <a:solidFill>
                    <a:srgbClr val="000000"/>
                  </a:solidFill>
                  <a:effectLst/>
                  <a:uLnTx/>
                  <a:uFillTx/>
                  <a:latin typeface="Arial" panose="020B0604020202020204" pitchFamily="34" charset="0"/>
                  <a:ea typeface="MS Mincho" panose="02020609040205080304" pitchFamily="49" charset="-128"/>
                  <a:cs typeface="Arial" panose="020B0604020202020204" pitchFamily="34" charset="0"/>
                </a:rPr>
                <a:t>.</a:t>
              </a:r>
              <a:endParaRPr kumimoji="0" lang="en-SG" alt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grpSp>
      <p:pic>
        <p:nvPicPr>
          <p:cNvPr id="32" name="Picture 31"/>
          <p:cNvPicPr>
            <a:picLocks noChangeAspect="1"/>
          </p:cNvPicPr>
          <p:nvPr/>
        </p:nvPicPr>
        <p:blipFill>
          <a:blip r:embed="rId4"/>
          <a:stretch>
            <a:fillRect/>
          </a:stretch>
        </p:blipFill>
        <p:spPr>
          <a:xfrm>
            <a:off x="11271612" y="6029241"/>
            <a:ext cx="907688" cy="828759"/>
          </a:xfrm>
          <a:prstGeom prst="rect">
            <a:avLst/>
          </a:prstGeom>
        </p:spPr>
      </p:pic>
    </p:spTree>
    <p:extLst>
      <p:ext uri="{BB962C8B-B14F-4D97-AF65-F5344CB8AC3E}">
        <p14:creationId xmlns:p14="http://schemas.microsoft.com/office/powerpoint/2010/main" val="4263931808"/>
      </p:ext>
    </p:extLst>
  </p:cSld>
  <p:clrMapOvr>
    <a:masterClrMapping/>
  </p:clrMapOvr>
  <p:transition spd="slow"/>
  <p:extLst>
    <p:ext uri="{6950BFC3-D8DA-4A85-94F7-54DA5524770B}">
      <p188:commentRel xmlns:p188="http://schemas.microsoft.com/office/powerpoint/2018/8/main" r:id="rId3"/>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36BE3FC-FB66-0CAF-A0F7-2A3FB6CD0B62}"/>
              </a:ext>
            </a:extLst>
          </p:cNvPr>
          <p:cNvSpPr txBox="1"/>
          <p:nvPr/>
        </p:nvSpPr>
        <p:spPr>
          <a:xfrm>
            <a:off x="612956" y="584201"/>
            <a:ext cx="11010900" cy="584775"/>
          </a:xfrm>
          <a:prstGeom prst="rect">
            <a:avLst/>
          </a:prstGeom>
          <a:noFill/>
        </p:spPr>
        <p:txBody>
          <a:bodyPr wrap="square">
            <a:spAutoFit/>
          </a:bodyPr>
          <a:lstStyle/>
          <a:p>
            <a:pPr algn="ctr"/>
            <a:r>
              <a:rPr lang="en-US" altLang="en-US" sz="3200" b="1">
                <a:solidFill>
                  <a:schemeClr val="accent1">
                    <a:lumMod val="50000"/>
                  </a:schemeClr>
                </a:solidFill>
              </a:rPr>
              <a:t>PARTS THAT NEED ATTENTION DURING OPERATION</a:t>
            </a:r>
            <a:endParaRPr lang="en-US" altLang="en-US" sz="3200" b="1" dirty="0">
              <a:solidFill>
                <a:schemeClr val="accent1">
                  <a:lumMod val="50000"/>
                </a:schemeClr>
              </a:solidFill>
            </a:endParaRPr>
          </a:p>
        </p:txBody>
      </p:sp>
      <p:pic>
        <p:nvPicPr>
          <p:cNvPr id="4" name="Picture 3"/>
          <p:cNvPicPr>
            <a:picLocks noChangeAspect="1"/>
          </p:cNvPicPr>
          <p:nvPr/>
        </p:nvPicPr>
        <p:blipFill>
          <a:blip r:embed="rId2"/>
          <a:stretch>
            <a:fillRect/>
          </a:stretch>
        </p:blipFill>
        <p:spPr>
          <a:xfrm>
            <a:off x="11271612" y="6029241"/>
            <a:ext cx="907688" cy="828759"/>
          </a:xfrm>
          <a:prstGeom prst="rect">
            <a:avLst/>
          </a:prstGeom>
        </p:spPr>
      </p:pic>
      <p:sp>
        <p:nvSpPr>
          <p:cNvPr id="2" name="Rectangle 1"/>
          <p:cNvSpPr/>
          <p:nvPr/>
        </p:nvSpPr>
        <p:spPr>
          <a:xfrm>
            <a:off x="612956" y="1660116"/>
            <a:ext cx="8531044" cy="2793842"/>
          </a:xfrm>
          <a:prstGeom prst="rect">
            <a:avLst/>
          </a:prstGeom>
        </p:spPr>
        <p:txBody>
          <a:bodyPr wrap="square">
            <a:spAutoFit/>
          </a:bodyPr>
          <a:lstStyle/>
          <a:p>
            <a:pPr marL="457200" indent="-457200">
              <a:lnSpc>
                <a:spcPct val="150000"/>
              </a:lnSpc>
              <a:buFontTx/>
              <a:buChar char="-"/>
            </a:pPr>
            <a:r>
              <a:rPr lang="en-US" altLang="en-US" sz="2400"/>
              <a:t>Condensing equipment</a:t>
            </a:r>
          </a:p>
          <a:p>
            <a:pPr marL="457200" indent="-457200">
              <a:lnSpc>
                <a:spcPct val="150000"/>
              </a:lnSpc>
              <a:buFontTx/>
              <a:buChar char="-"/>
            </a:pPr>
            <a:r>
              <a:rPr lang="en-US" altLang="en-US" sz="2400"/>
              <a:t>Evaporator</a:t>
            </a:r>
          </a:p>
          <a:p>
            <a:pPr marL="457200" indent="-457200">
              <a:lnSpc>
                <a:spcPct val="150000"/>
              </a:lnSpc>
              <a:buFontTx/>
              <a:buChar char="-"/>
            </a:pPr>
            <a:r>
              <a:rPr lang="en-US" altLang="en-US" sz="2400"/>
              <a:t>Compressor</a:t>
            </a:r>
          </a:p>
          <a:p>
            <a:pPr marL="457200" indent="-457200">
              <a:lnSpc>
                <a:spcPct val="150000"/>
              </a:lnSpc>
              <a:buFontTx/>
              <a:buChar char="-"/>
            </a:pPr>
            <a:r>
              <a:rPr lang="en-US" altLang="en-US" sz="2400"/>
              <a:t>Insulation</a:t>
            </a:r>
          </a:p>
          <a:p>
            <a:pPr marL="457200" indent="-457200">
              <a:lnSpc>
                <a:spcPct val="150000"/>
              </a:lnSpc>
              <a:buFontTx/>
              <a:buChar char="-"/>
            </a:pPr>
            <a:r>
              <a:rPr lang="en-US" altLang="en-US" sz="2400"/>
              <a:t>Other devices</a:t>
            </a:r>
            <a:endParaRPr lang="vi-VN" altLang="en-US" sz="2400" dirty="0"/>
          </a:p>
        </p:txBody>
      </p:sp>
    </p:spTree>
    <p:extLst>
      <p:ext uri="{BB962C8B-B14F-4D97-AF65-F5344CB8AC3E}">
        <p14:creationId xmlns:p14="http://schemas.microsoft.com/office/powerpoint/2010/main" val="4112578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741EAD92-2C92-5E2B-907C-2B1177A983CE}"/>
              </a:ext>
            </a:extLst>
          </p:cNvPr>
          <p:cNvSpPr txBox="1">
            <a:spLocks/>
          </p:cNvSpPr>
          <p:nvPr/>
        </p:nvSpPr>
        <p:spPr bwMode="auto">
          <a:xfrm>
            <a:off x="55272" y="620259"/>
            <a:ext cx="12192000" cy="56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800" b="1">
                <a:solidFill>
                  <a:schemeClr val="accent1">
                    <a:lumMod val="50000"/>
                  </a:schemeClr>
                </a:solidFill>
                <a:cs typeface="Arial" panose="020B0604020202020204" pitchFamily="34" charset="0"/>
              </a:rPr>
              <a:t>CONDENSING EQUIPMENT AND MACHINE PERFORMANCE</a:t>
            </a:r>
            <a:endParaRPr lang="en-US" altLang="en-US" sz="2800" b="1" dirty="0">
              <a:solidFill>
                <a:schemeClr val="accent1">
                  <a:lumMod val="50000"/>
                </a:schemeClr>
              </a:solidFill>
              <a:cs typeface="Arial" panose="020B0604020202020204" pitchFamily="34" charset="0"/>
            </a:endParaRPr>
          </a:p>
        </p:txBody>
      </p:sp>
      <p:sp>
        <p:nvSpPr>
          <p:cNvPr id="55" name="Rectangle 24">
            <a:extLst>
              <a:ext uri="{FF2B5EF4-FFF2-40B4-BE49-F238E27FC236}">
                <a16:creationId xmlns:a16="http://schemas.microsoft.com/office/drawing/2014/main" id="{6F2158A1-A0C1-7A2A-6C89-872BADC4B458}"/>
              </a:ext>
            </a:extLst>
          </p:cNvPr>
          <p:cNvSpPr>
            <a:spLocks noChangeArrowheads="1"/>
          </p:cNvSpPr>
          <p:nvPr/>
        </p:nvSpPr>
        <p:spPr bwMode="auto">
          <a:xfrm>
            <a:off x="5943600" y="3527425"/>
            <a:ext cx="2895600"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a:spcBef>
                <a:spcPct val="40000"/>
              </a:spcBef>
            </a:pPr>
            <a:r>
              <a:rPr lang="en-US" altLang="en-US">
                <a:solidFill>
                  <a:srgbClr val="000000"/>
                </a:solidFill>
                <a:cs typeface="Arial" panose="020B0604020202020204" pitchFamily="34" charset="0"/>
              </a:rPr>
              <a:t>Compression work</a:t>
            </a:r>
          </a:p>
        </p:txBody>
      </p:sp>
      <p:grpSp>
        <p:nvGrpSpPr>
          <p:cNvPr id="56" name="Group 54">
            <a:extLst>
              <a:ext uri="{FF2B5EF4-FFF2-40B4-BE49-F238E27FC236}">
                <a16:creationId xmlns:a16="http://schemas.microsoft.com/office/drawing/2014/main" id="{F4FAE4F4-9AC7-D8DE-594B-533CE8CCF7A0}"/>
              </a:ext>
            </a:extLst>
          </p:cNvPr>
          <p:cNvGrpSpPr>
            <a:grpSpLocks/>
          </p:cNvGrpSpPr>
          <p:nvPr/>
        </p:nvGrpSpPr>
        <p:grpSpPr bwMode="auto">
          <a:xfrm>
            <a:off x="1457325" y="1435018"/>
            <a:ext cx="6883400" cy="3717925"/>
            <a:chOff x="0" y="672"/>
            <a:chExt cx="4336" cy="2342"/>
          </a:xfrm>
        </p:grpSpPr>
        <p:sp>
          <p:nvSpPr>
            <p:cNvPr id="57" name="Line 3">
              <a:extLst>
                <a:ext uri="{FF2B5EF4-FFF2-40B4-BE49-F238E27FC236}">
                  <a16:creationId xmlns:a16="http://schemas.microsoft.com/office/drawing/2014/main" id="{EC3F1B02-574B-AABF-B549-AF6730832110}"/>
                </a:ext>
              </a:extLst>
            </p:cNvPr>
            <p:cNvSpPr>
              <a:spLocks noChangeShapeType="1"/>
            </p:cNvSpPr>
            <p:nvPr/>
          </p:nvSpPr>
          <p:spPr bwMode="auto">
            <a:xfrm>
              <a:off x="505" y="775"/>
              <a:ext cx="0" cy="1924"/>
            </a:xfrm>
            <a:prstGeom prst="line">
              <a:avLst/>
            </a:prstGeom>
            <a:noFill/>
            <a:ln w="25400">
              <a:solidFill>
                <a:schemeClr val="tx1"/>
              </a:solidFill>
              <a:round/>
              <a:headEnd type="stealth" w="med" len="lg"/>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58" name="Line 4">
              <a:extLst>
                <a:ext uri="{FF2B5EF4-FFF2-40B4-BE49-F238E27FC236}">
                  <a16:creationId xmlns:a16="http://schemas.microsoft.com/office/drawing/2014/main" id="{B1B66350-977F-AB45-54DB-0C74C392B8DF}"/>
                </a:ext>
              </a:extLst>
            </p:cNvPr>
            <p:cNvSpPr>
              <a:spLocks noChangeShapeType="1"/>
            </p:cNvSpPr>
            <p:nvPr/>
          </p:nvSpPr>
          <p:spPr bwMode="auto">
            <a:xfrm>
              <a:off x="505" y="2699"/>
              <a:ext cx="2984" cy="0"/>
            </a:xfrm>
            <a:prstGeom prst="line">
              <a:avLst/>
            </a:prstGeom>
            <a:noFill/>
            <a:ln w="25400">
              <a:solidFill>
                <a:schemeClr val="tx1"/>
              </a:solidFill>
              <a:round/>
              <a:headEnd type="none" w="sm" len="sm"/>
              <a:tailEnd type="stealth" w="med" len="lg"/>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59" name="Line 5">
              <a:extLst>
                <a:ext uri="{FF2B5EF4-FFF2-40B4-BE49-F238E27FC236}">
                  <a16:creationId xmlns:a16="http://schemas.microsoft.com/office/drawing/2014/main" id="{CEA6B5E9-E992-923D-C2C2-BB3D97DA3D8D}"/>
                </a:ext>
              </a:extLst>
            </p:cNvPr>
            <p:cNvSpPr>
              <a:spLocks noChangeShapeType="1"/>
            </p:cNvSpPr>
            <p:nvPr/>
          </p:nvSpPr>
          <p:spPr bwMode="auto">
            <a:xfrm>
              <a:off x="1185" y="2159"/>
              <a:ext cx="1241" cy="0"/>
            </a:xfrm>
            <a:prstGeom prst="line">
              <a:avLst/>
            </a:prstGeom>
            <a:noFill/>
            <a:ln w="25400">
              <a:solidFill>
                <a:srgbClr val="FF5008"/>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60" name="Line 6">
              <a:extLst>
                <a:ext uri="{FF2B5EF4-FFF2-40B4-BE49-F238E27FC236}">
                  <a16:creationId xmlns:a16="http://schemas.microsoft.com/office/drawing/2014/main" id="{4F5E65B0-6725-68AF-9807-CCDB5F906BA8}"/>
                </a:ext>
              </a:extLst>
            </p:cNvPr>
            <p:cNvSpPr>
              <a:spLocks noChangeShapeType="1"/>
            </p:cNvSpPr>
            <p:nvPr/>
          </p:nvSpPr>
          <p:spPr bwMode="auto">
            <a:xfrm>
              <a:off x="1185" y="1389"/>
              <a:ext cx="1649" cy="4"/>
            </a:xfrm>
            <a:prstGeom prst="line">
              <a:avLst/>
            </a:prstGeom>
            <a:noFill/>
            <a:ln w="25400">
              <a:solidFill>
                <a:schemeClr val="accent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61" name="Line 7">
              <a:extLst>
                <a:ext uri="{FF2B5EF4-FFF2-40B4-BE49-F238E27FC236}">
                  <a16:creationId xmlns:a16="http://schemas.microsoft.com/office/drawing/2014/main" id="{D9BFC36E-1BDC-C159-8D87-38A3A66B30C9}"/>
                </a:ext>
              </a:extLst>
            </p:cNvPr>
            <p:cNvSpPr>
              <a:spLocks noChangeShapeType="1"/>
            </p:cNvSpPr>
            <p:nvPr/>
          </p:nvSpPr>
          <p:spPr bwMode="auto">
            <a:xfrm flipH="1">
              <a:off x="2324" y="1256"/>
              <a:ext cx="220" cy="1443"/>
            </a:xfrm>
            <a:prstGeom prst="line">
              <a:avLst/>
            </a:prstGeom>
            <a:noFill/>
            <a:ln w="254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62" name="Arc 8">
              <a:extLst>
                <a:ext uri="{FF2B5EF4-FFF2-40B4-BE49-F238E27FC236}">
                  <a16:creationId xmlns:a16="http://schemas.microsoft.com/office/drawing/2014/main" id="{2917F682-B43B-2FEA-B89B-A5B6D7AD48AF}"/>
                </a:ext>
              </a:extLst>
            </p:cNvPr>
            <p:cNvSpPr>
              <a:spLocks/>
            </p:cNvSpPr>
            <p:nvPr/>
          </p:nvSpPr>
          <p:spPr bwMode="auto">
            <a:xfrm>
              <a:off x="579" y="1025"/>
              <a:ext cx="1641" cy="166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0" y="21600"/>
                  </a:moveTo>
                  <a:cubicBezTo>
                    <a:pt x="0" y="9676"/>
                    <a:pt x="9661" y="8"/>
                    <a:pt x="21585" y="0"/>
                  </a:cubicBezTo>
                </a:path>
                <a:path w="21600" h="21600" stroke="0" extrusionOk="0">
                  <a:moveTo>
                    <a:pt x="0" y="21600"/>
                  </a:moveTo>
                  <a:cubicBezTo>
                    <a:pt x="0" y="9676"/>
                    <a:pt x="9661" y="8"/>
                    <a:pt x="21585" y="0"/>
                  </a:cubicBezTo>
                  <a:lnTo>
                    <a:pt x="21600" y="21600"/>
                  </a:lnTo>
                  <a:lnTo>
                    <a:pt x="0" y="21600"/>
                  </a:lnTo>
                  <a:close/>
                </a:path>
              </a:pathLst>
            </a:custGeom>
            <a:noFill/>
            <a:ln w="254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cs typeface="Arial" panose="020B0604020202020204" pitchFamily="34" charset="0"/>
              </a:endParaRPr>
            </a:p>
          </p:txBody>
        </p:sp>
        <p:sp>
          <p:nvSpPr>
            <p:cNvPr id="63" name="Arc 9">
              <a:extLst>
                <a:ext uri="{FF2B5EF4-FFF2-40B4-BE49-F238E27FC236}">
                  <a16:creationId xmlns:a16="http://schemas.microsoft.com/office/drawing/2014/main" id="{EB0563FC-8AC5-9CB0-9F4B-5DB8E1A6B47C}"/>
                </a:ext>
              </a:extLst>
            </p:cNvPr>
            <p:cNvSpPr>
              <a:spLocks/>
            </p:cNvSpPr>
            <p:nvPr/>
          </p:nvSpPr>
          <p:spPr bwMode="auto">
            <a:xfrm>
              <a:off x="2166" y="1025"/>
              <a:ext cx="378" cy="232"/>
            </a:xfrm>
            <a:custGeom>
              <a:avLst/>
              <a:gdLst>
                <a:gd name="T0" fmla="*/ 0 w 21664"/>
                <a:gd name="T1" fmla="*/ 0 h 21600"/>
                <a:gd name="T2" fmla="*/ 0 w 21664"/>
                <a:gd name="T3" fmla="*/ 0 h 21600"/>
                <a:gd name="T4" fmla="*/ 0 w 21664"/>
                <a:gd name="T5" fmla="*/ 0 h 21600"/>
                <a:gd name="T6" fmla="*/ 0 60000 65536"/>
                <a:gd name="T7" fmla="*/ 0 60000 65536"/>
                <a:gd name="T8" fmla="*/ 0 60000 65536"/>
                <a:gd name="T9" fmla="*/ 0 w 21664"/>
                <a:gd name="T10" fmla="*/ 0 h 21600"/>
                <a:gd name="T11" fmla="*/ 21664 w 21664"/>
                <a:gd name="T12" fmla="*/ 21600 h 21600"/>
              </a:gdLst>
              <a:ahLst/>
              <a:cxnLst>
                <a:cxn ang="T6">
                  <a:pos x="T0" y="T1"/>
                </a:cxn>
                <a:cxn ang="T7">
                  <a:pos x="T2" y="T3"/>
                </a:cxn>
                <a:cxn ang="T8">
                  <a:pos x="T4" y="T5"/>
                </a:cxn>
              </a:cxnLst>
              <a:rect l="T9" t="T10" r="T11" b="T12"/>
              <a:pathLst>
                <a:path w="21664" h="21600" fill="none" extrusionOk="0">
                  <a:moveTo>
                    <a:pt x="0" y="0"/>
                  </a:moveTo>
                  <a:cubicBezTo>
                    <a:pt x="21" y="0"/>
                    <a:pt x="42" y="-1"/>
                    <a:pt x="64" y="0"/>
                  </a:cubicBezTo>
                  <a:cubicBezTo>
                    <a:pt x="11951" y="0"/>
                    <a:pt x="21604" y="9605"/>
                    <a:pt x="21663" y="21493"/>
                  </a:cubicBezTo>
                </a:path>
                <a:path w="21664" h="21600" stroke="0" extrusionOk="0">
                  <a:moveTo>
                    <a:pt x="0" y="0"/>
                  </a:moveTo>
                  <a:cubicBezTo>
                    <a:pt x="21" y="0"/>
                    <a:pt x="42" y="-1"/>
                    <a:pt x="64" y="0"/>
                  </a:cubicBezTo>
                  <a:cubicBezTo>
                    <a:pt x="11951" y="0"/>
                    <a:pt x="21604" y="9605"/>
                    <a:pt x="21663" y="21493"/>
                  </a:cubicBezTo>
                  <a:lnTo>
                    <a:pt x="64" y="21600"/>
                  </a:lnTo>
                  <a:lnTo>
                    <a:pt x="0" y="0"/>
                  </a:lnTo>
                  <a:close/>
                </a:path>
              </a:pathLst>
            </a:custGeom>
            <a:noFill/>
            <a:ln w="254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cs typeface="Arial" panose="020B0604020202020204" pitchFamily="34" charset="0"/>
              </a:endParaRPr>
            </a:p>
          </p:txBody>
        </p:sp>
        <p:sp>
          <p:nvSpPr>
            <p:cNvPr id="64" name="Rectangle 10">
              <a:extLst>
                <a:ext uri="{FF2B5EF4-FFF2-40B4-BE49-F238E27FC236}">
                  <a16:creationId xmlns:a16="http://schemas.microsoft.com/office/drawing/2014/main" id="{0B3448FF-C305-AA61-1E5D-AAE1A10D7BA7}"/>
                </a:ext>
              </a:extLst>
            </p:cNvPr>
            <p:cNvSpPr>
              <a:spLocks noChangeArrowheads="1"/>
            </p:cNvSpPr>
            <p:nvPr/>
          </p:nvSpPr>
          <p:spPr bwMode="auto">
            <a:xfrm>
              <a:off x="2257" y="2025"/>
              <a:ext cx="492"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en-US" altLang="en-US">
                  <a:cs typeface="Arial" panose="020B0604020202020204" pitchFamily="34" charset="0"/>
                </a:rPr>
                <a:t>1</a:t>
              </a:r>
            </a:p>
          </p:txBody>
        </p:sp>
        <p:sp>
          <p:nvSpPr>
            <p:cNvPr id="65" name="Rectangle 11">
              <a:extLst>
                <a:ext uri="{FF2B5EF4-FFF2-40B4-BE49-F238E27FC236}">
                  <a16:creationId xmlns:a16="http://schemas.microsoft.com/office/drawing/2014/main" id="{2E72BD5D-D3E8-CD5F-737D-51A6A312C52D}"/>
                </a:ext>
              </a:extLst>
            </p:cNvPr>
            <p:cNvSpPr>
              <a:spLocks noChangeArrowheads="1"/>
            </p:cNvSpPr>
            <p:nvPr/>
          </p:nvSpPr>
          <p:spPr bwMode="auto">
            <a:xfrm>
              <a:off x="2647" y="1231"/>
              <a:ext cx="583" cy="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en-US" altLang="en-US">
                  <a:cs typeface="Arial" panose="020B0604020202020204" pitchFamily="34" charset="0"/>
                </a:rPr>
                <a:t>2</a:t>
              </a:r>
            </a:p>
          </p:txBody>
        </p:sp>
        <p:sp>
          <p:nvSpPr>
            <p:cNvPr id="66" name="Rectangle 12">
              <a:extLst>
                <a:ext uri="{FF2B5EF4-FFF2-40B4-BE49-F238E27FC236}">
                  <a16:creationId xmlns:a16="http://schemas.microsoft.com/office/drawing/2014/main" id="{20F4A3D2-17DF-A0B4-864F-9EE616795829}"/>
                </a:ext>
              </a:extLst>
            </p:cNvPr>
            <p:cNvSpPr>
              <a:spLocks noChangeArrowheads="1"/>
            </p:cNvSpPr>
            <p:nvPr/>
          </p:nvSpPr>
          <p:spPr bwMode="auto">
            <a:xfrm>
              <a:off x="829" y="1133"/>
              <a:ext cx="582" cy="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en-US" altLang="en-US">
                  <a:cs typeface="Arial" panose="020B0604020202020204" pitchFamily="34" charset="0"/>
                </a:rPr>
                <a:t>3</a:t>
              </a:r>
            </a:p>
          </p:txBody>
        </p:sp>
        <p:sp>
          <p:nvSpPr>
            <p:cNvPr id="67" name="Rectangle 13">
              <a:extLst>
                <a:ext uri="{FF2B5EF4-FFF2-40B4-BE49-F238E27FC236}">
                  <a16:creationId xmlns:a16="http://schemas.microsoft.com/office/drawing/2014/main" id="{655E5F98-66DE-4F50-5192-EE7AD992FD08}"/>
                </a:ext>
              </a:extLst>
            </p:cNvPr>
            <p:cNvSpPr>
              <a:spLocks noChangeArrowheads="1"/>
            </p:cNvSpPr>
            <p:nvPr/>
          </p:nvSpPr>
          <p:spPr bwMode="auto">
            <a:xfrm>
              <a:off x="147" y="1252"/>
              <a:ext cx="573" cy="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US" altLang="en-US">
                  <a:cs typeface="Arial" panose="020B0604020202020204" pitchFamily="34" charset="0"/>
                </a:rPr>
                <a:t>P</a:t>
              </a:r>
              <a:r>
                <a:rPr lang="en-US" altLang="en-US" baseline="-25000">
                  <a:cs typeface="Arial" panose="020B0604020202020204" pitchFamily="34" charset="0"/>
                </a:rPr>
                <a:t>2,3</a:t>
              </a:r>
            </a:p>
          </p:txBody>
        </p:sp>
        <p:sp>
          <p:nvSpPr>
            <p:cNvPr id="68" name="Rectangle 14">
              <a:extLst>
                <a:ext uri="{FF2B5EF4-FFF2-40B4-BE49-F238E27FC236}">
                  <a16:creationId xmlns:a16="http://schemas.microsoft.com/office/drawing/2014/main" id="{A4C26046-9FD2-B578-B447-F9E72834C1C9}"/>
                </a:ext>
              </a:extLst>
            </p:cNvPr>
            <p:cNvSpPr>
              <a:spLocks noChangeArrowheads="1"/>
            </p:cNvSpPr>
            <p:nvPr/>
          </p:nvSpPr>
          <p:spPr bwMode="auto">
            <a:xfrm>
              <a:off x="188" y="1994"/>
              <a:ext cx="399" cy="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US" altLang="en-US">
                  <a:cs typeface="Arial" panose="020B0604020202020204" pitchFamily="34" charset="0"/>
                </a:rPr>
                <a:t>P</a:t>
              </a:r>
              <a:r>
                <a:rPr lang="en-US" altLang="en-US" baseline="-25000">
                  <a:cs typeface="Arial" panose="020B0604020202020204" pitchFamily="34" charset="0"/>
                </a:rPr>
                <a:t>1,4</a:t>
              </a:r>
            </a:p>
          </p:txBody>
        </p:sp>
        <p:sp>
          <p:nvSpPr>
            <p:cNvPr id="69" name="Rectangle 15">
              <a:extLst>
                <a:ext uri="{FF2B5EF4-FFF2-40B4-BE49-F238E27FC236}">
                  <a16:creationId xmlns:a16="http://schemas.microsoft.com/office/drawing/2014/main" id="{DBFCB4B6-59D9-2DC5-40E7-1A1AAFA5FD0F}"/>
                </a:ext>
              </a:extLst>
            </p:cNvPr>
            <p:cNvSpPr>
              <a:spLocks noChangeArrowheads="1"/>
            </p:cNvSpPr>
            <p:nvPr/>
          </p:nvSpPr>
          <p:spPr bwMode="auto">
            <a:xfrm>
              <a:off x="1067" y="2647"/>
              <a:ext cx="382" cy="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US" altLang="en-US">
                  <a:cs typeface="Arial" panose="020B0604020202020204" pitchFamily="34" charset="0"/>
                </a:rPr>
                <a:t>h</a:t>
              </a:r>
              <a:r>
                <a:rPr lang="en-US" altLang="en-US" baseline="-25000">
                  <a:cs typeface="Arial" panose="020B0604020202020204" pitchFamily="34" charset="0"/>
                </a:rPr>
                <a:t>3,4</a:t>
              </a:r>
            </a:p>
          </p:txBody>
        </p:sp>
        <p:sp>
          <p:nvSpPr>
            <p:cNvPr id="70" name="Rectangle 16">
              <a:extLst>
                <a:ext uri="{FF2B5EF4-FFF2-40B4-BE49-F238E27FC236}">
                  <a16:creationId xmlns:a16="http://schemas.microsoft.com/office/drawing/2014/main" id="{574CD807-FEFD-9F76-5790-A673B66A2089}"/>
                </a:ext>
              </a:extLst>
            </p:cNvPr>
            <p:cNvSpPr>
              <a:spLocks noChangeArrowheads="1"/>
            </p:cNvSpPr>
            <p:nvPr/>
          </p:nvSpPr>
          <p:spPr bwMode="auto">
            <a:xfrm>
              <a:off x="2294" y="2652"/>
              <a:ext cx="364" cy="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US" altLang="en-US">
                  <a:cs typeface="Arial" panose="020B0604020202020204" pitchFamily="34" charset="0"/>
                </a:rPr>
                <a:t>h</a:t>
              </a:r>
              <a:r>
                <a:rPr lang="en-US" altLang="en-US" baseline="-25000">
                  <a:cs typeface="Arial" panose="020B0604020202020204" pitchFamily="34" charset="0"/>
                </a:rPr>
                <a:t>1</a:t>
              </a:r>
            </a:p>
          </p:txBody>
        </p:sp>
        <p:sp>
          <p:nvSpPr>
            <p:cNvPr id="71" name="Rectangle 17">
              <a:extLst>
                <a:ext uri="{FF2B5EF4-FFF2-40B4-BE49-F238E27FC236}">
                  <a16:creationId xmlns:a16="http://schemas.microsoft.com/office/drawing/2014/main" id="{20F1A9C7-095E-CD1A-E0E3-CCBAF3828894}"/>
                </a:ext>
              </a:extLst>
            </p:cNvPr>
            <p:cNvSpPr>
              <a:spLocks noChangeArrowheads="1"/>
            </p:cNvSpPr>
            <p:nvPr/>
          </p:nvSpPr>
          <p:spPr bwMode="auto">
            <a:xfrm>
              <a:off x="2740" y="2652"/>
              <a:ext cx="436" cy="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US" altLang="en-US">
                  <a:cs typeface="Arial" panose="020B0604020202020204" pitchFamily="34" charset="0"/>
                </a:rPr>
                <a:t>h</a:t>
              </a:r>
              <a:r>
                <a:rPr lang="en-US" altLang="en-US" baseline="-25000">
                  <a:cs typeface="Arial" panose="020B0604020202020204" pitchFamily="34" charset="0"/>
                </a:rPr>
                <a:t>2</a:t>
              </a:r>
            </a:p>
          </p:txBody>
        </p:sp>
        <p:sp>
          <p:nvSpPr>
            <p:cNvPr id="72" name="Rectangle 18">
              <a:extLst>
                <a:ext uri="{FF2B5EF4-FFF2-40B4-BE49-F238E27FC236}">
                  <a16:creationId xmlns:a16="http://schemas.microsoft.com/office/drawing/2014/main" id="{7AC6ED8E-D533-942A-DE98-D3DD71282E68}"/>
                </a:ext>
              </a:extLst>
            </p:cNvPr>
            <p:cNvSpPr>
              <a:spLocks noChangeArrowheads="1"/>
            </p:cNvSpPr>
            <p:nvPr/>
          </p:nvSpPr>
          <p:spPr bwMode="auto">
            <a:xfrm>
              <a:off x="777" y="1465"/>
              <a:ext cx="253" cy="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US" altLang="en-US">
                  <a:cs typeface="Arial" panose="020B0604020202020204" pitchFamily="34" charset="0"/>
                </a:rPr>
                <a:t>6</a:t>
              </a:r>
            </a:p>
          </p:txBody>
        </p:sp>
        <p:sp>
          <p:nvSpPr>
            <p:cNvPr id="73" name="Rectangle 19">
              <a:extLst>
                <a:ext uri="{FF2B5EF4-FFF2-40B4-BE49-F238E27FC236}">
                  <a16:creationId xmlns:a16="http://schemas.microsoft.com/office/drawing/2014/main" id="{1BBE852D-64E2-7E74-F286-8CDA817E7599}"/>
                </a:ext>
              </a:extLst>
            </p:cNvPr>
            <p:cNvSpPr>
              <a:spLocks noChangeArrowheads="1"/>
            </p:cNvSpPr>
            <p:nvPr/>
          </p:nvSpPr>
          <p:spPr bwMode="auto">
            <a:xfrm>
              <a:off x="752" y="2110"/>
              <a:ext cx="266" cy="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US" altLang="en-US">
                  <a:cs typeface="Arial" panose="020B0604020202020204" pitchFamily="34" charset="0"/>
                </a:rPr>
                <a:t>7</a:t>
              </a:r>
            </a:p>
          </p:txBody>
        </p:sp>
        <p:sp>
          <p:nvSpPr>
            <p:cNvPr id="74" name="Rectangle 20">
              <a:extLst>
                <a:ext uri="{FF2B5EF4-FFF2-40B4-BE49-F238E27FC236}">
                  <a16:creationId xmlns:a16="http://schemas.microsoft.com/office/drawing/2014/main" id="{FA14D5B8-866C-5ECB-1893-8C01B536B5B1}"/>
                </a:ext>
              </a:extLst>
            </p:cNvPr>
            <p:cNvSpPr>
              <a:spLocks noChangeArrowheads="1"/>
            </p:cNvSpPr>
            <p:nvPr/>
          </p:nvSpPr>
          <p:spPr bwMode="auto">
            <a:xfrm>
              <a:off x="816" y="2654"/>
              <a:ext cx="369" cy="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a:lnSpc>
                  <a:spcPct val="90000"/>
                </a:lnSpc>
              </a:pPr>
              <a:r>
                <a:rPr lang="en-US" altLang="en-US">
                  <a:cs typeface="Arial" panose="020B0604020202020204" pitchFamily="34" charset="0"/>
                </a:rPr>
                <a:t>h</a:t>
              </a:r>
              <a:r>
                <a:rPr lang="en-US" altLang="en-US" baseline="-25000">
                  <a:cs typeface="Arial" panose="020B0604020202020204" pitchFamily="34" charset="0"/>
                </a:rPr>
                <a:t>6,7</a:t>
              </a:r>
            </a:p>
          </p:txBody>
        </p:sp>
        <p:sp>
          <p:nvSpPr>
            <p:cNvPr id="75" name="Rectangle 21">
              <a:extLst>
                <a:ext uri="{FF2B5EF4-FFF2-40B4-BE49-F238E27FC236}">
                  <a16:creationId xmlns:a16="http://schemas.microsoft.com/office/drawing/2014/main" id="{81459B9C-C190-CBFB-7F5E-8360FBF54DB6}"/>
                </a:ext>
              </a:extLst>
            </p:cNvPr>
            <p:cNvSpPr>
              <a:spLocks noChangeArrowheads="1"/>
            </p:cNvSpPr>
            <p:nvPr/>
          </p:nvSpPr>
          <p:spPr bwMode="auto">
            <a:xfrm>
              <a:off x="2537" y="2646"/>
              <a:ext cx="407" cy="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US" altLang="en-US">
                  <a:cs typeface="Arial" panose="020B0604020202020204" pitchFamily="34" charset="0"/>
                </a:rPr>
                <a:t>h</a:t>
              </a:r>
              <a:r>
                <a:rPr lang="en-US" altLang="en-US" baseline="-25000">
                  <a:cs typeface="Arial" panose="020B0604020202020204" pitchFamily="34" charset="0"/>
                </a:rPr>
                <a:t>5</a:t>
              </a:r>
            </a:p>
          </p:txBody>
        </p:sp>
        <p:sp>
          <p:nvSpPr>
            <p:cNvPr id="76" name="Rectangle 22">
              <a:extLst>
                <a:ext uri="{FF2B5EF4-FFF2-40B4-BE49-F238E27FC236}">
                  <a16:creationId xmlns:a16="http://schemas.microsoft.com/office/drawing/2014/main" id="{25BF0704-F17D-5F72-C7C2-56B985E65724}"/>
                </a:ext>
              </a:extLst>
            </p:cNvPr>
            <p:cNvSpPr>
              <a:spLocks noChangeArrowheads="1"/>
            </p:cNvSpPr>
            <p:nvPr/>
          </p:nvSpPr>
          <p:spPr bwMode="auto">
            <a:xfrm>
              <a:off x="253" y="1521"/>
              <a:ext cx="312" cy="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US" altLang="en-US">
                  <a:cs typeface="Arial" panose="020B0604020202020204" pitchFamily="34" charset="0"/>
                </a:rPr>
                <a:t>P</a:t>
              </a:r>
              <a:r>
                <a:rPr lang="en-US" altLang="en-US" baseline="-25000">
                  <a:cs typeface="Arial" panose="020B0604020202020204" pitchFamily="34" charset="0"/>
                </a:rPr>
                <a:t>6</a:t>
              </a:r>
            </a:p>
          </p:txBody>
        </p:sp>
        <p:sp>
          <p:nvSpPr>
            <p:cNvPr id="77" name="Rectangle 25">
              <a:extLst>
                <a:ext uri="{FF2B5EF4-FFF2-40B4-BE49-F238E27FC236}">
                  <a16:creationId xmlns:a16="http://schemas.microsoft.com/office/drawing/2014/main" id="{FB298359-6E0D-607B-4E53-17ABD36F37F3}"/>
                </a:ext>
              </a:extLst>
            </p:cNvPr>
            <p:cNvSpPr>
              <a:spLocks noChangeArrowheads="1"/>
            </p:cNvSpPr>
            <p:nvPr/>
          </p:nvSpPr>
          <p:spPr bwMode="auto">
            <a:xfrm>
              <a:off x="1240" y="2181"/>
              <a:ext cx="1553"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3825" tIns="63500" rIns="123825" bIns="63500">
              <a:spAutoFit/>
            </a:bodyPr>
            <a:lstStyle>
              <a:lvl1pPr defTabSz="762000" eaLnBrk="0" hangingPunct="0">
                <a:defRPr>
                  <a:solidFill>
                    <a:schemeClr val="tx1"/>
                  </a:solidFill>
                  <a:latin typeface="Arial" panose="020B0604020202020204" pitchFamily="34" charset="0"/>
                </a:defRPr>
              </a:lvl1pPr>
              <a:lvl2pPr marL="742950" indent="-285750" defTabSz="762000" eaLnBrk="0" hangingPunct="0">
                <a:defRPr>
                  <a:solidFill>
                    <a:schemeClr val="tx1"/>
                  </a:solidFill>
                  <a:latin typeface="Arial" panose="020B0604020202020204" pitchFamily="34" charset="0"/>
                </a:defRPr>
              </a:lvl2pPr>
              <a:lvl3pPr marL="1143000" indent="-228600" defTabSz="762000" eaLnBrk="0" hangingPunct="0">
                <a:defRPr>
                  <a:solidFill>
                    <a:schemeClr val="tx1"/>
                  </a:solidFill>
                  <a:latin typeface="Arial" panose="020B0604020202020204" pitchFamily="34" charset="0"/>
                </a:defRPr>
              </a:lvl3pPr>
              <a:lvl4pPr marL="1600200" indent="-228600" defTabSz="762000" eaLnBrk="0" hangingPunct="0">
                <a:defRPr>
                  <a:solidFill>
                    <a:schemeClr val="tx1"/>
                  </a:solidFill>
                  <a:latin typeface="Arial" panose="020B0604020202020204" pitchFamily="34" charset="0"/>
                </a:defRPr>
              </a:lvl4pPr>
              <a:lvl5pPr marL="2057400" indent="-228600" defTabSz="762000" eaLnBrk="0" hangingPunct="0">
                <a:defRPr>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US" altLang="en-US">
                  <a:solidFill>
                    <a:srgbClr val="000000"/>
                  </a:solidFill>
                  <a:cs typeface="Arial" panose="020B0604020202020204" pitchFamily="34" charset="0"/>
                </a:rPr>
                <a:t>Refrigeration capacity</a:t>
              </a:r>
            </a:p>
          </p:txBody>
        </p:sp>
        <p:sp>
          <p:nvSpPr>
            <p:cNvPr id="78" name="Line 26">
              <a:extLst>
                <a:ext uri="{FF2B5EF4-FFF2-40B4-BE49-F238E27FC236}">
                  <a16:creationId xmlns:a16="http://schemas.microsoft.com/office/drawing/2014/main" id="{16CD1525-34E1-CA15-2214-E6B1284C8FD0}"/>
                </a:ext>
              </a:extLst>
            </p:cNvPr>
            <p:cNvSpPr>
              <a:spLocks noChangeShapeType="1"/>
            </p:cNvSpPr>
            <p:nvPr/>
          </p:nvSpPr>
          <p:spPr bwMode="auto">
            <a:xfrm>
              <a:off x="942" y="1669"/>
              <a:ext cx="1737" cy="0"/>
            </a:xfrm>
            <a:prstGeom prst="line">
              <a:avLst/>
            </a:prstGeom>
            <a:noFill/>
            <a:ln w="25400">
              <a:solidFill>
                <a:schemeClr val="accent1"/>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79" name="Line 27">
              <a:extLst>
                <a:ext uri="{FF2B5EF4-FFF2-40B4-BE49-F238E27FC236}">
                  <a16:creationId xmlns:a16="http://schemas.microsoft.com/office/drawing/2014/main" id="{CB8F525F-CC92-00B7-1A83-1C0EDD9A4BB3}"/>
                </a:ext>
              </a:extLst>
            </p:cNvPr>
            <p:cNvSpPr>
              <a:spLocks noChangeShapeType="1"/>
            </p:cNvSpPr>
            <p:nvPr/>
          </p:nvSpPr>
          <p:spPr bwMode="auto">
            <a:xfrm>
              <a:off x="942" y="1669"/>
              <a:ext cx="0" cy="464"/>
            </a:xfrm>
            <a:prstGeom prst="line">
              <a:avLst/>
            </a:prstGeom>
            <a:noFill/>
            <a:ln w="25400">
              <a:solidFill>
                <a:srgbClr val="037C03"/>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80" name="Line 28">
              <a:extLst>
                <a:ext uri="{FF2B5EF4-FFF2-40B4-BE49-F238E27FC236}">
                  <a16:creationId xmlns:a16="http://schemas.microsoft.com/office/drawing/2014/main" id="{A03F9A87-EC41-41C5-9FEE-73697862A9F4}"/>
                </a:ext>
              </a:extLst>
            </p:cNvPr>
            <p:cNvSpPr>
              <a:spLocks noChangeShapeType="1"/>
            </p:cNvSpPr>
            <p:nvPr/>
          </p:nvSpPr>
          <p:spPr bwMode="auto">
            <a:xfrm>
              <a:off x="948" y="2148"/>
              <a:ext cx="218" cy="0"/>
            </a:xfrm>
            <a:prstGeom prst="line">
              <a:avLst/>
            </a:prstGeom>
            <a:noFill/>
            <a:ln w="25400">
              <a:solidFill>
                <a:srgbClr val="FF5008"/>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81" name="Line 29">
              <a:extLst>
                <a:ext uri="{FF2B5EF4-FFF2-40B4-BE49-F238E27FC236}">
                  <a16:creationId xmlns:a16="http://schemas.microsoft.com/office/drawing/2014/main" id="{4951C12E-3E7E-5B26-2F72-DDF065AF7ECA}"/>
                </a:ext>
              </a:extLst>
            </p:cNvPr>
            <p:cNvSpPr>
              <a:spLocks noChangeShapeType="1"/>
            </p:cNvSpPr>
            <p:nvPr/>
          </p:nvSpPr>
          <p:spPr bwMode="auto">
            <a:xfrm flipH="1">
              <a:off x="2398" y="1389"/>
              <a:ext cx="459" cy="759"/>
            </a:xfrm>
            <a:prstGeom prst="line">
              <a:avLst/>
            </a:prstGeom>
            <a:noFill/>
            <a:ln w="25400">
              <a:solidFill>
                <a:schemeClr val="tx2"/>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82" name="Line 30">
              <a:extLst>
                <a:ext uri="{FF2B5EF4-FFF2-40B4-BE49-F238E27FC236}">
                  <a16:creationId xmlns:a16="http://schemas.microsoft.com/office/drawing/2014/main" id="{9DC70A17-B843-7C75-5AB9-F391A302C93C}"/>
                </a:ext>
              </a:extLst>
            </p:cNvPr>
            <p:cNvSpPr>
              <a:spLocks noChangeShapeType="1"/>
            </p:cNvSpPr>
            <p:nvPr/>
          </p:nvSpPr>
          <p:spPr bwMode="auto">
            <a:xfrm>
              <a:off x="2689" y="1669"/>
              <a:ext cx="0" cy="1030"/>
            </a:xfrm>
            <a:prstGeom prst="line">
              <a:avLst/>
            </a:prstGeom>
            <a:noFill/>
            <a:ln w="1270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83" name="Line 31">
              <a:extLst>
                <a:ext uri="{FF2B5EF4-FFF2-40B4-BE49-F238E27FC236}">
                  <a16:creationId xmlns:a16="http://schemas.microsoft.com/office/drawing/2014/main" id="{0D4E784C-FD49-ABDB-F035-74B533277F9F}"/>
                </a:ext>
              </a:extLst>
            </p:cNvPr>
            <p:cNvSpPr>
              <a:spLocks noChangeShapeType="1"/>
            </p:cNvSpPr>
            <p:nvPr/>
          </p:nvSpPr>
          <p:spPr bwMode="auto">
            <a:xfrm>
              <a:off x="942" y="2148"/>
              <a:ext cx="0" cy="551"/>
            </a:xfrm>
            <a:prstGeom prst="line">
              <a:avLst/>
            </a:prstGeom>
            <a:noFill/>
            <a:ln w="1270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84" name="Rectangle 32">
              <a:extLst>
                <a:ext uri="{FF2B5EF4-FFF2-40B4-BE49-F238E27FC236}">
                  <a16:creationId xmlns:a16="http://schemas.microsoft.com/office/drawing/2014/main" id="{536F6105-03E4-2C84-0A7E-52D307CD98DC}"/>
                </a:ext>
              </a:extLst>
            </p:cNvPr>
            <p:cNvSpPr>
              <a:spLocks noChangeArrowheads="1"/>
            </p:cNvSpPr>
            <p:nvPr/>
          </p:nvSpPr>
          <p:spPr bwMode="auto">
            <a:xfrm>
              <a:off x="1115" y="2102"/>
              <a:ext cx="291" cy="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US" altLang="en-US">
                  <a:cs typeface="Arial" panose="020B0604020202020204" pitchFamily="34" charset="0"/>
                </a:rPr>
                <a:t>4</a:t>
              </a:r>
            </a:p>
          </p:txBody>
        </p:sp>
        <p:sp>
          <p:nvSpPr>
            <p:cNvPr id="85" name="Line 33">
              <a:extLst>
                <a:ext uri="{FF2B5EF4-FFF2-40B4-BE49-F238E27FC236}">
                  <a16:creationId xmlns:a16="http://schemas.microsoft.com/office/drawing/2014/main" id="{19379087-A9E0-FD7F-83E8-5FF5486DF6BD}"/>
                </a:ext>
              </a:extLst>
            </p:cNvPr>
            <p:cNvSpPr>
              <a:spLocks noChangeShapeType="1"/>
            </p:cNvSpPr>
            <p:nvPr/>
          </p:nvSpPr>
          <p:spPr bwMode="auto">
            <a:xfrm>
              <a:off x="917" y="2600"/>
              <a:ext cx="1509" cy="0"/>
            </a:xfrm>
            <a:prstGeom prst="line">
              <a:avLst/>
            </a:prstGeom>
            <a:noFill/>
            <a:ln w="25400">
              <a:solidFill>
                <a:schemeClr val="tx1"/>
              </a:solidFill>
              <a:round/>
              <a:headEnd type="stealth" w="med" len="med"/>
              <a:tailEnd type="stealth"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86" name="Line 34">
              <a:extLst>
                <a:ext uri="{FF2B5EF4-FFF2-40B4-BE49-F238E27FC236}">
                  <a16:creationId xmlns:a16="http://schemas.microsoft.com/office/drawing/2014/main" id="{EFDAA5E1-C9A7-C00E-BA66-9877D6FB8AF3}"/>
                </a:ext>
              </a:extLst>
            </p:cNvPr>
            <p:cNvSpPr>
              <a:spLocks noChangeShapeType="1"/>
            </p:cNvSpPr>
            <p:nvPr/>
          </p:nvSpPr>
          <p:spPr bwMode="auto">
            <a:xfrm flipV="1">
              <a:off x="1182" y="2421"/>
              <a:ext cx="1223" cy="2"/>
            </a:xfrm>
            <a:prstGeom prst="line">
              <a:avLst/>
            </a:prstGeom>
            <a:noFill/>
            <a:ln w="25400">
              <a:solidFill>
                <a:schemeClr val="tx1"/>
              </a:solidFill>
              <a:round/>
              <a:headEnd type="stealth" w="med" len="med"/>
              <a:tailEnd type="stealth"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87" name="Line 35">
              <a:extLst>
                <a:ext uri="{FF2B5EF4-FFF2-40B4-BE49-F238E27FC236}">
                  <a16:creationId xmlns:a16="http://schemas.microsoft.com/office/drawing/2014/main" id="{BEF8687C-3E21-F1B5-EB30-4E430A4FA3A2}"/>
                </a:ext>
              </a:extLst>
            </p:cNvPr>
            <p:cNvSpPr>
              <a:spLocks noChangeShapeType="1"/>
            </p:cNvSpPr>
            <p:nvPr/>
          </p:nvSpPr>
          <p:spPr bwMode="auto">
            <a:xfrm>
              <a:off x="498" y="1408"/>
              <a:ext cx="647" cy="0"/>
            </a:xfrm>
            <a:prstGeom prst="line">
              <a:avLst/>
            </a:prstGeom>
            <a:noFill/>
            <a:ln w="1270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88" name="Line 36">
              <a:extLst>
                <a:ext uri="{FF2B5EF4-FFF2-40B4-BE49-F238E27FC236}">
                  <a16:creationId xmlns:a16="http://schemas.microsoft.com/office/drawing/2014/main" id="{5D75B34B-F1A2-A26E-0C25-9CBE81156E17}"/>
                </a:ext>
              </a:extLst>
            </p:cNvPr>
            <p:cNvSpPr>
              <a:spLocks noChangeShapeType="1"/>
            </p:cNvSpPr>
            <p:nvPr/>
          </p:nvSpPr>
          <p:spPr bwMode="auto">
            <a:xfrm>
              <a:off x="505" y="1671"/>
              <a:ext cx="432" cy="0"/>
            </a:xfrm>
            <a:prstGeom prst="line">
              <a:avLst/>
            </a:prstGeom>
            <a:noFill/>
            <a:ln w="1270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89" name="Line 37">
              <a:extLst>
                <a:ext uri="{FF2B5EF4-FFF2-40B4-BE49-F238E27FC236}">
                  <a16:creationId xmlns:a16="http://schemas.microsoft.com/office/drawing/2014/main" id="{9BC7FA1C-49E7-DC91-1C8B-819F2E52DB41}"/>
                </a:ext>
              </a:extLst>
            </p:cNvPr>
            <p:cNvSpPr>
              <a:spLocks noChangeShapeType="1"/>
            </p:cNvSpPr>
            <p:nvPr/>
          </p:nvSpPr>
          <p:spPr bwMode="auto">
            <a:xfrm>
              <a:off x="505" y="2153"/>
              <a:ext cx="432" cy="0"/>
            </a:xfrm>
            <a:prstGeom prst="line">
              <a:avLst/>
            </a:prstGeom>
            <a:noFill/>
            <a:ln w="1270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0" name="Line 38">
              <a:extLst>
                <a:ext uri="{FF2B5EF4-FFF2-40B4-BE49-F238E27FC236}">
                  <a16:creationId xmlns:a16="http://schemas.microsoft.com/office/drawing/2014/main" id="{00F803F1-02FF-B0C7-11BD-2F022749F4F0}"/>
                </a:ext>
              </a:extLst>
            </p:cNvPr>
            <p:cNvSpPr>
              <a:spLocks noChangeShapeType="1"/>
            </p:cNvSpPr>
            <p:nvPr/>
          </p:nvSpPr>
          <p:spPr bwMode="auto">
            <a:xfrm>
              <a:off x="1165" y="2153"/>
              <a:ext cx="0" cy="550"/>
            </a:xfrm>
            <a:prstGeom prst="line">
              <a:avLst/>
            </a:prstGeom>
            <a:noFill/>
            <a:ln w="1270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1" name="Line 39">
              <a:extLst>
                <a:ext uri="{FF2B5EF4-FFF2-40B4-BE49-F238E27FC236}">
                  <a16:creationId xmlns:a16="http://schemas.microsoft.com/office/drawing/2014/main" id="{0236349D-BA4F-E13D-AE14-D930322741B0}"/>
                </a:ext>
              </a:extLst>
            </p:cNvPr>
            <p:cNvSpPr>
              <a:spLocks noChangeShapeType="1"/>
            </p:cNvSpPr>
            <p:nvPr/>
          </p:nvSpPr>
          <p:spPr bwMode="auto">
            <a:xfrm>
              <a:off x="2419" y="2153"/>
              <a:ext cx="0" cy="550"/>
            </a:xfrm>
            <a:prstGeom prst="line">
              <a:avLst/>
            </a:prstGeom>
            <a:noFill/>
            <a:ln w="1270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2" name="Line 40">
              <a:extLst>
                <a:ext uri="{FF2B5EF4-FFF2-40B4-BE49-F238E27FC236}">
                  <a16:creationId xmlns:a16="http://schemas.microsoft.com/office/drawing/2014/main" id="{16DA1661-CB32-EDC7-016E-8D9BC4B5584F}"/>
                </a:ext>
              </a:extLst>
            </p:cNvPr>
            <p:cNvSpPr>
              <a:spLocks noChangeShapeType="1"/>
            </p:cNvSpPr>
            <p:nvPr/>
          </p:nvSpPr>
          <p:spPr bwMode="auto">
            <a:xfrm flipV="1">
              <a:off x="2829" y="1389"/>
              <a:ext cx="28" cy="1308"/>
            </a:xfrm>
            <a:prstGeom prst="line">
              <a:avLst/>
            </a:prstGeom>
            <a:noFill/>
            <a:ln w="1270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3" name="Line 41">
              <a:extLst>
                <a:ext uri="{FF2B5EF4-FFF2-40B4-BE49-F238E27FC236}">
                  <a16:creationId xmlns:a16="http://schemas.microsoft.com/office/drawing/2014/main" id="{543C1C2B-1816-B7BB-6A07-6E16B06F7838}"/>
                </a:ext>
              </a:extLst>
            </p:cNvPr>
            <p:cNvSpPr>
              <a:spLocks noChangeShapeType="1"/>
            </p:cNvSpPr>
            <p:nvPr/>
          </p:nvSpPr>
          <p:spPr bwMode="auto">
            <a:xfrm>
              <a:off x="2426" y="2421"/>
              <a:ext cx="431" cy="14"/>
            </a:xfrm>
            <a:prstGeom prst="line">
              <a:avLst/>
            </a:prstGeom>
            <a:noFill/>
            <a:ln w="25400">
              <a:solidFill>
                <a:schemeClr val="tx1"/>
              </a:solidFill>
              <a:round/>
              <a:headEnd type="stealth" w="med" len="med"/>
              <a:tailEnd type="stealth"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4" name="Rectangle 42">
              <a:extLst>
                <a:ext uri="{FF2B5EF4-FFF2-40B4-BE49-F238E27FC236}">
                  <a16:creationId xmlns:a16="http://schemas.microsoft.com/office/drawing/2014/main" id="{FA5ACCC2-CD5C-FE0F-03D0-07679C60FA99}"/>
                </a:ext>
              </a:extLst>
            </p:cNvPr>
            <p:cNvSpPr>
              <a:spLocks noChangeArrowheads="1"/>
            </p:cNvSpPr>
            <p:nvPr/>
          </p:nvSpPr>
          <p:spPr bwMode="auto">
            <a:xfrm>
              <a:off x="2520" y="1457"/>
              <a:ext cx="406" cy="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US" altLang="en-US">
                  <a:cs typeface="Arial" panose="020B0604020202020204" pitchFamily="34" charset="0"/>
                </a:rPr>
                <a:t>5</a:t>
              </a:r>
            </a:p>
          </p:txBody>
        </p:sp>
        <p:sp>
          <p:nvSpPr>
            <p:cNvPr id="95" name="Rectangle 44">
              <a:extLst>
                <a:ext uri="{FF2B5EF4-FFF2-40B4-BE49-F238E27FC236}">
                  <a16:creationId xmlns:a16="http://schemas.microsoft.com/office/drawing/2014/main" id="{84F2BC71-70E3-AD2A-FFB6-AF155C71B4AC}"/>
                </a:ext>
              </a:extLst>
            </p:cNvPr>
            <p:cNvSpPr>
              <a:spLocks noChangeArrowheads="1"/>
            </p:cNvSpPr>
            <p:nvPr/>
          </p:nvSpPr>
          <p:spPr bwMode="auto">
            <a:xfrm>
              <a:off x="3273" y="2822"/>
              <a:ext cx="63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a:lnSpc>
                  <a:spcPct val="60000"/>
                </a:lnSpc>
                <a:spcBef>
                  <a:spcPct val="50000"/>
                </a:spcBef>
              </a:pPr>
              <a:r>
                <a:rPr lang="en-US" altLang="en-US">
                  <a:solidFill>
                    <a:srgbClr val="000000"/>
                  </a:solidFill>
                  <a:cs typeface="Arial" panose="020B0604020202020204" pitchFamily="34" charset="0"/>
                </a:rPr>
                <a:t>h</a:t>
              </a:r>
            </a:p>
          </p:txBody>
        </p:sp>
        <p:sp>
          <p:nvSpPr>
            <p:cNvPr id="96" name="Rectangle 46">
              <a:extLst>
                <a:ext uri="{FF2B5EF4-FFF2-40B4-BE49-F238E27FC236}">
                  <a16:creationId xmlns:a16="http://schemas.microsoft.com/office/drawing/2014/main" id="{271F83B4-3093-2A99-B688-1E23EF95AAA2}"/>
                </a:ext>
              </a:extLst>
            </p:cNvPr>
            <p:cNvSpPr>
              <a:spLocks noChangeArrowheads="1"/>
            </p:cNvSpPr>
            <p:nvPr/>
          </p:nvSpPr>
          <p:spPr bwMode="auto">
            <a:xfrm>
              <a:off x="0" y="672"/>
              <a:ext cx="432"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a:lnSpc>
                  <a:spcPct val="60000"/>
                </a:lnSpc>
                <a:spcBef>
                  <a:spcPct val="50000"/>
                </a:spcBef>
              </a:pPr>
              <a:r>
                <a:rPr lang="en-US" altLang="en-US">
                  <a:solidFill>
                    <a:srgbClr val="000000"/>
                  </a:solidFill>
                  <a:cs typeface="Arial" panose="020B0604020202020204" pitchFamily="34" charset="0"/>
                </a:rPr>
                <a:t>Lgp</a:t>
              </a:r>
            </a:p>
          </p:txBody>
        </p:sp>
        <p:sp>
          <p:nvSpPr>
            <p:cNvPr id="97" name="Line 47">
              <a:extLst>
                <a:ext uri="{FF2B5EF4-FFF2-40B4-BE49-F238E27FC236}">
                  <a16:creationId xmlns:a16="http://schemas.microsoft.com/office/drawing/2014/main" id="{B548DA37-27B3-F7FA-73AA-479576C3CE91}"/>
                </a:ext>
              </a:extLst>
            </p:cNvPr>
            <p:cNvSpPr>
              <a:spLocks noChangeShapeType="1"/>
            </p:cNvSpPr>
            <p:nvPr/>
          </p:nvSpPr>
          <p:spPr bwMode="auto">
            <a:xfrm flipV="1">
              <a:off x="1185" y="1389"/>
              <a:ext cx="0" cy="770"/>
            </a:xfrm>
            <a:prstGeom prst="line">
              <a:avLst/>
            </a:prstGeom>
            <a:noFill/>
            <a:ln w="254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 name="Line 49">
              <a:extLst>
                <a:ext uri="{FF2B5EF4-FFF2-40B4-BE49-F238E27FC236}">
                  <a16:creationId xmlns:a16="http://schemas.microsoft.com/office/drawing/2014/main" id="{1C36CA33-B0DE-341C-658A-6A888D087C3D}"/>
                </a:ext>
              </a:extLst>
            </p:cNvPr>
            <p:cNvSpPr>
              <a:spLocks noChangeShapeType="1"/>
            </p:cNvSpPr>
            <p:nvPr/>
          </p:nvSpPr>
          <p:spPr bwMode="auto">
            <a:xfrm>
              <a:off x="2409" y="2599"/>
              <a:ext cx="267" cy="0"/>
            </a:xfrm>
            <a:prstGeom prst="line">
              <a:avLst/>
            </a:prstGeom>
            <a:noFill/>
            <a:ln w="2857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9" name="Rectangle 52">
              <a:extLst>
                <a:ext uri="{FF2B5EF4-FFF2-40B4-BE49-F238E27FC236}">
                  <a16:creationId xmlns:a16="http://schemas.microsoft.com/office/drawing/2014/main" id="{DE694CDB-848D-E02A-21EE-18DAF84A5FF5}"/>
                </a:ext>
              </a:extLst>
            </p:cNvPr>
            <p:cNvSpPr>
              <a:spLocks noChangeArrowheads="1"/>
            </p:cNvSpPr>
            <p:nvPr/>
          </p:nvSpPr>
          <p:spPr bwMode="auto">
            <a:xfrm>
              <a:off x="1766" y="1127"/>
              <a:ext cx="482" cy="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a:spcBef>
                  <a:spcPct val="40000"/>
                </a:spcBef>
              </a:pPr>
              <a:r>
                <a:rPr lang="en-US" altLang="en-US">
                  <a:solidFill>
                    <a:srgbClr val="000000"/>
                  </a:solidFill>
                  <a:cs typeface="Arial" panose="020B0604020202020204" pitchFamily="34" charset="0"/>
                </a:rPr>
                <a:t>T</a:t>
              </a:r>
              <a:r>
                <a:rPr lang="en-US" altLang="en-US" baseline="-25000">
                  <a:solidFill>
                    <a:srgbClr val="000000"/>
                  </a:solidFill>
                  <a:cs typeface="Arial" panose="020B0604020202020204" pitchFamily="34" charset="0"/>
                </a:rPr>
                <a:t>2</a:t>
              </a:r>
              <a:endParaRPr lang="en-US" altLang="en-US">
                <a:solidFill>
                  <a:srgbClr val="000000"/>
                </a:solidFill>
                <a:cs typeface="Arial" panose="020B0604020202020204" pitchFamily="34" charset="0"/>
              </a:endParaRPr>
            </a:p>
          </p:txBody>
        </p:sp>
        <p:sp>
          <p:nvSpPr>
            <p:cNvPr id="100" name="Rectangle 53">
              <a:extLst>
                <a:ext uri="{FF2B5EF4-FFF2-40B4-BE49-F238E27FC236}">
                  <a16:creationId xmlns:a16="http://schemas.microsoft.com/office/drawing/2014/main" id="{126FD7BD-78A4-007D-DF37-E1770228DD34}"/>
                </a:ext>
              </a:extLst>
            </p:cNvPr>
            <p:cNvSpPr>
              <a:spLocks noChangeArrowheads="1"/>
            </p:cNvSpPr>
            <p:nvPr/>
          </p:nvSpPr>
          <p:spPr bwMode="auto">
            <a:xfrm>
              <a:off x="1629" y="1401"/>
              <a:ext cx="482" cy="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a:spcBef>
                  <a:spcPct val="40000"/>
                </a:spcBef>
              </a:pPr>
              <a:r>
                <a:rPr lang="en-US" altLang="en-US">
                  <a:solidFill>
                    <a:srgbClr val="000000"/>
                  </a:solidFill>
                  <a:cs typeface="Arial" panose="020B0604020202020204" pitchFamily="34" charset="0"/>
                </a:rPr>
                <a:t>T</a:t>
              </a:r>
              <a:r>
                <a:rPr lang="en-US" altLang="en-US" baseline="-25000">
                  <a:solidFill>
                    <a:srgbClr val="000000"/>
                  </a:solidFill>
                  <a:cs typeface="Arial" panose="020B0604020202020204" pitchFamily="34" charset="0"/>
                </a:rPr>
                <a:t>2</a:t>
              </a:r>
              <a:r>
                <a:rPr lang="en-US" altLang="en-US" baseline="30000">
                  <a:solidFill>
                    <a:srgbClr val="000000"/>
                  </a:solidFill>
                  <a:cs typeface="Arial" panose="020B0604020202020204" pitchFamily="34" charset="0"/>
                </a:rPr>
                <a:t>’</a:t>
              </a:r>
              <a:endParaRPr lang="en-US" altLang="en-US">
                <a:solidFill>
                  <a:srgbClr val="000000"/>
                </a:solidFill>
                <a:cs typeface="Arial" panose="020B0604020202020204" pitchFamily="34" charset="0"/>
              </a:endParaRPr>
            </a:p>
          </p:txBody>
        </p:sp>
        <p:sp>
          <p:nvSpPr>
            <p:cNvPr id="101" name="Rectangle 54">
              <a:extLst>
                <a:ext uri="{FF2B5EF4-FFF2-40B4-BE49-F238E27FC236}">
                  <a16:creationId xmlns:a16="http://schemas.microsoft.com/office/drawing/2014/main" id="{02595AB2-77E4-EA59-CF61-15928A800688}"/>
                </a:ext>
              </a:extLst>
            </p:cNvPr>
            <p:cNvSpPr>
              <a:spLocks noChangeArrowheads="1"/>
            </p:cNvSpPr>
            <p:nvPr/>
          </p:nvSpPr>
          <p:spPr bwMode="auto">
            <a:xfrm>
              <a:off x="3158" y="1361"/>
              <a:ext cx="1178"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a:spcBef>
                  <a:spcPct val="40000"/>
                </a:spcBef>
              </a:pPr>
              <a:r>
                <a:rPr lang="en-US" altLang="en-US">
                  <a:solidFill>
                    <a:srgbClr val="FF0000"/>
                  </a:solidFill>
                  <a:cs typeface="Arial" panose="020B0604020202020204" pitchFamily="34" charset="0"/>
                </a:rPr>
                <a:t> </a:t>
              </a:r>
              <a:r>
                <a:rPr lang="en-US" altLang="en-US">
                  <a:solidFill>
                    <a:srgbClr val="0000FF"/>
                  </a:solidFill>
                  <a:cs typeface="Arial" panose="020B0604020202020204" pitchFamily="34" charset="0"/>
                </a:rPr>
                <a:t>T</a:t>
              </a:r>
              <a:r>
                <a:rPr lang="en-US" altLang="en-US" baseline="-25000">
                  <a:solidFill>
                    <a:srgbClr val="0000FF"/>
                  </a:solidFill>
                  <a:cs typeface="Arial" panose="020B0604020202020204" pitchFamily="34" charset="0"/>
                </a:rPr>
                <a:t>2 </a:t>
              </a:r>
              <a:r>
                <a:rPr lang="en-US" altLang="en-US">
                  <a:solidFill>
                    <a:srgbClr val="0000FF"/>
                  </a:solidFill>
                  <a:cs typeface="Arial" panose="020B0604020202020204" pitchFamily="34" charset="0"/>
                </a:rPr>
                <a:t>&gt;</a:t>
              </a:r>
              <a:r>
                <a:rPr lang="en-US" altLang="en-US" baseline="-25000">
                  <a:solidFill>
                    <a:srgbClr val="0000FF"/>
                  </a:solidFill>
                  <a:cs typeface="Arial" panose="020B0604020202020204" pitchFamily="34" charset="0"/>
                </a:rPr>
                <a:t> </a:t>
              </a:r>
              <a:r>
                <a:rPr lang="en-US" altLang="en-US">
                  <a:solidFill>
                    <a:srgbClr val="0000FF"/>
                  </a:solidFill>
                  <a:cs typeface="Arial" panose="020B0604020202020204" pitchFamily="34" charset="0"/>
                </a:rPr>
                <a:t>T</a:t>
              </a:r>
              <a:r>
                <a:rPr lang="en-US" altLang="en-US" baseline="-25000">
                  <a:solidFill>
                    <a:srgbClr val="0000FF"/>
                  </a:solidFill>
                  <a:cs typeface="Arial" panose="020B0604020202020204" pitchFamily="34" charset="0"/>
                </a:rPr>
                <a:t>2</a:t>
              </a:r>
              <a:r>
                <a:rPr lang="en-US" altLang="en-US">
                  <a:solidFill>
                    <a:srgbClr val="0000FF"/>
                  </a:solidFill>
                  <a:cs typeface="Arial" panose="020B0604020202020204" pitchFamily="34" charset="0"/>
                </a:rPr>
                <a:t>’ </a:t>
              </a:r>
            </a:p>
          </p:txBody>
        </p:sp>
      </p:grpSp>
      <p:sp>
        <p:nvSpPr>
          <p:cNvPr id="102" name="Rounded Rectangle 101">
            <a:extLst>
              <a:ext uri="{FF2B5EF4-FFF2-40B4-BE49-F238E27FC236}">
                <a16:creationId xmlns:a16="http://schemas.microsoft.com/office/drawing/2014/main" id="{5EC3EAD5-ACD7-782F-B1E0-B6386BF10034}"/>
              </a:ext>
            </a:extLst>
          </p:cNvPr>
          <p:cNvSpPr/>
          <p:nvPr/>
        </p:nvSpPr>
        <p:spPr>
          <a:xfrm>
            <a:off x="3023054" y="5591092"/>
            <a:ext cx="8286750" cy="981075"/>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190500" lvl="1" algn="ctr" eaLnBrk="0" hangingPunct="0">
              <a:spcBef>
                <a:spcPct val="20000"/>
              </a:spcBef>
              <a:spcAft>
                <a:spcPct val="20000"/>
              </a:spcAft>
              <a:defRPr/>
            </a:pPr>
            <a:r>
              <a:rPr lang="en-US" sz="2400" b="1" dirty="0">
                <a:solidFill>
                  <a:schemeClr val="tx1"/>
                </a:solidFill>
                <a:latin typeface="Arial" panose="020B0604020202020204" pitchFamily="34" charset="0"/>
                <a:cs typeface="Arial" panose="020B0604020202020204" pitchFamily="34" charset="0"/>
              </a:rPr>
              <a:t>Energy consumption is reduced by about 2.5% if the condensing temperature is reduced </a:t>
            </a:r>
            <a:r>
              <a:rPr lang="en-US" sz="2400" b="1">
                <a:solidFill>
                  <a:schemeClr val="tx1"/>
                </a:solidFill>
                <a:latin typeface="Arial" panose="020B0604020202020204" pitchFamily="34" charset="0"/>
                <a:cs typeface="Arial" panose="020B0604020202020204" pitchFamily="34" charset="0"/>
              </a:rPr>
              <a:t>by 1</a:t>
            </a:r>
            <a:r>
              <a:rPr lang="en-US" sz="2400" b="1" baseline="30000">
                <a:solidFill>
                  <a:schemeClr val="tx1"/>
                </a:solidFill>
                <a:latin typeface="Arial" panose="020B0604020202020204" pitchFamily="34" charset="0"/>
                <a:cs typeface="Arial" panose="020B0604020202020204" pitchFamily="34" charset="0"/>
              </a:rPr>
              <a:t>0</a:t>
            </a:r>
            <a:r>
              <a:rPr lang="en-US" sz="2400" b="1">
                <a:solidFill>
                  <a:schemeClr val="tx1"/>
                </a:solidFill>
                <a:latin typeface="Arial" panose="020B0604020202020204" pitchFamily="34" charset="0"/>
                <a:cs typeface="Arial" panose="020B0604020202020204" pitchFamily="34" charset="0"/>
              </a:rPr>
              <a:t>C</a:t>
            </a:r>
            <a:endParaRPr lang="en-US" sz="2400" b="1" dirty="0">
              <a:solidFill>
                <a:schemeClr val="tx1"/>
              </a:solidFill>
              <a:latin typeface="Arial" panose="020B0604020202020204" pitchFamily="34" charset="0"/>
              <a:cs typeface="Arial" panose="020B0604020202020204" pitchFamily="34" charset="0"/>
            </a:endParaRPr>
          </a:p>
        </p:txBody>
      </p:sp>
      <p:pic>
        <p:nvPicPr>
          <p:cNvPr id="103" name="Picture 2" descr="G:\img038 copy.jpg">
            <a:extLst>
              <a:ext uri="{FF2B5EF4-FFF2-40B4-BE49-F238E27FC236}">
                <a16:creationId xmlns:a16="http://schemas.microsoft.com/office/drawing/2014/main" id="{31039800-451D-6F91-C630-303E4C90138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16889" y="1435018"/>
            <a:ext cx="2484436" cy="3414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 name="Title 1">
            <a:extLst>
              <a:ext uri="{FF2B5EF4-FFF2-40B4-BE49-F238E27FC236}">
                <a16:creationId xmlns:a16="http://schemas.microsoft.com/office/drawing/2014/main" id="{0894F963-5785-386C-DE85-C05DBCED5D8D}"/>
              </a:ext>
            </a:extLst>
          </p:cNvPr>
          <p:cNvSpPr txBox="1">
            <a:spLocks/>
          </p:cNvSpPr>
          <p:nvPr/>
        </p:nvSpPr>
        <p:spPr bwMode="auto">
          <a:xfrm>
            <a:off x="6172200" y="5027530"/>
            <a:ext cx="5867400" cy="5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000" i="1" dirty="0">
                <a:cs typeface="Arial" panose="020B0604020202020204" pitchFamily="34" charset="0"/>
              </a:rPr>
              <a:t>Characteristic curves of the compressor</a:t>
            </a:r>
          </a:p>
        </p:txBody>
      </p:sp>
      <p:pic>
        <p:nvPicPr>
          <p:cNvPr id="105" name="Picture 104"/>
          <p:cNvPicPr>
            <a:picLocks noChangeAspect="1"/>
          </p:cNvPicPr>
          <p:nvPr/>
        </p:nvPicPr>
        <p:blipFill>
          <a:blip r:embed="rId4"/>
          <a:stretch>
            <a:fillRect/>
          </a:stretch>
        </p:blipFill>
        <p:spPr>
          <a:xfrm>
            <a:off x="11344729" y="6096000"/>
            <a:ext cx="834571" cy="762000"/>
          </a:xfrm>
          <a:prstGeom prst="rect">
            <a:avLst/>
          </a:prstGeom>
        </p:spPr>
      </p:pic>
    </p:spTree>
    <p:extLst>
      <p:ext uri="{BB962C8B-B14F-4D97-AF65-F5344CB8AC3E}">
        <p14:creationId xmlns:p14="http://schemas.microsoft.com/office/powerpoint/2010/main" val="3070505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checkerboard(across)">
                                      <p:cBhvr>
                                        <p:cTn id="7"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300AE2-3813-D215-CDBA-A54E977954F8}"/>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BA597778-7343-FF0A-7040-847B81A1E675}"/>
              </a:ext>
            </a:extLst>
          </p:cNvPr>
          <p:cNvSpPr>
            <a:spLocks noGrp="1"/>
          </p:cNvSpPr>
          <p:nvPr>
            <p:ph type="title"/>
          </p:nvPr>
        </p:nvSpPr>
        <p:spPr>
          <a:xfrm>
            <a:off x="-862329" y="334016"/>
            <a:ext cx="10524067" cy="654050"/>
          </a:xfrm>
        </p:spPr>
        <p:txBody>
          <a:bodyPr>
            <a:normAutofit fontScale="90000"/>
          </a:bodyPr>
          <a:lstStyle/>
          <a:p>
            <a:pPr algn="ctr"/>
            <a:r>
              <a:rPr lang="en-US" altLang="en-US" sz="3600" b="1">
                <a:solidFill>
                  <a:schemeClr val="accent1">
                    <a:lumMod val="50000"/>
                  </a:schemeClr>
                </a:solidFill>
                <a:latin typeface="Arial" panose="020B0604020202020204" pitchFamily="34" charset="0"/>
              </a:rPr>
              <a:t>REDUCING CONDENSING T</a:t>
            </a:r>
            <a:r>
              <a:rPr lang="en-US" altLang="en-US" sz="3600">
                <a:solidFill>
                  <a:schemeClr val="accent1">
                    <a:lumMod val="50000"/>
                  </a:schemeClr>
                </a:solidFill>
                <a:latin typeface="Arial" panose="020B0604020202020204" pitchFamily="34" charset="0"/>
              </a:rPr>
              <a:t>EMPERATURE</a:t>
            </a:r>
            <a:endParaRPr lang="en-US" altLang="en-US" sz="3600" b="1" dirty="0">
              <a:solidFill>
                <a:schemeClr val="accent1">
                  <a:lumMod val="50000"/>
                </a:schemeClr>
              </a:solidFill>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CDB760A4-0AE5-1C0D-32D8-D0DC8330F491}"/>
              </a:ext>
            </a:extLst>
          </p:cNvPr>
          <p:cNvPicPr>
            <a:picLocks noChangeAspect="1"/>
          </p:cNvPicPr>
          <p:nvPr/>
        </p:nvPicPr>
        <p:blipFill>
          <a:blip r:embed="rId3"/>
          <a:stretch>
            <a:fillRect/>
          </a:stretch>
        </p:blipFill>
        <p:spPr>
          <a:xfrm>
            <a:off x="11271612" y="6029241"/>
            <a:ext cx="907688" cy="828759"/>
          </a:xfrm>
          <a:prstGeom prst="rect">
            <a:avLst/>
          </a:prstGeom>
        </p:spPr>
      </p:pic>
      <p:sp>
        <p:nvSpPr>
          <p:cNvPr id="5" name="Content Placeholder 4">
            <a:extLst>
              <a:ext uri="{FF2B5EF4-FFF2-40B4-BE49-F238E27FC236}">
                <a16:creationId xmlns:a16="http://schemas.microsoft.com/office/drawing/2014/main" id="{0E3EF7B2-1752-0547-8E15-DECC02F6AB9A}"/>
              </a:ext>
            </a:extLst>
          </p:cNvPr>
          <p:cNvSpPr>
            <a:spLocks noGrp="1"/>
          </p:cNvSpPr>
          <p:nvPr>
            <p:ph idx="1"/>
          </p:nvPr>
        </p:nvSpPr>
        <p:spPr/>
        <p:txBody>
          <a:bodyPr>
            <a:normAutofit fontScale="92500" lnSpcReduction="10000"/>
          </a:bodyPr>
          <a:lstStyle/>
          <a:p>
            <a:r>
              <a:rPr lang="en-US" b="1">
                <a:latin typeface="Arial" panose="020B0604020202020204" pitchFamily="34" charset="0"/>
                <a:cs typeface="Arial" panose="020B0604020202020204" pitchFamily="34" charset="0"/>
              </a:rPr>
              <a:t>Reducing Condensing Temperature</a:t>
            </a:r>
          </a:p>
          <a:p>
            <a:r>
              <a:rPr lang="en-US" b="1">
                <a:latin typeface="Arial" panose="020B0604020202020204" pitchFamily="34" charset="0"/>
                <a:cs typeface="Arial" panose="020B0604020202020204" pitchFamily="34" charset="0"/>
              </a:rPr>
              <a:t>Principle</a:t>
            </a:r>
          </a:p>
          <a:p>
            <a:r>
              <a:rPr lang="en-US">
                <a:latin typeface="Arial" panose="020B0604020202020204" pitchFamily="34" charset="0"/>
                <a:cs typeface="Arial" panose="020B0604020202020204" pitchFamily="34" charset="0"/>
              </a:rPr>
              <a:t>The lower the condensing temperature → the lower the condensing pressure → the less power the compressor consumes.</a:t>
            </a:r>
          </a:p>
          <a:p>
            <a:r>
              <a:rPr lang="en-US">
                <a:latin typeface="Arial" panose="020B0604020202020204" pitchFamily="34" charset="0"/>
                <a:cs typeface="Arial" panose="020B0604020202020204" pitchFamily="34" charset="0"/>
              </a:rPr>
              <a:t>In practice, for every </a:t>
            </a:r>
            <a:r>
              <a:rPr lang="en-US" b="1">
                <a:latin typeface="Arial" panose="020B0604020202020204" pitchFamily="34" charset="0"/>
                <a:cs typeface="Arial" panose="020B0604020202020204" pitchFamily="34" charset="0"/>
              </a:rPr>
              <a:t>1°C reduction in condensing temperature</a:t>
            </a:r>
            <a:r>
              <a:rPr lang="en-US">
                <a:latin typeface="Arial" panose="020B0604020202020204" pitchFamily="34" charset="0"/>
                <a:cs typeface="Arial" panose="020B0604020202020204" pitchFamily="34" charset="0"/>
              </a:rPr>
              <a:t>, the system COP increases by approximately </a:t>
            </a:r>
            <a:r>
              <a:rPr lang="en-US" b="1">
                <a:latin typeface="Arial" panose="020B0604020202020204" pitchFamily="34" charset="0"/>
                <a:cs typeface="Arial" panose="020B0604020202020204" pitchFamily="34" charset="0"/>
              </a:rPr>
              <a:t>2–3%</a:t>
            </a:r>
            <a:r>
              <a:rPr lang="en-US">
                <a:latin typeface="Arial" panose="020B0604020202020204" pitchFamily="34" charset="0"/>
                <a:cs typeface="Arial" panose="020B0604020202020204" pitchFamily="34" charset="0"/>
              </a:rPr>
              <a:t>.</a:t>
            </a:r>
          </a:p>
          <a:p>
            <a:r>
              <a:rPr lang="en-US" b="1">
                <a:latin typeface="Arial" panose="020B0604020202020204" pitchFamily="34" charset="0"/>
                <a:cs typeface="Arial" panose="020B0604020202020204" pitchFamily="34" charset="0"/>
              </a:rPr>
              <a:t>Technical solutions</a:t>
            </a:r>
          </a:p>
          <a:p>
            <a:r>
              <a:rPr lang="en-US" b="1">
                <a:latin typeface="Arial" panose="020B0604020202020204" pitchFamily="34" charset="0"/>
                <a:cs typeface="Arial" panose="020B0604020202020204" pitchFamily="34" charset="0"/>
              </a:rPr>
              <a:t>Optimize heat rejection systems</a:t>
            </a:r>
            <a:r>
              <a:rPr lang="en-US">
                <a:latin typeface="Arial" panose="020B0604020202020204" pitchFamily="34" charset="0"/>
                <a:cs typeface="Arial" panose="020B0604020202020204" pitchFamily="34" charset="0"/>
              </a:rPr>
              <a:t>:</a:t>
            </a:r>
          </a:p>
          <a:p>
            <a:pPr lvl="1"/>
            <a:r>
              <a:rPr lang="en-US">
                <a:latin typeface="Arial" panose="020B0604020202020204" pitchFamily="34" charset="0"/>
                <a:cs typeface="Arial" panose="020B0604020202020204" pitchFamily="34" charset="0"/>
              </a:rPr>
              <a:t>Regularly clean condensers, cooling towers, and heat exchangers.</a:t>
            </a:r>
          </a:p>
          <a:p>
            <a:pPr lvl="1"/>
            <a:r>
              <a:rPr lang="en-US">
                <a:latin typeface="Arial" panose="020B0604020202020204" pitchFamily="34" charset="0"/>
                <a:cs typeface="Arial" panose="020B0604020202020204" pitchFamily="34" charset="0"/>
              </a:rPr>
              <a:t>Prevent scaling, algae, and dust accumulation.</a:t>
            </a:r>
          </a:p>
          <a:p>
            <a:r>
              <a:rPr lang="en-US" b="1">
                <a:latin typeface="Arial" panose="020B0604020202020204" pitchFamily="34" charset="0"/>
                <a:cs typeface="Arial" panose="020B0604020202020204" pitchFamily="34" charset="0"/>
              </a:rPr>
              <a:t>Intelligent control of fans/cooling towers</a:t>
            </a:r>
            <a:r>
              <a:rPr lang="en-US">
                <a:latin typeface="Arial" panose="020B0604020202020204" pitchFamily="34" charset="0"/>
                <a:cs typeface="Arial" panose="020B0604020202020204" pitchFamily="34" charset="0"/>
              </a:rPr>
              <a:t>:</a:t>
            </a:r>
          </a:p>
          <a:p>
            <a:pPr lvl="1"/>
            <a:r>
              <a:rPr lang="en-US">
                <a:latin typeface="Arial" panose="020B0604020202020204" pitchFamily="34" charset="0"/>
                <a:cs typeface="Arial" panose="020B0604020202020204" pitchFamily="34" charset="0"/>
              </a:rPr>
              <a:t>Use variable frequency drives (VFD) for condenser fans or cooling tower pumps.</a:t>
            </a:r>
          </a:p>
          <a:p>
            <a:pPr lvl="1"/>
            <a:r>
              <a:rPr lang="en-US">
                <a:latin typeface="Arial" panose="020B0604020202020204" pitchFamily="34" charset="0"/>
                <a:cs typeface="Arial" panose="020B0604020202020204" pitchFamily="34" charset="0"/>
              </a:rPr>
              <a:t>Adjust water flow and fan speed according to actual load and ambient temperature.</a:t>
            </a:r>
          </a:p>
          <a:p>
            <a:r>
              <a:rPr lang="en-US" b="1">
                <a:latin typeface="Arial" panose="020B0604020202020204" pitchFamily="34" charset="0"/>
                <a:cs typeface="Arial" panose="020B0604020202020204" pitchFamily="34" charset="0"/>
              </a:rPr>
              <a:t>Utilize free cooling</a:t>
            </a:r>
            <a:r>
              <a:rPr lang="en-US">
                <a:latin typeface="Arial" panose="020B0604020202020204" pitchFamily="34" charset="0"/>
                <a:cs typeface="Arial" panose="020B0604020202020204" pitchFamily="34" charset="0"/>
              </a:rPr>
              <a:t>:</a:t>
            </a:r>
          </a:p>
          <a:p>
            <a:pPr lvl="1"/>
            <a:r>
              <a:rPr lang="en-US">
                <a:latin typeface="Arial" panose="020B0604020202020204" pitchFamily="34" charset="0"/>
                <a:cs typeface="Arial" panose="020B0604020202020204" pitchFamily="34" charset="0"/>
              </a:rPr>
              <a:t>In cooler climates, operate in natural cooling mode to reduce compressor load.</a:t>
            </a:r>
          </a:p>
          <a:p>
            <a:r>
              <a:rPr lang="en-US" b="1">
                <a:latin typeface="Arial" panose="020B0604020202020204" pitchFamily="34" charset="0"/>
                <a:cs typeface="Arial" panose="020B0604020202020204" pitchFamily="34" charset="0"/>
              </a:rPr>
              <a:t>Select suitable refrigerants</a:t>
            </a:r>
            <a:r>
              <a:rPr lang="en-US">
                <a:latin typeface="Arial" panose="020B0604020202020204" pitchFamily="34" charset="0"/>
                <a:cs typeface="Arial" panose="020B0604020202020204" pitchFamily="34" charset="0"/>
              </a:rPr>
              <a:t>: Certain refrigerants have lower condensing pressures, helping to reduce power consumption.</a:t>
            </a:r>
          </a:p>
          <a:p>
            <a:endParaRPr lang="en-US"/>
          </a:p>
        </p:txBody>
      </p:sp>
    </p:spTree>
    <p:extLst>
      <p:ext uri="{BB962C8B-B14F-4D97-AF65-F5344CB8AC3E}">
        <p14:creationId xmlns:p14="http://schemas.microsoft.com/office/powerpoint/2010/main" val="2936648086"/>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a:extLst>
              <a:ext uri="{FF2B5EF4-FFF2-40B4-BE49-F238E27FC236}">
                <a16:creationId xmlns:a16="http://schemas.microsoft.com/office/drawing/2014/main" id="{13B8CB2F-165F-D6BC-1FB5-2C7531E831B5}"/>
              </a:ext>
            </a:extLst>
          </p:cNvPr>
          <p:cNvGraphicFramePr/>
          <p:nvPr>
            <p:extLst>
              <p:ext uri="{D42A27DB-BD31-4B8C-83A1-F6EECF244321}">
                <p14:modId xmlns:p14="http://schemas.microsoft.com/office/powerpoint/2010/main" val="579287385"/>
              </p:ext>
            </p:extLst>
          </p:nvPr>
        </p:nvGraphicFramePr>
        <p:xfrm>
          <a:off x="1600200" y="1524000"/>
          <a:ext cx="8429684"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p:cNvPicPr>
            <a:picLocks noChangeAspect="1"/>
          </p:cNvPicPr>
          <p:nvPr/>
        </p:nvPicPr>
        <p:blipFill>
          <a:blip r:embed="rId8"/>
          <a:stretch>
            <a:fillRect/>
          </a:stretch>
        </p:blipFill>
        <p:spPr>
          <a:xfrm>
            <a:off x="11271612" y="6029241"/>
            <a:ext cx="907688" cy="828759"/>
          </a:xfrm>
          <a:prstGeom prst="rect">
            <a:avLst/>
          </a:prstGeom>
        </p:spPr>
      </p:pic>
      <p:sp>
        <p:nvSpPr>
          <p:cNvPr id="6" name="Title 1">
            <a:extLst>
              <a:ext uri="{FF2B5EF4-FFF2-40B4-BE49-F238E27FC236}">
                <a16:creationId xmlns:a16="http://schemas.microsoft.com/office/drawing/2014/main" id="{2C7DDB54-EFF0-B353-3F97-3FE81A90DA1D}"/>
              </a:ext>
            </a:extLst>
          </p:cNvPr>
          <p:cNvSpPr txBox="1">
            <a:spLocks/>
          </p:cNvSpPr>
          <p:nvPr/>
        </p:nvSpPr>
        <p:spPr>
          <a:xfrm>
            <a:off x="0" y="587829"/>
            <a:ext cx="12179300" cy="563562"/>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r>
              <a:rPr lang="en-US" altLang="en-US" sz="3200" b="1" kern="0">
                <a:solidFill>
                  <a:schemeClr val="accent1">
                    <a:lumMod val="50000"/>
                  </a:schemeClr>
                </a:solidFill>
                <a:latin typeface="Arial" panose="020B0604020202020204" pitchFamily="34" charset="0"/>
              </a:rPr>
              <a:t>CONDENSING EQUIPMENT SELECTION</a:t>
            </a:r>
            <a:endParaRPr lang="en-US" altLang="en-US" sz="3200" b="1" kern="0" dirty="0">
              <a:solidFill>
                <a:schemeClr val="accent1">
                  <a:lumMod val="50000"/>
                </a:schemeClr>
              </a:solidFill>
              <a:latin typeface="Arial" panose="020B0604020202020204" pitchFamily="34" charset="0"/>
            </a:endParaRPr>
          </a:p>
        </p:txBody>
      </p:sp>
    </p:spTree>
    <p:extLst>
      <p:ext uri="{BB962C8B-B14F-4D97-AF65-F5344CB8AC3E}">
        <p14:creationId xmlns:p14="http://schemas.microsoft.com/office/powerpoint/2010/main" val="1091475988"/>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7EA2385B-DFFB-F932-F125-A5C2EC70409C}"/>
              </a:ext>
            </a:extLst>
          </p:cNvPr>
          <p:cNvSpPr>
            <a:spLocks noGrp="1"/>
          </p:cNvSpPr>
          <p:nvPr>
            <p:ph type="title"/>
          </p:nvPr>
        </p:nvSpPr>
        <p:spPr>
          <a:xfrm>
            <a:off x="0" y="596268"/>
            <a:ext cx="12179300" cy="563562"/>
          </a:xfrm>
        </p:spPr>
        <p:txBody>
          <a:bodyPr>
            <a:noAutofit/>
          </a:bodyPr>
          <a:lstStyle/>
          <a:p>
            <a:pPr algn="ctr"/>
            <a:r>
              <a:rPr lang="en-US" altLang="en-US" sz="3200">
                <a:solidFill>
                  <a:schemeClr val="accent1">
                    <a:lumMod val="50000"/>
                  </a:schemeClr>
                </a:solidFill>
                <a:latin typeface="Arial" panose="020B0604020202020204" pitchFamily="34" charset="0"/>
                <a:cs typeface="Arial" panose="020B0604020202020204" pitchFamily="34" charset="0"/>
              </a:rPr>
              <a:t>PROBLEM WITH CONDENSING EQUIMENT</a:t>
            </a:r>
            <a:endParaRPr lang="en-US" altLang="en-US" sz="3200" b="1" dirty="0">
              <a:solidFill>
                <a:schemeClr val="accent1">
                  <a:lumMod val="50000"/>
                </a:schemeClr>
              </a:solidFill>
              <a:latin typeface="Arial" panose="020B0604020202020204" pitchFamily="34" charset="0"/>
              <a:cs typeface="Arial" panose="020B0604020202020204" pitchFamily="34" charset="0"/>
            </a:endParaRPr>
          </a:p>
        </p:txBody>
      </p:sp>
      <p:graphicFrame>
        <p:nvGraphicFramePr>
          <p:cNvPr id="6" name="Diagram 5">
            <a:extLst>
              <a:ext uri="{FF2B5EF4-FFF2-40B4-BE49-F238E27FC236}">
                <a16:creationId xmlns:a16="http://schemas.microsoft.com/office/drawing/2014/main" id="{16A4DC7B-BBA2-E985-EBFB-39AB95C567A5}"/>
              </a:ext>
            </a:extLst>
          </p:cNvPr>
          <p:cNvGraphicFramePr/>
          <p:nvPr>
            <p:extLst>
              <p:ext uri="{D42A27DB-BD31-4B8C-83A1-F6EECF244321}">
                <p14:modId xmlns:p14="http://schemas.microsoft.com/office/powerpoint/2010/main" val="196962342"/>
              </p:ext>
            </p:extLst>
          </p:nvPr>
        </p:nvGraphicFramePr>
        <p:xfrm>
          <a:off x="1839089" y="1623854"/>
          <a:ext cx="8501122" cy="47149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p:cNvPicPr>
            <a:picLocks noChangeAspect="1"/>
          </p:cNvPicPr>
          <p:nvPr/>
        </p:nvPicPr>
        <p:blipFill>
          <a:blip r:embed="rId8"/>
          <a:stretch>
            <a:fillRect/>
          </a:stretch>
        </p:blipFill>
        <p:spPr>
          <a:xfrm>
            <a:off x="11271612" y="6029241"/>
            <a:ext cx="907688" cy="828759"/>
          </a:xfrm>
          <a:prstGeom prst="rect">
            <a:avLst/>
          </a:prstGeom>
        </p:spPr>
      </p:pic>
    </p:spTree>
    <p:extLst>
      <p:ext uri="{BB962C8B-B14F-4D97-AF65-F5344CB8AC3E}">
        <p14:creationId xmlns:p14="http://schemas.microsoft.com/office/powerpoint/2010/main" val="3055515229"/>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570833E7-193B-9179-49CC-D103D2B6845D}"/>
              </a:ext>
            </a:extLst>
          </p:cNvPr>
          <p:cNvSpPr>
            <a:spLocks noGrp="1"/>
          </p:cNvSpPr>
          <p:nvPr>
            <p:ph type="title"/>
          </p:nvPr>
        </p:nvSpPr>
        <p:spPr>
          <a:xfrm>
            <a:off x="0" y="564108"/>
            <a:ext cx="12167798" cy="595952"/>
          </a:xfrm>
        </p:spPr>
        <p:txBody>
          <a:bodyPr>
            <a:noAutofit/>
          </a:bodyPr>
          <a:lstStyle/>
          <a:p>
            <a:pPr algn="ctr"/>
            <a:r>
              <a:rPr lang="en-US" altLang="en-US" sz="3200">
                <a:solidFill>
                  <a:schemeClr val="accent1">
                    <a:lumMod val="50000"/>
                  </a:schemeClr>
                </a:solidFill>
                <a:latin typeface="Arial" panose="020B0604020202020204" pitchFamily="34" charset="0"/>
                <a:cs typeface="Arial" panose="020B0604020202020204" pitchFamily="34" charset="0"/>
              </a:rPr>
              <a:t>CONDENSING EQUIPMENT OPERATION</a:t>
            </a:r>
            <a:endParaRPr lang="en-US" altLang="en-US" sz="3200" b="1" dirty="0">
              <a:solidFill>
                <a:schemeClr val="accent1">
                  <a:lumMod val="50000"/>
                </a:schemeClr>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3"/>
          <a:stretch>
            <a:fillRect/>
          </a:stretch>
        </p:blipFill>
        <p:spPr>
          <a:xfrm>
            <a:off x="11271612" y="6029241"/>
            <a:ext cx="907688" cy="828759"/>
          </a:xfrm>
          <a:prstGeom prst="rect">
            <a:avLst/>
          </a:prstGeom>
        </p:spPr>
      </p:pic>
      <p:graphicFrame>
        <p:nvGraphicFramePr>
          <p:cNvPr id="6" name="Diagram 5">
            <a:extLst>
              <a:ext uri="{FF2B5EF4-FFF2-40B4-BE49-F238E27FC236}">
                <a16:creationId xmlns:a16="http://schemas.microsoft.com/office/drawing/2014/main" id="{CCF527DF-B528-EC8A-7FA9-5C2E268FF121}"/>
              </a:ext>
            </a:extLst>
          </p:cNvPr>
          <p:cNvGraphicFramePr/>
          <p:nvPr>
            <p:extLst>
              <p:ext uri="{D42A27DB-BD31-4B8C-83A1-F6EECF244321}">
                <p14:modId xmlns:p14="http://schemas.microsoft.com/office/powerpoint/2010/main" val="432603024"/>
              </p:ext>
            </p:extLst>
          </p:nvPr>
        </p:nvGraphicFramePr>
        <p:xfrm>
          <a:off x="2089290" y="1354035"/>
          <a:ext cx="7989217" cy="467520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53053625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93045407-37D0-1948-6E66-B7AE45113159}"/>
              </a:ext>
            </a:extLst>
          </p:cNvPr>
          <p:cNvSpPr>
            <a:spLocks noGrp="1"/>
          </p:cNvSpPr>
          <p:nvPr>
            <p:ph type="title" idx="4294967295"/>
          </p:nvPr>
        </p:nvSpPr>
        <p:spPr>
          <a:xfrm>
            <a:off x="10060" y="583354"/>
            <a:ext cx="12191039" cy="563563"/>
          </a:xfrm>
          <a:prstGeom prst="rect">
            <a:avLst/>
          </a:prstGeom>
        </p:spPr>
        <p:txBody>
          <a:bodyPr>
            <a:noAutofit/>
          </a:bodyPr>
          <a:lstStyle/>
          <a:p>
            <a:pPr algn="ctr"/>
            <a:r>
              <a:rPr lang="en-US" altLang="en-US" sz="3200" b="1">
                <a:solidFill>
                  <a:schemeClr val="accent1">
                    <a:lumMod val="50000"/>
                  </a:schemeClr>
                </a:solidFill>
                <a:latin typeface="Arial" panose="020B0604020202020204" pitchFamily="34" charset="0"/>
                <a:cs typeface="Arial" panose="020B0604020202020204" pitchFamily="34" charset="0"/>
              </a:rPr>
              <a:t>EVAPORATOR AND MACHINE PERFORMANCE</a:t>
            </a:r>
            <a:endParaRPr lang="en-US" altLang="en-US" sz="3200" b="1" dirty="0">
              <a:solidFill>
                <a:schemeClr val="accent1">
                  <a:lumMod val="50000"/>
                </a:schemeClr>
              </a:solidFill>
              <a:latin typeface="Arial" panose="020B0604020202020204" pitchFamily="34" charset="0"/>
              <a:cs typeface="Arial" panose="020B0604020202020204" pitchFamily="34" charset="0"/>
            </a:endParaRPr>
          </a:p>
        </p:txBody>
      </p:sp>
      <p:grpSp>
        <p:nvGrpSpPr>
          <p:cNvPr id="2" name="Group 166">
            <a:extLst>
              <a:ext uri="{FF2B5EF4-FFF2-40B4-BE49-F238E27FC236}">
                <a16:creationId xmlns:a16="http://schemas.microsoft.com/office/drawing/2014/main" id="{C7A28827-B33F-7694-48F0-F54ED6EB2256}"/>
              </a:ext>
            </a:extLst>
          </p:cNvPr>
          <p:cNvGrpSpPr>
            <a:grpSpLocks/>
          </p:cNvGrpSpPr>
          <p:nvPr/>
        </p:nvGrpSpPr>
        <p:grpSpPr bwMode="auto">
          <a:xfrm>
            <a:off x="1522913" y="2267954"/>
            <a:ext cx="5770563" cy="3244851"/>
            <a:chOff x="203" y="1025"/>
            <a:chExt cx="3635" cy="2044"/>
          </a:xfrm>
        </p:grpSpPr>
        <p:grpSp>
          <p:nvGrpSpPr>
            <p:cNvPr id="23559" name="Group 49">
              <a:extLst>
                <a:ext uri="{FF2B5EF4-FFF2-40B4-BE49-F238E27FC236}">
                  <a16:creationId xmlns:a16="http://schemas.microsoft.com/office/drawing/2014/main" id="{3F86C36D-FB52-B6FD-FA19-DFDC94C9C902}"/>
                </a:ext>
              </a:extLst>
            </p:cNvPr>
            <p:cNvGrpSpPr>
              <a:grpSpLocks/>
            </p:cNvGrpSpPr>
            <p:nvPr/>
          </p:nvGrpSpPr>
          <p:grpSpPr bwMode="auto">
            <a:xfrm>
              <a:off x="203" y="1025"/>
              <a:ext cx="3635" cy="2044"/>
              <a:chOff x="836" y="631"/>
              <a:chExt cx="3523" cy="1317"/>
            </a:xfrm>
          </p:grpSpPr>
          <p:sp>
            <p:nvSpPr>
              <p:cNvPr id="23564" name="Rectangle 42">
                <a:extLst>
                  <a:ext uri="{FF2B5EF4-FFF2-40B4-BE49-F238E27FC236}">
                    <a16:creationId xmlns:a16="http://schemas.microsoft.com/office/drawing/2014/main" id="{A12631C8-DAFB-9DCA-AB48-08F024A57DE8}"/>
                  </a:ext>
                </a:extLst>
              </p:cNvPr>
              <p:cNvSpPr>
                <a:spLocks noChangeArrowheads="1"/>
              </p:cNvSpPr>
              <p:nvPr/>
            </p:nvSpPr>
            <p:spPr bwMode="auto">
              <a:xfrm>
                <a:off x="3696" y="1824"/>
                <a:ext cx="663" cy="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1111250" rtl="0" eaLnBrk="0" fontAlgn="auto" latinLnBrk="0" hangingPunct="0">
                  <a:lnSpc>
                    <a:spcPct val="60000"/>
                  </a:lnSpc>
                  <a:spcBef>
                    <a:spcPct val="50000"/>
                  </a:spcBef>
                  <a:spcAft>
                    <a:spcPts val="0"/>
                  </a:spcAft>
                  <a:buClrTx/>
                  <a:buSzTx/>
                  <a:buFontTx/>
                  <a:buNone/>
                  <a:tabLst/>
                  <a:defRPr/>
                </a:pPr>
                <a:r>
                  <a:rPr kumimoji="0" lang="en-US" altLang="en-US"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h</a:t>
                </a:r>
              </a:p>
            </p:txBody>
          </p:sp>
          <p:grpSp>
            <p:nvGrpSpPr>
              <p:cNvPr id="23565" name="Group 47">
                <a:extLst>
                  <a:ext uri="{FF2B5EF4-FFF2-40B4-BE49-F238E27FC236}">
                    <a16:creationId xmlns:a16="http://schemas.microsoft.com/office/drawing/2014/main" id="{E4439301-F8E2-58E7-31FF-F29DEF0F17E8}"/>
                  </a:ext>
                </a:extLst>
              </p:cNvPr>
              <p:cNvGrpSpPr>
                <a:grpSpLocks/>
              </p:cNvGrpSpPr>
              <p:nvPr/>
            </p:nvGrpSpPr>
            <p:grpSpPr bwMode="auto">
              <a:xfrm>
                <a:off x="836" y="631"/>
                <a:ext cx="3052" cy="1283"/>
                <a:chOff x="704" y="631"/>
                <a:chExt cx="3052" cy="1283"/>
              </a:xfrm>
            </p:grpSpPr>
            <p:sp>
              <p:nvSpPr>
                <p:cNvPr id="23566" name="Line 6">
                  <a:extLst>
                    <a:ext uri="{FF2B5EF4-FFF2-40B4-BE49-F238E27FC236}">
                      <a16:creationId xmlns:a16="http://schemas.microsoft.com/office/drawing/2014/main" id="{FD6A5724-10F7-32A8-EF98-14CC0542B75F}"/>
                    </a:ext>
                  </a:extLst>
                </p:cNvPr>
                <p:cNvSpPr>
                  <a:spLocks noChangeShapeType="1"/>
                </p:cNvSpPr>
                <p:nvPr/>
              </p:nvSpPr>
              <p:spPr bwMode="auto">
                <a:xfrm flipH="1">
                  <a:off x="2846" y="1008"/>
                  <a:ext cx="333" cy="328"/>
                </a:xfrm>
                <a:prstGeom prst="line">
                  <a:avLst/>
                </a:prstGeom>
                <a:noFill/>
                <a:ln w="25400">
                  <a:solidFill>
                    <a:schemeClr val="tx2"/>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3567" name="Line 7">
                  <a:extLst>
                    <a:ext uri="{FF2B5EF4-FFF2-40B4-BE49-F238E27FC236}">
                      <a16:creationId xmlns:a16="http://schemas.microsoft.com/office/drawing/2014/main" id="{8FAB2F79-35CF-3236-CD55-BE05A9B7BCD9}"/>
                    </a:ext>
                  </a:extLst>
                </p:cNvPr>
                <p:cNvSpPr>
                  <a:spLocks noChangeShapeType="1"/>
                </p:cNvSpPr>
                <p:nvPr/>
              </p:nvSpPr>
              <p:spPr bwMode="auto">
                <a:xfrm>
                  <a:off x="1215" y="631"/>
                  <a:ext cx="0" cy="1157"/>
                </a:xfrm>
                <a:prstGeom prst="line">
                  <a:avLst/>
                </a:prstGeom>
                <a:noFill/>
                <a:ln w="25400">
                  <a:solidFill>
                    <a:schemeClr val="tx1"/>
                  </a:solidFill>
                  <a:round/>
                  <a:headEnd type="stealth" w="med" len="lg"/>
                  <a:tailEnd type="none" w="sm" len="sm"/>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3568" name="Line 8">
                  <a:extLst>
                    <a:ext uri="{FF2B5EF4-FFF2-40B4-BE49-F238E27FC236}">
                      <a16:creationId xmlns:a16="http://schemas.microsoft.com/office/drawing/2014/main" id="{74CB1126-B322-BA43-22CF-5AD586166554}"/>
                    </a:ext>
                  </a:extLst>
                </p:cNvPr>
                <p:cNvSpPr>
                  <a:spLocks noChangeShapeType="1"/>
                </p:cNvSpPr>
                <p:nvPr/>
              </p:nvSpPr>
              <p:spPr bwMode="auto">
                <a:xfrm>
                  <a:off x="1215" y="1788"/>
                  <a:ext cx="2541" cy="0"/>
                </a:xfrm>
                <a:prstGeom prst="line">
                  <a:avLst/>
                </a:prstGeom>
                <a:noFill/>
                <a:ln w="25400">
                  <a:solidFill>
                    <a:schemeClr val="tx1"/>
                  </a:solidFill>
                  <a:round/>
                  <a:headEnd type="none" w="sm" len="sm"/>
                  <a:tailEnd type="stealth" w="med" len="lg"/>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3569" name="Line 9">
                  <a:extLst>
                    <a:ext uri="{FF2B5EF4-FFF2-40B4-BE49-F238E27FC236}">
                      <a16:creationId xmlns:a16="http://schemas.microsoft.com/office/drawing/2014/main" id="{8EC5FB20-3323-1398-90A3-FF09AA382959}"/>
                    </a:ext>
                  </a:extLst>
                </p:cNvPr>
                <p:cNvSpPr>
                  <a:spLocks noChangeShapeType="1"/>
                </p:cNvSpPr>
                <p:nvPr/>
              </p:nvSpPr>
              <p:spPr bwMode="auto">
                <a:xfrm>
                  <a:off x="1834" y="1003"/>
                  <a:ext cx="0" cy="455"/>
                </a:xfrm>
                <a:prstGeom prst="line">
                  <a:avLst/>
                </a:prstGeom>
                <a:noFill/>
                <a:ln w="25400">
                  <a:solidFill>
                    <a:srgbClr val="037C03"/>
                  </a:solidFill>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3570" name="Line 10">
                  <a:extLst>
                    <a:ext uri="{FF2B5EF4-FFF2-40B4-BE49-F238E27FC236}">
                      <a16:creationId xmlns:a16="http://schemas.microsoft.com/office/drawing/2014/main" id="{8F223831-6BB6-4D5D-0542-787C700EF640}"/>
                    </a:ext>
                  </a:extLst>
                </p:cNvPr>
                <p:cNvSpPr>
                  <a:spLocks noChangeShapeType="1"/>
                </p:cNvSpPr>
                <p:nvPr/>
              </p:nvSpPr>
              <p:spPr bwMode="auto">
                <a:xfrm>
                  <a:off x="1834" y="1458"/>
                  <a:ext cx="993" cy="0"/>
                </a:xfrm>
                <a:prstGeom prst="line">
                  <a:avLst/>
                </a:prstGeom>
                <a:noFill/>
                <a:ln w="25400">
                  <a:solidFill>
                    <a:srgbClr val="FF5008"/>
                  </a:solidFill>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3571" name="Line 11">
                  <a:extLst>
                    <a:ext uri="{FF2B5EF4-FFF2-40B4-BE49-F238E27FC236}">
                      <a16:creationId xmlns:a16="http://schemas.microsoft.com/office/drawing/2014/main" id="{D1C3CEB3-EA5E-FA62-5B29-5F70558BD6DE}"/>
                    </a:ext>
                  </a:extLst>
                </p:cNvPr>
                <p:cNvSpPr>
                  <a:spLocks noChangeShapeType="1"/>
                </p:cNvSpPr>
                <p:nvPr/>
              </p:nvSpPr>
              <p:spPr bwMode="auto">
                <a:xfrm>
                  <a:off x="1834" y="1003"/>
                  <a:ext cx="1488" cy="0"/>
                </a:xfrm>
                <a:prstGeom prst="line">
                  <a:avLst/>
                </a:prstGeom>
                <a:noFill/>
                <a:ln w="25400">
                  <a:solidFill>
                    <a:schemeClr val="accent1"/>
                  </a:solidFill>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3572" name="Line 12">
                  <a:extLst>
                    <a:ext uri="{FF2B5EF4-FFF2-40B4-BE49-F238E27FC236}">
                      <a16:creationId xmlns:a16="http://schemas.microsoft.com/office/drawing/2014/main" id="{ED243888-F6DB-D2C5-548F-0DAED75A41E2}"/>
                    </a:ext>
                  </a:extLst>
                </p:cNvPr>
                <p:cNvSpPr>
                  <a:spLocks noChangeShapeType="1"/>
                </p:cNvSpPr>
                <p:nvPr/>
              </p:nvSpPr>
              <p:spPr bwMode="auto">
                <a:xfrm flipH="1">
                  <a:off x="2827" y="1003"/>
                  <a:ext cx="495" cy="455"/>
                </a:xfrm>
                <a:prstGeom prst="line">
                  <a:avLst/>
                </a:prstGeom>
                <a:noFill/>
                <a:ln w="25400">
                  <a:solidFill>
                    <a:schemeClr val="tx2"/>
                  </a:solidFill>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3573" name="Line 13">
                  <a:extLst>
                    <a:ext uri="{FF2B5EF4-FFF2-40B4-BE49-F238E27FC236}">
                      <a16:creationId xmlns:a16="http://schemas.microsoft.com/office/drawing/2014/main" id="{D3E6DA39-1F04-E979-DF4B-CEC750382980}"/>
                    </a:ext>
                  </a:extLst>
                </p:cNvPr>
                <p:cNvSpPr>
                  <a:spLocks noChangeShapeType="1"/>
                </p:cNvSpPr>
                <p:nvPr/>
              </p:nvSpPr>
              <p:spPr bwMode="auto">
                <a:xfrm flipH="1">
                  <a:off x="2764" y="920"/>
                  <a:ext cx="185" cy="868"/>
                </a:xfrm>
                <a:prstGeom prst="line">
                  <a:avLst/>
                </a:prstGeom>
                <a:noFill/>
                <a:ln w="254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3574" name="Arc 14">
                  <a:extLst>
                    <a:ext uri="{FF2B5EF4-FFF2-40B4-BE49-F238E27FC236}">
                      <a16:creationId xmlns:a16="http://schemas.microsoft.com/office/drawing/2014/main" id="{B67CAA66-D31B-F812-6CC6-5204BF084B79}"/>
                    </a:ext>
                  </a:extLst>
                </p:cNvPr>
                <p:cNvSpPr>
                  <a:spLocks/>
                </p:cNvSpPr>
                <p:nvPr/>
              </p:nvSpPr>
              <p:spPr bwMode="auto">
                <a:xfrm>
                  <a:off x="1277" y="797"/>
                  <a:ext cx="1364" cy="991"/>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0" y="21600"/>
                      </a:moveTo>
                      <a:cubicBezTo>
                        <a:pt x="0" y="9677"/>
                        <a:pt x="9659" y="9"/>
                        <a:pt x="21582" y="0"/>
                      </a:cubicBezTo>
                    </a:path>
                    <a:path w="21600" h="21600" stroke="0" extrusionOk="0">
                      <a:moveTo>
                        <a:pt x="0" y="21600"/>
                      </a:moveTo>
                      <a:cubicBezTo>
                        <a:pt x="0" y="9677"/>
                        <a:pt x="9659" y="9"/>
                        <a:pt x="21582" y="0"/>
                      </a:cubicBezTo>
                      <a:lnTo>
                        <a:pt x="21600" y="21600"/>
                      </a:lnTo>
                      <a:close/>
                    </a:path>
                  </a:pathLst>
                </a:custGeom>
                <a:noFill/>
                <a:ln w="254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3575" name="Arc 15">
                  <a:extLst>
                    <a:ext uri="{FF2B5EF4-FFF2-40B4-BE49-F238E27FC236}">
                      <a16:creationId xmlns:a16="http://schemas.microsoft.com/office/drawing/2014/main" id="{6F7FA2F1-FBC8-E9E2-138E-6BD4C806CC28}"/>
                    </a:ext>
                  </a:extLst>
                </p:cNvPr>
                <p:cNvSpPr>
                  <a:spLocks/>
                </p:cNvSpPr>
                <p:nvPr/>
              </p:nvSpPr>
              <p:spPr bwMode="auto">
                <a:xfrm>
                  <a:off x="2640" y="797"/>
                  <a:ext cx="309" cy="123"/>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54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3576" name="Rectangle 16">
                  <a:extLst>
                    <a:ext uri="{FF2B5EF4-FFF2-40B4-BE49-F238E27FC236}">
                      <a16:creationId xmlns:a16="http://schemas.microsoft.com/office/drawing/2014/main" id="{9D391D2E-EAB9-B3B5-C4E2-DF9A8543CBFB}"/>
                    </a:ext>
                  </a:extLst>
                </p:cNvPr>
                <p:cNvSpPr>
                  <a:spLocks noChangeArrowheads="1"/>
                </p:cNvSpPr>
                <p:nvPr/>
              </p:nvSpPr>
              <p:spPr bwMode="auto">
                <a:xfrm>
                  <a:off x="2591" y="1333"/>
                  <a:ext cx="418"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775" tIns="53975" rIns="104775" bIns="53975">
                  <a:spAutoFit/>
                </a:bodyPr>
                <a:lstStyle>
                  <a:lvl1pPr defTabSz="803275" eaLnBrk="0" hangingPunct="0">
                    <a:defRPr>
                      <a:solidFill>
                        <a:schemeClr val="tx1"/>
                      </a:solidFill>
                      <a:latin typeface="Arial" panose="020B0604020202020204" pitchFamily="34" charset="0"/>
                    </a:defRPr>
                  </a:lvl1pPr>
                  <a:lvl2pPr marL="742950" indent="-285750" defTabSz="803275" eaLnBrk="0" hangingPunct="0">
                    <a:defRPr>
                      <a:solidFill>
                        <a:schemeClr val="tx1"/>
                      </a:solidFill>
                      <a:latin typeface="Arial" panose="020B0604020202020204" pitchFamily="34" charset="0"/>
                    </a:defRPr>
                  </a:lvl2pPr>
                  <a:lvl3pPr marL="1143000" indent="-228600" defTabSz="803275" eaLnBrk="0" hangingPunct="0">
                    <a:defRPr>
                      <a:solidFill>
                        <a:schemeClr val="tx1"/>
                      </a:solidFill>
                      <a:latin typeface="Arial" panose="020B0604020202020204" pitchFamily="34" charset="0"/>
                    </a:defRPr>
                  </a:lvl3pPr>
                  <a:lvl4pPr marL="1600200" indent="-228600" defTabSz="803275" eaLnBrk="0" hangingPunct="0">
                    <a:defRPr>
                      <a:solidFill>
                        <a:schemeClr val="tx1"/>
                      </a:solidFill>
                      <a:latin typeface="Arial" panose="020B0604020202020204" pitchFamily="34" charset="0"/>
                    </a:defRPr>
                  </a:lvl4pPr>
                  <a:lvl5pPr marL="2057400" indent="-228600" defTabSz="803275" eaLnBrk="0" hangingPunct="0">
                    <a:defRPr>
                      <a:solidFill>
                        <a:schemeClr val="tx1"/>
                      </a:solidFill>
                      <a:latin typeface="Arial" panose="020B0604020202020204" pitchFamily="34" charset="0"/>
                    </a:defRPr>
                  </a:lvl5pPr>
                  <a:lvl6pPr marL="2514600" indent="-228600" defTabSz="803275" eaLnBrk="0" fontAlgn="base" hangingPunct="0">
                    <a:spcBef>
                      <a:spcPct val="0"/>
                    </a:spcBef>
                    <a:spcAft>
                      <a:spcPct val="0"/>
                    </a:spcAft>
                    <a:defRPr>
                      <a:solidFill>
                        <a:schemeClr val="tx1"/>
                      </a:solidFill>
                      <a:latin typeface="Arial" panose="020B0604020202020204" pitchFamily="34" charset="0"/>
                    </a:defRPr>
                  </a:lvl6pPr>
                  <a:lvl7pPr marL="2971800" indent="-228600" defTabSz="803275" eaLnBrk="0" fontAlgn="base" hangingPunct="0">
                    <a:spcBef>
                      <a:spcPct val="0"/>
                    </a:spcBef>
                    <a:spcAft>
                      <a:spcPct val="0"/>
                    </a:spcAft>
                    <a:defRPr>
                      <a:solidFill>
                        <a:schemeClr val="tx1"/>
                      </a:solidFill>
                      <a:latin typeface="Arial" panose="020B0604020202020204" pitchFamily="34" charset="0"/>
                    </a:defRPr>
                  </a:lvl7pPr>
                  <a:lvl8pPr marL="3429000" indent="-228600" defTabSz="803275" eaLnBrk="0" fontAlgn="base" hangingPunct="0">
                    <a:spcBef>
                      <a:spcPct val="0"/>
                    </a:spcBef>
                    <a:spcAft>
                      <a:spcPct val="0"/>
                    </a:spcAft>
                    <a:defRPr>
                      <a:solidFill>
                        <a:schemeClr val="tx1"/>
                      </a:solidFill>
                      <a:latin typeface="Arial" panose="020B0604020202020204" pitchFamily="34" charset="0"/>
                    </a:defRPr>
                  </a:lvl8pPr>
                  <a:lvl9pPr marL="3886200" indent="-228600" defTabSz="803275"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803275" rtl="0" eaLnBrk="0" fontAlgn="auto" latinLnBrk="0" hangingPunct="0">
                    <a:lnSpc>
                      <a:spcPct val="100000"/>
                    </a:lnSpc>
                    <a:spcBef>
                      <a:spcPct val="50000"/>
                    </a:spcBef>
                    <a:spcAft>
                      <a:spcPts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1</a:t>
                  </a:r>
                </a:p>
              </p:txBody>
            </p:sp>
            <p:sp>
              <p:nvSpPr>
                <p:cNvPr id="23577" name="Rectangle 17">
                  <a:extLst>
                    <a:ext uri="{FF2B5EF4-FFF2-40B4-BE49-F238E27FC236}">
                      <a16:creationId xmlns:a16="http://schemas.microsoft.com/office/drawing/2014/main" id="{1C8F157B-D4B7-6315-F272-7514B0CEADEB}"/>
                    </a:ext>
                  </a:extLst>
                </p:cNvPr>
                <p:cNvSpPr>
                  <a:spLocks noChangeArrowheads="1"/>
                </p:cNvSpPr>
                <p:nvPr/>
              </p:nvSpPr>
              <p:spPr bwMode="auto">
                <a:xfrm>
                  <a:off x="3144" y="883"/>
                  <a:ext cx="495"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775" tIns="53975" rIns="104775" bIns="53975">
                  <a:spAutoFit/>
                </a:bodyPr>
                <a:lstStyle>
                  <a:lvl1pPr defTabSz="803275" eaLnBrk="0" hangingPunct="0">
                    <a:defRPr>
                      <a:solidFill>
                        <a:schemeClr val="tx1"/>
                      </a:solidFill>
                      <a:latin typeface="Arial" panose="020B0604020202020204" pitchFamily="34" charset="0"/>
                    </a:defRPr>
                  </a:lvl1pPr>
                  <a:lvl2pPr marL="742950" indent="-285750" defTabSz="803275" eaLnBrk="0" hangingPunct="0">
                    <a:defRPr>
                      <a:solidFill>
                        <a:schemeClr val="tx1"/>
                      </a:solidFill>
                      <a:latin typeface="Arial" panose="020B0604020202020204" pitchFamily="34" charset="0"/>
                    </a:defRPr>
                  </a:lvl2pPr>
                  <a:lvl3pPr marL="1143000" indent="-228600" defTabSz="803275" eaLnBrk="0" hangingPunct="0">
                    <a:defRPr>
                      <a:solidFill>
                        <a:schemeClr val="tx1"/>
                      </a:solidFill>
                      <a:latin typeface="Arial" panose="020B0604020202020204" pitchFamily="34" charset="0"/>
                    </a:defRPr>
                  </a:lvl3pPr>
                  <a:lvl4pPr marL="1600200" indent="-228600" defTabSz="803275" eaLnBrk="0" hangingPunct="0">
                    <a:defRPr>
                      <a:solidFill>
                        <a:schemeClr val="tx1"/>
                      </a:solidFill>
                      <a:latin typeface="Arial" panose="020B0604020202020204" pitchFamily="34" charset="0"/>
                    </a:defRPr>
                  </a:lvl4pPr>
                  <a:lvl5pPr marL="2057400" indent="-228600" defTabSz="803275" eaLnBrk="0" hangingPunct="0">
                    <a:defRPr>
                      <a:solidFill>
                        <a:schemeClr val="tx1"/>
                      </a:solidFill>
                      <a:latin typeface="Arial" panose="020B0604020202020204" pitchFamily="34" charset="0"/>
                    </a:defRPr>
                  </a:lvl5pPr>
                  <a:lvl6pPr marL="2514600" indent="-228600" defTabSz="803275" eaLnBrk="0" fontAlgn="base" hangingPunct="0">
                    <a:spcBef>
                      <a:spcPct val="0"/>
                    </a:spcBef>
                    <a:spcAft>
                      <a:spcPct val="0"/>
                    </a:spcAft>
                    <a:defRPr>
                      <a:solidFill>
                        <a:schemeClr val="tx1"/>
                      </a:solidFill>
                      <a:latin typeface="Arial" panose="020B0604020202020204" pitchFamily="34" charset="0"/>
                    </a:defRPr>
                  </a:lvl6pPr>
                  <a:lvl7pPr marL="2971800" indent="-228600" defTabSz="803275" eaLnBrk="0" fontAlgn="base" hangingPunct="0">
                    <a:spcBef>
                      <a:spcPct val="0"/>
                    </a:spcBef>
                    <a:spcAft>
                      <a:spcPct val="0"/>
                    </a:spcAft>
                    <a:defRPr>
                      <a:solidFill>
                        <a:schemeClr val="tx1"/>
                      </a:solidFill>
                      <a:latin typeface="Arial" panose="020B0604020202020204" pitchFamily="34" charset="0"/>
                    </a:defRPr>
                  </a:lvl7pPr>
                  <a:lvl8pPr marL="3429000" indent="-228600" defTabSz="803275" eaLnBrk="0" fontAlgn="base" hangingPunct="0">
                    <a:spcBef>
                      <a:spcPct val="0"/>
                    </a:spcBef>
                    <a:spcAft>
                      <a:spcPct val="0"/>
                    </a:spcAft>
                    <a:defRPr>
                      <a:solidFill>
                        <a:schemeClr val="tx1"/>
                      </a:solidFill>
                      <a:latin typeface="Arial" panose="020B0604020202020204" pitchFamily="34" charset="0"/>
                    </a:defRPr>
                  </a:lvl8pPr>
                  <a:lvl9pPr marL="3886200" indent="-228600" defTabSz="803275"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803275" rtl="0" eaLnBrk="0" fontAlgn="auto" latinLnBrk="0" hangingPunct="0">
                    <a:lnSpc>
                      <a:spcPct val="100000"/>
                    </a:lnSpc>
                    <a:spcBef>
                      <a:spcPct val="50000"/>
                    </a:spcBef>
                    <a:spcAft>
                      <a:spcPts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2</a:t>
                  </a:r>
                </a:p>
              </p:txBody>
            </p:sp>
            <p:sp>
              <p:nvSpPr>
                <p:cNvPr id="23578" name="Rectangle 18">
                  <a:extLst>
                    <a:ext uri="{FF2B5EF4-FFF2-40B4-BE49-F238E27FC236}">
                      <a16:creationId xmlns:a16="http://schemas.microsoft.com/office/drawing/2014/main" id="{734168EE-1078-17F2-C10D-C0D6245600D0}"/>
                    </a:ext>
                  </a:extLst>
                </p:cNvPr>
                <p:cNvSpPr>
                  <a:spLocks noChangeArrowheads="1"/>
                </p:cNvSpPr>
                <p:nvPr/>
              </p:nvSpPr>
              <p:spPr bwMode="auto">
                <a:xfrm>
                  <a:off x="1540" y="883"/>
                  <a:ext cx="480"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775" tIns="53975" rIns="104775" bIns="53975">
                  <a:spAutoFit/>
                </a:bodyPr>
                <a:lstStyle>
                  <a:lvl1pPr defTabSz="803275" eaLnBrk="0" hangingPunct="0">
                    <a:defRPr>
                      <a:solidFill>
                        <a:schemeClr val="tx1"/>
                      </a:solidFill>
                      <a:latin typeface="Arial" panose="020B0604020202020204" pitchFamily="34" charset="0"/>
                    </a:defRPr>
                  </a:lvl1pPr>
                  <a:lvl2pPr marL="742950" indent="-285750" defTabSz="803275" eaLnBrk="0" hangingPunct="0">
                    <a:defRPr>
                      <a:solidFill>
                        <a:schemeClr val="tx1"/>
                      </a:solidFill>
                      <a:latin typeface="Arial" panose="020B0604020202020204" pitchFamily="34" charset="0"/>
                    </a:defRPr>
                  </a:lvl2pPr>
                  <a:lvl3pPr marL="1143000" indent="-228600" defTabSz="803275" eaLnBrk="0" hangingPunct="0">
                    <a:defRPr>
                      <a:solidFill>
                        <a:schemeClr val="tx1"/>
                      </a:solidFill>
                      <a:latin typeface="Arial" panose="020B0604020202020204" pitchFamily="34" charset="0"/>
                    </a:defRPr>
                  </a:lvl3pPr>
                  <a:lvl4pPr marL="1600200" indent="-228600" defTabSz="803275" eaLnBrk="0" hangingPunct="0">
                    <a:defRPr>
                      <a:solidFill>
                        <a:schemeClr val="tx1"/>
                      </a:solidFill>
                      <a:latin typeface="Arial" panose="020B0604020202020204" pitchFamily="34" charset="0"/>
                    </a:defRPr>
                  </a:lvl4pPr>
                  <a:lvl5pPr marL="2057400" indent="-228600" defTabSz="803275" eaLnBrk="0" hangingPunct="0">
                    <a:defRPr>
                      <a:solidFill>
                        <a:schemeClr val="tx1"/>
                      </a:solidFill>
                      <a:latin typeface="Arial" panose="020B0604020202020204" pitchFamily="34" charset="0"/>
                    </a:defRPr>
                  </a:lvl5pPr>
                  <a:lvl6pPr marL="2514600" indent="-228600" defTabSz="803275" eaLnBrk="0" fontAlgn="base" hangingPunct="0">
                    <a:spcBef>
                      <a:spcPct val="0"/>
                    </a:spcBef>
                    <a:spcAft>
                      <a:spcPct val="0"/>
                    </a:spcAft>
                    <a:defRPr>
                      <a:solidFill>
                        <a:schemeClr val="tx1"/>
                      </a:solidFill>
                      <a:latin typeface="Arial" panose="020B0604020202020204" pitchFamily="34" charset="0"/>
                    </a:defRPr>
                  </a:lvl6pPr>
                  <a:lvl7pPr marL="2971800" indent="-228600" defTabSz="803275" eaLnBrk="0" fontAlgn="base" hangingPunct="0">
                    <a:spcBef>
                      <a:spcPct val="0"/>
                    </a:spcBef>
                    <a:spcAft>
                      <a:spcPct val="0"/>
                    </a:spcAft>
                    <a:defRPr>
                      <a:solidFill>
                        <a:schemeClr val="tx1"/>
                      </a:solidFill>
                      <a:latin typeface="Arial" panose="020B0604020202020204" pitchFamily="34" charset="0"/>
                    </a:defRPr>
                  </a:lvl7pPr>
                  <a:lvl8pPr marL="3429000" indent="-228600" defTabSz="803275" eaLnBrk="0" fontAlgn="base" hangingPunct="0">
                    <a:spcBef>
                      <a:spcPct val="0"/>
                    </a:spcBef>
                    <a:spcAft>
                      <a:spcPct val="0"/>
                    </a:spcAft>
                    <a:defRPr>
                      <a:solidFill>
                        <a:schemeClr val="tx1"/>
                      </a:solidFill>
                      <a:latin typeface="Arial" panose="020B0604020202020204" pitchFamily="34" charset="0"/>
                    </a:defRPr>
                  </a:lvl8pPr>
                  <a:lvl9pPr marL="3886200" indent="-228600" defTabSz="803275"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803275" rtl="0" eaLnBrk="0" fontAlgn="auto" latinLnBrk="0" hangingPunct="0">
                    <a:lnSpc>
                      <a:spcPct val="100000"/>
                    </a:lnSpc>
                    <a:spcBef>
                      <a:spcPct val="50000"/>
                    </a:spcBef>
                    <a:spcAft>
                      <a:spcPts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3</a:t>
                  </a:r>
                </a:p>
              </p:txBody>
            </p:sp>
            <p:sp>
              <p:nvSpPr>
                <p:cNvPr id="23579" name="Rectangle 19">
                  <a:extLst>
                    <a:ext uri="{FF2B5EF4-FFF2-40B4-BE49-F238E27FC236}">
                      <a16:creationId xmlns:a16="http://schemas.microsoft.com/office/drawing/2014/main" id="{7E866A7D-1FBE-1DBF-ABA4-510915D44F02}"/>
                    </a:ext>
                  </a:extLst>
                </p:cNvPr>
                <p:cNvSpPr>
                  <a:spLocks noChangeArrowheads="1"/>
                </p:cNvSpPr>
                <p:nvPr/>
              </p:nvSpPr>
              <p:spPr bwMode="auto">
                <a:xfrm>
                  <a:off x="1541" y="1436"/>
                  <a:ext cx="494"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775" tIns="53975" rIns="104775" bIns="53975">
                  <a:spAutoFit/>
                </a:bodyPr>
                <a:lstStyle>
                  <a:lvl1pPr defTabSz="803275" eaLnBrk="0" hangingPunct="0">
                    <a:defRPr>
                      <a:solidFill>
                        <a:schemeClr val="tx1"/>
                      </a:solidFill>
                      <a:latin typeface="Arial" panose="020B0604020202020204" pitchFamily="34" charset="0"/>
                    </a:defRPr>
                  </a:lvl1pPr>
                  <a:lvl2pPr marL="742950" indent="-285750" defTabSz="803275" eaLnBrk="0" hangingPunct="0">
                    <a:defRPr>
                      <a:solidFill>
                        <a:schemeClr val="tx1"/>
                      </a:solidFill>
                      <a:latin typeface="Arial" panose="020B0604020202020204" pitchFamily="34" charset="0"/>
                    </a:defRPr>
                  </a:lvl2pPr>
                  <a:lvl3pPr marL="1143000" indent="-228600" defTabSz="803275" eaLnBrk="0" hangingPunct="0">
                    <a:defRPr>
                      <a:solidFill>
                        <a:schemeClr val="tx1"/>
                      </a:solidFill>
                      <a:latin typeface="Arial" panose="020B0604020202020204" pitchFamily="34" charset="0"/>
                    </a:defRPr>
                  </a:lvl3pPr>
                  <a:lvl4pPr marL="1600200" indent="-228600" defTabSz="803275" eaLnBrk="0" hangingPunct="0">
                    <a:defRPr>
                      <a:solidFill>
                        <a:schemeClr val="tx1"/>
                      </a:solidFill>
                      <a:latin typeface="Arial" panose="020B0604020202020204" pitchFamily="34" charset="0"/>
                    </a:defRPr>
                  </a:lvl4pPr>
                  <a:lvl5pPr marL="2057400" indent="-228600" defTabSz="803275" eaLnBrk="0" hangingPunct="0">
                    <a:defRPr>
                      <a:solidFill>
                        <a:schemeClr val="tx1"/>
                      </a:solidFill>
                      <a:latin typeface="Arial" panose="020B0604020202020204" pitchFamily="34" charset="0"/>
                    </a:defRPr>
                  </a:lvl5pPr>
                  <a:lvl6pPr marL="2514600" indent="-228600" defTabSz="803275" eaLnBrk="0" fontAlgn="base" hangingPunct="0">
                    <a:spcBef>
                      <a:spcPct val="0"/>
                    </a:spcBef>
                    <a:spcAft>
                      <a:spcPct val="0"/>
                    </a:spcAft>
                    <a:defRPr>
                      <a:solidFill>
                        <a:schemeClr val="tx1"/>
                      </a:solidFill>
                      <a:latin typeface="Arial" panose="020B0604020202020204" pitchFamily="34" charset="0"/>
                    </a:defRPr>
                  </a:lvl6pPr>
                  <a:lvl7pPr marL="2971800" indent="-228600" defTabSz="803275" eaLnBrk="0" fontAlgn="base" hangingPunct="0">
                    <a:spcBef>
                      <a:spcPct val="0"/>
                    </a:spcBef>
                    <a:spcAft>
                      <a:spcPct val="0"/>
                    </a:spcAft>
                    <a:defRPr>
                      <a:solidFill>
                        <a:schemeClr val="tx1"/>
                      </a:solidFill>
                      <a:latin typeface="Arial" panose="020B0604020202020204" pitchFamily="34" charset="0"/>
                    </a:defRPr>
                  </a:lvl7pPr>
                  <a:lvl8pPr marL="3429000" indent="-228600" defTabSz="803275" eaLnBrk="0" fontAlgn="base" hangingPunct="0">
                    <a:spcBef>
                      <a:spcPct val="0"/>
                    </a:spcBef>
                    <a:spcAft>
                      <a:spcPct val="0"/>
                    </a:spcAft>
                    <a:defRPr>
                      <a:solidFill>
                        <a:schemeClr val="tx1"/>
                      </a:solidFill>
                      <a:latin typeface="Arial" panose="020B0604020202020204" pitchFamily="34" charset="0"/>
                    </a:defRPr>
                  </a:lvl8pPr>
                  <a:lvl9pPr marL="3886200" indent="-228600" defTabSz="803275"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803275" rtl="0" eaLnBrk="0" fontAlgn="auto" latinLnBrk="0" hangingPunct="0">
                    <a:lnSpc>
                      <a:spcPct val="100000"/>
                    </a:lnSpc>
                    <a:spcBef>
                      <a:spcPct val="50000"/>
                    </a:spcBef>
                    <a:spcAft>
                      <a:spcPts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4</a:t>
                  </a:r>
                </a:p>
              </p:txBody>
            </p:sp>
            <p:sp>
              <p:nvSpPr>
                <p:cNvPr id="23580" name="Rectangle 20">
                  <a:extLst>
                    <a:ext uri="{FF2B5EF4-FFF2-40B4-BE49-F238E27FC236}">
                      <a16:creationId xmlns:a16="http://schemas.microsoft.com/office/drawing/2014/main" id="{1DB85F34-6A07-4B36-B705-E3398B5774C7}"/>
                    </a:ext>
                  </a:extLst>
                </p:cNvPr>
                <p:cNvSpPr>
                  <a:spLocks noChangeArrowheads="1"/>
                </p:cNvSpPr>
                <p:nvPr/>
              </p:nvSpPr>
              <p:spPr bwMode="auto">
                <a:xfrm>
                  <a:off x="1723" y="1782"/>
                  <a:ext cx="495"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775" tIns="53975" rIns="104775" bIns="53975">
                  <a:spAutoFit/>
                </a:bodyPr>
                <a:lstStyle>
                  <a:lvl1pPr defTabSz="803275" eaLnBrk="0" hangingPunct="0">
                    <a:defRPr>
                      <a:solidFill>
                        <a:schemeClr val="tx1"/>
                      </a:solidFill>
                      <a:latin typeface="Arial" panose="020B0604020202020204" pitchFamily="34" charset="0"/>
                    </a:defRPr>
                  </a:lvl1pPr>
                  <a:lvl2pPr marL="742950" indent="-285750" defTabSz="803275" eaLnBrk="0" hangingPunct="0">
                    <a:defRPr>
                      <a:solidFill>
                        <a:schemeClr val="tx1"/>
                      </a:solidFill>
                      <a:latin typeface="Arial" panose="020B0604020202020204" pitchFamily="34" charset="0"/>
                    </a:defRPr>
                  </a:lvl2pPr>
                  <a:lvl3pPr marL="1143000" indent="-228600" defTabSz="803275" eaLnBrk="0" hangingPunct="0">
                    <a:defRPr>
                      <a:solidFill>
                        <a:schemeClr val="tx1"/>
                      </a:solidFill>
                      <a:latin typeface="Arial" panose="020B0604020202020204" pitchFamily="34" charset="0"/>
                    </a:defRPr>
                  </a:lvl3pPr>
                  <a:lvl4pPr marL="1600200" indent="-228600" defTabSz="803275" eaLnBrk="0" hangingPunct="0">
                    <a:defRPr>
                      <a:solidFill>
                        <a:schemeClr val="tx1"/>
                      </a:solidFill>
                      <a:latin typeface="Arial" panose="020B0604020202020204" pitchFamily="34" charset="0"/>
                    </a:defRPr>
                  </a:lvl4pPr>
                  <a:lvl5pPr marL="2057400" indent="-228600" defTabSz="803275" eaLnBrk="0" hangingPunct="0">
                    <a:defRPr>
                      <a:solidFill>
                        <a:schemeClr val="tx1"/>
                      </a:solidFill>
                      <a:latin typeface="Arial" panose="020B0604020202020204" pitchFamily="34" charset="0"/>
                    </a:defRPr>
                  </a:lvl5pPr>
                  <a:lvl6pPr marL="2514600" indent="-228600" defTabSz="803275" eaLnBrk="0" fontAlgn="base" hangingPunct="0">
                    <a:spcBef>
                      <a:spcPct val="0"/>
                    </a:spcBef>
                    <a:spcAft>
                      <a:spcPct val="0"/>
                    </a:spcAft>
                    <a:defRPr>
                      <a:solidFill>
                        <a:schemeClr val="tx1"/>
                      </a:solidFill>
                      <a:latin typeface="Arial" panose="020B0604020202020204" pitchFamily="34" charset="0"/>
                    </a:defRPr>
                  </a:lvl6pPr>
                  <a:lvl7pPr marL="2971800" indent="-228600" defTabSz="803275" eaLnBrk="0" fontAlgn="base" hangingPunct="0">
                    <a:spcBef>
                      <a:spcPct val="0"/>
                    </a:spcBef>
                    <a:spcAft>
                      <a:spcPct val="0"/>
                    </a:spcAft>
                    <a:defRPr>
                      <a:solidFill>
                        <a:schemeClr val="tx1"/>
                      </a:solidFill>
                      <a:latin typeface="Arial" panose="020B0604020202020204" pitchFamily="34" charset="0"/>
                    </a:defRPr>
                  </a:lvl7pPr>
                  <a:lvl8pPr marL="3429000" indent="-228600" defTabSz="803275" eaLnBrk="0" fontAlgn="base" hangingPunct="0">
                    <a:spcBef>
                      <a:spcPct val="0"/>
                    </a:spcBef>
                    <a:spcAft>
                      <a:spcPct val="0"/>
                    </a:spcAft>
                    <a:defRPr>
                      <a:solidFill>
                        <a:schemeClr val="tx1"/>
                      </a:solidFill>
                      <a:latin typeface="Arial" panose="020B0604020202020204" pitchFamily="34" charset="0"/>
                    </a:defRPr>
                  </a:lvl8pPr>
                  <a:lvl9pPr marL="3886200" indent="-228600" defTabSz="803275"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03275" rtl="0" eaLnBrk="0" fontAlgn="auto" latinLnBrk="0" hangingPunct="0">
                    <a:lnSpc>
                      <a:spcPct val="100000"/>
                    </a:lnSpc>
                    <a:spcBef>
                      <a:spcPct val="50000"/>
                    </a:spcBef>
                    <a:spcAft>
                      <a:spcPts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h</a:t>
                  </a:r>
                  <a:r>
                    <a:rPr kumimoji="0" lang="en-US" altLang="en-US" sz="1400" b="0" i="0" u="none" strike="noStrike" kern="1200" cap="none" spc="0" normalizeH="0" baseline="-25000" noProof="0">
                      <a:ln>
                        <a:noFill/>
                      </a:ln>
                      <a:solidFill>
                        <a:srgbClr val="000000"/>
                      </a:solidFill>
                      <a:effectLst/>
                      <a:uLnTx/>
                      <a:uFillTx/>
                      <a:latin typeface="Arial" panose="020B0604020202020204" pitchFamily="34" charset="0"/>
                      <a:ea typeface="+mn-ea"/>
                      <a:cs typeface="Arial" panose="020B0604020202020204" pitchFamily="34" charset="0"/>
                    </a:rPr>
                    <a:t>3,4</a:t>
                  </a:r>
                </a:p>
              </p:txBody>
            </p:sp>
            <p:sp>
              <p:nvSpPr>
                <p:cNvPr id="23581" name="Rectangle 21">
                  <a:extLst>
                    <a:ext uri="{FF2B5EF4-FFF2-40B4-BE49-F238E27FC236}">
                      <a16:creationId xmlns:a16="http://schemas.microsoft.com/office/drawing/2014/main" id="{82B03311-A107-2EAD-1C6C-A02BDCFD5810}"/>
                    </a:ext>
                  </a:extLst>
                </p:cNvPr>
                <p:cNvSpPr>
                  <a:spLocks noChangeArrowheads="1"/>
                </p:cNvSpPr>
                <p:nvPr/>
              </p:nvSpPr>
              <p:spPr bwMode="auto">
                <a:xfrm>
                  <a:off x="2715" y="1774"/>
                  <a:ext cx="395"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775" tIns="53975" rIns="104775" bIns="53975">
                  <a:spAutoFit/>
                </a:bodyPr>
                <a:lstStyle>
                  <a:lvl1pPr defTabSz="803275" eaLnBrk="0" hangingPunct="0">
                    <a:defRPr>
                      <a:solidFill>
                        <a:schemeClr val="tx1"/>
                      </a:solidFill>
                      <a:latin typeface="Arial" panose="020B0604020202020204" pitchFamily="34" charset="0"/>
                    </a:defRPr>
                  </a:lvl1pPr>
                  <a:lvl2pPr marL="742950" indent="-285750" defTabSz="803275" eaLnBrk="0" hangingPunct="0">
                    <a:defRPr>
                      <a:solidFill>
                        <a:schemeClr val="tx1"/>
                      </a:solidFill>
                      <a:latin typeface="Arial" panose="020B0604020202020204" pitchFamily="34" charset="0"/>
                    </a:defRPr>
                  </a:lvl2pPr>
                  <a:lvl3pPr marL="1143000" indent="-228600" defTabSz="803275" eaLnBrk="0" hangingPunct="0">
                    <a:defRPr>
                      <a:solidFill>
                        <a:schemeClr val="tx1"/>
                      </a:solidFill>
                      <a:latin typeface="Arial" panose="020B0604020202020204" pitchFamily="34" charset="0"/>
                    </a:defRPr>
                  </a:lvl3pPr>
                  <a:lvl4pPr marL="1600200" indent="-228600" defTabSz="803275" eaLnBrk="0" hangingPunct="0">
                    <a:defRPr>
                      <a:solidFill>
                        <a:schemeClr val="tx1"/>
                      </a:solidFill>
                      <a:latin typeface="Arial" panose="020B0604020202020204" pitchFamily="34" charset="0"/>
                    </a:defRPr>
                  </a:lvl4pPr>
                  <a:lvl5pPr marL="2057400" indent="-228600" defTabSz="803275" eaLnBrk="0" hangingPunct="0">
                    <a:defRPr>
                      <a:solidFill>
                        <a:schemeClr val="tx1"/>
                      </a:solidFill>
                      <a:latin typeface="Arial" panose="020B0604020202020204" pitchFamily="34" charset="0"/>
                    </a:defRPr>
                  </a:lvl5pPr>
                  <a:lvl6pPr marL="2514600" indent="-228600" defTabSz="803275" eaLnBrk="0" fontAlgn="base" hangingPunct="0">
                    <a:spcBef>
                      <a:spcPct val="0"/>
                    </a:spcBef>
                    <a:spcAft>
                      <a:spcPct val="0"/>
                    </a:spcAft>
                    <a:defRPr>
                      <a:solidFill>
                        <a:schemeClr val="tx1"/>
                      </a:solidFill>
                      <a:latin typeface="Arial" panose="020B0604020202020204" pitchFamily="34" charset="0"/>
                    </a:defRPr>
                  </a:lvl6pPr>
                  <a:lvl7pPr marL="2971800" indent="-228600" defTabSz="803275" eaLnBrk="0" fontAlgn="base" hangingPunct="0">
                    <a:spcBef>
                      <a:spcPct val="0"/>
                    </a:spcBef>
                    <a:spcAft>
                      <a:spcPct val="0"/>
                    </a:spcAft>
                    <a:defRPr>
                      <a:solidFill>
                        <a:schemeClr val="tx1"/>
                      </a:solidFill>
                      <a:latin typeface="Arial" panose="020B0604020202020204" pitchFamily="34" charset="0"/>
                    </a:defRPr>
                  </a:lvl7pPr>
                  <a:lvl8pPr marL="3429000" indent="-228600" defTabSz="803275" eaLnBrk="0" fontAlgn="base" hangingPunct="0">
                    <a:spcBef>
                      <a:spcPct val="0"/>
                    </a:spcBef>
                    <a:spcAft>
                      <a:spcPct val="0"/>
                    </a:spcAft>
                    <a:defRPr>
                      <a:solidFill>
                        <a:schemeClr val="tx1"/>
                      </a:solidFill>
                      <a:latin typeface="Arial" panose="020B0604020202020204" pitchFamily="34" charset="0"/>
                    </a:defRPr>
                  </a:lvl8pPr>
                  <a:lvl9pPr marL="3886200" indent="-228600" defTabSz="803275"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03275" rtl="0" eaLnBrk="0" fontAlgn="auto" latinLnBrk="0" hangingPunct="0">
                    <a:lnSpc>
                      <a:spcPct val="100000"/>
                    </a:lnSpc>
                    <a:spcBef>
                      <a:spcPct val="50000"/>
                    </a:spcBef>
                    <a:spcAft>
                      <a:spcPts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h</a:t>
                  </a:r>
                  <a:r>
                    <a:rPr kumimoji="0" lang="en-US" altLang="en-US" sz="1400" b="0" i="0" u="none" strike="noStrike" kern="1200" cap="none" spc="0" normalizeH="0" baseline="-25000" noProof="0">
                      <a:ln>
                        <a:noFill/>
                      </a:ln>
                      <a:solidFill>
                        <a:srgbClr val="000000"/>
                      </a:solidFill>
                      <a:effectLst/>
                      <a:uLnTx/>
                      <a:uFillTx/>
                      <a:latin typeface="Arial" panose="020B0604020202020204" pitchFamily="34" charset="0"/>
                      <a:ea typeface="+mn-ea"/>
                      <a:cs typeface="Arial" panose="020B0604020202020204" pitchFamily="34" charset="0"/>
                    </a:rPr>
                    <a:t>1</a:t>
                  </a:r>
                </a:p>
              </p:txBody>
            </p:sp>
            <p:sp>
              <p:nvSpPr>
                <p:cNvPr id="23582" name="Rectangle 22">
                  <a:extLst>
                    <a:ext uri="{FF2B5EF4-FFF2-40B4-BE49-F238E27FC236}">
                      <a16:creationId xmlns:a16="http://schemas.microsoft.com/office/drawing/2014/main" id="{E1E9DA5A-D19F-4AA8-ACC7-48F2B1DCECBB}"/>
                    </a:ext>
                  </a:extLst>
                </p:cNvPr>
                <p:cNvSpPr>
                  <a:spLocks noChangeArrowheads="1"/>
                </p:cNvSpPr>
                <p:nvPr/>
              </p:nvSpPr>
              <p:spPr bwMode="auto">
                <a:xfrm>
                  <a:off x="3226" y="1774"/>
                  <a:ext cx="370"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775" tIns="53975" rIns="104775" bIns="53975">
                  <a:spAutoFit/>
                </a:bodyPr>
                <a:lstStyle>
                  <a:lvl1pPr defTabSz="803275" eaLnBrk="0" hangingPunct="0">
                    <a:defRPr>
                      <a:solidFill>
                        <a:schemeClr val="tx1"/>
                      </a:solidFill>
                      <a:latin typeface="Arial" panose="020B0604020202020204" pitchFamily="34" charset="0"/>
                    </a:defRPr>
                  </a:lvl1pPr>
                  <a:lvl2pPr marL="742950" indent="-285750" defTabSz="803275" eaLnBrk="0" hangingPunct="0">
                    <a:defRPr>
                      <a:solidFill>
                        <a:schemeClr val="tx1"/>
                      </a:solidFill>
                      <a:latin typeface="Arial" panose="020B0604020202020204" pitchFamily="34" charset="0"/>
                    </a:defRPr>
                  </a:lvl2pPr>
                  <a:lvl3pPr marL="1143000" indent="-228600" defTabSz="803275" eaLnBrk="0" hangingPunct="0">
                    <a:defRPr>
                      <a:solidFill>
                        <a:schemeClr val="tx1"/>
                      </a:solidFill>
                      <a:latin typeface="Arial" panose="020B0604020202020204" pitchFamily="34" charset="0"/>
                    </a:defRPr>
                  </a:lvl3pPr>
                  <a:lvl4pPr marL="1600200" indent="-228600" defTabSz="803275" eaLnBrk="0" hangingPunct="0">
                    <a:defRPr>
                      <a:solidFill>
                        <a:schemeClr val="tx1"/>
                      </a:solidFill>
                      <a:latin typeface="Arial" panose="020B0604020202020204" pitchFamily="34" charset="0"/>
                    </a:defRPr>
                  </a:lvl4pPr>
                  <a:lvl5pPr marL="2057400" indent="-228600" defTabSz="803275" eaLnBrk="0" hangingPunct="0">
                    <a:defRPr>
                      <a:solidFill>
                        <a:schemeClr val="tx1"/>
                      </a:solidFill>
                      <a:latin typeface="Arial" panose="020B0604020202020204" pitchFamily="34" charset="0"/>
                    </a:defRPr>
                  </a:lvl5pPr>
                  <a:lvl6pPr marL="2514600" indent="-228600" defTabSz="803275" eaLnBrk="0" fontAlgn="base" hangingPunct="0">
                    <a:spcBef>
                      <a:spcPct val="0"/>
                    </a:spcBef>
                    <a:spcAft>
                      <a:spcPct val="0"/>
                    </a:spcAft>
                    <a:defRPr>
                      <a:solidFill>
                        <a:schemeClr val="tx1"/>
                      </a:solidFill>
                      <a:latin typeface="Arial" panose="020B0604020202020204" pitchFamily="34" charset="0"/>
                    </a:defRPr>
                  </a:lvl6pPr>
                  <a:lvl7pPr marL="2971800" indent="-228600" defTabSz="803275" eaLnBrk="0" fontAlgn="base" hangingPunct="0">
                    <a:spcBef>
                      <a:spcPct val="0"/>
                    </a:spcBef>
                    <a:spcAft>
                      <a:spcPct val="0"/>
                    </a:spcAft>
                    <a:defRPr>
                      <a:solidFill>
                        <a:schemeClr val="tx1"/>
                      </a:solidFill>
                      <a:latin typeface="Arial" panose="020B0604020202020204" pitchFamily="34" charset="0"/>
                    </a:defRPr>
                  </a:lvl7pPr>
                  <a:lvl8pPr marL="3429000" indent="-228600" defTabSz="803275" eaLnBrk="0" fontAlgn="base" hangingPunct="0">
                    <a:spcBef>
                      <a:spcPct val="0"/>
                    </a:spcBef>
                    <a:spcAft>
                      <a:spcPct val="0"/>
                    </a:spcAft>
                    <a:defRPr>
                      <a:solidFill>
                        <a:schemeClr val="tx1"/>
                      </a:solidFill>
                      <a:latin typeface="Arial" panose="020B0604020202020204" pitchFamily="34" charset="0"/>
                    </a:defRPr>
                  </a:lvl8pPr>
                  <a:lvl9pPr marL="3886200" indent="-228600" defTabSz="803275"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03275" rtl="0" eaLnBrk="0" fontAlgn="auto" latinLnBrk="0" hangingPunct="0">
                    <a:lnSpc>
                      <a:spcPct val="100000"/>
                    </a:lnSpc>
                    <a:spcBef>
                      <a:spcPct val="50000"/>
                    </a:spcBef>
                    <a:spcAft>
                      <a:spcPts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h</a:t>
                  </a:r>
                  <a:r>
                    <a:rPr kumimoji="0" lang="en-US" altLang="en-US" sz="1400" b="0" i="0" u="none" strike="noStrike" kern="1200" cap="none" spc="0" normalizeH="0" baseline="-25000" noProof="0">
                      <a:ln>
                        <a:noFill/>
                      </a:ln>
                      <a:solidFill>
                        <a:srgbClr val="000000"/>
                      </a:solidFill>
                      <a:effectLst/>
                      <a:uLnTx/>
                      <a:uFillTx/>
                      <a:latin typeface="Arial" panose="020B0604020202020204" pitchFamily="34" charset="0"/>
                      <a:ea typeface="+mn-ea"/>
                      <a:cs typeface="Arial" panose="020B0604020202020204" pitchFamily="34" charset="0"/>
                    </a:rPr>
                    <a:t>2</a:t>
                  </a:r>
                </a:p>
              </p:txBody>
            </p:sp>
            <p:sp>
              <p:nvSpPr>
                <p:cNvPr id="23583" name="Rectangle 23">
                  <a:extLst>
                    <a:ext uri="{FF2B5EF4-FFF2-40B4-BE49-F238E27FC236}">
                      <a16:creationId xmlns:a16="http://schemas.microsoft.com/office/drawing/2014/main" id="{ADA4ED3D-56E2-4D82-061A-52275651636F}"/>
                    </a:ext>
                  </a:extLst>
                </p:cNvPr>
                <p:cNvSpPr>
                  <a:spLocks noChangeArrowheads="1"/>
                </p:cNvSpPr>
                <p:nvPr/>
              </p:nvSpPr>
              <p:spPr bwMode="auto">
                <a:xfrm>
                  <a:off x="3060" y="847"/>
                  <a:ext cx="246"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775" tIns="53975" rIns="104775" bIns="53975">
                  <a:spAutoFit/>
                </a:bodyPr>
                <a:lstStyle>
                  <a:lvl1pPr defTabSz="803275" eaLnBrk="0" hangingPunct="0">
                    <a:defRPr>
                      <a:solidFill>
                        <a:schemeClr val="tx1"/>
                      </a:solidFill>
                      <a:latin typeface="Arial" panose="020B0604020202020204" pitchFamily="34" charset="0"/>
                    </a:defRPr>
                  </a:lvl1pPr>
                  <a:lvl2pPr marL="742950" indent="-285750" defTabSz="803275" eaLnBrk="0" hangingPunct="0">
                    <a:defRPr>
                      <a:solidFill>
                        <a:schemeClr val="tx1"/>
                      </a:solidFill>
                      <a:latin typeface="Arial" panose="020B0604020202020204" pitchFamily="34" charset="0"/>
                    </a:defRPr>
                  </a:lvl2pPr>
                  <a:lvl3pPr marL="1143000" indent="-228600" defTabSz="803275" eaLnBrk="0" hangingPunct="0">
                    <a:defRPr>
                      <a:solidFill>
                        <a:schemeClr val="tx1"/>
                      </a:solidFill>
                      <a:latin typeface="Arial" panose="020B0604020202020204" pitchFamily="34" charset="0"/>
                    </a:defRPr>
                  </a:lvl3pPr>
                  <a:lvl4pPr marL="1600200" indent="-228600" defTabSz="803275" eaLnBrk="0" hangingPunct="0">
                    <a:defRPr>
                      <a:solidFill>
                        <a:schemeClr val="tx1"/>
                      </a:solidFill>
                      <a:latin typeface="Arial" panose="020B0604020202020204" pitchFamily="34" charset="0"/>
                    </a:defRPr>
                  </a:lvl4pPr>
                  <a:lvl5pPr marL="2057400" indent="-228600" defTabSz="803275" eaLnBrk="0" hangingPunct="0">
                    <a:defRPr>
                      <a:solidFill>
                        <a:schemeClr val="tx1"/>
                      </a:solidFill>
                      <a:latin typeface="Arial" panose="020B0604020202020204" pitchFamily="34" charset="0"/>
                    </a:defRPr>
                  </a:lvl5pPr>
                  <a:lvl6pPr marL="2514600" indent="-228600" defTabSz="803275" eaLnBrk="0" fontAlgn="base" hangingPunct="0">
                    <a:spcBef>
                      <a:spcPct val="0"/>
                    </a:spcBef>
                    <a:spcAft>
                      <a:spcPct val="0"/>
                    </a:spcAft>
                    <a:defRPr>
                      <a:solidFill>
                        <a:schemeClr val="tx1"/>
                      </a:solidFill>
                      <a:latin typeface="Arial" panose="020B0604020202020204" pitchFamily="34" charset="0"/>
                    </a:defRPr>
                  </a:lvl6pPr>
                  <a:lvl7pPr marL="2971800" indent="-228600" defTabSz="803275" eaLnBrk="0" fontAlgn="base" hangingPunct="0">
                    <a:spcBef>
                      <a:spcPct val="0"/>
                    </a:spcBef>
                    <a:spcAft>
                      <a:spcPct val="0"/>
                    </a:spcAft>
                    <a:defRPr>
                      <a:solidFill>
                        <a:schemeClr val="tx1"/>
                      </a:solidFill>
                      <a:latin typeface="Arial" panose="020B0604020202020204" pitchFamily="34" charset="0"/>
                    </a:defRPr>
                  </a:lvl7pPr>
                  <a:lvl8pPr marL="3429000" indent="-228600" defTabSz="803275" eaLnBrk="0" fontAlgn="base" hangingPunct="0">
                    <a:spcBef>
                      <a:spcPct val="0"/>
                    </a:spcBef>
                    <a:spcAft>
                      <a:spcPct val="0"/>
                    </a:spcAft>
                    <a:defRPr>
                      <a:solidFill>
                        <a:schemeClr val="tx1"/>
                      </a:solidFill>
                      <a:latin typeface="Arial" panose="020B0604020202020204" pitchFamily="34" charset="0"/>
                    </a:defRPr>
                  </a:lvl8pPr>
                  <a:lvl9pPr marL="3886200" indent="-228600" defTabSz="803275"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03275" rtl="0" eaLnBrk="0" fontAlgn="auto" latinLnBrk="0" hangingPunct="0">
                    <a:lnSpc>
                      <a:spcPct val="100000"/>
                    </a:lnSpc>
                    <a:spcBef>
                      <a:spcPct val="50000"/>
                    </a:spcBef>
                    <a:spcAft>
                      <a:spcPts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6</a:t>
                  </a:r>
                </a:p>
              </p:txBody>
            </p:sp>
            <p:sp>
              <p:nvSpPr>
                <p:cNvPr id="23584" name="Rectangle 24">
                  <a:extLst>
                    <a:ext uri="{FF2B5EF4-FFF2-40B4-BE49-F238E27FC236}">
                      <a16:creationId xmlns:a16="http://schemas.microsoft.com/office/drawing/2014/main" id="{F19F347F-37E5-1BCC-3767-08C0DBBD2BC3}"/>
                    </a:ext>
                  </a:extLst>
                </p:cNvPr>
                <p:cNvSpPr>
                  <a:spLocks noChangeArrowheads="1"/>
                </p:cNvSpPr>
                <p:nvPr/>
              </p:nvSpPr>
              <p:spPr bwMode="auto">
                <a:xfrm>
                  <a:off x="2649" y="1175"/>
                  <a:ext cx="246"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775" tIns="53975" rIns="104775" bIns="53975">
                  <a:spAutoFit/>
                </a:bodyPr>
                <a:lstStyle>
                  <a:lvl1pPr defTabSz="803275" eaLnBrk="0" hangingPunct="0">
                    <a:defRPr>
                      <a:solidFill>
                        <a:schemeClr val="tx1"/>
                      </a:solidFill>
                      <a:latin typeface="Arial" panose="020B0604020202020204" pitchFamily="34" charset="0"/>
                    </a:defRPr>
                  </a:lvl1pPr>
                  <a:lvl2pPr marL="742950" indent="-285750" defTabSz="803275" eaLnBrk="0" hangingPunct="0">
                    <a:defRPr>
                      <a:solidFill>
                        <a:schemeClr val="tx1"/>
                      </a:solidFill>
                      <a:latin typeface="Arial" panose="020B0604020202020204" pitchFamily="34" charset="0"/>
                    </a:defRPr>
                  </a:lvl2pPr>
                  <a:lvl3pPr marL="1143000" indent="-228600" defTabSz="803275" eaLnBrk="0" hangingPunct="0">
                    <a:defRPr>
                      <a:solidFill>
                        <a:schemeClr val="tx1"/>
                      </a:solidFill>
                      <a:latin typeface="Arial" panose="020B0604020202020204" pitchFamily="34" charset="0"/>
                    </a:defRPr>
                  </a:lvl3pPr>
                  <a:lvl4pPr marL="1600200" indent="-228600" defTabSz="803275" eaLnBrk="0" hangingPunct="0">
                    <a:defRPr>
                      <a:solidFill>
                        <a:schemeClr val="tx1"/>
                      </a:solidFill>
                      <a:latin typeface="Arial" panose="020B0604020202020204" pitchFamily="34" charset="0"/>
                    </a:defRPr>
                  </a:lvl4pPr>
                  <a:lvl5pPr marL="2057400" indent="-228600" defTabSz="803275" eaLnBrk="0" hangingPunct="0">
                    <a:defRPr>
                      <a:solidFill>
                        <a:schemeClr val="tx1"/>
                      </a:solidFill>
                      <a:latin typeface="Arial" panose="020B0604020202020204" pitchFamily="34" charset="0"/>
                    </a:defRPr>
                  </a:lvl5pPr>
                  <a:lvl6pPr marL="2514600" indent="-228600" defTabSz="803275" eaLnBrk="0" fontAlgn="base" hangingPunct="0">
                    <a:spcBef>
                      <a:spcPct val="0"/>
                    </a:spcBef>
                    <a:spcAft>
                      <a:spcPct val="0"/>
                    </a:spcAft>
                    <a:defRPr>
                      <a:solidFill>
                        <a:schemeClr val="tx1"/>
                      </a:solidFill>
                      <a:latin typeface="Arial" panose="020B0604020202020204" pitchFamily="34" charset="0"/>
                    </a:defRPr>
                  </a:lvl6pPr>
                  <a:lvl7pPr marL="2971800" indent="-228600" defTabSz="803275" eaLnBrk="0" fontAlgn="base" hangingPunct="0">
                    <a:spcBef>
                      <a:spcPct val="0"/>
                    </a:spcBef>
                    <a:spcAft>
                      <a:spcPct val="0"/>
                    </a:spcAft>
                    <a:defRPr>
                      <a:solidFill>
                        <a:schemeClr val="tx1"/>
                      </a:solidFill>
                      <a:latin typeface="Arial" panose="020B0604020202020204" pitchFamily="34" charset="0"/>
                    </a:defRPr>
                  </a:lvl7pPr>
                  <a:lvl8pPr marL="3429000" indent="-228600" defTabSz="803275" eaLnBrk="0" fontAlgn="base" hangingPunct="0">
                    <a:spcBef>
                      <a:spcPct val="0"/>
                    </a:spcBef>
                    <a:spcAft>
                      <a:spcPct val="0"/>
                    </a:spcAft>
                    <a:defRPr>
                      <a:solidFill>
                        <a:schemeClr val="tx1"/>
                      </a:solidFill>
                      <a:latin typeface="Arial" panose="020B0604020202020204" pitchFamily="34" charset="0"/>
                    </a:defRPr>
                  </a:lvl8pPr>
                  <a:lvl9pPr marL="3886200" indent="-228600" defTabSz="803275"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03275" rtl="0" eaLnBrk="0" fontAlgn="auto" latinLnBrk="0" hangingPunct="0">
                    <a:lnSpc>
                      <a:spcPct val="100000"/>
                    </a:lnSpc>
                    <a:spcBef>
                      <a:spcPct val="50000"/>
                    </a:spcBef>
                    <a:spcAft>
                      <a:spcPts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5</a:t>
                  </a:r>
                </a:p>
              </p:txBody>
            </p:sp>
            <p:sp>
              <p:nvSpPr>
                <p:cNvPr id="23585" name="Rectangle 25">
                  <a:extLst>
                    <a:ext uri="{FF2B5EF4-FFF2-40B4-BE49-F238E27FC236}">
                      <a16:creationId xmlns:a16="http://schemas.microsoft.com/office/drawing/2014/main" id="{2B50DB51-BC84-7971-E552-20665C059BCD}"/>
                    </a:ext>
                  </a:extLst>
                </p:cNvPr>
                <p:cNvSpPr>
                  <a:spLocks noChangeArrowheads="1"/>
                </p:cNvSpPr>
                <p:nvPr/>
              </p:nvSpPr>
              <p:spPr bwMode="auto">
                <a:xfrm>
                  <a:off x="3060" y="1772"/>
                  <a:ext cx="307"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775" tIns="53975" rIns="104775" bIns="53975">
                  <a:spAutoFit/>
                </a:bodyPr>
                <a:lstStyle>
                  <a:lvl1pPr defTabSz="803275" eaLnBrk="0" hangingPunct="0">
                    <a:defRPr>
                      <a:solidFill>
                        <a:schemeClr val="tx1"/>
                      </a:solidFill>
                      <a:latin typeface="Arial" panose="020B0604020202020204" pitchFamily="34" charset="0"/>
                    </a:defRPr>
                  </a:lvl1pPr>
                  <a:lvl2pPr marL="742950" indent="-285750" defTabSz="803275" eaLnBrk="0" hangingPunct="0">
                    <a:defRPr>
                      <a:solidFill>
                        <a:schemeClr val="tx1"/>
                      </a:solidFill>
                      <a:latin typeface="Arial" panose="020B0604020202020204" pitchFamily="34" charset="0"/>
                    </a:defRPr>
                  </a:lvl2pPr>
                  <a:lvl3pPr marL="1143000" indent="-228600" defTabSz="803275" eaLnBrk="0" hangingPunct="0">
                    <a:defRPr>
                      <a:solidFill>
                        <a:schemeClr val="tx1"/>
                      </a:solidFill>
                      <a:latin typeface="Arial" panose="020B0604020202020204" pitchFamily="34" charset="0"/>
                    </a:defRPr>
                  </a:lvl3pPr>
                  <a:lvl4pPr marL="1600200" indent="-228600" defTabSz="803275" eaLnBrk="0" hangingPunct="0">
                    <a:defRPr>
                      <a:solidFill>
                        <a:schemeClr val="tx1"/>
                      </a:solidFill>
                      <a:latin typeface="Arial" panose="020B0604020202020204" pitchFamily="34" charset="0"/>
                    </a:defRPr>
                  </a:lvl4pPr>
                  <a:lvl5pPr marL="2057400" indent="-228600" defTabSz="803275" eaLnBrk="0" hangingPunct="0">
                    <a:defRPr>
                      <a:solidFill>
                        <a:schemeClr val="tx1"/>
                      </a:solidFill>
                      <a:latin typeface="Arial" panose="020B0604020202020204" pitchFamily="34" charset="0"/>
                    </a:defRPr>
                  </a:lvl5pPr>
                  <a:lvl6pPr marL="2514600" indent="-228600" defTabSz="803275" eaLnBrk="0" fontAlgn="base" hangingPunct="0">
                    <a:spcBef>
                      <a:spcPct val="0"/>
                    </a:spcBef>
                    <a:spcAft>
                      <a:spcPct val="0"/>
                    </a:spcAft>
                    <a:defRPr>
                      <a:solidFill>
                        <a:schemeClr val="tx1"/>
                      </a:solidFill>
                      <a:latin typeface="Arial" panose="020B0604020202020204" pitchFamily="34" charset="0"/>
                    </a:defRPr>
                  </a:lvl6pPr>
                  <a:lvl7pPr marL="2971800" indent="-228600" defTabSz="803275" eaLnBrk="0" fontAlgn="base" hangingPunct="0">
                    <a:spcBef>
                      <a:spcPct val="0"/>
                    </a:spcBef>
                    <a:spcAft>
                      <a:spcPct val="0"/>
                    </a:spcAft>
                    <a:defRPr>
                      <a:solidFill>
                        <a:schemeClr val="tx1"/>
                      </a:solidFill>
                      <a:latin typeface="Arial" panose="020B0604020202020204" pitchFamily="34" charset="0"/>
                    </a:defRPr>
                  </a:lvl7pPr>
                  <a:lvl8pPr marL="3429000" indent="-228600" defTabSz="803275" eaLnBrk="0" fontAlgn="base" hangingPunct="0">
                    <a:spcBef>
                      <a:spcPct val="0"/>
                    </a:spcBef>
                    <a:spcAft>
                      <a:spcPct val="0"/>
                    </a:spcAft>
                    <a:defRPr>
                      <a:solidFill>
                        <a:schemeClr val="tx1"/>
                      </a:solidFill>
                      <a:latin typeface="Arial" panose="020B0604020202020204" pitchFamily="34" charset="0"/>
                    </a:defRPr>
                  </a:lvl8pPr>
                  <a:lvl9pPr marL="3886200" indent="-228600" defTabSz="803275"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03275" rtl="0" eaLnBrk="0" fontAlgn="auto" latinLnBrk="0" hangingPunct="0">
                    <a:lnSpc>
                      <a:spcPct val="100000"/>
                    </a:lnSpc>
                    <a:spcBef>
                      <a:spcPct val="50000"/>
                    </a:spcBef>
                    <a:spcAft>
                      <a:spcPts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h</a:t>
                  </a:r>
                  <a:r>
                    <a:rPr kumimoji="0" lang="en-US" altLang="en-US" sz="1400" b="0" i="0" u="none" strike="noStrike" kern="1200" cap="none" spc="0" normalizeH="0" baseline="-25000" noProof="0">
                      <a:ln>
                        <a:noFill/>
                      </a:ln>
                      <a:solidFill>
                        <a:srgbClr val="000000"/>
                      </a:solidFill>
                      <a:effectLst/>
                      <a:uLnTx/>
                      <a:uFillTx/>
                      <a:latin typeface="Arial" panose="020B0604020202020204" pitchFamily="34" charset="0"/>
                      <a:ea typeface="+mn-ea"/>
                      <a:cs typeface="Arial" panose="020B0604020202020204" pitchFamily="34" charset="0"/>
                    </a:rPr>
                    <a:t>6</a:t>
                  </a:r>
                </a:p>
              </p:txBody>
            </p:sp>
            <p:sp>
              <p:nvSpPr>
                <p:cNvPr id="23586" name="Line 26">
                  <a:extLst>
                    <a:ext uri="{FF2B5EF4-FFF2-40B4-BE49-F238E27FC236}">
                      <a16:creationId xmlns:a16="http://schemas.microsoft.com/office/drawing/2014/main" id="{62F31D7E-3162-058D-CA02-0B2E07DCA979}"/>
                    </a:ext>
                  </a:extLst>
                </p:cNvPr>
                <p:cNvSpPr>
                  <a:spLocks noChangeShapeType="1"/>
                </p:cNvSpPr>
                <p:nvPr/>
              </p:nvSpPr>
              <p:spPr bwMode="auto">
                <a:xfrm flipH="1">
                  <a:off x="1834" y="1333"/>
                  <a:ext cx="1015" cy="0"/>
                </a:xfrm>
                <a:prstGeom prst="line">
                  <a:avLst/>
                </a:prstGeom>
                <a:noFill/>
                <a:ln w="25400">
                  <a:solidFill>
                    <a:srgbClr val="FF5008"/>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3587" name="Line 27">
                  <a:extLst>
                    <a:ext uri="{FF2B5EF4-FFF2-40B4-BE49-F238E27FC236}">
                      <a16:creationId xmlns:a16="http://schemas.microsoft.com/office/drawing/2014/main" id="{2DE36C84-B080-12A9-5FEC-6FFE052642F4}"/>
                    </a:ext>
                  </a:extLst>
                </p:cNvPr>
                <p:cNvSpPr>
                  <a:spLocks noChangeShapeType="1"/>
                </p:cNvSpPr>
                <p:nvPr/>
              </p:nvSpPr>
              <p:spPr bwMode="auto">
                <a:xfrm>
                  <a:off x="3190" y="1014"/>
                  <a:ext cx="0" cy="769"/>
                </a:xfrm>
                <a:prstGeom prst="line">
                  <a:avLst/>
                </a:prstGeom>
                <a:noFill/>
                <a:ln w="1270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3588" name="Rectangle 28">
                  <a:extLst>
                    <a:ext uri="{FF2B5EF4-FFF2-40B4-BE49-F238E27FC236}">
                      <a16:creationId xmlns:a16="http://schemas.microsoft.com/office/drawing/2014/main" id="{99B0A502-8507-2359-3082-C42F8E22C1F7}"/>
                    </a:ext>
                  </a:extLst>
                </p:cNvPr>
                <p:cNvSpPr>
                  <a:spLocks noChangeArrowheads="1"/>
                </p:cNvSpPr>
                <p:nvPr/>
              </p:nvSpPr>
              <p:spPr bwMode="auto">
                <a:xfrm>
                  <a:off x="1679" y="1211"/>
                  <a:ext cx="246"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775" tIns="53975" rIns="104775" bIns="53975">
                  <a:spAutoFit/>
                </a:bodyPr>
                <a:lstStyle>
                  <a:lvl1pPr defTabSz="803275" eaLnBrk="0" hangingPunct="0">
                    <a:defRPr>
                      <a:solidFill>
                        <a:schemeClr val="tx1"/>
                      </a:solidFill>
                      <a:latin typeface="Arial" panose="020B0604020202020204" pitchFamily="34" charset="0"/>
                    </a:defRPr>
                  </a:lvl1pPr>
                  <a:lvl2pPr marL="742950" indent="-285750" defTabSz="803275" eaLnBrk="0" hangingPunct="0">
                    <a:defRPr>
                      <a:solidFill>
                        <a:schemeClr val="tx1"/>
                      </a:solidFill>
                      <a:latin typeface="Arial" panose="020B0604020202020204" pitchFamily="34" charset="0"/>
                    </a:defRPr>
                  </a:lvl2pPr>
                  <a:lvl3pPr marL="1143000" indent="-228600" defTabSz="803275" eaLnBrk="0" hangingPunct="0">
                    <a:defRPr>
                      <a:solidFill>
                        <a:schemeClr val="tx1"/>
                      </a:solidFill>
                      <a:latin typeface="Arial" panose="020B0604020202020204" pitchFamily="34" charset="0"/>
                    </a:defRPr>
                  </a:lvl3pPr>
                  <a:lvl4pPr marL="1600200" indent="-228600" defTabSz="803275" eaLnBrk="0" hangingPunct="0">
                    <a:defRPr>
                      <a:solidFill>
                        <a:schemeClr val="tx1"/>
                      </a:solidFill>
                      <a:latin typeface="Arial" panose="020B0604020202020204" pitchFamily="34" charset="0"/>
                    </a:defRPr>
                  </a:lvl4pPr>
                  <a:lvl5pPr marL="2057400" indent="-228600" defTabSz="803275" eaLnBrk="0" hangingPunct="0">
                    <a:defRPr>
                      <a:solidFill>
                        <a:schemeClr val="tx1"/>
                      </a:solidFill>
                      <a:latin typeface="Arial" panose="020B0604020202020204" pitchFamily="34" charset="0"/>
                    </a:defRPr>
                  </a:lvl5pPr>
                  <a:lvl6pPr marL="2514600" indent="-228600" defTabSz="803275" eaLnBrk="0" fontAlgn="base" hangingPunct="0">
                    <a:spcBef>
                      <a:spcPct val="0"/>
                    </a:spcBef>
                    <a:spcAft>
                      <a:spcPct val="0"/>
                    </a:spcAft>
                    <a:defRPr>
                      <a:solidFill>
                        <a:schemeClr val="tx1"/>
                      </a:solidFill>
                      <a:latin typeface="Arial" panose="020B0604020202020204" pitchFamily="34" charset="0"/>
                    </a:defRPr>
                  </a:lvl6pPr>
                  <a:lvl7pPr marL="2971800" indent="-228600" defTabSz="803275" eaLnBrk="0" fontAlgn="base" hangingPunct="0">
                    <a:spcBef>
                      <a:spcPct val="0"/>
                    </a:spcBef>
                    <a:spcAft>
                      <a:spcPct val="0"/>
                    </a:spcAft>
                    <a:defRPr>
                      <a:solidFill>
                        <a:schemeClr val="tx1"/>
                      </a:solidFill>
                      <a:latin typeface="Arial" panose="020B0604020202020204" pitchFamily="34" charset="0"/>
                    </a:defRPr>
                  </a:lvl7pPr>
                  <a:lvl8pPr marL="3429000" indent="-228600" defTabSz="803275" eaLnBrk="0" fontAlgn="base" hangingPunct="0">
                    <a:spcBef>
                      <a:spcPct val="0"/>
                    </a:spcBef>
                    <a:spcAft>
                      <a:spcPct val="0"/>
                    </a:spcAft>
                    <a:defRPr>
                      <a:solidFill>
                        <a:schemeClr val="tx1"/>
                      </a:solidFill>
                      <a:latin typeface="Arial" panose="020B0604020202020204" pitchFamily="34" charset="0"/>
                    </a:defRPr>
                  </a:lvl8pPr>
                  <a:lvl9pPr marL="3886200" indent="-228600" defTabSz="803275"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03275" rtl="0" eaLnBrk="0" fontAlgn="auto" latinLnBrk="0" hangingPunct="0">
                    <a:lnSpc>
                      <a:spcPct val="100000"/>
                    </a:lnSpc>
                    <a:spcBef>
                      <a:spcPct val="50000"/>
                    </a:spcBef>
                    <a:spcAft>
                      <a:spcPts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7</a:t>
                  </a:r>
                </a:p>
              </p:txBody>
            </p:sp>
            <p:sp>
              <p:nvSpPr>
                <p:cNvPr id="23589" name="Rectangle 29">
                  <a:extLst>
                    <a:ext uri="{FF2B5EF4-FFF2-40B4-BE49-F238E27FC236}">
                      <a16:creationId xmlns:a16="http://schemas.microsoft.com/office/drawing/2014/main" id="{4D1BE404-FA4D-0100-EEDB-A89C2B04977A}"/>
                    </a:ext>
                  </a:extLst>
                </p:cNvPr>
                <p:cNvSpPr>
                  <a:spLocks noChangeArrowheads="1"/>
                </p:cNvSpPr>
                <p:nvPr/>
              </p:nvSpPr>
              <p:spPr bwMode="auto">
                <a:xfrm>
                  <a:off x="812" y="890"/>
                  <a:ext cx="495"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775" tIns="53975" rIns="104775" bIns="53975">
                  <a:spAutoFit/>
                </a:bodyPr>
                <a:lstStyle>
                  <a:lvl1pPr defTabSz="803275" eaLnBrk="0" hangingPunct="0">
                    <a:defRPr>
                      <a:solidFill>
                        <a:schemeClr val="tx1"/>
                      </a:solidFill>
                      <a:latin typeface="Arial" panose="020B0604020202020204" pitchFamily="34" charset="0"/>
                    </a:defRPr>
                  </a:lvl1pPr>
                  <a:lvl2pPr marL="742950" indent="-285750" defTabSz="803275" eaLnBrk="0" hangingPunct="0">
                    <a:defRPr>
                      <a:solidFill>
                        <a:schemeClr val="tx1"/>
                      </a:solidFill>
                      <a:latin typeface="Arial" panose="020B0604020202020204" pitchFamily="34" charset="0"/>
                    </a:defRPr>
                  </a:lvl2pPr>
                  <a:lvl3pPr marL="1143000" indent="-228600" defTabSz="803275" eaLnBrk="0" hangingPunct="0">
                    <a:defRPr>
                      <a:solidFill>
                        <a:schemeClr val="tx1"/>
                      </a:solidFill>
                      <a:latin typeface="Arial" panose="020B0604020202020204" pitchFamily="34" charset="0"/>
                    </a:defRPr>
                  </a:lvl3pPr>
                  <a:lvl4pPr marL="1600200" indent="-228600" defTabSz="803275" eaLnBrk="0" hangingPunct="0">
                    <a:defRPr>
                      <a:solidFill>
                        <a:schemeClr val="tx1"/>
                      </a:solidFill>
                      <a:latin typeface="Arial" panose="020B0604020202020204" pitchFamily="34" charset="0"/>
                    </a:defRPr>
                  </a:lvl4pPr>
                  <a:lvl5pPr marL="2057400" indent="-228600" defTabSz="803275" eaLnBrk="0" hangingPunct="0">
                    <a:defRPr>
                      <a:solidFill>
                        <a:schemeClr val="tx1"/>
                      </a:solidFill>
                      <a:latin typeface="Arial" panose="020B0604020202020204" pitchFamily="34" charset="0"/>
                    </a:defRPr>
                  </a:lvl5pPr>
                  <a:lvl6pPr marL="2514600" indent="-228600" defTabSz="803275" eaLnBrk="0" fontAlgn="base" hangingPunct="0">
                    <a:spcBef>
                      <a:spcPct val="0"/>
                    </a:spcBef>
                    <a:spcAft>
                      <a:spcPct val="0"/>
                    </a:spcAft>
                    <a:defRPr>
                      <a:solidFill>
                        <a:schemeClr val="tx1"/>
                      </a:solidFill>
                      <a:latin typeface="Arial" panose="020B0604020202020204" pitchFamily="34" charset="0"/>
                    </a:defRPr>
                  </a:lvl6pPr>
                  <a:lvl7pPr marL="2971800" indent="-228600" defTabSz="803275" eaLnBrk="0" fontAlgn="base" hangingPunct="0">
                    <a:spcBef>
                      <a:spcPct val="0"/>
                    </a:spcBef>
                    <a:spcAft>
                      <a:spcPct val="0"/>
                    </a:spcAft>
                    <a:defRPr>
                      <a:solidFill>
                        <a:schemeClr val="tx1"/>
                      </a:solidFill>
                      <a:latin typeface="Arial" panose="020B0604020202020204" pitchFamily="34" charset="0"/>
                    </a:defRPr>
                  </a:lvl7pPr>
                  <a:lvl8pPr marL="3429000" indent="-228600" defTabSz="803275" eaLnBrk="0" fontAlgn="base" hangingPunct="0">
                    <a:spcBef>
                      <a:spcPct val="0"/>
                    </a:spcBef>
                    <a:spcAft>
                      <a:spcPct val="0"/>
                    </a:spcAft>
                    <a:defRPr>
                      <a:solidFill>
                        <a:schemeClr val="tx1"/>
                      </a:solidFill>
                      <a:latin typeface="Arial" panose="020B0604020202020204" pitchFamily="34" charset="0"/>
                    </a:defRPr>
                  </a:lvl8pPr>
                  <a:lvl9pPr marL="3886200" indent="-228600" defTabSz="803275"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03275" rtl="0" eaLnBrk="0" fontAlgn="auto" latinLnBrk="0" hangingPunct="0">
                    <a:lnSpc>
                      <a:spcPct val="100000"/>
                    </a:lnSpc>
                    <a:spcBef>
                      <a:spcPct val="50000"/>
                    </a:spcBef>
                    <a:spcAft>
                      <a:spcPts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a:t>
                  </a:r>
                  <a:r>
                    <a:rPr kumimoji="0" lang="en-US" altLang="en-US" sz="1400" b="0" i="0" u="none" strike="noStrike" kern="1200" cap="none" spc="0" normalizeH="0" baseline="-25000" noProof="0">
                      <a:ln>
                        <a:noFill/>
                      </a:ln>
                      <a:solidFill>
                        <a:srgbClr val="000000"/>
                      </a:solidFill>
                      <a:effectLst/>
                      <a:uLnTx/>
                      <a:uFillTx/>
                      <a:latin typeface="Arial" panose="020B0604020202020204" pitchFamily="34" charset="0"/>
                      <a:ea typeface="+mn-ea"/>
                      <a:cs typeface="Arial" panose="020B0604020202020204" pitchFamily="34" charset="0"/>
                    </a:rPr>
                    <a:t>2,3,6</a:t>
                  </a:r>
                </a:p>
              </p:txBody>
            </p:sp>
            <p:sp>
              <p:nvSpPr>
                <p:cNvPr id="23590" name="Rectangle 30">
                  <a:extLst>
                    <a:ext uri="{FF2B5EF4-FFF2-40B4-BE49-F238E27FC236}">
                      <a16:creationId xmlns:a16="http://schemas.microsoft.com/office/drawing/2014/main" id="{85E4911C-C03F-3C69-D3FE-E7A566840346}"/>
                    </a:ext>
                  </a:extLst>
                </p:cNvPr>
                <p:cNvSpPr>
                  <a:spLocks noChangeArrowheads="1"/>
                </p:cNvSpPr>
                <p:nvPr/>
              </p:nvSpPr>
              <p:spPr bwMode="auto">
                <a:xfrm>
                  <a:off x="866" y="1206"/>
                  <a:ext cx="433"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775" tIns="53975" rIns="104775" bIns="53975">
                  <a:spAutoFit/>
                </a:bodyPr>
                <a:lstStyle>
                  <a:lvl1pPr defTabSz="803275" eaLnBrk="0" hangingPunct="0">
                    <a:defRPr>
                      <a:solidFill>
                        <a:schemeClr val="tx1"/>
                      </a:solidFill>
                      <a:latin typeface="Arial" panose="020B0604020202020204" pitchFamily="34" charset="0"/>
                    </a:defRPr>
                  </a:lvl1pPr>
                  <a:lvl2pPr marL="742950" indent="-285750" defTabSz="803275" eaLnBrk="0" hangingPunct="0">
                    <a:defRPr>
                      <a:solidFill>
                        <a:schemeClr val="tx1"/>
                      </a:solidFill>
                      <a:latin typeface="Arial" panose="020B0604020202020204" pitchFamily="34" charset="0"/>
                    </a:defRPr>
                  </a:lvl2pPr>
                  <a:lvl3pPr marL="1143000" indent="-228600" defTabSz="803275" eaLnBrk="0" hangingPunct="0">
                    <a:defRPr>
                      <a:solidFill>
                        <a:schemeClr val="tx1"/>
                      </a:solidFill>
                      <a:latin typeface="Arial" panose="020B0604020202020204" pitchFamily="34" charset="0"/>
                    </a:defRPr>
                  </a:lvl3pPr>
                  <a:lvl4pPr marL="1600200" indent="-228600" defTabSz="803275" eaLnBrk="0" hangingPunct="0">
                    <a:defRPr>
                      <a:solidFill>
                        <a:schemeClr val="tx1"/>
                      </a:solidFill>
                      <a:latin typeface="Arial" panose="020B0604020202020204" pitchFamily="34" charset="0"/>
                    </a:defRPr>
                  </a:lvl4pPr>
                  <a:lvl5pPr marL="2057400" indent="-228600" defTabSz="803275" eaLnBrk="0" hangingPunct="0">
                    <a:defRPr>
                      <a:solidFill>
                        <a:schemeClr val="tx1"/>
                      </a:solidFill>
                      <a:latin typeface="Arial" panose="020B0604020202020204" pitchFamily="34" charset="0"/>
                    </a:defRPr>
                  </a:lvl5pPr>
                  <a:lvl6pPr marL="2514600" indent="-228600" defTabSz="803275" eaLnBrk="0" fontAlgn="base" hangingPunct="0">
                    <a:spcBef>
                      <a:spcPct val="0"/>
                    </a:spcBef>
                    <a:spcAft>
                      <a:spcPct val="0"/>
                    </a:spcAft>
                    <a:defRPr>
                      <a:solidFill>
                        <a:schemeClr val="tx1"/>
                      </a:solidFill>
                      <a:latin typeface="Arial" panose="020B0604020202020204" pitchFamily="34" charset="0"/>
                    </a:defRPr>
                  </a:lvl6pPr>
                  <a:lvl7pPr marL="2971800" indent="-228600" defTabSz="803275" eaLnBrk="0" fontAlgn="base" hangingPunct="0">
                    <a:spcBef>
                      <a:spcPct val="0"/>
                    </a:spcBef>
                    <a:spcAft>
                      <a:spcPct val="0"/>
                    </a:spcAft>
                    <a:defRPr>
                      <a:solidFill>
                        <a:schemeClr val="tx1"/>
                      </a:solidFill>
                      <a:latin typeface="Arial" panose="020B0604020202020204" pitchFamily="34" charset="0"/>
                    </a:defRPr>
                  </a:lvl7pPr>
                  <a:lvl8pPr marL="3429000" indent="-228600" defTabSz="803275" eaLnBrk="0" fontAlgn="base" hangingPunct="0">
                    <a:spcBef>
                      <a:spcPct val="0"/>
                    </a:spcBef>
                    <a:spcAft>
                      <a:spcPct val="0"/>
                    </a:spcAft>
                    <a:defRPr>
                      <a:solidFill>
                        <a:schemeClr val="tx1"/>
                      </a:solidFill>
                      <a:latin typeface="Arial" panose="020B0604020202020204" pitchFamily="34" charset="0"/>
                    </a:defRPr>
                  </a:lvl8pPr>
                  <a:lvl9pPr marL="3886200" indent="-228600" defTabSz="803275"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03275" rtl="0" eaLnBrk="0" fontAlgn="auto" latinLnBrk="0" hangingPunct="0">
                    <a:lnSpc>
                      <a:spcPct val="100000"/>
                    </a:lnSpc>
                    <a:spcBef>
                      <a:spcPct val="50000"/>
                    </a:spcBef>
                    <a:spcAft>
                      <a:spcPts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a:t>
                  </a:r>
                  <a:r>
                    <a:rPr kumimoji="0" lang="en-US" altLang="en-US" sz="1400" b="0" i="0" u="none" strike="noStrike" kern="1200" cap="none" spc="0" normalizeH="0" baseline="-25000" noProof="0">
                      <a:ln>
                        <a:noFill/>
                      </a:ln>
                      <a:solidFill>
                        <a:srgbClr val="000000"/>
                      </a:solidFill>
                      <a:effectLst/>
                      <a:uLnTx/>
                      <a:uFillTx/>
                      <a:latin typeface="Arial" panose="020B0604020202020204" pitchFamily="34" charset="0"/>
                      <a:ea typeface="+mn-ea"/>
                      <a:cs typeface="Arial" panose="020B0604020202020204" pitchFamily="34" charset="0"/>
                    </a:rPr>
                    <a:t>7,5</a:t>
                  </a:r>
                </a:p>
              </p:txBody>
            </p:sp>
            <p:sp>
              <p:nvSpPr>
                <p:cNvPr id="23591" name="Rectangle 31">
                  <a:extLst>
                    <a:ext uri="{FF2B5EF4-FFF2-40B4-BE49-F238E27FC236}">
                      <a16:creationId xmlns:a16="http://schemas.microsoft.com/office/drawing/2014/main" id="{5585DBBE-9883-ADF9-5CE4-632EC6541441}"/>
                    </a:ext>
                  </a:extLst>
                </p:cNvPr>
                <p:cNvSpPr>
                  <a:spLocks noChangeArrowheads="1"/>
                </p:cNvSpPr>
                <p:nvPr/>
              </p:nvSpPr>
              <p:spPr bwMode="auto">
                <a:xfrm>
                  <a:off x="874" y="1340"/>
                  <a:ext cx="433"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775" tIns="53975" rIns="104775" bIns="53975">
                  <a:spAutoFit/>
                </a:bodyPr>
                <a:lstStyle>
                  <a:lvl1pPr defTabSz="803275" eaLnBrk="0" hangingPunct="0">
                    <a:defRPr>
                      <a:solidFill>
                        <a:schemeClr val="tx1"/>
                      </a:solidFill>
                      <a:latin typeface="Arial" panose="020B0604020202020204" pitchFamily="34" charset="0"/>
                    </a:defRPr>
                  </a:lvl1pPr>
                  <a:lvl2pPr marL="742950" indent="-285750" defTabSz="803275" eaLnBrk="0" hangingPunct="0">
                    <a:defRPr>
                      <a:solidFill>
                        <a:schemeClr val="tx1"/>
                      </a:solidFill>
                      <a:latin typeface="Arial" panose="020B0604020202020204" pitchFamily="34" charset="0"/>
                    </a:defRPr>
                  </a:lvl2pPr>
                  <a:lvl3pPr marL="1143000" indent="-228600" defTabSz="803275" eaLnBrk="0" hangingPunct="0">
                    <a:defRPr>
                      <a:solidFill>
                        <a:schemeClr val="tx1"/>
                      </a:solidFill>
                      <a:latin typeface="Arial" panose="020B0604020202020204" pitchFamily="34" charset="0"/>
                    </a:defRPr>
                  </a:lvl3pPr>
                  <a:lvl4pPr marL="1600200" indent="-228600" defTabSz="803275" eaLnBrk="0" hangingPunct="0">
                    <a:defRPr>
                      <a:solidFill>
                        <a:schemeClr val="tx1"/>
                      </a:solidFill>
                      <a:latin typeface="Arial" panose="020B0604020202020204" pitchFamily="34" charset="0"/>
                    </a:defRPr>
                  </a:lvl4pPr>
                  <a:lvl5pPr marL="2057400" indent="-228600" defTabSz="803275" eaLnBrk="0" hangingPunct="0">
                    <a:defRPr>
                      <a:solidFill>
                        <a:schemeClr val="tx1"/>
                      </a:solidFill>
                      <a:latin typeface="Arial" panose="020B0604020202020204" pitchFamily="34" charset="0"/>
                    </a:defRPr>
                  </a:lvl5pPr>
                  <a:lvl6pPr marL="2514600" indent="-228600" defTabSz="803275" eaLnBrk="0" fontAlgn="base" hangingPunct="0">
                    <a:spcBef>
                      <a:spcPct val="0"/>
                    </a:spcBef>
                    <a:spcAft>
                      <a:spcPct val="0"/>
                    </a:spcAft>
                    <a:defRPr>
                      <a:solidFill>
                        <a:schemeClr val="tx1"/>
                      </a:solidFill>
                      <a:latin typeface="Arial" panose="020B0604020202020204" pitchFamily="34" charset="0"/>
                    </a:defRPr>
                  </a:lvl6pPr>
                  <a:lvl7pPr marL="2971800" indent="-228600" defTabSz="803275" eaLnBrk="0" fontAlgn="base" hangingPunct="0">
                    <a:spcBef>
                      <a:spcPct val="0"/>
                    </a:spcBef>
                    <a:spcAft>
                      <a:spcPct val="0"/>
                    </a:spcAft>
                    <a:defRPr>
                      <a:solidFill>
                        <a:schemeClr val="tx1"/>
                      </a:solidFill>
                      <a:latin typeface="Arial" panose="020B0604020202020204" pitchFamily="34" charset="0"/>
                    </a:defRPr>
                  </a:lvl7pPr>
                  <a:lvl8pPr marL="3429000" indent="-228600" defTabSz="803275" eaLnBrk="0" fontAlgn="base" hangingPunct="0">
                    <a:spcBef>
                      <a:spcPct val="0"/>
                    </a:spcBef>
                    <a:spcAft>
                      <a:spcPct val="0"/>
                    </a:spcAft>
                    <a:defRPr>
                      <a:solidFill>
                        <a:schemeClr val="tx1"/>
                      </a:solidFill>
                      <a:latin typeface="Arial" panose="020B0604020202020204" pitchFamily="34" charset="0"/>
                    </a:defRPr>
                  </a:lvl8pPr>
                  <a:lvl9pPr marL="3886200" indent="-228600" defTabSz="803275"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03275" rtl="0" eaLnBrk="0" fontAlgn="auto" latinLnBrk="0" hangingPunct="0">
                    <a:lnSpc>
                      <a:spcPct val="100000"/>
                    </a:lnSpc>
                    <a:spcBef>
                      <a:spcPct val="50000"/>
                    </a:spcBef>
                    <a:spcAft>
                      <a:spcPts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a:t>
                  </a:r>
                  <a:r>
                    <a:rPr kumimoji="0" lang="en-US" altLang="en-US" sz="1400" b="0" i="0" u="none" strike="noStrike" kern="1200" cap="none" spc="0" normalizeH="0" baseline="-25000" noProof="0">
                      <a:ln>
                        <a:noFill/>
                      </a:ln>
                      <a:solidFill>
                        <a:srgbClr val="000000"/>
                      </a:solidFill>
                      <a:effectLst/>
                      <a:uLnTx/>
                      <a:uFillTx/>
                      <a:latin typeface="Arial" panose="020B0604020202020204" pitchFamily="34" charset="0"/>
                      <a:ea typeface="+mn-ea"/>
                      <a:cs typeface="Arial" panose="020B0604020202020204" pitchFamily="34" charset="0"/>
                    </a:rPr>
                    <a:t>1,4</a:t>
                  </a:r>
                </a:p>
              </p:txBody>
            </p:sp>
            <p:sp>
              <p:nvSpPr>
                <p:cNvPr id="23592" name="Line 32">
                  <a:extLst>
                    <a:ext uri="{FF2B5EF4-FFF2-40B4-BE49-F238E27FC236}">
                      <a16:creationId xmlns:a16="http://schemas.microsoft.com/office/drawing/2014/main" id="{5D91BEF3-4BFC-D39C-749F-EC6F74D181F4}"/>
                    </a:ext>
                  </a:extLst>
                </p:cNvPr>
                <p:cNvSpPr>
                  <a:spLocks noChangeShapeType="1"/>
                </p:cNvSpPr>
                <p:nvPr/>
              </p:nvSpPr>
              <p:spPr bwMode="auto">
                <a:xfrm>
                  <a:off x="1838" y="1721"/>
                  <a:ext cx="973" cy="0"/>
                </a:xfrm>
                <a:prstGeom prst="line">
                  <a:avLst/>
                </a:prstGeom>
                <a:noFill/>
                <a:ln w="25400">
                  <a:solidFill>
                    <a:schemeClr val="tx1"/>
                  </a:solidFill>
                  <a:round/>
                  <a:headEnd type="stealth" w="med" len="med"/>
                  <a:tailEnd type="stealth" w="med" len="me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3593" name="Line 33">
                  <a:extLst>
                    <a:ext uri="{FF2B5EF4-FFF2-40B4-BE49-F238E27FC236}">
                      <a16:creationId xmlns:a16="http://schemas.microsoft.com/office/drawing/2014/main" id="{34B11708-F17F-E5AB-024A-73303BD88FEC}"/>
                    </a:ext>
                  </a:extLst>
                </p:cNvPr>
                <p:cNvSpPr>
                  <a:spLocks noChangeShapeType="1"/>
                </p:cNvSpPr>
                <p:nvPr/>
              </p:nvSpPr>
              <p:spPr bwMode="auto">
                <a:xfrm>
                  <a:off x="1838" y="1588"/>
                  <a:ext cx="1027" cy="0"/>
                </a:xfrm>
                <a:prstGeom prst="line">
                  <a:avLst/>
                </a:prstGeom>
                <a:noFill/>
                <a:ln w="25400">
                  <a:solidFill>
                    <a:schemeClr val="tx1"/>
                  </a:solidFill>
                  <a:round/>
                  <a:headEnd type="stealth" w="med" len="med"/>
                  <a:tailEnd type="stealth" w="med" len="me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3594" name="Line 34">
                  <a:extLst>
                    <a:ext uri="{FF2B5EF4-FFF2-40B4-BE49-F238E27FC236}">
                      <a16:creationId xmlns:a16="http://schemas.microsoft.com/office/drawing/2014/main" id="{DB94AAD9-F7EF-C148-12F6-AE10079D1394}"/>
                    </a:ext>
                  </a:extLst>
                </p:cNvPr>
                <p:cNvSpPr>
                  <a:spLocks noChangeShapeType="1"/>
                </p:cNvSpPr>
                <p:nvPr/>
              </p:nvSpPr>
              <p:spPr bwMode="auto">
                <a:xfrm>
                  <a:off x="1228" y="1008"/>
                  <a:ext cx="580" cy="0"/>
                </a:xfrm>
                <a:prstGeom prst="line">
                  <a:avLst/>
                </a:prstGeom>
                <a:noFill/>
                <a:ln w="1270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3595" name="Line 35">
                  <a:extLst>
                    <a:ext uri="{FF2B5EF4-FFF2-40B4-BE49-F238E27FC236}">
                      <a16:creationId xmlns:a16="http://schemas.microsoft.com/office/drawing/2014/main" id="{0EC7F8B3-3F8B-63BC-BA56-BD3066373C09}"/>
                    </a:ext>
                  </a:extLst>
                </p:cNvPr>
                <p:cNvSpPr>
                  <a:spLocks noChangeShapeType="1"/>
                </p:cNvSpPr>
                <p:nvPr/>
              </p:nvSpPr>
              <p:spPr bwMode="auto">
                <a:xfrm>
                  <a:off x="1227" y="1336"/>
                  <a:ext cx="606" cy="0"/>
                </a:xfrm>
                <a:prstGeom prst="line">
                  <a:avLst/>
                </a:prstGeom>
                <a:noFill/>
                <a:ln w="1270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3596" name="Line 36">
                  <a:extLst>
                    <a:ext uri="{FF2B5EF4-FFF2-40B4-BE49-F238E27FC236}">
                      <a16:creationId xmlns:a16="http://schemas.microsoft.com/office/drawing/2014/main" id="{A4D7BF39-22D5-4024-ED9A-44660DEE0FF1}"/>
                    </a:ext>
                  </a:extLst>
                </p:cNvPr>
                <p:cNvSpPr>
                  <a:spLocks noChangeShapeType="1"/>
                </p:cNvSpPr>
                <p:nvPr/>
              </p:nvSpPr>
              <p:spPr bwMode="auto">
                <a:xfrm>
                  <a:off x="1228" y="1454"/>
                  <a:ext cx="608" cy="0"/>
                </a:xfrm>
                <a:prstGeom prst="line">
                  <a:avLst/>
                </a:prstGeom>
                <a:noFill/>
                <a:ln w="1270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3597" name="Line 37">
                  <a:extLst>
                    <a:ext uri="{FF2B5EF4-FFF2-40B4-BE49-F238E27FC236}">
                      <a16:creationId xmlns:a16="http://schemas.microsoft.com/office/drawing/2014/main" id="{68C99DE0-0C66-A5AF-9142-00EADFA3F625}"/>
                    </a:ext>
                  </a:extLst>
                </p:cNvPr>
                <p:cNvSpPr>
                  <a:spLocks noChangeShapeType="1"/>
                </p:cNvSpPr>
                <p:nvPr/>
              </p:nvSpPr>
              <p:spPr bwMode="auto">
                <a:xfrm flipV="1">
                  <a:off x="1832" y="1459"/>
                  <a:ext cx="1" cy="337"/>
                </a:xfrm>
                <a:prstGeom prst="line">
                  <a:avLst/>
                </a:prstGeom>
                <a:noFill/>
                <a:ln w="1270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3598" name="Line 38">
                  <a:extLst>
                    <a:ext uri="{FF2B5EF4-FFF2-40B4-BE49-F238E27FC236}">
                      <a16:creationId xmlns:a16="http://schemas.microsoft.com/office/drawing/2014/main" id="{97726952-F1F1-FD81-256A-EA93FB7AA8C6}"/>
                    </a:ext>
                  </a:extLst>
                </p:cNvPr>
                <p:cNvSpPr>
                  <a:spLocks noChangeShapeType="1"/>
                </p:cNvSpPr>
                <p:nvPr/>
              </p:nvSpPr>
              <p:spPr bwMode="auto">
                <a:xfrm flipV="1">
                  <a:off x="2828" y="1458"/>
                  <a:ext cx="2" cy="336"/>
                </a:xfrm>
                <a:prstGeom prst="line">
                  <a:avLst/>
                </a:prstGeom>
                <a:noFill/>
                <a:ln w="1270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3599" name="Line 39">
                  <a:extLst>
                    <a:ext uri="{FF2B5EF4-FFF2-40B4-BE49-F238E27FC236}">
                      <a16:creationId xmlns:a16="http://schemas.microsoft.com/office/drawing/2014/main" id="{DE14BB67-58AA-225E-4ECF-4688C8481DDA}"/>
                    </a:ext>
                  </a:extLst>
                </p:cNvPr>
                <p:cNvSpPr>
                  <a:spLocks noChangeShapeType="1"/>
                </p:cNvSpPr>
                <p:nvPr/>
              </p:nvSpPr>
              <p:spPr bwMode="auto">
                <a:xfrm flipV="1">
                  <a:off x="2879" y="1331"/>
                  <a:ext cx="0" cy="462"/>
                </a:xfrm>
                <a:prstGeom prst="line">
                  <a:avLst/>
                </a:prstGeom>
                <a:noFill/>
                <a:ln w="1270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3600" name="Line 40">
                  <a:extLst>
                    <a:ext uri="{FF2B5EF4-FFF2-40B4-BE49-F238E27FC236}">
                      <a16:creationId xmlns:a16="http://schemas.microsoft.com/office/drawing/2014/main" id="{E9BCA875-8616-B201-691B-D0B936899BB2}"/>
                    </a:ext>
                  </a:extLst>
                </p:cNvPr>
                <p:cNvSpPr>
                  <a:spLocks noChangeShapeType="1"/>
                </p:cNvSpPr>
                <p:nvPr/>
              </p:nvSpPr>
              <p:spPr bwMode="auto">
                <a:xfrm>
                  <a:off x="3318" y="1008"/>
                  <a:ext cx="0" cy="764"/>
                </a:xfrm>
                <a:prstGeom prst="line">
                  <a:avLst/>
                </a:prstGeom>
                <a:noFill/>
                <a:ln w="1270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3601" name="Rectangle 41">
                  <a:extLst>
                    <a:ext uri="{FF2B5EF4-FFF2-40B4-BE49-F238E27FC236}">
                      <a16:creationId xmlns:a16="http://schemas.microsoft.com/office/drawing/2014/main" id="{10D6EA77-90FA-76D7-06A2-B923E25688E3}"/>
                    </a:ext>
                  </a:extLst>
                </p:cNvPr>
                <p:cNvSpPr>
                  <a:spLocks noChangeArrowheads="1"/>
                </p:cNvSpPr>
                <p:nvPr/>
              </p:nvSpPr>
              <p:spPr bwMode="auto">
                <a:xfrm>
                  <a:off x="704" y="691"/>
                  <a:ext cx="540" cy="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1111250" rtl="0" eaLnBrk="0" fontAlgn="auto" latinLnBrk="0" hangingPunct="0">
                    <a:lnSpc>
                      <a:spcPct val="60000"/>
                    </a:lnSpc>
                    <a:spcBef>
                      <a:spcPct val="50000"/>
                    </a:spcBef>
                    <a:spcAft>
                      <a:spcPts val="0"/>
                    </a:spcAft>
                    <a:buClrTx/>
                    <a:buSzTx/>
                    <a:buFontTx/>
                    <a:buNone/>
                    <a:tabLst/>
                    <a:defRPr/>
                  </a:pPr>
                  <a:r>
                    <a:rPr kumimoji="0" lang="en-US" altLang="en-US"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Lgp</a:t>
                  </a:r>
                </a:p>
              </p:txBody>
            </p:sp>
            <p:sp>
              <p:nvSpPr>
                <p:cNvPr id="23602" name="Line 43">
                  <a:extLst>
                    <a:ext uri="{FF2B5EF4-FFF2-40B4-BE49-F238E27FC236}">
                      <a16:creationId xmlns:a16="http://schemas.microsoft.com/office/drawing/2014/main" id="{C42D0FEB-4D92-01C1-2FC1-4A2CEFAD71C6}"/>
                    </a:ext>
                  </a:extLst>
                </p:cNvPr>
                <p:cNvSpPr>
                  <a:spLocks noChangeShapeType="1"/>
                </p:cNvSpPr>
                <p:nvPr/>
              </p:nvSpPr>
              <p:spPr bwMode="auto">
                <a:xfrm>
                  <a:off x="2865" y="1588"/>
                  <a:ext cx="324" cy="0"/>
                </a:xfrm>
                <a:prstGeom prst="line">
                  <a:avLst/>
                </a:prstGeom>
                <a:noFill/>
                <a:ln w="25400">
                  <a:solidFill>
                    <a:schemeClr val="tx1"/>
                  </a:solidFill>
                  <a:round/>
                  <a:headEnd type="stealth" w="med" len="med"/>
                  <a:tailEnd type="stealth" w="med" len="me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3603" name="Line 44">
                  <a:extLst>
                    <a:ext uri="{FF2B5EF4-FFF2-40B4-BE49-F238E27FC236}">
                      <a16:creationId xmlns:a16="http://schemas.microsoft.com/office/drawing/2014/main" id="{7F247242-8CB3-7D6F-D34E-ECD0117D8537}"/>
                    </a:ext>
                  </a:extLst>
                </p:cNvPr>
                <p:cNvSpPr>
                  <a:spLocks noChangeShapeType="1"/>
                </p:cNvSpPr>
                <p:nvPr/>
              </p:nvSpPr>
              <p:spPr bwMode="auto">
                <a:xfrm>
                  <a:off x="2757" y="1721"/>
                  <a:ext cx="594" cy="0"/>
                </a:xfrm>
                <a:prstGeom prst="line">
                  <a:avLst/>
                </a:prstGeom>
                <a:noFill/>
                <a:ln w="25400">
                  <a:solidFill>
                    <a:schemeClr val="tx1"/>
                  </a:solidFill>
                  <a:round/>
                  <a:headEnd type="stealth" w="med" len="med"/>
                  <a:tailEnd type="stealth" w="med" len="me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3604" name="Rectangle 46">
                  <a:extLst>
                    <a:ext uri="{FF2B5EF4-FFF2-40B4-BE49-F238E27FC236}">
                      <a16:creationId xmlns:a16="http://schemas.microsoft.com/office/drawing/2014/main" id="{DC70E944-935B-7F88-913F-1F8EE1E5136B}"/>
                    </a:ext>
                  </a:extLst>
                </p:cNvPr>
                <p:cNvSpPr>
                  <a:spLocks noChangeArrowheads="1"/>
                </p:cNvSpPr>
                <p:nvPr/>
              </p:nvSpPr>
              <p:spPr bwMode="auto">
                <a:xfrm>
                  <a:off x="2844" y="1776"/>
                  <a:ext cx="395"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775" tIns="53975" rIns="104775" bIns="53975">
                  <a:spAutoFit/>
                </a:bodyPr>
                <a:lstStyle>
                  <a:lvl1pPr defTabSz="803275" eaLnBrk="0" hangingPunct="0">
                    <a:defRPr>
                      <a:solidFill>
                        <a:schemeClr val="tx1"/>
                      </a:solidFill>
                      <a:latin typeface="Arial" panose="020B0604020202020204" pitchFamily="34" charset="0"/>
                    </a:defRPr>
                  </a:lvl1pPr>
                  <a:lvl2pPr marL="742950" indent="-285750" defTabSz="803275" eaLnBrk="0" hangingPunct="0">
                    <a:defRPr>
                      <a:solidFill>
                        <a:schemeClr val="tx1"/>
                      </a:solidFill>
                      <a:latin typeface="Arial" panose="020B0604020202020204" pitchFamily="34" charset="0"/>
                    </a:defRPr>
                  </a:lvl2pPr>
                  <a:lvl3pPr marL="1143000" indent="-228600" defTabSz="803275" eaLnBrk="0" hangingPunct="0">
                    <a:defRPr>
                      <a:solidFill>
                        <a:schemeClr val="tx1"/>
                      </a:solidFill>
                      <a:latin typeface="Arial" panose="020B0604020202020204" pitchFamily="34" charset="0"/>
                    </a:defRPr>
                  </a:lvl3pPr>
                  <a:lvl4pPr marL="1600200" indent="-228600" defTabSz="803275" eaLnBrk="0" hangingPunct="0">
                    <a:defRPr>
                      <a:solidFill>
                        <a:schemeClr val="tx1"/>
                      </a:solidFill>
                      <a:latin typeface="Arial" panose="020B0604020202020204" pitchFamily="34" charset="0"/>
                    </a:defRPr>
                  </a:lvl4pPr>
                  <a:lvl5pPr marL="2057400" indent="-228600" defTabSz="803275" eaLnBrk="0" hangingPunct="0">
                    <a:defRPr>
                      <a:solidFill>
                        <a:schemeClr val="tx1"/>
                      </a:solidFill>
                      <a:latin typeface="Arial" panose="020B0604020202020204" pitchFamily="34" charset="0"/>
                    </a:defRPr>
                  </a:lvl5pPr>
                  <a:lvl6pPr marL="2514600" indent="-228600" defTabSz="803275" eaLnBrk="0" fontAlgn="base" hangingPunct="0">
                    <a:spcBef>
                      <a:spcPct val="0"/>
                    </a:spcBef>
                    <a:spcAft>
                      <a:spcPct val="0"/>
                    </a:spcAft>
                    <a:defRPr>
                      <a:solidFill>
                        <a:schemeClr val="tx1"/>
                      </a:solidFill>
                      <a:latin typeface="Arial" panose="020B0604020202020204" pitchFamily="34" charset="0"/>
                    </a:defRPr>
                  </a:lvl6pPr>
                  <a:lvl7pPr marL="2971800" indent="-228600" defTabSz="803275" eaLnBrk="0" fontAlgn="base" hangingPunct="0">
                    <a:spcBef>
                      <a:spcPct val="0"/>
                    </a:spcBef>
                    <a:spcAft>
                      <a:spcPct val="0"/>
                    </a:spcAft>
                    <a:defRPr>
                      <a:solidFill>
                        <a:schemeClr val="tx1"/>
                      </a:solidFill>
                      <a:latin typeface="Arial" panose="020B0604020202020204" pitchFamily="34" charset="0"/>
                    </a:defRPr>
                  </a:lvl7pPr>
                  <a:lvl8pPr marL="3429000" indent="-228600" defTabSz="803275" eaLnBrk="0" fontAlgn="base" hangingPunct="0">
                    <a:spcBef>
                      <a:spcPct val="0"/>
                    </a:spcBef>
                    <a:spcAft>
                      <a:spcPct val="0"/>
                    </a:spcAft>
                    <a:defRPr>
                      <a:solidFill>
                        <a:schemeClr val="tx1"/>
                      </a:solidFill>
                      <a:latin typeface="Arial" panose="020B0604020202020204" pitchFamily="34" charset="0"/>
                    </a:defRPr>
                  </a:lvl8pPr>
                  <a:lvl9pPr marL="3886200" indent="-228600" defTabSz="803275"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03275" rtl="0" eaLnBrk="0" fontAlgn="auto" latinLnBrk="0" hangingPunct="0">
                    <a:lnSpc>
                      <a:spcPct val="100000"/>
                    </a:lnSpc>
                    <a:spcBef>
                      <a:spcPct val="50000"/>
                    </a:spcBef>
                    <a:spcAft>
                      <a:spcPts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h</a:t>
                  </a:r>
                  <a:r>
                    <a:rPr kumimoji="0" lang="en-US" altLang="en-US" sz="1400" b="0" i="0" u="none" strike="noStrike" kern="1200" cap="none" spc="0" normalizeH="0" baseline="-25000" noProof="0">
                      <a:ln>
                        <a:noFill/>
                      </a:ln>
                      <a:solidFill>
                        <a:srgbClr val="000000"/>
                      </a:solidFill>
                      <a:effectLst/>
                      <a:uLnTx/>
                      <a:uFillTx/>
                      <a:latin typeface="Arial" panose="020B0604020202020204" pitchFamily="34" charset="0"/>
                      <a:ea typeface="+mn-ea"/>
                      <a:cs typeface="Arial" panose="020B0604020202020204" pitchFamily="34" charset="0"/>
                    </a:rPr>
                    <a:t>5</a:t>
                  </a:r>
                </a:p>
              </p:txBody>
            </p:sp>
          </p:grpSp>
        </p:grpSp>
        <p:grpSp>
          <p:nvGrpSpPr>
            <p:cNvPr id="23560" name="Group 116">
              <a:extLst>
                <a:ext uri="{FF2B5EF4-FFF2-40B4-BE49-F238E27FC236}">
                  <a16:creationId xmlns:a16="http://schemas.microsoft.com/office/drawing/2014/main" id="{D669FD1A-F866-C6BC-79DD-2B9BE3B8ADA6}"/>
                </a:ext>
              </a:extLst>
            </p:cNvPr>
            <p:cNvGrpSpPr>
              <a:grpSpLocks/>
            </p:cNvGrpSpPr>
            <p:nvPr/>
          </p:nvGrpSpPr>
          <p:grpSpPr bwMode="auto">
            <a:xfrm>
              <a:off x="1713" y="1253"/>
              <a:ext cx="1056" cy="1080"/>
              <a:chOff x="1632" y="528"/>
              <a:chExt cx="1056" cy="1080"/>
            </a:xfrm>
          </p:grpSpPr>
          <p:sp>
            <p:nvSpPr>
              <p:cNvPr id="23561" name="Rectangle 117">
                <a:extLst>
                  <a:ext uri="{FF2B5EF4-FFF2-40B4-BE49-F238E27FC236}">
                    <a16:creationId xmlns:a16="http://schemas.microsoft.com/office/drawing/2014/main" id="{7B7D443E-F5E8-3568-7A05-A1565647F45B}"/>
                  </a:ext>
                </a:extLst>
              </p:cNvPr>
              <p:cNvSpPr>
                <a:spLocks noChangeArrowheads="1"/>
              </p:cNvSpPr>
              <p:nvPr/>
            </p:nvSpPr>
            <p:spPr bwMode="auto">
              <a:xfrm>
                <a:off x="1776" y="1392"/>
                <a:ext cx="432"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1111250" rtl="0" eaLnBrk="0" fontAlgn="auto" latinLnBrk="0" hangingPunct="0">
                  <a:lnSpc>
                    <a:spcPct val="100000"/>
                  </a:lnSpc>
                  <a:spcBef>
                    <a:spcPct val="40000"/>
                  </a:spcBef>
                  <a:spcAft>
                    <a:spcPts val="0"/>
                  </a:spcAft>
                  <a:buClrTx/>
                  <a:buSzTx/>
                  <a:buFontTx/>
                  <a:buNone/>
                  <a:tabLst/>
                  <a:defRPr/>
                </a:pPr>
                <a:r>
                  <a:rPr kumimoji="0" lang="en-US" alt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t>
                </a:r>
                <a:r>
                  <a:rPr kumimoji="0" lang="en-US" altLang="en-US" sz="1400" b="1" i="0" u="none" strike="noStrike" kern="1200" cap="none" spc="0" normalizeH="0" baseline="-25000" noProof="0">
                    <a:ln>
                      <a:noFill/>
                    </a:ln>
                    <a:solidFill>
                      <a:srgbClr val="000000"/>
                    </a:solidFill>
                    <a:effectLst/>
                    <a:uLnTx/>
                    <a:uFillTx/>
                    <a:latin typeface="Arial" panose="020B0604020202020204" pitchFamily="34" charset="0"/>
                    <a:ea typeface="+mn-ea"/>
                    <a:cs typeface="Arial" panose="020B0604020202020204" pitchFamily="34" charset="0"/>
                  </a:rPr>
                  <a:t>1</a:t>
                </a:r>
                <a:endParaRPr kumimoji="0" lang="en-US" alt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3562" name="Rectangle 118">
                <a:extLst>
                  <a:ext uri="{FF2B5EF4-FFF2-40B4-BE49-F238E27FC236}">
                    <a16:creationId xmlns:a16="http://schemas.microsoft.com/office/drawing/2014/main" id="{745B8DEA-44FF-8C53-06BC-35B58AFE81CF}"/>
                  </a:ext>
                </a:extLst>
              </p:cNvPr>
              <p:cNvSpPr>
                <a:spLocks noChangeArrowheads="1"/>
              </p:cNvSpPr>
              <p:nvPr/>
            </p:nvSpPr>
            <p:spPr bwMode="auto">
              <a:xfrm>
                <a:off x="1776" y="1200"/>
                <a:ext cx="432"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1111250" rtl="0" eaLnBrk="0" fontAlgn="auto" latinLnBrk="0" hangingPunct="0">
                  <a:lnSpc>
                    <a:spcPct val="100000"/>
                  </a:lnSpc>
                  <a:spcBef>
                    <a:spcPct val="40000"/>
                  </a:spcBef>
                  <a:spcAft>
                    <a:spcPts val="0"/>
                  </a:spcAft>
                  <a:buClrTx/>
                  <a:buSzTx/>
                  <a:buFontTx/>
                  <a:buNone/>
                  <a:tabLst/>
                  <a:defRPr/>
                </a:pPr>
                <a:r>
                  <a:rPr kumimoji="0" lang="en-US" alt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t>
                </a:r>
                <a:r>
                  <a:rPr kumimoji="0" lang="en-US" altLang="en-US" sz="1400" b="1" i="0" u="none" strike="noStrike" kern="1200" cap="none" spc="0" normalizeH="0" baseline="-25000" noProof="0">
                    <a:ln>
                      <a:noFill/>
                    </a:ln>
                    <a:solidFill>
                      <a:srgbClr val="000000"/>
                    </a:solidFill>
                    <a:effectLst/>
                    <a:uLnTx/>
                    <a:uFillTx/>
                    <a:latin typeface="Arial" panose="020B0604020202020204" pitchFamily="34" charset="0"/>
                    <a:ea typeface="+mn-ea"/>
                    <a:cs typeface="Arial" panose="020B0604020202020204" pitchFamily="34" charset="0"/>
                  </a:rPr>
                  <a:t>1</a:t>
                </a:r>
                <a:r>
                  <a:rPr kumimoji="0" lang="en-US" altLang="en-US" sz="1400" b="1" i="0" u="none" strike="noStrike" kern="1200" cap="none" spc="0" normalizeH="0" baseline="30000" noProof="0">
                    <a:ln>
                      <a:noFill/>
                    </a:ln>
                    <a:solidFill>
                      <a:srgbClr val="000000"/>
                    </a:solidFill>
                    <a:effectLst/>
                    <a:uLnTx/>
                    <a:uFillTx/>
                    <a:latin typeface="Arial" panose="020B0604020202020204" pitchFamily="34" charset="0"/>
                    <a:ea typeface="+mn-ea"/>
                    <a:cs typeface="Arial" panose="020B0604020202020204" pitchFamily="34" charset="0"/>
                  </a:rPr>
                  <a:t>’</a:t>
                </a:r>
                <a:endParaRPr kumimoji="0" lang="en-US" alt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3563" name="Rectangle 119">
                <a:extLst>
                  <a:ext uri="{FF2B5EF4-FFF2-40B4-BE49-F238E27FC236}">
                    <a16:creationId xmlns:a16="http://schemas.microsoft.com/office/drawing/2014/main" id="{D8FA47DD-5356-BA21-9A7D-5A3A8559A206}"/>
                  </a:ext>
                </a:extLst>
              </p:cNvPr>
              <p:cNvSpPr>
                <a:spLocks noChangeArrowheads="1"/>
              </p:cNvSpPr>
              <p:nvPr/>
            </p:nvSpPr>
            <p:spPr bwMode="auto">
              <a:xfrm>
                <a:off x="1632" y="528"/>
                <a:ext cx="1056"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1111250" rtl="0" eaLnBrk="0" fontAlgn="auto" latinLnBrk="0" hangingPunct="0">
                  <a:lnSpc>
                    <a:spcPct val="100000"/>
                  </a:lnSpc>
                  <a:spcBef>
                    <a:spcPct val="40000"/>
                  </a:spcBef>
                  <a:spcAft>
                    <a:spcPts val="0"/>
                  </a:spcAft>
                  <a:buClrTx/>
                  <a:buSzTx/>
                  <a:buFontTx/>
                  <a:buNone/>
                  <a:tabLst/>
                  <a:defRPr/>
                </a:pPr>
                <a:r>
                  <a:rPr kumimoji="0" lang="en-US" altLang="en-US" sz="1400" b="1" i="0" u="none" strike="noStrike" kern="1200" cap="none" spc="0" normalizeH="0" baseline="30000" noProof="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US" altLang="en-US" sz="2400" b="1" i="0" u="none" strike="noStrike" kern="1200" cap="none" spc="0" normalizeH="0" baseline="0" noProof="0">
                    <a:ln>
                      <a:noFill/>
                    </a:ln>
                    <a:solidFill>
                      <a:srgbClr val="0000FF"/>
                    </a:solidFill>
                    <a:effectLst/>
                    <a:uLnTx/>
                    <a:uFillTx/>
                    <a:latin typeface="Arial" panose="020B0604020202020204" pitchFamily="34" charset="0"/>
                    <a:ea typeface="+mn-ea"/>
                    <a:cs typeface="Arial" panose="020B0604020202020204" pitchFamily="34" charset="0"/>
                  </a:rPr>
                  <a:t>T</a:t>
                </a:r>
                <a:r>
                  <a:rPr kumimoji="0" lang="en-US" altLang="en-US" sz="2400" b="1" i="0" u="none" strike="noStrike" kern="1200" cap="none" spc="0" normalizeH="0" baseline="-25000" noProof="0">
                    <a:ln>
                      <a:noFill/>
                    </a:ln>
                    <a:solidFill>
                      <a:srgbClr val="0000FF"/>
                    </a:solidFill>
                    <a:effectLst/>
                    <a:uLnTx/>
                    <a:uFillTx/>
                    <a:latin typeface="Arial" panose="020B0604020202020204" pitchFamily="34" charset="0"/>
                    <a:ea typeface="+mn-ea"/>
                    <a:cs typeface="Arial" panose="020B0604020202020204" pitchFamily="34" charset="0"/>
                  </a:rPr>
                  <a:t>1</a:t>
                </a:r>
                <a:r>
                  <a:rPr kumimoji="0" lang="en-US" altLang="en-US" sz="2400" b="1" i="0" u="none" strike="noStrike" kern="1200" cap="none" spc="0" normalizeH="0" baseline="30000" noProof="0">
                    <a:ln>
                      <a:noFill/>
                    </a:ln>
                    <a:solidFill>
                      <a:srgbClr val="0000FF"/>
                    </a:solidFill>
                    <a:effectLst/>
                    <a:uLnTx/>
                    <a:uFillTx/>
                    <a:latin typeface="Arial" panose="020B0604020202020204" pitchFamily="34" charset="0"/>
                    <a:ea typeface="+mn-ea"/>
                    <a:cs typeface="Arial" panose="020B0604020202020204" pitchFamily="34" charset="0"/>
                  </a:rPr>
                  <a:t>’ </a:t>
                </a:r>
                <a:r>
                  <a:rPr kumimoji="0" lang="en-US" altLang="en-US" sz="2400" b="1" i="0" u="none" strike="noStrike" kern="1200" cap="none" spc="0" normalizeH="0" baseline="0" noProof="0">
                    <a:ln>
                      <a:noFill/>
                    </a:ln>
                    <a:solidFill>
                      <a:srgbClr val="0000FF"/>
                    </a:solidFill>
                    <a:effectLst/>
                    <a:uLnTx/>
                    <a:uFillTx/>
                    <a:latin typeface="Arial" panose="020B0604020202020204" pitchFamily="34" charset="0"/>
                    <a:ea typeface="+mn-ea"/>
                    <a:cs typeface="Arial" panose="020B0604020202020204" pitchFamily="34" charset="0"/>
                  </a:rPr>
                  <a:t>&gt; T</a:t>
                </a:r>
                <a:r>
                  <a:rPr kumimoji="0" lang="en-US" altLang="en-US" sz="2400" b="1" i="0" u="none" strike="noStrike" kern="1200" cap="none" spc="0" normalizeH="0" baseline="-25000" noProof="0">
                    <a:ln>
                      <a:noFill/>
                    </a:ln>
                    <a:solidFill>
                      <a:srgbClr val="0000FF"/>
                    </a:solidFill>
                    <a:effectLst/>
                    <a:uLnTx/>
                    <a:uFillTx/>
                    <a:latin typeface="Arial" panose="020B0604020202020204" pitchFamily="34" charset="0"/>
                    <a:ea typeface="+mn-ea"/>
                    <a:cs typeface="Arial" panose="020B0604020202020204" pitchFamily="34" charset="0"/>
                  </a:rPr>
                  <a:t>1</a:t>
                </a:r>
              </a:p>
            </p:txBody>
          </p:sp>
        </p:grpSp>
      </p:grpSp>
      <p:pic>
        <p:nvPicPr>
          <p:cNvPr id="23557" name="Picture 2" descr="G:\img038 copy.jpg">
            <a:extLst>
              <a:ext uri="{FF2B5EF4-FFF2-40B4-BE49-F238E27FC236}">
                <a16:creationId xmlns:a16="http://schemas.microsoft.com/office/drawing/2014/main" id="{82FE0411-49C0-23B5-BDAF-EE01AE0AE1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87979" y="1332786"/>
            <a:ext cx="3103563" cy="4213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8" name="Title 1">
            <a:extLst>
              <a:ext uri="{FF2B5EF4-FFF2-40B4-BE49-F238E27FC236}">
                <a16:creationId xmlns:a16="http://schemas.microsoft.com/office/drawing/2014/main" id="{E6FB6CF5-B694-C9FE-46B1-A10DFB82F3D7}"/>
              </a:ext>
            </a:extLst>
          </p:cNvPr>
          <p:cNvSpPr txBox="1">
            <a:spLocks/>
          </p:cNvSpPr>
          <p:nvPr/>
        </p:nvSpPr>
        <p:spPr bwMode="auto">
          <a:xfrm>
            <a:off x="6106060" y="5380512"/>
            <a:ext cx="5867400" cy="56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2000" b="0" i="1"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Characteristic curves of the compressor</a:t>
            </a:r>
          </a:p>
        </p:txBody>
      </p:sp>
      <p:pic>
        <p:nvPicPr>
          <p:cNvPr id="53" name="Picture 52"/>
          <p:cNvPicPr>
            <a:picLocks noChangeAspect="1"/>
          </p:cNvPicPr>
          <p:nvPr/>
        </p:nvPicPr>
        <p:blipFill>
          <a:blip r:embed="rId4"/>
          <a:stretch>
            <a:fillRect/>
          </a:stretch>
        </p:blipFill>
        <p:spPr>
          <a:xfrm>
            <a:off x="11271612" y="6029241"/>
            <a:ext cx="907688" cy="828759"/>
          </a:xfrm>
          <a:prstGeom prst="rect">
            <a:avLst/>
          </a:prstGeom>
        </p:spPr>
      </p:pic>
      <p:sp>
        <p:nvSpPr>
          <p:cNvPr id="49" name="Rounded Rectangle 48">
            <a:extLst>
              <a:ext uri="{FF2B5EF4-FFF2-40B4-BE49-F238E27FC236}">
                <a16:creationId xmlns:a16="http://schemas.microsoft.com/office/drawing/2014/main" id="{124A327B-1F92-D56E-0CF2-90A1DFDA8240}"/>
              </a:ext>
            </a:extLst>
          </p:cNvPr>
          <p:cNvSpPr/>
          <p:nvPr/>
        </p:nvSpPr>
        <p:spPr>
          <a:xfrm>
            <a:off x="2856220" y="5934438"/>
            <a:ext cx="8786813" cy="714375"/>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Energy consumption is reduced by about 3% if the evaporation temperature increases </a:t>
            </a:r>
            <a:r>
              <a:rPr kumimoji="0" lang="en-US" sz="2400" b="1"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by 1</a:t>
            </a:r>
            <a:r>
              <a:rPr kumimoji="0" lang="vi-VN" sz="2400" b="1" i="0" u="none" strike="noStrike" kern="1200" cap="none" spc="0" normalizeH="0" baseline="30000" noProof="0">
                <a:ln>
                  <a:noFill/>
                </a:ln>
                <a:solidFill>
                  <a:srgbClr val="FFFFFF"/>
                </a:solidFill>
                <a:effectLst/>
                <a:uLnTx/>
                <a:uFillTx/>
                <a:latin typeface="Arial" panose="020B0604020202020204" pitchFamily="34" charset="0"/>
                <a:ea typeface="+mn-ea"/>
                <a:cs typeface="Arial" panose="020B0604020202020204" pitchFamily="34" charset="0"/>
              </a:rPr>
              <a:t>O</a:t>
            </a:r>
            <a:r>
              <a:rPr kumimoji="0" lang="en-US" sz="2400" b="1"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C</a:t>
            </a:r>
            <a:endParaRPr kumimoji="0" lang="vi-VN" sz="24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519897065"/>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5" presetClass="entr" presetSubtype="10" fill="hold" nodeType="click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checkerboard(across)">
                                      <p:cBhvr>
                                        <p:cTn id="1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69566F-71B1-9D02-D81B-ABC0BA978338}"/>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40556290-5154-0B6D-9856-0997AE8A846A}"/>
              </a:ext>
            </a:extLst>
          </p:cNvPr>
          <p:cNvSpPr>
            <a:spLocks noGrp="1"/>
          </p:cNvSpPr>
          <p:nvPr>
            <p:ph type="title"/>
          </p:nvPr>
        </p:nvSpPr>
        <p:spPr>
          <a:xfrm>
            <a:off x="316231" y="548567"/>
            <a:ext cx="10524067" cy="654050"/>
          </a:xfrm>
        </p:spPr>
        <p:txBody>
          <a:bodyPr>
            <a:normAutofit fontScale="90000"/>
          </a:bodyPr>
          <a:lstStyle/>
          <a:p>
            <a:pPr algn="ctr"/>
            <a:r>
              <a:rPr lang="en-US" altLang="en-US" sz="3600" b="1">
                <a:solidFill>
                  <a:schemeClr val="accent1">
                    <a:lumMod val="50000"/>
                  </a:schemeClr>
                </a:solidFill>
                <a:latin typeface="Arial" panose="020B0604020202020204" pitchFamily="34" charset="0"/>
              </a:rPr>
              <a:t>INCREASING EVAPORATING TEMPE</a:t>
            </a:r>
            <a:r>
              <a:rPr lang="en-US" altLang="en-US" sz="3600">
                <a:solidFill>
                  <a:schemeClr val="accent1">
                    <a:lumMod val="50000"/>
                  </a:schemeClr>
                </a:solidFill>
                <a:latin typeface="Arial" panose="020B0604020202020204" pitchFamily="34" charset="0"/>
              </a:rPr>
              <a:t>RATURE</a:t>
            </a:r>
            <a:endParaRPr lang="en-US" altLang="en-US" sz="3600" b="1" dirty="0">
              <a:solidFill>
                <a:schemeClr val="accent1">
                  <a:lumMod val="50000"/>
                </a:schemeClr>
              </a:solidFill>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795BC628-20EB-5307-23CD-8A9F414B1EBD}"/>
              </a:ext>
            </a:extLst>
          </p:cNvPr>
          <p:cNvPicPr>
            <a:picLocks noChangeAspect="1"/>
          </p:cNvPicPr>
          <p:nvPr/>
        </p:nvPicPr>
        <p:blipFill>
          <a:blip r:embed="rId3"/>
          <a:stretch>
            <a:fillRect/>
          </a:stretch>
        </p:blipFill>
        <p:spPr>
          <a:xfrm>
            <a:off x="11271612" y="6029241"/>
            <a:ext cx="907688" cy="828759"/>
          </a:xfrm>
          <a:prstGeom prst="rect">
            <a:avLst/>
          </a:prstGeom>
        </p:spPr>
      </p:pic>
      <p:sp>
        <p:nvSpPr>
          <p:cNvPr id="5" name="Content Placeholder 4">
            <a:extLst>
              <a:ext uri="{FF2B5EF4-FFF2-40B4-BE49-F238E27FC236}">
                <a16:creationId xmlns:a16="http://schemas.microsoft.com/office/drawing/2014/main" id="{34B0742D-8AC8-7596-D8CF-4FF5A70043C6}"/>
              </a:ext>
            </a:extLst>
          </p:cNvPr>
          <p:cNvSpPr>
            <a:spLocks noGrp="1"/>
          </p:cNvSpPr>
          <p:nvPr>
            <p:ph idx="1"/>
          </p:nvPr>
        </p:nvSpPr>
        <p:spPr/>
        <p:txBody>
          <a:bodyPr>
            <a:normAutofit fontScale="92500" lnSpcReduction="20000"/>
          </a:bodyPr>
          <a:lstStyle/>
          <a:p>
            <a:r>
              <a:rPr lang="en-US" b="1">
                <a:latin typeface="Arial" panose="020B0604020202020204" pitchFamily="34" charset="0"/>
                <a:cs typeface="Arial" panose="020B0604020202020204" pitchFamily="34" charset="0"/>
              </a:rPr>
              <a:t>Principle</a:t>
            </a:r>
            <a:r>
              <a:rPr lang="en-US"/>
              <a:t>Increasing Evaporating Temperature</a:t>
            </a:r>
            <a:endParaRPr lang="en-US" b="1">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The higher the evaporating temperature → the higher the evaporating pressure → the lighter the compressor load, reducing power consumption.</a:t>
            </a:r>
          </a:p>
          <a:p>
            <a:r>
              <a:rPr lang="en-US">
                <a:latin typeface="Arial" panose="020B0604020202020204" pitchFamily="34" charset="0"/>
                <a:cs typeface="Arial" panose="020B0604020202020204" pitchFamily="34" charset="0"/>
              </a:rPr>
              <a:t>For every </a:t>
            </a:r>
            <a:r>
              <a:rPr lang="en-US" b="1">
                <a:latin typeface="Arial" panose="020B0604020202020204" pitchFamily="34" charset="0"/>
                <a:cs typeface="Arial" panose="020B0604020202020204" pitchFamily="34" charset="0"/>
              </a:rPr>
              <a:t>1°C increase in evaporating temperature</a:t>
            </a:r>
            <a:r>
              <a:rPr lang="en-US">
                <a:latin typeface="Arial" panose="020B0604020202020204" pitchFamily="34" charset="0"/>
                <a:cs typeface="Arial" panose="020B0604020202020204" pitchFamily="34" charset="0"/>
              </a:rPr>
              <a:t>, the COP increases by approximately </a:t>
            </a:r>
            <a:r>
              <a:rPr lang="en-US" b="1">
                <a:latin typeface="Arial" panose="020B0604020202020204" pitchFamily="34" charset="0"/>
                <a:cs typeface="Arial" panose="020B0604020202020204" pitchFamily="34" charset="0"/>
              </a:rPr>
              <a:t>2–4%</a:t>
            </a:r>
            <a:r>
              <a:rPr lang="en-US">
                <a:latin typeface="Arial" panose="020B0604020202020204" pitchFamily="34" charset="0"/>
                <a:cs typeface="Arial" panose="020B0604020202020204" pitchFamily="34" charset="0"/>
              </a:rPr>
              <a:t>.</a:t>
            </a:r>
          </a:p>
          <a:p>
            <a:r>
              <a:rPr lang="en-US" b="1">
                <a:latin typeface="Arial" panose="020B0604020202020204" pitchFamily="34" charset="0"/>
                <a:cs typeface="Arial" panose="020B0604020202020204" pitchFamily="34" charset="0"/>
              </a:rPr>
              <a:t>Technical solutions</a:t>
            </a:r>
          </a:p>
          <a:p>
            <a:r>
              <a:rPr lang="en-US" b="1">
                <a:latin typeface="Arial" panose="020B0604020202020204" pitchFamily="34" charset="0"/>
                <a:cs typeface="Arial" panose="020B0604020202020204" pitchFamily="34" charset="0"/>
              </a:rPr>
              <a:t>Optimize the actual cooling demand</a:t>
            </a:r>
            <a:r>
              <a:rPr lang="en-US">
                <a:latin typeface="Arial" panose="020B0604020202020204" pitchFamily="34" charset="0"/>
                <a:cs typeface="Arial" panose="020B0604020202020204" pitchFamily="34" charset="0"/>
              </a:rPr>
              <a:t>:</a:t>
            </a:r>
          </a:p>
          <a:p>
            <a:pPr lvl="1"/>
            <a:r>
              <a:rPr lang="en-US">
                <a:latin typeface="Arial" panose="020B0604020202020204" pitchFamily="34" charset="0"/>
                <a:cs typeface="Arial" panose="020B0604020202020204" pitchFamily="34" charset="0"/>
              </a:rPr>
              <a:t>Avoid setting cold storage or air-conditioned spaces at unnecessarily low temperatures.</a:t>
            </a:r>
          </a:p>
          <a:p>
            <a:pPr lvl="1"/>
            <a:r>
              <a:rPr lang="en-US">
                <a:latin typeface="Arial" panose="020B0604020202020204" pitchFamily="34" charset="0"/>
                <a:cs typeface="Arial" panose="020B0604020202020204" pitchFamily="34" charset="0"/>
              </a:rPr>
              <a:t>Example: vegetables require 5–8°C, but some facilities set 0–2°C, causing energy waste.</a:t>
            </a:r>
          </a:p>
          <a:p>
            <a:r>
              <a:rPr lang="en-US" b="1">
                <a:latin typeface="Arial" panose="020B0604020202020204" pitchFamily="34" charset="0"/>
                <a:cs typeface="Arial" panose="020B0604020202020204" pitchFamily="34" charset="0"/>
              </a:rPr>
              <a:t>Increase evaporator surface area or improve heat transfer</a:t>
            </a:r>
            <a:r>
              <a:rPr lang="en-US">
                <a:latin typeface="Arial" panose="020B0604020202020204" pitchFamily="34" charset="0"/>
                <a:cs typeface="Arial" panose="020B0604020202020204" pitchFamily="34" charset="0"/>
              </a:rPr>
              <a:t>:</a:t>
            </a:r>
          </a:p>
          <a:p>
            <a:pPr lvl="1"/>
            <a:r>
              <a:rPr lang="en-US">
                <a:latin typeface="Arial" panose="020B0604020202020204" pitchFamily="34" charset="0"/>
                <a:cs typeface="Arial" panose="020B0604020202020204" pitchFamily="34" charset="0"/>
              </a:rPr>
              <a:t>Clean evaporators to avoid frosting or dust buildup.</a:t>
            </a:r>
          </a:p>
          <a:p>
            <a:pPr lvl="1"/>
            <a:r>
              <a:rPr lang="en-US">
                <a:latin typeface="Arial" panose="020B0604020202020204" pitchFamily="34" charset="0"/>
                <a:cs typeface="Arial" panose="020B0604020202020204" pitchFamily="34" charset="0"/>
              </a:rPr>
              <a:t>Use high-efficiency fans to enhance heat transfer.</a:t>
            </a:r>
          </a:p>
          <a:p>
            <a:r>
              <a:rPr lang="en-US" b="1">
                <a:latin typeface="Arial" panose="020B0604020202020204" pitchFamily="34" charset="0"/>
                <a:cs typeface="Arial" panose="020B0604020202020204" pitchFamily="34" charset="0"/>
              </a:rPr>
              <a:t>Optimize superheat control</a:t>
            </a:r>
            <a:r>
              <a:rPr lang="en-US">
                <a:latin typeface="Arial" panose="020B0604020202020204" pitchFamily="34" charset="0"/>
                <a:cs typeface="Arial" panose="020B0604020202020204" pitchFamily="34" charset="0"/>
              </a:rPr>
              <a:t>:</a:t>
            </a:r>
          </a:p>
          <a:p>
            <a:pPr lvl="1"/>
            <a:r>
              <a:rPr lang="en-US">
                <a:latin typeface="Arial" panose="020B0604020202020204" pitchFamily="34" charset="0"/>
                <a:cs typeface="Arial" panose="020B0604020202020204" pitchFamily="34" charset="0"/>
              </a:rPr>
              <a:t>Adjust electronic expansion valves (EEV) or thermostatic expansion valves for proper superheat (~5–7°C).</a:t>
            </a:r>
          </a:p>
          <a:p>
            <a:r>
              <a:rPr lang="en-US" b="1">
                <a:latin typeface="Arial" panose="020B0604020202020204" pitchFamily="34" charset="0"/>
                <a:cs typeface="Arial" panose="020B0604020202020204" pitchFamily="34" charset="0"/>
              </a:rPr>
              <a:t>Reduce unnecessary heat infiltration</a:t>
            </a:r>
            <a:r>
              <a:rPr lang="en-US">
                <a:latin typeface="Arial" panose="020B0604020202020204" pitchFamily="34" charset="0"/>
                <a:cs typeface="Arial" panose="020B0604020202020204" pitchFamily="34" charset="0"/>
              </a:rPr>
              <a:t>:</a:t>
            </a:r>
          </a:p>
          <a:p>
            <a:pPr lvl="1"/>
            <a:r>
              <a:rPr lang="en-US">
                <a:latin typeface="Arial" panose="020B0604020202020204" pitchFamily="34" charset="0"/>
                <a:cs typeface="Arial" panose="020B0604020202020204" pitchFamily="34" charset="0"/>
              </a:rPr>
              <a:t>Improve insulation of cold rooms, cleanrooms, and pipelines.</a:t>
            </a:r>
          </a:p>
          <a:p>
            <a:pPr lvl="1"/>
            <a:r>
              <a:rPr lang="en-US">
                <a:latin typeface="Arial" panose="020B0604020202020204" pitchFamily="34" charset="0"/>
                <a:cs typeface="Arial" panose="020B0604020202020204" pitchFamily="34" charset="0"/>
              </a:rPr>
              <a:t>Minimize door openings, use PVC strip curtains or airlock chambers.</a:t>
            </a:r>
          </a:p>
          <a:p>
            <a:endParaRPr lang="en-US"/>
          </a:p>
        </p:txBody>
      </p:sp>
    </p:spTree>
    <p:extLst>
      <p:ext uri="{BB962C8B-B14F-4D97-AF65-F5344CB8AC3E}">
        <p14:creationId xmlns:p14="http://schemas.microsoft.com/office/powerpoint/2010/main" val="3559604624"/>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3">
            <a:extLst>
              <a:ext uri="{FF2B5EF4-FFF2-40B4-BE49-F238E27FC236}">
                <a16:creationId xmlns:a16="http://schemas.microsoft.com/office/drawing/2014/main" id="{4C46D78A-22FE-01DB-2EE4-78EE411E77FD}"/>
              </a:ext>
            </a:extLst>
          </p:cNvPr>
          <p:cNvSpPr>
            <a:spLocks noGrp="1"/>
          </p:cNvSpPr>
          <p:nvPr>
            <p:ph type="title" idx="4294967295"/>
          </p:nvPr>
        </p:nvSpPr>
        <p:spPr>
          <a:xfrm>
            <a:off x="0" y="605051"/>
            <a:ext cx="12179300" cy="555009"/>
          </a:xfrm>
          <a:prstGeom prst="rect">
            <a:avLst/>
          </a:prstGeom>
        </p:spPr>
        <p:txBody>
          <a:bodyPr>
            <a:noAutofit/>
          </a:bodyPr>
          <a:lstStyle/>
          <a:p>
            <a:pPr algn="ctr"/>
            <a:r>
              <a:rPr lang="en-US" altLang="en-US" sz="3200" b="1">
                <a:solidFill>
                  <a:schemeClr val="accent1">
                    <a:lumMod val="50000"/>
                  </a:schemeClr>
                </a:solidFill>
                <a:latin typeface="Arial" panose="020B0604020202020204" pitchFamily="34" charset="0"/>
                <a:cs typeface="Arial" panose="020B0604020202020204" pitchFamily="34" charset="0"/>
              </a:rPr>
              <a:t>OPTIMIZE THE EVAPORATOR</a:t>
            </a:r>
            <a:endParaRPr lang="en-US" altLang="en-US" sz="3200" b="1" dirty="0">
              <a:solidFill>
                <a:schemeClr val="accent1">
                  <a:lumMod val="50000"/>
                </a:schemeClr>
              </a:solidFill>
              <a:latin typeface="Arial" panose="020B0604020202020204" pitchFamily="34" charset="0"/>
              <a:cs typeface="Arial" panose="020B0604020202020204" pitchFamily="34" charset="0"/>
            </a:endParaRPr>
          </a:p>
        </p:txBody>
      </p:sp>
      <p:sp>
        <p:nvSpPr>
          <p:cNvPr id="24579" name="Content Placeholder 4">
            <a:extLst>
              <a:ext uri="{FF2B5EF4-FFF2-40B4-BE49-F238E27FC236}">
                <a16:creationId xmlns:a16="http://schemas.microsoft.com/office/drawing/2014/main" id="{4F56D6CE-2D78-0056-02F5-420FEF49F6E1}"/>
              </a:ext>
            </a:extLst>
          </p:cNvPr>
          <p:cNvSpPr>
            <a:spLocks noGrp="1"/>
          </p:cNvSpPr>
          <p:nvPr>
            <p:ph idx="4294967295"/>
          </p:nvPr>
        </p:nvSpPr>
        <p:spPr>
          <a:xfrm>
            <a:off x="380999" y="1458686"/>
            <a:ext cx="11233245" cy="4114800"/>
          </a:xfrm>
          <a:prstGeom prst="rect">
            <a:avLst/>
          </a:prstGeom>
        </p:spPr>
        <p:txBody>
          <a:bodyPr>
            <a:normAutofit/>
          </a:bodyPr>
          <a:lstStyle/>
          <a:p>
            <a:pPr algn="just">
              <a:lnSpc>
                <a:spcPct val="120000"/>
              </a:lnSpc>
            </a:pPr>
            <a:r>
              <a:rPr lang="en-US" altLang="en-US" sz="2400" dirty="0">
                <a:solidFill>
                  <a:schemeClr val="tx1"/>
                </a:solidFill>
                <a:latin typeface="Arial" panose="020B0604020202020204" pitchFamily="34" charset="0"/>
                <a:cs typeface="Arial" panose="020B0604020202020204" pitchFamily="34" charset="0"/>
              </a:rPr>
              <a:t>Use electronic throttle</a:t>
            </a:r>
          </a:p>
          <a:p>
            <a:pPr algn="just">
              <a:lnSpc>
                <a:spcPct val="120000"/>
              </a:lnSpc>
            </a:pPr>
            <a:r>
              <a:rPr lang="en-US" altLang="en-US" sz="2400" dirty="0">
                <a:solidFill>
                  <a:schemeClr val="tx1"/>
                </a:solidFill>
                <a:latin typeface="Arial" panose="020B0604020202020204" pitchFamily="34" charset="0"/>
                <a:cs typeface="Arial" panose="020B0604020202020204" pitchFamily="34" charset="0"/>
              </a:rPr>
              <a:t>Use defrost control, fan and heating resistor</a:t>
            </a:r>
          </a:p>
          <a:p>
            <a:pPr algn="just">
              <a:lnSpc>
                <a:spcPct val="120000"/>
              </a:lnSpc>
            </a:pPr>
            <a:r>
              <a:rPr lang="en-US" altLang="en-US" sz="2400" dirty="0">
                <a:solidFill>
                  <a:schemeClr val="tx1"/>
                </a:solidFill>
                <a:latin typeface="Arial" panose="020B0604020202020204" pitchFamily="34" charset="0"/>
                <a:cs typeface="Arial" panose="020B0604020202020204" pitchFamily="34" charset="0"/>
              </a:rPr>
              <a:t>Use a liquid pump</a:t>
            </a:r>
          </a:p>
          <a:p>
            <a:pPr algn="just">
              <a:lnSpc>
                <a:spcPct val="120000"/>
              </a:lnSpc>
            </a:pPr>
            <a:r>
              <a:rPr lang="en-US" altLang="en-US" sz="2400" dirty="0">
                <a:solidFill>
                  <a:schemeClr val="tx1"/>
                </a:solidFill>
                <a:latin typeface="Arial" panose="020B0604020202020204" pitchFamily="34" charset="0"/>
                <a:cs typeface="Arial" panose="020B0604020202020204" pitchFamily="34" charset="0"/>
              </a:rPr>
              <a:t>Use a system that optimizes suction pressure to change according to ambient temperature</a:t>
            </a:r>
          </a:p>
        </p:txBody>
      </p:sp>
      <p:pic>
        <p:nvPicPr>
          <p:cNvPr id="4" name="Picture 3"/>
          <p:cNvPicPr>
            <a:picLocks noChangeAspect="1"/>
          </p:cNvPicPr>
          <p:nvPr/>
        </p:nvPicPr>
        <p:blipFill>
          <a:blip r:embed="rId3"/>
          <a:stretch>
            <a:fillRect/>
          </a:stretch>
        </p:blipFill>
        <p:spPr>
          <a:xfrm>
            <a:off x="11271612" y="6029241"/>
            <a:ext cx="907688" cy="828759"/>
          </a:xfrm>
          <a:prstGeom prst="rect">
            <a:avLst/>
          </a:prstGeom>
        </p:spPr>
      </p:pic>
    </p:spTree>
    <p:extLst>
      <p:ext uri="{BB962C8B-B14F-4D97-AF65-F5344CB8AC3E}">
        <p14:creationId xmlns:p14="http://schemas.microsoft.com/office/powerpoint/2010/main" val="14019556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0DA950BB-585F-F044-094B-264A7DD99C87}"/>
              </a:ext>
            </a:extLst>
          </p:cNvPr>
          <p:cNvSpPr>
            <a:spLocks noGrp="1"/>
          </p:cNvSpPr>
          <p:nvPr>
            <p:ph type="title" idx="4294967295"/>
          </p:nvPr>
        </p:nvSpPr>
        <p:spPr>
          <a:xfrm>
            <a:off x="0" y="300251"/>
            <a:ext cx="12192000" cy="1177712"/>
          </a:xfrm>
          <a:prstGeom prst="rect">
            <a:avLst/>
          </a:prstGeom>
        </p:spPr>
        <p:txBody>
          <a:bodyPr>
            <a:normAutofit/>
          </a:bodyPr>
          <a:lstStyle/>
          <a:p>
            <a:pPr algn="ctr"/>
            <a:r>
              <a:rPr lang="en-US" altLang="en-US" sz="3200" b="1">
                <a:solidFill>
                  <a:schemeClr val="accent1">
                    <a:lumMod val="50000"/>
                  </a:schemeClr>
                </a:solidFill>
                <a:latin typeface="Arial" panose="020B0604020202020204" pitchFamily="34" charset="0"/>
                <a:cs typeface="Arial" panose="020B0604020202020204" pitchFamily="34" charset="0"/>
              </a:rPr>
              <a:t>CONTENT</a:t>
            </a:r>
            <a:endParaRPr lang="en-US" altLang="en-US" sz="3200" b="1" dirty="0">
              <a:solidFill>
                <a:schemeClr val="accent1">
                  <a:lumMod val="50000"/>
                </a:schemeClr>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3"/>
          <a:stretch>
            <a:fillRect/>
          </a:stretch>
        </p:blipFill>
        <p:spPr>
          <a:xfrm>
            <a:off x="11271612" y="6029241"/>
            <a:ext cx="907688" cy="828759"/>
          </a:xfrm>
          <a:prstGeom prst="rect">
            <a:avLst/>
          </a:prstGeom>
        </p:spPr>
      </p:pic>
      <p:sp>
        <p:nvSpPr>
          <p:cNvPr id="2" name="Rectangle 1"/>
          <p:cNvSpPr/>
          <p:nvPr/>
        </p:nvSpPr>
        <p:spPr>
          <a:xfrm>
            <a:off x="589128" y="1477963"/>
            <a:ext cx="11013744" cy="1938992"/>
          </a:xfrm>
          <a:prstGeom prst="rect">
            <a:avLst/>
          </a:prstGeom>
        </p:spPr>
        <p:txBody>
          <a:bodyPr wrap="square">
            <a:spAutoFit/>
          </a:bodyPr>
          <a:lstStyle/>
          <a:p>
            <a:pPr>
              <a:lnSpc>
                <a:spcPct val="150000"/>
              </a:lnSpc>
            </a:pPr>
            <a:r>
              <a:rPr lang="en-US" sz="2000"/>
              <a:t>1. Explain the operating principle of refrigeration systems</a:t>
            </a:r>
          </a:p>
          <a:p>
            <a:pPr>
              <a:lnSpc>
                <a:spcPct val="150000"/>
              </a:lnSpc>
            </a:pPr>
            <a:r>
              <a:rPr lang="en-US" sz="2000"/>
              <a:t>2. Evaluate the cooling performance of a refrigeration system through COP</a:t>
            </a:r>
          </a:p>
          <a:p>
            <a:pPr>
              <a:lnSpc>
                <a:spcPct val="150000"/>
              </a:lnSpc>
            </a:pPr>
            <a:r>
              <a:rPr lang="en-US" sz="2000"/>
              <a:t>3. Solutions for energy saving and efficiency in refrigeration and air conditioning systems</a:t>
            </a:r>
          </a:p>
          <a:p>
            <a:pPr>
              <a:lnSpc>
                <a:spcPct val="150000"/>
              </a:lnSpc>
            </a:pPr>
            <a:r>
              <a:rPr lang="en-US" sz="2000"/>
              <a:t>4. Case studies</a:t>
            </a:r>
          </a:p>
        </p:txBody>
      </p:sp>
    </p:spTree>
    <p:extLst>
      <p:ext uri="{BB962C8B-B14F-4D97-AF65-F5344CB8AC3E}">
        <p14:creationId xmlns:p14="http://schemas.microsoft.com/office/powerpoint/2010/main" val="285738540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fade">
                                      <p:cBhvr>
                                        <p:cTn id="7" dur="1000"/>
                                        <p:tgtEl>
                                          <p:spTgt spid="256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D1CC095D-E648-2FF3-5152-BF0C5E0BDE6E}"/>
              </a:ext>
            </a:extLst>
          </p:cNvPr>
          <p:cNvSpPr>
            <a:spLocks noGrp="1"/>
          </p:cNvSpPr>
          <p:nvPr>
            <p:ph type="title"/>
          </p:nvPr>
        </p:nvSpPr>
        <p:spPr>
          <a:xfrm>
            <a:off x="685800" y="587856"/>
            <a:ext cx="10832910" cy="563563"/>
          </a:xfrm>
        </p:spPr>
        <p:txBody>
          <a:bodyPr>
            <a:normAutofit fontScale="90000"/>
          </a:bodyPr>
          <a:lstStyle/>
          <a:p>
            <a:pPr algn="ctr"/>
            <a:r>
              <a:rPr lang="en-US" altLang="en-US" sz="3600">
                <a:solidFill>
                  <a:schemeClr val="accent1">
                    <a:lumMod val="50000"/>
                  </a:schemeClr>
                </a:solidFill>
                <a:latin typeface="Arial" panose="020B0604020202020204" pitchFamily="34" charset="0"/>
                <a:cs typeface="Arial" panose="020B0604020202020204" pitchFamily="34" charset="0"/>
              </a:rPr>
              <a:t>EVAPORATOR OPERATION</a:t>
            </a:r>
            <a:endParaRPr lang="en-US" altLang="en-US" sz="3600" b="1" dirty="0">
              <a:solidFill>
                <a:schemeClr val="accent1">
                  <a:lumMod val="50000"/>
                </a:schemeClr>
              </a:solidFill>
              <a:latin typeface="Arial" panose="020B0604020202020204" pitchFamily="34" charset="0"/>
              <a:cs typeface="Arial" panose="020B0604020202020204" pitchFamily="34" charset="0"/>
            </a:endParaRPr>
          </a:p>
        </p:txBody>
      </p:sp>
      <p:graphicFrame>
        <p:nvGraphicFramePr>
          <p:cNvPr id="6" name="Diagram 5">
            <a:extLst>
              <a:ext uri="{FF2B5EF4-FFF2-40B4-BE49-F238E27FC236}">
                <a16:creationId xmlns:a16="http://schemas.microsoft.com/office/drawing/2014/main" id="{6724EAB0-4477-B3FC-8A18-D65C706DAE7C}"/>
              </a:ext>
            </a:extLst>
          </p:cNvPr>
          <p:cNvGraphicFramePr/>
          <p:nvPr>
            <p:extLst>
              <p:ext uri="{D42A27DB-BD31-4B8C-83A1-F6EECF244321}">
                <p14:modId xmlns:p14="http://schemas.microsoft.com/office/powerpoint/2010/main" val="984385895"/>
              </p:ext>
            </p:extLst>
          </p:nvPr>
        </p:nvGraphicFramePr>
        <p:xfrm>
          <a:off x="2302329" y="1447800"/>
          <a:ext cx="7620000" cy="46752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6"/>
          <p:cNvPicPr>
            <a:picLocks noChangeAspect="1"/>
          </p:cNvPicPr>
          <p:nvPr/>
        </p:nvPicPr>
        <p:blipFill>
          <a:blip r:embed="rId8"/>
          <a:stretch>
            <a:fillRect/>
          </a:stretch>
        </p:blipFill>
        <p:spPr>
          <a:xfrm>
            <a:off x="11271612" y="6029241"/>
            <a:ext cx="907688" cy="828759"/>
          </a:xfrm>
          <a:prstGeom prst="rect">
            <a:avLst/>
          </a:prstGeom>
        </p:spPr>
      </p:pic>
    </p:spTree>
    <p:extLst>
      <p:ext uri="{BB962C8B-B14F-4D97-AF65-F5344CB8AC3E}">
        <p14:creationId xmlns:p14="http://schemas.microsoft.com/office/powerpoint/2010/main" val="134807530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30A7D792-AE27-8BE7-1E58-BA5BDF520D98}"/>
              </a:ext>
            </a:extLst>
          </p:cNvPr>
          <p:cNvSpPr>
            <a:spLocks noGrp="1"/>
          </p:cNvSpPr>
          <p:nvPr>
            <p:ph type="title" idx="4294967295"/>
          </p:nvPr>
        </p:nvSpPr>
        <p:spPr>
          <a:xfrm>
            <a:off x="0" y="545910"/>
            <a:ext cx="12192000" cy="668741"/>
          </a:xfrm>
          <a:prstGeom prst="rect">
            <a:avLst/>
          </a:prstGeom>
        </p:spPr>
        <p:txBody>
          <a:bodyPr>
            <a:noAutofit/>
          </a:bodyPr>
          <a:lstStyle/>
          <a:p>
            <a:pPr algn="ctr"/>
            <a:r>
              <a:rPr lang="en-US" altLang="en-US" sz="3200" b="1">
                <a:solidFill>
                  <a:schemeClr val="accent1">
                    <a:lumMod val="50000"/>
                  </a:schemeClr>
                </a:solidFill>
                <a:latin typeface="Arial" panose="020B0604020202020204" pitchFamily="34" charset="0"/>
                <a:cs typeface="Arial" panose="020B0604020202020204" pitchFamily="34" charset="0"/>
              </a:rPr>
              <a:t>ARRANGE FOR PIPE INSTALLATION</a:t>
            </a:r>
            <a:endParaRPr lang="en-US" altLang="en-US" sz="3200" b="1" dirty="0">
              <a:solidFill>
                <a:schemeClr val="accent1">
                  <a:lumMod val="50000"/>
                </a:schemeClr>
              </a:solidFill>
              <a:latin typeface="Arial" panose="020B0604020202020204" pitchFamily="34" charset="0"/>
              <a:cs typeface="Arial" panose="020B0604020202020204" pitchFamily="34" charset="0"/>
            </a:endParaRPr>
          </a:p>
        </p:txBody>
      </p:sp>
      <p:sp>
        <p:nvSpPr>
          <p:cNvPr id="26627" name="Content Placeholder 2">
            <a:extLst>
              <a:ext uri="{FF2B5EF4-FFF2-40B4-BE49-F238E27FC236}">
                <a16:creationId xmlns:a16="http://schemas.microsoft.com/office/drawing/2014/main" id="{89576A8A-0C4F-E745-B0D9-3A643BF51CD8}"/>
              </a:ext>
            </a:extLst>
          </p:cNvPr>
          <p:cNvSpPr>
            <a:spLocks noGrp="1"/>
          </p:cNvSpPr>
          <p:nvPr>
            <p:ph idx="4294967295"/>
          </p:nvPr>
        </p:nvSpPr>
        <p:spPr>
          <a:xfrm>
            <a:off x="609600" y="1677903"/>
            <a:ext cx="10963701" cy="3317178"/>
          </a:xfrm>
          <a:prstGeom prst="rect">
            <a:avLst/>
          </a:prstGeom>
        </p:spPr>
        <p:txBody>
          <a:bodyPr>
            <a:normAutofit/>
          </a:bodyPr>
          <a:lstStyle/>
          <a:p>
            <a:pPr algn="just"/>
            <a:r>
              <a:rPr lang="en-US" altLang="en-US" sz="2400" dirty="0">
                <a:solidFill>
                  <a:schemeClr val="tx1"/>
                </a:solidFill>
                <a:latin typeface="Arial" panose="020B0604020202020204" pitchFamily="34" charset="0"/>
                <a:cs typeface="Arial" panose="020B0604020202020204" pitchFamily="34" charset="0"/>
              </a:rPr>
              <a:t>Reduce pressure drop on refrigerant pipes, air pipes and water pipes:</a:t>
            </a:r>
          </a:p>
          <a:p>
            <a:pPr marL="0" indent="0" algn="just">
              <a:buNone/>
            </a:pPr>
            <a:r>
              <a:rPr lang="en-US" altLang="en-US" sz="2400" dirty="0">
                <a:solidFill>
                  <a:schemeClr val="tx1"/>
                </a:solidFill>
                <a:latin typeface="Arial" panose="020B0604020202020204" pitchFamily="34" charset="0"/>
                <a:cs typeface="Arial" panose="020B0604020202020204" pitchFamily="34" charset="0"/>
              </a:rPr>
              <a:t>     - Pipe and valve sizes and lengths must be appropriate</a:t>
            </a:r>
          </a:p>
          <a:p>
            <a:pPr marL="0" indent="0" algn="just">
              <a:buNone/>
            </a:pPr>
            <a:r>
              <a:rPr lang="en-US" altLang="en-US" sz="2400" dirty="0">
                <a:solidFill>
                  <a:schemeClr val="tx1"/>
                </a:solidFill>
                <a:latin typeface="Arial" panose="020B0604020202020204" pitchFamily="34" charset="0"/>
                <a:cs typeface="Arial" panose="020B0604020202020204" pitchFamily="34" charset="0"/>
              </a:rPr>
              <a:t>     - Minimize the number of joints and contractions.</a:t>
            </a:r>
          </a:p>
          <a:p>
            <a:pPr algn="just"/>
            <a:r>
              <a:rPr lang="en-US" altLang="en-US" sz="2400" dirty="0">
                <a:solidFill>
                  <a:schemeClr val="tx1"/>
                </a:solidFill>
                <a:latin typeface="Arial" panose="020B0604020202020204" pitchFamily="34" charset="0"/>
                <a:cs typeface="Arial" panose="020B0604020202020204" pitchFamily="34" charset="0"/>
              </a:rPr>
              <a:t>Circulate cold air or use fresh air pre-cooling if possible.</a:t>
            </a:r>
          </a:p>
        </p:txBody>
      </p:sp>
      <p:pic>
        <p:nvPicPr>
          <p:cNvPr id="4" name="Picture 3"/>
          <p:cNvPicPr>
            <a:picLocks noChangeAspect="1"/>
          </p:cNvPicPr>
          <p:nvPr/>
        </p:nvPicPr>
        <p:blipFill>
          <a:blip r:embed="rId3"/>
          <a:stretch>
            <a:fillRect/>
          </a:stretch>
        </p:blipFill>
        <p:spPr>
          <a:xfrm>
            <a:off x="11271612" y="6029241"/>
            <a:ext cx="907688" cy="828759"/>
          </a:xfrm>
          <a:prstGeom prst="rect">
            <a:avLst/>
          </a:prstGeom>
        </p:spPr>
      </p:pic>
    </p:spTree>
    <p:extLst>
      <p:ext uri="{BB962C8B-B14F-4D97-AF65-F5344CB8AC3E}">
        <p14:creationId xmlns:p14="http://schemas.microsoft.com/office/powerpoint/2010/main" val="2047615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5765C3EB-00F7-3B27-0EBF-9A10571FAE9D}"/>
              </a:ext>
            </a:extLst>
          </p:cNvPr>
          <p:cNvSpPr>
            <a:spLocks noGrp="1"/>
          </p:cNvSpPr>
          <p:nvPr>
            <p:ph type="title" idx="4294967295"/>
          </p:nvPr>
        </p:nvSpPr>
        <p:spPr>
          <a:xfrm>
            <a:off x="0" y="588323"/>
            <a:ext cx="12179300" cy="563563"/>
          </a:xfrm>
          <a:prstGeom prst="rect">
            <a:avLst/>
          </a:prstGeom>
        </p:spPr>
        <p:txBody>
          <a:bodyPr>
            <a:normAutofit fontScale="90000"/>
          </a:bodyPr>
          <a:lstStyle/>
          <a:p>
            <a:pPr algn="ctr"/>
            <a:r>
              <a:rPr lang="en-US" altLang="en-US" sz="3600" b="1">
                <a:solidFill>
                  <a:schemeClr val="accent1">
                    <a:lumMod val="50000"/>
                  </a:schemeClr>
                </a:solidFill>
                <a:latin typeface="Arial" panose="020B0604020202020204" pitchFamily="34" charset="0"/>
                <a:cs typeface="Arial" panose="020B0604020202020204" pitchFamily="34" charset="0"/>
              </a:rPr>
              <a:t>REDUCE COOLING LOAD ON THE SYSTEM</a:t>
            </a:r>
            <a:endParaRPr lang="en-US" altLang="en-US" sz="3600" b="1" dirty="0">
              <a:solidFill>
                <a:schemeClr val="accent1">
                  <a:lumMod val="50000"/>
                </a:schemeClr>
              </a:solidFill>
              <a:latin typeface="Arial" panose="020B0604020202020204" pitchFamily="34" charset="0"/>
              <a:cs typeface="Arial" panose="020B0604020202020204" pitchFamily="34" charset="0"/>
            </a:endParaRPr>
          </a:p>
        </p:txBody>
      </p:sp>
      <p:graphicFrame>
        <p:nvGraphicFramePr>
          <p:cNvPr id="5" name="Diagram 4">
            <a:extLst>
              <a:ext uri="{FF2B5EF4-FFF2-40B4-BE49-F238E27FC236}">
                <a16:creationId xmlns:a16="http://schemas.microsoft.com/office/drawing/2014/main" id="{7D91A7DD-7226-0120-B1E5-0260817EC927}"/>
              </a:ext>
            </a:extLst>
          </p:cNvPr>
          <p:cNvGraphicFramePr/>
          <p:nvPr>
            <p:extLst>
              <p:ext uri="{D42A27DB-BD31-4B8C-83A1-F6EECF244321}">
                <p14:modId xmlns:p14="http://schemas.microsoft.com/office/powerpoint/2010/main" val="1062938926"/>
              </p:ext>
            </p:extLst>
          </p:nvPr>
        </p:nvGraphicFramePr>
        <p:xfrm>
          <a:off x="1952596" y="1150950"/>
          <a:ext cx="8358246" cy="48498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p:cNvPicPr>
            <a:picLocks noChangeAspect="1"/>
          </p:cNvPicPr>
          <p:nvPr/>
        </p:nvPicPr>
        <p:blipFill>
          <a:blip r:embed="rId8"/>
          <a:stretch>
            <a:fillRect/>
          </a:stretch>
        </p:blipFill>
        <p:spPr>
          <a:xfrm>
            <a:off x="11271612" y="6029241"/>
            <a:ext cx="907688" cy="828759"/>
          </a:xfrm>
          <a:prstGeom prst="rect">
            <a:avLst/>
          </a:prstGeom>
        </p:spPr>
      </p:pic>
    </p:spTree>
    <p:extLst>
      <p:ext uri="{BB962C8B-B14F-4D97-AF65-F5344CB8AC3E}">
        <p14:creationId xmlns:p14="http://schemas.microsoft.com/office/powerpoint/2010/main" val="3479160914"/>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a:extLst>
              <a:ext uri="{FF2B5EF4-FFF2-40B4-BE49-F238E27FC236}">
                <a16:creationId xmlns:a16="http://schemas.microsoft.com/office/drawing/2014/main" id="{94A7137F-1CC6-EE26-104F-16E068314EFB}"/>
              </a:ext>
            </a:extLst>
          </p:cNvPr>
          <p:cNvSpPr>
            <a:spLocks noGrp="1"/>
          </p:cNvSpPr>
          <p:nvPr>
            <p:ph type="title" idx="4294967295"/>
          </p:nvPr>
        </p:nvSpPr>
        <p:spPr>
          <a:xfrm>
            <a:off x="0" y="582304"/>
            <a:ext cx="12192000" cy="563563"/>
          </a:xfrm>
          <a:prstGeom prst="rect">
            <a:avLst/>
          </a:prstGeom>
        </p:spPr>
        <p:txBody>
          <a:bodyPr>
            <a:noAutofit/>
          </a:bodyPr>
          <a:lstStyle/>
          <a:p>
            <a:pPr algn="ctr"/>
            <a:r>
              <a:rPr lang="en-US" altLang="en-US" sz="3200" b="1">
                <a:solidFill>
                  <a:schemeClr val="accent1">
                    <a:lumMod val="50000"/>
                  </a:schemeClr>
                </a:solidFill>
                <a:latin typeface="Arial" panose="020B0604020202020204" pitchFamily="34" charset="0"/>
                <a:cs typeface="Arial" panose="020B0604020202020204" pitchFamily="34" charset="0"/>
              </a:rPr>
              <a:t>INSULATE THE COOLING SYSTEM</a:t>
            </a:r>
            <a:endParaRPr lang="en-US" altLang="en-US" sz="3200" b="1" dirty="0">
              <a:solidFill>
                <a:schemeClr val="accent1">
                  <a:lumMod val="50000"/>
                </a:schemeClr>
              </a:solidFill>
              <a:latin typeface="Arial" panose="020B0604020202020204" pitchFamily="34" charset="0"/>
              <a:cs typeface="Arial" panose="020B0604020202020204" pitchFamily="34" charset="0"/>
            </a:endParaRPr>
          </a:p>
        </p:txBody>
      </p:sp>
      <p:sp>
        <p:nvSpPr>
          <p:cNvPr id="28675" name="Content Placeholder 2">
            <a:extLst>
              <a:ext uri="{FF2B5EF4-FFF2-40B4-BE49-F238E27FC236}">
                <a16:creationId xmlns:a16="http://schemas.microsoft.com/office/drawing/2014/main" id="{D3A13B58-E7F9-8232-E608-B4B5AF2E5B86}"/>
              </a:ext>
            </a:extLst>
          </p:cNvPr>
          <p:cNvSpPr>
            <a:spLocks noGrp="1"/>
          </p:cNvSpPr>
          <p:nvPr>
            <p:ph idx="4294967295"/>
          </p:nvPr>
        </p:nvSpPr>
        <p:spPr>
          <a:xfrm>
            <a:off x="410149" y="1145867"/>
            <a:ext cx="11371702" cy="4525963"/>
          </a:xfrm>
          <a:prstGeom prst="rect">
            <a:avLst/>
          </a:prstGeom>
        </p:spPr>
        <p:txBody>
          <a:bodyPr>
            <a:normAutofit/>
          </a:bodyPr>
          <a:lstStyle/>
          <a:p>
            <a:pPr eaLnBrk="1" hangingPunct="1"/>
            <a:endParaRPr lang="en-US" altLang="en-US" sz="2400" dirty="0">
              <a:solidFill>
                <a:schemeClr val="tx1"/>
              </a:solidFill>
              <a:latin typeface="Arial" panose="020B0604020202020204" pitchFamily="34" charset="0"/>
              <a:cs typeface="Arial" panose="020B0604020202020204" pitchFamily="34" charset="0"/>
            </a:endParaRPr>
          </a:p>
          <a:p>
            <a:r>
              <a:rPr lang="en-US" altLang="en-US" sz="2400" dirty="0">
                <a:solidFill>
                  <a:schemeClr val="tx1"/>
                </a:solidFill>
                <a:latin typeface="Arial" panose="020B0604020202020204" pitchFamily="34" charset="0"/>
                <a:cs typeface="Arial" panose="020B0604020202020204" pitchFamily="34" charset="0"/>
              </a:rPr>
              <a:t>Insulate locations with temperatures lower than the environment</a:t>
            </a:r>
          </a:p>
          <a:p>
            <a:pPr marL="0" indent="0" eaLnBrk="1" hangingPunct="1">
              <a:buNone/>
            </a:pPr>
            <a:endParaRPr lang="en-US" altLang="en-US" sz="2400" dirty="0">
              <a:solidFill>
                <a:schemeClr val="tx1"/>
              </a:solidFill>
              <a:latin typeface="Arial" panose="020B0604020202020204" pitchFamily="34" charset="0"/>
              <a:cs typeface="Arial" panose="020B0604020202020204" pitchFamily="34" charset="0"/>
            </a:endParaRPr>
          </a:p>
          <a:p>
            <a:r>
              <a:rPr lang="en-US" altLang="en-US" sz="2400" dirty="0">
                <a:solidFill>
                  <a:schemeClr val="tx1"/>
                </a:solidFill>
                <a:latin typeface="Arial" panose="020B0604020202020204" pitchFamily="34" charset="0"/>
                <a:cs typeface="Arial" panose="020B0604020202020204" pitchFamily="34" charset="0"/>
              </a:rPr>
              <a:t>Detection of unsatisfactory insulation layer: dew condensation on the insulation surface</a:t>
            </a:r>
          </a:p>
        </p:txBody>
      </p:sp>
      <p:pic>
        <p:nvPicPr>
          <p:cNvPr id="4" name="Picture 3"/>
          <p:cNvPicPr>
            <a:picLocks noChangeAspect="1"/>
          </p:cNvPicPr>
          <p:nvPr/>
        </p:nvPicPr>
        <p:blipFill>
          <a:blip r:embed="rId3"/>
          <a:stretch>
            <a:fillRect/>
          </a:stretch>
        </p:blipFill>
        <p:spPr>
          <a:xfrm>
            <a:off x="11271612" y="6029241"/>
            <a:ext cx="907688" cy="828759"/>
          </a:xfrm>
          <a:prstGeom prst="rect">
            <a:avLst/>
          </a:prstGeom>
        </p:spPr>
      </p:pic>
    </p:spTree>
    <p:extLst>
      <p:ext uri="{BB962C8B-B14F-4D97-AF65-F5344CB8AC3E}">
        <p14:creationId xmlns:p14="http://schemas.microsoft.com/office/powerpoint/2010/main" val="16418790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9154" name="Title 1">
            <a:extLst>
              <a:ext uri="{FF2B5EF4-FFF2-40B4-BE49-F238E27FC236}">
                <a16:creationId xmlns:a16="http://schemas.microsoft.com/office/drawing/2014/main" id="{3654ABE5-03D5-E681-CA9A-5C6CF04D8D8E}"/>
              </a:ext>
            </a:extLst>
          </p:cNvPr>
          <p:cNvSpPr>
            <a:spLocks noGrp="1"/>
          </p:cNvSpPr>
          <p:nvPr>
            <p:ph type="title" idx="4294967295"/>
          </p:nvPr>
        </p:nvSpPr>
        <p:spPr>
          <a:xfrm>
            <a:off x="0" y="593548"/>
            <a:ext cx="12179300" cy="563563"/>
          </a:xfrm>
          <a:prstGeom prst="rect">
            <a:avLst/>
          </a:prstGeom>
        </p:spPr>
        <p:txBody>
          <a:bodyPr>
            <a:normAutofit fontScale="90000"/>
          </a:bodyPr>
          <a:lstStyle/>
          <a:p>
            <a:pPr algn="ctr"/>
            <a:r>
              <a:rPr lang="en-US" altLang="en-US" sz="3600" b="1">
                <a:solidFill>
                  <a:schemeClr val="accent1">
                    <a:lumMod val="50000"/>
                  </a:schemeClr>
                </a:solidFill>
                <a:latin typeface="Arial" panose="020B0604020202020204" pitchFamily="34" charset="0"/>
                <a:cs typeface="Arial" panose="020B0604020202020204" pitchFamily="34" charset="0"/>
              </a:rPr>
              <a:t>SELECT INSULATION MATERIALS</a:t>
            </a:r>
            <a:endParaRPr lang="en-US" altLang="en-US" sz="3600" b="1" dirty="0">
              <a:solidFill>
                <a:schemeClr val="accent1">
                  <a:lumMod val="50000"/>
                </a:schemeClr>
              </a:solidFill>
              <a:latin typeface="Arial" panose="020B0604020202020204" pitchFamily="34" charset="0"/>
              <a:cs typeface="Arial" panose="020B0604020202020204" pitchFamily="34" charset="0"/>
            </a:endParaRPr>
          </a:p>
        </p:txBody>
      </p:sp>
      <p:sp>
        <p:nvSpPr>
          <p:cNvPr id="49155" name="Content Placeholder 2">
            <a:extLst>
              <a:ext uri="{FF2B5EF4-FFF2-40B4-BE49-F238E27FC236}">
                <a16:creationId xmlns:a16="http://schemas.microsoft.com/office/drawing/2014/main" id="{C8446F0A-AE98-6101-F45F-2639821D1E63}"/>
              </a:ext>
            </a:extLst>
          </p:cNvPr>
          <p:cNvSpPr>
            <a:spLocks noGrp="1"/>
          </p:cNvSpPr>
          <p:nvPr>
            <p:ph sz="half" idx="4294967295"/>
          </p:nvPr>
        </p:nvSpPr>
        <p:spPr>
          <a:xfrm>
            <a:off x="2575344" y="1579789"/>
            <a:ext cx="2397904" cy="792163"/>
          </a:xfrm>
          <a:prstGeom prst="rect">
            <a:avLst/>
          </a:prstGeom>
        </p:spPr>
        <p:txBody>
          <a:bodyPr/>
          <a:lstStyle/>
          <a:p>
            <a:pPr>
              <a:buNone/>
            </a:pPr>
            <a:r>
              <a:rPr lang="en-US" altLang="en-US" dirty="0">
                <a:solidFill>
                  <a:srgbClr val="C00000"/>
                </a:solidFill>
                <a:latin typeface="Arial" panose="020B0604020202020204" pitchFamily="34" charset="0"/>
                <a:cs typeface="Arial" panose="020B0604020202020204" pitchFamily="34" charset="0"/>
              </a:rPr>
              <a:t>Insulation materials</a:t>
            </a:r>
          </a:p>
        </p:txBody>
      </p:sp>
      <p:sp>
        <p:nvSpPr>
          <p:cNvPr id="49156" name="Content Placeholder 10">
            <a:extLst>
              <a:ext uri="{FF2B5EF4-FFF2-40B4-BE49-F238E27FC236}">
                <a16:creationId xmlns:a16="http://schemas.microsoft.com/office/drawing/2014/main" id="{C4679F61-AB76-71FD-1699-B74FBED0BB44}"/>
              </a:ext>
            </a:extLst>
          </p:cNvPr>
          <p:cNvSpPr>
            <a:spLocks noGrp="1"/>
          </p:cNvSpPr>
          <p:nvPr>
            <p:ph sz="half" idx="4294967295"/>
          </p:nvPr>
        </p:nvSpPr>
        <p:spPr>
          <a:xfrm>
            <a:off x="7348538" y="1600200"/>
            <a:ext cx="4843462" cy="4525963"/>
          </a:xfrm>
          <a:prstGeom prst="rect">
            <a:avLst/>
          </a:prstGeom>
        </p:spPr>
        <p:txBody>
          <a:bodyPr/>
          <a:lstStyle/>
          <a:p>
            <a:pPr>
              <a:buNone/>
            </a:pPr>
            <a:r>
              <a:rPr lang="en-US" altLang="en-US">
                <a:solidFill>
                  <a:srgbClr val="C00000"/>
                </a:solidFill>
                <a:latin typeface="Arial" panose="020B0604020202020204" pitchFamily="34" charset="0"/>
                <a:cs typeface="Arial" panose="020B0604020202020204" pitchFamily="34" charset="0"/>
              </a:rPr>
              <a:t>Thickness of insulation layer</a:t>
            </a:r>
          </a:p>
        </p:txBody>
      </p:sp>
      <p:graphicFrame>
        <p:nvGraphicFramePr>
          <p:cNvPr id="7" name="Table 6">
            <a:extLst>
              <a:ext uri="{FF2B5EF4-FFF2-40B4-BE49-F238E27FC236}">
                <a16:creationId xmlns:a16="http://schemas.microsoft.com/office/drawing/2014/main" id="{2150F724-551C-4312-89CD-356DE298DE8D}"/>
              </a:ext>
            </a:extLst>
          </p:cNvPr>
          <p:cNvGraphicFramePr>
            <a:graphicFrameLocks noGrp="1"/>
          </p:cNvGraphicFramePr>
          <p:nvPr/>
        </p:nvGraphicFramePr>
        <p:xfrm>
          <a:off x="1738313" y="2357438"/>
          <a:ext cx="4071966" cy="2286000"/>
        </p:xfrm>
        <a:graphic>
          <a:graphicData uri="http://schemas.openxmlformats.org/drawingml/2006/table">
            <a:tbl>
              <a:tblPr firstRow="1" bandRow="1">
                <a:tableStyleId>{5C22544A-7EE6-4342-B048-85BDC9FD1C3A}</a:tableStyleId>
              </a:tblPr>
              <a:tblGrid>
                <a:gridCol w="1714512">
                  <a:extLst>
                    <a:ext uri="{9D8B030D-6E8A-4147-A177-3AD203B41FA5}">
                      <a16:colId xmlns:a16="http://schemas.microsoft.com/office/drawing/2014/main" val="20000"/>
                    </a:ext>
                  </a:extLst>
                </a:gridCol>
                <a:gridCol w="1143008">
                  <a:extLst>
                    <a:ext uri="{9D8B030D-6E8A-4147-A177-3AD203B41FA5}">
                      <a16:colId xmlns:a16="http://schemas.microsoft.com/office/drawing/2014/main" val="20001"/>
                    </a:ext>
                  </a:extLst>
                </a:gridCol>
                <a:gridCol w="1214446">
                  <a:extLst>
                    <a:ext uri="{9D8B030D-6E8A-4147-A177-3AD203B41FA5}">
                      <a16:colId xmlns:a16="http://schemas.microsoft.com/office/drawing/2014/main" val="20002"/>
                    </a:ext>
                  </a:extLst>
                </a:gridCol>
              </a:tblGrid>
              <a:tr h="762000">
                <a:tc>
                  <a:txBody>
                    <a:bodyPr/>
                    <a:lstStyle/>
                    <a:p>
                      <a:pPr>
                        <a:lnSpc>
                          <a:spcPct val="110000"/>
                        </a:lnSpc>
                      </a:pPr>
                      <a:r>
                        <a:rPr lang="en-US" sz="2000" dirty="0">
                          <a:latin typeface="Arial" pitchFamily="34" charset="0"/>
                          <a:cs typeface="Arial" pitchFamily="34" charset="0"/>
                        </a:rPr>
                        <a:t>Materials</a:t>
                      </a:r>
                    </a:p>
                  </a:txBody>
                  <a:tcPr anchor="ctr"/>
                </a:tc>
                <a:tc>
                  <a:txBody>
                    <a:bodyPr/>
                    <a:lstStyle/>
                    <a:p>
                      <a:endParaRPr lang="vi-VN" dirty="0">
                        <a:latin typeface="Arial" panose="020B0604020202020204" pitchFamily="34" charset="0"/>
                      </a:endParaRPr>
                    </a:p>
                  </a:txBody>
                  <a:tcPr anchor="ctr">
                    <a:blipFill rotWithShape="1">
                      <a:blip r:embed="rId3"/>
                      <a:stretch>
                        <a:fillRect l="-149468" t="-800" r="-106383" b="-211200"/>
                      </a:stretch>
                    </a:blipFill>
                  </a:tcPr>
                </a:tc>
                <a:tc>
                  <a:txBody>
                    <a:bodyPr/>
                    <a:lstStyle/>
                    <a:p>
                      <a:endParaRPr lang="vi-VN" dirty="0">
                        <a:latin typeface="Arial" panose="020B0604020202020204" pitchFamily="34" charset="0"/>
                      </a:endParaRPr>
                    </a:p>
                  </a:txBody>
                  <a:tcPr anchor="ctr">
                    <a:blipFill rotWithShape="1">
                      <a:blip r:embed="rId3"/>
                      <a:stretch>
                        <a:fillRect l="-235678" t="-800" r="-503" b="-211200"/>
                      </a:stretch>
                    </a:blipFill>
                  </a:tcPr>
                </a:tc>
                <a:extLst>
                  <a:ext uri="{0D108BD9-81ED-4DB2-BD59-A6C34878D82A}">
                    <a16:rowId xmlns:a16="http://schemas.microsoft.com/office/drawing/2014/main" val="10000"/>
                  </a:ext>
                </a:extLst>
              </a:tr>
              <a:tr h="762000">
                <a:tc>
                  <a:txBody>
                    <a:bodyPr/>
                    <a:lstStyle/>
                    <a:p>
                      <a:pPr>
                        <a:lnSpc>
                          <a:spcPct val="110000"/>
                        </a:lnSpc>
                      </a:pPr>
                      <a:r>
                        <a:rPr lang="en-US" sz="2000" baseline="0">
                          <a:latin typeface="Arial" pitchFamily="34" charset="0"/>
                          <a:cs typeface="Arial" pitchFamily="34" charset="0"/>
                        </a:rPr>
                        <a:t>Foam Polyurethane</a:t>
                      </a:r>
                      <a:endParaRPr lang="en-US" sz="2000" dirty="0">
                        <a:latin typeface="Arial" pitchFamily="34" charset="0"/>
                        <a:cs typeface="Arial" pitchFamily="34" charset="0"/>
                      </a:endParaRPr>
                    </a:p>
                  </a:txBody>
                  <a:tcPr anchor="ctr"/>
                </a:tc>
                <a:tc>
                  <a:txBody>
                    <a:bodyPr/>
                    <a:lstStyle/>
                    <a:p>
                      <a:pPr algn="ctr">
                        <a:lnSpc>
                          <a:spcPct val="110000"/>
                        </a:lnSpc>
                      </a:pPr>
                      <a:r>
                        <a:rPr lang="en-US" sz="2000" dirty="0">
                          <a:latin typeface="Arial" pitchFamily="34" charset="0"/>
                          <a:cs typeface="Arial" pitchFamily="34" charset="0"/>
                        </a:rPr>
                        <a:t>40</a:t>
                      </a:r>
                    </a:p>
                  </a:txBody>
                  <a:tcPr anchor="ctr"/>
                </a:tc>
                <a:tc>
                  <a:txBody>
                    <a:bodyPr/>
                    <a:lstStyle/>
                    <a:p>
                      <a:pPr algn="ctr">
                        <a:lnSpc>
                          <a:spcPct val="110000"/>
                        </a:lnSpc>
                      </a:pPr>
                      <a:r>
                        <a:rPr lang="en-US" sz="2000" dirty="0">
                          <a:latin typeface="Arial" pitchFamily="34" charset="0"/>
                          <a:cs typeface="Arial" pitchFamily="34" charset="0"/>
                        </a:rPr>
                        <a:t>0.03</a:t>
                      </a:r>
                    </a:p>
                  </a:txBody>
                  <a:tcPr anchor="ctr"/>
                </a:tc>
                <a:extLst>
                  <a:ext uri="{0D108BD9-81ED-4DB2-BD59-A6C34878D82A}">
                    <a16:rowId xmlns:a16="http://schemas.microsoft.com/office/drawing/2014/main" val="10001"/>
                  </a:ext>
                </a:extLst>
              </a:tr>
              <a:tr h="762000">
                <a:tc>
                  <a:txBody>
                    <a:bodyPr/>
                    <a:lstStyle/>
                    <a:p>
                      <a:pPr>
                        <a:lnSpc>
                          <a:spcPct val="110000"/>
                        </a:lnSpc>
                      </a:pPr>
                      <a:r>
                        <a:rPr lang="en-US" sz="2000" baseline="0">
                          <a:latin typeface="Arial" pitchFamily="34" charset="0"/>
                          <a:cs typeface="Arial" pitchFamily="34" charset="0"/>
                        </a:rPr>
                        <a:t>Foam </a:t>
                      </a:r>
                      <a:r>
                        <a:rPr lang="en-US" sz="2000" baseline="0" dirty="0" err="1">
                          <a:latin typeface="Arial" pitchFamily="34" charset="0"/>
                          <a:cs typeface="Arial" pitchFamily="34" charset="0"/>
                        </a:rPr>
                        <a:t>Polystirol</a:t>
                      </a:r>
                      <a:endParaRPr lang="en-US" sz="2000" dirty="0">
                        <a:latin typeface="Arial" pitchFamily="34" charset="0"/>
                        <a:cs typeface="Arial" pitchFamily="34" charset="0"/>
                      </a:endParaRPr>
                    </a:p>
                  </a:txBody>
                  <a:tcPr anchor="ctr"/>
                </a:tc>
                <a:tc>
                  <a:txBody>
                    <a:bodyPr/>
                    <a:lstStyle/>
                    <a:p>
                      <a:pPr algn="ctr">
                        <a:lnSpc>
                          <a:spcPct val="110000"/>
                        </a:lnSpc>
                      </a:pPr>
                      <a:r>
                        <a:rPr lang="en-US" sz="2000" dirty="0">
                          <a:latin typeface="Arial" pitchFamily="34" charset="0"/>
                          <a:cs typeface="Arial" pitchFamily="34" charset="0"/>
                        </a:rPr>
                        <a:t>30</a:t>
                      </a:r>
                    </a:p>
                  </a:txBody>
                  <a:tcPr anchor="ctr"/>
                </a:tc>
                <a:tc>
                  <a:txBody>
                    <a:bodyPr/>
                    <a:lstStyle/>
                    <a:p>
                      <a:pPr algn="ctr">
                        <a:lnSpc>
                          <a:spcPct val="110000"/>
                        </a:lnSpc>
                      </a:pPr>
                      <a:r>
                        <a:rPr lang="en-US" sz="2000" dirty="0">
                          <a:latin typeface="Arial" pitchFamily="34" charset="0"/>
                          <a:cs typeface="Arial" pitchFamily="34" charset="0"/>
                        </a:rPr>
                        <a:t>0.035</a:t>
                      </a:r>
                    </a:p>
                  </a:txBody>
                  <a:tcPr anchor="ctr"/>
                </a:tc>
                <a:extLst>
                  <a:ext uri="{0D108BD9-81ED-4DB2-BD59-A6C34878D82A}">
                    <a16:rowId xmlns:a16="http://schemas.microsoft.com/office/drawing/2014/main" val="10002"/>
                  </a:ext>
                </a:extLst>
              </a:tr>
            </a:tbl>
          </a:graphicData>
        </a:graphic>
      </p:graphicFrame>
      <p:pic>
        <p:nvPicPr>
          <p:cNvPr id="8" name="Picture 7"/>
          <p:cNvPicPr>
            <a:picLocks noChangeAspect="1"/>
          </p:cNvPicPr>
          <p:nvPr/>
        </p:nvPicPr>
        <p:blipFill>
          <a:blip r:embed="rId4"/>
          <a:stretch>
            <a:fillRect/>
          </a:stretch>
        </p:blipFill>
        <p:spPr>
          <a:xfrm>
            <a:off x="11271612" y="6029241"/>
            <a:ext cx="907688" cy="828759"/>
          </a:xfrm>
          <a:prstGeom prst="rect">
            <a:avLst/>
          </a:prstGeom>
        </p:spPr>
      </p:pic>
      <p:pic>
        <p:nvPicPr>
          <p:cNvPr id="2" name="Picture 1"/>
          <p:cNvPicPr>
            <a:picLocks noChangeAspect="1"/>
          </p:cNvPicPr>
          <p:nvPr/>
        </p:nvPicPr>
        <p:blipFill>
          <a:blip r:embed="rId5"/>
          <a:stretch>
            <a:fillRect/>
          </a:stretch>
        </p:blipFill>
        <p:spPr>
          <a:xfrm>
            <a:off x="7348538" y="2357438"/>
            <a:ext cx="3732602" cy="2894810"/>
          </a:xfrm>
          <a:prstGeom prst="rect">
            <a:avLst/>
          </a:prstGeom>
        </p:spPr>
      </p:pic>
    </p:spTree>
    <p:extLst>
      <p:ext uri="{BB962C8B-B14F-4D97-AF65-F5344CB8AC3E}">
        <p14:creationId xmlns:p14="http://schemas.microsoft.com/office/powerpoint/2010/main" val="1207036756"/>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49154"/>
                                        </p:tgtEl>
                                        <p:attrNameLst>
                                          <p:attrName>style.visibility</p:attrName>
                                        </p:attrNameLst>
                                      </p:cBhvr>
                                      <p:to>
                                        <p:strVal val="visible"/>
                                      </p:to>
                                    </p:set>
                                    <p:animEffect transition="in" filter="fade">
                                      <p:cBhvr>
                                        <p:cTn id="7" dur="1000"/>
                                        <p:tgtEl>
                                          <p:spTgt spid="4915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49155">
                                            <p:txEl>
                                              <p:pRg st="0" end="0"/>
                                            </p:txEl>
                                          </p:spTgt>
                                        </p:tgtEl>
                                        <p:attrNameLst>
                                          <p:attrName>style.visibility</p:attrName>
                                        </p:attrNameLst>
                                      </p:cBhvr>
                                      <p:to>
                                        <p:strVal val="visible"/>
                                      </p:to>
                                    </p:set>
                                    <p:animEffect transition="in" filter="fade">
                                      <p:cBhvr>
                                        <p:cTn id="12" dur="1000"/>
                                        <p:tgtEl>
                                          <p:spTgt spid="49155">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000"/>
                                        <p:tgtEl>
                                          <p:spTgt spid="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49156">
                                            <p:txEl>
                                              <p:pRg st="0" end="0"/>
                                            </p:txEl>
                                          </p:spTgt>
                                        </p:tgtEl>
                                        <p:attrNameLst>
                                          <p:attrName>style.visibility</p:attrName>
                                        </p:attrNameLst>
                                      </p:cBhvr>
                                      <p:to>
                                        <p:strVal val="visible"/>
                                      </p:to>
                                    </p:set>
                                    <p:animEffect transition="in" filter="fade">
                                      <p:cBhvr>
                                        <p:cTn id="22" dur="1000"/>
                                        <p:tgtEl>
                                          <p:spTgt spid="4915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4" grpId="0"/>
      <p:bldP spid="49155" grpId="0" build="p"/>
      <p:bldP spid="49156"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9C643CA0-5388-399B-98FA-60C5B2D138FA}"/>
              </a:ext>
            </a:extLst>
          </p:cNvPr>
          <p:cNvSpPr>
            <a:spLocks noGrp="1"/>
          </p:cNvSpPr>
          <p:nvPr>
            <p:ph type="title" idx="4294967295"/>
          </p:nvPr>
        </p:nvSpPr>
        <p:spPr>
          <a:xfrm>
            <a:off x="457201" y="152400"/>
            <a:ext cx="11268256" cy="1512888"/>
          </a:xfrm>
          <a:prstGeom prst="rect">
            <a:avLst/>
          </a:prstGeom>
        </p:spPr>
        <p:txBody>
          <a:bodyPr>
            <a:normAutofit/>
          </a:bodyPr>
          <a:lstStyle/>
          <a:p>
            <a:pPr algn="ctr"/>
            <a:r>
              <a:rPr lang="en-US" altLang="en-US" b="1" dirty="0">
                <a:solidFill>
                  <a:schemeClr val="accent1">
                    <a:lumMod val="50000"/>
                  </a:schemeClr>
                </a:solidFill>
                <a:latin typeface="Arial" panose="020B0604020202020204" pitchFamily="34" charset="0"/>
                <a:cs typeface="Arial" panose="020B0604020202020204" pitchFamily="34" charset="0"/>
              </a:rPr>
              <a:t>Example: Calculate heat loss experimentally on cold water pipes</a:t>
            </a:r>
          </a:p>
        </p:txBody>
      </p:sp>
      <p:pic>
        <p:nvPicPr>
          <p:cNvPr id="30723" name="Picture 9" descr="C:\Users\nguyen viet anh\Pictures\anh thay loi.jpg">
            <a:extLst>
              <a:ext uri="{FF2B5EF4-FFF2-40B4-BE49-F238E27FC236}">
                <a16:creationId xmlns:a16="http://schemas.microsoft.com/office/drawing/2014/main" id="{F050C9C0-E5CD-71A5-6D51-F87C768E26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1" y="1828800"/>
            <a:ext cx="7775575" cy="366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4"/>
          <a:stretch>
            <a:fillRect/>
          </a:stretch>
        </p:blipFill>
        <p:spPr>
          <a:xfrm>
            <a:off x="990600" y="1828800"/>
            <a:ext cx="10075864" cy="3663950"/>
          </a:xfrm>
          <a:prstGeom prst="rect">
            <a:avLst/>
          </a:prstGeom>
        </p:spPr>
      </p:pic>
      <p:pic>
        <p:nvPicPr>
          <p:cNvPr id="5" name="Picture 4"/>
          <p:cNvPicPr>
            <a:picLocks noChangeAspect="1"/>
          </p:cNvPicPr>
          <p:nvPr/>
        </p:nvPicPr>
        <p:blipFill>
          <a:blip r:embed="rId5"/>
          <a:stretch>
            <a:fillRect/>
          </a:stretch>
        </p:blipFill>
        <p:spPr>
          <a:xfrm>
            <a:off x="11271612" y="6029241"/>
            <a:ext cx="907688" cy="828759"/>
          </a:xfrm>
          <a:prstGeom prst="rect">
            <a:avLst/>
          </a:prstGeom>
        </p:spPr>
      </p:pic>
    </p:spTree>
    <p:extLst>
      <p:ext uri="{BB962C8B-B14F-4D97-AF65-F5344CB8AC3E}">
        <p14:creationId xmlns:p14="http://schemas.microsoft.com/office/powerpoint/2010/main" val="171525259"/>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0FB0A2F7-F33E-920B-1F76-2DB7AD47FC4D}"/>
              </a:ext>
            </a:extLst>
          </p:cNvPr>
          <p:cNvSpPr>
            <a:spLocks noGrp="1"/>
          </p:cNvSpPr>
          <p:nvPr>
            <p:ph type="title" idx="4294967295"/>
          </p:nvPr>
        </p:nvSpPr>
        <p:spPr>
          <a:xfrm>
            <a:off x="0" y="587992"/>
            <a:ext cx="12192000" cy="563563"/>
          </a:xfrm>
          <a:prstGeom prst="rect">
            <a:avLst/>
          </a:prstGeom>
        </p:spPr>
        <p:txBody>
          <a:bodyPr>
            <a:noAutofit/>
          </a:bodyPr>
          <a:lstStyle/>
          <a:p>
            <a:pPr algn="ctr"/>
            <a:r>
              <a:rPr lang="en-US" altLang="en-US" sz="3200" b="1">
                <a:solidFill>
                  <a:schemeClr val="accent1">
                    <a:lumMod val="50000"/>
                  </a:schemeClr>
                </a:solidFill>
                <a:latin typeface="Arial" panose="020B0604020202020204" pitchFamily="34" charset="0"/>
                <a:cs typeface="Arial" panose="020B0604020202020204" pitchFamily="34" charset="0"/>
              </a:rPr>
              <a:t>SOME OTHER PROBLEMS DURING OPERATION</a:t>
            </a:r>
            <a:endParaRPr lang="en-US" altLang="en-US" sz="3200" b="1" dirty="0">
              <a:solidFill>
                <a:schemeClr val="accent1">
                  <a:lumMod val="50000"/>
                </a:schemeClr>
              </a:solidFill>
              <a:latin typeface="Arial" panose="020B0604020202020204" pitchFamily="34" charset="0"/>
              <a:cs typeface="Arial" panose="020B0604020202020204" pitchFamily="34" charset="0"/>
            </a:endParaRPr>
          </a:p>
        </p:txBody>
      </p:sp>
      <p:sp>
        <p:nvSpPr>
          <p:cNvPr id="31747" name="Content Placeholder 2">
            <a:extLst>
              <a:ext uri="{FF2B5EF4-FFF2-40B4-BE49-F238E27FC236}">
                <a16:creationId xmlns:a16="http://schemas.microsoft.com/office/drawing/2014/main" id="{2B56D517-91EE-5A6A-CD41-404EDD1B3B75}"/>
              </a:ext>
            </a:extLst>
          </p:cNvPr>
          <p:cNvSpPr>
            <a:spLocks noGrp="1"/>
          </p:cNvSpPr>
          <p:nvPr>
            <p:ph idx="4294967295"/>
          </p:nvPr>
        </p:nvSpPr>
        <p:spPr>
          <a:xfrm>
            <a:off x="535106" y="1503279"/>
            <a:ext cx="11121788" cy="4525962"/>
          </a:xfrm>
          <a:prstGeom prst="rect">
            <a:avLst/>
          </a:prstGeom>
        </p:spPr>
        <p:txBody>
          <a:bodyPr>
            <a:normAutofit/>
          </a:bodyPr>
          <a:lstStyle/>
          <a:p>
            <a:pPr>
              <a:lnSpc>
                <a:spcPct val="150000"/>
              </a:lnSpc>
            </a:pPr>
            <a:r>
              <a:rPr lang="en-US" altLang="en-US" sz="2400" dirty="0">
                <a:solidFill>
                  <a:schemeClr val="tx1"/>
                </a:solidFill>
                <a:latin typeface="Arial" panose="020B0604020202020204" pitchFamily="34" charset="0"/>
                <a:cs typeface="Arial" panose="020B0604020202020204" pitchFamily="34" charset="0"/>
              </a:rPr>
              <a:t>The pump and fan still operate when the compressor is stopped/not operating</a:t>
            </a:r>
          </a:p>
          <a:p>
            <a:pPr>
              <a:lnSpc>
                <a:spcPct val="150000"/>
              </a:lnSpc>
            </a:pPr>
            <a:r>
              <a:rPr lang="en-US" altLang="en-US" sz="2400" dirty="0">
                <a:solidFill>
                  <a:schemeClr val="tx1"/>
                </a:solidFill>
                <a:latin typeface="Arial" panose="020B0604020202020204" pitchFamily="34" charset="0"/>
                <a:cs typeface="Arial" panose="020B0604020202020204" pitchFamily="34" charset="0"/>
              </a:rPr>
              <a:t>Cold water is mixed with return water</a:t>
            </a:r>
          </a:p>
          <a:p>
            <a:pPr>
              <a:lnSpc>
                <a:spcPct val="150000"/>
              </a:lnSpc>
            </a:pPr>
            <a:r>
              <a:rPr lang="en-US" altLang="en-US" sz="2400" dirty="0">
                <a:solidFill>
                  <a:schemeClr val="tx1"/>
                </a:solidFill>
                <a:latin typeface="Arial" panose="020B0604020202020204" pitchFamily="34" charset="0"/>
                <a:cs typeface="Arial" panose="020B0604020202020204" pitchFamily="34" charset="0"/>
              </a:rPr>
              <a:t>Cold water temperature setting is too low</a:t>
            </a:r>
          </a:p>
          <a:p>
            <a:pPr>
              <a:lnSpc>
                <a:spcPct val="150000"/>
              </a:lnSpc>
            </a:pPr>
            <a:r>
              <a:rPr lang="en-US" altLang="en-US" sz="2400" dirty="0">
                <a:solidFill>
                  <a:schemeClr val="tx1"/>
                </a:solidFill>
                <a:latin typeface="Arial" panose="020B0604020202020204" pitchFamily="34" charset="0"/>
                <a:cs typeface="Arial" panose="020B0604020202020204" pitchFamily="34" charset="0"/>
              </a:rPr>
              <a:t>Use machines with low COP to run base load</a:t>
            </a:r>
          </a:p>
        </p:txBody>
      </p:sp>
      <p:pic>
        <p:nvPicPr>
          <p:cNvPr id="4" name="Picture 3"/>
          <p:cNvPicPr>
            <a:picLocks noChangeAspect="1"/>
          </p:cNvPicPr>
          <p:nvPr/>
        </p:nvPicPr>
        <p:blipFill>
          <a:blip r:embed="rId3"/>
          <a:stretch>
            <a:fillRect/>
          </a:stretch>
        </p:blipFill>
        <p:spPr>
          <a:xfrm>
            <a:off x="11271612" y="6029241"/>
            <a:ext cx="907688" cy="828759"/>
          </a:xfrm>
          <a:prstGeom prst="rect">
            <a:avLst/>
          </a:prstGeom>
        </p:spPr>
      </p:pic>
    </p:spTree>
    <p:extLst>
      <p:ext uri="{BB962C8B-B14F-4D97-AF65-F5344CB8AC3E}">
        <p14:creationId xmlns:p14="http://schemas.microsoft.com/office/powerpoint/2010/main" val="5914724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4">
            <a:extLst>
              <a:ext uri="{FF2B5EF4-FFF2-40B4-BE49-F238E27FC236}">
                <a16:creationId xmlns:a16="http://schemas.microsoft.com/office/drawing/2014/main" id="{5840C776-27E8-75A2-FBFD-DA0052266DF6}"/>
              </a:ext>
            </a:extLst>
          </p:cNvPr>
          <p:cNvSpPr>
            <a:spLocks noGrp="1"/>
          </p:cNvSpPr>
          <p:nvPr>
            <p:ph type="title" idx="4294967295"/>
          </p:nvPr>
        </p:nvSpPr>
        <p:spPr>
          <a:xfrm>
            <a:off x="0" y="520411"/>
            <a:ext cx="12192000" cy="685800"/>
          </a:xfrm>
          <a:prstGeom prst="rect">
            <a:avLst/>
          </a:prstGeom>
        </p:spPr>
        <p:txBody>
          <a:bodyPr>
            <a:noAutofit/>
          </a:bodyPr>
          <a:lstStyle/>
          <a:p>
            <a:pPr algn="ctr"/>
            <a:br>
              <a:rPr lang="en-US" sz="3200" dirty="0">
                <a:solidFill>
                  <a:schemeClr val="accent1">
                    <a:lumMod val="50000"/>
                  </a:schemeClr>
                </a:solidFill>
                <a:latin typeface="+mj-lt"/>
              </a:rPr>
            </a:br>
            <a:r>
              <a:rPr lang="en-US" sz="3200" dirty="0">
                <a:solidFill>
                  <a:schemeClr val="accent1">
                    <a:lumMod val="50000"/>
                  </a:schemeClr>
                </a:solidFill>
                <a:latin typeface="+mj-lt"/>
              </a:rPr>
              <a:t>OTHER ENERGY EFFICIENCY MEASURES</a:t>
            </a:r>
            <a:br>
              <a:rPr lang="en-US" sz="3200" dirty="0">
                <a:solidFill>
                  <a:schemeClr val="accent1">
                    <a:lumMod val="50000"/>
                  </a:schemeClr>
                </a:solidFill>
                <a:latin typeface="+mj-lt"/>
              </a:rPr>
            </a:br>
            <a:endParaRPr lang="en-US" sz="3200" dirty="0">
              <a:solidFill>
                <a:schemeClr val="accent1">
                  <a:lumMod val="50000"/>
                </a:schemeClr>
              </a:solidFill>
              <a:latin typeface="+mj-lt"/>
              <a:cs typeface="Arial" panose="020B0604020202020204" pitchFamily="34" charset="0"/>
            </a:endParaRPr>
          </a:p>
        </p:txBody>
      </p:sp>
      <p:sp>
        <p:nvSpPr>
          <p:cNvPr id="32771" name="Text Placeholder 4">
            <a:extLst>
              <a:ext uri="{FF2B5EF4-FFF2-40B4-BE49-F238E27FC236}">
                <a16:creationId xmlns:a16="http://schemas.microsoft.com/office/drawing/2014/main" id="{9DF3A2C9-D739-49D1-5088-D54109B87002}"/>
              </a:ext>
            </a:extLst>
          </p:cNvPr>
          <p:cNvSpPr>
            <a:spLocks noGrp="1"/>
          </p:cNvSpPr>
          <p:nvPr>
            <p:ph type="body" idx="4294967295"/>
          </p:nvPr>
        </p:nvSpPr>
        <p:spPr>
          <a:xfrm>
            <a:off x="685800" y="1524001"/>
            <a:ext cx="11010331" cy="2592388"/>
          </a:xfrm>
          <a:prstGeom prst="rect">
            <a:avLst/>
          </a:prstGeom>
        </p:spPr>
        <p:txBody>
          <a:bodyPr>
            <a:noAutofit/>
          </a:bodyPr>
          <a:lstStyle/>
          <a:p>
            <a:pPr marL="342900" indent="-342900">
              <a:buFontTx/>
              <a:buChar char="-"/>
            </a:pPr>
            <a:r>
              <a:rPr lang="en-US" altLang="en-US" sz="2400" dirty="0">
                <a:solidFill>
                  <a:schemeClr val="tx1"/>
                </a:solidFill>
                <a:latin typeface="Arial" panose="020B0604020202020204" pitchFamily="34" charset="0"/>
                <a:cs typeface="Arial" panose="020B0604020202020204" pitchFamily="34" charset="0"/>
              </a:rPr>
              <a:t>Use inverter, digital... to adjust cooling capacity and heat capacity.</a:t>
            </a:r>
          </a:p>
          <a:p>
            <a:pPr marL="342900" indent="-342900">
              <a:buFontTx/>
              <a:buChar char="-"/>
            </a:pPr>
            <a:r>
              <a:rPr lang="en-US" altLang="en-US" sz="2400" dirty="0">
                <a:solidFill>
                  <a:schemeClr val="tx1"/>
                </a:solidFill>
                <a:latin typeface="Arial" panose="020B0604020202020204" pitchFamily="34" charset="0"/>
                <a:cs typeface="Arial" panose="020B0604020202020204" pitchFamily="34" charset="0"/>
              </a:rPr>
              <a:t>Use cold and heat storage tanks.</a:t>
            </a:r>
          </a:p>
          <a:p>
            <a:pPr marL="342900" indent="-342900">
              <a:buFontTx/>
              <a:buChar char="-"/>
            </a:pPr>
            <a:r>
              <a:rPr lang="en-US" altLang="en-US" sz="2400" dirty="0">
                <a:solidFill>
                  <a:schemeClr val="tx1"/>
                </a:solidFill>
                <a:latin typeface="Arial" panose="020B0604020202020204" pitchFamily="34" charset="0"/>
                <a:cs typeface="Arial" panose="020B0604020202020204" pitchFamily="34" charset="0"/>
              </a:rPr>
              <a:t>Use excess heat and exhaust smoke to run an absorption air conditioner and an ejector air </a:t>
            </a:r>
            <a:r>
              <a:rPr lang="en-US" altLang="en-US" sz="2400">
                <a:solidFill>
                  <a:schemeClr val="tx1"/>
                </a:solidFill>
                <a:latin typeface="Arial" panose="020B0604020202020204" pitchFamily="34" charset="0"/>
                <a:cs typeface="Arial" panose="020B0604020202020204" pitchFamily="34" charset="0"/>
              </a:rPr>
              <a:t>conditioner.</a:t>
            </a:r>
            <a:endParaRPr lang="en-US" altLang="en-US" sz="2400" dirty="0">
              <a:solidFill>
                <a:schemeClr val="tx1"/>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3"/>
          <a:stretch>
            <a:fillRect/>
          </a:stretch>
        </p:blipFill>
        <p:spPr>
          <a:xfrm>
            <a:off x="11271612" y="6029241"/>
            <a:ext cx="907688" cy="828759"/>
          </a:xfrm>
          <a:prstGeom prst="rect">
            <a:avLst/>
          </a:prstGeom>
        </p:spPr>
      </p:pic>
    </p:spTree>
    <p:extLst>
      <p:ext uri="{BB962C8B-B14F-4D97-AF65-F5344CB8AC3E}">
        <p14:creationId xmlns:p14="http://schemas.microsoft.com/office/powerpoint/2010/main" val="592761396"/>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6381E9DC-7FFC-6934-506B-9C4149E44D12}"/>
              </a:ext>
            </a:extLst>
          </p:cNvPr>
          <p:cNvSpPr>
            <a:spLocks noGrp="1"/>
          </p:cNvSpPr>
          <p:nvPr>
            <p:ph type="title" idx="4294967295"/>
          </p:nvPr>
        </p:nvSpPr>
        <p:spPr>
          <a:xfrm>
            <a:off x="609599" y="533400"/>
            <a:ext cx="10936077" cy="563563"/>
          </a:xfrm>
          <a:prstGeom prst="rect">
            <a:avLst/>
          </a:prstGeom>
        </p:spPr>
        <p:txBody>
          <a:bodyPr>
            <a:noAutofit/>
          </a:bodyPr>
          <a:lstStyle/>
          <a:p>
            <a:pPr algn="ctr"/>
            <a:r>
              <a:rPr lang="en-US" altLang="en-US" sz="3200" b="1" dirty="0">
                <a:solidFill>
                  <a:schemeClr val="accent1">
                    <a:lumMod val="50000"/>
                  </a:schemeClr>
                </a:solidFill>
                <a:latin typeface="Arial" panose="020B0604020202020204" pitchFamily="34" charset="0"/>
                <a:cs typeface="Arial" panose="020B0604020202020204" pitchFamily="34" charset="0"/>
              </a:rPr>
              <a:t>USE INVERTER (VSD)</a:t>
            </a:r>
          </a:p>
        </p:txBody>
      </p:sp>
      <p:sp>
        <p:nvSpPr>
          <p:cNvPr id="33795" name="Content Placeholder 2">
            <a:extLst>
              <a:ext uri="{FF2B5EF4-FFF2-40B4-BE49-F238E27FC236}">
                <a16:creationId xmlns:a16="http://schemas.microsoft.com/office/drawing/2014/main" id="{64CFF469-AA4C-8367-8D3B-02290D7B15B1}"/>
              </a:ext>
            </a:extLst>
          </p:cNvPr>
          <p:cNvSpPr>
            <a:spLocks noGrp="1"/>
          </p:cNvSpPr>
          <p:nvPr>
            <p:ph idx="4294967295"/>
          </p:nvPr>
        </p:nvSpPr>
        <p:spPr>
          <a:xfrm>
            <a:off x="609600" y="1505702"/>
            <a:ext cx="10662012" cy="4114800"/>
          </a:xfrm>
          <a:prstGeom prst="rect">
            <a:avLst/>
          </a:prstGeom>
        </p:spPr>
        <p:txBody>
          <a:bodyPr>
            <a:normAutofit/>
          </a:bodyPr>
          <a:lstStyle/>
          <a:p>
            <a:pPr marL="0" indent="0">
              <a:lnSpc>
                <a:spcPct val="150000"/>
              </a:lnSpc>
              <a:buNone/>
            </a:pPr>
            <a:r>
              <a:rPr lang="en-US" altLang="en-US" sz="2400" dirty="0">
                <a:solidFill>
                  <a:schemeClr val="tx1"/>
                </a:solidFill>
                <a:latin typeface="Arial" panose="020B0604020202020204" pitchFamily="34" charset="0"/>
                <a:cs typeface="Arial" panose="020B0604020202020204" pitchFamily="34" charset="0"/>
              </a:rPr>
              <a:t>Install capacity-adjusting inverters for the following devices:</a:t>
            </a:r>
          </a:p>
          <a:p>
            <a:pPr>
              <a:lnSpc>
                <a:spcPct val="150000"/>
              </a:lnSpc>
            </a:pPr>
            <a:r>
              <a:rPr lang="en-US" altLang="en-US" sz="2400" dirty="0">
                <a:solidFill>
                  <a:schemeClr val="tx1"/>
                </a:solidFill>
                <a:latin typeface="Arial" panose="020B0604020202020204" pitchFamily="34" charset="0"/>
                <a:cs typeface="Arial" panose="020B0604020202020204" pitchFamily="34" charset="0"/>
              </a:rPr>
              <a:t>Pump cold water</a:t>
            </a:r>
          </a:p>
          <a:p>
            <a:pPr>
              <a:lnSpc>
                <a:spcPct val="150000"/>
              </a:lnSpc>
            </a:pPr>
            <a:r>
              <a:rPr lang="en-US" altLang="en-US" sz="2400" dirty="0">
                <a:solidFill>
                  <a:schemeClr val="tx1"/>
                </a:solidFill>
                <a:latin typeface="Arial" panose="020B0604020202020204" pitchFamily="34" charset="0"/>
                <a:cs typeface="Arial" panose="020B0604020202020204" pitchFamily="34" charset="0"/>
              </a:rPr>
              <a:t>Cooling water pump</a:t>
            </a:r>
          </a:p>
          <a:p>
            <a:pPr>
              <a:lnSpc>
                <a:spcPct val="150000"/>
              </a:lnSpc>
            </a:pPr>
            <a:r>
              <a:rPr lang="en-US" altLang="en-US" sz="2400" dirty="0">
                <a:solidFill>
                  <a:schemeClr val="tx1"/>
                </a:solidFill>
                <a:latin typeface="Arial" panose="020B0604020202020204" pitchFamily="34" charset="0"/>
                <a:cs typeface="Arial" panose="020B0604020202020204" pitchFamily="34" charset="0"/>
              </a:rPr>
              <a:t>Cooling fan (AHU, PAU)</a:t>
            </a:r>
          </a:p>
          <a:p>
            <a:pPr>
              <a:lnSpc>
                <a:spcPct val="150000"/>
              </a:lnSpc>
            </a:pPr>
            <a:r>
              <a:rPr lang="en-US" altLang="en-US" sz="2400" dirty="0">
                <a:solidFill>
                  <a:schemeClr val="tx1"/>
                </a:solidFill>
                <a:latin typeface="Arial" panose="020B0604020202020204" pitchFamily="34" charset="0"/>
                <a:cs typeface="Arial" panose="020B0604020202020204" pitchFamily="34" charset="0"/>
              </a:rPr>
              <a:t>Cooling tower fan</a:t>
            </a:r>
            <a:endParaRPr lang="en-US" altLang="en-US" sz="2000" dirty="0">
              <a:solidFill>
                <a:schemeClr val="tx1"/>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3"/>
          <a:stretch>
            <a:fillRect/>
          </a:stretch>
        </p:blipFill>
        <p:spPr>
          <a:xfrm>
            <a:off x="11271612" y="6029241"/>
            <a:ext cx="907688" cy="828759"/>
          </a:xfrm>
          <a:prstGeom prst="rect">
            <a:avLst/>
          </a:prstGeom>
        </p:spPr>
      </p:pic>
    </p:spTree>
    <p:extLst>
      <p:ext uri="{BB962C8B-B14F-4D97-AF65-F5344CB8AC3E}">
        <p14:creationId xmlns:p14="http://schemas.microsoft.com/office/powerpoint/2010/main" val="2140609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1EF9C143-3AA2-15F9-9E17-53088E257955}"/>
              </a:ext>
            </a:extLst>
          </p:cNvPr>
          <p:cNvSpPr>
            <a:spLocks noGrp="1"/>
          </p:cNvSpPr>
          <p:nvPr>
            <p:ph type="title" idx="4294967295"/>
          </p:nvPr>
        </p:nvSpPr>
        <p:spPr>
          <a:xfrm>
            <a:off x="0" y="603273"/>
            <a:ext cx="12179300" cy="563562"/>
          </a:xfrm>
          <a:prstGeom prst="rect">
            <a:avLst/>
          </a:prstGeom>
        </p:spPr>
        <p:txBody>
          <a:bodyPr>
            <a:normAutofit fontScale="90000"/>
          </a:bodyPr>
          <a:lstStyle/>
          <a:p>
            <a:pPr algn="ctr"/>
            <a:r>
              <a:rPr lang="en-US" altLang="en-US" sz="3600" b="1">
                <a:solidFill>
                  <a:schemeClr val="accent1">
                    <a:lumMod val="50000"/>
                  </a:schemeClr>
                </a:solidFill>
                <a:latin typeface="Arial" panose="020B0604020202020204" pitchFamily="34" charset="0"/>
                <a:cs typeface="Arial" panose="020B0604020202020204" pitchFamily="34" charset="0"/>
              </a:rPr>
              <a:t>INSTALL AN INVERTER FOR THE COLD WATER PUMP</a:t>
            </a:r>
            <a:endParaRPr lang="en-US" altLang="en-US" sz="3600" b="1" dirty="0">
              <a:solidFill>
                <a:schemeClr val="accent1">
                  <a:lumMod val="50000"/>
                </a:schemeClr>
              </a:solidFill>
              <a:latin typeface="Arial" panose="020B0604020202020204" pitchFamily="34" charset="0"/>
              <a:cs typeface="Arial" panose="020B0604020202020204" pitchFamily="34" charset="0"/>
            </a:endParaRPr>
          </a:p>
        </p:txBody>
      </p:sp>
      <p:grpSp>
        <p:nvGrpSpPr>
          <p:cNvPr id="2" name="Group 4">
            <a:extLst>
              <a:ext uri="{FF2B5EF4-FFF2-40B4-BE49-F238E27FC236}">
                <a16:creationId xmlns:a16="http://schemas.microsoft.com/office/drawing/2014/main" id="{57ADECF8-3D54-2ED3-C8DE-E21696132E64}"/>
              </a:ext>
            </a:extLst>
          </p:cNvPr>
          <p:cNvGrpSpPr>
            <a:grpSpLocks/>
          </p:cNvGrpSpPr>
          <p:nvPr/>
        </p:nvGrpSpPr>
        <p:grpSpPr bwMode="auto">
          <a:xfrm>
            <a:off x="2738438" y="1728788"/>
            <a:ext cx="6762750" cy="4343400"/>
            <a:chOff x="960" y="816"/>
            <a:chExt cx="3744" cy="2016"/>
          </a:xfrm>
        </p:grpSpPr>
        <p:sp>
          <p:nvSpPr>
            <p:cNvPr id="34820" name="Line 5">
              <a:extLst>
                <a:ext uri="{FF2B5EF4-FFF2-40B4-BE49-F238E27FC236}">
                  <a16:creationId xmlns:a16="http://schemas.microsoft.com/office/drawing/2014/main" id="{836053E1-66E7-946B-0EC9-833DC9047B9D}"/>
                </a:ext>
              </a:extLst>
            </p:cNvPr>
            <p:cNvSpPr>
              <a:spLocks noChangeShapeType="1"/>
            </p:cNvSpPr>
            <p:nvPr/>
          </p:nvSpPr>
          <p:spPr bwMode="auto">
            <a:xfrm>
              <a:off x="4359" y="1103"/>
              <a:ext cx="0" cy="90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21" name="Line 6">
              <a:extLst>
                <a:ext uri="{FF2B5EF4-FFF2-40B4-BE49-F238E27FC236}">
                  <a16:creationId xmlns:a16="http://schemas.microsoft.com/office/drawing/2014/main" id="{CC2E0069-E57D-5210-1666-8CB024A216A9}"/>
                </a:ext>
              </a:extLst>
            </p:cNvPr>
            <p:cNvSpPr>
              <a:spLocks noChangeShapeType="1"/>
            </p:cNvSpPr>
            <p:nvPr/>
          </p:nvSpPr>
          <p:spPr bwMode="auto">
            <a:xfrm flipH="1">
              <a:off x="3017" y="2010"/>
              <a:ext cx="1485" cy="2"/>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22" name="Line 7">
              <a:extLst>
                <a:ext uri="{FF2B5EF4-FFF2-40B4-BE49-F238E27FC236}">
                  <a16:creationId xmlns:a16="http://schemas.microsoft.com/office/drawing/2014/main" id="{931D7B30-E772-B939-B60B-5D0C827A953D}"/>
                </a:ext>
              </a:extLst>
            </p:cNvPr>
            <p:cNvSpPr>
              <a:spLocks noChangeShapeType="1"/>
            </p:cNvSpPr>
            <p:nvPr/>
          </p:nvSpPr>
          <p:spPr bwMode="auto">
            <a:xfrm flipV="1">
              <a:off x="3759" y="1079"/>
              <a:ext cx="39" cy="2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23" name="Line 8">
              <a:extLst>
                <a:ext uri="{FF2B5EF4-FFF2-40B4-BE49-F238E27FC236}">
                  <a16:creationId xmlns:a16="http://schemas.microsoft.com/office/drawing/2014/main" id="{B1268DD8-0BAE-74DE-5E3D-2AB98F83702A}"/>
                </a:ext>
              </a:extLst>
            </p:cNvPr>
            <p:cNvSpPr>
              <a:spLocks noChangeShapeType="1"/>
            </p:cNvSpPr>
            <p:nvPr/>
          </p:nvSpPr>
          <p:spPr bwMode="auto">
            <a:xfrm>
              <a:off x="3794" y="1079"/>
              <a:ext cx="39" cy="4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24" name="Line 9">
              <a:extLst>
                <a:ext uri="{FF2B5EF4-FFF2-40B4-BE49-F238E27FC236}">
                  <a16:creationId xmlns:a16="http://schemas.microsoft.com/office/drawing/2014/main" id="{DD41037C-D1E1-AF7E-9795-4EFC97632F88}"/>
                </a:ext>
              </a:extLst>
            </p:cNvPr>
            <p:cNvSpPr>
              <a:spLocks noChangeShapeType="1"/>
            </p:cNvSpPr>
            <p:nvPr/>
          </p:nvSpPr>
          <p:spPr bwMode="auto">
            <a:xfrm flipV="1">
              <a:off x="3829" y="1079"/>
              <a:ext cx="40" cy="4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25" name="Line 10">
              <a:extLst>
                <a:ext uri="{FF2B5EF4-FFF2-40B4-BE49-F238E27FC236}">
                  <a16:creationId xmlns:a16="http://schemas.microsoft.com/office/drawing/2014/main" id="{2A3B91C6-DBEA-1E81-EAC9-4203DDF8F825}"/>
                </a:ext>
              </a:extLst>
            </p:cNvPr>
            <p:cNvSpPr>
              <a:spLocks noChangeShapeType="1"/>
            </p:cNvSpPr>
            <p:nvPr/>
          </p:nvSpPr>
          <p:spPr bwMode="auto">
            <a:xfrm>
              <a:off x="3865" y="1079"/>
              <a:ext cx="39" cy="4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26" name="Line 11">
              <a:extLst>
                <a:ext uri="{FF2B5EF4-FFF2-40B4-BE49-F238E27FC236}">
                  <a16:creationId xmlns:a16="http://schemas.microsoft.com/office/drawing/2014/main" id="{5DAB3CD0-554B-C964-9018-49BEF102F31C}"/>
                </a:ext>
              </a:extLst>
            </p:cNvPr>
            <p:cNvSpPr>
              <a:spLocks noChangeShapeType="1"/>
            </p:cNvSpPr>
            <p:nvPr/>
          </p:nvSpPr>
          <p:spPr bwMode="auto">
            <a:xfrm flipV="1">
              <a:off x="3900" y="1079"/>
              <a:ext cx="39" cy="4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27" name="Line 12">
              <a:extLst>
                <a:ext uri="{FF2B5EF4-FFF2-40B4-BE49-F238E27FC236}">
                  <a16:creationId xmlns:a16="http://schemas.microsoft.com/office/drawing/2014/main" id="{992B2D7C-384D-06F0-2D03-D5F6ED44267A}"/>
                </a:ext>
              </a:extLst>
            </p:cNvPr>
            <p:cNvSpPr>
              <a:spLocks noChangeShapeType="1"/>
            </p:cNvSpPr>
            <p:nvPr/>
          </p:nvSpPr>
          <p:spPr bwMode="auto">
            <a:xfrm>
              <a:off x="3935" y="1079"/>
              <a:ext cx="40" cy="4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28" name="Line 13">
              <a:extLst>
                <a:ext uri="{FF2B5EF4-FFF2-40B4-BE49-F238E27FC236}">
                  <a16:creationId xmlns:a16="http://schemas.microsoft.com/office/drawing/2014/main" id="{68C1E44C-AD34-46CE-3A6B-50F59866BF39}"/>
                </a:ext>
              </a:extLst>
            </p:cNvPr>
            <p:cNvSpPr>
              <a:spLocks noChangeShapeType="1"/>
            </p:cNvSpPr>
            <p:nvPr/>
          </p:nvSpPr>
          <p:spPr bwMode="auto">
            <a:xfrm flipV="1">
              <a:off x="3971" y="1079"/>
              <a:ext cx="39" cy="4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29" name="Line 14">
              <a:extLst>
                <a:ext uri="{FF2B5EF4-FFF2-40B4-BE49-F238E27FC236}">
                  <a16:creationId xmlns:a16="http://schemas.microsoft.com/office/drawing/2014/main" id="{0AD219D7-14D2-3B37-7079-AA4F70B4DE8F}"/>
                </a:ext>
              </a:extLst>
            </p:cNvPr>
            <p:cNvSpPr>
              <a:spLocks noChangeShapeType="1"/>
            </p:cNvSpPr>
            <p:nvPr/>
          </p:nvSpPr>
          <p:spPr bwMode="auto">
            <a:xfrm>
              <a:off x="4006" y="1079"/>
              <a:ext cx="39" cy="2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30" name="Line 15">
              <a:extLst>
                <a:ext uri="{FF2B5EF4-FFF2-40B4-BE49-F238E27FC236}">
                  <a16:creationId xmlns:a16="http://schemas.microsoft.com/office/drawing/2014/main" id="{FCFC6C54-7E3F-D8CA-417E-60E5DC47BF3B}"/>
                </a:ext>
              </a:extLst>
            </p:cNvPr>
            <p:cNvSpPr>
              <a:spLocks noChangeShapeType="1"/>
            </p:cNvSpPr>
            <p:nvPr/>
          </p:nvSpPr>
          <p:spPr bwMode="auto">
            <a:xfrm>
              <a:off x="2296" y="1103"/>
              <a:ext cx="1618"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31" name="Line 16">
              <a:extLst>
                <a:ext uri="{FF2B5EF4-FFF2-40B4-BE49-F238E27FC236}">
                  <a16:creationId xmlns:a16="http://schemas.microsoft.com/office/drawing/2014/main" id="{9939E326-8246-3479-5853-7DDBEE941E4A}"/>
                </a:ext>
              </a:extLst>
            </p:cNvPr>
            <p:cNvSpPr>
              <a:spLocks noChangeShapeType="1"/>
            </p:cNvSpPr>
            <p:nvPr/>
          </p:nvSpPr>
          <p:spPr bwMode="auto">
            <a:xfrm flipH="1">
              <a:off x="4041" y="1103"/>
              <a:ext cx="352"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32" name="Line 17">
              <a:extLst>
                <a:ext uri="{FF2B5EF4-FFF2-40B4-BE49-F238E27FC236}">
                  <a16:creationId xmlns:a16="http://schemas.microsoft.com/office/drawing/2014/main" id="{F2AE2020-1973-F5B0-3969-F4C63C19862E}"/>
                </a:ext>
              </a:extLst>
            </p:cNvPr>
            <p:cNvSpPr>
              <a:spLocks noChangeShapeType="1"/>
            </p:cNvSpPr>
            <p:nvPr/>
          </p:nvSpPr>
          <p:spPr bwMode="auto">
            <a:xfrm>
              <a:off x="3688" y="912"/>
              <a:ext cx="4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33" name="Line 18">
              <a:extLst>
                <a:ext uri="{FF2B5EF4-FFF2-40B4-BE49-F238E27FC236}">
                  <a16:creationId xmlns:a16="http://schemas.microsoft.com/office/drawing/2014/main" id="{BEFB75CF-F9E7-7E5C-629A-C05400BE58CE}"/>
                </a:ext>
              </a:extLst>
            </p:cNvPr>
            <p:cNvSpPr>
              <a:spLocks noChangeShapeType="1"/>
            </p:cNvSpPr>
            <p:nvPr/>
          </p:nvSpPr>
          <p:spPr bwMode="auto">
            <a:xfrm>
              <a:off x="3688" y="912"/>
              <a:ext cx="0" cy="81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34" name="Line 19">
              <a:extLst>
                <a:ext uri="{FF2B5EF4-FFF2-40B4-BE49-F238E27FC236}">
                  <a16:creationId xmlns:a16="http://schemas.microsoft.com/office/drawing/2014/main" id="{ECB53205-BF77-CDEB-7328-FBBFBF6DDAB3}"/>
                </a:ext>
              </a:extLst>
            </p:cNvPr>
            <p:cNvSpPr>
              <a:spLocks noChangeShapeType="1"/>
            </p:cNvSpPr>
            <p:nvPr/>
          </p:nvSpPr>
          <p:spPr bwMode="auto">
            <a:xfrm>
              <a:off x="4077" y="912"/>
              <a:ext cx="0" cy="81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35" name="Line 20">
              <a:extLst>
                <a:ext uri="{FF2B5EF4-FFF2-40B4-BE49-F238E27FC236}">
                  <a16:creationId xmlns:a16="http://schemas.microsoft.com/office/drawing/2014/main" id="{DA1A03C7-53D8-1F97-550D-3AD1D88D56D9}"/>
                </a:ext>
              </a:extLst>
            </p:cNvPr>
            <p:cNvSpPr>
              <a:spLocks noChangeShapeType="1"/>
            </p:cNvSpPr>
            <p:nvPr/>
          </p:nvSpPr>
          <p:spPr bwMode="auto">
            <a:xfrm>
              <a:off x="3688" y="1724"/>
              <a:ext cx="430"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36" name="AutoShape 21">
              <a:extLst>
                <a:ext uri="{FF2B5EF4-FFF2-40B4-BE49-F238E27FC236}">
                  <a16:creationId xmlns:a16="http://schemas.microsoft.com/office/drawing/2014/main" id="{88BD87D2-2049-1E9A-52A8-3CC68DE3DC8E}"/>
                </a:ext>
              </a:extLst>
            </p:cNvPr>
            <p:cNvSpPr>
              <a:spLocks noChangeArrowheads="1"/>
            </p:cNvSpPr>
            <p:nvPr/>
          </p:nvSpPr>
          <p:spPr bwMode="auto">
            <a:xfrm>
              <a:off x="3794" y="816"/>
              <a:ext cx="47" cy="191"/>
            </a:xfrm>
            <a:prstGeom prst="upArrow">
              <a:avLst>
                <a:gd name="adj1" fmla="val 50000"/>
                <a:gd name="adj2" fmla="val 101596"/>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sp>
          <p:nvSpPr>
            <p:cNvPr id="34837" name="AutoShape 22">
              <a:extLst>
                <a:ext uri="{FF2B5EF4-FFF2-40B4-BE49-F238E27FC236}">
                  <a16:creationId xmlns:a16="http://schemas.microsoft.com/office/drawing/2014/main" id="{7B8EB75A-0147-711F-1546-5EC5EF661BA1}"/>
                </a:ext>
              </a:extLst>
            </p:cNvPr>
            <p:cNvSpPr>
              <a:spLocks noChangeArrowheads="1"/>
            </p:cNvSpPr>
            <p:nvPr/>
          </p:nvSpPr>
          <p:spPr bwMode="auto">
            <a:xfrm>
              <a:off x="3865" y="816"/>
              <a:ext cx="47" cy="191"/>
            </a:xfrm>
            <a:prstGeom prst="upArrow">
              <a:avLst>
                <a:gd name="adj1" fmla="val 50000"/>
                <a:gd name="adj2" fmla="val 101596"/>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sp>
          <p:nvSpPr>
            <p:cNvPr id="34838" name="AutoShape 23">
              <a:extLst>
                <a:ext uri="{FF2B5EF4-FFF2-40B4-BE49-F238E27FC236}">
                  <a16:creationId xmlns:a16="http://schemas.microsoft.com/office/drawing/2014/main" id="{49C15749-1391-F7E3-567C-94047AAE9987}"/>
                </a:ext>
              </a:extLst>
            </p:cNvPr>
            <p:cNvSpPr>
              <a:spLocks noChangeArrowheads="1"/>
            </p:cNvSpPr>
            <p:nvPr/>
          </p:nvSpPr>
          <p:spPr bwMode="auto">
            <a:xfrm>
              <a:off x="3935" y="816"/>
              <a:ext cx="47" cy="191"/>
            </a:xfrm>
            <a:prstGeom prst="upArrow">
              <a:avLst>
                <a:gd name="adj1" fmla="val 50000"/>
                <a:gd name="adj2" fmla="val 101596"/>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grpSp>
          <p:nvGrpSpPr>
            <p:cNvPr id="34839" name="Group 24">
              <a:extLst>
                <a:ext uri="{FF2B5EF4-FFF2-40B4-BE49-F238E27FC236}">
                  <a16:creationId xmlns:a16="http://schemas.microsoft.com/office/drawing/2014/main" id="{C9119E9D-52D3-518C-CCC3-1C428FD3D3EE}"/>
                </a:ext>
              </a:extLst>
            </p:cNvPr>
            <p:cNvGrpSpPr>
              <a:grpSpLocks/>
            </p:cNvGrpSpPr>
            <p:nvPr/>
          </p:nvGrpSpPr>
          <p:grpSpPr bwMode="auto">
            <a:xfrm>
              <a:off x="3285" y="1079"/>
              <a:ext cx="117" cy="48"/>
              <a:chOff x="1800" y="2700"/>
              <a:chExt cx="540" cy="180"/>
            </a:xfrm>
          </p:grpSpPr>
          <p:sp>
            <p:nvSpPr>
              <p:cNvPr id="34884" name="Line 25">
                <a:extLst>
                  <a:ext uri="{FF2B5EF4-FFF2-40B4-BE49-F238E27FC236}">
                    <a16:creationId xmlns:a16="http://schemas.microsoft.com/office/drawing/2014/main" id="{AF377457-79E6-68C8-C95B-A6E51D4901A3}"/>
                  </a:ext>
                </a:extLst>
              </p:cNvPr>
              <p:cNvSpPr>
                <a:spLocks noChangeShapeType="1"/>
              </p:cNvSpPr>
              <p:nvPr/>
            </p:nvSpPr>
            <p:spPr bwMode="auto">
              <a:xfrm>
                <a:off x="1800" y="2700"/>
                <a:ext cx="54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85" name="Line 26">
                <a:extLst>
                  <a:ext uri="{FF2B5EF4-FFF2-40B4-BE49-F238E27FC236}">
                    <a16:creationId xmlns:a16="http://schemas.microsoft.com/office/drawing/2014/main" id="{42DAF1F6-0A07-E689-2BB5-FA781580049E}"/>
                  </a:ext>
                </a:extLst>
              </p:cNvPr>
              <p:cNvSpPr>
                <a:spLocks noChangeShapeType="1"/>
              </p:cNvSpPr>
              <p:nvPr/>
            </p:nvSpPr>
            <p:spPr bwMode="auto">
              <a:xfrm>
                <a:off x="1800" y="2700"/>
                <a:ext cx="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86" name="Line 27">
                <a:extLst>
                  <a:ext uri="{FF2B5EF4-FFF2-40B4-BE49-F238E27FC236}">
                    <a16:creationId xmlns:a16="http://schemas.microsoft.com/office/drawing/2014/main" id="{CA0A783D-AD81-D5B9-DBF7-D03FD1620326}"/>
                  </a:ext>
                </a:extLst>
              </p:cNvPr>
              <p:cNvSpPr>
                <a:spLocks noChangeShapeType="1"/>
              </p:cNvSpPr>
              <p:nvPr/>
            </p:nvSpPr>
            <p:spPr bwMode="auto">
              <a:xfrm flipV="1">
                <a:off x="2340" y="2700"/>
                <a:ext cx="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87" name="Line 28">
                <a:extLst>
                  <a:ext uri="{FF2B5EF4-FFF2-40B4-BE49-F238E27FC236}">
                    <a16:creationId xmlns:a16="http://schemas.microsoft.com/office/drawing/2014/main" id="{50B0593E-B307-2788-2927-4BDBD556C490}"/>
                  </a:ext>
                </a:extLst>
              </p:cNvPr>
              <p:cNvSpPr>
                <a:spLocks noChangeShapeType="1"/>
              </p:cNvSpPr>
              <p:nvPr/>
            </p:nvSpPr>
            <p:spPr bwMode="auto">
              <a:xfrm flipV="1">
                <a:off x="1800" y="2700"/>
                <a:ext cx="54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grpSp>
        <p:sp>
          <p:nvSpPr>
            <p:cNvPr id="34840" name="AutoShape 29">
              <a:extLst>
                <a:ext uri="{FF2B5EF4-FFF2-40B4-BE49-F238E27FC236}">
                  <a16:creationId xmlns:a16="http://schemas.microsoft.com/office/drawing/2014/main" id="{71910D16-3832-4B31-79A9-5E3D08B92EE1}"/>
                </a:ext>
              </a:extLst>
            </p:cNvPr>
            <p:cNvSpPr>
              <a:spLocks noChangeArrowheads="1"/>
            </p:cNvSpPr>
            <p:nvPr/>
          </p:nvSpPr>
          <p:spPr bwMode="auto">
            <a:xfrm>
              <a:off x="3476" y="1150"/>
              <a:ext cx="196" cy="48"/>
            </a:xfrm>
            <a:prstGeom prst="rightArrow">
              <a:avLst>
                <a:gd name="adj1" fmla="val 50000"/>
                <a:gd name="adj2" fmla="val 102083"/>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sp>
          <p:nvSpPr>
            <p:cNvPr id="34841" name="AutoShape 30">
              <a:extLst>
                <a:ext uri="{FF2B5EF4-FFF2-40B4-BE49-F238E27FC236}">
                  <a16:creationId xmlns:a16="http://schemas.microsoft.com/office/drawing/2014/main" id="{B7C93BB9-06C5-CC30-F5E5-BD3F343A9BEF}"/>
                </a:ext>
              </a:extLst>
            </p:cNvPr>
            <p:cNvSpPr>
              <a:spLocks noChangeArrowheads="1"/>
            </p:cNvSpPr>
            <p:nvPr/>
          </p:nvSpPr>
          <p:spPr bwMode="auto">
            <a:xfrm>
              <a:off x="3794" y="1150"/>
              <a:ext cx="196" cy="48"/>
            </a:xfrm>
            <a:prstGeom prst="rightArrow">
              <a:avLst>
                <a:gd name="adj1" fmla="val 50000"/>
                <a:gd name="adj2" fmla="val 102083"/>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sp>
          <p:nvSpPr>
            <p:cNvPr id="34842" name="AutoShape 31">
              <a:extLst>
                <a:ext uri="{FF2B5EF4-FFF2-40B4-BE49-F238E27FC236}">
                  <a16:creationId xmlns:a16="http://schemas.microsoft.com/office/drawing/2014/main" id="{780A019E-00C5-60E3-6B1B-99CC7B52A908}"/>
                </a:ext>
              </a:extLst>
            </p:cNvPr>
            <p:cNvSpPr>
              <a:spLocks noChangeArrowheads="1"/>
            </p:cNvSpPr>
            <p:nvPr/>
          </p:nvSpPr>
          <p:spPr bwMode="auto">
            <a:xfrm>
              <a:off x="4112" y="1150"/>
              <a:ext cx="196" cy="48"/>
            </a:xfrm>
            <a:prstGeom prst="rightArrow">
              <a:avLst>
                <a:gd name="adj1" fmla="val 50000"/>
                <a:gd name="adj2" fmla="val 102083"/>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sp>
          <p:nvSpPr>
            <p:cNvPr id="34843" name="AutoShape 32">
              <a:extLst>
                <a:ext uri="{FF2B5EF4-FFF2-40B4-BE49-F238E27FC236}">
                  <a16:creationId xmlns:a16="http://schemas.microsoft.com/office/drawing/2014/main" id="{C75D0615-D52B-30BF-8686-68AC98D1F3C4}"/>
                </a:ext>
              </a:extLst>
            </p:cNvPr>
            <p:cNvSpPr>
              <a:spLocks noChangeArrowheads="1"/>
            </p:cNvSpPr>
            <p:nvPr/>
          </p:nvSpPr>
          <p:spPr bwMode="auto">
            <a:xfrm>
              <a:off x="4394" y="1150"/>
              <a:ext cx="47" cy="287"/>
            </a:xfrm>
            <a:prstGeom prst="downArrow">
              <a:avLst>
                <a:gd name="adj1" fmla="val 50000"/>
                <a:gd name="adj2" fmla="val 152660"/>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sp>
          <p:nvSpPr>
            <p:cNvPr id="34844" name="AutoShape 33">
              <a:extLst>
                <a:ext uri="{FF2B5EF4-FFF2-40B4-BE49-F238E27FC236}">
                  <a16:creationId xmlns:a16="http://schemas.microsoft.com/office/drawing/2014/main" id="{7063F2FE-ED51-8073-DA53-5CA97277B6C8}"/>
                </a:ext>
              </a:extLst>
            </p:cNvPr>
            <p:cNvSpPr>
              <a:spLocks noChangeArrowheads="1"/>
            </p:cNvSpPr>
            <p:nvPr/>
          </p:nvSpPr>
          <p:spPr bwMode="auto">
            <a:xfrm>
              <a:off x="4394" y="1580"/>
              <a:ext cx="47" cy="287"/>
            </a:xfrm>
            <a:prstGeom prst="downArrow">
              <a:avLst>
                <a:gd name="adj1" fmla="val 50000"/>
                <a:gd name="adj2" fmla="val 152660"/>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sp>
          <p:nvSpPr>
            <p:cNvPr id="34845" name="AutoShape 34">
              <a:extLst>
                <a:ext uri="{FF2B5EF4-FFF2-40B4-BE49-F238E27FC236}">
                  <a16:creationId xmlns:a16="http://schemas.microsoft.com/office/drawing/2014/main" id="{B28DFED0-7AC8-8D37-304E-1FE8B7A8D874}"/>
                </a:ext>
              </a:extLst>
            </p:cNvPr>
            <p:cNvSpPr>
              <a:spLocks noChangeArrowheads="1"/>
            </p:cNvSpPr>
            <p:nvPr/>
          </p:nvSpPr>
          <p:spPr bwMode="auto">
            <a:xfrm>
              <a:off x="4183" y="2058"/>
              <a:ext cx="273" cy="48"/>
            </a:xfrm>
            <a:prstGeom prst="leftArrow">
              <a:avLst>
                <a:gd name="adj1" fmla="val 50000"/>
                <a:gd name="adj2" fmla="val 142188"/>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sp>
          <p:nvSpPr>
            <p:cNvPr id="34846" name="AutoShape 35">
              <a:extLst>
                <a:ext uri="{FF2B5EF4-FFF2-40B4-BE49-F238E27FC236}">
                  <a16:creationId xmlns:a16="http://schemas.microsoft.com/office/drawing/2014/main" id="{4C1CA32F-C12C-4B9C-D04B-FF35A83CB8D1}"/>
                </a:ext>
              </a:extLst>
            </p:cNvPr>
            <p:cNvSpPr>
              <a:spLocks noChangeArrowheads="1"/>
            </p:cNvSpPr>
            <p:nvPr/>
          </p:nvSpPr>
          <p:spPr bwMode="auto">
            <a:xfrm>
              <a:off x="3865" y="2058"/>
              <a:ext cx="273" cy="48"/>
            </a:xfrm>
            <a:prstGeom prst="leftArrow">
              <a:avLst>
                <a:gd name="adj1" fmla="val 50000"/>
                <a:gd name="adj2" fmla="val 142188"/>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sp>
          <p:nvSpPr>
            <p:cNvPr id="34847" name="AutoShape 36">
              <a:extLst>
                <a:ext uri="{FF2B5EF4-FFF2-40B4-BE49-F238E27FC236}">
                  <a16:creationId xmlns:a16="http://schemas.microsoft.com/office/drawing/2014/main" id="{0161D9E6-882D-D43A-F2BB-BDD3264D601B}"/>
                </a:ext>
              </a:extLst>
            </p:cNvPr>
            <p:cNvSpPr>
              <a:spLocks noChangeArrowheads="1"/>
            </p:cNvSpPr>
            <p:nvPr/>
          </p:nvSpPr>
          <p:spPr bwMode="auto">
            <a:xfrm>
              <a:off x="3476" y="2058"/>
              <a:ext cx="273" cy="48"/>
            </a:xfrm>
            <a:prstGeom prst="leftArrow">
              <a:avLst>
                <a:gd name="adj1" fmla="val 50000"/>
                <a:gd name="adj2" fmla="val 142188"/>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sp>
          <p:nvSpPr>
            <p:cNvPr id="34848" name="AutoShape 37">
              <a:extLst>
                <a:ext uri="{FF2B5EF4-FFF2-40B4-BE49-F238E27FC236}">
                  <a16:creationId xmlns:a16="http://schemas.microsoft.com/office/drawing/2014/main" id="{B43C2189-7CE1-F957-6772-D68023D3BD6E}"/>
                </a:ext>
              </a:extLst>
            </p:cNvPr>
            <p:cNvSpPr>
              <a:spLocks noChangeArrowheads="1"/>
            </p:cNvSpPr>
            <p:nvPr/>
          </p:nvSpPr>
          <p:spPr bwMode="auto">
            <a:xfrm>
              <a:off x="3123" y="2058"/>
              <a:ext cx="273" cy="48"/>
            </a:xfrm>
            <a:prstGeom prst="leftArrow">
              <a:avLst>
                <a:gd name="adj1" fmla="val 50000"/>
                <a:gd name="adj2" fmla="val 142188"/>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sp>
          <p:nvSpPr>
            <p:cNvPr id="34849" name="AutoShape 38">
              <a:extLst>
                <a:ext uri="{FF2B5EF4-FFF2-40B4-BE49-F238E27FC236}">
                  <a16:creationId xmlns:a16="http://schemas.microsoft.com/office/drawing/2014/main" id="{CFDB2DBF-AE97-6B19-890D-7EEBC1A18CFA}"/>
                </a:ext>
              </a:extLst>
            </p:cNvPr>
            <p:cNvSpPr>
              <a:spLocks noChangeArrowheads="1"/>
            </p:cNvSpPr>
            <p:nvPr/>
          </p:nvSpPr>
          <p:spPr bwMode="auto">
            <a:xfrm>
              <a:off x="3052" y="1150"/>
              <a:ext cx="196" cy="48"/>
            </a:xfrm>
            <a:prstGeom prst="rightArrow">
              <a:avLst>
                <a:gd name="adj1" fmla="val 50000"/>
                <a:gd name="adj2" fmla="val 102083"/>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sp>
          <p:nvSpPr>
            <p:cNvPr id="34850" name="Text Box 39">
              <a:extLst>
                <a:ext uri="{FF2B5EF4-FFF2-40B4-BE49-F238E27FC236}">
                  <a16:creationId xmlns:a16="http://schemas.microsoft.com/office/drawing/2014/main" id="{B179CD1B-3A59-798D-D0F3-47D4BEDEF5C0}"/>
                </a:ext>
              </a:extLst>
            </p:cNvPr>
            <p:cNvSpPr txBox="1">
              <a:spLocks noChangeArrowheads="1"/>
            </p:cNvSpPr>
            <p:nvPr/>
          </p:nvSpPr>
          <p:spPr bwMode="auto">
            <a:xfrm>
              <a:off x="2697" y="1198"/>
              <a:ext cx="871"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600">
                  <a:cs typeface="Arial" panose="020B0604020202020204" pitchFamily="34" charset="0"/>
                </a:rPr>
                <a:t>Three-way valve</a:t>
              </a:r>
            </a:p>
          </p:txBody>
        </p:sp>
        <p:sp>
          <p:nvSpPr>
            <p:cNvPr id="34851" name="Rectangle 45">
              <a:extLst>
                <a:ext uri="{FF2B5EF4-FFF2-40B4-BE49-F238E27FC236}">
                  <a16:creationId xmlns:a16="http://schemas.microsoft.com/office/drawing/2014/main" id="{A21C450F-7E79-ACFA-E13D-501A58B697EE}"/>
                </a:ext>
              </a:extLst>
            </p:cNvPr>
            <p:cNvSpPr>
              <a:spLocks noChangeArrowheads="1"/>
            </p:cNvSpPr>
            <p:nvPr/>
          </p:nvSpPr>
          <p:spPr bwMode="auto">
            <a:xfrm>
              <a:off x="3779" y="1389"/>
              <a:ext cx="196" cy="287"/>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sp>
          <p:nvSpPr>
            <p:cNvPr id="34852" name="Text Box 46">
              <a:extLst>
                <a:ext uri="{FF2B5EF4-FFF2-40B4-BE49-F238E27FC236}">
                  <a16:creationId xmlns:a16="http://schemas.microsoft.com/office/drawing/2014/main" id="{A0685C4D-DF8E-1CDF-5281-7A9F09A020D3}"/>
                </a:ext>
              </a:extLst>
            </p:cNvPr>
            <p:cNvSpPr txBox="1">
              <a:spLocks noChangeArrowheads="1"/>
            </p:cNvSpPr>
            <p:nvPr/>
          </p:nvSpPr>
          <p:spPr bwMode="auto">
            <a:xfrm>
              <a:off x="4117" y="844"/>
              <a:ext cx="587" cy="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600">
                  <a:cs typeface="Arial" panose="020B0604020202020204" pitchFamily="34" charset="0"/>
                </a:rPr>
                <a:t>Cooler</a:t>
              </a:r>
            </a:p>
          </p:txBody>
        </p:sp>
        <p:grpSp>
          <p:nvGrpSpPr>
            <p:cNvPr id="34853" name="Group 47">
              <a:extLst>
                <a:ext uri="{FF2B5EF4-FFF2-40B4-BE49-F238E27FC236}">
                  <a16:creationId xmlns:a16="http://schemas.microsoft.com/office/drawing/2014/main" id="{B68B9617-B241-89FC-9790-563BE9C4795C}"/>
                </a:ext>
              </a:extLst>
            </p:cNvPr>
            <p:cNvGrpSpPr>
              <a:grpSpLocks/>
            </p:cNvGrpSpPr>
            <p:nvPr/>
          </p:nvGrpSpPr>
          <p:grpSpPr bwMode="auto">
            <a:xfrm>
              <a:off x="960" y="2085"/>
              <a:ext cx="240" cy="258"/>
              <a:chOff x="3780" y="6840"/>
              <a:chExt cx="900" cy="1035"/>
            </a:xfrm>
          </p:grpSpPr>
          <p:sp>
            <p:nvSpPr>
              <p:cNvPr id="34878" name="Oval 48">
                <a:extLst>
                  <a:ext uri="{FF2B5EF4-FFF2-40B4-BE49-F238E27FC236}">
                    <a16:creationId xmlns:a16="http://schemas.microsoft.com/office/drawing/2014/main" id="{43C182E1-530B-BFE1-C5C5-349E50B27967}"/>
                  </a:ext>
                </a:extLst>
              </p:cNvPr>
              <p:cNvSpPr>
                <a:spLocks noChangeArrowheads="1"/>
              </p:cNvSpPr>
              <p:nvPr/>
            </p:nvSpPr>
            <p:spPr bwMode="auto">
              <a:xfrm>
                <a:off x="3780" y="6840"/>
                <a:ext cx="900" cy="900"/>
              </a:xfrm>
              <a:prstGeom prst="ellipse">
                <a:avLst/>
              </a:prstGeom>
              <a:solidFill>
                <a:srgbClr val="FFFFFF"/>
              </a:solidFill>
              <a:ln w="9525">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grpSp>
            <p:nvGrpSpPr>
              <p:cNvPr id="34879" name="Group 49">
                <a:extLst>
                  <a:ext uri="{FF2B5EF4-FFF2-40B4-BE49-F238E27FC236}">
                    <a16:creationId xmlns:a16="http://schemas.microsoft.com/office/drawing/2014/main" id="{378D1FF8-D923-C7C4-B8C0-ADB7A0F9FC23}"/>
                  </a:ext>
                </a:extLst>
              </p:cNvPr>
              <p:cNvGrpSpPr>
                <a:grpSpLocks/>
              </p:cNvGrpSpPr>
              <p:nvPr/>
            </p:nvGrpSpPr>
            <p:grpSpPr bwMode="auto">
              <a:xfrm>
                <a:off x="3780" y="7695"/>
                <a:ext cx="900" cy="180"/>
                <a:chOff x="3780" y="7740"/>
                <a:chExt cx="900" cy="180"/>
              </a:xfrm>
            </p:grpSpPr>
            <p:sp>
              <p:nvSpPr>
                <p:cNvPr id="34881" name="Line 50">
                  <a:extLst>
                    <a:ext uri="{FF2B5EF4-FFF2-40B4-BE49-F238E27FC236}">
                      <a16:creationId xmlns:a16="http://schemas.microsoft.com/office/drawing/2014/main" id="{47FEE682-1B63-A5A9-DA17-BF1F983F970E}"/>
                    </a:ext>
                  </a:extLst>
                </p:cNvPr>
                <p:cNvSpPr>
                  <a:spLocks noChangeShapeType="1"/>
                </p:cNvSpPr>
                <p:nvPr/>
              </p:nvSpPr>
              <p:spPr bwMode="auto">
                <a:xfrm flipH="1">
                  <a:off x="3780" y="7740"/>
                  <a:ext cx="18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82" name="Line 51">
                  <a:extLst>
                    <a:ext uri="{FF2B5EF4-FFF2-40B4-BE49-F238E27FC236}">
                      <a16:creationId xmlns:a16="http://schemas.microsoft.com/office/drawing/2014/main" id="{6BC0BE99-427E-F229-4892-4E0E196C4D54}"/>
                    </a:ext>
                  </a:extLst>
                </p:cNvPr>
                <p:cNvSpPr>
                  <a:spLocks noChangeShapeType="1"/>
                </p:cNvSpPr>
                <p:nvPr/>
              </p:nvSpPr>
              <p:spPr bwMode="auto">
                <a:xfrm>
                  <a:off x="3780" y="7920"/>
                  <a:ext cx="9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83" name="Line 52">
                  <a:extLst>
                    <a:ext uri="{FF2B5EF4-FFF2-40B4-BE49-F238E27FC236}">
                      <a16:creationId xmlns:a16="http://schemas.microsoft.com/office/drawing/2014/main" id="{8CC4A4FA-DD87-F4DE-600C-225063E90794}"/>
                    </a:ext>
                  </a:extLst>
                </p:cNvPr>
                <p:cNvSpPr>
                  <a:spLocks noChangeShapeType="1"/>
                </p:cNvSpPr>
                <p:nvPr/>
              </p:nvSpPr>
              <p:spPr bwMode="auto">
                <a:xfrm flipH="1" flipV="1">
                  <a:off x="4500" y="7740"/>
                  <a:ext cx="18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grpSp>
          <p:sp>
            <p:nvSpPr>
              <p:cNvPr id="34880" name="Oval 53">
                <a:extLst>
                  <a:ext uri="{FF2B5EF4-FFF2-40B4-BE49-F238E27FC236}">
                    <a16:creationId xmlns:a16="http://schemas.microsoft.com/office/drawing/2014/main" id="{9FDCC87E-F37D-43E1-5DF5-5F5AD43E3D76}"/>
                  </a:ext>
                </a:extLst>
              </p:cNvPr>
              <p:cNvSpPr>
                <a:spLocks noChangeArrowheads="1"/>
              </p:cNvSpPr>
              <p:nvPr/>
            </p:nvSpPr>
            <p:spPr bwMode="auto">
              <a:xfrm>
                <a:off x="4140" y="7200"/>
                <a:ext cx="180" cy="180"/>
              </a:xfrm>
              <a:prstGeom prst="ellipse">
                <a:avLst/>
              </a:prstGeom>
              <a:solidFill>
                <a:srgbClr val="FFFFFF"/>
              </a:solidFill>
              <a:ln w="9525">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grpSp>
        <p:sp>
          <p:nvSpPr>
            <p:cNvPr id="34854" name="Line 54">
              <a:extLst>
                <a:ext uri="{FF2B5EF4-FFF2-40B4-BE49-F238E27FC236}">
                  <a16:creationId xmlns:a16="http://schemas.microsoft.com/office/drawing/2014/main" id="{71C920FC-5F1A-EDB8-759A-F77C4D9702DD}"/>
                </a:ext>
              </a:extLst>
            </p:cNvPr>
            <p:cNvSpPr>
              <a:spLocks noChangeShapeType="1"/>
            </p:cNvSpPr>
            <p:nvPr/>
          </p:nvSpPr>
          <p:spPr bwMode="auto">
            <a:xfrm flipH="1">
              <a:off x="1309" y="2012"/>
              <a:ext cx="1918"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55" name="Line 55">
              <a:extLst>
                <a:ext uri="{FF2B5EF4-FFF2-40B4-BE49-F238E27FC236}">
                  <a16:creationId xmlns:a16="http://schemas.microsoft.com/office/drawing/2014/main" id="{ADE63355-9188-E512-F011-2316577FD177}"/>
                </a:ext>
              </a:extLst>
            </p:cNvPr>
            <p:cNvSpPr>
              <a:spLocks noChangeShapeType="1"/>
            </p:cNvSpPr>
            <p:nvPr/>
          </p:nvSpPr>
          <p:spPr bwMode="auto">
            <a:xfrm>
              <a:off x="1301" y="2020"/>
              <a:ext cx="0" cy="17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56" name="Line 56">
              <a:extLst>
                <a:ext uri="{FF2B5EF4-FFF2-40B4-BE49-F238E27FC236}">
                  <a16:creationId xmlns:a16="http://schemas.microsoft.com/office/drawing/2014/main" id="{26681347-CFED-77C6-6A85-38D9061382A7}"/>
                </a:ext>
              </a:extLst>
            </p:cNvPr>
            <p:cNvSpPr>
              <a:spLocks noChangeShapeType="1"/>
            </p:cNvSpPr>
            <p:nvPr/>
          </p:nvSpPr>
          <p:spPr bwMode="auto">
            <a:xfrm flipH="1">
              <a:off x="1068" y="2192"/>
              <a:ext cx="240"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57" name="Line 57">
              <a:extLst>
                <a:ext uri="{FF2B5EF4-FFF2-40B4-BE49-F238E27FC236}">
                  <a16:creationId xmlns:a16="http://schemas.microsoft.com/office/drawing/2014/main" id="{D37E8DEF-906A-5376-68DE-35FF6FE37264}"/>
                </a:ext>
              </a:extLst>
            </p:cNvPr>
            <p:cNvSpPr>
              <a:spLocks noChangeShapeType="1"/>
            </p:cNvSpPr>
            <p:nvPr/>
          </p:nvSpPr>
          <p:spPr bwMode="auto">
            <a:xfrm flipV="1">
              <a:off x="1135" y="2020"/>
              <a:ext cx="0" cy="8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58" name="Line 58">
              <a:extLst>
                <a:ext uri="{FF2B5EF4-FFF2-40B4-BE49-F238E27FC236}">
                  <a16:creationId xmlns:a16="http://schemas.microsoft.com/office/drawing/2014/main" id="{91D8237F-D17E-C835-F345-332E795B3792}"/>
                </a:ext>
              </a:extLst>
            </p:cNvPr>
            <p:cNvSpPr>
              <a:spLocks noChangeShapeType="1"/>
            </p:cNvSpPr>
            <p:nvPr/>
          </p:nvSpPr>
          <p:spPr bwMode="auto">
            <a:xfrm>
              <a:off x="1068" y="2020"/>
              <a:ext cx="81"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59" name="Line 59">
              <a:extLst>
                <a:ext uri="{FF2B5EF4-FFF2-40B4-BE49-F238E27FC236}">
                  <a16:creationId xmlns:a16="http://schemas.microsoft.com/office/drawing/2014/main" id="{00AF6E43-D0DE-0E39-D2F9-7C6E5C2D0231}"/>
                </a:ext>
              </a:extLst>
            </p:cNvPr>
            <p:cNvSpPr>
              <a:spLocks noChangeShapeType="1"/>
            </p:cNvSpPr>
            <p:nvPr/>
          </p:nvSpPr>
          <p:spPr bwMode="auto">
            <a:xfrm>
              <a:off x="1068" y="2020"/>
              <a:ext cx="0" cy="8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60" name="Line 60">
              <a:extLst>
                <a:ext uri="{FF2B5EF4-FFF2-40B4-BE49-F238E27FC236}">
                  <a16:creationId xmlns:a16="http://schemas.microsoft.com/office/drawing/2014/main" id="{3911576F-AE60-0117-5AE1-F9EA74C8194D}"/>
                </a:ext>
              </a:extLst>
            </p:cNvPr>
            <p:cNvSpPr>
              <a:spLocks noChangeShapeType="1"/>
            </p:cNvSpPr>
            <p:nvPr/>
          </p:nvSpPr>
          <p:spPr bwMode="auto">
            <a:xfrm flipV="1">
              <a:off x="1104" y="1418"/>
              <a:ext cx="0" cy="60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61" name="AutoShape 61">
              <a:extLst>
                <a:ext uri="{FF2B5EF4-FFF2-40B4-BE49-F238E27FC236}">
                  <a16:creationId xmlns:a16="http://schemas.microsoft.com/office/drawing/2014/main" id="{750FE16B-6459-374A-6632-759DEBA5715C}"/>
                </a:ext>
              </a:extLst>
            </p:cNvPr>
            <p:cNvSpPr>
              <a:spLocks noChangeArrowheads="1"/>
            </p:cNvSpPr>
            <p:nvPr/>
          </p:nvSpPr>
          <p:spPr bwMode="auto">
            <a:xfrm>
              <a:off x="1068" y="1425"/>
              <a:ext cx="81" cy="172"/>
            </a:xfrm>
            <a:prstGeom prst="flowChartCollate">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sp>
          <p:nvSpPr>
            <p:cNvPr id="34862" name="Line 62">
              <a:extLst>
                <a:ext uri="{FF2B5EF4-FFF2-40B4-BE49-F238E27FC236}">
                  <a16:creationId xmlns:a16="http://schemas.microsoft.com/office/drawing/2014/main" id="{CB80F25F-5141-625C-516D-2A460B8955CD}"/>
                </a:ext>
              </a:extLst>
            </p:cNvPr>
            <p:cNvSpPr>
              <a:spLocks noChangeShapeType="1"/>
            </p:cNvSpPr>
            <p:nvPr/>
          </p:nvSpPr>
          <p:spPr bwMode="auto">
            <a:xfrm flipV="1">
              <a:off x="1098" y="1074"/>
              <a:ext cx="0" cy="34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63" name="Line 63">
              <a:extLst>
                <a:ext uri="{FF2B5EF4-FFF2-40B4-BE49-F238E27FC236}">
                  <a16:creationId xmlns:a16="http://schemas.microsoft.com/office/drawing/2014/main" id="{CA1F4931-AA09-D90C-480B-C7EE44CBF262}"/>
                </a:ext>
              </a:extLst>
            </p:cNvPr>
            <p:cNvSpPr>
              <a:spLocks noChangeShapeType="1"/>
            </p:cNvSpPr>
            <p:nvPr/>
          </p:nvSpPr>
          <p:spPr bwMode="auto">
            <a:xfrm>
              <a:off x="1092" y="1074"/>
              <a:ext cx="639" cy="1"/>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64" name="Text Box 64">
              <a:extLst>
                <a:ext uri="{FF2B5EF4-FFF2-40B4-BE49-F238E27FC236}">
                  <a16:creationId xmlns:a16="http://schemas.microsoft.com/office/drawing/2014/main" id="{56D03A74-20F1-D97C-F3CB-1AD17A183966}"/>
                </a:ext>
              </a:extLst>
            </p:cNvPr>
            <p:cNvSpPr txBox="1">
              <a:spLocks noChangeArrowheads="1"/>
            </p:cNvSpPr>
            <p:nvPr/>
          </p:nvSpPr>
          <p:spPr bwMode="auto">
            <a:xfrm>
              <a:off x="1670" y="952"/>
              <a:ext cx="976" cy="258"/>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600">
                  <a:cs typeface="Arial" panose="020B0604020202020204" pitchFamily="34" charset="0"/>
                </a:rPr>
                <a:t>Evaporation tank</a:t>
              </a:r>
            </a:p>
          </p:txBody>
        </p:sp>
        <p:sp>
          <p:nvSpPr>
            <p:cNvPr id="34865" name="Text Box 65">
              <a:extLst>
                <a:ext uri="{FF2B5EF4-FFF2-40B4-BE49-F238E27FC236}">
                  <a16:creationId xmlns:a16="http://schemas.microsoft.com/office/drawing/2014/main" id="{9D788609-28AB-45A6-8DFC-B3A9F35E54DD}"/>
                </a:ext>
              </a:extLst>
            </p:cNvPr>
            <p:cNvSpPr txBox="1">
              <a:spLocks noChangeArrowheads="1"/>
            </p:cNvSpPr>
            <p:nvPr/>
          </p:nvSpPr>
          <p:spPr bwMode="auto">
            <a:xfrm>
              <a:off x="1440" y="2622"/>
              <a:ext cx="399" cy="210"/>
            </a:xfrm>
            <a:prstGeom prst="rect">
              <a:avLst/>
            </a:prstGeom>
            <a:solidFill>
              <a:srgbClr val="FFFFFF"/>
            </a:solidFill>
            <a:ln w="9525">
              <a:solidFill>
                <a:srgbClr val="0000FF"/>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600">
                  <a:solidFill>
                    <a:srgbClr val="0000FF"/>
                  </a:solidFill>
                  <a:cs typeface="Arial" panose="020B0604020202020204" pitchFamily="34" charset="0"/>
                </a:rPr>
                <a:t>  VSD</a:t>
              </a:r>
            </a:p>
          </p:txBody>
        </p:sp>
        <p:sp>
          <p:nvSpPr>
            <p:cNvPr id="34866" name="Line 66">
              <a:extLst>
                <a:ext uri="{FF2B5EF4-FFF2-40B4-BE49-F238E27FC236}">
                  <a16:creationId xmlns:a16="http://schemas.microsoft.com/office/drawing/2014/main" id="{A9D2B185-31B3-0F07-E507-685E9E5382D3}"/>
                </a:ext>
              </a:extLst>
            </p:cNvPr>
            <p:cNvSpPr>
              <a:spLocks noChangeShapeType="1"/>
            </p:cNvSpPr>
            <p:nvPr/>
          </p:nvSpPr>
          <p:spPr bwMode="auto">
            <a:xfrm flipV="1">
              <a:off x="1104" y="2335"/>
              <a:ext cx="0" cy="430"/>
            </a:xfrm>
            <a:prstGeom prst="line">
              <a:avLst/>
            </a:prstGeom>
            <a:noFill/>
            <a:ln w="9525">
              <a:solidFill>
                <a:srgbClr val="000000"/>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67" name="Text Box 67">
              <a:extLst>
                <a:ext uri="{FF2B5EF4-FFF2-40B4-BE49-F238E27FC236}">
                  <a16:creationId xmlns:a16="http://schemas.microsoft.com/office/drawing/2014/main" id="{0B51D8A2-21E6-7881-37F4-2AF5FD4F9EDF}"/>
                </a:ext>
              </a:extLst>
            </p:cNvPr>
            <p:cNvSpPr txBox="1">
              <a:spLocks noChangeArrowheads="1"/>
            </p:cNvSpPr>
            <p:nvPr/>
          </p:nvSpPr>
          <p:spPr bwMode="auto">
            <a:xfrm>
              <a:off x="1337" y="1246"/>
              <a:ext cx="635" cy="258"/>
            </a:xfrm>
            <a:prstGeom prst="rect">
              <a:avLst/>
            </a:prstGeom>
            <a:solidFill>
              <a:srgbClr val="FFFFFF"/>
            </a:solidFill>
            <a:ln w="9525">
              <a:solidFill>
                <a:srgbClr val="0000FF"/>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600">
                  <a:solidFill>
                    <a:srgbClr val="0000FF"/>
                  </a:solidFill>
                  <a:cs typeface="Arial" panose="020B0604020202020204" pitchFamily="34" charset="0"/>
                </a:rPr>
                <a:t>Pressure</a:t>
              </a:r>
            </a:p>
          </p:txBody>
        </p:sp>
        <p:sp>
          <p:nvSpPr>
            <p:cNvPr id="34868" name="Line 68">
              <a:extLst>
                <a:ext uri="{FF2B5EF4-FFF2-40B4-BE49-F238E27FC236}">
                  <a16:creationId xmlns:a16="http://schemas.microsoft.com/office/drawing/2014/main" id="{8CA1EA28-F33E-1583-3920-595758B20FE9}"/>
                </a:ext>
              </a:extLst>
            </p:cNvPr>
            <p:cNvSpPr>
              <a:spLocks noChangeShapeType="1"/>
            </p:cNvSpPr>
            <p:nvPr/>
          </p:nvSpPr>
          <p:spPr bwMode="auto">
            <a:xfrm>
              <a:off x="1610" y="1504"/>
              <a:ext cx="0" cy="1118"/>
            </a:xfrm>
            <a:prstGeom prst="line">
              <a:avLst/>
            </a:prstGeom>
            <a:noFill/>
            <a:ln w="9525">
              <a:solidFill>
                <a:srgbClr val="000000"/>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69" name="Line 69">
              <a:extLst>
                <a:ext uri="{FF2B5EF4-FFF2-40B4-BE49-F238E27FC236}">
                  <a16:creationId xmlns:a16="http://schemas.microsoft.com/office/drawing/2014/main" id="{F274C7E4-424B-9D65-C0C9-B016B2930B4A}"/>
                </a:ext>
              </a:extLst>
            </p:cNvPr>
            <p:cNvSpPr>
              <a:spLocks noChangeShapeType="1"/>
            </p:cNvSpPr>
            <p:nvPr/>
          </p:nvSpPr>
          <p:spPr bwMode="auto">
            <a:xfrm flipH="1">
              <a:off x="3272" y="1590"/>
              <a:ext cx="159" cy="8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70" name="Line 70">
              <a:extLst>
                <a:ext uri="{FF2B5EF4-FFF2-40B4-BE49-F238E27FC236}">
                  <a16:creationId xmlns:a16="http://schemas.microsoft.com/office/drawing/2014/main" id="{F183DD7F-FA37-C601-7BF0-E6D315559EDE}"/>
                </a:ext>
              </a:extLst>
            </p:cNvPr>
            <p:cNvSpPr>
              <a:spLocks noChangeShapeType="1"/>
            </p:cNvSpPr>
            <p:nvPr/>
          </p:nvSpPr>
          <p:spPr bwMode="auto">
            <a:xfrm>
              <a:off x="3264" y="1600"/>
              <a:ext cx="168" cy="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71" name="Line 71">
              <a:extLst>
                <a:ext uri="{FF2B5EF4-FFF2-40B4-BE49-F238E27FC236}">
                  <a16:creationId xmlns:a16="http://schemas.microsoft.com/office/drawing/2014/main" id="{0D4BEE9A-0240-B35A-B797-A49DEC3E1FA6}"/>
                </a:ext>
              </a:extLst>
            </p:cNvPr>
            <p:cNvSpPr>
              <a:spLocks noChangeShapeType="1"/>
            </p:cNvSpPr>
            <p:nvPr/>
          </p:nvSpPr>
          <p:spPr bwMode="auto">
            <a:xfrm flipV="1">
              <a:off x="2603" y="1647"/>
              <a:ext cx="720" cy="516"/>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72" name="Text Box 72">
              <a:extLst>
                <a:ext uri="{FF2B5EF4-FFF2-40B4-BE49-F238E27FC236}">
                  <a16:creationId xmlns:a16="http://schemas.microsoft.com/office/drawing/2014/main" id="{2D443B4B-A21C-9173-848A-3577D2F820B9}"/>
                </a:ext>
              </a:extLst>
            </p:cNvPr>
            <p:cNvSpPr txBox="1">
              <a:spLocks noChangeArrowheads="1"/>
            </p:cNvSpPr>
            <p:nvPr/>
          </p:nvSpPr>
          <p:spPr bwMode="auto">
            <a:xfrm>
              <a:off x="2152" y="2112"/>
              <a:ext cx="1118" cy="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600">
                  <a:solidFill>
                    <a:srgbClr val="FF0000"/>
                  </a:solidFill>
                  <a:cs typeface="Arial" panose="020B0604020202020204" pitchFamily="34" charset="0"/>
                </a:rPr>
                <a:t>Closed Tuesday</a:t>
              </a:r>
            </a:p>
          </p:txBody>
        </p:sp>
        <p:sp>
          <p:nvSpPr>
            <p:cNvPr id="34873" name="Line 73">
              <a:extLst>
                <a:ext uri="{FF2B5EF4-FFF2-40B4-BE49-F238E27FC236}">
                  <a16:creationId xmlns:a16="http://schemas.microsoft.com/office/drawing/2014/main" id="{0D700BC9-AE66-C940-FFAD-D51D831AF2C3}"/>
                </a:ext>
              </a:extLst>
            </p:cNvPr>
            <p:cNvSpPr>
              <a:spLocks noChangeShapeType="1"/>
            </p:cNvSpPr>
            <p:nvPr/>
          </p:nvSpPr>
          <p:spPr bwMode="auto">
            <a:xfrm flipV="1">
              <a:off x="3168" y="1160"/>
              <a:ext cx="144" cy="11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74" name="Line 74">
              <a:extLst>
                <a:ext uri="{FF2B5EF4-FFF2-40B4-BE49-F238E27FC236}">
                  <a16:creationId xmlns:a16="http://schemas.microsoft.com/office/drawing/2014/main" id="{C6FD2945-71FA-5884-8E9B-555AD4F131D7}"/>
                </a:ext>
              </a:extLst>
            </p:cNvPr>
            <p:cNvSpPr>
              <a:spLocks noChangeShapeType="1"/>
            </p:cNvSpPr>
            <p:nvPr/>
          </p:nvSpPr>
          <p:spPr bwMode="auto">
            <a:xfrm flipH="1">
              <a:off x="4032" y="988"/>
              <a:ext cx="144" cy="11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75" name="Line 75">
              <a:extLst>
                <a:ext uri="{FF2B5EF4-FFF2-40B4-BE49-F238E27FC236}">
                  <a16:creationId xmlns:a16="http://schemas.microsoft.com/office/drawing/2014/main" id="{62B22744-0B6B-9AC7-30B3-BA8CF3582031}"/>
                </a:ext>
              </a:extLst>
            </p:cNvPr>
            <p:cNvSpPr>
              <a:spLocks noChangeShapeType="1"/>
            </p:cNvSpPr>
            <p:nvPr/>
          </p:nvSpPr>
          <p:spPr bwMode="auto">
            <a:xfrm>
              <a:off x="3346" y="1122"/>
              <a:ext cx="0" cy="91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76" name="Line 76">
              <a:extLst>
                <a:ext uri="{FF2B5EF4-FFF2-40B4-BE49-F238E27FC236}">
                  <a16:creationId xmlns:a16="http://schemas.microsoft.com/office/drawing/2014/main" id="{0BD4252C-374D-125C-AE72-581E958CEF5A}"/>
                </a:ext>
              </a:extLst>
            </p:cNvPr>
            <p:cNvSpPr>
              <a:spLocks noChangeShapeType="1"/>
            </p:cNvSpPr>
            <p:nvPr/>
          </p:nvSpPr>
          <p:spPr bwMode="auto">
            <a:xfrm>
              <a:off x="1104" y="1392"/>
              <a:ext cx="240" cy="0"/>
            </a:xfrm>
            <a:prstGeom prst="line">
              <a:avLst/>
            </a:prstGeom>
            <a:noFill/>
            <a:ln w="9525">
              <a:solidFill>
                <a:schemeClr val="tx1"/>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77" name="Line 77">
              <a:extLst>
                <a:ext uri="{FF2B5EF4-FFF2-40B4-BE49-F238E27FC236}">
                  <a16:creationId xmlns:a16="http://schemas.microsoft.com/office/drawing/2014/main" id="{1A1A3D32-C17C-72A6-7C6E-A1C698A87AC4}"/>
                </a:ext>
              </a:extLst>
            </p:cNvPr>
            <p:cNvSpPr>
              <a:spLocks noChangeShapeType="1"/>
            </p:cNvSpPr>
            <p:nvPr/>
          </p:nvSpPr>
          <p:spPr bwMode="auto">
            <a:xfrm flipH="1">
              <a:off x="1104" y="2736"/>
              <a:ext cx="336"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grpSp>
      <p:pic>
        <p:nvPicPr>
          <p:cNvPr id="72" name="Picture 71"/>
          <p:cNvPicPr>
            <a:picLocks noChangeAspect="1"/>
          </p:cNvPicPr>
          <p:nvPr/>
        </p:nvPicPr>
        <p:blipFill>
          <a:blip r:embed="rId3"/>
          <a:stretch>
            <a:fillRect/>
          </a:stretch>
        </p:blipFill>
        <p:spPr>
          <a:xfrm>
            <a:off x="11271612" y="6029241"/>
            <a:ext cx="907688" cy="828759"/>
          </a:xfrm>
          <a:prstGeom prst="rect">
            <a:avLst/>
          </a:prstGeom>
        </p:spPr>
      </p:pic>
    </p:spTree>
    <p:extLst>
      <p:ext uri="{BB962C8B-B14F-4D97-AF65-F5344CB8AC3E}">
        <p14:creationId xmlns:p14="http://schemas.microsoft.com/office/powerpoint/2010/main" val="856221635"/>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ACC2C280-D2CB-EE3C-C330-7A6E5F31906C}"/>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4ABD35D0-A8B3-05CF-48F2-3F6F1BA35235}"/>
              </a:ext>
            </a:extLst>
          </p:cNvPr>
          <p:cNvSpPr>
            <a:spLocks noGrp="1"/>
          </p:cNvSpPr>
          <p:nvPr>
            <p:ph type="title" idx="4294967295"/>
          </p:nvPr>
        </p:nvSpPr>
        <p:spPr>
          <a:xfrm>
            <a:off x="0" y="300251"/>
            <a:ext cx="12192000" cy="1177712"/>
          </a:xfrm>
          <a:prstGeom prst="rect">
            <a:avLst/>
          </a:prstGeom>
        </p:spPr>
        <p:txBody>
          <a:bodyPr>
            <a:normAutofit/>
          </a:bodyPr>
          <a:lstStyle/>
          <a:p>
            <a:pPr algn="ctr"/>
            <a:r>
              <a:rPr lang="en-US" altLang="en-US" sz="3200">
                <a:solidFill>
                  <a:schemeClr val="accent1">
                    <a:lumMod val="50000"/>
                  </a:schemeClr>
                </a:solidFill>
                <a:latin typeface="Arial" panose="020B0604020202020204" pitchFamily="34" charset="0"/>
                <a:cs typeface="Arial" panose="020B0604020202020204" pitchFamily="34" charset="0"/>
              </a:rPr>
              <a:t>QUIZ</a:t>
            </a:r>
            <a:endParaRPr lang="en-US" altLang="en-US" sz="3200" b="1" dirty="0">
              <a:solidFill>
                <a:schemeClr val="accent1">
                  <a:lumMod val="50000"/>
                </a:schemeClr>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C9B80E54-DF1D-D67D-EE81-297A0C397ABA}"/>
              </a:ext>
            </a:extLst>
          </p:cNvPr>
          <p:cNvPicPr>
            <a:picLocks noChangeAspect="1"/>
          </p:cNvPicPr>
          <p:nvPr/>
        </p:nvPicPr>
        <p:blipFill>
          <a:blip r:embed="rId3"/>
          <a:stretch>
            <a:fillRect/>
          </a:stretch>
        </p:blipFill>
        <p:spPr>
          <a:xfrm>
            <a:off x="11271612" y="6029241"/>
            <a:ext cx="907688" cy="828759"/>
          </a:xfrm>
          <a:prstGeom prst="rect">
            <a:avLst/>
          </a:prstGeom>
        </p:spPr>
      </p:pic>
      <p:sp>
        <p:nvSpPr>
          <p:cNvPr id="2" name="Rectangle 1">
            <a:extLst>
              <a:ext uri="{FF2B5EF4-FFF2-40B4-BE49-F238E27FC236}">
                <a16:creationId xmlns:a16="http://schemas.microsoft.com/office/drawing/2014/main" id="{E49C17B6-43D9-8063-E11F-42DEA9A6FE6F}"/>
              </a:ext>
            </a:extLst>
          </p:cNvPr>
          <p:cNvSpPr/>
          <p:nvPr/>
        </p:nvSpPr>
        <p:spPr>
          <a:xfrm>
            <a:off x="589128" y="1477963"/>
            <a:ext cx="11013744" cy="958660"/>
          </a:xfrm>
          <a:prstGeom prst="rect">
            <a:avLst/>
          </a:prstGeom>
        </p:spPr>
        <p:txBody>
          <a:bodyPr wrap="square">
            <a:spAutoFit/>
          </a:bodyPr>
          <a:lstStyle/>
          <a:p>
            <a:pPr marL="457200" indent="-457200">
              <a:lnSpc>
                <a:spcPct val="150000"/>
              </a:lnSpc>
              <a:buAutoNum type="arabicPeriod"/>
            </a:pPr>
            <a:r>
              <a:rPr lang="en-US" sz="2000"/>
              <a:t>Differentiate between a refrigeration system and an air conditioning system</a:t>
            </a:r>
          </a:p>
          <a:p>
            <a:pPr marL="457200" indent="-457200">
              <a:lnSpc>
                <a:spcPct val="150000"/>
              </a:lnSpc>
              <a:buAutoNum type="arabicPeriod"/>
            </a:pPr>
            <a:r>
              <a:rPr lang="en-US" sz="2000"/>
              <a:t>State the applications of each system in industry and daily life.</a:t>
            </a:r>
          </a:p>
        </p:txBody>
      </p:sp>
    </p:spTree>
    <p:extLst>
      <p:ext uri="{BB962C8B-B14F-4D97-AF65-F5344CB8AC3E}">
        <p14:creationId xmlns:p14="http://schemas.microsoft.com/office/powerpoint/2010/main" val="197527317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fade">
                                      <p:cBhvr>
                                        <p:cTn id="7" dur="1000"/>
                                        <p:tgtEl>
                                          <p:spTgt spid="256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a:extLst>
              <a:ext uri="{FF2B5EF4-FFF2-40B4-BE49-F238E27FC236}">
                <a16:creationId xmlns:a16="http://schemas.microsoft.com/office/drawing/2014/main" id="{2464E2BC-0A88-5043-595B-5BFB507FA9C1}"/>
              </a:ext>
            </a:extLst>
          </p:cNvPr>
          <p:cNvSpPr>
            <a:spLocks noGrp="1"/>
          </p:cNvSpPr>
          <p:nvPr>
            <p:ph type="title" idx="4294967295"/>
          </p:nvPr>
        </p:nvSpPr>
        <p:spPr>
          <a:xfrm>
            <a:off x="0" y="612775"/>
            <a:ext cx="12192000" cy="563563"/>
          </a:xfrm>
          <a:prstGeom prst="rect">
            <a:avLst/>
          </a:prstGeom>
        </p:spPr>
        <p:txBody>
          <a:bodyPr>
            <a:normAutofit fontScale="90000"/>
          </a:bodyPr>
          <a:lstStyle/>
          <a:p>
            <a:pPr algn="ctr"/>
            <a:r>
              <a:rPr lang="en-US" altLang="en-US" sz="3600" b="1">
                <a:solidFill>
                  <a:schemeClr val="accent1">
                    <a:lumMod val="50000"/>
                  </a:schemeClr>
                </a:solidFill>
                <a:latin typeface="Arial" panose="020B0604020202020204" pitchFamily="34" charset="0"/>
                <a:cs typeface="Arial" panose="020B0604020202020204" pitchFamily="34" charset="0"/>
              </a:rPr>
              <a:t>INSTALL AN INVERTER FOR THE COOLING FAN</a:t>
            </a:r>
            <a:endParaRPr lang="en-US" altLang="en-US" sz="3600" b="1" dirty="0">
              <a:solidFill>
                <a:schemeClr val="accent1">
                  <a:lumMod val="50000"/>
                </a:schemeClr>
              </a:solidFill>
              <a:latin typeface="Arial" panose="020B0604020202020204" pitchFamily="34" charset="0"/>
              <a:cs typeface="Arial" panose="020B0604020202020204" pitchFamily="34" charset="0"/>
            </a:endParaRPr>
          </a:p>
        </p:txBody>
      </p:sp>
      <p:grpSp>
        <p:nvGrpSpPr>
          <p:cNvPr id="2" name="Group 33">
            <a:extLst>
              <a:ext uri="{FF2B5EF4-FFF2-40B4-BE49-F238E27FC236}">
                <a16:creationId xmlns:a16="http://schemas.microsoft.com/office/drawing/2014/main" id="{61CC5E0A-4DEF-A28C-CE0B-625EDDD4DD38}"/>
              </a:ext>
            </a:extLst>
          </p:cNvPr>
          <p:cNvGrpSpPr>
            <a:grpSpLocks/>
          </p:cNvGrpSpPr>
          <p:nvPr/>
        </p:nvGrpSpPr>
        <p:grpSpPr bwMode="auto">
          <a:xfrm>
            <a:off x="2582864" y="1836739"/>
            <a:ext cx="6789737" cy="3302001"/>
            <a:chOff x="567" y="1157"/>
            <a:chExt cx="4277" cy="2080"/>
          </a:xfrm>
        </p:grpSpPr>
        <p:sp>
          <p:nvSpPr>
            <p:cNvPr id="35844" name="Line 5">
              <a:extLst>
                <a:ext uri="{FF2B5EF4-FFF2-40B4-BE49-F238E27FC236}">
                  <a16:creationId xmlns:a16="http://schemas.microsoft.com/office/drawing/2014/main" id="{0C4FF509-7BEF-4DCE-6E91-5288FDD0D3E8}"/>
                </a:ext>
              </a:extLst>
            </p:cNvPr>
            <p:cNvSpPr>
              <a:spLocks noChangeShapeType="1"/>
            </p:cNvSpPr>
            <p:nvPr/>
          </p:nvSpPr>
          <p:spPr bwMode="auto">
            <a:xfrm flipV="1">
              <a:off x="2196" y="1762"/>
              <a:ext cx="82" cy="5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5845" name="Line 6">
              <a:extLst>
                <a:ext uri="{FF2B5EF4-FFF2-40B4-BE49-F238E27FC236}">
                  <a16:creationId xmlns:a16="http://schemas.microsoft.com/office/drawing/2014/main" id="{EB828855-2C99-8CD0-7700-9CFBC483AD9B}"/>
                </a:ext>
              </a:extLst>
            </p:cNvPr>
            <p:cNvSpPr>
              <a:spLocks noChangeShapeType="1"/>
            </p:cNvSpPr>
            <p:nvPr/>
          </p:nvSpPr>
          <p:spPr bwMode="auto">
            <a:xfrm>
              <a:off x="2278" y="1762"/>
              <a:ext cx="82" cy="11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5846" name="Line 7">
              <a:extLst>
                <a:ext uri="{FF2B5EF4-FFF2-40B4-BE49-F238E27FC236}">
                  <a16:creationId xmlns:a16="http://schemas.microsoft.com/office/drawing/2014/main" id="{BEE9625B-B5D4-DEDE-2403-2DFB03D519B6}"/>
                </a:ext>
              </a:extLst>
            </p:cNvPr>
            <p:cNvSpPr>
              <a:spLocks noChangeShapeType="1"/>
            </p:cNvSpPr>
            <p:nvPr/>
          </p:nvSpPr>
          <p:spPr bwMode="auto">
            <a:xfrm flipV="1">
              <a:off x="2360" y="1762"/>
              <a:ext cx="83" cy="11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5847" name="Line 8">
              <a:extLst>
                <a:ext uri="{FF2B5EF4-FFF2-40B4-BE49-F238E27FC236}">
                  <a16:creationId xmlns:a16="http://schemas.microsoft.com/office/drawing/2014/main" id="{6600F1D8-ECC7-2244-34EF-F4706912D70A}"/>
                </a:ext>
              </a:extLst>
            </p:cNvPr>
            <p:cNvSpPr>
              <a:spLocks noChangeShapeType="1"/>
            </p:cNvSpPr>
            <p:nvPr/>
          </p:nvSpPr>
          <p:spPr bwMode="auto">
            <a:xfrm>
              <a:off x="2443" y="1762"/>
              <a:ext cx="81" cy="11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5848" name="Line 9">
              <a:extLst>
                <a:ext uri="{FF2B5EF4-FFF2-40B4-BE49-F238E27FC236}">
                  <a16:creationId xmlns:a16="http://schemas.microsoft.com/office/drawing/2014/main" id="{09B1E65E-75F7-C3A7-55DA-F1F8C6F2C78F}"/>
                </a:ext>
              </a:extLst>
            </p:cNvPr>
            <p:cNvSpPr>
              <a:spLocks noChangeShapeType="1"/>
            </p:cNvSpPr>
            <p:nvPr/>
          </p:nvSpPr>
          <p:spPr bwMode="auto">
            <a:xfrm flipV="1">
              <a:off x="2524" y="1762"/>
              <a:ext cx="84" cy="11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5849" name="Line 10">
              <a:extLst>
                <a:ext uri="{FF2B5EF4-FFF2-40B4-BE49-F238E27FC236}">
                  <a16:creationId xmlns:a16="http://schemas.microsoft.com/office/drawing/2014/main" id="{24B75E4E-7B4F-5AF1-51B8-5AB12DFE5A12}"/>
                </a:ext>
              </a:extLst>
            </p:cNvPr>
            <p:cNvSpPr>
              <a:spLocks noChangeShapeType="1"/>
            </p:cNvSpPr>
            <p:nvPr/>
          </p:nvSpPr>
          <p:spPr bwMode="auto">
            <a:xfrm>
              <a:off x="2608" y="1762"/>
              <a:ext cx="82" cy="11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5850" name="Line 11">
              <a:extLst>
                <a:ext uri="{FF2B5EF4-FFF2-40B4-BE49-F238E27FC236}">
                  <a16:creationId xmlns:a16="http://schemas.microsoft.com/office/drawing/2014/main" id="{F3F8D49E-2049-9677-3AD5-35F7C3EAF216}"/>
                </a:ext>
              </a:extLst>
            </p:cNvPr>
            <p:cNvSpPr>
              <a:spLocks noChangeShapeType="1"/>
            </p:cNvSpPr>
            <p:nvPr/>
          </p:nvSpPr>
          <p:spPr bwMode="auto">
            <a:xfrm flipV="1">
              <a:off x="2690" y="1762"/>
              <a:ext cx="83" cy="11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5851" name="Line 12">
              <a:extLst>
                <a:ext uri="{FF2B5EF4-FFF2-40B4-BE49-F238E27FC236}">
                  <a16:creationId xmlns:a16="http://schemas.microsoft.com/office/drawing/2014/main" id="{9C1C2DB1-05A1-1F68-9EAC-4700F8F1C845}"/>
                </a:ext>
              </a:extLst>
            </p:cNvPr>
            <p:cNvSpPr>
              <a:spLocks noChangeShapeType="1"/>
            </p:cNvSpPr>
            <p:nvPr/>
          </p:nvSpPr>
          <p:spPr bwMode="auto">
            <a:xfrm>
              <a:off x="2773" y="1762"/>
              <a:ext cx="81" cy="5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5852" name="Line 13">
              <a:extLst>
                <a:ext uri="{FF2B5EF4-FFF2-40B4-BE49-F238E27FC236}">
                  <a16:creationId xmlns:a16="http://schemas.microsoft.com/office/drawing/2014/main" id="{093862A5-5F27-851D-3D74-13BEB138ED37}"/>
                </a:ext>
              </a:extLst>
            </p:cNvPr>
            <p:cNvSpPr>
              <a:spLocks noChangeShapeType="1"/>
            </p:cNvSpPr>
            <p:nvPr/>
          </p:nvSpPr>
          <p:spPr bwMode="auto">
            <a:xfrm>
              <a:off x="567" y="1817"/>
              <a:ext cx="162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5853" name="Line 14">
              <a:extLst>
                <a:ext uri="{FF2B5EF4-FFF2-40B4-BE49-F238E27FC236}">
                  <a16:creationId xmlns:a16="http://schemas.microsoft.com/office/drawing/2014/main" id="{4CC1295B-5049-9FF7-6C50-BBD6E7AD1A33}"/>
                </a:ext>
              </a:extLst>
            </p:cNvPr>
            <p:cNvSpPr>
              <a:spLocks noChangeShapeType="1"/>
            </p:cNvSpPr>
            <p:nvPr/>
          </p:nvSpPr>
          <p:spPr bwMode="auto">
            <a:xfrm flipH="1">
              <a:off x="2854" y="1817"/>
              <a:ext cx="74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5854" name="Line 15">
              <a:extLst>
                <a:ext uri="{FF2B5EF4-FFF2-40B4-BE49-F238E27FC236}">
                  <a16:creationId xmlns:a16="http://schemas.microsoft.com/office/drawing/2014/main" id="{F4D0B631-D0EA-6850-5248-BB7EBC58E17A}"/>
                </a:ext>
              </a:extLst>
            </p:cNvPr>
            <p:cNvSpPr>
              <a:spLocks noChangeShapeType="1"/>
            </p:cNvSpPr>
            <p:nvPr/>
          </p:nvSpPr>
          <p:spPr bwMode="auto">
            <a:xfrm>
              <a:off x="2030" y="1380"/>
              <a:ext cx="906"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5855" name="Line 16">
              <a:extLst>
                <a:ext uri="{FF2B5EF4-FFF2-40B4-BE49-F238E27FC236}">
                  <a16:creationId xmlns:a16="http://schemas.microsoft.com/office/drawing/2014/main" id="{74750C6A-5D8F-3281-634D-78EEF93CD467}"/>
                </a:ext>
              </a:extLst>
            </p:cNvPr>
            <p:cNvSpPr>
              <a:spLocks noChangeShapeType="1"/>
            </p:cNvSpPr>
            <p:nvPr/>
          </p:nvSpPr>
          <p:spPr bwMode="auto">
            <a:xfrm>
              <a:off x="2030" y="1380"/>
              <a:ext cx="0" cy="185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5856" name="Line 17">
              <a:extLst>
                <a:ext uri="{FF2B5EF4-FFF2-40B4-BE49-F238E27FC236}">
                  <a16:creationId xmlns:a16="http://schemas.microsoft.com/office/drawing/2014/main" id="{72F84D18-803E-CD17-F92A-FBE91D048D9E}"/>
                </a:ext>
              </a:extLst>
            </p:cNvPr>
            <p:cNvSpPr>
              <a:spLocks noChangeShapeType="1"/>
            </p:cNvSpPr>
            <p:nvPr/>
          </p:nvSpPr>
          <p:spPr bwMode="auto">
            <a:xfrm>
              <a:off x="2936" y="1380"/>
              <a:ext cx="0" cy="185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5857" name="Line 18">
              <a:extLst>
                <a:ext uri="{FF2B5EF4-FFF2-40B4-BE49-F238E27FC236}">
                  <a16:creationId xmlns:a16="http://schemas.microsoft.com/office/drawing/2014/main" id="{8C0A6A80-916B-C7BD-0679-17F6F285B08D}"/>
                </a:ext>
              </a:extLst>
            </p:cNvPr>
            <p:cNvSpPr>
              <a:spLocks noChangeShapeType="1"/>
            </p:cNvSpPr>
            <p:nvPr/>
          </p:nvSpPr>
          <p:spPr bwMode="auto">
            <a:xfrm>
              <a:off x="2030" y="3237"/>
              <a:ext cx="906"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5858" name="AutoShape 23">
              <a:extLst>
                <a:ext uri="{FF2B5EF4-FFF2-40B4-BE49-F238E27FC236}">
                  <a16:creationId xmlns:a16="http://schemas.microsoft.com/office/drawing/2014/main" id="{C93D1E63-65A3-3270-5F2A-32BF12016610}"/>
                </a:ext>
              </a:extLst>
            </p:cNvPr>
            <p:cNvSpPr>
              <a:spLocks noChangeArrowheads="1"/>
            </p:cNvSpPr>
            <p:nvPr/>
          </p:nvSpPr>
          <p:spPr bwMode="auto">
            <a:xfrm>
              <a:off x="1716" y="1797"/>
              <a:ext cx="140" cy="46"/>
            </a:xfrm>
            <a:prstGeom prst="rightArrow">
              <a:avLst>
                <a:gd name="adj1" fmla="val 50000"/>
                <a:gd name="adj2" fmla="val 314676"/>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sp>
          <p:nvSpPr>
            <p:cNvPr id="35859" name="Rectangle 30">
              <a:extLst>
                <a:ext uri="{FF2B5EF4-FFF2-40B4-BE49-F238E27FC236}">
                  <a16:creationId xmlns:a16="http://schemas.microsoft.com/office/drawing/2014/main" id="{76632924-CF54-E45D-0A14-14ACD3A6CBE0}"/>
                </a:ext>
              </a:extLst>
            </p:cNvPr>
            <p:cNvSpPr>
              <a:spLocks noChangeArrowheads="1"/>
            </p:cNvSpPr>
            <p:nvPr/>
          </p:nvSpPr>
          <p:spPr bwMode="auto">
            <a:xfrm>
              <a:off x="2287" y="2472"/>
              <a:ext cx="413" cy="655"/>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sp>
          <p:nvSpPr>
            <p:cNvPr id="35860" name="Text Box 31">
              <a:extLst>
                <a:ext uri="{FF2B5EF4-FFF2-40B4-BE49-F238E27FC236}">
                  <a16:creationId xmlns:a16="http://schemas.microsoft.com/office/drawing/2014/main" id="{76D4231C-6B1E-1362-2AD0-7FB9A65403A7}"/>
                </a:ext>
              </a:extLst>
            </p:cNvPr>
            <p:cNvSpPr txBox="1">
              <a:spLocks noChangeArrowheads="1"/>
            </p:cNvSpPr>
            <p:nvPr/>
          </p:nvSpPr>
          <p:spPr bwMode="auto">
            <a:xfrm>
              <a:off x="2953" y="1157"/>
              <a:ext cx="1072" cy="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600">
                  <a:cs typeface="Arial" panose="020B0604020202020204" pitchFamily="34" charset="0"/>
                </a:rPr>
                <a:t>cooling rack</a:t>
              </a:r>
            </a:p>
          </p:txBody>
        </p:sp>
        <p:sp>
          <p:nvSpPr>
            <p:cNvPr id="35861" name="Text Box 32">
              <a:extLst>
                <a:ext uri="{FF2B5EF4-FFF2-40B4-BE49-F238E27FC236}">
                  <a16:creationId xmlns:a16="http://schemas.microsoft.com/office/drawing/2014/main" id="{20572659-DEC1-0E11-30BC-60EF7084E146}"/>
                </a:ext>
              </a:extLst>
            </p:cNvPr>
            <p:cNvSpPr txBox="1">
              <a:spLocks noChangeArrowheads="1"/>
            </p:cNvSpPr>
            <p:nvPr/>
          </p:nvSpPr>
          <p:spPr bwMode="auto">
            <a:xfrm>
              <a:off x="4242" y="2637"/>
              <a:ext cx="602" cy="367"/>
            </a:xfrm>
            <a:prstGeom prst="rect">
              <a:avLst/>
            </a:prstGeom>
            <a:solidFill>
              <a:srgbClr val="FFFFFF"/>
            </a:solidFill>
            <a:ln w="9525">
              <a:solidFill>
                <a:srgbClr val="0000FF"/>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600">
                  <a:solidFill>
                    <a:srgbClr val="0000FF"/>
                  </a:solidFill>
                  <a:cs typeface="Arial" panose="020B0604020202020204" pitchFamily="34" charset="0"/>
                </a:rPr>
                <a:t> VSD</a:t>
              </a:r>
            </a:p>
          </p:txBody>
        </p:sp>
        <p:sp>
          <p:nvSpPr>
            <p:cNvPr id="35862" name="Text Box 33">
              <a:extLst>
                <a:ext uri="{FF2B5EF4-FFF2-40B4-BE49-F238E27FC236}">
                  <a16:creationId xmlns:a16="http://schemas.microsoft.com/office/drawing/2014/main" id="{15996B9A-2414-3033-3CB3-B64A4BE43B9F}"/>
                </a:ext>
              </a:extLst>
            </p:cNvPr>
            <p:cNvSpPr txBox="1">
              <a:spLocks noChangeArrowheads="1"/>
            </p:cNvSpPr>
            <p:nvPr/>
          </p:nvSpPr>
          <p:spPr bwMode="auto">
            <a:xfrm>
              <a:off x="3908" y="1296"/>
              <a:ext cx="936" cy="480"/>
            </a:xfrm>
            <a:prstGeom prst="rect">
              <a:avLst/>
            </a:prstGeom>
            <a:solidFill>
              <a:srgbClr val="FFFFFF"/>
            </a:solidFill>
            <a:ln w="9525">
              <a:solidFill>
                <a:srgbClr val="0000FF"/>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600">
                  <a:solidFill>
                    <a:srgbClr val="0000FF"/>
                  </a:solidFill>
                  <a:cs typeface="Arial" panose="020B0604020202020204" pitchFamily="34" charset="0"/>
                </a:rPr>
                <a:t>Pressure, temperature sensors,...</a:t>
              </a:r>
            </a:p>
          </p:txBody>
        </p:sp>
        <p:sp>
          <p:nvSpPr>
            <p:cNvPr id="35863" name="Line 34">
              <a:extLst>
                <a:ext uri="{FF2B5EF4-FFF2-40B4-BE49-F238E27FC236}">
                  <a16:creationId xmlns:a16="http://schemas.microsoft.com/office/drawing/2014/main" id="{7E6536E1-AB7B-B75B-49F1-9270923359F0}"/>
                </a:ext>
              </a:extLst>
            </p:cNvPr>
            <p:cNvSpPr>
              <a:spLocks noChangeShapeType="1"/>
            </p:cNvSpPr>
            <p:nvPr/>
          </p:nvSpPr>
          <p:spPr bwMode="auto">
            <a:xfrm>
              <a:off x="4531" y="1776"/>
              <a:ext cx="0" cy="861"/>
            </a:xfrm>
            <a:prstGeom prst="line">
              <a:avLst/>
            </a:prstGeom>
            <a:noFill/>
            <a:ln w="9525">
              <a:solidFill>
                <a:srgbClr val="000000"/>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5864" name="Line 35">
              <a:extLst>
                <a:ext uri="{FF2B5EF4-FFF2-40B4-BE49-F238E27FC236}">
                  <a16:creationId xmlns:a16="http://schemas.microsoft.com/office/drawing/2014/main" id="{7B937009-DB1D-D6E6-3C9C-DC5F64B0EA39}"/>
                </a:ext>
              </a:extLst>
            </p:cNvPr>
            <p:cNvSpPr>
              <a:spLocks noChangeShapeType="1"/>
            </p:cNvSpPr>
            <p:nvPr/>
          </p:nvSpPr>
          <p:spPr bwMode="auto">
            <a:xfrm flipH="1">
              <a:off x="2906" y="1408"/>
              <a:ext cx="401" cy="368"/>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5865" name="Text Box 36">
              <a:extLst>
                <a:ext uri="{FF2B5EF4-FFF2-40B4-BE49-F238E27FC236}">
                  <a16:creationId xmlns:a16="http://schemas.microsoft.com/office/drawing/2014/main" id="{CE263845-1F9D-11A3-7D42-2E9AEA22BACE}"/>
                </a:ext>
              </a:extLst>
            </p:cNvPr>
            <p:cNvSpPr txBox="1">
              <a:spLocks noChangeArrowheads="1"/>
            </p:cNvSpPr>
            <p:nvPr/>
          </p:nvSpPr>
          <p:spPr bwMode="auto">
            <a:xfrm>
              <a:off x="567" y="1408"/>
              <a:ext cx="1938" cy="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600">
                  <a:cs typeface="Arial" panose="020B0604020202020204" pitchFamily="34" charset="0"/>
                </a:rPr>
                <a:t>Refrigerant in</a:t>
              </a:r>
            </a:p>
          </p:txBody>
        </p:sp>
        <p:sp>
          <p:nvSpPr>
            <p:cNvPr id="35866" name="Line 37">
              <a:extLst>
                <a:ext uri="{FF2B5EF4-FFF2-40B4-BE49-F238E27FC236}">
                  <a16:creationId xmlns:a16="http://schemas.microsoft.com/office/drawing/2014/main" id="{BFDF1CB1-C68E-1C12-E737-9DA43FFE577E}"/>
                </a:ext>
              </a:extLst>
            </p:cNvPr>
            <p:cNvSpPr>
              <a:spLocks noChangeShapeType="1"/>
            </p:cNvSpPr>
            <p:nvPr/>
          </p:nvSpPr>
          <p:spPr bwMode="auto">
            <a:xfrm flipH="1">
              <a:off x="2705" y="2800"/>
              <a:ext cx="1537" cy="0"/>
            </a:xfrm>
            <a:prstGeom prst="line">
              <a:avLst/>
            </a:prstGeom>
            <a:noFill/>
            <a:ln w="9525">
              <a:solidFill>
                <a:schemeClr val="tx1"/>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5867" name="Line 34">
              <a:extLst>
                <a:ext uri="{FF2B5EF4-FFF2-40B4-BE49-F238E27FC236}">
                  <a16:creationId xmlns:a16="http://schemas.microsoft.com/office/drawing/2014/main" id="{50178302-77D6-7F77-F72B-F9405568228C}"/>
                </a:ext>
              </a:extLst>
            </p:cNvPr>
            <p:cNvSpPr>
              <a:spLocks noChangeShapeType="1"/>
            </p:cNvSpPr>
            <p:nvPr/>
          </p:nvSpPr>
          <p:spPr bwMode="auto">
            <a:xfrm>
              <a:off x="2500" y="2283"/>
              <a:ext cx="0" cy="18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5868" name="Oval 35">
              <a:extLst>
                <a:ext uri="{FF2B5EF4-FFF2-40B4-BE49-F238E27FC236}">
                  <a16:creationId xmlns:a16="http://schemas.microsoft.com/office/drawing/2014/main" id="{59A43E69-087A-6265-8EAD-7AD7AAC8F75C}"/>
                </a:ext>
              </a:extLst>
            </p:cNvPr>
            <p:cNvSpPr>
              <a:spLocks noChangeArrowheads="1"/>
            </p:cNvSpPr>
            <p:nvPr/>
          </p:nvSpPr>
          <p:spPr bwMode="auto">
            <a:xfrm>
              <a:off x="2511" y="2273"/>
              <a:ext cx="289" cy="62"/>
            </a:xfrm>
            <a:prstGeom prst="ellipse">
              <a:avLst/>
            </a:prstGeom>
            <a:solidFill>
              <a:srgbClr val="FFFFFF"/>
            </a:solidFill>
            <a:ln w="9525">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35869" name="Oval 40">
              <a:extLst>
                <a:ext uri="{FF2B5EF4-FFF2-40B4-BE49-F238E27FC236}">
                  <a16:creationId xmlns:a16="http://schemas.microsoft.com/office/drawing/2014/main" id="{4FE93F0A-EAEC-1A28-12D6-38F2EB935CA3}"/>
                </a:ext>
              </a:extLst>
            </p:cNvPr>
            <p:cNvSpPr>
              <a:spLocks noChangeArrowheads="1"/>
            </p:cNvSpPr>
            <p:nvPr/>
          </p:nvSpPr>
          <p:spPr bwMode="auto">
            <a:xfrm>
              <a:off x="2200" y="2273"/>
              <a:ext cx="290" cy="62"/>
            </a:xfrm>
            <a:prstGeom prst="ellipse">
              <a:avLst/>
            </a:prstGeom>
            <a:solidFill>
              <a:srgbClr val="FFFFFF"/>
            </a:solidFill>
            <a:ln w="9525">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35870" name="Line 60">
              <a:extLst>
                <a:ext uri="{FF2B5EF4-FFF2-40B4-BE49-F238E27FC236}">
                  <a16:creationId xmlns:a16="http://schemas.microsoft.com/office/drawing/2014/main" id="{58483BE9-FE3E-1FFD-B988-1A788210A2C6}"/>
                </a:ext>
              </a:extLst>
            </p:cNvPr>
            <p:cNvSpPr>
              <a:spLocks noChangeShapeType="1"/>
            </p:cNvSpPr>
            <p:nvPr/>
          </p:nvSpPr>
          <p:spPr bwMode="auto">
            <a:xfrm flipV="1">
              <a:off x="2517" y="1162"/>
              <a:ext cx="0" cy="40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grpSp>
      <p:pic>
        <p:nvPicPr>
          <p:cNvPr id="31" name="Picture 30"/>
          <p:cNvPicPr>
            <a:picLocks noChangeAspect="1"/>
          </p:cNvPicPr>
          <p:nvPr/>
        </p:nvPicPr>
        <p:blipFill>
          <a:blip r:embed="rId3"/>
          <a:stretch>
            <a:fillRect/>
          </a:stretch>
        </p:blipFill>
        <p:spPr>
          <a:xfrm>
            <a:off x="11271612" y="6029241"/>
            <a:ext cx="907688" cy="828759"/>
          </a:xfrm>
          <a:prstGeom prst="rect">
            <a:avLst/>
          </a:prstGeom>
        </p:spPr>
      </p:pic>
    </p:spTree>
    <p:extLst>
      <p:ext uri="{BB962C8B-B14F-4D97-AF65-F5344CB8AC3E}">
        <p14:creationId xmlns:p14="http://schemas.microsoft.com/office/powerpoint/2010/main" val="4118663792"/>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a:extLst>
              <a:ext uri="{FF2B5EF4-FFF2-40B4-BE49-F238E27FC236}">
                <a16:creationId xmlns:a16="http://schemas.microsoft.com/office/drawing/2014/main" id="{411EB396-CF99-7B99-C75B-3D6A9380EA63}"/>
              </a:ext>
            </a:extLst>
          </p:cNvPr>
          <p:cNvSpPr>
            <a:spLocks noGrp="1"/>
          </p:cNvSpPr>
          <p:nvPr>
            <p:ph type="title" idx="4294967295"/>
          </p:nvPr>
        </p:nvSpPr>
        <p:spPr>
          <a:xfrm>
            <a:off x="0" y="271892"/>
            <a:ext cx="12192000" cy="1143000"/>
          </a:xfrm>
          <a:prstGeom prst="rect">
            <a:avLst/>
          </a:prstGeom>
        </p:spPr>
        <p:txBody>
          <a:bodyPr>
            <a:normAutofit/>
          </a:bodyPr>
          <a:lstStyle/>
          <a:p>
            <a:pPr algn="ctr"/>
            <a:r>
              <a:rPr lang="en-US" altLang="en-US" sz="2400">
                <a:solidFill>
                  <a:schemeClr val="accent1">
                    <a:lumMod val="50000"/>
                  </a:schemeClr>
                </a:solidFill>
                <a:latin typeface="Arial" panose="020B0604020202020204" pitchFamily="34" charset="0"/>
                <a:cs typeface="Arial" panose="020B0604020202020204" pitchFamily="34" charset="0"/>
              </a:rPr>
              <a:t>INSTALL INVERTER FOR CONDENSER FAN, TOWER, COOLING WATER PUMP</a:t>
            </a:r>
            <a:endParaRPr lang="en-US" altLang="en-US" sz="2400" dirty="0">
              <a:solidFill>
                <a:schemeClr val="accent1">
                  <a:lumMod val="50000"/>
                </a:schemeClr>
              </a:solidFill>
              <a:latin typeface="Arial" panose="020B0604020202020204" pitchFamily="34" charset="0"/>
              <a:cs typeface="Arial" panose="020B0604020202020204" pitchFamily="34" charset="0"/>
            </a:endParaRPr>
          </a:p>
        </p:txBody>
      </p:sp>
      <p:grpSp>
        <p:nvGrpSpPr>
          <p:cNvPr id="2" name="Group 4">
            <a:extLst>
              <a:ext uri="{FF2B5EF4-FFF2-40B4-BE49-F238E27FC236}">
                <a16:creationId xmlns:a16="http://schemas.microsoft.com/office/drawing/2014/main" id="{C50A70BD-99D0-89D8-0381-ABDF52025E19}"/>
              </a:ext>
            </a:extLst>
          </p:cNvPr>
          <p:cNvGrpSpPr>
            <a:grpSpLocks/>
          </p:cNvGrpSpPr>
          <p:nvPr/>
        </p:nvGrpSpPr>
        <p:grpSpPr bwMode="auto">
          <a:xfrm>
            <a:off x="2524126" y="2071689"/>
            <a:ext cx="7286625" cy="3571875"/>
            <a:chOff x="906" y="960"/>
            <a:chExt cx="4038" cy="1757"/>
          </a:xfrm>
        </p:grpSpPr>
        <p:grpSp>
          <p:nvGrpSpPr>
            <p:cNvPr id="36868" name="Group 5">
              <a:extLst>
                <a:ext uri="{FF2B5EF4-FFF2-40B4-BE49-F238E27FC236}">
                  <a16:creationId xmlns:a16="http://schemas.microsoft.com/office/drawing/2014/main" id="{6B8C303A-04A2-9332-EA91-78EB32ED0648}"/>
                </a:ext>
              </a:extLst>
            </p:cNvPr>
            <p:cNvGrpSpPr>
              <a:grpSpLocks/>
            </p:cNvGrpSpPr>
            <p:nvPr/>
          </p:nvGrpSpPr>
          <p:grpSpPr bwMode="auto">
            <a:xfrm>
              <a:off x="2544" y="2396"/>
              <a:ext cx="216" cy="321"/>
              <a:chOff x="2430" y="4500"/>
              <a:chExt cx="540" cy="682"/>
            </a:xfrm>
          </p:grpSpPr>
          <p:grpSp>
            <p:nvGrpSpPr>
              <p:cNvPr id="36902" name="Group 6">
                <a:extLst>
                  <a:ext uri="{FF2B5EF4-FFF2-40B4-BE49-F238E27FC236}">
                    <a16:creationId xmlns:a16="http://schemas.microsoft.com/office/drawing/2014/main" id="{1DAD41D2-AE14-2825-1FA2-D67CB68E7F0D}"/>
                  </a:ext>
                </a:extLst>
              </p:cNvPr>
              <p:cNvGrpSpPr>
                <a:grpSpLocks/>
              </p:cNvGrpSpPr>
              <p:nvPr/>
            </p:nvGrpSpPr>
            <p:grpSpPr bwMode="auto">
              <a:xfrm>
                <a:off x="2430" y="4641"/>
                <a:ext cx="540" cy="541"/>
                <a:chOff x="3780" y="6840"/>
                <a:chExt cx="900" cy="1035"/>
              </a:xfrm>
            </p:grpSpPr>
            <p:sp>
              <p:nvSpPr>
                <p:cNvPr id="36906" name="Oval 7">
                  <a:extLst>
                    <a:ext uri="{FF2B5EF4-FFF2-40B4-BE49-F238E27FC236}">
                      <a16:creationId xmlns:a16="http://schemas.microsoft.com/office/drawing/2014/main" id="{AEA1956B-1128-66D3-2582-327761ED294C}"/>
                    </a:ext>
                  </a:extLst>
                </p:cNvPr>
                <p:cNvSpPr>
                  <a:spLocks noChangeArrowheads="1"/>
                </p:cNvSpPr>
                <p:nvPr/>
              </p:nvSpPr>
              <p:spPr bwMode="auto">
                <a:xfrm>
                  <a:off x="3780" y="6840"/>
                  <a:ext cx="900" cy="900"/>
                </a:xfrm>
                <a:prstGeom prst="ellipse">
                  <a:avLst/>
                </a:prstGeom>
                <a:solidFill>
                  <a:srgbClr val="FFFFFF"/>
                </a:solidFill>
                <a:ln w="9525">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grpSp>
              <p:nvGrpSpPr>
                <p:cNvPr id="36907" name="Group 8">
                  <a:extLst>
                    <a:ext uri="{FF2B5EF4-FFF2-40B4-BE49-F238E27FC236}">
                      <a16:creationId xmlns:a16="http://schemas.microsoft.com/office/drawing/2014/main" id="{1D31811F-DF17-D817-D858-354F6A279799}"/>
                    </a:ext>
                  </a:extLst>
                </p:cNvPr>
                <p:cNvGrpSpPr>
                  <a:grpSpLocks/>
                </p:cNvGrpSpPr>
                <p:nvPr/>
              </p:nvGrpSpPr>
              <p:grpSpPr bwMode="auto">
                <a:xfrm>
                  <a:off x="3780" y="7695"/>
                  <a:ext cx="900" cy="180"/>
                  <a:chOff x="3780" y="7740"/>
                  <a:chExt cx="900" cy="180"/>
                </a:xfrm>
              </p:grpSpPr>
              <p:sp>
                <p:nvSpPr>
                  <p:cNvPr id="36909" name="Line 9">
                    <a:extLst>
                      <a:ext uri="{FF2B5EF4-FFF2-40B4-BE49-F238E27FC236}">
                        <a16:creationId xmlns:a16="http://schemas.microsoft.com/office/drawing/2014/main" id="{0C801EDB-BE6E-E48E-9ABA-6BBA61AD9A62}"/>
                      </a:ext>
                    </a:extLst>
                  </p:cNvPr>
                  <p:cNvSpPr>
                    <a:spLocks noChangeShapeType="1"/>
                  </p:cNvSpPr>
                  <p:nvPr/>
                </p:nvSpPr>
                <p:spPr bwMode="auto">
                  <a:xfrm flipH="1">
                    <a:off x="3780" y="7740"/>
                    <a:ext cx="18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6910" name="Line 10">
                    <a:extLst>
                      <a:ext uri="{FF2B5EF4-FFF2-40B4-BE49-F238E27FC236}">
                        <a16:creationId xmlns:a16="http://schemas.microsoft.com/office/drawing/2014/main" id="{61FCCBBA-B068-8525-D992-D0481959FDE0}"/>
                      </a:ext>
                    </a:extLst>
                  </p:cNvPr>
                  <p:cNvSpPr>
                    <a:spLocks noChangeShapeType="1"/>
                  </p:cNvSpPr>
                  <p:nvPr/>
                </p:nvSpPr>
                <p:spPr bwMode="auto">
                  <a:xfrm>
                    <a:off x="3780" y="7920"/>
                    <a:ext cx="9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6911" name="Line 11">
                    <a:extLst>
                      <a:ext uri="{FF2B5EF4-FFF2-40B4-BE49-F238E27FC236}">
                        <a16:creationId xmlns:a16="http://schemas.microsoft.com/office/drawing/2014/main" id="{C57D7463-6A20-28ED-097A-E86670BA5525}"/>
                      </a:ext>
                    </a:extLst>
                  </p:cNvPr>
                  <p:cNvSpPr>
                    <a:spLocks noChangeShapeType="1"/>
                  </p:cNvSpPr>
                  <p:nvPr/>
                </p:nvSpPr>
                <p:spPr bwMode="auto">
                  <a:xfrm flipH="1" flipV="1">
                    <a:off x="4500" y="7740"/>
                    <a:ext cx="18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grpSp>
            <p:sp>
              <p:nvSpPr>
                <p:cNvPr id="36908" name="Oval 12">
                  <a:extLst>
                    <a:ext uri="{FF2B5EF4-FFF2-40B4-BE49-F238E27FC236}">
                      <a16:creationId xmlns:a16="http://schemas.microsoft.com/office/drawing/2014/main" id="{F1FC752F-4DA9-950F-24A5-915033DA729B}"/>
                    </a:ext>
                  </a:extLst>
                </p:cNvPr>
                <p:cNvSpPr>
                  <a:spLocks noChangeArrowheads="1"/>
                </p:cNvSpPr>
                <p:nvPr/>
              </p:nvSpPr>
              <p:spPr bwMode="auto">
                <a:xfrm>
                  <a:off x="4140" y="7200"/>
                  <a:ext cx="180" cy="180"/>
                </a:xfrm>
                <a:prstGeom prst="ellipse">
                  <a:avLst/>
                </a:prstGeom>
                <a:solidFill>
                  <a:srgbClr val="FFFFFF"/>
                </a:solidFill>
                <a:ln w="9525">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grpSp>
          <p:sp>
            <p:nvSpPr>
              <p:cNvPr id="36903" name="Line 13">
                <a:extLst>
                  <a:ext uri="{FF2B5EF4-FFF2-40B4-BE49-F238E27FC236}">
                    <a16:creationId xmlns:a16="http://schemas.microsoft.com/office/drawing/2014/main" id="{EC8D1585-90D7-E19F-0F71-370A2C831C24}"/>
                  </a:ext>
                </a:extLst>
              </p:cNvPr>
              <p:cNvSpPr>
                <a:spLocks noChangeShapeType="1"/>
              </p:cNvSpPr>
              <p:nvPr/>
            </p:nvSpPr>
            <p:spPr bwMode="auto">
              <a:xfrm flipV="1">
                <a:off x="2865" y="4500"/>
                <a:ext cx="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6904" name="Line 14">
                <a:extLst>
                  <a:ext uri="{FF2B5EF4-FFF2-40B4-BE49-F238E27FC236}">
                    <a16:creationId xmlns:a16="http://schemas.microsoft.com/office/drawing/2014/main" id="{D8AB99E5-6C0D-3E12-5256-65B8147FAADF}"/>
                  </a:ext>
                </a:extLst>
              </p:cNvPr>
              <p:cNvSpPr>
                <a:spLocks noChangeShapeType="1"/>
              </p:cNvSpPr>
              <p:nvPr/>
            </p:nvSpPr>
            <p:spPr bwMode="auto">
              <a:xfrm>
                <a:off x="2700" y="4500"/>
                <a:ext cx="18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6905" name="Line 15">
                <a:extLst>
                  <a:ext uri="{FF2B5EF4-FFF2-40B4-BE49-F238E27FC236}">
                    <a16:creationId xmlns:a16="http://schemas.microsoft.com/office/drawing/2014/main" id="{F02B5DE8-DF95-B59B-67B3-CDD9F1B12274}"/>
                  </a:ext>
                </a:extLst>
              </p:cNvPr>
              <p:cNvSpPr>
                <a:spLocks noChangeShapeType="1"/>
              </p:cNvSpPr>
              <p:nvPr/>
            </p:nvSpPr>
            <p:spPr bwMode="auto">
              <a:xfrm>
                <a:off x="2700" y="4500"/>
                <a:ext cx="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grpSp>
        <p:sp>
          <p:nvSpPr>
            <p:cNvPr id="36869" name="Line 16">
              <a:extLst>
                <a:ext uri="{FF2B5EF4-FFF2-40B4-BE49-F238E27FC236}">
                  <a16:creationId xmlns:a16="http://schemas.microsoft.com/office/drawing/2014/main" id="{A1BD6106-4465-0A48-5000-80D0E5258ED5}"/>
                </a:ext>
              </a:extLst>
            </p:cNvPr>
            <p:cNvSpPr>
              <a:spLocks noChangeShapeType="1"/>
            </p:cNvSpPr>
            <p:nvPr/>
          </p:nvSpPr>
          <p:spPr bwMode="auto">
            <a:xfrm flipH="1">
              <a:off x="2202" y="2567"/>
              <a:ext cx="43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6870" name="Line 17">
              <a:extLst>
                <a:ext uri="{FF2B5EF4-FFF2-40B4-BE49-F238E27FC236}">
                  <a16:creationId xmlns:a16="http://schemas.microsoft.com/office/drawing/2014/main" id="{F5723ED8-15EF-D957-27F8-6CCA213B2ADC}"/>
                </a:ext>
              </a:extLst>
            </p:cNvPr>
            <p:cNvSpPr>
              <a:spLocks noChangeShapeType="1"/>
            </p:cNvSpPr>
            <p:nvPr/>
          </p:nvSpPr>
          <p:spPr bwMode="auto">
            <a:xfrm flipV="1">
              <a:off x="2688" y="2144"/>
              <a:ext cx="0" cy="25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6871" name="AutoShape 18">
              <a:extLst>
                <a:ext uri="{FF2B5EF4-FFF2-40B4-BE49-F238E27FC236}">
                  <a16:creationId xmlns:a16="http://schemas.microsoft.com/office/drawing/2014/main" id="{E88361A2-2C63-CEA0-88B9-4939A8B43FD9}"/>
                </a:ext>
              </a:extLst>
            </p:cNvPr>
            <p:cNvSpPr>
              <a:spLocks noChangeArrowheads="1"/>
            </p:cNvSpPr>
            <p:nvPr/>
          </p:nvSpPr>
          <p:spPr bwMode="auto">
            <a:xfrm>
              <a:off x="2652" y="1975"/>
              <a:ext cx="72" cy="169"/>
            </a:xfrm>
            <a:prstGeom prst="flowChartCollate">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36872" name="Line 19">
              <a:extLst>
                <a:ext uri="{FF2B5EF4-FFF2-40B4-BE49-F238E27FC236}">
                  <a16:creationId xmlns:a16="http://schemas.microsoft.com/office/drawing/2014/main" id="{19F1D7FF-20DE-CBEF-9E3D-6EB82AEA34D5}"/>
                </a:ext>
              </a:extLst>
            </p:cNvPr>
            <p:cNvSpPr>
              <a:spLocks noChangeShapeType="1"/>
            </p:cNvSpPr>
            <p:nvPr/>
          </p:nvSpPr>
          <p:spPr bwMode="auto">
            <a:xfrm flipV="1">
              <a:off x="2688" y="1721"/>
              <a:ext cx="0" cy="25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6873" name="Line 20">
              <a:extLst>
                <a:ext uri="{FF2B5EF4-FFF2-40B4-BE49-F238E27FC236}">
                  <a16:creationId xmlns:a16="http://schemas.microsoft.com/office/drawing/2014/main" id="{AF49DBD4-E3AC-374E-807D-43A126E86E18}"/>
                </a:ext>
              </a:extLst>
            </p:cNvPr>
            <p:cNvSpPr>
              <a:spLocks noChangeShapeType="1"/>
            </p:cNvSpPr>
            <p:nvPr/>
          </p:nvSpPr>
          <p:spPr bwMode="auto">
            <a:xfrm>
              <a:off x="2700" y="1721"/>
              <a:ext cx="1656"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6874" name="Line 21">
              <a:extLst>
                <a:ext uri="{FF2B5EF4-FFF2-40B4-BE49-F238E27FC236}">
                  <a16:creationId xmlns:a16="http://schemas.microsoft.com/office/drawing/2014/main" id="{E3A73341-7C66-89CD-4054-CAEBF9519576}"/>
                </a:ext>
              </a:extLst>
            </p:cNvPr>
            <p:cNvSpPr>
              <a:spLocks noChangeShapeType="1"/>
            </p:cNvSpPr>
            <p:nvPr/>
          </p:nvSpPr>
          <p:spPr bwMode="auto">
            <a:xfrm flipV="1">
              <a:off x="4362" y="1214"/>
              <a:ext cx="0" cy="50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6875" name="Line 22">
              <a:extLst>
                <a:ext uri="{FF2B5EF4-FFF2-40B4-BE49-F238E27FC236}">
                  <a16:creationId xmlns:a16="http://schemas.microsoft.com/office/drawing/2014/main" id="{804D815F-0D78-9076-16D8-AEA4977436D9}"/>
                </a:ext>
              </a:extLst>
            </p:cNvPr>
            <p:cNvSpPr>
              <a:spLocks noChangeShapeType="1"/>
            </p:cNvSpPr>
            <p:nvPr/>
          </p:nvSpPr>
          <p:spPr bwMode="auto">
            <a:xfrm flipH="1">
              <a:off x="4146" y="1214"/>
              <a:ext cx="216"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6876" name="Text Box 23">
              <a:extLst>
                <a:ext uri="{FF2B5EF4-FFF2-40B4-BE49-F238E27FC236}">
                  <a16:creationId xmlns:a16="http://schemas.microsoft.com/office/drawing/2014/main" id="{015BD06C-A806-3997-8505-673BE512F83D}"/>
                </a:ext>
              </a:extLst>
            </p:cNvPr>
            <p:cNvSpPr txBox="1">
              <a:spLocks noChangeArrowheads="1"/>
            </p:cNvSpPr>
            <p:nvPr/>
          </p:nvSpPr>
          <p:spPr bwMode="auto">
            <a:xfrm>
              <a:off x="3216" y="1095"/>
              <a:ext cx="930" cy="240"/>
            </a:xfrm>
            <a:prstGeom prst="rect">
              <a:avLst/>
            </a:prstGeom>
            <a:solidFill>
              <a:srgbClr val="FFFFFF"/>
            </a:solidFill>
            <a:ln w="9525">
              <a:solidFill>
                <a:srgbClr val="000000"/>
              </a:solidFill>
              <a:miter lim="800000"/>
              <a:headEnd/>
              <a:tailEnd/>
            </a:ln>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a:cs typeface="Arial" panose="020B0604020202020204" pitchFamily="34" charset="0"/>
                </a:rPr>
                <a:t>Condenser</a:t>
              </a:r>
            </a:p>
          </p:txBody>
        </p:sp>
        <p:sp>
          <p:nvSpPr>
            <p:cNvPr id="36877" name="Line 24">
              <a:extLst>
                <a:ext uri="{FF2B5EF4-FFF2-40B4-BE49-F238E27FC236}">
                  <a16:creationId xmlns:a16="http://schemas.microsoft.com/office/drawing/2014/main" id="{D876F6C5-2494-291F-A009-9EEE4EF047F6}"/>
                </a:ext>
              </a:extLst>
            </p:cNvPr>
            <p:cNvSpPr>
              <a:spLocks noChangeShapeType="1"/>
            </p:cNvSpPr>
            <p:nvPr/>
          </p:nvSpPr>
          <p:spPr bwMode="auto">
            <a:xfrm>
              <a:off x="1887" y="1214"/>
              <a:ext cx="0" cy="706"/>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6878" name="Text Box 25">
              <a:extLst>
                <a:ext uri="{FF2B5EF4-FFF2-40B4-BE49-F238E27FC236}">
                  <a16:creationId xmlns:a16="http://schemas.microsoft.com/office/drawing/2014/main" id="{420F76BF-AFDD-64F1-E925-446D620E9F70}"/>
                </a:ext>
              </a:extLst>
            </p:cNvPr>
            <p:cNvSpPr txBox="1">
              <a:spLocks noChangeArrowheads="1"/>
            </p:cNvSpPr>
            <p:nvPr/>
          </p:nvSpPr>
          <p:spPr bwMode="auto">
            <a:xfrm>
              <a:off x="2985" y="981"/>
              <a:ext cx="576" cy="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cs typeface="Arial" panose="020B0604020202020204" pitchFamily="34" charset="0"/>
                </a:rPr>
                <a:t>T1</a:t>
              </a:r>
            </a:p>
          </p:txBody>
        </p:sp>
        <p:sp>
          <p:nvSpPr>
            <p:cNvPr id="36879" name="Text Box 26">
              <a:extLst>
                <a:ext uri="{FF2B5EF4-FFF2-40B4-BE49-F238E27FC236}">
                  <a16:creationId xmlns:a16="http://schemas.microsoft.com/office/drawing/2014/main" id="{C3D26A3D-B8D2-8A6C-A8A0-77EDBE01E021}"/>
                </a:ext>
              </a:extLst>
            </p:cNvPr>
            <p:cNvSpPr txBox="1">
              <a:spLocks noChangeArrowheads="1"/>
            </p:cNvSpPr>
            <p:nvPr/>
          </p:nvSpPr>
          <p:spPr bwMode="auto">
            <a:xfrm>
              <a:off x="4146" y="960"/>
              <a:ext cx="576" cy="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cs typeface="Arial" panose="020B0604020202020204" pitchFamily="34" charset="0"/>
                </a:rPr>
                <a:t>T2</a:t>
              </a:r>
            </a:p>
          </p:txBody>
        </p:sp>
        <p:sp>
          <p:nvSpPr>
            <p:cNvPr id="36880" name="Text Box 27">
              <a:extLst>
                <a:ext uri="{FF2B5EF4-FFF2-40B4-BE49-F238E27FC236}">
                  <a16:creationId xmlns:a16="http://schemas.microsoft.com/office/drawing/2014/main" id="{B0DDABCB-D6B9-4B88-43D9-D9172CA787D8}"/>
                </a:ext>
              </a:extLst>
            </p:cNvPr>
            <p:cNvSpPr txBox="1">
              <a:spLocks noChangeArrowheads="1"/>
            </p:cNvSpPr>
            <p:nvPr/>
          </p:nvSpPr>
          <p:spPr bwMode="auto">
            <a:xfrm>
              <a:off x="4368" y="1383"/>
              <a:ext cx="576" cy="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cs typeface="Arial" panose="020B0604020202020204" pitchFamily="34" charset="0"/>
                </a:rPr>
                <a:t>T1 &gt; T2</a:t>
              </a:r>
            </a:p>
          </p:txBody>
        </p:sp>
        <p:sp>
          <p:nvSpPr>
            <p:cNvPr id="36881" name="Text Box 28">
              <a:extLst>
                <a:ext uri="{FF2B5EF4-FFF2-40B4-BE49-F238E27FC236}">
                  <a16:creationId xmlns:a16="http://schemas.microsoft.com/office/drawing/2014/main" id="{C2D0AE99-E802-92E1-D681-636E52BF7AFF}"/>
                </a:ext>
              </a:extLst>
            </p:cNvPr>
            <p:cNvSpPr txBox="1">
              <a:spLocks noChangeArrowheads="1"/>
            </p:cNvSpPr>
            <p:nvPr/>
          </p:nvSpPr>
          <p:spPr bwMode="auto">
            <a:xfrm>
              <a:off x="3075" y="2425"/>
              <a:ext cx="432" cy="253"/>
            </a:xfrm>
            <a:prstGeom prst="rect">
              <a:avLst/>
            </a:prstGeom>
            <a:solidFill>
              <a:srgbClr val="FFFFFF"/>
            </a:solidFill>
            <a:ln w="9525">
              <a:solidFill>
                <a:schemeClr val="accent2"/>
              </a:solidFill>
              <a:miter lim="800000"/>
              <a:headEnd/>
              <a:tailEnd/>
            </a:ln>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solidFill>
                    <a:srgbClr val="0000FF"/>
                  </a:solidFill>
                  <a:cs typeface="Arial" panose="020B0604020202020204" pitchFamily="34" charset="0"/>
                </a:rPr>
                <a:t> VSD</a:t>
              </a:r>
            </a:p>
          </p:txBody>
        </p:sp>
        <p:sp>
          <p:nvSpPr>
            <p:cNvPr id="36882" name="Text Box 29">
              <a:extLst>
                <a:ext uri="{FF2B5EF4-FFF2-40B4-BE49-F238E27FC236}">
                  <a16:creationId xmlns:a16="http://schemas.microsoft.com/office/drawing/2014/main" id="{4B96DB59-1A1C-F78F-99D9-838B1BEAF772}"/>
                </a:ext>
              </a:extLst>
            </p:cNvPr>
            <p:cNvSpPr txBox="1">
              <a:spLocks noChangeArrowheads="1"/>
            </p:cNvSpPr>
            <p:nvPr/>
          </p:nvSpPr>
          <p:spPr bwMode="auto">
            <a:xfrm>
              <a:off x="1194" y="1422"/>
              <a:ext cx="432" cy="254"/>
            </a:xfrm>
            <a:prstGeom prst="rect">
              <a:avLst/>
            </a:prstGeom>
            <a:solidFill>
              <a:srgbClr val="FFFFFF"/>
            </a:solidFill>
            <a:ln w="9525">
              <a:solidFill>
                <a:schemeClr val="accent2"/>
              </a:solidFill>
              <a:miter lim="800000"/>
              <a:headEnd/>
              <a:tailEnd/>
            </a:ln>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solidFill>
                    <a:srgbClr val="0000FF"/>
                  </a:solidFill>
                  <a:cs typeface="Arial" panose="020B0604020202020204" pitchFamily="34" charset="0"/>
                </a:rPr>
                <a:t> VSD</a:t>
              </a:r>
            </a:p>
          </p:txBody>
        </p:sp>
        <p:sp>
          <p:nvSpPr>
            <p:cNvPr id="36883" name="Text Box 30">
              <a:extLst>
                <a:ext uri="{FF2B5EF4-FFF2-40B4-BE49-F238E27FC236}">
                  <a16:creationId xmlns:a16="http://schemas.microsoft.com/office/drawing/2014/main" id="{B3928E59-06D4-D8BA-9E86-11A89094CB44}"/>
                </a:ext>
              </a:extLst>
            </p:cNvPr>
            <p:cNvSpPr txBox="1">
              <a:spLocks noChangeArrowheads="1"/>
            </p:cNvSpPr>
            <p:nvPr/>
          </p:nvSpPr>
          <p:spPr bwMode="auto">
            <a:xfrm>
              <a:off x="2154" y="1432"/>
              <a:ext cx="831" cy="200"/>
            </a:xfrm>
            <a:prstGeom prst="rect">
              <a:avLst/>
            </a:prstGeom>
            <a:solidFill>
              <a:srgbClr val="FFFFFF"/>
            </a:solidFill>
            <a:ln w="9525">
              <a:solidFill>
                <a:schemeClr val="accent2"/>
              </a:solidFill>
              <a:miter lim="800000"/>
              <a:headEnd/>
              <a:tailEnd/>
            </a:ln>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solidFill>
                    <a:srgbClr val="0000FF"/>
                  </a:solidFill>
                  <a:cs typeface="Arial" panose="020B0604020202020204" pitchFamily="34" charset="0"/>
                </a:rPr>
                <a:t>Temperature</a:t>
              </a:r>
            </a:p>
          </p:txBody>
        </p:sp>
        <p:sp>
          <p:nvSpPr>
            <p:cNvPr id="36884" name="Line 31">
              <a:extLst>
                <a:ext uri="{FF2B5EF4-FFF2-40B4-BE49-F238E27FC236}">
                  <a16:creationId xmlns:a16="http://schemas.microsoft.com/office/drawing/2014/main" id="{E8CDA0A7-330E-FB28-33FE-4DFF1EECCCCF}"/>
                </a:ext>
              </a:extLst>
            </p:cNvPr>
            <p:cNvSpPr>
              <a:spLocks noChangeShapeType="1"/>
            </p:cNvSpPr>
            <p:nvPr/>
          </p:nvSpPr>
          <p:spPr bwMode="auto">
            <a:xfrm>
              <a:off x="3297" y="1554"/>
              <a:ext cx="3" cy="862"/>
            </a:xfrm>
            <a:prstGeom prst="line">
              <a:avLst/>
            </a:prstGeom>
            <a:noFill/>
            <a:ln w="9525">
              <a:solidFill>
                <a:srgbClr val="000000"/>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6885" name="Line 32">
              <a:extLst>
                <a:ext uri="{FF2B5EF4-FFF2-40B4-BE49-F238E27FC236}">
                  <a16:creationId xmlns:a16="http://schemas.microsoft.com/office/drawing/2014/main" id="{8E6D0BD6-E39A-1A31-043A-586F87E59FD0}"/>
                </a:ext>
              </a:extLst>
            </p:cNvPr>
            <p:cNvSpPr>
              <a:spLocks noChangeShapeType="1"/>
            </p:cNvSpPr>
            <p:nvPr/>
          </p:nvSpPr>
          <p:spPr bwMode="auto">
            <a:xfrm>
              <a:off x="1392" y="2220"/>
              <a:ext cx="432" cy="0"/>
            </a:xfrm>
            <a:prstGeom prst="line">
              <a:avLst/>
            </a:prstGeom>
            <a:noFill/>
            <a:ln w="9525">
              <a:solidFill>
                <a:srgbClr val="000000"/>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6886" name="Line 33">
              <a:extLst>
                <a:ext uri="{FF2B5EF4-FFF2-40B4-BE49-F238E27FC236}">
                  <a16:creationId xmlns:a16="http://schemas.microsoft.com/office/drawing/2014/main" id="{DFD67581-B419-735D-9022-099717A77163}"/>
                </a:ext>
              </a:extLst>
            </p:cNvPr>
            <p:cNvSpPr>
              <a:spLocks noChangeShapeType="1"/>
            </p:cNvSpPr>
            <p:nvPr/>
          </p:nvSpPr>
          <p:spPr bwMode="auto">
            <a:xfrm flipV="1">
              <a:off x="2490" y="1632"/>
              <a:ext cx="0" cy="935"/>
            </a:xfrm>
            <a:prstGeom prst="line">
              <a:avLst/>
            </a:prstGeom>
            <a:noFill/>
            <a:ln w="9525">
              <a:solidFill>
                <a:srgbClr val="000000"/>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6887" name="Line 34">
              <a:extLst>
                <a:ext uri="{FF2B5EF4-FFF2-40B4-BE49-F238E27FC236}">
                  <a16:creationId xmlns:a16="http://schemas.microsoft.com/office/drawing/2014/main" id="{207A4CAC-4977-6C1A-05E1-B27CD989487E}"/>
                </a:ext>
              </a:extLst>
            </p:cNvPr>
            <p:cNvSpPr>
              <a:spLocks noChangeShapeType="1"/>
            </p:cNvSpPr>
            <p:nvPr/>
          </p:nvSpPr>
          <p:spPr bwMode="auto">
            <a:xfrm>
              <a:off x="1889" y="1977"/>
              <a:ext cx="0" cy="14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6888" name="Oval 35">
              <a:extLst>
                <a:ext uri="{FF2B5EF4-FFF2-40B4-BE49-F238E27FC236}">
                  <a16:creationId xmlns:a16="http://schemas.microsoft.com/office/drawing/2014/main" id="{4A986580-FBF2-24A2-6747-D99FCE3ED4F7}"/>
                </a:ext>
              </a:extLst>
            </p:cNvPr>
            <p:cNvSpPr>
              <a:spLocks noChangeArrowheads="1"/>
            </p:cNvSpPr>
            <p:nvPr/>
          </p:nvSpPr>
          <p:spPr bwMode="auto">
            <a:xfrm>
              <a:off x="1898" y="1969"/>
              <a:ext cx="255" cy="48"/>
            </a:xfrm>
            <a:prstGeom prst="ellipse">
              <a:avLst/>
            </a:prstGeom>
            <a:solidFill>
              <a:srgbClr val="FFFFFF"/>
            </a:solidFill>
            <a:ln w="9525">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36889" name="Line 36">
              <a:extLst>
                <a:ext uri="{FF2B5EF4-FFF2-40B4-BE49-F238E27FC236}">
                  <a16:creationId xmlns:a16="http://schemas.microsoft.com/office/drawing/2014/main" id="{3F8D8751-BDAC-AF72-0A74-C6CB8F2A6E21}"/>
                </a:ext>
              </a:extLst>
            </p:cNvPr>
            <p:cNvSpPr>
              <a:spLocks noChangeShapeType="1"/>
            </p:cNvSpPr>
            <p:nvPr/>
          </p:nvSpPr>
          <p:spPr bwMode="auto">
            <a:xfrm>
              <a:off x="1569" y="1931"/>
              <a:ext cx="0" cy="78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6890" name="Line 37">
              <a:extLst>
                <a:ext uri="{FF2B5EF4-FFF2-40B4-BE49-F238E27FC236}">
                  <a16:creationId xmlns:a16="http://schemas.microsoft.com/office/drawing/2014/main" id="{FE2625C6-2A51-4EB7-145B-5A130EE7567A}"/>
                </a:ext>
              </a:extLst>
            </p:cNvPr>
            <p:cNvSpPr>
              <a:spLocks noChangeShapeType="1"/>
            </p:cNvSpPr>
            <p:nvPr/>
          </p:nvSpPr>
          <p:spPr bwMode="auto">
            <a:xfrm>
              <a:off x="1569" y="2713"/>
              <a:ext cx="64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6891" name="Line 38">
              <a:extLst>
                <a:ext uri="{FF2B5EF4-FFF2-40B4-BE49-F238E27FC236}">
                  <a16:creationId xmlns:a16="http://schemas.microsoft.com/office/drawing/2014/main" id="{A5FF113A-AF63-63F6-8672-1624B5C05DB8}"/>
                </a:ext>
              </a:extLst>
            </p:cNvPr>
            <p:cNvSpPr>
              <a:spLocks noChangeShapeType="1"/>
            </p:cNvSpPr>
            <p:nvPr/>
          </p:nvSpPr>
          <p:spPr bwMode="auto">
            <a:xfrm flipV="1">
              <a:off x="2211" y="1931"/>
              <a:ext cx="0" cy="78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6892" name="Rectangle 39">
              <a:extLst>
                <a:ext uri="{FF2B5EF4-FFF2-40B4-BE49-F238E27FC236}">
                  <a16:creationId xmlns:a16="http://schemas.microsoft.com/office/drawing/2014/main" id="{84B171B3-75C2-8751-5CBA-E883CC4BAD96}"/>
                </a:ext>
              </a:extLst>
            </p:cNvPr>
            <p:cNvSpPr>
              <a:spLocks noChangeArrowheads="1"/>
            </p:cNvSpPr>
            <p:nvPr/>
          </p:nvSpPr>
          <p:spPr bwMode="auto">
            <a:xfrm>
              <a:off x="1818" y="2116"/>
              <a:ext cx="143" cy="213"/>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36893" name="Oval 40">
              <a:extLst>
                <a:ext uri="{FF2B5EF4-FFF2-40B4-BE49-F238E27FC236}">
                  <a16:creationId xmlns:a16="http://schemas.microsoft.com/office/drawing/2014/main" id="{CE615D3A-850B-75D4-3141-9BDF1D10FC78}"/>
                </a:ext>
              </a:extLst>
            </p:cNvPr>
            <p:cNvSpPr>
              <a:spLocks noChangeArrowheads="1"/>
            </p:cNvSpPr>
            <p:nvPr/>
          </p:nvSpPr>
          <p:spPr bwMode="auto">
            <a:xfrm>
              <a:off x="1625" y="1969"/>
              <a:ext cx="255" cy="48"/>
            </a:xfrm>
            <a:prstGeom prst="ellipse">
              <a:avLst/>
            </a:prstGeom>
            <a:solidFill>
              <a:srgbClr val="FFFFFF"/>
            </a:solidFill>
            <a:ln w="9525">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36894" name="Line 41">
              <a:extLst>
                <a:ext uri="{FF2B5EF4-FFF2-40B4-BE49-F238E27FC236}">
                  <a16:creationId xmlns:a16="http://schemas.microsoft.com/office/drawing/2014/main" id="{113B46BA-2A9C-9D1E-0498-03F94C7A0A2B}"/>
                </a:ext>
              </a:extLst>
            </p:cNvPr>
            <p:cNvSpPr>
              <a:spLocks noChangeShapeType="1"/>
            </p:cNvSpPr>
            <p:nvPr/>
          </p:nvSpPr>
          <p:spPr bwMode="auto">
            <a:xfrm flipV="1">
              <a:off x="1569" y="1889"/>
              <a:ext cx="96" cy="4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6895" name="Line 42">
              <a:extLst>
                <a:ext uri="{FF2B5EF4-FFF2-40B4-BE49-F238E27FC236}">
                  <a16:creationId xmlns:a16="http://schemas.microsoft.com/office/drawing/2014/main" id="{2CAE5CCD-470D-A2AC-0B5D-ACF4C4593D97}"/>
                </a:ext>
              </a:extLst>
            </p:cNvPr>
            <p:cNvSpPr>
              <a:spLocks noChangeShapeType="1"/>
            </p:cNvSpPr>
            <p:nvPr/>
          </p:nvSpPr>
          <p:spPr bwMode="auto">
            <a:xfrm flipH="1" flipV="1">
              <a:off x="2105" y="1881"/>
              <a:ext cx="96" cy="4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6896" name="Text Box 43">
              <a:extLst>
                <a:ext uri="{FF2B5EF4-FFF2-40B4-BE49-F238E27FC236}">
                  <a16:creationId xmlns:a16="http://schemas.microsoft.com/office/drawing/2014/main" id="{36F9A8E5-97E0-6005-88F2-92102DD5CE91}"/>
                </a:ext>
              </a:extLst>
            </p:cNvPr>
            <p:cNvSpPr txBox="1">
              <a:spLocks noChangeArrowheads="1"/>
            </p:cNvSpPr>
            <p:nvPr/>
          </p:nvSpPr>
          <p:spPr bwMode="auto">
            <a:xfrm>
              <a:off x="906" y="2352"/>
              <a:ext cx="632" cy="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cs typeface="Arial" panose="020B0604020202020204" pitchFamily="34" charset="0"/>
                </a:rPr>
                <a:t>Cooling tower</a:t>
              </a:r>
            </a:p>
          </p:txBody>
        </p:sp>
        <p:sp>
          <p:nvSpPr>
            <p:cNvPr id="36897" name="Line 44">
              <a:extLst>
                <a:ext uri="{FF2B5EF4-FFF2-40B4-BE49-F238E27FC236}">
                  <a16:creationId xmlns:a16="http://schemas.microsoft.com/office/drawing/2014/main" id="{86D1C100-73C4-C443-8A88-C91247B11C1F}"/>
                </a:ext>
              </a:extLst>
            </p:cNvPr>
            <p:cNvSpPr>
              <a:spLocks noChangeShapeType="1"/>
            </p:cNvSpPr>
            <p:nvPr/>
          </p:nvSpPr>
          <p:spPr bwMode="auto">
            <a:xfrm flipH="1">
              <a:off x="1626" y="1545"/>
              <a:ext cx="528" cy="0"/>
            </a:xfrm>
            <a:prstGeom prst="line">
              <a:avLst/>
            </a:prstGeom>
            <a:noFill/>
            <a:ln w="9525">
              <a:solidFill>
                <a:schemeClr val="tx1"/>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6898" name="Line 45">
              <a:extLst>
                <a:ext uri="{FF2B5EF4-FFF2-40B4-BE49-F238E27FC236}">
                  <a16:creationId xmlns:a16="http://schemas.microsoft.com/office/drawing/2014/main" id="{F656F395-C1AD-A58A-7208-2F896ABDA12F}"/>
                </a:ext>
              </a:extLst>
            </p:cNvPr>
            <p:cNvSpPr>
              <a:spLocks noChangeShapeType="1"/>
            </p:cNvSpPr>
            <p:nvPr/>
          </p:nvSpPr>
          <p:spPr bwMode="auto">
            <a:xfrm>
              <a:off x="1386" y="1689"/>
              <a:ext cx="0" cy="528"/>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6899" name="Line 46">
              <a:extLst>
                <a:ext uri="{FF2B5EF4-FFF2-40B4-BE49-F238E27FC236}">
                  <a16:creationId xmlns:a16="http://schemas.microsoft.com/office/drawing/2014/main" id="{777A9966-E45F-ED67-D7A2-B8BA477E259E}"/>
                </a:ext>
              </a:extLst>
            </p:cNvPr>
            <p:cNvSpPr>
              <a:spLocks noChangeShapeType="1"/>
            </p:cNvSpPr>
            <p:nvPr/>
          </p:nvSpPr>
          <p:spPr bwMode="auto">
            <a:xfrm>
              <a:off x="2817" y="1554"/>
              <a:ext cx="48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6900" name="Line 47">
              <a:extLst>
                <a:ext uri="{FF2B5EF4-FFF2-40B4-BE49-F238E27FC236}">
                  <a16:creationId xmlns:a16="http://schemas.microsoft.com/office/drawing/2014/main" id="{F7816E25-8D91-4127-B79A-2E5C99E4DE56}"/>
                </a:ext>
              </a:extLst>
            </p:cNvPr>
            <p:cNvSpPr>
              <a:spLocks noChangeShapeType="1"/>
            </p:cNvSpPr>
            <p:nvPr/>
          </p:nvSpPr>
          <p:spPr bwMode="auto">
            <a:xfrm flipH="1">
              <a:off x="2778" y="2559"/>
              <a:ext cx="288" cy="0"/>
            </a:xfrm>
            <a:prstGeom prst="line">
              <a:avLst/>
            </a:prstGeom>
            <a:noFill/>
            <a:ln w="9525">
              <a:solidFill>
                <a:schemeClr val="tx1"/>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6901" name="Line 48">
              <a:extLst>
                <a:ext uri="{FF2B5EF4-FFF2-40B4-BE49-F238E27FC236}">
                  <a16:creationId xmlns:a16="http://schemas.microsoft.com/office/drawing/2014/main" id="{41097156-B756-E88B-BF7C-02E40B90DEEB}"/>
                </a:ext>
              </a:extLst>
            </p:cNvPr>
            <p:cNvSpPr>
              <a:spLocks noChangeShapeType="1"/>
            </p:cNvSpPr>
            <p:nvPr/>
          </p:nvSpPr>
          <p:spPr bwMode="auto">
            <a:xfrm>
              <a:off x="1893" y="1200"/>
              <a:ext cx="12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grpSp>
      <p:pic>
        <p:nvPicPr>
          <p:cNvPr id="48" name="Picture 47"/>
          <p:cNvPicPr>
            <a:picLocks noChangeAspect="1"/>
          </p:cNvPicPr>
          <p:nvPr/>
        </p:nvPicPr>
        <p:blipFill>
          <a:blip r:embed="rId3"/>
          <a:stretch>
            <a:fillRect/>
          </a:stretch>
        </p:blipFill>
        <p:spPr>
          <a:xfrm>
            <a:off x="11271612" y="6029241"/>
            <a:ext cx="907688" cy="828759"/>
          </a:xfrm>
          <a:prstGeom prst="rect">
            <a:avLst/>
          </a:prstGeom>
        </p:spPr>
      </p:pic>
    </p:spTree>
    <p:extLst>
      <p:ext uri="{BB962C8B-B14F-4D97-AF65-F5344CB8AC3E}">
        <p14:creationId xmlns:p14="http://schemas.microsoft.com/office/powerpoint/2010/main" val="604205368"/>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a:extLst>
              <a:ext uri="{FF2B5EF4-FFF2-40B4-BE49-F238E27FC236}">
                <a16:creationId xmlns:a16="http://schemas.microsoft.com/office/drawing/2014/main" id="{E7499B92-A842-7568-EA52-C03396738DA1}"/>
              </a:ext>
            </a:extLst>
          </p:cNvPr>
          <p:cNvSpPr>
            <a:spLocks noGrp="1"/>
          </p:cNvSpPr>
          <p:nvPr>
            <p:ph type="title" idx="4294967295"/>
          </p:nvPr>
        </p:nvSpPr>
        <p:spPr>
          <a:xfrm>
            <a:off x="0" y="152400"/>
            <a:ext cx="12192000" cy="1325563"/>
          </a:xfrm>
          <a:prstGeom prst="rect">
            <a:avLst/>
          </a:prstGeom>
        </p:spPr>
        <p:txBody>
          <a:bodyPr>
            <a:normAutofit/>
          </a:bodyPr>
          <a:lstStyle/>
          <a:p>
            <a:pPr algn="ctr"/>
            <a:r>
              <a:rPr lang="en-US" altLang="en-US" sz="3200" b="1">
                <a:solidFill>
                  <a:schemeClr val="accent1">
                    <a:lumMod val="50000"/>
                  </a:schemeClr>
                </a:solidFill>
                <a:latin typeface="Arial" panose="020B0604020202020204" pitchFamily="34" charset="0"/>
                <a:cs typeface="Arial" panose="020B0604020202020204" pitchFamily="34" charset="0"/>
              </a:rPr>
              <a:t>USE COLD STORAGE TANK SYSTEM</a:t>
            </a:r>
            <a:endParaRPr lang="en-US" altLang="en-US" sz="3200" b="1" dirty="0">
              <a:solidFill>
                <a:schemeClr val="accent1">
                  <a:lumMod val="50000"/>
                </a:schemeClr>
              </a:solidFill>
              <a:latin typeface="Arial" panose="020B0604020202020204" pitchFamily="34" charset="0"/>
              <a:cs typeface="Arial" panose="020B0604020202020204" pitchFamily="34" charset="0"/>
            </a:endParaRPr>
          </a:p>
        </p:txBody>
      </p:sp>
      <p:sp>
        <p:nvSpPr>
          <p:cNvPr id="37891" name="Content Placeholder 2">
            <a:extLst>
              <a:ext uri="{FF2B5EF4-FFF2-40B4-BE49-F238E27FC236}">
                <a16:creationId xmlns:a16="http://schemas.microsoft.com/office/drawing/2014/main" id="{A7F6A834-86BA-1762-6C43-8BE0F3A165FE}"/>
              </a:ext>
            </a:extLst>
          </p:cNvPr>
          <p:cNvSpPr>
            <a:spLocks noGrp="1"/>
          </p:cNvSpPr>
          <p:nvPr>
            <p:ph idx="4294967295"/>
          </p:nvPr>
        </p:nvSpPr>
        <p:spPr>
          <a:xfrm>
            <a:off x="609600" y="1458913"/>
            <a:ext cx="10972800" cy="4351338"/>
          </a:xfrm>
          <a:prstGeom prst="rect">
            <a:avLst/>
          </a:prstGeom>
        </p:spPr>
        <p:txBody>
          <a:bodyPr>
            <a:normAutofit/>
          </a:bodyPr>
          <a:lstStyle/>
          <a:p>
            <a:pPr marL="0" indent="0">
              <a:lnSpc>
                <a:spcPct val="160000"/>
              </a:lnSpc>
              <a:buNone/>
            </a:pPr>
            <a:r>
              <a:rPr lang="en-US" altLang="en-US" sz="2400" dirty="0">
                <a:solidFill>
                  <a:schemeClr val="tx1"/>
                </a:solidFill>
                <a:latin typeface="Arial" panose="020B0604020202020204" pitchFamily="34" charset="0"/>
                <a:cs typeface="Arial" panose="020B0604020202020204" pitchFamily="34" charset="0"/>
              </a:rPr>
              <a:t>Application purpose:</a:t>
            </a:r>
          </a:p>
          <a:p>
            <a:pPr>
              <a:lnSpc>
                <a:spcPct val="160000"/>
              </a:lnSpc>
            </a:pPr>
            <a:r>
              <a:rPr lang="en-US" altLang="en-US" sz="2400" dirty="0">
                <a:solidFill>
                  <a:schemeClr val="tx1"/>
                </a:solidFill>
                <a:latin typeface="Arial" panose="020B0604020202020204" pitchFamily="34" charset="0"/>
                <a:cs typeface="Arial" panose="020B0604020202020204" pitchFamily="34" charset="0"/>
              </a:rPr>
              <a:t>Take advantage of the 3-rack power mode</a:t>
            </a:r>
          </a:p>
          <a:p>
            <a:pPr>
              <a:lnSpc>
                <a:spcPct val="160000"/>
              </a:lnSpc>
            </a:pPr>
            <a:r>
              <a:rPr lang="en-US" altLang="en-US" sz="2400" dirty="0">
                <a:solidFill>
                  <a:schemeClr val="tx1"/>
                </a:solidFill>
                <a:latin typeface="Arial" panose="020B0604020202020204" pitchFamily="34" charset="0"/>
                <a:cs typeface="Arial" panose="020B0604020202020204" pitchFamily="34" charset="0"/>
              </a:rPr>
              <a:t>Flatten peak load, reduce machine design capacity</a:t>
            </a:r>
          </a:p>
        </p:txBody>
      </p:sp>
      <p:pic>
        <p:nvPicPr>
          <p:cNvPr id="4" name="Picture 3"/>
          <p:cNvPicPr>
            <a:picLocks noChangeAspect="1"/>
          </p:cNvPicPr>
          <p:nvPr/>
        </p:nvPicPr>
        <p:blipFill>
          <a:blip r:embed="rId3"/>
          <a:stretch>
            <a:fillRect/>
          </a:stretch>
        </p:blipFill>
        <p:spPr>
          <a:xfrm>
            <a:off x="11271612" y="6029241"/>
            <a:ext cx="907688" cy="828759"/>
          </a:xfrm>
          <a:prstGeom prst="rect">
            <a:avLst/>
          </a:prstGeom>
        </p:spPr>
      </p:pic>
    </p:spTree>
    <p:extLst>
      <p:ext uri="{BB962C8B-B14F-4D97-AF65-F5344CB8AC3E}">
        <p14:creationId xmlns:p14="http://schemas.microsoft.com/office/powerpoint/2010/main" val="128751709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1271612" y="6029241"/>
            <a:ext cx="907688" cy="828759"/>
          </a:xfrm>
          <a:prstGeom prst="rect">
            <a:avLst/>
          </a:prstGeom>
        </p:spPr>
      </p:pic>
      <p:pic>
        <p:nvPicPr>
          <p:cNvPr id="2" name="Picture 1"/>
          <p:cNvPicPr>
            <a:picLocks noChangeAspect="1"/>
          </p:cNvPicPr>
          <p:nvPr/>
        </p:nvPicPr>
        <p:blipFill>
          <a:blip r:embed="rId4"/>
          <a:stretch>
            <a:fillRect/>
          </a:stretch>
        </p:blipFill>
        <p:spPr>
          <a:xfrm>
            <a:off x="2362200" y="1295400"/>
            <a:ext cx="7458075" cy="5060281"/>
          </a:xfrm>
          <a:prstGeom prst="rect">
            <a:avLst/>
          </a:prstGeom>
        </p:spPr>
      </p:pic>
      <p:sp>
        <p:nvSpPr>
          <p:cNvPr id="6" name="Title 1">
            <a:extLst>
              <a:ext uri="{FF2B5EF4-FFF2-40B4-BE49-F238E27FC236}">
                <a16:creationId xmlns:a16="http://schemas.microsoft.com/office/drawing/2014/main" id="{9EAD1A41-8A63-F534-8112-5619A2B1363A}"/>
              </a:ext>
            </a:extLst>
          </p:cNvPr>
          <p:cNvSpPr txBox="1">
            <a:spLocks/>
          </p:cNvSpPr>
          <p:nvPr/>
        </p:nvSpPr>
        <p:spPr>
          <a:xfrm>
            <a:off x="0" y="641445"/>
            <a:ext cx="12192000" cy="469166"/>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r>
              <a:rPr lang="en-US" altLang="en-US" sz="2800" b="1" kern="0">
                <a:solidFill>
                  <a:schemeClr val="accent1">
                    <a:lumMod val="50000"/>
                  </a:schemeClr>
                </a:solidFill>
                <a:latin typeface="Arial" panose="020B0604020202020204" pitchFamily="34" charset="0"/>
              </a:rPr>
              <a:t>REDUCE ELECTRICITY COSTS WITH COLD STORAGE SYSTEM</a:t>
            </a:r>
            <a:endParaRPr lang="en-US" altLang="en-US" sz="2800" b="1" kern="0" dirty="0">
              <a:solidFill>
                <a:schemeClr val="accent1">
                  <a:lumMod val="50000"/>
                </a:schemeClr>
              </a:solidFill>
              <a:latin typeface="Arial" panose="020B0604020202020204" pitchFamily="34" charset="0"/>
            </a:endParaRPr>
          </a:p>
        </p:txBody>
      </p:sp>
    </p:spTree>
    <p:extLst>
      <p:ext uri="{BB962C8B-B14F-4D97-AF65-F5344CB8AC3E}">
        <p14:creationId xmlns:p14="http://schemas.microsoft.com/office/powerpoint/2010/main" val="2439821904"/>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id="{76123CC8-02DE-39B3-4450-5E0E797C36CC}"/>
              </a:ext>
            </a:extLst>
          </p:cNvPr>
          <p:cNvSpPr>
            <a:spLocks noGrp="1"/>
          </p:cNvSpPr>
          <p:nvPr>
            <p:ph type="title"/>
          </p:nvPr>
        </p:nvSpPr>
        <p:spPr>
          <a:xfrm>
            <a:off x="0" y="609291"/>
            <a:ext cx="12192000" cy="563563"/>
          </a:xfrm>
        </p:spPr>
        <p:txBody>
          <a:bodyPr>
            <a:noAutofit/>
          </a:bodyPr>
          <a:lstStyle/>
          <a:p>
            <a:pPr algn="ctr"/>
            <a:r>
              <a:rPr lang="en-US" altLang="en-US">
                <a:solidFill>
                  <a:schemeClr val="accent1">
                    <a:lumMod val="50000"/>
                  </a:schemeClr>
                </a:solidFill>
                <a:latin typeface="Arial" panose="020B0604020202020204" pitchFamily="34" charset="0"/>
                <a:cs typeface="Arial" panose="020B0604020202020204" pitchFamily="34" charset="0"/>
              </a:rPr>
              <a:t>REDUCE MACHINE CAPACITY WITH COLD STORAGE SYSTEM</a:t>
            </a:r>
            <a:endParaRPr lang="en-US" altLang="en-US" b="1" dirty="0">
              <a:solidFill>
                <a:schemeClr val="accent1">
                  <a:lumMod val="50000"/>
                </a:schemeClr>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3"/>
          <a:stretch>
            <a:fillRect/>
          </a:stretch>
        </p:blipFill>
        <p:spPr>
          <a:xfrm>
            <a:off x="1967309" y="1402365"/>
            <a:ext cx="8257382" cy="4700233"/>
          </a:xfrm>
          <a:prstGeom prst="rect">
            <a:avLst/>
          </a:prstGeom>
        </p:spPr>
      </p:pic>
      <p:pic>
        <p:nvPicPr>
          <p:cNvPr id="5" name="Picture 4"/>
          <p:cNvPicPr>
            <a:picLocks noChangeAspect="1"/>
          </p:cNvPicPr>
          <p:nvPr/>
        </p:nvPicPr>
        <p:blipFill>
          <a:blip r:embed="rId4"/>
          <a:stretch>
            <a:fillRect/>
          </a:stretch>
        </p:blipFill>
        <p:spPr>
          <a:xfrm>
            <a:off x="11271612" y="6029241"/>
            <a:ext cx="907688" cy="828759"/>
          </a:xfrm>
          <a:prstGeom prst="rect">
            <a:avLst/>
          </a:prstGeom>
        </p:spPr>
      </p:pic>
    </p:spTree>
    <p:extLst>
      <p:ext uri="{BB962C8B-B14F-4D97-AF65-F5344CB8AC3E}">
        <p14:creationId xmlns:p14="http://schemas.microsoft.com/office/powerpoint/2010/main" val="763493173"/>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a:extLst>
              <a:ext uri="{FF2B5EF4-FFF2-40B4-BE49-F238E27FC236}">
                <a16:creationId xmlns:a16="http://schemas.microsoft.com/office/drawing/2014/main" id="{2990B893-4B1C-AC38-F3B0-5CD97F722DB4}"/>
              </a:ext>
            </a:extLst>
          </p:cNvPr>
          <p:cNvSpPr>
            <a:spLocks noGrp="1"/>
          </p:cNvSpPr>
          <p:nvPr>
            <p:ph type="title" idx="4294967295"/>
          </p:nvPr>
        </p:nvSpPr>
        <p:spPr>
          <a:xfrm>
            <a:off x="19050" y="301766"/>
            <a:ext cx="12192000" cy="1069833"/>
          </a:xfrm>
          <a:prstGeom prst="rect">
            <a:avLst/>
          </a:prstGeom>
        </p:spPr>
        <p:txBody>
          <a:bodyPr>
            <a:normAutofit/>
          </a:bodyPr>
          <a:lstStyle/>
          <a:p>
            <a:pPr algn="ctr"/>
            <a:r>
              <a:rPr lang="en-US" altLang="en-US" sz="3200">
                <a:solidFill>
                  <a:schemeClr val="accent1">
                    <a:lumMod val="50000"/>
                  </a:schemeClr>
                </a:solidFill>
                <a:latin typeface="Arial" panose="020B0604020202020204" pitchFamily="34" charset="0"/>
                <a:cs typeface="Arial" panose="020B0604020202020204" pitchFamily="34" charset="0"/>
              </a:rPr>
              <a:t>SCHEMATIC DIAGRAM OF COLD STORAGE SYSTEM</a:t>
            </a:r>
            <a:endParaRPr lang="en-US" altLang="en-US" sz="3200" b="1" dirty="0">
              <a:solidFill>
                <a:schemeClr val="accent1">
                  <a:lumMod val="50000"/>
                </a:schemeClr>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3"/>
          <a:stretch>
            <a:fillRect/>
          </a:stretch>
        </p:blipFill>
        <p:spPr>
          <a:xfrm>
            <a:off x="11271612" y="6029241"/>
            <a:ext cx="907688" cy="828759"/>
          </a:xfrm>
          <a:prstGeom prst="rect">
            <a:avLst/>
          </a:prstGeom>
        </p:spPr>
      </p:pic>
      <p:pic>
        <p:nvPicPr>
          <p:cNvPr id="2" name="Picture 1"/>
          <p:cNvPicPr>
            <a:picLocks noChangeAspect="1"/>
          </p:cNvPicPr>
          <p:nvPr/>
        </p:nvPicPr>
        <p:blipFill>
          <a:blip r:embed="rId4"/>
          <a:stretch>
            <a:fillRect/>
          </a:stretch>
        </p:blipFill>
        <p:spPr>
          <a:xfrm>
            <a:off x="2107406" y="1870133"/>
            <a:ext cx="8015288" cy="4159108"/>
          </a:xfrm>
          <a:prstGeom prst="rect">
            <a:avLst/>
          </a:prstGeom>
        </p:spPr>
      </p:pic>
      <p:sp>
        <p:nvSpPr>
          <p:cNvPr id="3" name="Rectangle 2"/>
          <p:cNvSpPr/>
          <p:nvPr/>
        </p:nvSpPr>
        <p:spPr>
          <a:xfrm>
            <a:off x="5314950" y="1870133"/>
            <a:ext cx="1600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3-way valve</a:t>
            </a:r>
          </a:p>
        </p:txBody>
      </p:sp>
      <p:sp>
        <p:nvSpPr>
          <p:cNvPr id="9" name="Rectangle 8"/>
          <p:cNvSpPr/>
          <p:nvPr/>
        </p:nvSpPr>
        <p:spPr>
          <a:xfrm>
            <a:off x="8839200" y="3657599"/>
            <a:ext cx="1066800" cy="396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Additional load</a:t>
            </a:r>
          </a:p>
        </p:txBody>
      </p:sp>
      <p:sp>
        <p:nvSpPr>
          <p:cNvPr id="10" name="Rectangle 9"/>
          <p:cNvSpPr/>
          <p:nvPr/>
        </p:nvSpPr>
        <p:spPr>
          <a:xfrm>
            <a:off x="7010400" y="2819400"/>
            <a:ext cx="1600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Pump</a:t>
            </a:r>
          </a:p>
        </p:txBody>
      </p:sp>
      <p:sp>
        <p:nvSpPr>
          <p:cNvPr id="11" name="Rectangle 10"/>
          <p:cNvSpPr/>
          <p:nvPr/>
        </p:nvSpPr>
        <p:spPr>
          <a:xfrm>
            <a:off x="2315368" y="3627437"/>
            <a:ext cx="1342232"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Evaporation tank</a:t>
            </a:r>
          </a:p>
        </p:txBody>
      </p:sp>
      <p:sp>
        <p:nvSpPr>
          <p:cNvPr id="12" name="Rectangle 11"/>
          <p:cNvSpPr/>
          <p:nvPr/>
        </p:nvSpPr>
        <p:spPr>
          <a:xfrm rot="16200000">
            <a:off x="4340225" y="3609975"/>
            <a:ext cx="1981200"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Cold storage tank</a:t>
            </a:r>
          </a:p>
        </p:txBody>
      </p:sp>
      <p:sp>
        <p:nvSpPr>
          <p:cNvPr id="13" name="Rectangle 12"/>
          <p:cNvSpPr/>
          <p:nvPr/>
        </p:nvSpPr>
        <p:spPr>
          <a:xfrm>
            <a:off x="3502025" y="5653003"/>
            <a:ext cx="1600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Pump</a:t>
            </a:r>
          </a:p>
        </p:txBody>
      </p:sp>
      <p:sp>
        <p:nvSpPr>
          <p:cNvPr id="14" name="Rectangle 13"/>
          <p:cNvSpPr/>
          <p:nvPr/>
        </p:nvSpPr>
        <p:spPr>
          <a:xfrm>
            <a:off x="5410200" y="5486400"/>
            <a:ext cx="1600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3-way valve</a:t>
            </a:r>
          </a:p>
        </p:txBody>
      </p:sp>
    </p:spTree>
    <p:extLst>
      <p:ext uri="{BB962C8B-B14F-4D97-AF65-F5344CB8AC3E}">
        <p14:creationId xmlns:p14="http://schemas.microsoft.com/office/powerpoint/2010/main" val="397428427"/>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Title 1">
            <a:extLst>
              <a:ext uri="{FF2B5EF4-FFF2-40B4-BE49-F238E27FC236}">
                <a16:creationId xmlns:a16="http://schemas.microsoft.com/office/drawing/2014/main" id="{EF9ED4F6-8BFC-2042-6636-4D508FDB1A51}"/>
              </a:ext>
            </a:extLst>
          </p:cNvPr>
          <p:cNvSpPr>
            <a:spLocks noGrp="1"/>
          </p:cNvSpPr>
          <p:nvPr>
            <p:ph type="title" idx="4294967295"/>
          </p:nvPr>
        </p:nvSpPr>
        <p:spPr>
          <a:xfrm>
            <a:off x="0" y="579423"/>
            <a:ext cx="12192000" cy="639776"/>
          </a:xfrm>
          <a:prstGeom prst="rect">
            <a:avLst/>
          </a:prstGeom>
        </p:spPr>
        <p:txBody>
          <a:bodyPr>
            <a:noAutofit/>
          </a:bodyPr>
          <a:lstStyle/>
          <a:p>
            <a:pPr algn="ctr"/>
            <a:r>
              <a:rPr lang="en-US" altLang="en-US" sz="3200" b="1">
                <a:solidFill>
                  <a:schemeClr val="accent1">
                    <a:lumMod val="50000"/>
                  </a:schemeClr>
                </a:solidFill>
                <a:latin typeface="Arial" panose="020B0604020202020204" pitchFamily="34" charset="0"/>
                <a:cs typeface="Arial" panose="020B0604020202020204" pitchFamily="34" charset="0"/>
              </a:rPr>
              <a:t>MODE 1: NORMAL COOLING</a:t>
            </a:r>
            <a:endParaRPr lang="en-US" altLang="en-US" sz="3200" b="1" dirty="0">
              <a:solidFill>
                <a:schemeClr val="accent1">
                  <a:lumMod val="50000"/>
                </a:schemeClr>
              </a:solidFill>
              <a:latin typeface="Arial" panose="020B0604020202020204" pitchFamily="34" charset="0"/>
              <a:cs typeface="Arial" panose="020B0604020202020204" pitchFamily="34" charset="0"/>
            </a:endParaRPr>
          </a:p>
        </p:txBody>
      </p:sp>
      <p:graphicFrame>
        <p:nvGraphicFramePr>
          <p:cNvPr id="8194" name="Object 2">
            <a:extLst>
              <a:ext uri="{FF2B5EF4-FFF2-40B4-BE49-F238E27FC236}">
                <a16:creationId xmlns:a16="http://schemas.microsoft.com/office/drawing/2014/main" id="{594FC75B-5907-4F9B-4B53-9424A5C05888}"/>
              </a:ext>
            </a:extLst>
          </p:cNvPr>
          <p:cNvGraphicFramePr>
            <a:graphicFrameLocks noChangeAspect="1"/>
          </p:cNvGraphicFramePr>
          <p:nvPr/>
        </p:nvGraphicFramePr>
        <p:xfrm>
          <a:off x="2362200" y="1752600"/>
          <a:ext cx="7137524" cy="3678082"/>
        </p:xfrm>
        <a:graphic>
          <a:graphicData uri="http://schemas.openxmlformats.org/presentationml/2006/ole">
            <mc:AlternateContent xmlns:mc="http://schemas.openxmlformats.org/markup-compatibility/2006">
              <mc:Choice xmlns:v="urn:schemas-microsoft-com:vml" Requires="v">
                <p:oleObj name="Drawing" r:id="rId3" imgW="9048750" imgH="5229225" progId="">
                  <p:embed/>
                </p:oleObj>
              </mc:Choice>
              <mc:Fallback>
                <p:oleObj name="Drawing" r:id="rId3" imgW="9048750" imgH="5229225" progId="">
                  <p:embed/>
                  <p:pic>
                    <p:nvPicPr>
                      <p:cNvPr id="8194" name="Object 2">
                        <a:extLst>
                          <a:ext uri="{FF2B5EF4-FFF2-40B4-BE49-F238E27FC236}">
                            <a16:creationId xmlns:a16="http://schemas.microsoft.com/office/drawing/2014/main" id="{594FC75B-5907-4F9B-4B53-9424A5C0588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21667" t="18269" r="13333" b="24039"/>
                      <a:stretch>
                        <a:fillRect/>
                      </a:stretch>
                    </p:blipFill>
                    <p:spPr bwMode="auto">
                      <a:xfrm>
                        <a:off x="2362200" y="1752600"/>
                        <a:ext cx="7137524" cy="3678082"/>
                      </a:xfrm>
                      <a:prstGeom prst="rect">
                        <a:avLst/>
                      </a:prstGeom>
                      <a:noFill/>
                      <a:ln>
                        <a:noFill/>
                      </a:ln>
                      <a:effectLst/>
                    </p:spPr>
                  </p:pic>
                </p:oleObj>
              </mc:Fallback>
            </mc:AlternateContent>
          </a:graphicData>
        </a:graphic>
      </p:graphicFrame>
      <p:pic>
        <p:nvPicPr>
          <p:cNvPr id="4" name="Picture 3"/>
          <p:cNvPicPr>
            <a:picLocks noChangeAspect="1"/>
          </p:cNvPicPr>
          <p:nvPr/>
        </p:nvPicPr>
        <p:blipFill>
          <a:blip r:embed="rId5"/>
          <a:stretch>
            <a:fillRect/>
          </a:stretch>
        </p:blipFill>
        <p:spPr>
          <a:xfrm>
            <a:off x="11271612" y="6029241"/>
            <a:ext cx="907688" cy="828759"/>
          </a:xfrm>
          <a:prstGeom prst="rect">
            <a:avLst/>
          </a:prstGeom>
        </p:spPr>
      </p:pic>
      <p:sp>
        <p:nvSpPr>
          <p:cNvPr id="5" name="Rectangle 4"/>
          <p:cNvSpPr/>
          <p:nvPr/>
        </p:nvSpPr>
        <p:spPr>
          <a:xfrm>
            <a:off x="5181600" y="1607989"/>
            <a:ext cx="1600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3-way valve</a:t>
            </a:r>
          </a:p>
        </p:txBody>
      </p:sp>
      <p:sp>
        <p:nvSpPr>
          <p:cNvPr id="6" name="Rectangle 5"/>
          <p:cNvSpPr/>
          <p:nvPr/>
        </p:nvSpPr>
        <p:spPr>
          <a:xfrm>
            <a:off x="5327745" y="4973482"/>
            <a:ext cx="1600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3-way valve</a:t>
            </a:r>
          </a:p>
        </p:txBody>
      </p:sp>
      <p:sp>
        <p:nvSpPr>
          <p:cNvPr id="8" name="Rectangle 7"/>
          <p:cNvSpPr/>
          <p:nvPr/>
        </p:nvSpPr>
        <p:spPr>
          <a:xfrm>
            <a:off x="8382000" y="3287670"/>
            <a:ext cx="990600" cy="396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Additional load</a:t>
            </a:r>
          </a:p>
        </p:txBody>
      </p:sp>
      <p:sp>
        <p:nvSpPr>
          <p:cNvPr id="9" name="Rectangle 8"/>
          <p:cNvSpPr/>
          <p:nvPr/>
        </p:nvSpPr>
        <p:spPr>
          <a:xfrm>
            <a:off x="2514600" y="3257507"/>
            <a:ext cx="1219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Evaporation tank</a:t>
            </a:r>
          </a:p>
        </p:txBody>
      </p:sp>
      <p:sp>
        <p:nvSpPr>
          <p:cNvPr id="10" name="Rectangle 9"/>
          <p:cNvSpPr/>
          <p:nvPr/>
        </p:nvSpPr>
        <p:spPr>
          <a:xfrm>
            <a:off x="6756083" y="2563770"/>
            <a:ext cx="1600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Pump</a:t>
            </a:r>
          </a:p>
        </p:txBody>
      </p:sp>
      <p:sp>
        <p:nvSpPr>
          <p:cNvPr id="11" name="Rectangle 10"/>
          <p:cNvSpPr/>
          <p:nvPr/>
        </p:nvSpPr>
        <p:spPr>
          <a:xfrm>
            <a:off x="3581400" y="5105400"/>
            <a:ext cx="1600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Pump</a:t>
            </a:r>
          </a:p>
        </p:txBody>
      </p:sp>
      <p:sp>
        <p:nvSpPr>
          <p:cNvPr id="12" name="Rectangle 11"/>
          <p:cNvSpPr/>
          <p:nvPr/>
        </p:nvSpPr>
        <p:spPr>
          <a:xfrm rot="16200000">
            <a:off x="4316546" y="3255836"/>
            <a:ext cx="1981200"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Cold storage tank</a:t>
            </a:r>
          </a:p>
        </p:txBody>
      </p:sp>
    </p:spTree>
    <p:extLst>
      <p:ext uri="{BB962C8B-B14F-4D97-AF65-F5344CB8AC3E}">
        <p14:creationId xmlns:p14="http://schemas.microsoft.com/office/powerpoint/2010/main" val="4094789659"/>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checkerboard(across)">
                                      <p:cBhvr>
                                        <p:cTn id="7"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Title 1">
            <a:extLst>
              <a:ext uri="{FF2B5EF4-FFF2-40B4-BE49-F238E27FC236}">
                <a16:creationId xmlns:a16="http://schemas.microsoft.com/office/drawing/2014/main" id="{681BBFD6-4448-5D08-EF97-1BF7CC25687A}"/>
              </a:ext>
            </a:extLst>
          </p:cNvPr>
          <p:cNvSpPr>
            <a:spLocks noGrp="1"/>
          </p:cNvSpPr>
          <p:nvPr>
            <p:ph type="title" idx="4294967295"/>
          </p:nvPr>
        </p:nvSpPr>
        <p:spPr>
          <a:xfrm>
            <a:off x="0" y="582129"/>
            <a:ext cx="12179300" cy="563563"/>
          </a:xfrm>
          <a:prstGeom prst="rect">
            <a:avLst/>
          </a:prstGeom>
        </p:spPr>
        <p:txBody>
          <a:bodyPr>
            <a:noAutofit/>
          </a:bodyPr>
          <a:lstStyle/>
          <a:p>
            <a:pPr algn="ctr"/>
            <a:r>
              <a:rPr lang="en-US" altLang="en-US" sz="3200" b="1">
                <a:solidFill>
                  <a:schemeClr val="accent1">
                    <a:lumMod val="50000"/>
                  </a:schemeClr>
                </a:solidFill>
                <a:latin typeface="Arial" panose="020B0604020202020204" pitchFamily="34" charset="0"/>
                <a:cs typeface="Arial" panose="020B0604020202020204" pitchFamily="34" charset="0"/>
              </a:rPr>
              <a:t>MODE 2: COLD STORAGE</a:t>
            </a:r>
            <a:endParaRPr lang="en-US" altLang="en-US" sz="3200" b="1" dirty="0">
              <a:solidFill>
                <a:schemeClr val="accent1">
                  <a:lumMod val="50000"/>
                </a:schemeClr>
              </a:solidFill>
              <a:latin typeface="Arial" panose="020B0604020202020204" pitchFamily="34" charset="0"/>
              <a:cs typeface="Arial" panose="020B0604020202020204" pitchFamily="34" charset="0"/>
            </a:endParaRPr>
          </a:p>
        </p:txBody>
      </p:sp>
      <p:graphicFrame>
        <p:nvGraphicFramePr>
          <p:cNvPr id="9218" name="Object 2">
            <a:extLst>
              <a:ext uri="{FF2B5EF4-FFF2-40B4-BE49-F238E27FC236}">
                <a16:creationId xmlns:a16="http://schemas.microsoft.com/office/drawing/2014/main" id="{AC611C1A-F246-54F2-9F58-B1123544B93F}"/>
              </a:ext>
            </a:extLst>
          </p:cNvPr>
          <p:cNvGraphicFramePr>
            <a:graphicFrameLocks noChangeAspect="1"/>
          </p:cNvGraphicFramePr>
          <p:nvPr/>
        </p:nvGraphicFramePr>
        <p:xfrm>
          <a:off x="2356131" y="1524000"/>
          <a:ext cx="7543427" cy="3906681"/>
        </p:xfrm>
        <a:graphic>
          <a:graphicData uri="http://schemas.openxmlformats.org/presentationml/2006/ole">
            <mc:AlternateContent xmlns:mc="http://schemas.openxmlformats.org/markup-compatibility/2006">
              <mc:Choice xmlns:v="urn:schemas-microsoft-com:vml" Requires="v">
                <p:oleObj name="Drawing" r:id="rId3" imgW="9048750" imgH="5229225" progId="">
                  <p:embed/>
                </p:oleObj>
              </mc:Choice>
              <mc:Fallback>
                <p:oleObj name="Drawing" r:id="rId3" imgW="9048750" imgH="5229225" progId="">
                  <p:embed/>
                  <p:pic>
                    <p:nvPicPr>
                      <p:cNvPr id="9218" name="Object 2">
                        <a:extLst>
                          <a:ext uri="{FF2B5EF4-FFF2-40B4-BE49-F238E27FC236}">
                            <a16:creationId xmlns:a16="http://schemas.microsoft.com/office/drawing/2014/main" id="{AC611C1A-F246-54F2-9F58-B1123544B93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6667" t="14423" r="18333" b="26923"/>
                      <a:stretch>
                        <a:fillRect/>
                      </a:stretch>
                    </p:blipFill>
                    <p:spPr bwMode="auto">
                      <a:xfrm>
                        <a:off x="2356131" y="1524000"/>
                        <a:ext cx="7543427" cy="3906681"/>
                      </a:xfrm>
                      <a:prstGeom prst="rect">
                        <a:avLst/>
                      </a:prstGeom>
                      <a:noFill/>
                      <a:ln>
                        <a:noFill/>
                      </a:ln>
                      <a:effectLst/>
                    </p:spPr>
                  </p:pic>
                </p:oleObj>
              </mc:Fallback>
            </mc:AlternateContent>
          </a:graphicData>
        </a:graphic>
      </p:graphicFrame>
      <p:pic>
        <p:nvPicPr>
          <p:cNvPr id="4" name="Picture 3"/>
          <p:cNvPicPr>
            <a:picLocks noChangeAspect="1"/>
          </p:cNvPicPr>
          <p:nvPr/>
        </p:nvPicPr>
        <p:blipFill>
          <a:blip r:embed="rId5"/>
          <a:stretch>
            <a:fillRect/>
          </a:stretch>
        </p:blipFill>
        <p:spPr>
          <a:xfrm>
            <a:off x="11271612" y="6029241"/>
            <a:ext cx="907688" cy="828759"/>
          </a:xfrm>
          <a:prstGeom prst="rect">
            <a:avLst/>
          </a:prstGeom>
        </p:spPr>
      </p:pic>
      <p:sp>
        <p:nvSpPr>
          <p:cNvPr id="5" name="Rectangle 4"/>
          <p:cNvSpPr/>
          <p:nvPr/>
        </p:nvSpPr>
        <p:spPr>
          <a:xfrm>
            <a:off x="5250280" y="1540187"/>
            <a:ext cx="1600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3-way valve</a:t>
            </a:r>
          </a:p>
        </p:txBody>
      </p:sp>
      <p:sp>
        <p:nvSpPr>
          <p:cNvPr id="6" name="Rectangle 5"/>
          <p:cNvSpPr/>
          <p:nvPr/>
        </p:nvSpPr>
        <p:spPr>
          <a:xfrm>
            <a:off x="5327745" y="4973482"/>
            <a:ext cx="1600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3-way valve</a:t>
            </a:r>
          </a:p>
        </p:txBody>
      </p:sp>
      <p:sp>
        <p:nvSpPr>
          <p:cNvPr id="7" name="Rectangle 6"/>
          <p:cNvSpPr/>
          <p:nvPr/>
        </p:nvSpPr>
        <p:spPr>
          <a:xfrm>
            <a:off x="8686800" y="3287669"/>
            <a:ext cx="990600" cy="396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Additional load</a:t>
            </a:r>
          </a:p>
        </p:txBody>
      </p:sp>
      <p:sp>
        <p:nvSpPr>
          <p:cNvPr id="8" name="Rectangle 7"/>
          <p:cNvSpPr/>
          <p:nvPr/>
        </p:nvSpPr>
        <p:spPr>
          <a:xfrm>
            <a:off x="2514600" y="3257507"/>
            <a:ext cx="1219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Evaporation tank</a:t>
            </a:r>
          </a:p>
        </p:txBody>
      </p:sp>
      <p:sp>
        <p:nvSpPr>
          <p:cNvPr id="9" name="Rectangle 8"/>
          <p:cNvSpPr/>
          <p:nvPr/>
        </p:nvSpPr>
        <p:spPr>
          <a:xfrm>
            <a:off x="6756083" y="2563770"/>
            <a:ext cx="1600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Pump</a:t>
            </a:r>
          </a:p>
        </p:txBody>
      </p:sp>
      <p:sp>
        <p:nvSpPr>
          <p:cNvPr id="10" name="Rectangle 9"/>
          <p:cNvSpPr/>
          <p:nvPr/>
        </p:nvSpPr>
        <p:spPr>
          <a:xfrm>
            <a:off x="3581400" y="5105400"/>
            <a:ext cx="1600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Pump</a:t>
            </a:r>
          </a:p>
        </p:txBody>
      </p:sp>
      <p:sp>
        <p:nvSpPr>
          <p:cNvPr id="11" name="Rectangle 10"/>
          <p:cNvSpPr/>
          <p:nvPr/>
        </p:nvSpPr>
        <p:spPr>
          <a:xfrm rot="16200000">
            <a:off x="4406962" y="3265468"/>
            <a:ext cx="1981200"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Cold storage tank</a:t>
            </a:r>
          </a:p>
        </p:txBody>
      </p:sp>
    </p:spTree>
    <p:extLst>
      <p:ext uri="{BB962C8B-B14F-4D97-AF65-F5344CB8AC3E}">
        <p14:creationId xmlns:p14="http://schemas.microsoft.com/office/powerpoint/2010/main" val="2986814898"/>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blinds(horizontal)">
                                      <p:cBhvr>
                                        <p:cTn id="7"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Title 1">
            <a:extLst>
              <a:ext uri="{FF2B5EF4-FFF2-40B4-BE49-F238E27FC236}">
                <a16:creationId xmlns:a16="http://schemas.microsoft.com/office/drawing/2014/main" id="{F4BE84F1-363F-B148-2449-C4CD9B0330FB}"/>
              </a:ext>
            </a:extLst>
          </p:cNvPr>
          <p:cNvSpPr>
            <a:spLocks noGrp="1"/>
          </p:cNvSpPr>
          <p:nvPr>
            <p:ph type="title" idx="4294967295"/>
          </p:nvPr>
        </p:nvSpPr>
        <p:spPr>
          <a:xfrm>
            <a:off x="0" y="252871"/>
            <a:ext cx="12192000" cy="1171504"/>
          </a:xfrm>
          <a:prstGeom prst="rect">
            <a:avLst/>
          </a:prstGeom>
        </p:spPr>
        <p:txBody>
          <a:bodyPr>
            <a:normAutofit/>
          </a:bodyPr>
          <a:lstStyle/>
          <a:p>
            <a:pPr algn="ctr"/>
            <a:r>
              <a:rPr lang="en-US" altLang="en-US" sz="3200" b="1">
                <a:solidFill>
                  <a:schemeClr val="accent1">
                    <a:lumMod val="50000"/>
                  </a:schemeClr>
                </a:solidFill>
                <a:latin typeface="Arial" panose="020B0604020202020204" pitchFamily="34" charset="0"/>
                <a:cs typeface="Arial" panose="020B0604020202020204" pitchFamily="34" charset="0"/>
              </a:rPr>
              <a:t>MODE 3: USE COLD STORAGE TANK</a:t>
            </a:r>
            <a:endParaRPr lang="en-US" altLang="en-US" sz="3200" b="1" dirty="0">
              <a:solidFill>
                <a:schemeClr val="accent1">
                  <a:lumMod val="50000"/>
                </a:schemeClr>
              </a:solidFill>
              <a:latin typeface="Arial" panose="020B0604020202020204" pitchFamily="34" charset="0"/>
              <a:cs typeface="Arial" panose="020B0604020202020204" pitchFamily="34" charset="0"/>
            </a:endParaRPr>
          </a:p>
        </p:txBody>
      </p:sp>
      <p:graphicFrame>
        <p:nvGraphicFramePr>
          <p:cNvPr id="10242" name="Object 2">
            <a:extLst>
              <a:ext uri="{FF2B5EF4-FFF2-40B4-BE49-F238E27FC236}">
                <a16:creationId xmlns:a16="http://schemas.microsoft.com/office/drawing/2014/main" id="{EBDD9331-80E8-48A1-F3C1-A8DF0394EE6B}"/>
              </a:ext>
            </a:extLst>
          </p:cNvPr>
          <p:cNvGraphicFramePr>
            <a:graphicFrameLocks noChangeAspect="1"/>
          </p:cNvGraphicFramePr>
          <p:nvPr/>
        </p:nvGraphicFramePr>
        <p:xfrm>
          <a:off x="2392017" y="1721677"/>
          <a:ext cx="7259225" cy="3842060"/>
        </p:xfrm>
        <a:graphic>
          <a:graphicData uri="http://schemas.openxmlformats.org/presentationml/2006/ole">
            <mc:AlternateContent xmlns:mc="http://schemas.openxmlformats.org/markup-compatibility/2006">
              <mc:Choice xmlns:v="urn:schemas-microsoft-com:vml" Requires="v">
                <p:oleObj name="Drawing" r:id="rId3" imgW="9048750" imgH="5229225" progId="">
                  <p:embed/>
                </p:oleObj>
              </mc:Choice>
              <mc:Fallback>
                <p:oleObj name="Drawing" r:id="rId3" imgW="9048750" imgH="5229225" progId="">
                  <p:embed/>
                  <p:pic>
                    <p:nvPicPr>
                      <p:cNvPr id="10242" name="Object 2">
                        <a:extLst>
                          <a:ext uri="{FF2B5EF4-FFF2-40B4-BE49-F238E27FC236}">
                            <a16:creationId xmlns:a16="http://schemas.microsoft.com/office/drawing/2014/main" id="{EBDD9331-80E8-48A1-F3C1-A8DF0394EE6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3333" t="26923" r="21666" b="15384"/>
                      <a:stretch>
                        <a:fillRect/>
                      </a:stretch>
                    </p:blipFill>
                    <p:spPr bwMode="auto">
                      <a:xfrm>
                        <a:off x="2392017" y="1721677"/>
                        <a:ext cx="7259225" cy="3842060"/>
                      </a:xfrm>
                      <a:prstGeom prst="rect">
                        <a:avLst/>
                      </a:prstGeom>
                      <a:noFill/>
                      <a:ln>
                        <a:noFill/>
                      </a:ln>
                      <a:effectLst/>
                    </p:spPr>
                  </p:pic>
                </p:oleObj>
              </mc:Fallback>
            </mc:AlternateContent>
          </a:graphicData>
        </a:graphic>
      </p:graphicFrame>
      <p:sp>
        <p:nvSpPr>
          <p:cNvPr id="4" name="Rectangle 3"/>
          <p:cNvSpPr/>
          <p:nvPr/>
        </p:nvSpPr>
        <p:spPr>
          <a:xfrm>
            <a:off x="5250280" y="1540187"/>
            <a:ext cx="1600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3-way valve</a:t>
            </a:r>
          </a:p>
        </p:txBody>
      </p:sp>
      <p:sp>
        <p:nvSpPr>
          <p:cNvPr id="5" name="Rectangle 4"/>
          <p:cNvSpPr/>
          <p:nvPr/>
        </p:nvSpPr>
        <p:spPr>
          <a:xfrm>
            <a:off x="5327745" y="4973482"/>
            <a:ext cx="1600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3-way valve</a:t>
            </a:r>
          </a:p>
        </p:txBody>
      </p:sp>
      <p:sp>
        <p:nvSpPr>
          <p:cNvPr id="6" name="Rectangle 5"/>
          <p:cNvSpPr/>
          <p:nvPr/>
        </p:nvSpPr>
        <p:spPr>
          <a:xfrm>
            <a:off x="8534400" y="3333729"/>
            <a:ext cx="990600" cy="396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Additional load</a:t>
            </a:r>
          </a:p>
        </p:txBody>
      </p:sp>
      <p:sp>
        <p:nvSpPr>
          <p:cNvPr id="7" name="Rectangle 6"/>
          <p:cNvSpPr/>
          <p:nvPr/>
        </p:nvSpPr>
        <p:spPr>
          <a:xfrm>
            <a:off x="2514600" y="3257507"/>
            <a:ext cx="1219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Evaporation tank</a:t>
            </a:r>
          </a:p>
        </p:txBody>
      </p:sp>
      <p:sp>
        <p:nvSpPr>
          <p:cNvPr id="8" name="Rectangle 7"/>
          <p:cNvSpPr/>
          <p:nvPr/>
        </p:nvSpPr>
        <p:spPr>
          <a:xfrm>
            <a:off x="6756083" y="2563770"/>
            <a:ext cx="1600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Pump</a:t>
            </a:r>
          </a:p>
        </p:txBody>
      </p:sp>
      <p:sp>
        <p:nvSpPr>
          <p:cNvPr id="9" name="Rectangle 8"/>
          <p:cNvSpPr/>
          <p:nvPr/>
        </p:nvSpPr>
        <p:spPr>
          <a:xfrm>
            <a:off x="3581400" y="5105400"/>
            <a:ext cx="1600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Pump</a:t>
            </a:r>
          </a:p>
        </p:txBody>
      </p:sp>
      <p:sp>
        <p:nvSpPr>
          <p:cNvPr id="10" name="Rectangle 9"/>
          <p:cNvSpPr/>
          <p:nvPr/>
        </p:nvSpPr>
        <p:spPr>
          <a:xfrm rot="16200000">
            <a:off x="4406962" y="3265468"/>
            <a:ext cx="1981200"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Cold storage tank</a:t>
            </a:r>
          </a:p>
        </p:txBody>
      </p:sp>
      <p:pic>
        <p:nvPicPr>
          <p:cNvPr id="11" name="Picture 10"/>
          <p:cNvPicPr>
            <a:picLocks noChangeAspect="1"/>
          </p:cNvPicPr>
          <p:nvPr/>
        </p:nvPicPr>
        <p:blipFill>
          <a:blip r:embed="rId5"/>
          <a:stretch>
            <a:fillRect/>
          </a:stretch>
        </p:blipFill>
        <p:spPr>
          <a:xfrm>
            <a:off x="11271612" y="6029241"/>
            <a:ext cx="907688" cy="828759"/>
          </a:xfrm>
          <a:prstGeom prst="rect">
            <a:avLst/>
          </a:prstGeom>
        </p:spPr>
      </p:pic>
    </p:spTree>
    <p:extLst>
      <p:ext uri="{BB962C8B-B14F-4D97-AF65-F5344CB8AC3E}">
        <p14:creationId xmlns:p14="http://schemas.microsoft.com/office/powerpoint/2010/main" val="1235445959"/>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box(in)">
                                      <p:cBhvr>
                                        <p:cTn id="7" dur="5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itle 1">
            <a:extLst>
              <a:ext uri="{FF2B5EF4-FFF2-40B4-BE49-F238E27FC236}">
                <a16:creationId xmlns:a16="http://schemas.microsoft.com/office/drawing/2014/main" id="{43ADC820-33D2-8567-D813-02A1817B88C2}"/>
              </a:ext>
            </a:extLst>
          </p:cNvPr>
          <p:cNvSpPr>
            <a:spLocks noGrp="1"/>
          </p:cNvSpPr>
          <p:nvPr>
            <p:ph type="title" idx="4294967295"/>
          </p:nvPr>
        </p:nvSpPr>
        <p:spPr>
          <a:xfrm>
            <a:off x="0" y="295276"/>
            <a:ext cx="12192000" cy="1052074"/>
          </a:xfrm>
          <a:prstGeom prst="rect">
            <a:avLst/>
          </a:prstGeom>
        </p:spPr>
        <p:txBody>
          <a:bodyPr>
            <a:normAutofit/>
          </a:bodyPr>
          <a:lstStyle/>
          <a:p>
            <a:pPr algn="ctr"/>
            <a:r>
              <a:rPr lang="en-US" altLang="en-US" sz="3200" b="1">
                <a:solidFill>
                  <a:schemeClr val="accent1">
                    <a:lumMod val="50000"/>
                  </a:schemeClr>
                </a:solidFill>
                <a:latin typeface="Arial" panose="020B0604020202020204" pitchFamily="34" charset="0"/>
                <a:cs typeface="Arial" panose="020B0604020202020204" pitchFamily="34" charset="0"/>
              </a:rPr>
              <a:t>MODE 4: RUN SUPPORT</a:t>
            </a:r>
            <a:endParaRPr lang="en-US" altLang="en-US" sz="3200" b="1" dirty="0">
              <a:solidFill>
                <a:schemeClr val="accent1">
                  <a:lumMod val="50000"/>
                </a:schemeClr>
              </a:solidFill>
              <a:latin typeface="Arial" panose="020B0604020202020204" pitchFamily="34" charset="0"/>
              <a:cs typeface="Arial" panose="020B0604020202020204" pitchFamily="34" charset="0"/>
            </a:endParaRPr>
          </a:p>
        </p:txBody>
      </p:sp>
      <p:graphicFrame>
        <p:nvGraphicFramePr>
          <p:cNvPr id="11266" name="Object 2">
            <a:extLst>
              <a:ext uri="{FF2B5EF4-FFF2-40B4-BE49-F238E27FC236}">
                <a16:creationId xmlns:a16="http://schemas.microsoft.com/office/drawing/2014/main" id="{E76E871F-FBA3-71FD-B8C0-7F5188632650}"/>
              </a:ext>
            </a:extLst>
          </p:cNvPr>
          <p:cNvGraphicFramePr>
            <a:graphicFrameLocks noChangeAspect="1"/>
          </p:cNvGraphicFramePr>
          <p:nvPr/>
        </p:nvGraphicFramePr>
        <p:xfrm>
          <a:off x="2555593" y="1620838"/>
          <a:ext cx="7325080" cy="3861111"/>
        </p:xfrm>
        <a:graphic>
          <a:graphicData uri="http://schemas.openxmlformats.org/presentationml/2006/ole">
            <mc:AlternateContent xmlns:mc="http://schemas.openxmlformats.org/markup-compatibility/2006">
              <mc:Choice xmlns:v="urn:schemas-microsoft-com:vml" Requires="v">
                <p:oleObj name="Drawing" r:id="rId3" imgW="9048750" imgH="5229225" progId="">
                  <p:embed/>
                </p:oleObj>
              </mc:Choice>
              <mc:Fallback>
                <p:oleObj name="Drawing" r:id="rId3" imgW="9048750" imgH="5229225" progId="">
                  <p:embed/>
                  <p:pic>
                    <p:nvPicPr>
                      <p:cNvPr id="11266" name="Object 2">
                        <a:extLst>
                          <a:ext uri="{FF2B5EF4-FFF2-40B4-BE49-F238E27FC236}">
                            <a16:creationId xmlns:a16="http://schemas.microsoft.com/office/drawing/2014/main" id="{E76E871F-FBA3-71FD-B8C0-7F518863265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6667" t="24039" r="18333" b="18269"/>
                      <a:stretch>
                        <a:fillRect/>
                      </a:stretch>
                    </p:blipFill>
                    <p:spPr bwMode="auto">
                      <a:xfrm>
                        <a:off x="2555593" y="1620838"/>
                        <a:ext cx="7325080" cy="3861111"/>
                      </a:xfrm>
                      <a:prstGeom prst="rect">
                        <a:avLst/>
                      </a:prstGeom>
                      <a:noFill/>
                      <a:ln>
                        <a:noFill/>
                      </a:ln>
                      <a:effectLst/>
                    </p:spPr>
                  </p:pic>
                </p:oleObj>
              </mc:Fallback>
            </mc:AlternateContent>
          </a:graphicData>
        </a:graphic>
      </p:graphicFrame>
      <p:pic>
        <p:nvPicPr>
          <p:cNvPr id="4" name="Picture 3"/>
          <p:cNvPicPr>
            <a:picLocks noChangeAspect="1"/>
          </p:cNvPicPr>
          <p:nvPr/>
        </p:nvPicPr>
        <p:blipFill>
          <a:blip r:embed="rId5"/>
          <a:stretch>
            <a:fillRect/>
          </a:stretch>
        </p:blipFill>
        <p:spPr>
          <a:xfrm>
            <a:off x="11271612" y="6029241"/>
            <a:ext cx="907688" cy="828759"/>
          </a:xfrm>
          <a:prstGeom prst="rect">
            <a:avLst/>
          </a:prstGeom>
        </p:spPr>
      </p:pic>
      <p:sp>
        <p:nvSpPr>
          <p:cNvPr id="5" name="Rectangle 4"/>
          <p:cNvSpPr/>
          <p:nvPr/>
        </p:nvSpPr>
        <p:spPr>
          <a:xfrm>
            <a:off x="5250280" y="1540187"/>
            <a:ext cx="1600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3-way valve</a:t>
            </a:r>
          </a:p>
        </p:txBody>
      </p:sp>
      <p:sp>
        <p:nvSpPr>
          <p:cNvPr id="6" name="Rectangle 5"/>
          <p:cNvSpPr/>
          <p:nvPr/>
        </p:nvSpPr>
        <p:spPr>
          <a:xfrm>
            <a:off x="5327745" y="4973482"/>
            <a:ext cx="1600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3-way valve</a:t>
            </a:r>
          </a:p>
        </p:txBody>
      </p:sp>
      <p:sp>
        <p:nvSpPr>
          <p:cNvPr id="7" name="Rectangle 6"/>
          <p:cNvSpPr/>
          <p:nvPr/>
        </p:nvSpPr>
        <p:spPr>
          <a:xfrm>
            <a:off x="8686800" y="3287669"/>
            <a:ext cx="990600" cy="396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Additional load</a:t>
            </a:r>
          </a:p>
        </p:txBody>
      </p:sp>
      <p:sp>
        <p:nvSpPr>
          <p:cNvPr id="8" name="Rectangle 7"/>
          <p:cNvSpPr/>
          <p:nvPr/>
        </p:nvSpPr>
        <p:spPr>
          <a:xfrm>
            <a:off x="2667000" y="3186049"/>
            <a:ext cx="1252183"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Evaporation tank</a:t>
            </a:r>
          </a:p>
        </p:txBody>
      </p:sp>
      <p:sp>
        <p:nvSpPr>
          <p:cNvPr id="9" name="Rectangle 8"/>
          <p:cNvSpPr/>
          <p:nvPr/>
        </p:nvSpPr>
        <p:spPr>
          <a:xfrm>
            <a:off x="6723748" y="2489201"/>
            <a:ext cx="1600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Pump</a:t>
            </a:r>
          </a:p>
        </p:txBody>
      </p:sp>
      <p:sp>
        <p:nvSpPr>
          <p:cNvPr id="10" name="Rectangle 9"/>
          <p:cNvSpPr/>
          <p:nvPr/>
        </p:nvSpPr>
        <p:spPr>
          <a:xfrm>
            <a:off x="3581400" y="5105400"/>
            <a:ext cx="1600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Pump</a:t>
            </a:r>
          </a:p>
        </p:txBody>
      </p:sp>
      <p:sp>
        <p:nvSpPr>
          <p:cNvPr id="11" name="Rectangle 10"/>
          <p:cNvSpPr/>
          <p:nvPr/>
        </p:nvSpPr>
        <p:spPr>
          <a:xfrm rot="16200000">
            <a:off x="4446327" y="3259683"/>
            <a:ext cx="1981200"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Cold storage tank</a:t>
            </a:r>
          </a:p>
        </p:txBody>
      </p:sp>
    </p:spTree>
    <p:extLst>
      <p:ext uri="{BB962C8B-B14F-4D97-AF65-F5344CB8AC3E}">
        <p14:creationId xmlns:p14="http://schemas.microsoft.com/office/powerpoint/2010/main" val="251441771"/>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fade">
                                      <p:cBhvr>
                                        <p:cTn id="7" dur="20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4">
            <a:extLst>
              <a:ext uri="{FF2B5EF4-FFF2-40B4-BE49-F238E27FC236}">
                <a16:creationId xmlns:a16="http://schemas.microsoft.com/office/drawing/2014/main" id="{DC581277-28EF-549F-EC9F-793A56F4EE00}"/>
              </a:ext>
            </a:extLst>
          </p:cNvPr>
          <p:cNvSpPr>
            <a:spLocks noGrp="1"/>
          </p:cNvSpPr>
          <p:nvPr>
            <p:ph type="title"/>
          </p:nvPr>
        </p:nvSpPr>
        <p:spPr>
          <a:xfrm>
            <a:off x="882556" y="2214882"/>
            <a:ext cx="10426888" cy="1807191"/>
          </a:xfrm>
        </p:spPr>
        <p:txBody>
          <a:bodyPr>
            <a:normAutofit/>
          </a:bodyPr>
          <a:lstStyle/>
          <a:p>
            <a:pPr algn="ctr"/>
            <a:r>
              <a:rPr lang="en-US" altLang="en-US" sz="3200" cap="none" dirty="0">
                <a:solidFill>
                  <a:schemeClr val="accent1">
                    <a:lumMod val="50000"/>
                  </a:schemeClr>
                </a:solidFill>
                <a:latin typeface="+mn-lt"/>
              </a:rPr>
              <a:t>OPERATING PRINCIPLE AND PERFORMANCE OF REFRIGERATION AND AIR CONDITIONING (AC) SYSTEMS</a:t>
            </a:r>
          </a:p>
        </p:txBody>
      </p:sp>
      <p:pic>
        <p:nvPicPr>
          <p:cNvPr id="3" name="Picture 2"/>
          <p:cNvPicPr>
            <a:picLocks noChangeAspect="1"/>
          </p:cNvPicPr>
          <p:nvPr/>
        </p:nvPicPr>
        <p:blipFill>
          <a:blip r:embed="rId3"/>
          <a:stretch>
            <a:fillRect/>
          </a:stretch>
        </p:blipFill>
        <p:spPr>
          <a:xfrm>
            <a:off x="11271612" y="6029241"/>
            <a:ext cx="907688" cy="828759"/>
          </a:xfrm>
          <a:prstGeom prst="rect">
            <a:avLst/>
          </a:prstGeom>
        </p:spPr>
      </p:pic>
    </p:spTree>
    <p:extLst>
      <p:ext uri="{BB962C8B-B14F-4D97-AF65-F5344CB8AC3E}">
        <p14:creationId xmlns:p14="http://schemas.microsoft.com/office/powerpoint/2010/main" val="2267439675"/>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0" y="624114"/>
            <a:ext cx="12192000" cy="488724"/>
          </a:xfrm>
          <a:prstGeom prst="rect">
            <a:avLst/>
          </a:prstGeom>
        </p:spPr>
        <p:txBody>
          <a:bodyPr>
            <a:noAutofit/>
          </a:bodyPr>
          <a:lstStyle/>
          <a:p>
            <a:pPr algn="ctr"/>
            <a:r>
              <a:rPr lang="en-US" sz="3200" b="1" dirty="0">
                <a:solidFill>
                  <a:schemeClr val="accent1">
                    <a:lumMod val="50000"/>
                  </a:schemeClr>
                </a:solidFill>
                <a:latin typeface="Arial" panose="020B0604020202020204" pitchFamily="34" charset="0"/>
                <a:cs typeface="Arial" panose="020B0604020202020204" pitchFamily="34" charset="0"/>
              </a:rPr>
              <a:t>CASE STUDY</a:t>
            </a:r>
          </a:p>
        </p:txBody>
      </p:sp>
      <p:sp>
        <p:nvSpPr>
          <p:cNvPr id="3" name="Subtitle 2"/>
          <p:cNvSpPr>
            <a:spLocks noGrp="1"/>
          </p:cNvSpPr>
          <p:nvPr>
            <p:ph type="subTitle" idx="4294967295"/>
          </p:nvPr>
        </p:nvSpPr>
        <p:spPr>
          <a:xfrm>
            <a:off x="457200" y="1316038"/>
            <a:ext cx="11154229" cy="5541962"/>
          </a:xfrm>
          <a:prstGeom prst="rect">
            <a:avLst/>
          </a:prstGeom>
        </p:spPr>
        <p:txBody>
          <a:bodyPr>
            <a:normAutofit/>
          </a:bodyPr>
          <a:lstStyle/>
          <a:p>
            <a:pPr>
              <a:lnSpc>
                <a:spcPct val="150000"/>
              </a:lnSpc>
            </a:pPr>
            <a:r>
              <a:rPr lang="en-US" sz="1800" b="1">
                <a:latin typeface="Arial" panose="020B0604020202020204" pitchFamily="34" charset="0"/>
                <a:cs typeface="Arial" panose="020B0604020202020204" pitchFamily="34" charset="0"/>
              </a:rPr>
              <a:t>Case Study 1: Chiller Optimization with Variable Speed Drives (VSD)</a:t>
            </a:r>
          </a:p>
          <a:p>
            <a:pPr>
              <a:lnSpc>
                <a:spcPct val="150000"/>
              </a:lnSpc>
            </a:pPr>
            <a:r>
              <a:rPr lang="en-US" sz="1800" b="1">
                <a:latin typeface="Arial" panose="020B0604020202020204" pitchFamily="34" charset="0"/>
                <a:cs typeface="Arial" panose="020B0604020202020204" pitchFamily="34" charset="0"/>
              </a:rPr>
              <a:t>Current Situation:</a:t>
            </a:r>
            <a:r>
              <a:rPr lang="en-US" sz="1800">
                <a:latin typeface="Arial" panose="020B0604020202020204" pitchFamily="34" charset="0"/>
                <a:cs typeface="Arial" panose="020B0604020202020204" pitchFamily="34" charset="0"/>
              </a:rPr>
              <a:t> A brewery operates water-cooled chillers where chilled water pumps and cooling tower fans run at full load without VSD control, leading to significant energy waste at partial load conditions.</a:t>
            </a:r>
          </a:p>
          <a:p>
            <a:pPr>
              <a:lnSpc>
                <a:spcPct val="150000"/>
              </a:lnSpc>
            </a:pPr>
            <a:r>
              <a:rPr lang="en-US" sz="1800" b="1">
                <a:latin typeface="Arial" panose="020B0604020202020204" pitchFamily="34" charset="0"/>
                <a:cs typeface="Arial" panose="020B0604020202020204" pitchFamily="34" charset="0"/>
              </a:rPr>
              <a:t>Solution:</a:t>
            </a:r>
            <a:r>
              <a:rPr lang="en-US" sz="1800">
                <a:latin typeface="Arial" panose="020B0604020202020204" pitchFamily="34" charset="0"/>
                <a:cs typeface="Arial" panose="020B0604020202020204" pitchFamily="34" charset="0"/>
              </a:rPr>
              <a:t> Install VSDs for chilled water pumps, condenser water pumps, and cooling tower fans, integrated with automatic load-based control (</a:t>
            </a:r>
            <a:r>
              <a:rPr lang="en-US" sz="1800"/>
              <a:t>Two chilled water pumps 45 kW (1 operating + 1 standby), one condenser water pump 37 kW, and two cooling tower fans × 15 kW (1 operating + 1 standby).</a:t>
            </a:r>
            <a:endParaRPr lang="en-US" sz="1800">
              <a:latin typeface="Arial" panose="020B0604020202020204" pitchFamily="34" charset="0"/>
              <a:cs typeface="Arial" panose="020B0604020202020204" pitchFamily="34" charset="0"/>
            </a:endParaRPr>
          </a:p>
          <a:p>
            <a:pPr>
              <a:lnSpc>
                <a:spcPct val="150000"/>
              </a:lnSpc>
            </a:pPr>
            <a:r>
              <a:rPr lang="en-US" sz="1800" b="1">
                <a:latin typeface="Arial" panose="020B0604020202020204" pitchFamily="34" charset="0"/>
                <a:cs typeface="Arial" panose="020B0604020202020204" pitchFamily="34" charset="0"/>
              </a:rPr>
              <a:t>Investment:</a:t>
            </a:r>
            <a:r>
              <a:rPr lang="en-US" sz="1800">
                <a:latin typeface="Arial" panose="020B0604020202020204" pitchFamily="34" charset="0"/>
                <a:cs typeface="Arial" panose="020B0604020202020204" pitchFamily="34" charset="0"/>
              </a:rPr>
              <a:t> ~2.5 billion VND</a:t>
            </a:r>
          </a:p>
          <a:p>
            <a:pPr>
              <a:lnSpc>
                <a:spcPct val="150000"/>
              </a:lnSpc>
            </a:pPr>
            <a:r>
              <a:rPr lang="en-US" sz="1800" b="1">
                <a:latin typeface="Arial" panose="020B0604020202020204" pitchFamily="34" charset="0"/>
                <a:cs typeface="Arial" panose="020B0604020202020204" pitchFamily="34" charset="0"/>
              </a:rPr>
              <a:t>Electricity Savings:</a:t>
            </a:r>
            <a:r>
              <a:rPr lang="en-US" sz="1800">
                <a:latin typeface="Arial" panose="020B0604020202020204" pitchFamily="34" charset="0"/>
                <a:cs typeface="Arial" panose="020B0604020202020204" pitchFamily="34" charset="0"/>
              </a:rPr>
              <a:t> ~1,200,000 kWh/year</a:t>
            </a:r>
          </a:p>
          <a:p>
            <a:pPr>
              <a:lnSpc>
                <a:spcPct val="150000"/>
              </a:lnSpc>
            </a:pPr>
            <a:r>
              <a:rPr lang="en-US" sz="1800" b="1">
                <a:latin typeface="Arial" panose="020B0604020202020204" pitchFamily="34" charset="0"/>
                <a:cs typeface="Arial" panose="020B0604020202020204" pitchFamily="34" charset="0"/>
              </a:rPr>
              <a:t>Cost Savings:</a:t>
            </a:r>
            <a:r>
              <a:rPr lang="en-US" sz="1800">
                <a:latin typeface="Arial" panose="020B0604020202020204" pitchFamily="34" charset="0"/>
                <a:cs typeface="Arial" panose="020B0604020202020204" pitchFamily="34" charset="0"/>
              </a:rPr>
              <a:t> ~1.8 billion VND/year</a:t>
            </a:r>
          </a:p>
          <a:p>
            <a:pPr>
              <a:lnSpc>
                <a:spcPct val="150000"/>
              </a:lnSpc>
            </a:pPr>
            <a:r>
              <a:rPr lang="en-US" sz="1800" b="1">
                <a:latin typeface="Arial" panose="020B0604020202020204" pitchFamily="34" charset="0"/>
                <a:cs typeface="Arial" panose="020B0604020202020204" pitchFamily="34" charset="0"/>
              </a:rPr>
              <a:t>Payback Period:</a:t>
            </a:r>
            <a:r>
              <a:rPr lang="en-US" sz="1800">
                <a:latin typeface="Arial" panose="020B0604020202020204" pitchFamily="34" charset="0"/>
                <a:cs typeface="Arial" panose="020B0604020202020204" pitchFamily="34" charset="0"/>
              </a:rPr>
              <a:t> ~1.4 years</a:t>
            </a:r>
          </a:p>
          <a:p>
            <a:pPr algn="just"/>
            <a:endParaRPr lang="en-US" sz="2000" dirty="0">
              <a:solidFill>
                <a:schemeClr val="tx1"/>
              </a:solidFill>
              <a:latin typeface="+mn-lt"/>
              <a:cs typeface="Arial" panose="020B0604020202020204" pitchFamily="34" charset="0"/>
            </a:endParaRPr>
          </a:p>
        </p:txBody>
      </p:sp>
      <p:pic>
        <p:nvPicPr>
          <p:cNvPr id="4" name="Picture 3"/>
          <p:cNvPicPr>
            <a:picLocks noChangeAspect="1"/>
          </p:cNvPicPr>
          <p:nvPr/>
        </p:nvPicPr>
        <p:blipFill>
          <a:blip r:embed="rId2"/>
          <a:stretch>
            <a:fillRect/>
          </a:stretch>
        </p:blipFill>
        <p:spPr>
          <a:xfrm>
            <a:off x="11271612" y="6029241"/>
            <a:ext cx="907688" cy="828759"/>
          </a:xfrm>
          <a:prstGeom prst="rect">
            <a:avLst/>
          </a:prstGeom>
        </p:spPr>
      </p:pic>
    </p:spTree>
    <p:extLst>
      <p:ext uri="{BB962C8B-B14F-4D97-AF65-F5344CB8AC3E}">
        <p14:creationId xmlns:p14="http://schemas.microsoft.com/office/powerpoint/2010/main" val="380130175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0" y="609601"/>
            <a:ext cx="12179300" cy="498476"/>
          </a:xfrm>
          <a:prstGeom prst="rect">
            <a:avLst/>
          </a:prstGeom>
        </p:spPr>
        <p:txBody>
          <a:bodyPr>
            <a:noAutofit/>
          </a:bodyPr>
          <a:lstStyle/>
          <a:p>
            <a:pPr algn="ctr"/>
            <a:r>
              <a:rPr lang="en-US" sz="3200" b="1" dirty="0">
                <a:solidFill>
                  <a:schemeClr val="accent1">
                    <a:lumMod val="50000"/>
                  </a:schemeClr>
                </a:solidFill>
                <a:latin typeface="Arial" panose="020B0604020202020204" pitchFamily="34" charset="0"/>
                <a:cs typeface="Arial" panose="020B0604020202020204" pitchFamily="34" charset="0"/>
              </a:rPr>
              <a:t>CASE STUDY</a:t>
            </a:r>
          </a:p>
        </p:txBody>
      </p:sp>
      <p:sp>
        <p:nvSpPr>
          <p:cNvPr id="3" name="Subtitle 2"/>
          <p:cNvSpPr>
            <a:spLocks noGrp="1"/>
          </p:cNvSpPr>
          <p:nvPr>
            <p:ph type="subTitle" idx="4294967295"/>
          </p:nvPr>
        </p:nvSpPr>
        <p:spPr>
          <a:xfrm>
            <a:off x="551543" y="1282658"/>
            <a:ext cx="11059886" cy="5160962"/>
          </a:xfrm>
          <a:prstGeom prst="rect">
            <a:avLst/>
          </a:prstGeom>
        </p:spPr>
        <p:txBody>
          <a:bodyPr>
            <a:noAutofit/>
          </a:bodyPr>
          <a:lstStyle/>
          <a:p>
            <a:pPr>
              <a:lnSpc>
                <a:spcPct val="150000"/>
              </a:lnSpc>
            </a:pPr>
            <a:r>
              <a:rPr lang="en-US" sz="2000" b="1">
                <a:latin typeface="Arial" panose="020B0604020202020204" pitchFamily="34" charset="0"/>
                <a:cs typeface="Arial" panose="020B0604020202020204" pitchFamily="34" charset="0"/>
              </a:rPr>
              <a:t>Case Study 2: Retrofit of Condensers with High-Efficiency Units</a:t>
            </a:r>
          </a:p>
          <a:p>
            <a:pPr>
              <a:lnSpc>
                <a:spcPct val="150000"/>
              </a:lnSpc>
            </a:pPr>
            <a:r>
              <a:rPr lang="en-US" sz="2000" b="1">
                <a:latin typeface="Arial" panose="020B0604020202020204" pitchFamily="34" charset="0"/>
                <a:cs typeface="Arial" panose="020B0604020202020204" pitchFamily="34" charset="0"/>
              </a:rPr>
              <a:t>Current Situation:</a:t>
            </a:r>
            <a:r>
              <a:rPr lang="en-US" sz="2000">
                <a:latin typeface="Arial" panose="020B0604020202020204" pitchFamily="34" charset="0"/>
                <a:cs typeface="Arial" panose="020B0604020202020204" pitchFamily="34" charset="0"/>
              </a:rPr>
              <a:t> A shopping mall operates multiple old air-cooled condensers with low efficiency, consuming high amounts of electricity for fans and operating at elevated condensing pressures.</a:t>
            </a:r>
          </a:p>
          <a:p>
            <a:pPr>
              <a:lnSpc>
                <a:spcPct val="150000"/>
              </a:lnSpc>
            </a:pPr>
            <a:r>
              <a:rPr lang="en-US" sz="2000" b="1">
                <a:latin typeface="Arial" panose="020B0604020202020204" pitchFamily="34" charset="0"/>
                <a:cs typeface="Arial" panose="020B0604020202020204" pitchFamily="34" charset="0"/>
              </a:rPr>
              <a:t>Solution:</a:t>
            </a:r>
            <a:r>
              <a:rPr lang="en-US" sz="2000">
                <a:latin typeface="Arial" panose="020B0604020202020204" pitchFamily="34" charset="0"/>
                <a:cs typeface="Arial" panose="020B0604020202020204" pitchFamily="34" charset="0"/>
              </a:rPr>
              <a:t> Replace old condensers with high-efficiency coil units (copper tube – finned aluminum wave design) and energy-efficient fans. Adjust and optimize condensing pressure.</a:t>
            </a:r>
          </a:p>
          <a:p>
            <a:pPr>
              <a:lnSpc>
                <a:spcPct val="150000"/>
              </a:lnSpc>
            </a:pPr>
            <a:r>
              <a:rPr lang="en-US" sz="2000" b="1">
                <a:latin typeface="Arial" panose="020B0604020202020204" pitchFamily="34" charset="0"/>
                <a:cs typeface="Arial" panose="020B0604020202020204" pitchFamily="34" charset="0"/>
              </a:rPr>
              <a:t>Investment:</a:t>
            </a:r>
            <a:r>
              <a:rPr lang="en-US" sz="2000">
                <a:latin typeface="Arial" panose="020B0604020202020204" pitchFamily="34" charset="0"/>
                <a:cs typeface="Arial" panose="020B0604020202020204" pitchFamily="34" charset="0"/>
              </a:rPr>
              <a:t> ~1.8 billion VND</a:t>
            </a:r>
          </a:p>
          <a:p>
            <a:pPr>
              <a:lnSpc>
                <a:spcPct val="150000"/>
              </a:lnSpc>
            </a:pPr>
            <a:r>
              <a:rPr lang="en-US" sz="2000" b="1">
                <a:latin typeface="Arial" panose="020B0604020202020204" pitchFamily="34" charset="0"/>
                <a:cs typeface="Arial" panose="020B0604020202020204" pitchFamily="34" charset="0"/>
              </a:rPr>
              <a:t>Electricity Savings:</a:t>
            </a:r>
            <a:r>
              <a:rPr lang="en-US" sz="2000">
                <a:latin typeface="Arial" panose="020B0604020202020204" pitchFamily="34" charset="0"/>
                <a:cs typeface="Arial" panose="020B0604020202020204" pitchFamily="34" charset="0"/>
              </a:rPr>
              <a:t> ~850,000 kWh/year</a:t>
            </a:r>
          </a:p>
          <a:p>
            <a:pPr>
              <a:lnSpc>
                <a:spcPct val="150000"/>
              </a:lnSpc>
            </a:pPr>
            <a:r>
              <a:rPr lang="en-US" sz="2000" b="1">
                <a:latin typeface="Arial" panose="020B0604020202020204" pitchFamily="34" charset="0"/>
                <a:cs typeface="Arial" panose="020B0604020202020204" pitchFamily="34" charset="0"/>
              </a:rPr>
              <a:t>Cost Savings:</a:t>
            </a:r>
            <a:r>
              <a:rPr lang="en-US" sz="2000">
                <a:latin typeface="Arial" panose="020B0604020202020204" pitchFamily="34" charset="0"/>
                <a:cs typeface="Arial" panose="020B0604020202020204" pitchFamily="34" charset="0"/>
              </a:rPr>
              <a:t> ~1.28 billion VND/year</a:t>
            </a:r>
          </a:p>
          <a:p>
            <a:pPr>
              <a:lnSpc>
                <a:spcPct val="150000"/>
              </a:lnSpc>
            </a:pPr>
            <a:r>
              <a:rPr lang="en-US" sz="2000" b="1">
                <a:latin typeface="Arial" panose="020B0604020202020204" pitchFamily="34" charset="0"/>
                <a:cs typeface="Arial" panose="020B0604020202020204" pitchFamily="34" charset="0"/>
              </a:rPr>
              <a:t>Payback Period:</a:t>
            </a:r>
            <a:r>
              <a:rPr lang="en-US" sz="2000">
                <a:latin typeface="Arial" panose="020B0604020202020204" pitchFamily="34" charset="0"/>
                <a:cs typeface="Arial" panose="020B0604020202020204" pitchFamily="34" charset="0"/>
              </a:rPr>
              <a:t> ~1.4 years</a:t>
            </a:r>
          </a:p>
          <a:p>
            <a:pPr algn="just"/>
            <a:endParaRPr lang="en-US" sz="2200" dirty="0">
              <a:solidFill>
                <a:schemeClr val="tx1"/>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2"/>
          <a:stretch>
            <a:fillRect/>
          </a:stretch>
        </p:blipFill>
        <p:spPr>
          <a:xfrm>
            <a:off x="11271612" y="6029241"/>
            <a:ext cx="907688" cy="828759"/>
          </a:xfrm>
          <a:prstGeom prst="rect">
            <a:avLst/>
          </a:prstGeom>
        </p:spPr>
      </p:pic>
    </p:spTree>
    <p:extLst>
      <p:ext uri="{BB962C8B-B14F-4D97-AF65-F5344CB8AC3E}">
        <p14:creationId xmlns:p14="http://schemas.microsoft.com/office/powerpoint/2010/main" val="136156330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527050" y="1468437"/>
            <a:ext cx="11136630" cy="4560803"/>
          </a:xfrm>
          <a:prstGeom prst="rect">
            <a:avLst/>
          </a:prstGeom>
        </p:spPr>
        <p:txBody>
          <a:bodyPr>
            <a:normAutofit/>
          </a:bodyPr>
          <a:lstStyle/>
          <a:p>
            <a:pPr>
              <a:lnSpc>
                <a:spcPct val="150000"/>
              </a:lnSpc>
            </a:pPr>
            <a:r>
              <a:rPr lang="en-US" sz="2000" b="1">
                <a:latin typeface="Arial" panose="020B0604020202020204" pitchFamily="34" charset="0"/>
                <a:cs typeface="Arial" panose="020B0604020202020204" pitchFamily="34" charset="0"/>
              </a:rPr>
              <a:t>Case Study 3: Application of Ice Thermal Storage System</a:t>
            </a:r>
          </a:p>
          <a:p>
            <a:pPr>
              <a:lnSpc>
                <a:spcPct val="150000"/>
              </a:lnSpc>
            </a:pPr>
            <a:r>
              <a:rPr lang="en-US" sz="2000" b="1">
                <a:latin typeface="Arial" panose="020B0604020202020204" pitchFamily="34" charset="0"/>
                <a:cs typeface="Arial" panose="020B0604020202020204" pitchFamily="34" charset="0"/>
              </a:rPr>
              <a:t>Current Situation:</a:t>
            </a:r>
            <a:r>
              <a:rPr lang="en-US" sz="2000">
                <a:latin typeface="Arial" panose="020B0604020202020204" pitchFamily="34" charset="0"/>
                <a:cs typeface="Arial" panose="020B0604020202020204" pitchFamily="34" charset="0"/>
              </a:rPr>
              <a:t> An office building experiences very high cooling load during daytime, resulting in excessive electricity costs during peak hours.</a:t>
            </a:r>
          </a:p>
          <a:p>
            <a:pPr>
              <a:lnSpc>
                <a:spcPct val="150000"/>
              </a:lnSpc>
            </a:pPr>
            <a:r>
              <a:rPr lang="en-US" sz="2000" b="1">
                <a:latin typeface="Arial" panose="020B0604020202020204" pitchFamily="34" charset="0"/>
                <a:cs typeface="Arial" panose="020B0604020202020204" pitchFamily="34" charset="0"/>
              </a:rPr>
              <a:t>Solution:</a:t>
            </a:r>
            <a:r>
              <a:rPr lang="en-US" sz="2000">
                <a:latin typeface="Arial" panose="020B0604020202020204" pitchFamily="34" charset="0"/>
                <a:cs typeface="Arial" panose="020B0604020202020204" pitchFamily="34" charset="0"/>
              </a:rPr>
              <a:t> Implement an ice thermal storage system: produce ice at night (off-peak hours) and use it for cooling during the day. This reduces chiller load and peak electricity demand.</a:t>
            </a:r>
          </a:p>
          <a:p>
            <a:pPr>
              <a:lnSpc>
                <a:spcPct val="150000"/>
              </a:lnSpc>
            </a:pPr>
            <a:r>
              <a:rPr lang="en-US" sz="2000" b="1">
                <a:latin typeface="Arial" panose="020B0604020202020204" pitchFamily="34" charset="0"/>
                <a:cs typeface="Arial" panose="020B0604020202020204" pitchFamily="34" charset="0"/>
              </a:rPr>
              <a:t>Investment:</a:t>
            </a:r>
            <a:r>
              <a:rPr lang="en-US" sz="2000">
                <a:latin typeface="Arial" panose="020B0604020202020204" pitchFamily="34" charset="0"/>
                <a:cs typeface="Arial" panose="020B0604020202020204" pitchFamily="34" charset="0"/>
              </a:rPr>
              <a:t> ~12 billion VND</a:t>
            </a:r>
          </a:p>
          <a:p>
            <a:pPr>
              <a:lnSpc>
                <a:spcPct val="150000"/>
              </a:lnSpc>
            </a:pPr>
            <a:r>
              <a:rPr lang="en-US" sz="2000" b="1">
                <a:latin typeface="Arial" panose="020B0604020202020204" pitchFamily="34" charset="0"/>
                <a:cs typeface="Arial" panose="020B0604020202020204" pitchFamily="34" charset="0"/>
              </a:rPr>
              <a:t>Electricity Savings:</a:t>
            </a:r>
            <a:r>
              <a:rPr lang="en-US" sz="2000">
                <a:latin typeface="Arial" panose="020B0604020202020204" pitchFamily="34" charset="0"/>
                <a:cs typeface="Arial" panose="020B0604020202020204" pitchFamily="34" charset="0"/>
              </a:rPr>
              <a:t> ~2,000,000 kWh/year</a:t>
            </a:r>
          </a:p>
          <a:p>
            <a:pPr>
              <a:lnSpc>
                <a:spcPct val="150000"/>
              </a:lnSpc>
            </a:pPr>
            <a:r>
              <a:rPr lang="en-US" sz="2000" b="1">
                <a:latin typeface="Arial" panose="020B0604020202020204" pitchFamily="34" charset="0"/>
                <a:cs typeface="Arial" panose="020B0604020202020204" pitchFamily="34" charset="0"/>
              </a:rPr>
              <a:t>Cost Savings:</a:t>
            </a:r>
            <a:r>
              <a:rPr lang="en-US" sz="2000">
                <a:latin typeface="Arial" panose="020B0604020202020204" pitchFamily="34" charset="0"/>
                <a:cs typeface="Arial" panose="020B0604020202020204" pitchFamily="34" charset="0"/>
              </a:rPr>
              <a:t> ~3 billion VND/year</a:t>
            </a:r>
          </a:p>
          <a:p>
            <a:pPr>
              <a:lnSpc>
                <a:spcPct val="150000"/>
              </a:lnSpc>
            </a:pPr>
            <a:r>
              <a:rPr lang="en-US" sz="2000" b="1">
                <a:latin typeface="Arial" panose="020B0604020202020204" pitchFamily="34" charset="0"/>
                <a:cs typeface="Arial" panose="020B0604020202020204" pitchFamily="34" charset="0"/>
              </a:rPr>
              <a:t>Payback Period:</a:t>
            </a:r>
            <a:r>
              <a:rPr lang="en-US" sz="2000">
                <a:latin typeface="Arial" panose="020B0604020202020204" pitchFamily="34" charset="0"/>
                <a:cs typeface="Arial" panose="020B0604020202020204" pitchFamily="34" charset="0"/>
              </a:rPr>
              <a:t> ~4 years</a:t>
            </a:r>
          </a:p>
          <a:p>
            <a:pPr marL="139700" indent="0" algn="just">
              <a:buNone/>
            </a:pPr>
            <a:endParaRPr lang="en-US" sz="2000" dirty="0">
              <a:solidFill>
                <a:schemeClr val="tx1"/>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2"/>
          <a:stretch>
            <a:fillRect/>
          </a:stretch>
        </p:blipFill>
        <p:spPr>
          <a:xfrm>
            <a:off x="11271612" y="6029241"/>
            <a:ext cx="907688" cy="828759"/>
          </a:xfrm>
          <a:prstGeom prst="rect">
            <a:avLst/>
          </a:prstGeom>
        </p:spPr>
      </p:pic>
      <p:sp>
        <p:nvSpPr>
          <p:cNvPr id="5" name="Title 1"/>
          <p:cNvSpPr txBox="1">
            <a:spLocks/>
          </p:cNvSpPr>
          <p:nvPr/>
        </p:nvSpPr>
        <p:spPr>
          <a:xfrm>
            <a:off x="0" y="566058"/>
            <a:ext cx="12179300" cy="54201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3200" kern="0" dirty="0">
                <a:solidFill>
                  <a:schemeClr val="accent1">
                    <a:lumMod val="50000"/>
                  </a:schemeClr>
                </a:solidFill>
                <a:latin typeface="Arial" panose="020B0604020202020204" pitchFamily="34" charset="0"/>
                <a:cs typeface="Arial" panose="020B0604020202020204" pitchFamily="34" charset="0"/>
              </a:rPr>
              <a:t>CASE STUDY</a:t>
            </a:r>
          </a:p>
        </p:txBody>
      </p:sp>
    </p:spTree>
    <p:extLst>
      <p:ext uri="{BB962C8B-B14F-4D97-AF65-F5344CB8AC3E}">
        <p14:creationId xmlns:p14="http://schemas.microsoft.com/office/powerpoint/2010/main" val="294895731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2C8811-FC2E-4308-4E36-F3CF12103F0F}"/>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6D79970D-19B7-F815-B3D9-C6EEA32AEFF2}"/>
              </a:ext>
            </a:extLst>
          </p:cNvPr>
          <p:cNvSpPr>
            <a:spLocks noGrp="1"/>
          </p:cNvSpPr>
          <p:nvPr>
            <p:ph type="subTitle" idx="4294967295"/>
          </p:nvPr>
        </p:nvSpPr>
        <p:spPr>
          <a:xfrm>
            <a:off x="527050" y="1468437"/>
            <a:ext cx="11136630" cy="4560803"/>
          </a:xfrm>
          <a:prstGeom prst="rect">
            <a:avLst/>
          </a:prstGeom>
        </p:spPr>
        <p:txBody>
          <a:bodyPr>
            <a:normAutofit fontScale="77500" lnSpcReduction="20000"/>
          </a:bodyPr>
          <a:lstStyle/>
          <a:p>
            <a:pPr>
              <a:lnSpc>
                <a:spcPct val="150000"/>
              </a:lnSpc>
            </a:pPr>
            <a:r>
              <a:rPr lang="en-US" sz="2000" b="1">
                <a:latin typeface="Arial" panose="020B0604020202020204" pitchFamily="34" charset="0"/>
                <a:cs typeface="Arial" panose="020B0604020202020204" pitchFamily="34" charset="0"/>
              </a:rPr>
              <a:t>Case Study 4: </a:t>
            </a:r>
            <a:r>
              <a:rPr lang="en-US" sz="2000" b="1"/>
              <a:t>Insulation (Thermal Protection) of Chilled Water Piping (CHWS/CHWR)</a:t>
            </a:r>
          </a:p>
          <a:p>
            <a:pPr>
              <a:lnSpc>
                <a:spcPct val="150000"/>
              </a:lnSpc>
            </a:pPr>
            <a:r>
              <a:rPr lang="en-US" sz="2000" b="1">
                <a:latin typeface="Arial" panose="020B0604020202020204" pitchFamily="34" charset="0"/>
                <a:cs typeface="Arial" panose="020B0604020202020204" pitchFamily="34" charset="0"/>
              </a:rPr>
              <a:t>Current Situation:</a:t>
            </a:r>
            <a:r>
              <a:rPr lang="en-US" sz="2000">
                <a:latin typeface="Arial" panose="020B0604020202020204" pitchFamily="34" charset="0"/>
                <a:cs typeface="Arial" panose="020B0604020202020204" pitchFamily="34" charset="0"/>
              </a:rPr>
              <a:t> </a:t>
            </a:r>
            <a:r>
              <a:rPr lang="en-US" sz="2000"/>
              <a:t>A chilled water piping network of about 1,000 m (pipe sizes ranging from DN50–DN200) in a factory/shopping mall. Many sections of insulation are degraded, damp, or even exposed; condensation occurs, causing significant heat loss, which increases the chiller load and pump electricity consumption.</a:t>
            </a:r>
          </a:p>
          <a:p>
            <a:pPr>
              <a:lnSpc>
                <a:spcPct val="150000"/>
              </a:lnSpc>
            </a:pPr>
            <a:r>
              <a:rPr lang="en-US" sz="2000" b="1">
                <a:latin typeface="Arial" panose="020B0604020202020204" pitchFamily="34" charset="0"/>
                <a:cs typeface="Arial" panose="020B0604020202020204" pitchFamily="34" charset="0"/>
              </a:rPr>
              <a:t>Solution:</a:t>
            </a:r>
            <a:r>
              <a:rPr lang="en-US" sz="2000">
                <a:latin typeface="Arial" panose="020B0604020202020204" pitchFamily="34" charset="0"/>
                <a:cs typeface="Arial" panose="020B0604020202020204" pitchFamily="34" charset="0"/>
              </a:rPr>
              <a:t> </a:t>
            </a:r>
            <a:r>
              <a:rPr lang="en-US" sz="2000"/>
              <a:t>Remove damaged insulation; re-insulate with </a:t>
            </a:r>
            <a:r>
              <a:rPr lang="en-US" sz="2000" b="1"/>
              <a:t>PIR/XPS</a:t>
            </a:r>
            <a:r>
              <a:rPr lang="en-US" sz="2000"/>
              <a:t> 40 mm thick (outdoor sections covered with aluminum/tin cladding for UV protection). Seal joints, insulate valves/flanges and auxiliary equipment. Maintain design chilled water </a:t>
            </a:r>
            <a:r>
              <a:rPr lang="el-GR" sz="2000" b="1"/>
              <a:t>Δ</a:t>
            </a:r>
            <a:r>
              <a:rPr lang="en-US" sz="2000" b="1"/>
              <a:t>T</a:t>
            </a:r>
            <a:r>
              <a:rPr lang="en-US" sz="2000"/>
              <a:t>.</a:t>
            </a:r>
          </a:p>
          <a:p>
            <a:pPr>
              <a:lnSpc>
                <a:spcPct val="150000"/>
              </a:lnSpc>
            </a:pPr>
            <a:r>
              <a:rPr lang="en-US" sz="2000" b="1">
                <a:latin typeface="Arial" panose="020B0604020202020204" pitchFamily="34" charset="0"/>
                <a:cs typeface="Arial" panose="020B0604020202020204" pitchFamily="34" charset="0"/>
              </a:rPr>
              <a:t>Investment:</a:t>
            </a:r>
            <a:r>
              <a:rPr lang="en-US" sz="2000">
                <a:latin typeface="Arial" panose="020B0604020202020204" pitchFamily="34" charset="0"/>
                <a:cs typeface="Arial" panose="020B0604020202020204" pitchFamily="34" charset="0"/>
              </a:rPr>
              <a:t> </a:t>
            </a:r>
            <a:r>
              <a:rPr lang="en-US" sz="2000"/>
              <a:t>~</a:t>
            </a:r>
            <a:r>
              <a:rPr lang="en-US" sz="2000" b="1"/>
              <a:t>380 million VND</a:t>
            </a:r>
            <a:r>
              <a:rPr lang="en-US" sz="2000"/>
              <a:t> (materials + labor; average unit cost ~380,000 VND/m including accessories and protective cladding for various pipe sizes).</a:t>
            </a:r>
            <a:endParaRPr lang="en-US" sz="2000">
              <a:latin typeface="Arial" panose="020B0604020202020204" pitchFamily="34" charset="0"/>
              <a:cs typeface="Arial" panose="020B0604020202020204" pitchFamily="34" charset="0"/>
            </a:endParaRPr>
          </a:p>
          <a:p>
            <a:pPr>
              <a:lnSpc>
                <a:spcPct val="150000"/>
              </a:lnSpc>
            </a:pPr>
            <a:r>
              <a:rPr lang="en-US" sz="2000" b="1">
                <a:latin typeface="Arial" panose="020B0604020202020204" pitchFamily="34" charset="0"/>
                <a:cs typeface="Arial" panose="020B0604020202020204" pitchFamily="34" charset="0"/>
              </a:rPr>
              <a:t>Electricity Savings:</a:t>
            </a:r>
            <a:r>
              <a:rPr lang="en-US" sz="2000">
                <a:latin typeface="Arial" panose="020B0604020202020204" pitchFamily="34" charset="0"/>
                <a:cs typeface="Arial" panose="020B0604020202020204" pitchFamily="34" charset="0"/>
              </a:rPr>
              <a:t> </a:t>
            </a:r>
            <a:r>
              <a:rPr lang="en-US" sz="2000"/>
              <a:t>~</a:t>
            </a:r>
            <a:r>
              <a:rPr lang="en-US" sz="2000" b="1"/>
              <a:t>96,000 kWh/year</a:t>
            </a:r>
            <a:r>
              <a:rPr lang="en-US" sz="2000"/>
              <a:t> </a:t>
            </a:r>
            <a:r>
              <a:rPr lang="en-US" sz="2000" i="1"/>
              <a:t>(illustrative calculation: reduced heat loss ≈ 80 kW; chiller COP ≈ 5.0; operating hours 6,000 h/year → kWh savings = (80/5.0) × 6,000 = 96,000)</a:t>
            </a:r>
            <a:r>
              <a:rPr lang="en-US" sz="2000"/>
              <a:t>.</a:t>
            </a:r>
            <a:endParaRPr lang="en-US" sz="2000">
              <a:latin typeface="Arial" panose="020B0604020202020204" pitchFamily="34" charset="0"/>
              <a:cs typeface="Arial" panose="020B0604020202020204" pitchFamily="34" charset="0"/>
            </a:endParaRPr>
          </a:p>
          <a:p>
            <a:pPr>
              <a:lnSpc>
                <a:spcPct val="150000"/>
              </a:lnSpc>
            </a:pPr>
            <a:r>
              <a:rPr lang="en-US" sz="2000" b="1">
                <a:latin typeface="Arial" panose="020B0604020202020204" pitchFamily="34" charset="0"/>
                <a:cs typeface="Arial" panose="020B0604020202020204" pitchFamily="34" charset="0"/>
              </a:rPr>
              <a:t>Cost Savings:</a:t>
            </a:r>
            <a:r>
              <a:rPr lang="en-US" sz="2000">
                <a:latin typeface="Arial" panose="020B0604020202020204" pitchFamily="34" charset="0"/>
                <a:cs typeface="Arial" panose="020B0604020202020204" pitchFamily="34" charset="0"/>
              </a:rPr>
              <a:t> </a:t>
            </a:r>
            <a:r>
              <a:rPr lang="en-US" sz="2000"/>
              <a:t>~</a:t>
            </a:r>
            <a:r>
              <a:rPr lang="en-US" sz="2000" b="1"/>
              <a:t>192 million VND/year</a:t>
            </a:r>
            <a:r>
              <a:rPr lang="en-US" sz="2000"/>
              <a:t> </a:t>
            </a:r>
            <a:r>
              <a:rPr lang="en-US" sz="2000" i="1"/>
              <a:t>(average electricity price ≈ 2,000 VND/kWh)</a:t>
            </a:r>
            <a:r>
              <a:rPr lang="en-US" sz="2000"/>
              <a:t>.</a:t>
            </a:r>
            <a:endParaRPr lang="en-US" sz="2000">
              <a:latin typeface="Arial" panose="020B0604020202020204" pitchFamily="34" charset="0"/>
              <a:cs typeface="Arial" panose="020B0604020202020204" pitchFamily="34" charset="0"/>
            </a:endParaRPr>
          </a:p>
          <a:p>
            <a:pPr>
              <a:lnSpc>
                <a:spcPct val="150000"/>
              </a:lnSpc>
            </a:pPr>
            <a:r>
              <a:rPr lang="en-US" sz="2000" b="1">
                <a:latin typeface="Arial" panose="020B0604020202020204" pitchFamily="34" charset="0"/>
                <a:cs typeface="Arial" panose="020B0604020202020204" pitchFamily="34" charset="0"/>
              </a:rPr>
              <a:t>Payback Period:</a:t>
            </a:r>
            <a:r>
              <a:rPr lang="en-US" sz="2000">
                <a:latin typeface="Arial" panose="020B0604020202020204" pitchFamily="34" charset="0"/>
                <a:cs typeface="Arial" panose="020B0604020202020204" pitchFamily="34" charset="0"/>
              </a:rPr>
              <a:t> ~2 years</a:t>
            </a:r>
          </a:p>
          <a:p>
            <a:pPr marL="139700" indent="0" algn="just">
              <a:buNone/>
            </a:pPr>
            <a:endParaRPr lang="en-US" sz="2000" dirty="0">
              <a:solidFill>
                <a:schemeClr val="tx1"/>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F06568DC-75D7-3276-DE77-2598183E05E2}"/>
              </a:ext>
            </a:extLst>
          </p:cNvPr>
          <p:cNvPicPr>
            <a:picLocks noChangeAspect="1"/>
          </p:cNvPicPr>
          <p:nvPr/>
        </p:nvPicPr>
        <p:blipFill>
          <a:blip r:embed="rId2"/>
          <a:stretch>
            <a:fillRect/>
          </a:stretch>
        </p:blipFill>
        <p:spPr>
          <a:xfrm>
            <a:off x="11271612" y="6029241"/>
            <a:ext cx="907688" cy="828759"/>
          </a:xfrm>
          <a:prstGeom prst="rect">
            <a:avLst/>
          </a:prstGeom>
        </p:spPr>
      </p:pic>
      <p:sp>
        <p:nvSpPr>
          <p:cNvPr id="5" name="Title 1">
            <a:extLst>
              <a:ext uri="{FF2B5EF4-FFF2-40B4-BE49-F238E27FC236}">
                <a16:creationId xmlns:a16="http://schemas.microsoft.com/office/drawing/2014/main" id="{89FD4D0B-BAC1-9569-7077-FB8959DA0EA1}"/>
              </a:ext>
            </a:extLst>
          </p:cNvPr>
          <p:cNvSpPr txBox="1">
            <a:spLocks/>
          </p:cNvSpPr>
          <p:nvPr/>
        </p:nvSpPr>
        <p:spPr>
          <a:xfrm>
            <a:off x="0" y="566058"/>
            <a:ext cx="12179300" cy="54201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3200" kern="0" dirty="0">
                <a:solidFill>
                  <a:schemeClr val="accent1">
                    <a:lumMod val="50000"/>
                  </a:schemeClr>
                </a:solidFill>
                <a:latin typeface="Arial" panose="020B0604020202020204" pitchFamily="34" charset="0"/>
                <a:cs typeface="Arial" panose="020B0604020202020204" pitchFamily="34" charset="0"/>
              </a:rPr>
              <a:t>CASE STUDY</a:t>
            </a:r>
          </a:p>
        </p:txBody>
      </p:sp>
    </p:spTree>
    <p:extLst>
      <p:ext uri="{BB962C8B-B14F-4D97-AF65-F5344CB8AC3E}">
        <p14:creationId xmlns:p14="http://schemas.microsoft.com/office/powerpoint/2010/main" val="98677387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1188160" y="5996280"/>
            <a:ext cx="1000211" cy="861720"/>
          </a:xfrm>
          <a:prstGeom prst="rect">
            <a:avLst/>
          </a:prstGeom>
        </p:spPr>
      </p:pic>
      <p:sp>
        <p:nvSpPr>
          <p:cNvPr id="3" name="Rectangle 2"/>
          <p:cNvSpPr/>
          <p:nvPr/>
        </p:nvSpPr>
        <p:spPr>
          <a:xfrm>
            <a:off x="592635" y="617900"/>
            <a:ext cx="10986448" cy="584775"/>
          </a:xfrm>
          <a:prstGeom prst="rect">
            <a:avLst/>
          </a:prstGeom>
        </p:spPr>
        <p:txBody>
          <a:bodyPr wrap="square">
            <a:spAutoFit/>
          </a:bodyPr>
          <a:lstStyle/>
          <a:p>
            <a:pPr algn="ctr"/>
            <a:r>
              <a:rPr lang="en-US" altLang="en-US" sz="3200" b="1" dirty="0">
                <a:solidFill>
                  <a:schemeClr val="accent1">
                    <a:lumMod val="50000"/>
                  </a:schemeClr>
                </a:solidFill>
                <a:latin typeface="Arial" panose="020B0604020202020204" pitchFamily="34" charset="0"/>
                <a:cs typeface="Arial" panose="020B0604020202020204" pitchFamily="34" charset="0"/>
              </a:rPr>
              <a:t>ANALYSIS OF AIR CONDITIONING SYSTEM</a:t>
            </a:r>
            <a:endParaRPr lang="en-US" sz="3200" b="1" dirty="0">
              <a:solidFill>
                <a:schemeClr val="accent1">
                  <a:lumMod val="50000"/>
                </a:schemeClr>
              </a:solidFill>
              <a:latin typeface="+mj-lt"/>
            </a:endParaRPr>
          </a:p>
        </p:txBody>
      </p:sp>
      <p:sp>
        <p:nvSpPr>
          <p:cNvPr id="2" name="Rectangle 1"/>
          <p:cNvSpPr/>
          <p:nvPr/>
        </p:nvSpPr>
        <p:spPr>
          <a:xfrm>
            <a:off x="2394858" y="1371991"/>
            <a:ext cx="7373256" cy="461665"/>
          </a:xfrm>
          <a:prstGeom prst="rect">
            <a:avLst/>
          </a:prstGeom>
        </p:spPr>
        <p:txBody>
          <a:bodyPr wrap="square">
            <a:spAutoFit/>
          </a:bodyPr>
          <a:lstStyle/>
          <a:p>
            <a:pPr algn="ctr"/>
            <a:r>
              <a:rPr lang="en-US" altLang="en-US" sz="2400" b="1" dirty="0">
                <a:solidFill>
                  <a:srgbClr val="FF0000"/>
                </a:solidFill>
                <a:latin typeface="Arial" panose="020B0604020202020204" pitchFamily="34" charset="0"/>
                <a:cs typeface="Arial" panose="020B0604020202020204" pitchFamily="34" charset="0"/>
              </a:rPr>
              <a:t>Multiple choice test questions</a:t>
            </a:r>
            <a:endParaRPr lang="en-US" sz="2400" dirty="0"/>
          </a:p>
        </p:txBody>
      </p:sp>
      <p:sp>
        <p:nvSpPr>
          <p:cNvPr id="6" name="Rectangle 3">
            <a:extLst>
              <a:ext uri="{FF2B5EF4-FFF2-40B4-BE49-F238E27FC236}">
                <a16:creationId xmlns:a16="http://schemas.microsoft.com/office/drawing/2014/main" id="{7AB482B0-FB00-58BC-6880-3514EBEDA193}"/>
              </a:ext>
            </a:extLst>
          </p:cNvPr>
          <p:cNvSpPr txBox="1">
            <a:spLocks noChangeArrowheads="1"/>
          </p:cNvSpPr>
          <p:nvPr/>
        </p:nvSpPr>
        <p:spPr>
          <a:xfrm>
            <a:off x="592634" y="1833656"/>
            <a:ext cx="10986449" cy="5638800"/>
          </a:xfrm>
          <a:prstGeom prst="rect">
            <a:avLst/>
          </a:prstGeom>
        </p:spPr>
        <p:txBody>
          <a:bodyPr>
            <a:norm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just">
              <a:lnSpc>
                <a:spcPct val="105000"/>
              </a:lnSpc>
              <a:spcAft>
                <a:spcPct val="20000"/>
              </a:spcAft>
            </a:pPr>
            <a:r>
              <a:rPr lang="en-US" altLang="en-US" sz="1800" kern="0">
                <a:solidFill>
                  <a:schemeClr val="tx1"/>
                </a:solidFill>
                <a:latin typeface="Arial" panose="020B0604020202020204" pitchFamily="34" charset="0"/>
                <a:cs typeface="Arial" panose="020B0604020202020204" pitchFamily="34" charset="0"/>
                <a:sym typeface="Symbol" panose="05050102010706020507" pitchFamily="18" charset="2"/>
              </a:rPr>
              <a:t>1. If </a:t>
            </a:r>
            <a:r>
              <a:rPr lang="en-US" altLang="en-US" sz="1800" kern="0" dirty="0">
                <a:solidFill>
                  <a:schemeClr val="tx1"/>
                </a:solidFill>
                <a:latin typeface="Arial" panose="020B0604020202020204" pitchFamily="34" charset="0"/>
                <a:cs typeface="Arial" panose="020B0604020202020204" pitchFamily="34" charset="0"/>
                <a:sym typeface="Symbol" panose="05050102010706020507" pitchFamily="18" charset="2"/>
              </a:rPr>
              <a:t>you run the refrigerator in a closed room and open the door to let cold air escape:</a:t>
            </a:r>
          </a:p>
          <a:p>
            <a:pPr algn="just">
              <a:lnSpc>
                <a:spcPct val="105000"/>
              </a:lnSpc>
              <a:spcAft>
                <a:spcPct val="20000"/>
              </a:spcAft>
            </a:pPr>
            <a:r>
              <a:rPr lang="en-US" altLang="en-US" sz="1800" kern="0">
                <a:solidFill>
                  <a:schemeClr val="tx1"/>
                </a:solidFill>
                <a:latin typeface="Arial" panose="020B0604020202020204" pitchFamily="34" charset="0"/>
                <a:cs typeface="Arial" panose="020B0604020202020204" pitchFamily="34" charset="0"/>
                <a:sym typeface="Symbol" panose="05050102010706020507" pitchFamily="18" charset="2"/>
              </a:rPr>
              <a:t> a</a:t>
            </a:r>
            <a:r>
              <a:rPr lang="en-US" altLang="en-US" sz="1800" kern="0" dirty="0">
                <a:solidFill>
                  <a:schemeClr val="tx1"/>
                </a:solidFill>
                <a:latin typeface="Arial" panose="020B0604020202020204" pitchFamily="34" charset="0"/>
                <a:cs typeface="Arial" panose="020B0604020202020204" pitchFamily="34" charset="0"/>
                <a:sym typeface="Symbol" panose="05050102010706020507" pitchFamily="18" charset="2"/>
              </a:rPr>
              <a:t>. Chamber temperature heats up</a:t>
            </a:r>
            <a:r>
              <a:rPr lang="en-US" altLang="en-US" sz="1800" kern="0">
                <a:solidFill>
                  <a:schemeClr val="tx1"/>
                </a:solidFill>
                <a:latin typeface="Arial" panose="020B0604020202020204" pitchFamily="34" charset="0"/>
                <a:cs typeface="Arial" panose="020B0604020202020204" pitchFamily="34" charset="0"/>
                <a:sym typeface="Symbol" panose="05050102010706020507" pitchFamily="18" charset="2"/>
              </a:rPr>
              <a:t>; 		b</a:t>
            </a:r>
            <a:r>
              <a:rPr lang="en-US" altLang="en-US" sz="1800" kern="0" dirty="0">
                <a:solidFill>
                  <a:schemeClr val="tx1"/>
                </a:solidFill>
                <a:latin typeface="Arial" panose="020B0604020202020204" pitchFamily="34" charset="0"/>
                <a:cs typeface="Arial" panose="020B0604020202020204" pitchFamily="34" charset="0"/>
                <a:sym typeface="Symbol" panose="05050102010706020507" pitchFamily="18" charset="2"/>
              </a:rPr>
              <a:t>. Reduce</a:t>
            </a:r>
            <a:r>
              <a:rPr lang="en-US" altLang="en-US" sz="1800" kern="0">
                <a:solidFill>
                  <a:schemeClr val="tx1"/>
                </a:solidFill>
                <a:latin typeface="Arial" panose="020B0604020202020204" pitchFamily="34" charset="0"/>
                <a:cs typeface="Arial" panose="020B0604020202020204" pitchFamily="34" charset="0"/>
                <a:sym typeface="Symbol" panose="05050102010706020507" pitchFamily="18" charset="2"/>
              </a:rPr>
              <a:t>; 		c</a:t>
            </a:r>
            <a:r>
              <a:rPr lang="en-US" altLang="en-US" sz="1800" kern="0" dirty="0">
                <a:solidFill>
                  <a:schemeClr val="tx1"/>
                </a:solidFill>
                <a:latin typeface="Arial" panose="020B0604020202020204" pitchFamily="34" charset="0"/>
                <a:cs typeface="Arial" panose="020B0604020202020204" pitchFamily="34" charset="0"/>
                <a:sym typeface="Symbol" panose="05050102010706020507" pitchFamily="18" charset="2"/>
              </a:rPr>
              <a:t>. </a:t>
            </a:r>
            <a:r>
              <a:rPr lang="en-US" altLang="en-US" sz="1800" kern="0">
                <a:solidFill>
                  <a:schemeClr val="tx1"/>
                </a:solidFill>
                <a:latin typeface="Arial" panose="020B0604020202020204" pitchFamily="34" charset="0"/>
                <a:cs typeface="Arial" panose="020B0604020202020204" pitchFamily="34" charset="0"/>
                <a:sym typeface="Symbol" panose="05050102010706020507" pitchFamily="18" charset="2"/>
              </a:rPr>
              <a:t>Unchanged  </a:t>
            </a:r>
          </a:p>
          <a:p>
            <a:pPr algn="just">
              <a:lnSpc>
                <a:spcPct val="105000"/>
              </a:lnSpc>
              <a:spcAft>
                <a:spcPct val="20000"/>
              </a:spcAft>
            </a:pPr>
            <a:r>
              <a:rPr lang="en-US" altLang="en-US" sz="1800" i="1" kern="0">
                <a:solidFill>
                  <a:schemeClr val="tx1"/>
                </a:solidFill>
                <a:latin typeface="Arial" panose="020B0604020202020204" pitchFamily="34" charset="0"/>
                <a:cs typeface="Arial" panose="020B0604020202020204" pitchFamily="34" charset="0"/>
                <a:sym typeface="Symbol" panose="05050102010706020507" pitchFamily="18" charset="2"/>
              </a:rPr>
              <a:t>(</a:t>
            </a:r>
            <a:r>
              <a:rPr lang="en-US" altLang="en-US" sz="1800" i="1" kern="0" dirty="0">
                <a:solidFill>
                  <a:schemeClr val="tx1"/>
                </a:solidFill>
                <a:latin typeface="Arial" panose="020B0604020202020204" pitchFamily="34" charset="0"/>
                <a:cs typeface="Arial" panose="020B0604020202020204" pitchFamily="34" charset="0"/>
                <a:sym typeface="Symbol" panose="05050102010706020507" pitchFamily="18" charset="2"/>
              </a:rPr>
              <a:t>Suggested use of air conditioner energy balance equation)</a:t>
            </a:r>
          </a:p>
          <a:p>
            <a:pPr algn="just">
              <a:lnSpc>
                <a:spcPct val="105000"/>
              </a:lnSpc>
              <a:spcAft>
                <a:spcPct val="20000"/>
              </a:spcAft>
            </a:pPr>
            <a:r>
              <a:rPr lang="en-US" altLang="en-US" sz="1800" kern="0">
                <a:solidFill>
                  <a:schemeClr val="tx1"/>
                </a:solidFill>
                <a:latin typeface="Arial" panose="020B0604020202020204" pitchFamily="34" charset="0"/>
                <a:cs typeface="Arial" panose="020B0604020202020204" pitchFamily="34" charset="0"/>
                <a:sym typeface="Symbol" panose="05050102010706020507" pitchFamily="18" charset="2"/>
              </a:rPr>
              <a:t>2. Which </a:t>
            </a:r>
            <a:r>
              <a:rPr lang="en-US" altLang="en-US" sz="1800" kern="0" dirty="0">
                <a:solidFill>
                  <a:schemeClr val="tx1"/>
                </a:solidFill>
                <a:latin typeface="Arial" panose="020B0604020202020204" pitchFamily="34" charset="0"/>
                <a:cs typeface="Arial" panose="020B0604020202020204" pitchFamily="34" charset="0"/>
                <a:sym typeface="Symbol" panose="05050102010706020507" pitchFamily="18" charset="2"/>
              </a:rPr>
              <a:t>part of the air conditioner consumes the most electricity? </a:t>
            </a:r>
          </a:p>
          <a:p>
            <a:pPr algn="just">
              <a:lnSpc>
                <a:spcPct val="105000"/>
              </a:lnSpc>
              <a:spcAft>
                <a:spcPct val="20000"/>
              </a:spcAft>
            </a:pPr>
            <a:r>
              <a:rPr lang="en-US" altLang="en-US" sz="1800" kern="0">
                <a:solidFill>
                  <a:schemeClr val="tx1"/>
                </a:solidFill>
                <a:latin typeface="Arial" panose="020B0604020202020204" pitchFamily="34" charset="0"/>
                <a:cs typeface="Arial" panose="020B0604020202020204" pitchFamily="34" charset="0"/>
                <a:sym typeface="Symbol" panose="05050102010706020507" pitchFamily="18" charset="2"/>
              </a:rPr>
              <a:t> a</a:t>
            </a:r>
            <a:r>
              <a:rPr lang="en-US" altLang="en-US" sz="1800" kern="0" dirty="0">
                <a:solidFill>
                  <a:schemeClr val="tx1"/>
                </a:solidFill>
                <a:latin typeface="Arial" panose="020B0604020202020204" pitchFamily="34" charset="0"/>
                <a:cs typeface="Arial" panose="020B0604020202020204" pitchFamily="34" charset="0"/>
                <a:sym typeface="Symbol" panose="05050102010706020507" pitchFamily="18" charset="2"/>
              </a:rPr>
              <a:t>. Condenser fan</a:t>
            </a:r>
            <a:r>
              <a:rPr lang="en-US" altLang="en-US" sz="1800" kern="0">
                <a:solidFill>
                  <a:schemeClr val="tx1"/>
                </a:solidFill>
                <a:latin typeface="Arial" panose="020B0604020202020204" pitchFamily="34" charset="0"/>
                <a:cs typeface="Arial" panose="020B0604020202020204" pitchFamily="34" charset="0"/>
                <a:sym typeface="Symbol" panose="05050102010706020507" pitchFamily="18" charset="2"/>
              </a:rPr>
              <a:t>; 			b</a:t>
            </a:r>
            <a:r>
              <a:rPr lang="en-US" altLang="en-US" sz="1800" kern="0" dirty="0">
                <a:solidFill>
                  <a:schemeClr val="tx1"/>
                </a:solidFill>
                <a:latin typeface="Arial" panose="020B0604020202020204" pitchFamily="34" charset="0"/>
                <a:cs typeface="Arial" panose="020B0604020202020204" pitchFamily="34" charset="0"/>
                <a:sym typeface="Symbol" panose="05050102010706020507" pitchFamily="18" charset="2"/>
              </a:rPr>
              <a:t>. Air delivery system</a:t>
            </a:r>
            <a:r>
              <a:rPr lang="en-US" altLang="en-US" sz="1800" kern="0">
                <a:solidFill>
                  <a:schemeClr val="tx1"/>
                </a:solidFill>
                <a:latin typeface="Arial" panose="020B0604020202020204" pitchFamily="34" charset="0"/>
                <a:cs typeface="Arial" panose="020B0604020202020204" pitchFamily="34" charset="0"/>
                <a:sym typeface="Symbol" panose="05050102010706020507" pitchFamily="18" charset="2"/>
              </a:rPr>
              <a:t>; 	c</a:t>
            </a:r>
            <a:r>
              <a:rPr lang="en-US" altLang="en-US" sz="1800" kern="0" dirty="0">
                <a:solidFill>
                  <a:schemeClr val="tx1"/>
                </a:solidFill>
                <a:latin typeface="Arial" panose="020B0604020202020204" pitchFamily="34" charset="0"/>
                <a:cs typeface="Arial" panose="020B0604020202020204" pitchFamily="34" charset="0"/>
                <a:sym typeface="Symbol" panose="05050102010706020507" pitchFamily="18" charset="2"/>
              </a:rPr>
              <a:t>. Refrigeration compressor</a:t>
            </a:r>
          </a:p>
          <a:p>
            <a:pPr algn="just">
              <a:lnSpc>
                <a:spcPct val="105000"/>
              </a:lnSpc>
              <a:spcAft>
                <a:spcPct val="20000"/>
              </a:spcAft>
            </a:pPr>
            <a:r>
              <a:rPr lang="en-US" altLang="en-US" sz="1800" kern="0">
                <a:solidFill>
                  <a:schemeClr val="tx1"/>
                </a:solidFill>
                <a:latin typeface="Arial" panose="020B0604020202020204" pitchFamily="34" charset="0"/>
                <a:cs typeface="Arial" panose="020B0604020202020204" pitchFamily="34" charset="0"/>
                <a:sym typeface="Symbol" panose="05050102010706020507" pitchFamily="18" charset="2"/>
              </a:rPr>
              <a:t>3. Lowering </a:t>
            </a:r>
            <a:r>
              <a:rPr lang="en-US" altLang="en-US" sz="1800" kern="0" dirty="0">
                <a:solidFill>
                  <a:schemeClr val="tx1"/>
                </a:solidFill>
                <a:latin typeface="Arial" panose="020B0604020202020204" pitchFamily="34" charset="0"/>
                <a:cs typeface="Arial" panose="020B0604020202020204" pitchFamily="34" charset="0"/>
                <a:sym typeface="Symbol" panose="05050102010706020507" pitchFamily="18" charset="2"/>
              </a:rPr>
              <a:t>the condensation temperature reduces the performance of the air conditioner:     </a:t>
            </a:r>
          </a:p>
          <a:p>
            <a:pPr algn="just">
              <a:lnSpc>
                <a:spcPct val="105000"/>
              </a:lnSpc>
              <a:spcAft>
                <a:spcPct val="20000"/>
              </a:spcAft>
            </a:pPr>
            <a:r>
              <a:rPr lang="en-US" altLang="en-US" sz="1800" kern="0">
                <a:solidFill>
                  <a:schemeClr val="tx1"/>
                </a:solidFill>
                <a:latin typeface="Arial" panose="020B0604020202020204" pitchFamily="34" charset="0"/>
                <a:cs typeface="Arial" panose="020B0604020202020204" pitchFamily="34" charset="0"/>
                <a:sym typeface="Symbol" panose="05050102010706020507" pitchFamily="18" charset="2"/>
              </a:rPr>
              <a:t> a</a:t>
            </a:r>
            <a:r>
              <a:rPr lang="en-US" altLang="en-US" sz="1800" kern="0" dirty="0">
                <a:solidFill>
                  <a:schemeClr val="tx1"/>
                </a:solidFill>
                <a:latin typeface="Arial" panose="020B0604020202020204" pitchFamily="34" charset="0"/>
                <a:cs typeface="Arial" panose="020B0604020202020204" pitchFamily="34" charset="0"/>
                <a:sym typeface="Symbol" panose="05050102010706020507" pitchFamily="18" charset="2"/>
              </a:rPr>
              <a:t>. Unchanged</a:t>
            </a:r>
            <a:r>
              <a:rPr lang="en-US" altLang="en-US" sz="1800" kern="0">
                <a:solidFill>
                  <a:schemeClr val="tx1"/>
                </a:solidFill>
                <a:latin typeface="Arial" panose="020B0604020202020204" pitchFamily="34" charset="0"/>
                <a:cs typeface="Arial" panose="020B0604020202020204" pitchFamily="34" charset="0"/>
                <a:sym typeface="Symbol" panose="05050102010706020507" pitchFamily="18" charset="2"/>
              </a:rPr>
              <a:t>; 				b</a:t>
            </a:r>
            <a:r>
              <a:rPr lang="en-US" altLang="en-US" sz="1800" kern="0" dirty="0">
                <a:solidFill>
                  <a:schemeClr val="tx1"/>
                </a:solidFill>
                <a:latin typeface="Arial" panose="020B0604020202020204" pitchFamily="34" charset="0"/>
                <a:cs typeface="Arial" panose="020B0604020202020204" pitchFamily="34" charset="0"/>
                <a:sym typeface="Symbol" panose="05050102010706020507" pitchFamily="18" charset="2"/>
              </a:rPr>
              <a:t>. Increase</a:t>
            </a:r>
            <a:r>
              <a:rPr lang="en-US" altLang="en-US" sz="1800" kern="0">
                <a:solidFill>
                  <a:schemeClr val="tx1"/>
                </a:solidFill>
                <a:latin typeface="Arial" panose="020B0604020202020204" pitchFamily="34" charset="0"/>
                <a:cs typeface="Arial" panose="020B0604020202020204" pitchFamily="34" charset="0"/>
                <a:sym typeface="Symbol" panose="05050102010706020507" pitchFamily="18" charset="2"/>
              </a:rPr>
              <a:t>; 		c</a:t>
            </a:r>
            <a:r>
              <a:rPr lang="en-US" altLang="en-US" sz="1800" kern="0" dirty="0">
                <a:solidFill>
                  <a:schemeClr val="tx1"/>
                </a:solidFill>
                <a:latin typeface="Arial" panose="020B0604020202020204" pitchFamily="34" charset="0"/>
                <a:cs typeface="Arial" panose="020B0604020202020204" pitchFamily="34" charset="0"/>
                <a:sym typeface="Symbol" panose="05050102010706020507" pitchFamily="18" charset="2"/>
              </a:rPr>
              <a:t>. Reduced</a:t>
            </a:r>
          </a:p>
          <a:p>
            <a:pPr algn="just">
              <a:lnSpc>
                <a:spcPct val="105000"/>
              </a:lnSpc>
              <a:spcAft>
                <a:spcPct val="20000"/>
              </a:spcAft>
            </a:pPr>
            <a:r>
              <a:rPr lang="en-US" altLang="en-US" sz="1800" kern="0">
                <a:solidFill>
                  <a:schemeClr val="tx1"/>
                </a:solidFill>
                <a:latin typeface="Arial" panose="020B0604020202020204" pitchFamily="34" charset="0"/>
                <a:cs typeface="Arial" panose="020B0604020202020204" pitchFamily="34" charset="0"/>
                <a:sym typeface="Symbol" panose="05050102010706020507" pitchFamily="18" charset="2"/>
              </a:rPr>
              <a:t>4. To </a:t>
            </a:r>
            <a:r>
              <a:rPr lang="en-US" altLang="en-US" sz="1800" kern="0" dirty="0">
                <a:solidFill>
                  <a:schemeClr val="tx1"/>
                </a:solidFill>
                <a:latin typeface="Arial" panose="020B0604020202020204" pitchFamily="34" charset="0"/>
                <a:cs typeface="Arial" panose="020B0604020202020204" pitchFamily="34" charset="0"/>
                <a:sym typeface="Symbol" panose="05050102010706020507" pitchFamily="18" charset="2"/>
              </a:rPr>
              <a:t>increase the performance of the air conditioner, the temperature in the air conditioning chamber should be:</a:t>
            </a:r>
          </a:p>
          <a:p>
            <a:pPr algn="just">
              <a:lnSpc>
                <a:spcPct val="105000"/>
              </a:lnSpc>
              <a:spcAft>
                <a:spcPct val="20000"/>
              </a:spcAft>
            </a:pPr>
            <a:r>
              <a:rPr lang="en-US" altLang="en-US" sz="1800" kern="0">
                <a:solidFill>
                  <a:schemeClr val="tx1"/>
                </a:solidFill>
                <a:latin typeface="Arial" panose="020B0604020202020204" pitchFamily="34" charset="0"/>
                <a:cs typeface="Arial" panose="020B0604020202020204" pitchFamily="34" charset="0"/>
                <a:sym typeface="Symbol" panose="05050102010706020507" pitchFamily="18" charset="2"/>
              </a:rPr>
              <a:t> a</a:t>
            </a:r>
            <a:r>
              <a:rPr lang="en-US" altLang="en-US" sz="1800" kern="0" dirty="0">
                <a:solidFill>
                  <a:schemeClr val="tx1"/>
                </a:solidFill>
                <a:latin typeface="Arial" panose="020B0604020202020204" pitchFamily="34" charset="0"/>
                <a:cs typeface="Arial" panose="020B0604020202020204" pitchFamily="34" charset="0"/>
                <a:sym typeface="Symbol" panose="05050102010706020507" pitchFamily="18" charset="2"/>
              </a:rPr>
              <a:t>. </a:t>
            </a:r>
            <a:r>
              <a:rPr lang="en-US" altLang="en-US" sz="1800" kern="0">
                <a:solidFill>
                  <a:schemeClr val="tx1"/>
                </a:solidFill>
                <a:latin typeface="Arial" panose="020B0604020202020204" pitchFamily="34" charset="0"/>
                <a:cs typeface="Arial" panose="020B0604020202020204" pitchFamily="34" charset="0"/>
                <a:sym typeface="Symbol" panose="05050102010706020507" pitchFamily="18" charset="2"/>
              </a:rPr>
              <a:t>18</a:t>
            </a:r>
            <a:r>
              <a:rPr lang="en-US" altLang="en-US" sz="1800" kern="0" baseline="30000">
                <a:solidFill>
                  <a:schemeClr val="tx1"/>
                </a:solidFill>
                <a:latin typeface="Arial" panose="020B0604020202020204" pitchFamily="34" charset="0"/>
                <a:cs typeface="Arial" panose="020B0604020202020204" pitchFamily="34" charset="0"/>
                <a:sym typeface="Symbol" panose="05050102010706020507" pitchFamily="18" charset="2"/>
              </a:rPr>
              <a:t>o</a:t>
            </a:r>
            <a:r>
              <a:rPr lang="en-US" altLang="en-US" sz="1800" kern="0">
                <a:solidFill>
                  <a:schemeClr val="tx1"/>
                </a:solidFill>
                <a:latin typeface="Arial" panose="020B0604020202020204" pitchFamily="34" charset="0"/>
                <a:cs typeface="Arial" panose="020B0604020202020204" pitchFamily="34" charset="0"/>
                <a:sym typeface="Symbol" panose="05050102010706020507" pitchFamily="18" charset="2"/>
              </a:rPr>
              <a:t>C                      			b</a:t>
            </a:r>
            <a:r>
              <a:rPr lang="en-US" altLang="en-US" sz="1800" kern="0" dirty="0">
                <a:solidFill>
                  <a:schemeClr val="tx1"/>
                </a:solidFill>
                <a:latin typeface="Arial" panose="020B0604020202020204" pitchFamily="34" charset="0"/>
                <a:cs typeface="Arial" panose="020B0604020202020204" pitchFamily="34" charset="0"/>
                <a:sym typeface="Symbol" panose="05050102010706020507" pitchFamily="18" charset="2"/>
              </a:rPr>
              <a:t>. </a:t>
            </a:r>
            <a:r>
              <a:rPr lang="en-US" altLang="en-US" sz="1800" kern="0">
                <a:solidFill>
                  <a:schemeClr val="tx1"/>
                </a:solidFill>
                <a:latin typeface="Arial" panose="020B0604020202020204" pitchFamily="34" charset="0"/>
                <a:cs typeface="Arial" panose="020B0604020202020204" pitchFamily="34" charset="0"/>
                <a:sym typeface="Symbol" panose="05050102010706020507" pitchFamily="18" charset="2"/>
              </a:rPr>
              <a:t>22</a:t>
            </a:r>
            <a:r>
              <a:rPr lang="en-US" altLang="en-US" sz="1800" kern="0" baseline="30000">
                <a:solidFill>
                  <a:schemeClr val="tx1"/>
                </a:solidFill>
                <a:latin typeface="Arial" panose="020B0604020202020204" pitchFamily="34" charset="0"/>
                <a:cs typeface="Arial" panose="020B0604020202020204" pitchFamily="34" charset="0"/>
                <a:sym typeface="Symbol" panose="05050102010706020507" pitchFamily="18" charset="2"/>
              </a:rPr>
              <a:t>o</a:t>
            </a:r>
            <a:r>
              <a:rPr lang="en-US" altLang="en-US" sz="1800" kern="0">
                <a:solidFill>
                  <a:schemeClr val="tx1"/>
                </a:solidFill>
                <a:latin typeface="Arial" panose="020B0604020202020204" pitchFamily="34" charset="0"/>
                <a:cs typeface="Arial" panose="020B0604020202020204" pitchFamily="34" charset="0"/>
                <a:sym typeface="Symbol" panose="05050102010706020507" pitchFamily="18" charset="2"/>
              </a:rPr>
              <a:t>C                          	c. 26</a:t>
            </a:r>
            <a:r>
              <a:rPr lang="en-US" altLang="en-US" sz="1800" kern="0" baseline="30000">
                <a:solidFill>
                  <a:schemeClr val="tx1"/>
                </a:solidFill>
                <a:latin typeface="Arial" panose="020B0604020202020204" pitchFamily="34" charset="0"/>
                <a:cs typeface="Arial" panose="020B0604020202020204" pitchFamily="34" charset="0"/>
                <a:sym typeface="Symbol" panose="05050102010706020507" pitchFamily="18" charset="2"/>
              </a:rPr>
              <a:t>o</a:t>
            </a:r>
            <a:r>
              <a:rPr lang="en-US" altLang="en-US" sz="1800" kern="0">
                <a:solidFill>
                  <a:schemeClr val="tx1"/>
                </a:solidFill>
                <a:latin typeface="Arial" panose="020B0604020202020204" pitchFamily="34" charset="0"/>
                <a:cs typeface="Arial" panose="020B0604020202020204" pitchFamily="34" charset="0"/>
                <a:sym typeface="Symbol" panose="05050102010706020507" pitchFamily="18" charset="2"/>
              </a:rPr>
              <a:t>C</a:t>
            </a:r>
          </a:p>
          <a:p>
            <a:pPr algn="just">
              <a:lnSpc>
                <a:spcPct val="105000"/>
              </a:lnSpc>
              <a:spcAft>
                <a:spcPct val="20000"/>
              </a:spcAft>
            </a:pPr>
            <a:r>
              <a:rPr lang="en-US" altLang="en-US" sz="1800" kern="0">
                <a:solidFill>
                  <a:schemeClr val="tx1"/>
                </a:solidFill>
                <a:latin typeface="Arial" panose="020B0604020202020204" pitchFamily="34" charset="0"/>
                <a:cs typeface="Arial" panose="020B0604020202020204" pitchFamily="34" charset="0"/>
                <a:sym typeface="Symbol" panose="05050102010706020507" pitchFamily="18" charset="2"/>
              </a:rPr>
              <a:t>5. To </a:t>
            </a:r>
            <a:r>
              <a:rPr lang="en-US" altLang="en-US" sz="1800" kern="0" dirty="0">
                <a:solidFill>
                  <a:schemeClr val="tx1"/>
                </a:solidFill>
                <a:latin typeface="Arial" panose="020B0604020202020204" pitchFamily="34" charset="0"/>
                <a:cs typeface="Arial" panose="020B0604020202020204" pitchFamily="34" charset="0"/>
                <a:sym typeface="Symbol" panose="05050102010706020507" pitchFamily="18" charset="2"/>
              </a:rPr>
              <a:t>reduce the temperature of water cooling condensers required :</a:t>
            </a:r>
          </a:p>
          <a:p>
            <a:pPr marL="533400" indent="-533400" algn="just">
              <a:lnSpc>
                <a:spcPct val="105000"/>
              </a:lnSpc>
              <a:spcAft>
                <a:spcPct val="20000"/>
              </a:spcAft>
              <a:buAutoNum type="alphaLcPeriod"/>
            </a:pPr>
            <a:r>
              <a:rPr lang="en-US" altLang="en-US" sz="1800" kern="0">
                <a:solidFill>
                  <a:schemeClr val="tx1"/>
                </a:solidFill>
                <a:latin typeface="Arial" panose="020B0604020202020204" pitchFamily="34" charset="0"/>
                <a:cs typeface="Arial" panose="020B0604020202020204" pitchFamily="34" charset="0"/>
                <a:sym typeface="Symbol" panose="05050102010706020507" pitchFamily="18" charset="2"/>
              </a:rPr>
              <a:t>Regularly </a:t>
            </a:r>
            <a:r>
              <a:rPr lang="en-US" altLang="en-US" sz="1800" kern="0" dirty="0">
                <a:solidFill>
                  <a:schemeClr val="tx1"/>
                </a:solidFill>
                <a:latin typeface="Arial" panose="020B0604020202020204" pitchFamily="34" charset="0"/>
                <a:cs typeface="Arial" panose="020B0604020202020204" pitchFamily="34" charset="0"/>
                <a:sym typeface="Symbol" panose="05050102010706020507" pitchFamily="18" charset="2"/>
              </a:rPr>
              <a:t>clean the cooling tower</a:t>
            </a:r>
            <a:r>
              <a:rPr lang="en-US" altLang="en-US" sz="1800" kern="0">
                <a:solidFill>
                  <a:schemeClr val="tx1"/>
                </a:solidFill>
                <a:latin typeface="Arial" panose="020B0604020202020204" pitchFamily="34" charset="0"/>
                <a:cs typeface="Arial" panose="020B0604020202020204" pitchFamily="34" charset="0"/>
                <a:sym typeface="Symbol" panose="05050102010706020507" pitchFamily="18" charset="2"/>
              </a:rPr>
              <a:t>; 	b</a:t>
            </a:r>
            <a:r>
              <a:rPr lang="en-US" altLang="en-US" sz="1800" kern="0" dirty="0">
                <a:solidFill>
                  <a:schemeClr val="tx1"/>
                </a:solidFill>
                <a:latin typeface="Arial" panose="020B0604020202020204" pitchFamily="34" charset="0"/>
                <a:cs typeface="Arial" panose="020B0604020202020204" pitchFamily="34" charset="0"/>
                <a:sym typeface="Symbol" panose="05050102010706020507" pitchFamily="18" charset="2"/>
              </a:rPr>
              <a:t>. Use a fan to blow more into the condenser</a:t>
            </a:r>
            <a:r>
              <a:rPr lang="en-US" altLang="en-US" sz="1800" kern="0">
                <a:solidFill>
                  <a:schemeClr val="tx1"/>
                </a:solidFill>
                <a:latin typeface="Arial" panose="020B0604020202020204" pitchFamily="34" charset="0"/>
                <a:cs typeface="Arial" panose="020B0604020202020204" pitchFamily="34" charset="0"/>
                <a:sym typeface="Symbol" panose="05050102010706020507" pitchFamily="18" charset="2"/>
              </a:rPr>
              <a:t>; 	</a:t>
            </a:r>
          </a:p>
          <a:p>
            <a:pPr algn="just">
              <a:lnSpc>
                <a:spcPct val="105000"/>
              </a:lnSpc>
              <a:spcAft>
                <a:spcPct val="20000"/>
              </a:spcAft>
            </a:pPr>
            <a:r>
              <a:rPr lang="en-US" altLang="en-US" sz="1800" kern="0">
                <a:solidFill>
                  <a:schemeClr val="tx1"/>
                </a:solidFill>
                <a:latin typeface="Arial" panose="020B0604020202020204" pitchFamily="34" charset="0"/>
                <a:cs typeface="Arial" panose="020B0604020202020204" pitchFamily="34" charset="0"/>
                <a:sym typeface="Symbol" panose="05050102010706020507" pitchFamily="18" charset="2"/>
              </a:rPr>
              <a:t>c</a:t>
            </a:r>
            <a:r>
              <a:rPr lang="en-US" altLang="en-US" sz="1800" kern="0" dirty="0">
                <a:solidFill>
                  <a:schemeClr val="tx1"/>
                </a:solidFill>
                <a:latin typeface="Arial" panose="020B0604020202020204" pitchFamily="34" charset="0"/>
                <a:cs typeface="Arial" panose="020B0604020202020204" pitchFamily="34" charset="0"/>
                <a:sym typeface="Symbol" panose="05050102010706020507" pitchFamily="18" charset="2"/>
              </a:rPr>
              <a:t>. Make a sunshade for the condenser.</a:t>
            </a:r>
          </a:p>
        </p:txBody>
      </p:sp>
    </p:spTree>
    <p:extLst>
      <p:ext uri="{BB962C8B-B14F-4D97-AF65-F5344CB8AC3E}">
        <p14:creationId xmlns:p14="http://schemas.microsoft.com/office/powerpoint/2010/main" val="1357345770"/>
      </p:ext>
    </p:extLst>
  </p:cSld>
  <p:clrMapOvr>
    <a:masterClrMapping/>
  </p:clrMapOvr>
  <p:extLst>
    <p:ext uri="{6950BFC3-D8DA-4A85-94F7-54DA5524770B}">
      <p188:commentRel xmlns:p188="http://schemas.microsoft.com/office/powerpoint/2018/8/main" r:id="rId2"/>
    </p:ext>
  </p:extLs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1188160" y="5996280"/>
            <a:ext cx="1000211" cy="861720"/>
          </a:xfrm>
          <a:prstGeom prst="rect">
            <a:avLst/>
          </a:prstGeom>
        </p:spPr>
      </p:pic>
      <p:sp>
        <p:nvSpPr>
          <p:cNvPr id="3" name="Rectangle 2"/>
          <p:cNvSpPr/>
          <p:nvPr/>
        </p:nvSpPr>
        <p:spPr>
          <a:xfrm>
            <a:off x="592635" y="556383"/>
            <a:ext cx="10986448" cy="584775"/>
          </a:xfrm>
          <a:prstGeom prst="rect">
            <a:avLst/>
          </a:prstGeom>
        </p:spPr>
        <p:txBody>
          <a:bodyPr wrap="square">
            <a:spAutoFit/>
          </a:bodyPr>
          <a:lstStyle/>
          <a:p>
            <a:pPr algn="ctr"/>
            <a:r>
              <a:rPr lang="en-US" altLang="en-US" sz="3200" b="1" dirty="0">
                <a:solidFill>
                  <a:schemeClr val="accent1">
                    <a:lumMod val="50000"/>
                  </a:schemeClr>
                </a:solidFill>
                <a:latin typeface="Arial" panose="020B0604020202020204" pitchFamily="34" charset="0"/>
                <a:cs typeface="Arial" panose="020B0604020202020204" pitchFamily="34" charset="0"/>
              </a:rPr>
              <a:t>ANALYSIS OF AIR CONDITIONING SYSTEM</a:t>
            </a:r>
            <a:endParaRPr lang="en-US" sz="3200" b="1" dirty="0">
              <a:solidFill>
                <a:schemeClr val="accent1">
                  <a:lumMod val="50000"/>
                </a:schemeClr>
              </a:solidFill>
              <a:latin typeface="+mj-lt"/>
            </a:endParaRPr>
          </a:p>
        </p:txBody>
      </p:sp>
      <p:sp>
        <p:nvSpPr>
          <p:cNvPr id="2" name="Rectangle 1"/>
          <p:cNvSpPr/>
          <p:nvPr/>
        </p:nvSpPr>
        <p:spPr>
          <a:xfrm>
            <a:off x="2394858" y="1371991"/>
            <a:ext cx="7373256" cy="461665"/>
          </a:xfrm>
          <a:prstGeom prst="rect">
            <a:avLst/>
          </a:prstGeom>
        </p:spPr>
        <p:txBody>
          <a:bodyPr wrap="square">
            <a:spAutoFit/>
          </a:bodyPr>
          <a:lstStyle/>
          <a:p>
            <a:pPr algn="ctr"/>
            <a:r>
              <a:rPr lang="en-US" altLang="en-US" sz="2400" b="1" dirty="0">
                <a:solidFill>
                  <a:srgbClr val="FF0000"/>
                </a:solidFill>
                <a:latin typeface="Arial" panose="020B0604020202020204" pitchFamily="34" charset="0"/>
                <a:cs typeface="Arial" panose="020B0604020202020204" pitchFamily="34" charset="0"/>
              </a:rPr>
              <a:t>Answer</a:t>
            </a:r>
            <a:endParaRPr lang="en-US" sz="2400" dirty="0"/>
          </a:p>
        </p:txBody>
      </p:sp>
      <p:sp>
        <p:nvSpPr>
          <p:cNvPr id="7" name="Rectangle 3">
            <a:extLst>
              <a:ext uri="{FF2B5EF4-FFF2-40B4-BE49-F238E27FC236}">
                <a16:creationId xmlns:a16="http://schemas.microsoft.com/office/drawing/2014/main" id="{B9DCEA13-F35E-5820-2B5E-A7C3070F9D2C}"/>
              </a:ext>
            </a:extLst>
          </p:cNvPr>
          <p:cNvSpPr txBox="1">
            <a:spLocks noChangeArrowheads="1"/>
          </p:cNvSpPr>
          <p:nvPr/>
        </p:nvSpPr>
        <p:spPr>
          <a:xfrm>
            <a:off x="592635" y="1833656"/>
            <a:ext cx="8712200" cy="3302000"/>
          </a:xfrm>
          <a:prstGeom prst="rect">
            <a:avLst/>
          </a:prstGeom>
        </p:spPr>
        <p:txBody>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533400" indent="-533400" algn="just">
              <a:lnSpc>
                <a:spcPct val="105000"/>
              </a:lnSpc>
              <a:spcAft>
                <a:spcPct val="20000"/>
              </a:spcAft>
              <a:buFontTx/>
              <a:buAutoNum type="arabicPeriod"/>
            </a:pPr>
            <a:r>
              <a:rPr lang="en-US" altLang="en-US" sz="2400" kern="0" dirty="0">
                <a:solidFill>
                  <a:schemeClr val="tx1"/>
                </a:solidFill>
                <a:latin typeface="Arial" panose="020B0604020202020204" pitchFamily="34" charset="0"/>
                <a:cs typeface="Arial" panose="020B0604020202020204" pitchFamily="34" charset="0"/>
                <a:sym typeface="Symbol" panose="05050102010706020507" pitchFamily="18" charset="2"/>
              </a:rPr>
              <a:t>a. The chamber temperature heats up.</a:t>
            </a:r>
          </a:p>
          <a:p>
            <a:pPr marL="533400" indent="-533400" algn="just">
              <a:lnSpc>
                <a:spcPct val="105000"/>
              </a:lnSpc>
              <a:spcAft>
                <a:spcPct val="20000"/>
              </a:spcAft>
              <a:buFontTx/>
              <a:buAutoNum type="arabicPeriod" startAt="2"/>
            </a:pPr>
            <a:r>
              <a:rPr lang="en-US" altLang="en-US" sz="2400" kern="0" dirty="0">
                <a:solidFill>
                  <a:schemeClr val="tx1"/>
                </a:solidFill>
                <a:latin typeface="Arial" panose="020B0604020202020204" pitchFamily="34" charset="0"/>
                <a:cs typeface="Arial" panose="020B0604020202020204" pitchFamily="34" charset="0"/>
                <a:sym typeface="Symbol" panose="05050102010706020507" pitchFamily="18" charset="2"/>
              </a:rPr>
              <a:t>c . Refrigeration compressor.</a:t>
            </a:r>
          </a:p>
          <a:p>
            <a:pPr marL="533400" indent="-533400" algn="just">
              <a:lnSpc>
                <a:spcPct val="105000"/>
              </a:lnSpc>
              <a:spcAft>
                <a:spcPct val="20000"/>
              </a:spcAft>
              <a:buFontTx/>
              <a:buAutoNum type="arabicPeriod" startAt="3"/>
            </a:pPr>
            <a:r>
              <a:rPr lang="en-US" altLang="en-US" sz="2400" kern="0" dirty="0">
                <a:solidFill>
                  <a:schemeClr val="tx1"/>
                </a:solidFill>
                <a:latin typeface="Arial" panose="020B0604020202020204" pitchFamily="34" charset="0"/>
                <a:cs typeface="Arial" panose="020B0604020202020204" pitchFamily="34" charset="0"/>
                <a:sym typeface="Symbol" panose="05050102010706020507" pitchFamily="18" charset="2"/>
              </a:rPr>
              <a:t>b . Increase.</a:t>
            </a:r>
          </a:p>
          <a:p>
            <a:pPr marL="533400" indent="-533400" algn="just">
              <a:lnSpc>
                <a:spcPct val="105000"/>
              </a:lnSpc>
              <a:spcAft>
                <a:spcPct val="20000"/>
              </a:spcAft>
              <a:buFontTx/>
              <a:buAutoNum type="arabicPeriod" startAt="4"/>
            </a:pPr>
            <a:r>
              <a:rPr lang="en-US" altLang="en-US" sz="2400" kern="0" dirty="0">
                <a:solidFill>
                  <a:schemeClr val="tx1"/>
                </a:solidFill>
                <a:latin typeface="Arial" panose="020B0604020202020204" pitchFamily="34" charset="0"/>
                <a:cs typeface="Arial" panose="020B0604020202020204" pitchFamily="34" charset="0"/>
                <a:sym typeface="Symbol" panose="05050102010706020507" pitchFamily="18" charset="2"/>
              </a:rPr>
              <a:t>c. 26</a:t>
            </a:r>
            <a:r>
              <a:rPr lang="en-US" altLang="en-US" sz="2400" kern="0" baseline="30000" dirty="0">
                <a:solidFill>
                  <a:schemeClr val="tx1"/>
                </a:solidFill>
                <a:latin typeface="Arial" panose="020B0604020202020204" pitchFamily="34" charset="0"/>
                <a:cs typeface="Arial" panose="020B0604020202020204" pitchFamily="34" charset="0"/>
                <a:sym typeface="Symbol" panose="05050102010706020507" pitchFamily="18" charset="2"/>
              </a:rPr>
              <a:t>o</a:t>
            </a:r>
            <a:r>
              <a:rPr lang="en-US" altLang="en-US" sz="2400" kern="0" dirty="0">
                <a:solidFill>
                  <a:schemeClr val="tx1"/>
                </a:solidFill>
                <a:latin typeface="Arial" panose="020B0604020202020204" pitchFamily="34" charset="0"/>
                <a:cs typeface="Arial" panose="020B0604020202020204" pitchFamily="34" charset="0"/>
                <a:sym typeface="Symbol" panose="05050102010706020507" pitchFamily="18" charset="2"/>
              </a:rPr>
              <a:t>C .</a:t>
            </a:r>
          </a:p>
          <a:p>
            <a:pPr marL="533400" indent="-533400" algn="just">
              <a:lnSpc>
                <a:spcPct val="105000"/>
              </a:lnSpc>
              <a:spcAft>
                <a:spcPct val="20000"/>
              </a:spcAft>
              <a:buFontTx/>
              <a:buAutoNum type="arabicPeriod" startAt="5"/>
            </a:pPr>
            <a:r>
              <a:rPr lang="en-US" altLang="en-US" sz="2400" kern="0" dirty="0">
                <a:solidFill>
                  <a:schemeClr val="tx1"/>
                </a:solidFill>
                <a:latin typeface="Arial" panose="020B0604020202020204" pitchFamily="34" charset="0"/>
                <a:cs typeface="Arial" panose="020B0604020202020204" pitchFamily="34" charset="0"/>
                <a:sym typeface="Symbol" panose="05050102010706020507" pitchFamily="18" charset="2"/>
              </a:rPr>
              <a:t>a. Regularly clean the cooling tower.</a:t>
            </a:r>
            <a:endParaRPr lang="en-US" altLang="en-US" sz="3200" kern="0" dirty="0">
              <a:solidFill>
                <a:schemeClr val="tx1"/>
              </a:solidFill>
              <a:latin typeface="Arial" panose="020B0604020202020204" pitchFamily="34" charset="0"/>
              <a:cs typeface="Arial" panose="020B0604020202020204" pitchFamily="34" charset="0"/>
              <a:sym typeface="Symbol" panose="05050102010706020507" pitchFamily="18" charset="2"/>
            </a:endParaRPr>
          </a:p>
        </p:txBody>
      </p:sp>
    </p:spTree>
    <p:extLst>
      <p:ext uri="{BB962C8B-B14F-4D97-AF65-F5344CB8AC3E}">
        <p14:creationId xmlns:p14="http://schemas.microsoft.com/office/powerpoint/2010/main" val="429105754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CCC2C4-15C2-8736-F6C6-82A912C19108}"/>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23389112-D14E-185B-3458-F4D317C48265}"/>
              </a:ext>
            </a:extLst>
          </p:cNvPr>
          <p:cNvPicPr>
            <a:picLocks noChangeAspect="1"/>
          </p:cNvPicPr>
          <p:nvPr/>
        </p:nvPicPr>
        <p:blipFill>
          <a:blip r:embed="rId2"/>
          <a:stretch>
            <a:fillRect/>
          </a:stretch>
        </p:blipFill>
        <p:spPr>
          <a:xfrm>
            <a:off x="11188160" y="5996280"/>
            <a:ext cx="1000211" cy="861720"/>
          </a:xfrm>
          <a:prstGeom prst="rect">
            <a:avLst/>
          </a:prstGeom>
        </p:spPr>
      </p:pic>
      <p:sp>
        <p:nvSpPr>
          <p:cNvPr id="3" name="Rectangle 2">
            <a:extLst>
              <a:ext uri="{FF2B5EF4-FFF2-40B4-BE49-F238E27FC236}">
                <a16:creationId xmlns:a16="http://schemas.microsoft.com/office/drawing/2014/main" id="{D91D2D1E-010D-26A1-91CF-60E58CE9BE90}"/>
              </a:ext>
            </a:extLst>
          </p:cNvPr>
          <p:cNvSpPr/>
          <p:nvPr/>
        </p:nvSpPr>
        <p:spPr>
          <a:xfrm>
            <a:off x="871938" y="1396354"/>
            <a:ext cx="10986448" cy="492443"/>
          </a:xfrm>
          <a:prstGeom prst="rect">
            <a:avLst/>
          </a:prstGeom>
        </p:spPr>
        <p:txBody>
          <a:bodyPr wrap="square">
            <a:spAutoFit/>
          </a:bodyPr>
          <a:lstStyle/>
          <a:p>
            <a:pPr algn="ctr"/>
            <a:r>
              <a:rPr lang="en-US" sz="2600" b="1"/>
              <a:t>REFERENCES</a:t>
            </a:r>
            <a:endParaRPr lang="en-US" sz="2600" b="1" dirty="0">
              <a:solidFill>
                <a:schemeClr val="accent1">
                  <a:lumMod val="50000"/>
                </a:schemeClr>
              </a:solidFill>
              <a:latin typeface="+mj-lt"/>
            </a:endParaRPr>
          </a:p>
        </p:txBody>
      </p:sp>
      <p:sp>
        <p:nvSpPr>
          <p:cNvPr id="7" name="Rectangle 3">
            <a:extLst>
              <a:ext uri="{FF2B5EF4-FFF2-40B4-BE49-F238E27FC236}">
                <a16:creationId xmlns:a16="http://schemas.microsoft.com/office/drawing/2014/main" id="{85174360-E20D-FE82-E488-9171CDED159E}"/>
              </a:ext>
            </a:extLst>
          </p:cNvPr>
          <p:cNvSpPr txBox="1">
            <a:spLocks noChangeArrowheads="1"/>
          </p:cNvSpPr>
          <p:nvPr/>
        </p:nvSpPr>
        <p:spPr>
          <a:xfrm>
            <a:off x="592633" y="1982512"/>
            <a:ext cx="10794835" cy="3302000"/>
          </a:xfrm>
          <a:prstGeom prst="rect">
            <a:avLst/>
          </a:prstGeom>
        </p:spPr>
        <p:txBody>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533400" indent="-533400" algn="just">
              <a:lnSpc>
                <a:spcPct val="105000"/>
              </a:lnSpc>
              <a:spcAft>
                <a:spcPct val="20000"/>
              </a:spcAft>
              <a:buFontTx/>
              <a:buAutoNum type="arabicPeriod"/>
            </a:pPr>
            <a:r>
              <a:rPr lang="en-US" sz="2000"/>
              <a:t>Standard Practice for Inspection and Maintenance of Commercial Building HVAC Systems (</a:t>
            </a:r>
            <a:r>
              <a:rPr lang="en-US" sz="2000" b="0" i="0">
                <a:solidFill>
                  <a:srgbClr val="081B3A"/>
                </a:solidFill>
                <a:effectLst/>
                <a:latin typeface="SegoeuiPc"/>
              </a:rPr>
              <a:t>ASHRAE 180-2018)</a:t>
            </a:r>
          </a:p>
          <a:p>
            <a:pPr marL="533400" indent="-533400" algn="just">
              <a:lnSpc>
                <a:spcPct val="105000"/>
              </a:lnSpc>
              <a:spcAft>
                <a:spcPct val="20000"/>
              </a:spcAft>
              <a:buFontTx/>
              <a:buAutoNum type="arabicPeriod"/>
            </a:pPr>
            <a:r>
              <a:rPr lang="en-US" altLang="en-US" sz="2000" kern="0">
                <a:solidFill>
                  <a:schemeClr val="tx1"/>
                </a:solidFill>
                <a:latin typeface="Arial" panose="020B0604020202020204" pitchFamily="34" charset="0"/>
                <a:cs typeface="Arial" panose="020B0604020202020204" pitchFamily="34" charset="0"/>
                <a:sym typeface="Symbol" panose="05050102010706020507" pitchFamily="18" charset="2"/>
                <a:hlinkClick r:id="rId3"/>
              </a:rPr>
              <a:t>https://beeindia.gov.in/sites/default/files/4Ch9.pdf</a:t>
            </a:r>
            <a:endParaRPr lang="en-US" altLang="en-US" sz="2000" kern="0">
              <a:solidFill>
                <a:schemeClr val="tx1"/>
              </a:solidFill>
              <a:latin typeface="Arial" panose="020B0604020202020204" pitchFamily="34" charset="0"/>
              <a:cs typeface="Arial" panose="020B0604020202020204" pitchFamily="34" charset="0"/>
              <a:sym typeface="Symbol" panose="05050102010706020507" pitchFamily="18" charset="2"/>
            </a:endParaRPr>
          </a:p>
          <a:p>
            <a:pPr marL="533400" indent="-533400" algn="just">
              <a:lnSpc>
                <a:spcPct val="105000"/>
              </a:lnSpc>
              <a:spcAft>
                <a:spcPct val="20000"/>
              </a:spcAft>
              <a:buFontTx/>
              <a:buAutoNum type="arabicPeriod"/>
            </a:pPr>
            <a:r>
              <a:rPr lang="en-US" altLang="en-US" sz="2000" kern="0">
                <a:solidFill>
                  <a:schemeClr val="tx1"/>
                </a:solidFill>
                <a:latin typeface="Arial" panose="020B0604020202020204" pitchFamily="34" charset="0"/>
                <a:cs typeface="Arial" panose="020B0604020202020204" pitchFamily="34" charset="0"/>
                <a:sym typeface="Symbol" panose="05050102010706020507" pitchFamily="18" charset="2"/>
                <a:hlinkClick r:id="rId4" action="ppaction://hlinkpres?slideindex=1&amp;slidetitle="/>
              </a:rPr>
              <a:t>https://ozone.unep.org/system/files/documents/Energy%20Efficiency%20in%20Refrigeration%20and%20Air%20Conditioning%20Sector_v04_A4_web.pdf</a:t>
            </a:r>
            <a:endParaRPr lang="en-US" altLang="en-US" sz="2000" kern="0" dirty="0">
              <a:solidFill>
                <a:schemeClr val="tx1"/>
              </a:solidFill>
              <a:latin typeface="Arial" panose="020B0604020202020204" pitchFamily="34" charset="0"/>
              <a:cs typeface="Arial" panose="020B0604020202020204" pitchFamily="34" charset="0"/>
              <a:sym typeface="Symbol" panose="05050102010706020507" pitchFamily="18" charset="2"/>
            </a:endParaRPr>
          </a:p>
        </p:txBody>
      </p:sp>
    </p:spTree>
    <p:extLst>
      <p:ext uri="{BB962C8B-B14F-4D97-AF65-F5344CB8AC3E}">
        <p14:creationId xmlns:p14="http://schemas.microsoft.com/office/powerpoint/2010/main" val="215947051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ctr" defTabSz="914400" rtl="0" eaLnBrk="1" fontAlgn="auto" latinLnBrk="0" hangingPunct="1">
              <a:lnSpc>
                <a:spcPct val="100000"/>
              </a:lnSpc>
              <a:spcBef>
                <a:spcPts val="0"/>
              </a:spcBef>
              <a:spcAft>
                <a:spcPts val="0"/>
              </a:spcAft>
              <a:buClr>
                <a:srgbClr val="000000"/>
              </a:buClr>
              <a:buSzPts val="5200"/>
              <a:buFont typeface="Fira Sans Extra Condensed"/>
              <a:buNone/>
              <a:tabLst/>
              <a:defRPr/>
            </a:pPr>
            <a:r>
              <a:rPr kumimoji="0" lang="en-US" sz="4800" b="1" i="0" u="none" strike="noStrike" kern="120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rPr>
              <a:t>THANK YOU</a:t>
            </a:r>
          </a:p>
        </p:txBody>
      </p:sp>
      <p:pic>
        <p:nvPicPr>
          <p:cNvPr id="2" name="Picture 1"/>
          <p:cNvPicPr>
            <a:picLocks noChangeAspect="1"/>
          </p:cNvPicPr>
          <p:nvPr/>
        </p:nvPicPr>
        <p:blipFill>
          <a:blip r:embed="rId3"/>
          <a:stretch>
            <a:fillRect/>
          </a:stretch>
        </p:blipFill>
        <p:spPr>
          <a:xfrm>
            <a:off x="11106009" y="6172104"/>
            <a:ext cx="1009791" cy="685896"/>
          </a:xfrm>
          <a:prstGeom prst="rect">
            <a:avLst/>
          </a:prstGeom>
        </p:spPr>
      </p:pic>
    </p:spTree>
    <p:extLst>
      <p:ext uri="{BB962C8B-B14F-4D97-AF65-F5344CB8AC3E}">
        <p14:creationId xmlns:p14="http://schemas.microsoft.com/office/powerpoint/2010/main" val="14535080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1FA6471B-CF48-C027-4E73-E7A69EC1A31D}"/>
              </a:ext>
            </a:extLst>
          </p:cNvPr>
          <p:cNvSpPr>
            <a:spLocks noGrp="1"/>
          </p:cNvSpPr>
          <p:nvPr>
            <p:ph type="title"/>
          </p:nvPr>
        </p:nvSpPr>
        <p:spPr>
          <a:xfrm>
            <a:off x="0" y="588958"/>
            <a:ext cx="12179300" cy="563562"/>
          </a:xfrm>
        </p:spPr>
        <p:txBody>
          <a:bodyPr>
            <a:normAutofit fontScale="90000"/>
          </a:bodyPr>
          <a:lstStyle/>
          <a:p>
            <a:pPr algn="ctr"/>
            <a:r>
              <a:rPr lang="en-US" altLang="en-US" sz="3600">
                <a:solidFill>
                  <a:schemeClr val="accent1">
                    <a:lumMod val="50000"/>
                  </a:schemeClr>
                </a:solidFill>
                <a:latin typeface="Arial" panose="020B0604020202020204" pitchFamily="34" charset="0"/>
                <a:cs typeface="Arial" panose="020B0604020202020204" pitchFamily="34" charset="0"/>
              </a:rPr>
              <a:t>PRINCIPLE OF REFRIGERATION SYSTEM</a:t>
            </a:r>
            <a:endParaRPr lang="en-US" altLang="en-US" sz="3600" b="1" dirty="0">
              <a:solidFill>
                <a:schemeClr val="accent1">
                  <a:lumMod val="50000"/>
                </a:schemeClr>
              </a:solidFill>
              <a:latin typeface="Arial" panose="020B0604020202020204" pitchFamily="34" charset="0"/>
              <a:cs typeface="Arial" panose="020B0604020202020204" pitchFamily="34" charset="0"/>
            </a:endParaRPr>
          </a:p>
        </p:txBody>
      </p:sp>
      <p:grpSp>
        <p:nvGrpSpPr>
          <p:cNvPr id="53" name="Group 54">
            <a:extLst>
              <a:ext uri="{FF2B5EF4-FFF2-40B4-BE49-F238E27FC236}">
                <a16:creationId xmlns:a16="http://schemas.microsoft.com/office/drawing/2014/main" id="{4735E371-DBA2-AFF9-C843-66A2D9B58132}"/>
              </a:ext>
            </a:extLst>
          </p:cNvPr>
          <p:cNvGrpSpPr>
            <a:grpSpLocks/>
          </p:cNvGrpSpPr>
          <p:nvPr/>
        </p:nvGrpSpPr>
        <p:grpSpPr bwMode="auto">
          <a:xfrm>
            <a:off x="1981200" y="1676400"/>
            <a:ext cx="7540625" cy="4975225"/>
            <a:chOff x="240" y="624"/>
            <a:chExt cx="4750" cy="3134"/>
          </a:xfrm>
        </p:grpSpPr>
        <p:grpSp>
          <p:nvGrpSpPr>
            <p:cNvPr id="54" name="Group 45">
              <a:extLst>
                <a:ext uri="{FF2B5EF4-FFF2-40B4-BE49-F238E27FC236}">
                  <a16:creationId xmlns:a16="http://schemas.microsoft.com/office/drawing/2014/main" id="{D248F81F-7E60-AAA1-BC54-0F9AE19D258E}"/>
                </a:ext>
              </a:extLst>
            </p:cNvPr>
            <p:cNvGrpSpPr>
              <a:grpSpLocks/>
            </p:cNvGrpSpPr>
            <p:nvPr/>
          </p:nvGrpSpPr>
          <p:grpSpPr bwMode="auto">
            <a:xfrm>
              <a:off x="240" y="885"/>
              <a:ext cx="4608" cy="2715"/>
              <a:chOff x="832301" y="1738313"/>
              <a:chExt cx="6362059" cy="3414096"/>
            </a:xfrm>
          </p:grpSpPr>
          <p:sp>
            <p:nvSpPr>
              <p:cNvPr id="69" name="AutoShape 14">
                <a:extLst>
                  <a:ext uri="{FF2B5EF4-FFF2-40B4-BE49-F238E27FC236}">
                    <a16:creationId xmlns:a16="http://schemas.microsoft.com/office/drawing/2014/main" id="{A846B7A3-B1FE-21F5-7AE1-C7A6C0E7E87B}"/>
                  </a:ext>
                </a:extLst>
              </p:cNvPr>
              <p:cNvSpPr>
                <a:spLocks noChangeArrowheads="1"/>
              </p:cNvSpPr>
              <p:nvPr/>
            </p:nvSpPr>
            <p:spPr bwMode="auto">
              <a:xfrm rot="10800000" flipH="1" flipV="1">
                <a:off x="3780114" y="1998125"/>
                <a:ext cx="226543" cy="156293"/>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469 w 21600"/>
                  <a:gd name="T13" fmla="*/ 4488 h 21600"/>
                  <a:gd name="T14" fmla="*/ 17131 w 21600"/>
                  <a:gd name="T15" fmla="*/ 17112 h 21600"/>
                </a:gdLst>
                <a:ahLst/>
                <a:cxnLst>
                  <a:cxn ang="T8">
                    <a:pos x="T0" y="T1"/>
                  </a:cxn>
                  <a:cxn ang="T9">
                    <a:pos x="T2" y="T3"/>
                  </a:cxn>
                  <a:cxn ang="T10">
                    <a:pos x="T4" y="T5"/>
                  </a:cxn>
                  <a:cxn ang="T11">
                    <a:pos x="T6" y="T7"/>
                  </a:cxn>
                </a:cxnLst>
                <a:rect l="T12" t="T13" r="T14" b="T15"/>
                <a:pathLst>
                  <a:path w="21600" h="21600">
                    <a:moveTo>
                      <a:pt x="0" y="0"/>
                    </a:moveTo>
                    <a:lnTo>
                      <a:pt x="5399" y="21600"/>
                    </a:lnTo>
                    <a:lnTo>
                      <a:pt x="16201" y="21600"/>
                    </a:lnTo>
                    <a:lnTo>
                      <a:pt x="21600" y="0"/>
                    </a:lnTo>
                    <a:close/>
                  </a:path>
                </a:pathLst>
              </a:custGeom>
              <a:solidFill>
                <a:schemeClr val="accent1"/>
              </a:solidFill>
              <a:ln w="12700">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cs typeface="Arial" panose="020B0604020202020204" pitchFamily="34" charset="0"/>
                </a:endParaRPr>
              </a:p>
            </p:txBody>
          </p:sp>
          <p:sp>
            <p:nvSpPr>
              <p:cNvPr id="70" name="AutoShape 15">
                <a:extLst>
                  <a:ext uri="{FF2B5EF4-FFF2-40B4-BE49-F238E27FC236}">
                    <a16:creationId xmlns:a16="http://schemas.microsoft.com/office/drawing/2014/main" id="{DCC13A50-1BE8-D4AC-83F3-F1BF222FFFEA}"/>
                  </a:ext>
                </a:extLst>
              </p:cNvPr>
              <p:cNvSpPr>
                <a:spLocks noChangeArrowheads="1"/>
              </p:cNvSpPr>
              <p:nvPr/>
            </p:nvSpPr>
            <p:spPr bwMode="auto">
              <a:xfrm rot="10800000" flipH="1" flipV="1">
                <a:off x="4096493" y="1998125"/>
                <a:ext cx="199202" cy="17050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447 w 21600"/>
                  <a:gd name="T13" fmla="*/ 4629 h 21600"/>
                  <a:gd name="T14" fmla="*/ 17153 w 21600"/>
                  <a:gd name="T15" fmla="*/ 17229 h 21600"/>
                </a:gdLst>
                <a:ahLst/>
                <a:cxnLst>
                  <a:cxn ang="T8">
                    <a:pos x="T0" y="T1"/>
                  </a:cxn>
                  <a:cxn ang="T9">
                    <a:pos x="T2" y="T3"/>
                  </a:cxn>
                  <a:cxn ang="T10">
                    <a:pos x="T4" y="T5"/>
                  </a:cxn>
                  <a:cxn ang="T11">
                    <a:pos x="T6" y="T7"/>
                  </a:cxn>
                </a:cxnLst>
                <a:rect l="T12" t="T13" r="T14" b="T15"/>
                <a:pathLst>
                  <a:path w="21600" h="21600">
                    <a:moveTo>
                      <a:pt x="0" y="0"/>
                    </a:moveTo>
                    <a:lnTo>
                      <a:pt x="5399" y="21600"/>
                    </a:lnTo>
                    <a:lnTo>
                      <a:pt x="16201" y="21600"/>
                    </a:lnTo>
                    <a:lnTo>
                      <a:pt x="21600" y="0"/>
                    </a:lnTo>
                    <a:close/>
                  </a:path>
                </a:pathLst>
              </a:custGeom>
              <a:solidFill>
                <a:schemeClr val="accent1"/>
              </a:solidFill>
              <a:ln w="12700">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cs typeface="Arial" panose="020B0604020202020204" pitchFamily="34" charset="0"/>
                </a:endParaRPr>
              </a:p>
            </p:txBody>
          </p:sp>
          <p:sp>
            <p:nvSpPr>
              <p:cNvPr id="71" name="Rectangle 16">
                <a:extLst>
                  <a:ext uri="{FF2B5EF4-FFF2-40B4-BE49-F238E27FC236}">
                    <a16:creationId xmlns:a16="http://schemas.microsoft.com/office/drawing/2014/main" id="{A93705E5-4C61-45E6-9C78-0381471AEC01}"/>
                  </a:ext>
                </a:extLst>
              </p:cNvPr>
              <p:cNvSpPr>
                <a:spLocks noChangeArrowheads="1"/>
              </p:cNvSpPr>
              <p:nvPr/>
            </p:nvSpPr>
            <p:spPr bwMode="auto">
              <a:xfrm>
                <a:off x="2753960" y="2144268"/>
                <a:ext cx="3114971" cy="2490545"/>
              </a:xfrm>
              <a:prstGeom prst="rect">
                <a:avLst/>
              </a:prstGeom>
              <a:solidFill>
                <a:schemeClr val="bg1"/>
              </a:solidFill>
              <a:ln w="12700">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72" name="Rectangle 17">
                <a:extLst>
                  <a:ext uri="{FF2B5EF4-FFF2-40B4-BE49-F238E27FC236}">
                    <a16:creationId xmlns:a16="http://schemas.microsoft.com/office/drawing/2014/main" id="{1EE284EF-2D9D-2F0C-EF7D-5A2786B95627}"/>
                  </a:ext>
                </a:extLst>
              </p:cNvPr>
              <p:cNvSpPr>
                <a:spLocks noChangeArrowheads="1"/>
              </p:cNvSpPr>
              <p:nvPr/>
            </p:nvSpPr>
            <p:spPr bwMode="auto">
              <a:xfrm>
                <a:off x="3743007" y="2093525"/>
                <a:ext cx="876879" cy="170502"/>
              </a:xfrm>
              <a:prstGeom prst="rect">
                <a:avLst/>
              </a:prstGeom>
              <a:solidFill>
                <a:schemeClr val="accent1"/>
              </a:solidFill>
              <a:ln w="12700">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73" name="AutoShape 18">
                <a:extLst>
                  <a:ext uri="{FF2B5EF4-FFF2-40B4-BE49-F238E27FC236}">
                    <a16:creationId xmlns:a16="http://schemas.microsoft.com/office/drawing/2014/main" id="{C4509498-E4F5-474D-6D04-4CB6DE2E6E8F}"/>
                  </a:ext>
                </a:extLst>
              </p:cNvPr>
              <p:cNvSpPr>
                <a:spLocks noChangeArrowheads="1"/>
              </p:cNvSpPr>
              <p:nvPr/>
            </p:nvSpPr>
            <p:spPr bwMode="auto">
              <a:xfrm rot="10800000" flipH="1" flipV="1">
                <a:off x="4393343" y="1998125"/>
                <a:ext cx="226543" cy="7916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469 w 21600"/>
                  <a:gd name="T13" fmla="*/ 4431 h 21600"/>
                  <a:gd name="T14" fmla="*/ 17131 w 21600"/>
                  <a:gd name="T15" fmla="*/ 17169 h 21600"/>
                </a:gdLst>
                <a:ahLst/>
                <a:cxnLst>
                  <a:cxn ang="T8">
                    <a:pos x="T0" y="T1"/>
                  </a:cxn>
                  <a:cxn ang="T9">
                    <a:pos x="T2" y="T3"/>
                  </a:cxn>
                  <a:cxn ang="T10">
                    <a:pos x="T4" y="T5"/>
                  </a:cxn>
                  <a:cxn ang="T11">
                    <a:pos x="T6" y="T7"/>
                  </a:cxn>
                </a:cxnLst>
                <a:rect l="T12" t="T13" r="T14" b="T15"/>
                <a:pathLst>
                  <a:path w="21600" h="21600">
                    <a:moveTo>
                      <a:pt x="0" y="0"/>
                    </a:moveTo>
                    <a:lnTo>
                      <a:pt x="5399" y="21600"/>
                    </a:lnTo>
                    <a:lnTo>
                      <a:pt x="16201" y="21600"/>
                    </a:lnTo>
                    <a:lnTo>
                      <a:pt x="21600" y="0"/>
                    </a:lnTo>
                    <a:close/>
                  </a:path>
                </a:pathLst>
              </a:custGeom>
              <a:solidFill>
                <a:schemeClr val="accent1"/>
              </a:solidFill>
              <a:ln w="12700">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cs typeface="Arial" panose="020B0604020202020204" pitchFamily="34" charset="0"/>
                </a:endParaRPr>
              </a:p>
            </p:txBody>
          </p:sp>
          <p:sp>
            <p:nvSpPr>
              <p:cNvPr id="74" name="AutoShape 19">
                <a:extLst>
                  <a:ext uri="{FF2B5EF4-FFF2-40B4-BE49-F238E27FC236}">
                    <a16:creationId xmlns:a16="http://schemas.microsoft.com/office/drawing/2014/main" id="{7A9605B7-9701-E351-D8AF-07DF2A2D9D9C}"/>
                  </a:ext>
                </a:extLst>
              </p:cNvPr>
              <p:cNvSpPr>
                <a:spLocks noChangeArrowheads="1"/>
              </p:cNvSpPr>
              <p:nvPr/>
            </p:nvSpPr>
            <p:spPr bwMode="auto">
              <a:xfrm rot="10800000" flipH="1">
                <a:off x="2605566" y="3029255"/>
                <a:ext cx="281226" cy="267931"/>
              </a:xfrm>
              <a:prstGeom prst="triangle">
                <a:avLst>
                  <a:gd name="adj" fmla="val 49995"/>
                </a:avLst>
              </a:prstGeom>
              <a:solidFill>
                <a:srgbClr val="00AE00"/>
              </a:solidFill>
              <a:ln w="12700">
                <a:solidFill>
                  <a:schemeClr val="tx1"/>
                </a:solidFill>
                <a:miter lim="800000"/>
                <a:headEnd/>
                <a:tailEnd/>
              </a:ln>
            </p:spPr>
            <p:txBody>
              <a:bodyPr rot="10800000"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75" name="AutoShape 20">
                <a:extLst>
                  <a:ext uri="{FF2B5EF4-FFF2-40B4-BE49-F238E27FC236}">
                    <a16:creationId xmlns:a16="http://schemas.microsoft.com/office/drawing/2014/main" id="{1DA16FBA-7C72-D61A-E9F5-DBF4F1DEB2DB}"/>
                  </a:ext>
                </a:extLst>
              </p:cNvPr>
              <p:cNvSpPr>
                <a:spLocks noChangeArrowheads="1"/>
              </p:cNvSpPr>
              <p:nvPr/>
            </p:nvSpPr>
            <p:spPr bwMode="auto">
              <a:xfrm flipH="1">
                <a:off x="2605566" y="3309366"/>
                <a:ext cx="281226" cy="265902"/>
              </a:xfrm>
              <a:prstGeom prst="triangle">
                <a:avLst>
                  <a:gd name="adj" fmla="val 49995"/>
                </a:avLst>
              </a:prstGeom>
              <a:solidFill>
                <a:srgbClr val="00AE00"/>
              </a:solidFill>
              <a:ln w="12700">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76" name="AutoShape 21">
                <a:extLst>
                  <a:ext uri="{FF2B5EF4-FFF2-40B4-BE49-F238E27FC236}">
                    <a16:creationId xmlns:a16="http://schemas.microsoft.com/office/drawing/2014/main" id="{D08A9497-8C43-042C-39AA-7E2EF0DED3A0}"/>
                  </a:ext>
                </a:extLst>
              </p:cNvPr>
              <p:cNvSpPr>
                <a:spLocks noChangeArrowheads="1"/>
              </p:cNvSpPr>
              <p:nvPr/>
            </p:nvSpPr>
            <p:spPr bwMode="auto">
              <a:xfrm>
                <a:off x="3680513" y="4513027"/>
                <a:ext cx="876879" cy="269961"/>
              </a:xfrm>
              <a:prstGeom prst="roundRect">
                <a:avLst>
                  <a:gd name="adj" fmla="val 12495"/>
                </a:avLst>
              </a:prstGeom>
              <a:pattFill prst="dkVert">
                <a:fgClr>
                  <a:schemeClr val="tx1"/>
                </a:fgClr>
                <a:bgClr>
                  <a:srgbClr val="FF5008"/>
                </a:bgClr>
              </a:pattFill>
              <a:ln w="12700">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77" name="Oval 22">
                <a:extLst>
                  <a:ext uri="{FF2B5EF4-FFF2-40B4-BE49-F238E27FC236}">
                    <a16:creationId xmlns:a16="http://schemas.microsoft.com/office/drawing/2014/main" id="{D8FFE3FB-F455-0F72-B2F5-F8A7C6BA0E0D}"/>
                  </a:ext>
                </a:extLst>
              </p:cNvPr>
              <p:cNvSpPr>
                <a:spLocks noChangeArrowheads="1"/>
              </p:cNvSpPr>
              <p:nvPr/>
            </p:nvSpPr>
            <p:spPr bwMode="auto">
              <a:xfrm>
                <a:off x="5587548" y="3124655"/>
                <a:ext cx="480428" cy="497297"/>
              </a:xfrm>
              <a:prstGeom prst="ellipse">
                <a:avLst/>
              </a:prstGeom>
              <a:solidFill>
                <a:srgbClr val="114FFB"/>
              </a:solidFill>
              <a:ln w="12700">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78" name="Line 23">
                <a:extLst>
                  <a:ext uri="{FF2B5EF4-FFF2-40B4-BE49-F238E27FC236}">
                    <a16:creationId xmlns:a16="http://schemas.microsoft.com/office/drawing/2014/main" id="{8153A64F-0B82-91A6-7F13-507B499EFE6B}"/>
                  </a:ext>
                </a:extLst>
              </p:cNvPr>
              <p:cNvSpPr>
                <a:spLocks noChangeShapeType="1"/>
              </p:cNvSpPr>
              <p:nvPr/>
            </p:nvSpPr>
            <p:spPr bwMode="auto">
              <a:xfrm flipH="1">
                <a:off x="5629567" y="3128715"/>
                <a:ext cx="162096" cy="412046"/>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79" name="Line 24">
                <a:extLst>
                  <a:ext uri="{FF2B5EF4-FFF2-40B4-BE49-F238E27FC236}">
                    <a16:creationId xmlns:a16="http://schemas.microsoft.com/office/drawing/2014/main" id="{63CB4950-A023-BDDD-30AD-233613C91C00}"/>
                  </a:ext>
                </a:extLst>
              </p:cNvPr>
              <p:cNvSpPr>
                <a:spLocks noChangeShapeType="1"/>
              </p:cNvSpPr>
              <p:nvPr/>
            </p:nvSpPr>
            <p:spPr bwMode="auto">
              <a:xfrm flipH="1" flipV="1">
                <a:off x="5844392" y="3116536"/>
                <a:ext cx="160143" cy="424225"/>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80" name="Freeform 25">
                <a:extLst>
                  <a:ext uri="{FF2B5EF4-FFF2-40B4-BE49-F238E27FC236}">
                    <a16:creationId xmlns:a16="http://schemas.microsoft.com/office/drawing/2014/main" id="{2798D427-DFD3-1B84-819E-B5F389475C7B}"/>
                  </a:ext>
                </a:extLst>
              </p:cNvPr>
              <p:cNvSpPr>
                <a:spLocks/>
              </p:cNvSpPr>
              <p:nvPr/>
            </p:nvSpPr>
            <p:spPr bwMode="auto">
              <a:xfrm>
                <a:off x="3760584" y="4813435"/>
                <a:ext cx="341768" cy="91340"/>
              </a:xfrm>
              <a:custGeom>
                <a:avLst/>
                <a:gdLst>
                  <a:gd name="T0" fmla="*/ 2147483647 w 175"/>
                  <a:gd name="T1" fmla="*/ 2147483647 h 45"/>
                  <a:gd name="T2" fmla="*/ 2147483647 w 175"/>
                  <a:gd name="T3" fmla="*/ 2147483647 h 45"/>
                  <a:gd name="T4" fmla="*/ 2147483647 w 175"/>
                  <a:gd name="T5" fmla="*/ 2147483647 h 45"/>
                  <a:gd name="T6" fmla="*/ 2147483647 w 175"/>
                  <a:gd name="T7" fmla="*/ 2147483647 h 45"/>
                  <a:gd name="T8" fmla="*/ 2147483647 w 175"/>
                  <a:gd name="T9" fmla="*/ 2147483647 h 45"/>
                  <a:gd name="T10" fmla="*/ 2147483647 w 175"/>
                  <a:gd name="T11" fmla="*/ 2147483647 h 45"/>
                  <a:gd name="T12" fmla="*/ 2147483647 w 175"/>
                  <a:gd name="T13" fmla="*/ 2147483647 h 45"/>
                  <a:gd name="T14" fmla="*/ 2147483647 w 175"/>
                  <a:gd name="T15" fmla="*/ 2147483647 h 45"/>
                  <a:gd name="T16" fmla="*/ 2147483647 w 175"/>
                  <a:gd name="T17" fmla="*/ 2147483647 h 45"/>
                  <a:gd name="T18" fmla="*/ 2147483647 w 175"/>
                  <a:gd name="T19" fmla="*/ 0 h 45"/>
                  <a:gd name="T20" fmla="*/ 2147483647 w 175"/>
                  <a:gd name="T21" fmla="*/ 2147483647 h 45"/>
                  <a:gd name="T22" fmla="*/ 2147483647 w 175"/>
                  <a:gd name="T23" fmla="*/ 2147483647 h 45"/>
                  <a:gd name="T24" fmla="*/ 2147483647 w 175"/>
                  <a:gd name="T25" fmla="*/ 2147483647 h 45"/>
                  <a:gd name="T26" fmla="*/ 2147483647 w 175"/>
                  <a:gd name="T27" fmla="*/ 2147483647 h 45"/>
                  <a:gd name="T28" fmla="*/ 2147483647 w 175"/>
                  <a:gd name="T29" fmla="*/ 2147483647 h 45"/>
                  <a:gd name="T30" fmla="*/ 2147483647 w 175"/>
                  <a:gd name="T31" fmla="*/ 2147483647 h 45"/>
                  <a:gd name="T32" fmla="*/ 2147483647 w 175"/>
                  <a:gd name="T33" fmla="*/ 2147483647 h 45"/>
                  <a:gd name="T34" fmla="*/ 2147483647 w 175"/>
                  <a:gd name="T35" fmla="*/ 2147483647 h 45"/>
                  <a:gd name="T36" fmla="*/ 2147483647 w 175"/>
                  <a:gd name="T37" fmla="*/ 2147483647 h 45"/>
                  <a:gd name="T38" fmla="*/ 2147483647 w 175"/>
                  <a:gd name="T39" fmla="*/ 2147483647 h 45"/>
                  <a:gd name="T40" fmla="*/ 2147483647 w 175"/>
                  <a:gd name="T41" fmla="*/ 2147483647 h 45"/>
                  <a:gd name="T42" fmla="*/ 2147483647 w 175"/>
                  <a:gd name="T43" fmla="*/ 2147483647 h 45"/>
                  <a:gd name="T44" fmla="*/ 2147483647 w 175"/>
                  <a:gd name="T45" fmla="*/ 2147483647 h 45"/>
                  <a:gd name="T46" fmla="*/ 2147483647 w 175"/>
                  <a:gd name="T47" fmla="*/ 2147483647 h 45"/>
                  <a:gd name="T48" fmla="*/ 2147483647 w 175"/>
                  <a:gd name="T49" fmla="*/ 2147483647 h 45"/>
                  <a:gd name="T50" fmla="*/ 2147483647 w 175"/>
                  <a:gd name="T51" fmla="*/ 2147483647 h 45"/>
                  <a:gd name="T52" fmla="*/ 2147483647 w 175"/>
                  <a:gd name="T53" fmla="*/ 2147483647 h 45"/>
                  <a:gd name="T54" fmla="*/ 2147483647 w 175"/>
                  <a:gd name="T55" fmla="*/ 2147483647 h 45"/>
                  <a:gd name="T56" fmla="*/ 0 w 175"/>
                  <a:gd name="T57" fmla="*/ 2147483647 h 45"/>
                  <a:gd name="T58" fmla="*/ 0 w 175"/>
                  <a:gd name="T59" fmla="*/ 2147483647 h 45"/>
                  <a:gd name="T60" fmla="*/ 0 w 175"/>
                  <a:gd name="T61" fmla="*/ 2147483647 h 45"/>
                  <a:gd name="T62" fmla="*/ 0 w 175"/>
                  <a:gd name="T63" fmla="*/ 2147483647 h 45"/>
                  <a:gd name="T64" fmla="*/ 2147483647 w 175"/>
                  <a:gd name="T65" fmla="*/ 2147483647 h 45"/>
                  <a:gd name="T66" fmla="*/ 2147483647 w 175"/>
                  <a:gd name="T67" fmla="*/ 2147483647 h 45"/>
                  <a:gd name="T68" fmla="*/ 2147483647 w 175"/>
                  <a:gd name="T69" fmla="*/ 2147483647 h 45"/>
                  <a:gd name="T70" fmla="*/ 2147483647 w 175"/>
                  <a:gd name="T71" fmla="*/ 2147483647 h 45"/>
                  <a:gd name="T72" fmla="*/ 2147483647 w 175"/>
                  <a:gd name="T73" fmla="*/ 2147483647 h 45"/>
                  <a:gd name="T74" fmla="*/ 2147483647 w 175"/>
                  <a:gd name="T75" fmla="*/ 2147483647 h 45"/>
                  <a:gd name="T76" fmla="*/ 2147483647 w 175"/>
                  <a:gd name="T77" fmla="*/ 0 h 45"/>
                  <a:gd name="T78" fmla="*/ 2147483647 w 175"/>
                  <a:gd name="T79" fmla="*/ 0 h 45"/>
                  <a:gd name="T80" fmla="*/ 2147483647 w 175"/>
                  <a:gd name="T81" fmla="*/ 2147483647 h 45"/>
                  <a:gd name="T82" fmla="*/ 2147483647 w 175"/>
                  <a:gd name="T83" fmla="*/ 2147483647 h 45"/>
                  <a:gd name="T84" fmla="*/ 2147483647 w 175"/>
                  <a:gd name="T85" fmla="*/ 2147483647 h 45"/>
                  <a:gd name="T86" fmla="*/ 2147483647 w 175"/>
                  <a:gd name="T87" fmla="*/ 2147483647 h 45"/>
                  <a:gd name="T88" fmla="*/ 2147483647 w 175"/>
                  <a:gd name="T89" fmla="*/ 2147483647 h 45"/>
                  <a:gd name="T90" fmla="*/ 2147483647 w 175"/>
                  <a:gd name="T91" fmla="*/ 2147483647 h 45"/>
                  <a:gd name="T92" fmla="*/ 2147483647 w 175"/>
                  <a:gd name="T93" fmla="*/ 2147483647 h 45"/>
                  <a:gd name="T94" fmla="*/ 2147483647 w 175"/>
                  <a:gd name="T95" fmla="*/ 2147483647 h 45"/>
                  <a:gd name="T96" fmla="*/ 2147483647 w 175"/>
                  <a:gd name="T97" fmla="*/ 2147483647 h 45"/>
                  <a:gd name="T98" fmla="*/ 2147483647 w 175"/>
                  <a:gd name="T99" fmla="*/ 2147483647 h 45"/>
                  <a:gd name="T100" fmla="*/ 2147483647 w 175"/>
                  <a:gd name="T101" fmla="*/ 2147483647 h 45"/>
                  <a:gd name="T102" fmla="*/ 2147483647 w 175"/>
                  <a:gd name="T103" fmla="*/ 2147483647 h 45"/>
                  <a:gd name="T104" fmla="*/ 2147483647 w 175"/>
                  <a:gd name="T105" fmla="*/ 2147483647 h 45"/>
                  <a:gd name="T106" fmla="*/ 2147483647 w 175"/>
                  <a:gd name="T107" fmla="*/ 2147483647 h 45"/>
                  <a:gd name="T108" fmla="*/ 2147483647 w 175"/>
                  <a:gd name="T109" fmla="*/ 2147483647 h 45"/>
                  <a:gd name="T110" fmla="*/ 2147483647 w 175"/>
                  <a:gd name="T111" fmla="*/ 2147483647 h 45"/>
                  <a:gd name="T112" fmla="*/ 2147483647 w 175"/>
                  <a:gd name="T113" fmla="*/ 2147483647 h 45"/>
                  <a:gd name="T114" fmla="*/ 2147483647 w 175"/>
                  <a:gd name="T115" fmla="*/ 2147483647 h 45"/>
                  <a:gd name="T116" fmla="*/ 2147483647 w 175"/>
                  <a:gd name="T117" fmla="*/ 2147483647 h 4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5"/>
                  <a:gd name="T178" fmla="*/ 0 h 45"/>
                  <a:gd name="T179" fmla="*/ 175 w 175"/>
                  <a:gd name="T180" fmla="*/ 45 h 4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5" h="45">
                    <a:moveTo>
                      <a:pt x="174" y="31"/>
                    </a:moveTo>
                    <a:lnTo>
                      <a:pt x="171" y="27"/>
                    </a:lnTo>
                    <a:lnTo>
                      <a:pt x="171" y="22"/>
                    </a:lnTo>
                    <a:lnTo>
                      <a:pt x="171" y="19"/>
                    </a:lnTo>
                    <a:lnTo>
                      <a:pt x="171" y="15"/>
                    </a:lnTo>
                    <a:lnTo>
                      <a:pt x="168" y="9"/>
                    </a:lnTo>
                    <a:lnTo>
                      <a:pt x="165" y="6"/>
                    </a:lnTo>
                    <a:lnTo>
                      <a:pt x="160" y="2"/>
                    </a:lnTo>
                    <a:lnTo>
                      <a:pt x="151" y="1"/>
                    </a:lnTo>
                    <a:lnTo>
                      <a:pt x="142" y="0"/>
                    </a:lnTo>
                    <a:lnTo>
                      <a:pt x="131" y="1"/>
                    </a:lnTo>
                    <a:lnTo>
                      <a:pt x="122" y="2"/>
                    </a:lnTo>
                    <a:lnTo>
                      <a:pt x="113" y="3"/>
                    </a:lnTo>
                    <a:lnTo>
                      <a:pt x="107" y="7"/>
                    </a:lnTo>
                    <a:lnTo>
                      <a:pt x="102" y="10"/>
                    </a:lnTo>
                    <a:lnTo>
                      <a:pt x="96" y="14"/>
                    </a:lnTo>
                    <a:lnTo>
                      <a:pt x="93" y="17"/>
                    </a:lnTo>
                    <a:lnTo>
                      <a:pt x="93" y="21"/>
                    </a:lnTo>
                    <a:lnTo>
                      <a:pt x="87" y="24"/>
                    </a:lnTo>
                    <a:lnTo>
                      <a:pt x="84" y="34"/>
                    </a:lnTo>
                    <a:lnTo>
                      <a:pt x="78" y="37"/>
                    </a:lnTo>
                    <a:lnTo>
                      <a:pt x="70" y="41"/>
                    </a:lnTo>
                    <a:lnTo>
                      <a:pt x="58" y="43"/>
                    </a:lnTo>
                    <a:lnTo>
                      <a:pt x="49" y="44"/>
                    </a:lnTo>
                    <a:lnTo>
                      <a:pt x="38" y="44"/>
                    </a:lnTo>
                    <a:lnTo>
                      <a:pt x="29" y="43"/>
                    </a:lnTo>
                    <a:lnTo>
                      <a:pt x="12" y="43"/>
                    </a:lnTo>
                    <a:lnTo>
                      <a:pt x="3" y="41"/>
                    </a:lnTo>
                    <a:lnTo>
                      <a:pt x="0" y="37"/>
                    </a:lnTo>
                    <a:lnTo>
                      <a:pt x="0" y="30"/>
                    </a:lnTo>
                    <a:lnTo>
                      <a:pt x="0" y="25"/>
                    </a:lnTo>
                    <a:lnTo>
                      <a:pt x="0" y="16"/>
                    </a:lnTo>
                    <a:lnTo>
                      <a:pt x="3" y="13"/>
                    </a:lnTo>
                    <a:lnTo>
                      <a:pt x="6" y="9"/>
                    </a:lnTo>
                    <a:lnTo>
                      <a:pt x="12" y="6"/>
                    </a:lnTo>
                    <a:lnTo>
                      <a:pt x="20" y="5"/>
                    </a:lnTo>
                    <a:lnTo>
                      <a:pt x="29" y="2"/>
                    </a:lnTo>
                    <a:lnTo>
                      <a:pt x="41" y="1"/>
                    </a:lnTo>
                    <a:lnTo>
                      <a:pt x="49" y="0"/>
                    </a:lnTo>
                    <a:lnTo>
                      <a:pt x="58" y="0"/>
                    </a:lnTo>
                    <a:lnTo>
                      <a:pt x="67" y="2"/>
                    </a:lnTo>
                    <a:lnTo>
                      <a:pt x="75" y="5"/>
                    </a:lnTo>
                    <a:lnTo>
                      <a:pt x="81" y="9"/>
                    </a:lnTo>
                    <a:lnTo>
                      <a:pt x="84" y="13"/>
                    </a:lnTo>
                    <a:lnTo>
                      <a:pt x="87" y="21"/>
                    </a:lnTo>
                    <a:lnTo>
                      <a:pt x="90" y="25"/>
                    </a:lnTo>
                    <a:lnTo>
                      <a:pt x="90" y="29"/>
                    </a:lnTo>
                    <a:lnTo>
                      <a:pt x="93" y="32"/>
                    </a:lnTo>
                    <a:lnTo>
                      <a:pt x="102" y="36"/>
                    </a:lnTo>
                    <a:lnTo>
                      <a:pt x="107" y="39"/>
                    </a:lnTo>
                    <a:lnTo>
                      <a:pt x="119" y="41"/>
                    </a:lnTo>
                    <a:lnTo>
                      <a:pt x="128" y="42"/>
                    </a:lnTo>
                    <a:lnTo>
                      <a:pt x="136" y="43"/>
                    </a:lnTo>
                    <a:lnTo>
                      <a:pt x="145" y="43"/>
                    </a:lnTo>
                    <a:lnTo>
                      <a:pt x="157" y="41"/>
                    </a:lnTo>
                    <a:lnTo>
                      <a:pt x="165" y="39"/>
                    </a:lnTo>
                    <a:lnTo>
                      <a:pt x="174" y="35"/>
                    </a:lnTo>
                    <a:lnTo>
                      <a:pt x="174" y="31"/>
                    </a:lnTo>
                    <a:lnTo>
                      <a:pt x="174" y="28"/>
                    </a:lnTo>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cs typeface="Arial" panose="020B0604020202020204" pitchFamily="34" charset="0"/>
                </a:endParaRPr>
              </a:p>
            </p:txBody>
          </p:sp>
          <p:sp>
            <p:nvSpPr>
              <p:cNvPr id="81" name="Freeform 26">
                <a:extLst>
                  <a:ext uri="{FF2B5EF4-FFF2-40B4-BE49-F238E27FC236}">
                    <a16:creationId xmlns:a16="http://schemas.microsoft.com/office/drawing/2014/main" id="{DB78651F-D813-EBD5-005D-C9020AE84261}"/>
                  </a:ext>
                </a:extLst>
              </p:cNvPr>
              <p:cNvSpPr>
                <a:spLocks/>
              </p:cNvSpPr>
              <p:nvPr/>
            </p:nvSpPr>
            <p:spPr bwMode="auto">
              <a:xfrm>
                <a:off x="4180471" y="4813435"/>
                <a:ext cx="343721" cy="91340"/>
              </a:xfrm>
              <a:custGeom>
                <a:avLst/>
                <a:gdLst>
                  <a:gd name="T0" fmla="*/ 2147483647 w 176"/>
                  <a:gd name="T1" fmla="*/ 2147483647 h 45"/>
                  <a:gd name="T2" fmla="*/ 2147483647 w 176"/>
                  <a:gd name="T3" fmla="*/ 2147483647 h 45"/>
                  <a:gd name="T4" fmla="*/ 2147483647 w 176"/>
                  <a:gd name="T5" fmla="*/ 2147483647 h 45"/>
                  <a:gd name="T6" fmla="*/ 2147483647 w 176"/>
                  <a:gd name="T7" fmla="*/ 2147483647 h 45"/>
                  <a:gd name="T8" fmla="*/ 2147483647 w 176"/>
                  <a:gd name="T9" fmla="*/ 2147483647 h 45"/>
                  <a:gd name="T10" fmla="*/ 2147483647 w 176"/>
                  <a:gd name="T11" fmla="*/ 2147483647 h 45"/>
                  <a:gd name="T12" fmla="*/ 2147483647 w 176"/>
                  <a:gd name="T13" fmla="*/ 2147483647 h 45"/>
                  <a:gd name="T14" fmla="*/ 2147483647 w 176"/>
                  <a:gd name="T15" fmla="*/ 2147483647 h 45"/>
                  <a:gd name="T16" fmla="*/ 2147483647 w 176"/>
                  <a:gd name="T17" fmla="*/ 2147483647 h 45"/>
                  <a:gd name="T18" fmla="*/ 2147483647 w 176"/>
                  <a:gd name="T19" fmla="*/ 0 h 45"/>
                  <a:gd name="T20" fmla="*/ 2147483647 w 176"/>
                  <a:gd name="T21" fmla="*/ 2147483647 h 45"/>
                  <a:gd name="T22" fmla="*/ 2147483647 w 176"/>
                  <a:gd name="T23" fmla="*/ 2147483647 h 45"/>
                  <a:gd name="T24" fmla="*/ 2147483647 w 176"/>
                  <a:gd name="T25" fmla="*/ 2147483647 h 45"/>
                  <a:gd name="T26" fmla="*/ 2147483647 w 176"/>
                  <a:gd name="T27" fmla="*/ 2147483647 h 45"/>
                  <a:gd name="T28" fmla="*/ 2147483647 w 176"/>
                  <a:gd name="T29" fmla="*/ 2147483647 h 45"/>
                  <a:gd name="T30" fmla="*/ 2147483647 w 176"/>
                  <a:gd name="T31" fmla="*/ 2147483647 h 45"/>
                  <a:gd name="T32" fmla="*/ 2147483647 w 176"/>
                  <a:gd name="T33" fmla="*/ 2147483647 h 45"/>
                  <a:gd name="T34" fmla="*/ 2147483647 w 176"/>
                  <a:gd name="T35" fmla="*/ 2147483647 h 45"/>
                  <a:gd name="T36" fmla="*/ 2147483647 w 176"/>
                  <a:gd name="T37" fmla="*/ 2147483647 h 45"/>
                  <a:gd name="T38" fmla="*/ 2147483647 w 176"/>
                  <a:gd name="T39" fmla="*/ 2147483647 h 45"/>
                  <a:gd name="T40" fmla="*/ 2147483647 w 176"/>
                  <a:gd name="T41" fmla="*/ 2147483647 h 45"/>
                  <a:gd name="T42" fmla="*/ 2147483647 w 176"/>
                  <a:gd name="T43" fmla="*/ 2147483647 h 45"/>
                  <a:gd name="T44" fmla="*/ 2147483647 w 176"/>
                  <a:gd name="T45" fmla="*/ 2147483647 h 45"/>
                  <a:gd name="T46" fmla="*/ 2147483647 w 176"/>
                  <a:gd name="T47" fmla="*/ 2147483647 h 45"/>
                  <a:gd name="T48" fmla="*/ 2147483647 w 176"/>
                  <a:gd name="T49" fmla="*/ 2147483647 h 45"/>
                  <a:gd name="T50" fmla="*/ 2147483647 w 176"/>
                  <a:gd name="T51" fmla="*/ 2147483647 h 45"/>
                  <a:gd name="T52" fmla="*/ 2147483647 w 176"/>
                  <a:gd name="T53" fmla="*/ 2147483647 h 45"/>
                  <a:gd name="T54" fmla="*/ 2147483647 w 176"/>
                  <a:gd name="T55" fmla="*/ 2147483647 h 45"/>
                  <a:gd name="T56" fmla="*/ 0 w 176"/>
                  <a:gd name="T57" fmla="*/ 2147483647 h 45"/>
                  <a:gd name="T58" fmla="*/ 0 w 176"/>
                  <a:gd name="T59" fmla="*/ 2147483647 h 45"/>
                  <a:gd name="T60" fmla="*/ 0 w 176"/>
                  <a:gd name="T61" fmla="*/ 2147483647 h 45"/>
                  <a:gd name="T62" fmla="*/ 0 w 176"/>
                  <a:gd name="T63" fmla="*/ 2147483647 h 45"/>
                  <a:gd name="T64" fmla="*/ 2147483647 w 176"/>
                  <a:gd name="T65" fmla="*/ 2147483647 h 45"/>
                  <a:gd name="T66" fmla="*/ 2147483647 w 176"/>
                  <a:gd name="T67" fmla="*/ 2147483647 h 45"/>
                  <a:gd name="T68" fmla="*/ 2147483647 w 176"/>
                  <a:gd name="T69" fmla="*/ 2147483647 h 45"/>
                  <a:gd name="T70" fmla="*/ 2147483647 w 176"/>
                  <a:gd name="T71" fmla="*/ 2147483647 h 45"/>
                  <a:gd name="T72" fmla="*/ 2147483647 w 176"/>
                  <a:gd name="T73" fmla="*/ 2147483647 h 45"/>
                  <a:gd name="T74" fmla="*/ 2147483647 w 176"/>
                  <a:gd name="T75" fmla="*/ 2147483647 h 45"/>
                  <a:gd name="T76" fmla="*/ 2147483647 w 176"/>
                  <a:gd name="T77" fmla="*/ 0 h 45"/>
                  <a:gd name="T78" fmla="*/ 2147483647 w 176"/>
                  <a:gd name="T79" fmla="*/ 0 h 45"/>
                  <a:gd name="T80" fmla="*/ 2147483647 w 176"/>
                  <a:gd name="T81" fmla="*/ 2147483647 h 45"/>
                  <a:gd name="T82" fmla="*/ 2147483647 w 176"/>
                  <a:gd name="T83" fmla="*/ 2147483647 h 45"/>
                  <a:gd name="T84" fmla="*/ 2147483647 w 176"/>
                  <a:gd name="T85" fmla="*/ 2147483647 h 45"/>
                  <a:gd name="T86" fmla="*/ 2147483647 w 176"/>
                  <a:gd name="T87" fmla="*/ 2147483647 h 45"/>
                  <a:gd name="T88" fmla="*/ 2147483647 w 176"/>
                  <a:gd name="T89" fmla="*/ 2147483647 h 45"/>
                  <a:gd name="T90" fmla="*/ 2147483647 w 176"/>
                  <a:gd name="T91" fmla="*/ 2147483647 h 45"/>
                  <a:gd name="T92" fmla="*/ 2147483647 w 176"/>
                  <a:gd name="T93" fmla="*/ 2147483647 h 45"/>
                  <a:gd name="T94" fmla="*/ 2147483647 w 176"/>
                  <a:gd name="T95" fmla="*/ 2147483647 h 45"/>
                  <a:gd name="T96" fmla="*/ 2147483647 w 176"/>
                  <a:gd name="T97" fmla="*/ 2147483647 h 45"/>
                  <a:gd name="T98" fmla="*/ 2147483647 w 176"/>
                  <a:gd name="T99" fmla="*/ 2147483647 h 45"/>
                  <a:gd name="T100" fmla="*/ 2147483647 w 176"/>
                  <a:gd name="T101" fmla="*/ 2147483647 h 45"/>
                  <a:gd name="T102" fmla="*/ 2147483647 w 176"/>
                  <a:gd name="T103" fmla="*/ 2147483647 h 45"/>
                  <a:gd name="T104" fmla="*/ 2147483647 w 176"/>
                  <a:gd name="T105" fmla="*/ 2147483647 h 45"/>
                  <a:gd name="T106" fmla="*/ 2147483647 w 176"/>
                  <a:gd name="T107" fmla="*/ 2147483647 h 45"/>
                  <a:gd name="T108" fmla="*/ 2147483647 w 176"/>
                  <a:gd name="T109" fmla="*/ 2147483647 h 45"/>
                  <a:gd name="T110" fmla="*/ 2147483647 w 176"/>
                  <a:gd name="T111" fmla="*/ 2147483647 h 45"/>
                  <a:gd name="T112" fmla="*/ 2147483647 w 176"/>
                  <a:gd name="T113" fmla="*/ 2147483647 h 45"/>
                  <a:gd name="T114" fmla="*/ 2147483647 w 176"/>
                  <a:gd name="T115" fmla="*/ 2147483647 h 45"/>
                  <a:gd name="T116" fmla="*/ 2147483647 w 176"/>
                  <a:gd name="T117" fmla="*/ 2147483647 h 4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6"/>
                  <a:gd name="T178" fmla="*/ 0 h 45"/>
                  <a:gd name="T179" fmla="*/ 176 w 176"/>
                  <a:gd name="T180" fmla="*/ 45 h 4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6" h="45">
                    <a:moveTo>
                      <a:pt x="175" y="31"/>
                    </a:moveTo>
                    <a:lnTo>
                      <a:pt x="172" y="27"/>
                    </a:lnTo>
                    <a:lnTo>
                      <a:pt x="172" y="22"/>
                    </a:lnTo>
                    <a:lnTo>
                      <a:pt x="172" y="19"/>
                    </a:lnTo>
                    <a:lnTo>
                      <a:pt x="172" y="15"/>
                    </a:lnTo>
                    <a:lnTo>
                      <a:pt x="169" y="9"/>
                    </a:lnTo>
                    <a:lnTo>
                      <a:pt x="166" y="6"/>
                    </a:lnTo>
                    <a:lnTo>
                      <a:pt x="160" y="2"/>
                    </a:lnTo>
                    <a:lnTo>
                      <a:pt x="152" y="1"/>
                    </a:lnTo>
                    <a:lnTo>
                      <a:pt x="143" y="0"/>
                    </a:lnTo>
                    <a:lnTo>
                      <a:pt x="131" y="1"/>
                    </a:lnTo>
                    <a:lnTo>
                      <a:pt x="123" y="2"/>
                    </a:lnTo>
                    <a:lnTo>
                      <a:pt x="114" y="3"/>
                    </a:lnTo>
                    <a:lnTo>
                      <a:pt x="108" y="7"/>
                    </a:lnTo>
                    <a:lnTo>
                      <a:pt x="102" y="10"/>
                    </a:lnTo>
                    <a:lnTo>
                      <a:pt x="96" y="14"/>
                    </a:lnTo>
                    <a:lnTo>
                      <a:pt x="93" y="17"/>
                    </a:lnTo>
                    <a:lnTo>
                      <a:pt x="93" y="21"/>
                    </a:lnTo>
                    <a:lnTo>
                      <a:pt x="88" y="24"/>
                    </a:lnTo>
                    <a:lnTo>
                      <a:pt x="85" y="34"/>
                    </a:lnTo>
                    <a:lnTo>
                      <a:pt x="79" y="37"/>
                    </a:lnTo>
                    <a:lnTo>
                      <a:pt x="70" y="41"/>
                    </a:lnTo>
                    <a:lnTo>
                      <a:pt x="58" y="43"/>
                    </a:lnTo>
                    <a:lnTo>
                      <a:pt x="50" y="44"/>
                    </a:lnTo>
                    <a:lnTo>
                      <a:pt x="38" y="44"/>
                    </a:lnTo>
                    <a:lnTo>
                      <a:pt x="29" y="43"/>
                    </a:lnTo>
                    <a:lnTo>
                      <a:pt x="12" y="43"/>
                    </a:lnTo>
                    <a:lnTo>
                      <a:pt x="3" y="41"/>
                    </a:lnTo>
                    <a:lnTo>
                      <a:pt x="0" y="37"/>
                    </a:lnTo>
                    <a:lnTo>
                      <a:pt x="0" y="30"/>
                    </a:lnTo>
                    <a:lnTo>
                      <a:pt x="0" y="25"/>
                    </a:lnTo>
                    <a:lnTo>
                      <a:pt x="0" y="16"/>
                    </a:lnTo>
                    <a:lnTo>
                      <a:pt x="3" y="13"/>
                    </a:lnTo>
                    <a:lnTo>
                      <a:pt x="6" y="9"/>
                    </a:lnTo>
                    <a:lnTo>
                      <a:pt x="12" y="6"/>
                    </a:lnTo>
                    <a:lnTo>
                      <a:pt x="20" y="5"/>
                    </a:lnTo>
                    <a:lnTo>
                      <a:pt x="29" y="2"/>
                    </a:lnTo>
                    <a:lnTo>
                      <a:pt x="41" y="1"/>
                    </a:lnTo>
                    <a:lnTo>
                      <a:pt x="50" y="0"/>
                    </a:lnTo>
                    <a:lnTo>
                      <a:pt x="58" y="0"/>
                    </a:lnTo>
                    <a:lnTo>
                      <a:pt x="67" y="2"/>
                    </a:lnTo>
                    <a:lnTo>
                      <a:pt x="76" y="5"/>
                    </a:lnTo>
                    <a:lnTo>
                      <a:pt x="82" y="9"/>
                    </a:lnTo>
                    <a:lnTo>
                      <a:pt x="85" y="13"/>
                    </a:lnTo>
                    <a:lnTo>
                      <a:pt x="88" y="21"/>
                    </a:lnTo>
                    <a:lnTo>
                      <a:pt x="90" y="25"/>
                    </a:lnTo>
                    <a:lnTo>
                      <a:pt x="90" y="29"/>
                    </a:lnTo>
                    <a:lnTo>
                      <a:pt x="93" y="32"/>
                    </a:lnTo>
                    <a:lnTo>
                      <a:pt x="102" y="36"/>
                    </a:lnTo>
                    <a:lnTo>
                      <a:pt x="108" y="39"/>
                    </a:lnTo>
                    <a:lnTo>
                      <a:pt x="120" y="41"/>
                    </a:lnTo>
                    <a:lnTo>
                      <a:pt x="128" y="42"/>
                    </a:lnTo>
                    <a:lnTo>
                      <a:pt x="137" y="43"/>
                    </a:lnTo>
                    <a:lnTo>
                      <a:pt x="146" y="43"/>
                    </a:lnTo>
                    <a:lnTo>
                      <a:pt x="158" y="41"/>
                    </a:lnTo>
                    <a:lnTo>
                      <a:pt x="166" y="39"/>
                    </a:lnTo>
                    <a:lnTo>
                      <a:pt x="175" y="35"/>
                    </a:lnTo>
                    <a:lnTo>
                      <a:pt x="175" y="31"/>
                    </a:lnTo>
                    <a:lnTo>
                      <a:pt x="175" y="28"/>
                    </a:lnTo>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cs typeface="Arial" panose="020B0604020202020204" pitchFamily="34" charset="0"/>
                </a:endParaRPr>
              </a:p>
            </p:txBody>
          </p:sp>
          <p:sp>
            <p:nvSpPr>
              <p:cNvPr id="82" name="Rectangle 27">
                <a:extLst>
                  <a:ext uri="{FF2B5EF4-FFF2-40B4-BE49-F238E27FC236}">
                    <a16:creationId xmlns:a16="http://schemas.microsoft.com/office/drawing/2014/main" id="{6AB52337-DF47-C590-6690-0DE4580E2694}"/>
                  </a:ext>
                </a:extLst>
              </p:cNvPr>
              <p:cNvSpPr>
                <a:spLocks noChangeArrowheads="1"/>
              </p:cNvSpPr>
              <p:nvPr/>
            </p:nvSpPr>
            <p:spPr bwMode="auto">
              <a:xfrm>
                <a:off x="2845296" y="3106466"/>
                <a:ext cx="1404126" cy="322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38" tIns="49213" rIns="96838" bIns="49213">
                <a:spAutoFit/>
              </a:bodyPr>
              <a:lstStyle>
                <a:lvl1pPr defTabSz="966788" eaLnBrk="0" hangingPunct="0">
                  <a:defRPr>
                    <a:solidFill>
                      <a:schemeClr val="tx1"/>
                    </a:solidFill>
                    <a:latin typeface="Arial" panose="020B0604020202020204" pitchFamily="34" charset="0"/>
                  </a:defRPr>
                </a:lvl1pPr>
                <a:lvl2pPr marL="742950" indent="-285750" defTabSz="966788" eaLnBrk="0" hangingPunct="0">
                  <a:defRPr>
                    <a:solidFill>
                      <a:schemeClr val="tx1"/>
                    </a:solidFill>
                    <a:latin typeface="Arial" panose="020B0604020202020204" pitchFamily="34" charset="0"/>
                  </a:defRPr>
                </a:lvl2pPr>
                <a:lvl3pPr marL="1143000" indent="-228600" defTabSz="966788" eaLnBrk="0" hangingPunct="0">
                  <a:defRPr>
                    <a:solidFill>
                      <a:schemeClr val="tx1"/>
                    </a:solidFill>
                    <a:latin typeface="Arial" panose="020B0604020202020204" pitchFamily="34" charset="0"/>
                  </a:defRPr>
                </a:lvl3pPr>
                <a:lvl4pPr marL="1600200" indent="-228600" defTabSz="966788" eaLnBrk="0" hangingPunct="0">
                  <a:defRPr>
                    <a:solidFill>
                      <a:schemeClr val="tx1"/>
                    </a:solidFill>
                    <a:latin typeface="Arial" panose="020B0604020202020204" pitchFamily="34" charset="0"/>
                  </a:defRPr>
                </a:lvl4pPr>
                <a:lvl5pPr marL="2057400" indent="-228600" defTabSz="966788" eaLnBrk="0" hangingPunct="0">
                  <a:defRPr>
                    <a:solidFill>
                      <a:schemeClr val="tx1"/>
                    </a:solidFill>
                    <a:latin typeface="Arial" panose="020B0604020202020204" pitchFamily="34" charset="0"/>
                  </a:defRPr>
                </a:lvl5pPr>
                <a:lvl6pPr marL="2514600" indent="-228600" defTabSz="966788" eaLnBrk="0" fontAlgn="base" hangingPunct="0">
                  <a:spcBef>
                    <a:spcPct val="0"/>
                  </a:spcBef>
                  <a:spcAft>
                    <a:spcPct val="0"/>
                  </a:spcAft>
                  <a:defRPr>
                    <a:solidFill>
                      <a:schemeClr val="tx1"/>
                    </a:solidFill>
                    <a:latin typeface="Arial" panose="020B0604020202020204" pitchFamily="34" charset="0"/>
                  </a:defRPr>
                </a:lvl6pPr>
                <a:lvl7pPr marL="2971800" indent="-228600" defTabSz="966788" eaLnBrk="0" fontAlgn="base" hangingPunct="0">
                  <a:spcBef>
                    <a:spcPct val="0"/>
                  </a:spcBef>
                  <a:spcAft>
                    <a:spcPct val="0"/>
                  </a:spcAft>
                  <a:defRPr>
                    <a:solidFill>
                      <a:schemeClr val="tx1"/>
                    </a:solidFill>
                    <a:latin typeface="Arial" panose="020B0604020202020204" pitchFamily="34" charset="0"/>
                  </a:defRPr>
                </a:lvl7pPr>
                <a:lvl8pPr marL="3429000" indent="-228600" defTabSz="966788" eaLnBrk="0" fontAlgn="base" hangingPunct="0">
                  <a:spcBef>
                    <a:spcPct val="0"/>
                  </a:spcBef>
                  <a:spcAft>
                    <a:spcPct val="0"/>
                  </a:spcAft>
                  <a:defRPr>
                    <a:solidFill>
                      <a:schemeClr val="tx1"/>
                    </a:solidFill>
                    <a:latin typeface="Arial" panose="020B0604020202020204" pitchFamily="34" charset="0"/>
                  </a:defRPr>
                </a:lvl8pPr>
                <a:lvl9pPr marL="3886200" indent="-228600" defTabSz="966788"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US" altLang="en-US" sz="2000" b="1">
                    <a:solidFill>
                      <a:srgbClr val="FF0000"/>
                    </a:solidFill>
                    <a:cs typeface="Arial" panose="020B0604020202020204" pitchFamily="34" charset="0"/>
                  </a:rPr>
                  <a:t>Throttle</a:t>
                </a:r>
              </a:p>
            </p:txBody>
          </p:sp>
          <p:sp>
            <p:nvSpPr>
              <p:cNvPr id="83" name="Rectangle 28">
                <a:extLst>
                  <a:ext uri="{FF2B5EF4-FFF2-40B4-BE49-F238E27FC236}">
                    <a16:creationId xmlns:a16="http://schemas.microsoft.com/office/drawing/2014/main" id="{616E0360-27B5-AE41-83FB-022F4AE81EEC}"/>
                  </a:ext>
                </a:extLst>
              </p:cNvPr>
              <p:cNvSpPr>
                <a:spLocks noChangeArrowheads="1"/>
              </p:cNvSpPr>
              <p:nvPr/>
            </p:nvSpPr>
            <p:spPr bwMode="auto">
              <a:xfrm>
                <a:off x="4085962" y="3400382"/>
                <a:ext cx="1509741" cy="322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838" tIns="49213" rIns="96838" bIns="49213">
                <a:spAutoFit/>
              </a:bodyPr>
              <a:lstStyle>
                <a:lvl1pPr defTabSz="966788" eaLnBrk="0" hangingPunct="0">
                  <a:defRPr>
                    <a:solidFill>
                      <a:schemeClr val="tx1"/>
                    </a:solidFill>
                    <a:latin typeface="Arial" panose="020B0604020202020204" pitchFamily="34" charset="0"/>
                  </a:defRPr>
                </a:lvl1pPr>
                <a:lvl2pPr marL="742950" indent="-285750" defTabSz="966788" eaLnBrk="0" hangingPunct="0">
                  <a:defRPr>
                    <a:solidFill>
                      <a:schemeClr val="tx1"/>
                    </a:solidFill>
                    <a:latin typeface="Arial" panose="020B0604020202020204" pitchFamily="34" charset="0"/>
                  </a:defRPr>
                </a:lvl2pPr>
                <a:lvl3pPr marL="1143000" indent="-228600" defTabSz="966788" eaLnBrk="0" hangingPunct="0">
                  <a:defRPr>
                    <a:solidFill>
                      <a:schemeClr val="tx1"/>
                    </a:solidFill>
                    <a:latin typeface="Arial" panose="020B0604020202020204" pitchFamily="34" charset="0"/>
                  </a:defRPr>
                </a:lvl3pPr>
                <a:lvl4pPr marL="1600200" indent="-228600" defTabSz="966788" eaLnBrk="0" hangingPunct="0">
                  <a:defRPr>
                    <a:solidFill>
                      <a:schemeClr val="tx1"/>
                    </a:solidFill>
                    <a:latin typeface="Arial" panose="020B0604020202020204" pitchFamily="34" charset="0"/>
                  </a:defRPr>
                </a:lvl4pPr>
                <a:lvl5pPr marL="2057400" indent="-228600" defTabSz="966788" eaLnBrk="0" hangingPunct="0">
                  <a:defRPr>
                    <a:solidFill>
                      <a:schemeClr val="tx1"/>
                    </a:solidFill>
                    <a:latin typeface="Arial" panose="020B0604020202020204" pitchFamily="34" charset="0"/>
                  </a:defRPr>
                </a:lvl5pPr>
                <a:lvl6pPr marL="2514600" indent="-228600" defTabSz="966788" eaLnBrk="0" fontAlgn="base" hangingPunct="0">
                  <a:spcBef>
                    <a:spcPct val="0"/>
                  </a:spcBef>
                  <a:spcAft>
                    <a:spcPct val="0"/>
                  </a:spcAft>
                  <a:defRPr>
                    <a:solidFill>
                      <a:schemeClr val="tx1"/>
                    </a:solidFill>
                    <a:latin typeface="Arial" panose="020B0604020202020204" pitchFamily="34" charset="0"/>
                  </a:defRPr>
                </a:lvl6pPr>
                <a:lvl7pPr marL="2971800" indent="-228600" defTabSz="966788" eaLnBrk="0" fontAlgn="base" hangingPunct="0">
                  <a:spcBef>
                    <a:spcPct val="0"/>
                  </a:spcBef>
                  <a:spcAft>
                    <a:spcPct val="0"/>
                  </a:spcAft>
                  <a:defRPr>
                    <a:solidFill>
                      <a:schemeClr val="tx1"/>
                    </a:solidFill>
                    <a:latin typeface="Arial" panose="020B0604020202020204" pitchFamily="34" charset="0"/>
                  </a:defRPr>
                </a:lvl7pPr>
                <a:lvl8pPr marL="3429000" indent="-228600" defTabSz="966788" eaLnBrk="0" fontAlgn="base" hangingPunct="0">
                  <a:spcBef>
                    <a:spcPct val="0"/>
                  </a:spcBef>
                  <a:spcAft>
                    <a:spcPct val="0"/>
                  </a:spcAft>
                  <a:defRPr>
                    <a:solidFill>
                      <a:schemeClr val="tx1"/>
                    </a:solidFill>
                    <a:latin typeface="Arial" panose="020B0604020202020204" pitchFamily="34" charset="0"/>
                  </a:defRPr>
                </a:lvl8pPr>
                <a:lvl9pPr marL="3886200" indent="-228600" defTabSz="966788" eaLnBrk="0" fontAlgn="base" hangingPunct="0">
                  <a:spcBef>
                    <a:spcPct val="0"/>
                  </a:spcBef>
                  <a:spcAft>
                    <a:spcPct val="0"/>
                  </a:spcAft>
                  <a:defRPr>
                    <a:solidFill>
                      <a:schemeClr val="tx1"/>
                    </a:solidFill>
                    <a:latin typeface="Arial" panose="020B0604020202020204" pitchFamily="34" charset="0"/>
                  </a:defRPr>
                </a:lvl9pPr>
              </a:lstStyle>
              <a:p>
                <a:pPr algn="r">
                  <a:spcBef>
                    <a:spcPct val="50000"/>
                  </a:spcBef>
                </a:pPr>
                <a:r>
                  <a:rPr lang="en-US" altLang="en-US" sz="2000" b="1">
                    <a:solidFill>
                      <a:srgbClr val="FF0000"/>
                    </a:solidFill>
                    <a:cs typeface="Arial" panose="020B0604020202020204" pitchFamily="34" charset="0"/>
                  </a:rPr>
                  <a:t>Compressor</a:t>
                </a:r>
              </a:p>
            </p:txBody>
          </p:sp>
          <p:sp>
            <p:nvSpPr>
              <p:cNvPr id="84" name="Rectangle 29">
                <a:extLst>
                  <a:ext uri="{FF2B5EF4-FFF2-40B4-BE49-F238E27FC236}">
                    <a16:creationId xmlns:a16="http://schemas.microsoft.com/office/drawing/2014/main" id="{2CD9885A-B1EE-4902-865E-4B34BEDF730D}"/>
                  </a:ext>
                </a:extLst>
              </p:cNvPr>
              <p:cNvSpPr>
                <a:spLocks noChangeArrowheads="1"/>
              </p:cNvSpPr>
              <p:nvPr/>
            </p:nvSpPr>
            <p:spPr bwMode="auto">
              <a:xfrm>
                <a:off x="3496965" y="2257658"/>
                <a:ext cx="1444166" cy="322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38" tIns="49213" rIns="96838" bIns="49213">
                <a:spAutoFit/>
              </a:bodyPr>
              <a:lstStyle>
                <a:lvl1pPr defTabSz="966788" eaLnBrk="0" hangingPunct="0">
                  <a:defRPr>
                    <a:solidFill>
                      <a:schemeClr val="tx1"/>
                    </a:solidFill>
                    <a:latin typeface="Arial" panose="020B0604020202020204" pitchFamily="34" charset="0"/>
                  </a:defRPr>
                </a:lvl1pPr>
                <a:lvl2pPr marL="742950" indent="-285750" defTabSz="966788" eaLnBrk="0" hangingPunct="0">
                  <a:defRPr>
                    <a:solidFill>
                      <a:schemeClr val="tx1"/>
                    </a:solidFill>
                    <a:latin typeface="Arial" panose="020B0604020202020204" pitchFamily="34" charset="0"/>
                  </a:defRPr>
                </a:lvl2pPr>
                <a:lvl3pPr marL="1143000" indent="-228600" defTabSz="966788" eaLnBrk="0" hangingPunct="0">
                  <a:defRPr>
                    <a:solidFill>
                      <a:schemeClr val="tx1"/>
                    </a:solidFill>
                    <a:latin typeface="Arial" panose="020B0604020202020204" pitchFamily="34" charset="0"/>
                  </a:defRPr>
                </a:lvl3pPr>
                <a:lvl4pPr marL="1600200" indent="-228600" defTabSz="966788" eaLnBrk="0" hangingPunct="0">
                  <a:defRPr>
                    <a:solidFill>
                      <a:schemeClr val="tx1"/>
                    </a:solidFill>
                    <a:latin typeface="Arial" panose="020B0604020202020204" pitchFamily="34" charset="0"/>
                  </a:defRPr>
                </a:lvl4pPr>
                <a:lvl5pPr marL="2057400" indent="-228600" defTabSz="966788" eaLnBrk="0" hangingPunct="0">
                  <a:defRPr>
                    <a:solidFill>
                      <a:schemeClr val="tx1"/>
                    </a:solidFill>
                    <a:latin typeface="Arial" panose="020B0604020202020204" pitchFamily="34" charset="0"/>
                  </a:defRPr>
                </a:lvl5pPr>
                <a:lvl6pPr marL="2514600" indent="-228600" defTabSz="966788" eaLnBrk="0" fontAlgn="base" hangingPunct="0">
                  <a:spcBef>
                    <a:spcPct val="0"/>
                  </a:spcBef>
                  <a:spcAft>
                    <a:spcPct val="0"/>
                  </a:spcAft>
                  <a:defRPr>
                    <a:solidFill>
                      <a:schemeClr val="tx1"/>
                    </a:solidFill>
                    <a:latin typeface="Arial" panose="020B0604020202020204" pitchFamily="34" charset="0"/>
                  </a:defRPr>
                </a:lvl6pPr>
                <a:lvl7pPr marL="2971800" indent="-228600" defTabSz="966788" eaLnBrk="0" fontAlgn="base" hangingPunct="0">
                  <a:spcBef>
                    <a:spcPct val="0"/>
                  </a:spcBef>
                  <a:spcAft>
                    <a:spcPct val="0"/>
                  </a:spcAft>
                  <a:defRPr>
                    <a:solidFill>
                      <a:schemeClr val="tx1"/>
                    </a:solidFill>
                    <a:latin typeface="Arial" panose="020B0604020202020204" pitchFamily="34" charset="0"/>
                  </a:defRPr>
                </a:lvl7pPr>
                <a:lvl8pPr marL="3429000" indent="-228600" defTabSz="966788" eaLnBrk="0" fontAlgn="base" hangingPunct="0">
                  <a:spcBef>
                    <a:spcPct val="0"/>
                  </a:spcBef>
                  <a:spcAft>
                    <a:spcPct val="0"/>
                  </a:spcAft>
                  <a:defRPr>
                    <a:solidFill>
                      <a:schemeClr val="tx1"/>
                    </a:solidFill>
                    <a:latin typeface="Arial" panose="020B0604020202020204" pitchFamily="34" charset="0"/>
                  </a:defRPr>
                </a:lvl8pPr>
                <a:lvl9pPr marL="3886200" indent="-228600" defTabSz="966788"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en-US" altLang="en-US" sz="2000" b="1">
                    <a:solidFill>
                      <a:srgbClr val="FF0000"/>
                    </a:solidFill>
                    <a:cs typeface="Arial" panose="020B0604020202020204" pitchFamily="34" charset="0"/>
                  </a:rPr>
                  <a:t>Condenser</a:t>
                </a:r>
              </a:p>
            </p:txBody>
          </p:sp>
          <p:sp>
            <p:nvSpPr>
              <p:cNvPr id="85" name="Rectangle 30">
                <a:extLst>
                  <a:ext uri="{FF2B5EF4-FFF2-40B4-BE49-F238E27FC236}">
                    <a16:creationId xmlns:a16="http://schemas.microsoft.com/office/drawing/2014/main" id="{CF7B96D1-11C6-06BE-F29E-EA332BB8A48C}"/>
                  </a:ext>
                </a:extLst>
              </p:cNvPr>
              <p:cNvSpPr>
                <a:spLocks noChangeArrowheads="1"/>
              </p:cNvSpPr>
              <p:nvPr/>
            </p:nvSpPr>
            <p:spPr bwMode="auto">
              <a:xfrm>
                <a:off x="3215312" y="4214319"/>
                <a:ext cx="1948104" cy="322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38" tIns="49213" rIns="96838" bIns="49213">
                <a:spAutoFit/>
              </a:bodyPr>
              <a:lstStyle>
                <a:lvl1pPr defTabSz="966788" eaLnBrk="0" hangingPunct="0">
                  <a:defRPr>
                    <a:solidFill>
                      <a:schemeClr val="tx1"/>
                    </a:solidFill>
                    <a:latin typeface="Arial" panose="020B0604020202020204" pitchFamily="34" charset="0"/>
                  </a:defRPr>
                </a:lvl1pPr>
                <a:lvl2pPr marL="742950" indent="-285750" defTabSz="966788" eaLnBrk="0" hangingPunct="0">
                  <a:defRPr>
                    <a:solidFill>
                      <a:schemeClr val="tx1"/>
                    </a:solidFill>
                    <a:latin typeface="Arial" panose="020B0604020202020204" pitchFamily="34" charset="0"/>
                  </a:defRPr>
                </a:lvl2pPr>
                <a:lvl3pPr marL="1143000" indent="-228600" defTabSz="966788" eaLnBrk="0" hangingPunct="0">
                  <a:defRPr>
                    <a:solidFill>
                      <a:schemeClr val="tx1"/>
                    </a:solidFill>
                    <a:latin typeface="Arial" panose="020B0604020202020204" pitchFamily="34" charset="0"/>
                  </a:defRPr>
                </a:lvl3pPr>
                <a:lvl4pPr marL="1600200" indent="-228600" defTabSz="966788" eaLnBrk="0" hangingPunct="0">
                  <a:defRPr>
                    <a:solidFill>
                      <a:schemeClr val="tx1"/>
                    </a:solidFill>
                    <a:latin typeface="Arial" panose="020B0604020202020204" pitchFamily="34" charset="0"/>
                  </a:defRPr>
                </a:lvl4pPr>
                <a:lvl5pPr marL="2057400" indent="-228600" defTabSz="966788" eaLnBrk="0" hangingPunct="0">
                  <a:defRPr>
                    <a:solidFill>
                      <a:schemeClr val="tx1"/>
                    </a:solidFill>
                    <a:latin typeface="Arial" panose="020B0604020202020204" pitchFamily="34" charset="0"/>
                  </a:defRPr>
                </a:lvl5pPr>
                <a:lvl6pPr marL="2514600" indent="-228600" defTabSz="966788" eaLnBrk="0" fontAlgn="base" hangingPunct="0">
                  <a:spcBef>
                    <a:spcPct val="0"/>
                  </a:spcBef>
                  <a:spcAft>
                    <a:spcPct val="0"/>
                  </a:spcAft>
                  <a:defRPr>
                    <a:solidFill>
                      <a:schemeClr val="tx1"/>
                    </a:solidFill>
                    <a:latin typeface="Arial" panose="020B0604020202020204" pitchFamily="34" charset="0"/>
                  </a:defRPr>
                </a:lvl6pPr>
                <a:lvl7pPr marL="2971800" indent="-228600" defTabSz="966788" eaLnBrk="0" fontAlgn="base" hangingPunct="0">
                  <a:spcBef>
                    <a:spcPct val="0"/>
                  </a:spcBef>
                  <a:spcAft>
                    <a:spcPct val="0"/>
                  </a:spcAft>
                  <a:defRPr>
                    <a:solidFill>
                      <a:schemeClr val="tx1"/>
                    </a:solidFill>
                    <a:latin typeface="Arial" panose="020B0604020202020204" pitchFamily="34" charset="0"/>
                  </a:defRPr>
                </a:lvl7pPr>
                <a:lvl8pPr marL="3429000" indent="-228600" defTabSz="966788" eaLnBrk="0" fontAlgn="base" hangingPunct="0">
                  <a:spcBef>
                    <a:spcPct val="0"/>
                  </a:spcBef>
                  <a:spcAft>
                    <a:spcPct val="0"/>
                  </a:spcAft>
                  <a:defRPr>
                    <a:solidFill>
                      <a:schemeClr val="tx1"/>
                    </a:solidFill>
                    <a:latin typeface="Arial" panose="020B0604020202020204" pitchFamily="34" charset="0"/>
                  </a:defRPr>
                </a:lvl8pPr>
                <a:lvl9pPr marL="3886200" indent="-228600" defTabSz="966788"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en-US" altLang="en-US" sz="2000" b="1">
                    <a:solidFill>
                      <a:srgbClr val="FF0000"/>
                    </a:solidFill>
                    <a:cs typeface="Arial" panose="020B0604020202020204" pitchFamily="34" charset="0"/>
                  </a:rPr>
                  <a:t>Evaporator</a:t>
                </a:r>
              </a:p>
            </p:txBody>
          </p:sp>
          <p:sp>
            <p:nvSpPr>
              <p:cNvPr id="86" name="Line 32">
                <a:extLst>
                  <a:ext uri="{FF2B5EF4-FFF2-40B4-BE49-F238E27FC236}">
                    <a16:creationId xmlns:a16="http://schemas.microsoft.com/office/drawing/2014/main" id="{8DBD2273-A15E-F920-6AC0-830F7A1377B1}"/>
                  </a:ext>
                </a:extLst>
              </p:cNvPr>
              <p:cNvSpPr>
                <a:spLocks noChangeShapeType="1"/>
              </p:cNvSpPr>
              <p:nvPr/>
            </p:nvSpPr>
            <p:spPr bwMode="auto">
              <a:xfrm>
                <a:off x="2944247" y="2272146"/>
                <a:ext cx="0" cy="761169"/>
              </a:xfrm>
              <a:prstGeom prst="line">
                <a:avLst/>
              </a:prstGeom>
              <a:noFill/>
              <a:ln w="25400">
                <a:solidFill>
                  <a:srgbClr val="008000"/>
                </a:solidFill>
                <a:round/>
                <a:headEnd type="none" w="sm" len="sm"/>
                <a:tailEnd type="stealth" w="lg" len="lg"/>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87" name="Line 33">
                <a:extLst>
                  <a:ext uri="{FF2B5EF4-FFF2-40B4-BE49-F238E27FC236}">
                    <a16:creationId xmlns:a16="http://schemas.microsoft.com/office/drawing/2014/main" id="{DDF65055-BD29-8E9E-E931-2D008B7B2D9F}"/>
                  </a:ext>
                </a:extLst>
              </p:cNvPr>
              <p:cNvSpPr>
                <a:spLocks noChangeShapeType="1"/>
              </p:cNvSpPr>
              <p:nvPr/>
            </p:nvSpPr>
            <p:spPr bwMode="auto">
              <a:xfrm>
                <a:off x="2901282" y="3794484"/>
                <a:ext cx="0" cy="759139"/>
              </a:xfrm>
              <a:prstGeom prst="line">
                <a:avLst/>
              </a:prstGeom>
              <a:noFill/>
              <a:ln w="25400">
                <a:solidFill>
                  <a:srgbClr val="008000"/>
                </a:solidFill>
                <a:round/>
                <a:headEnd type="none" w="sm" len="sm"/>
                <a:tailEnd type="stealth" w="lg" len="lg"/>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88" name="Line 34">
                <a:extLst>
                  <a:ext uri="{FF2B5EF4-FFF2-40B4-BE49-F238E27FC236}">
                    <a16:creationId xmlns:a16="http://schemas.microsoft.com/office/drawing/2014/main" id="{AB4852D0-992E-CE28-06F5-8EECBA99048B}"/>
                  </a:ext>
                </a:extLst>
              </p:cNvPr>
              <p:cNvSpPr>
                <a:spLocks noChangeShapeType="1"/>
              </p:cNvSpPr>
              <p:nvPr/>
            </p:nvSpPr>
            <p:spPr bwMode="auto">
              <a:xfrm flipV="1">
                <a:off x="5615896" y="2272146"/>
                <a:ext cx="0" cy="761169"/>
              </a:xfrm>
              <a:prstGeom prst="line">
                <a:avLst/>
              </a:prstGeom>
              <a:noFill/>
              <a:ln w="25400">
                <a:solidFill>
                  <a:srgbClr val="008000"/>
                </a:solidFill>
                <a:round/>
                <a:headEnd type="none" w="sm" len="sm"/>
                <a:tailEnd type="stealth" w="lg" len="lg"/>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89" name="Line 35">
                <a:extLst>
                  <a:ext uri="{FF2B5EF4-FFF2-40B4-BE49-F238E27FC236}">
                    <a16:creationId xmlns:a16="http://schemas.microsoft.com/office/drawing/2014/main" id="{D8706C2A-1C15-CA4B-1960-1CB36ED088F7}"/>
                  </a:ext>
                </a:extLst>
              </p:cNvPr>
              <p:cNvSpPr>
                <a:spLocks noChangeShapeType="1"/>
              </p:cNvSpPr>
              <p:nvPr/>
            </p:nvSpPr>
            <p:spPr bwMode="auto">
              <a:xfrm flipV="1">
                <a:off x="5615896" y="3699084"/>
                <a:ext cx="0" cy="757109"/>
              </a:xfrm>
              <a:prstGeom prst="line">
                <a:avLst/>
              </a:prstGeom>
              <a:noFill/>
              <a:ln w="25400">
                <a:solidFill>
                  <a:srgbClr val="008000"/>
                </a:solidFill>
                <a:round/>
                <a:headEnd type="none" w="sm" len="sm"/>
                <a:tailEnd type="stealth" w="lg" len="lg"/>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0" name="Line 38">
                <a:extLst>
                  <a:ext uri="{FF2B5EF4-FFF2-40B4-BE49-F238E27FC236}">
                    <a16:creationId xmlns:a16="http://schemas.microsoft.com/office/drawing/2014/main" id="{BF615287-168C-EBFC-020D-72F7EF2CA566}"/>
                  </a:ext>
                </a:extLst>
              </p:cNvPr>
              <p:cNvSpPr>
                <a:spLocks noChangeShapeType="1"/>
              </p:cNvSpPr>
              <p:nvPr/>
            </p:nvSpPr>
            <p:spPr bwMode="auto">
              <a:xfrm flipH="1">
                <a:off x="4166800" y="4973788"/>
                <a:ext cx="99601" cy="148174"/>
              </a:xfrm>
              <a:prstGeom prst="line">
                <a:avLst/>
              </a:prstGeom>
              <a:noFill/>
              <a:ln w="12700">
                <a:solidFill>
                  <a:srgbClr val="FF5008"/>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1" name="Line 39">
                <a:extLst>
                  <a:ext uri="{FF2B5EF4-FFF2-40B4-BE49-F238E27FC236}">
                    <a16:creationId xmlns:a16="http://schemas.microsoft.com/office/drawing/2014/main" id="{A2CAD052-254C-02C8-274B-029284615E7D}"/>
                  </a:ext>
                </a:extLst>
              </p:cNvPr>
              <p:cNvSpPr>
                <a:spLocks noChangeShapeType="1"/>
              </p:cNvSpPr>
              <p:nvPr/>
            </p:nvSpPr>
            <p:spPr bwMode="auto">
              <a:xfrm>
                <a:off x="4348425" y="4949431"/>
                <a:ext cx="0" cy="190800"/>
              </a:xfrm>
              <a:prstGeom prst="line">
                <a:avLst/>
              </a:prstGeom>
              <a:noFill/>
              <a:ln w="12700">
                <a:solidFill>
                  <a:srgbClr val="FF5008"/>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2" name="Line 40">
                <a:extLst>
                  <a:ext uri="{FF2B5EF4-FFF2-40B4-BE49-F238E27FC236}">
                    <a16:creationId xmlns:a16="http://schemas.microsoft.com/office/drawing/2014/main" id="{A5843E7F-F6B7-63E1-38A8-11D3DFC18ECD}"/>
                  </a:ext>
                </a:extLst>
              </p:cNvPr>
              <p:cNvSpPr>
                <a:spLocks noChangeShapeType="1"/>
              </p:cNvSpPr>
              <p:nvPr/>
            </p:nvSpPr>
            <p:spPr bwMode="auto">
              <a:xfrm>
                <a:off x="4428496" y="4967699"/>
                <a:ext cx="128895" cy="168472"/>
              </a:xfrm>
              <a:prstGeom prst="line">
                <a:avLst/>
              </a:prstGeom>
              <a:noFill/>
              <a:ln w="12700">
                <a:solidFill>
                  <a:srgbClr val="FF5008"/>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3" name="Line 41">
                <a:extLst>
                  <a:ext uri="{FF2B5EF4-FFF2-40B4-BE49-F238E27FC236}">
                    <a16:creationId xmlns:a16="http://schemas.microsoft.com/office/drawing/2014/main" id="{1C4910C2-2B52-3229-2DF4-4E54236872DE}"/>
                  </a:ext>
                </a:extLst>
              </p:cNvPr>
              <p:cNvSpPr>
                <a:spLocks noChangeShapeType="1"/>
              </p:cNvSpPr>
              <p:nvPr/>
            </p:nvSpPr>
            <p:spPr bwMode="auto">
              <a:xfrm flipH="1">
                <a:off x="3717619" y="4949431"/>
                <a:ext cx="134754" cy="202978"/>
              </a:xfrm>
              <a:prstGeom prst="line">
                <a:avLst/>
              </a:prstGeom>
              <a:noFill/>
              <a:ln w="12700">
                <a:solidFill>
                  <a:srgbClr val="FF5008"/>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4" name="Line 42">
                <a:extLst>
                  <a:ext uri="{FF2B5EF4-FFF2-40B4-BE49-F238E27FC236}">
                    <a16:creationId xmlns:a16="http://schemas.microsoft.com/office/drawing/2014/main" id="{4C0713CA-6F03-0CED-FA1D-E191764E592C}"/>
                  </a:ext>
                </a:extLst>
              </p:cNvPr>
              <p:cNvSpPr>
                <a:spLocks noChangeShapeType="1"/>
              </p:cNvSpPr>
              <p:nvPr/>
            </p:nvSpPr>
            <p:spPr bwMode="auto">
              <a:xfrm>
                <a:off x="3914868" y="4963639"/>
                <a:ext cx="0" cy="188770"/>
              </a:xfrm>
              <a:prstGeom prst="line">
                <a:avLst/>
              </a:prstGeom>
              <a:noFill/>
              <a:ln w="12700">
                <a:solidFill>
                  <a:srgbClr val="FF5008"/>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5" name="Line 43">
                <a:extLst>
                  <a:ext uri="{FF2B5EF4-FFF2-40B4-BE49-F238E27FC236}">
                    <a16:creationId xmlns:a16="http://schemas.microsoft.com/office/drawing/2014/main" id="{A8DCE12E-6961-59E2-D3A0-CB7C64F63450}"/>
                  </a:ext>
                </a:extLst>
              </p:cNvPr>
              <p:cNvSpPr>
                <a:spLocks noChangeShapeType="1"/>
              </p:cNvSpPr>
              <p:nvPr/>
            </p:nvSpPr>
            <p:spPr bwMode="auto">
              <a:xfrm>
                <a:off x="4014469" y="4963639"/>
                <a:ext cx="99601" cy="188770"/>
              </a:xfrm>
              <a:prstGeom prst="line">
                <a:avLst/>
              </a:prstGeom>
              <a:noFill/>
              <a:ln w="12700">
                <a:solidFill>
                  <a:srgbClr val="FF5008"/>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6" name="Line 44">
                <a:extLst>
                  <a:ext uri="{FF2B5EF4-FFF2-40B4-BE49-F238E27FC236}">
                    <a16:creationId xmlns:a16="http://schemas.microsoft.com/office/drawing/2014/main" id="{D12F6560-3E32-0347-3E35-FE937EC08C5C}"/>
                  </a:ext>
                </a:extLst>
              </p:cNvPr>
              <p:cNvSpPr>
                <a:spLocks noChangeShapeType="1"/>
              </p:cNvSpPr>
              <p:nvPr/>
            </p:nvSpPr>
            <p:spPr bwMode="auto">
              <a:xfrm flipH="1" flipV="1">
                <a:off x="4412873" y="1758611"/>
                <a:ext cx="41012" cy="172532"/>
              </a:xfrm>
              <a:prstGeom prst="line">
                <a:avLst/>
              </a:prstGeom>
              <a:noFill/>
              <a:ln w="12700">
                <a:solidFill>
                  <a:schemeClr val="accent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7" name="Line 45">
                <a:extLst>
                  <a:ext uri="{FF2B5EF4-FFF2-40B4-BE49-F238E27FC236}">
                    <a16:creationId xmlns:a16="http://schemas.microsoft.com/office/drawing/2014/main" id="{B50BCE89-9C91-9DFD-D444-C54F55CC23E8}"/>
                  </a:ext>
                </a:extLst>
              </p:cNvPr>
              <p:cNvSpPr>
                <a:spLocks noChangeShapeType="1"/>
              </p:cNvSpPr>
              <p:nvPr/>
            </p:nvSpPr>
            <p:spPr bwMode="auto">
              <a:xfrm flipV="1">
                <a:off x="4508568" y="1776879"/>
                <a:ext cx="0" cy="152234"/>
              </a:xfrm>
              <a:prstGeom prst="line">
                <a:avLst/>
              </a:prstGeom>
              <a:noFill/>
              <a:ln w="12700">
                <a:solidFill>
                  <a:schemeClr val="accent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 name="Line 46">
                <a:extLst>
                  <a:ext uri="{FF2B5EF4-FFF2-40B4-BE49-F238E27FC236}">
                    <a16:creationId xmlns:a16="http://schemas.microsoft.com/office/drawing/2014/main" id="{FC34177B-99DD-A652-132A-07593049DF70}"/>
                  </a:ext>
                </a:extLst>
              </p:cNvPr>
              <p:cNvSpPr>
                <a:spLocks noChangeShapeType="1"/>
              </p:cNvSpPr>
              <p:nvPr/>
            </p:nvSpPr>
            <p:spPr bwMode="auto">
              <a:xfrm flipV="1">
                <a:off x="4565204" y="1762670"/>
                <a:ext cx="97648" cy="162383"/>
              </a:xfrm>
              <a:prstGeom prst="line">
                <a:avLst/>
              </a:prstGeom>
              <a:noFill/>
              <a:ln w="12700">
                <a:solidFill>
                  <a:schemeClr val="accent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9" name="Line 47">
                <a:extLst>
                  <a:ext uri="{FF2B5EF4-FFF2-40B4-BE49-F238E27FC236}">
                    <a16:creationId xmlns:a16="http://schemas.microsoft.com/office/drawing/2014/main" id="{DDAE168C-A2FE-594C-B0DF-152FFEB148EC}"/>
                  </a:ext>
                </a:extLst>
              </p:cNvPr>
              <p:cNvSpPr>
                <a:spLocks noChangeShapeType="1"/>
              </p:cNvSpPr>
              <p:nvPr/>
            </p:nvSpPr>
            <p:spPr bwMode="auto">
              <a:xfrm flipH="1" flipV="1">
                <a:off x="4078917" y="1776879"/>
                <a:ext cx="60542" cy="154264"/>
              </a:xfrm>
              <a:prstGeom prst="line">
                <a:avLst/>
              </a:prstGeom>
              <a:noFill/>
              <a:ln w="12700">
                <a:solidFill>
                  <a:schemeClr val="accent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00" name="Line 48">
                <a:extLst>
                  <a:ext uri="{FF2B5EF4-FFF2-40B4-BE49-F238E27FC236}">
                    <a16:creationId xmlns:a16="http://schemas.microsoft.com/office/drawing/2014/main" id="{0422A3B2-3DA1-6F1C-8674-28DE5F81775B}"/>
                  </a:ext>
                </a:extLst>
              </p:cNvPr>
              <p:cNvSpPr>
                <a:spLocks noChangeShapeType="1"/>
              </p:cNvSpPr>
              <p:nvPr/>
            </p:nvSpPr>
            <p:spPr bwMode="auto">
              <a:xfrm flipV="1">
                <a:off x="4194141" y="1738313"/>
                <a:ext cx="0" cy="156293"/>
              </a:xfrm>
              <a:prstGeom prst="line">
                <a:avLst/>
              </a:prstGeom>
              <a:noFill/>
              <a:ln w="12700">
                <a:solidFill>
                  <a:schemeClr val="accent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01" name="Line 49">
                <a:extLst>
                  <a:ext uri="{FF2B5EF4-FFF2-40B4-BE49-F238E27FC236}">
                    <a16:creationId xmlns:a16="http://schemas.microsoft.com/office/drawing/2014/main" id="{2F8F9D6A-FBB0-379B-A5B0-4EA735F18F1E}"/>
                  </a:ext>
                </a:extLst>
              </p:cNvPr>
              <p:cNvSpPr>
                <a:spLocks noChangeShapeType="1"/>
              </p:cNvSpPr>
              <p:nvPr/>
            </p:nvSpPr>
            <p:spPr bwMode="auto">
              <a:xfrm flipV="1">
                <a:off x="4229295" y="1774849"/>
                <a:ext cx="103507" cy="170502"/>
              </a:xfrm>
              <a:prstGeom prst="line">
                <a:avLst/>
              </a:prstGeom>
              <a:noFill/>
              <a:ln w="12700">
                <a:solidFill>
                  <a:schemeClr val="accent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02" name="Line 50">
                <a:extLst>
                  <a:ext uri="{FF2B5EF4-FFF2-40B4-BE49-F238E27FC236}">
                    <a16:creationId xmlns:a16="http://schemas.microsoft.com/office/drawing/2014/main" id="{B93F28C9-F3B9-3B54-9217-11369EF9EE8C}"/>
                  </a:ext>
                </a:extLst>
              </p:cNvPr>
              <p:cNvSpPr>
                <a:spLocks noChangeShapeType="1"/>
              </p:cNvSpPr>
              <p:nvPr/>
            </p:nvSpPr>
            <p:spPr bwMode="auto">
              <a:xfrm flipH="1" flipV="1">
                <a:off x="3727384" y="1780938"/>
                <a:ext cx="78118" cy="119757"/>
              </a:xfrm>
              <a:prstGeom prst="line">
                <a:avLst/>
              </a:prstGeom>
              <a:noFill/>
              <a:ln w="12700">
                <a:solidFill>
                  <a:schemeClr val="accent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03" name="Line 51">
                <a:extLst>
                  <a:ext uri="{FF2B5EF4-FFF2-40B4-BE49-F238E27FC236}">
                    <a16:creationId xmlns:a16="http://schemas.microsoft.com/office/drawing/2014/main" id="{B8339CA5-94D9-7390-7DDA-453BD4A94CB2}"/>
                  </a:ext>
                </a:extLst>
              </p:cNvPr>
              <p:cNvSpPr>
                <a:spLocks noChangeShapeType="1"/>
              </p:cNvSpPr>
              <p:nvPr/>
            </p:nvSpPr>
            <p:spPr bwMode="auto">
              <a:xfrm flipV="1">
                <a:off x="3858232" y="1738313"/>
                <a:ext cx="0" cy="160353"/>
              </a:xfrm>
              <a:prstGeom prst="line">
                <a:avLst/>
              </a:prstGeom>
              <a:noFill/>
              <a:ln w="12700">
                <a:solidFill>
                  <a:schemeClr val="accent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04" name="Line 52">
                <a:extLst>
                  <a:ext uri="{FF2B5EF4-FFF2-40B4-BE49-F238E27FC236}">
                    <a16:creationId xmlns:a16="http://schemas.microsoft.com/office/drawing/2014/main" id="{082894D6-8011-A539-4879-1C7F378E8D8B}"/>
                  </a:ext>
                </a:extLst>
              </p:cNvPr>
              <p:cNvSpPr>
                <a:spLocks noChangeShapeType="1"/>
              </p:cNvSpPr>
              <p:nvPr/>
            </p:nvSpPr>
            <p:spPr bwMode="auto">
              <a:xfrm flipV="1">
                <a:off x="3932445" y="1762670"/>
                <a:ext cx="85930" cy="150204"/>
              </a:xfrm>
              <a:prstGeom prst="line">
                <a:avLst/>
              </a:prstGeom>
              <a:noFill/>
              <a:ln w="12700">
                <a:solidFill>
                  <a:schemeClr val="accent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05" name="Rectangle 53">
                <a:extLst>
                  <a:ext uri="{FF2B5EF4-FFF2-40B4-BE49-F238E27FC236}">
                    <a16:creationId xmlns:a16="http://schemas.microsoft.com/office/drawing/2014/main" id="{8102EA76-AB35-EC57-46FD-54313AC21CE0}"/>
                  </a:ext>
                </a:extLst>
              </p:cNvPr>
              <p:cNvSpPr>
                <a:spLocks noChangeArrowheads="1"/>
              </p:cNvSpPr>
              <p:nvPr/>
            </p:nvSpPr>
            <p:spPr bwMode="auto">
              <a:xfrm>
                <a:off x="832301" y="3739680"/>
                <a:ext cx="1809238" cy="81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2388" tIns="26988" rIns="52388" bIns="26988"/>
              <a:lstStyle>
                <a:lvl1pPr defTabSz="522288" eaLnBrk="0" hangingPunct="0">
                  <a:defRPr>
                    <a:solidFill>
                      <a:schemeClr val="tx1"/>
                    </a:solidFill>
                    <a:latin typeface="Arial" panose="020B0604020202020204" pitchFamily="34" charset="0"/>
                  </a:defRPr>
                </a:lvl1pPr>
                <a:lvl2pPr marL="742950" indent="-285750" defTabSz="522288" eaLnBrk="0" hangingPunct="0">
                  <a:defRPr>
                    <a:solidFill>
                      <a:schemeClr val="tx1"/>
                    </a:solidFill>
                    <a:latin typeface="Arial" panose="020B0604020202020204" pitchFamily="34" charset="0"/>
                  </a:defRPr>
                </a:lvl2pPr>
                <a:lvl3pPr marL="1143000" indent="-228600" defTabSz="522288" eaLnBrk="0" hangingPunct="0">
                  <a:defRPr>
                    <a:solidFill>
                      <a:schemeClr val="tx1"/>
                    </a:solidFill>
                    <a:latin typeface="Arial" panose="020B0604020202020204" pitchFamily="34" charset="0"/>
                  </a:defRPr>
                </a:lvl3pPr>
                <a:lvl4pPr marL="1600200" indent="-228600" defTabSz="522288" eaLnBrk="0" hangingPunct="0">
                  <a:defRPr>
                    <a:solidFill>
                      <a:schemeClr val="tx1"/>
                    </a:solidFill>
                    <a:latin typeface="Arial" panose="020B0604020202020204" pitchFamily="34" charset="0"/>
                  </a:defRPr>
                </a:lvl4pPr>
                <a:lvl5pPr marL="2057400" indent="-228600" defTabSz="522288" eaLnBrk="0" hangingPunct="0">
                  <a:defRPr>
                    <a:solidFill>
                      <a:schemeClr val="tx1"/>
                    </a:solidFill>
                    <a:latin typeface="Arial" panose="020B0604020202020204" pitchFamily="34" charset="0"/>
                  </a:defRPr>
                </a:lvl5pPr>
                <a:lvl6pPr marL="2514600" indent="-228600" defTabSz="522288" eaLnBrk="0" fontAlgn="base" hangingPunct="0">
                  <a:spcBef>
                    <a:spcPct val="0"/>
                  </a:spcBef>
                  <a:spcAft>
                    <a:spcPct val="0"/>
                  </a:spcAft>
                  <a:defRPr>
                    <a:solidFill>
                      <a:schemeClr val="tx1"/>
                    </a:solidFill>
                    <a:latin typeface="Arial" panose="020B0604020202020204" pitchFamily="34" charset="0"/>
                  </a:defRPr>
                </a:lvl6pPr>
                <a:lvl7pPr marL="2971800" indent="-228600" defTabSz="522288" eaLnBrk="0" fontAlgn="base" hangingPunct="0">
                  <a:spcBef>
                    <a:spcPct val="0"/>
                  </a:spcBef>
                  <a:spcAft>
                    <a:spcPct val="0"/>
                  </a:spcAft>
                  <a:defRPr>
                    <a:solidFill>
                      <a:schemeClr val="tx1"/>
                    </a:solidFill>
                    <a:latin typeface="Arial" panose="020B0604020202020204" pitchFamily="34" charset="0"/>
                  </a:defRPr>
                </a:lvl7pPr>
                <a:lvl8pPr marL="3429000" indent="-228600" defTabSz="522288" eaLnBrk="0" fontAlgn="base" hangingPunct="0">
                  <a:spcBef>
                    <a:spcPct val="0"/>
                  </a:spcBef>
                  <a:spcAft>
                    <a:spcPct val="0"/>
                  </a:spcAft>
                  <a:defRPr>
                    <a:solidFill>
                      <a:schemeClr val="tx1"/>
                    </a:solidFill>
                    <a:latin typeface="Arial" panose="020B0604020202020204" pitchFamily="34" charset="0"/>
                  </a:defRPr>
                </a:lvl8pPr>
                <a:lvl9pPr marL="3886200" indent="-228600" defTabSz="522288" eaLnBrk="0" fontAlgn="base" hangingPunct="0">
                  <a:spcBef>
                    <a:spcPct val="0"/>
                  </a:spcBef>
                  <a:spcAft>
                    <a:spcPct val="0"/>
                  </a:spcAft>
                  <a:defRPr>
                    <a:solidFill>
                      <a:schemeClr val="tx1"/>
                    </a:solidFill>
                    <a:latin typeface="Arial" panose="020B0604020202020204" pitchFamily="34" charset="0"/>
                  </a:defRPr>
                </a:lvl9pPr>
              </a:lstStyle>
              <a:p>
                <a:pPr algn="r">
                  <a:lnSpc>
                    <a:spcPct val="90000"/>
                  </a:lnSpc>
                  <a:spcBef>
                    <a:spcPct val="30000"/>
                  </a:spcBef>
                </a:pPr>
                <a:r>
                  <a:rPr lang="en-US" altLang="en-US" sz="2000" b="1">
                    <a:solidFill>
                      <a:srgbClr val="3A003A"/>
                    </a:solidFill>
                    <a:cs typeface="Arial" panose="020B0604020202020204" pitchFamily="34" charset="0"/>
                  </a:rPr>
                  <a:t>Liquid + Low pressure vapor</a:t>
                </a:r>
              </a:p>
            </p:txBody>
          </p:sp>
          <p:sp>
            <p:nvSpPr>
              <p:cNvPr id="106" name="Rectangle 54">
                <a:extLst>
                  <a:ext uri="{FF2B5EF4-FFF2-40B4-BE49-F238E27FC236}">
                    <a16:creationId xmlns:a16="http://schemas.microsoft.com/office/drawing/2014/main" id="{3B0CBCFF-0BCF-A663-3055-347301D0B27F}"/>
                  </a:ext>
                </a:extLst>
              </p:cNvPr>
              <p:cNvSpPr>
                <a:spLocks noChangeArrowheads="1"/>
              </p:cNvSpPr>
              <p:nvPr/>
            </p:nvSpPr>
            <p:spPr bwMode="auto">
              <a:xfrm>
                <a:off x="832302" y="2259967"/>
                <a:ext cx="1957662" cy="690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2388" tIns="26988" rIns="52388" bIns="26988"/>
              <a:lstStyle>
                <a:lvl1pPr defTabSz="522288" eaLnBrk="0" hangingPunct="0">
                  <a:defRPr>
                    <a:solidFill>
                      <a:schemeClr val="tx1"/>
                    </a:solidFill>
                    <a:latin typeface="Arial" panose="020B0604020202020204" pitchFamily="34" charset="0"/>
                  </a:defRPr>
                </a:lvl1pPr>
                <a:lvl2pPr marL="742950" indent="-285750" defTabSz="522288" eaLnBrk="0" hangingPunct="0">
                  <a:defRPr>
                    <a:solidFill>
                      <a:schemeClr val="tx1"/>
                    </a:solidFill>
                    <a:latin typeface="Arial" panose="020B0604020202020204" pitchFamily="34" charset="0"/>
                  </a:defRPr>
                </a:lvl2pPr>
                <a:lvl3pPr marL="1143000" indent="-228600" defTabSz="522288" eaLnBrk="0" hangingPunct="0">
                  <a:defRPr>
                    <a:solidFill>
                      <a:schemeClr val="tx1"/>
                    </a:solidFill>
                    <a:latin typeface="Arial" panose="020B0604020202020204" pitchFamily="34" charset="0"/>
                  </a:defRPr>
                </a:lvl3pPr>
                <a:lvl4pPr marL="1600200" indent="-228600" defTabSz="522288" eaLnBrk="0" hangingPunct="0">
                  <a:defRPr>
                    <a:solidFill>
                      <a:schemeClr val="tx1"/>
                    </a:solidFill>
                    <a:latin typeface="Arial" panose="020B0604020202020204" pitchFamily="34" charset="0"/>
                  </a:defRPr>
                </a:lvl4pPr>
                <a:lvl5pPr marL="2057400" indent="-228600" defTabSz="522288" eaLnBrk="0" hangingPunct="0">
                  <a:defRPr>
                    <a:solidFill>
                      <a:schemeClr val="tx1"/>
                    </a:solidFill>
                    <a:latin typeface="Arial" panose="020B0604020202020204" pitchFamily="34" charset="0"/>
                  </a:defRPr>
                </a:lvl5pPr>
                <a:lvl6pPr marL="2514600" indent="-228600" defTabSz="522288" eaLnBrk="0" fontAlgn="base" hangingPunct="0">
                  <a:spcBef>
                    <a:spcPct val="0"/>
                  </a:spcBef>
                  <a:spcAft>
                    <a:spcPct val="0"/>
                  </a:spcAft>
                  <a:defRPr>
                    <a:solidFill>
                      <a:schemeClr val="tx1"/>
                    </a:solidFill>
                    <a:latin typeface="Arial" panose="020B0604020202020204" pitchFamily="34" charset="0"/>
                  </a:defRPr>
                </a:lvl6pPr>
                <a:lvl7pPr marL="2971800" indent="-228600" defTabSz="522288" eaLnBrk="0" fontAlgn="base" hangingPunct="0">
                  <a:spcBef>
                    <a:spcPct val="0"/>
                  </a:spcBef>
                  <a:spcAft>
                    <a:spcPct val="0"/>
                  </a:spcAft>
                  <a:defRPr>
                    <a:solidFill>
                      <a:schemeClr val="tx1"/>
                    </a:solidFill>
                    <a:latin typeface="Arial" panose="020B0604020202020204" pitchFamily="34" charset="0"/>
                  </a:defRPr>
                </a:lvl7pPr>
                <a:lvl8pPr marL="3429000" indent="-228600" defTabSz="522288" eaLnBrk="0" fontAlgn="base" hangingPunct="0">
                  <a:spcBef>
                    <a:spcPct val="0"/>
                  </a:spcBef>
                  <a:spcAft>
                    <a:spcPct val="0"/>
                  </a:spcAft>
                  <a:defRPr>
                    <a:solidFill>
                      <a:schemeClr val="tx1"/>
                    </a:solidFill>
                    <a:latin typeface="Arial" panose="020B0604020202020204" pitchFamily="34" charset="0"/>
                  </a:defRPr>
                </a:lvl8pPr>
                <a:lvl9pPr marL="3886200" indent="-228600" defTabSz="522288" eaLnBrk="0" fontAlgn="base" hangingPunct="0">
                  <a:spcBef>
                    <a:spcPct val="0"/>
                  </a:spcBef>
                  <a:spcAft>
                    <a:spcPct val="0"/>
                  </a:spcAft>
                  <a:defRPr>
                    <a:solidFill>
                      <a:schemeClr val="tx1"/>
                    </a:solidFill>
                    <a:latin typeface="Arial" panose="020B0604020202020204" pitchFamily="34" charset="0"/>
                  </a:defRPr>
                </a:lvl9pPr>
              </a:lstStyle>
              <a:p>
                <a:pPr algn="r">
                  <a:lnSpc>
                    <a:spcPct val="90000"/>
                  </a:lnSpc>
                  <a:spcBef>
                    <a:spcPct val="30000"/>
                  </a:spcBef>
                </a:pPr>
                <a:r>
                  <a:rPr lang="en-US" altLang="en-US" sz="2000" b="1">
                    <a:solidFill>
                      <a:srgbClr val="3A003A"/>
                    </a:solidFill>
                    <a:cs typeface="Arial" panose="020B0604020202020204" pitchFamily="34" charset="0"/>
                  </a:rPr>
                  <a:t>High pressure liquid</a:t>
                </a:r>
              </a:p>
            </p:txBody>
          </p:sp>
          <p:sp>
            <p:nvSpPr>
              <p:cNvPr id="107" name="Rectangle 56">
                <a:extLst>
                  <a:ext uri="{FF2B5EF4-FFF2-40B4-BE49-F238E27FC236}">
                    <a16:creationId xmlns:a16="http://schemas.microsoft.com/office/drawing/2014/main" id="{03FFE3ED-B78E-7791-2E09-5057A3DA0932}"/>
                  </a:ext>
                </a:extLst>
              </p:cNvPr>
              <p:cNvSpPr>
                <a:spLocks noChangeArrowheads="1"/>
              </p:cNvSpPr>
              <p:nvPr/>
            </p:nvSpPr>
            <p:spPr bwMode="auto">
              <a:xfrm>
                <a:off x="5953758" y="2239670"/>
                <a:ext cx="1240602" cy="440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2388" tIns="26988" rIns="52388" bIns="26988"/>
              <a:lstStyle>
                <a:lvl1pPr defTabSz="522288" eaLnBrk="0" hangingPunct="0">
                  <a:defRPr>
                    <a:solidFill>
                      <a:schemeClr val="tx1"/>
                    </a:solidFill>
                    <a:latin typeface="Arial" panose="020B0604020202020204" pitchFamily="34" charset="0"/>
                  </a:defRPr>
                </a:lvl1pPr>
                <a:lvl2pPr marL="742950" indent="-285750" defTabSz="522288" eaLnBrk="0" hangingPunct="0">
                  <a:defRPr>
                    <a:solidFill>
                      <a:schemeClr val="tx1"/>
                    </a:solidFill>
                    <a:latin typeface="Arial" panose="020B0604020202020204" pitchFamily="34" charset="0"/>
                  </a:defRPr>
                </a:lvl2pPr>
                <a:lvl3pPr marL="1143000" indent="-228600" defTabSz="522288" eaLnBrk="0" hangingPunct="0">
                  <a:defRPr>
                    <a:solidFill>
                      <a:schemeClr val="tx1"/>
                    </a:solidFill>
                    <a:latin typeface="Arial" panose="020B0604020202020204" pitchFamily="34" charset="0"/>
                  </a:defRPr>
                </a:lvl3pPr>
                <a:lvl4pPr marL="1600200" indent="-228600" defTabSz="522288" eaLnBrk="0" hangingPunct="0">
                  <a:defRPr>
                    <a:solidFill>
                      <a:schemeClr val="tx1"/>
                    </a:solidFill>
                    <a:latin typeface="Arial" panose="020B0604020202020204" pitchFamily="34" charset="0"/>
                  </a:defRPr>
                </a:lvl4pPr>
                <a:lvl5pPr marL="2057400" indent="-228600" defTabSz="522288" eaLnBrk="0" hangingPunct="0">
                  <a:defRPr>
                    <a:solidFill>
                      <a:schemeClr val="tx1"/>
                    </a:solidFill>
                    <a:latin typeface="Arial" panose="020B0604020202020204" pitchFamily="34" charset="0"/>
                  </a:defRPr>
                </a:lvl5pPr>
                <a:lvl6pPr marL="2514600" indent="-228600" defTabSz="522288" eaLnBrk="0" fontAlgn="base" hangingPunct="0">
                  <a:spcBef>
                    <a:spcPct val="0"/>
                  </a:spcBef>
                  <a:spcAft>
                    <a:spcPct val="0"/>
                  </a:spcAft>
                  <a:defRPr>
                    <a:solidFill>
                      <a:schemeClr val="tx1"/>
                    </a:solidFill>
                    <a:latin typeface="Arial" panose="020B0604020202020204" pitchFamily="34" charset="0"/>
                  </a:defRPr>
                </a:lvl6pPr>
                <a:lvl7pPr marL="2971800" indent="-228600" defTabSz="522288" eaLnBrk="0" fontAlgn="base" hangingPunct="0">
                  <a:spcBef>
                    <a:spcPct val="0"/>
                  </a:spcBef>
                  <a:spcAft>
                    <a:spcPct val="0"/>
                  </a:spcAft>
                  <a:defRPr>
                    <a:solidFill>
                      <a:schemeClr val="tx1"/>
                    </a:solidFill>
                    <a:latin typeface="Arial" panose="020B0604020202020204" pitchFamily="34" charset="0"/>
                  </a:defRPr>
                </a:lvl7pPr>
                <a:lvl8pPr marL="3429000" indent="-228600" defTabSz="522288" eaLnBrk="0" fontAlgn="base" hangingPunct="0">
                  <a:spcBef>
                    <a:spcPct val="0"/>
                  </a:spcBef>
                  <a:spcAft>
                    <a:spcPct val="0"/>
                  </a:spcAft>
                  <a:defRPr>
                    <a:solidFill>
                      <a:schemeClr val="tx1"/>
                    </a:solidFill>
                    <a:latin typeface="Arial" panose="020B0604020202020204" pitchFamily="34" charset="0"/>
                  </a:defRPr>
                </a:lvl8pPr>
                <a:lvl9pPr marL="3886200" indent="-228600" defTabSz="522288" eaLnBrk="0" fontAlgn="base" hangingPunct="0">
                  <a:spcBef>
                    <a:spcPct val="0"/>
                  </a:spcBef>
                  <a:spcAft>
                    <a:spcPct val="0"/>
                  </a:spcAft>
                  <a:defRPr>
                    <a:solidFill>
                      <a:schemeClr val="tx1"/>
                    </a:solidFill>
                    <a:latin typeface="Arial" panose="020B0604020202020204" pitchFamily="34" charset="0"/>
                  </a:defRPr>
                </a:lvl9pPr>
              </a:lstStyle>
              <a:p>
                <a:pPr>
                  <a:lnSpc>
                    <a:spcPct val="90000"/>
                  </a:lnSpc>
                  <a:spcBef>
                    <a:spcPct val="30000"/>
                  </a:spcBef>
                </a:pPr>
                <a:r>
                  <a:rPr lang="en-US" altLang="en-US" sz="2000" b="1">
                    <a:solidFill>
                      <a:srgbClr val="3A003A"/>
                    </a:solidFill>
                    <a:cs typeface="Arial" panose="020B0604020202020204" pitchFamily="34" charset="0"/>
                  </a:rPr>
                  <a:t>High pressure hot steam  </a:t>
                </a:r>
              </a:p>
            </p:txBody>
          </p:sp>
        </p:grpSp>
        <p:sp>
          <p:nvSpPr>
            <p:cNvPr id="55" name="Rectangle 56">
              <a:extLst>
                <a:ext uri="{FF2B5EF4-FFF2-40B4-BE49-F238E27FC236}">
                  <a16:creationId xmlns:a16="http://schemas.microsoft.com/office/drawing/2014/main" id="{92C1D498-E591-90F7-0C18-124E4ED7210B}"/>
                </a:ext>
              </a:extLst>
            </p:cNvPr>
            <p:cNvSpPr>
              <a:spLocks noChangeArrowheads="1"/>
            </p:cNvSpPr>
            <p:nvPr/>
          </p:nvSpPr>
          <p:spPr bwMode="auto">
            <a:xfrm>
              <a:off x="4091" y="2556"/>
              <a:ext cx="899"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2388" tIns="26988" rIns="52388" bIns="26988"/>
            <a:lstStyle>
              <a:lvl1pPr defTabSz="522288" eaLnBrk="0" hangingPunct="0">
                <a:defRPr>
                  <a:solidFill>
                    <a:schemeClr val="tx1"/>
                  </a:solidFill>
                  <a:latin typeface="Arial" panose="020B0604020202020204" pitchFamily="34" charset="0"/>
                </a:defRPr>
              </a:lvl1pPr>
              <a:lvl2pPr marL="742950" indent="-285750" defTabSz="522288" eaLnBrk="0" hangingPunct="0">
                <a:defRPr>
                  <a:solidFill>
                    <a:schemeClr val="tx1"/>
                  </a:solidFill>
                  <a:latin typeface="Arial" panose="020B0604020202020204" pitchFamily="34" charset="0"/>
                </a:defRPr>
              </a:lvl2pPr>
              <a:lvl3pPr marL="1143000" indent="-228600" defTabSz="522288" eaLnBrk="0" hangingPunct="0">
                <a:defRPr>
                  <a:solidFill>
                    <a:schemeClr val="tx1"/>
                  </a:solidFill>
                  <a:latin typeface="Arial" panose="020B0604020202020204" pitchFamily="34" charset="0"/>
                </a:defRPr>
              </a:lvl3pPr>
              <a:lvl4pPr marL="1600200" indent="-228600" defTabSz="522288" eaLnBrk="0" hangingPunct="0">
                <a:defRPr>
                  <a:solidFill>
                    <a:schemeClr val="tx1"/>
                  </a:solidFill>
                  <a:latin typeface="Arial" panose="020B0604020202020204" pitchFamily="34" charset="0"/>
                </a:defRPr>
              </a:lvl4pPr>
              <a:lvl5pPr marL="2057400" indent="-228600" defTabSz="522288" eaLnBrk="0" hangingPunct="0">
                <a:defRPr>
                  <a:solidFill>
                    <a:schemeClr val="tx1"/>
                  </a:solidFill>
                  <a:latin typeface="Arial" panose="020B0604020202020204" pitchFamily="34" charset="0"/>
                </a:defRPr>
              </a:lvl5pPr>
              <a:lvl6pPr marL="2514600" indent="-228600" defTabSz="522288" eaLnBrk="0" fontAlgn="base" hangingPunct="0">
                <a:spcBef>
                  <a:spcPct val="0"/>
                </a:spcBef>
                <a:spcAft>
                  <a:spcPct val="0"/>
                </a:spcAft>
                <a:defRPr>
                  <a:solidFill>
                    <a:schemeClr val="tx1"/>
                  </a:solidFill>
                  <a:latin typeface="Arial" panose="020B0604020202020204" pitchFamily="34" charset="0"/>
                </a:defRPr>
              </a:lvl6pPr>
              <a:lvl7pPr marL="2971800" indent="-228600" defTabSz="522288" eaLnBrk="0" fontAlgn="base" hangingPunct="0">
                <a:spcBef>
                  <a:spcPct val="0"/>
                </a:spcBef>
                <a:spcAft>
                  <a:spcPct val="0"/>
                </a:spcAft>
                <a:defRPr>
                  <a:solidFill>
                    <a:schemeClr val="tx1"/>
                  </a:solidFill>
                  <a:latin typeface="Arial" panose="020B0604020202020204" pitchFamily="34" charset="0"/>
                </a:defRPr>
              </a:lvl7pPr>
              <a:lvl8pPr marL="3429000" indent="-228600" defTabSz="522288" eaLnBrk="0" fontAlgn="base" hangingPunct="0">
                <a:spcBef>
                  <a:spcPct val="0"/>
                </a:spcBef>
                <a:spcAft>
                  <a:spcPct val="0"/>
                </a:spcAft>
                <a:defRPr>
                  <a:solidFill>
                    <a:schemeClr val="tx1"/>
                  </a:solidFill>
                  <a:latin typeface="Arial" panose="020B0604020202020204" pitchFamily="34" charset="0"/>
                </a:defRPr>
              </a:lvl8pPr>
              <a:lvl9pPr marL="3886200" indent="-228600" defTabSz="522288" eaLnBrk="0" fontAlgn="base" hangingPunct="0">
                <a:spcBef>
                  <a:spcPct val="0"/>
                </a:spcBef>
                <a:spcAft>
                  <a:spcPct val="0"/>
                </a:spcAft>
                <a:defRPr>
                  <a:solidFill>
                    <a:schemeClr val="tx1"/>
                  </a:solidFill>
                  <a:latin typeface="Arial" panose="020B0604020202020204" pitchFamily="34" charset="0"/>
                </a:defRPr>
              </a:lvl9pPr>
            </a:lstStyle>
            <a:p>
              <a:pPr>
                <a:lnSpc>
                  <a:spcPct val="90000"/>
                </a:lnSpc>
                <a:spcBef>
                  <a:spcPct val="30000"/>
                </a:spcBef>
              </a:pPr>
              <a:r>
                <a:rPr lang="en-US" altLang="en-US" sz="2000" b="1">
                  <a:solidFill>
                    <a:srgbClr val="3A003A"/>
                  </a:solidFill>
                  <a:cs typeface="Arial" panose="020B0604020202020204" pitchFamily="34" charset="0"/>
                </a:rPr>
                <a:t>Low pressure cold air  </a:t>
              </a:r>
            </a:p>
          </p:txBody>
        </p:sp>
        <p:sp>
          <p:nvSpPr>
            <p:cNvPr id="56" name="TextBox 46">
              <a:extLst>
                <a:ext uri="{FF2B5EF4-FFF2-40B4-BE49-F238E27FC236}">
                  <a16:creationId xmlns:a16="http://schemas.microsoft.com/office/drawing/2014/main" id="{6E7BB1BA-93C8-BCE3-C381-84E4B3B376CF}"/>
                </a:ext>
              </a:extLst>
            </p:cNvPr>
            <p:cNvSpPr txBox="1">
              <a:spLocks noChangeArrowheads="1"/>
            </p:cNvSpPr>
            <p:nvPr/>
          </p:nvSpPr>
          <p:spPr bwMode="auto">
            <a:xfrm>
              <a:off x="3146" y="3506"/>
              <a:ext cx="119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000" b="1">
                  <a:solidFill>
                    <a:srgbClr val="006600"/>
                  </a:solidFill>
                  <a:cs typeface="Arial" panose="020B0604020202020204" pitchFamily="34" charset="0"/>
                </a:rPr>
                <a:t>Endothermic</a:t>
              </a:r>
            </a:p>
          </p:txBody>
        </p:sp>
        <p:sp>
          <p:nvSpPr>
            <p:cNvPr id="57" name="TextBox 47">
              <a:extLst>
                <a:ext uri="{FF2B5EF4-FFF2-40B4-BE49-F238E27FC236}">
                  <a16:creationId xmlns:a16="http://schemas.microsoft.com/office/drawing/2014/main" id="{13B74D7B-4818-B3FF-BFA0-32EA54808753}"/>
                </a:ext>
              </a:extLst>
            </p:cNvPr>
            <p:cNvSpPr txBox="1">
              <a:spLocks noChangeArrowheads="1"/>
            </p:cNvSpPr>
            <p:nvPr/>
          </p:nvSpPr>
          <p:spPr bwMode="auto">
            <a:xfrm>
              <a:off x="3120" y="624"/>
              <a:ext cx="1351"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000" b="1">
                  <a:solidFill>
                    <a:srgbClr val="006600"/>
                  </a:solidFill>
                  <a:cs typeface="Arial" panose="020B0604020202020204" pitchFamily="34" charset="0"/>
                </a:rPr>
                <a:t>Heat release</a:t>
              </a:r>
            </a:p>
          </p:txBody>
        </p:sp>
        <p:cxnSp>
          <p:nvCxnSpPr>
            <p:cNvPr id="58" name="Straight Arrow Connector 57">
              <a:extLst>
                <a:ext uri="{FF2B5EF4-FFF2-40B4-BE49-F238E27FC236}">
                  <a16:creationId xmlns:a16="http://schemas.microsoft.com/office/drawing/2014/main" id="{E2730BB3-D9F1-1F70-2DCB-6574A52F17DC}"/>
                </a:ext>
              </a:extLst>
            </p:cNvPr>
            <p:cNvCxnSpPr/>
            <p:nvPr/>
          </p:nvCxnSpPr>
          <p:spPr>
            <a:xfrm rot="5400000" flipH="1" flipV="1">
              <a:off x="3047" y="841"/>
              <a:ext cx="290" cy="240"/>
            </a:xfrm>
            <a:prstGeom prst="straightConnector1">
              <a:avLst/>
            </a:prstGeom>
            <a:ln w="12700">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59" name="Straight Arrow Connector 63">
              <a:extLst>
                <a:ext uri="{FF2B5EF4-FFF2-40B4-BE49-F238E27FC236}">
                  <a16:creationId xmlns:a16="http://schemas.microsoft.com/office/drawing/2014/main" id="{AE0EC833-ABEA-7D33-2007-C3C4A4D3E543}"/>
                </a:ext>
              </a:extLst>
            </p:cNvPr>
            <p:cNvCxnSpPr>
              <a:cxnSpLocks noChangeShapeType="1"/>
            </p:cNvCxnSpPr>
            <p:nvPr/>
          </p:nvCxnSpPr>
          <p:spPr bwMode="auto">
            <a:xfrm>
              <a:off x="2964" y="3252"/>
              <a:ext cx="348" cy="240"/>
            </a:xfrm>
            <a:prstGeom prst="straightConnector1">
              <a:avLst/>
            </a:prstGeom>
            <a:noFill/>
            <a:ln w="12700" algn="ctr">
              <a:solidFill>
                <a:srgbClr val="7030A0"/>
              </a:solidFill>
              <a:round/>
              <a:headEnd type="triangle" w="med" len="med"/>
              <a:tailEnd/>
            </a:ln>
            <a:extLst>
              <a:ext uri="{909E8E84-426E-40DD-AFC4-6F175D3DCCD1}">
                <a14:hiddenFill xmlns:a14="http://schemas.microsoft.com/office/drawing/2010/main">
                  <a:noFill/>
                </a14:hiddenFill>
              </a:ext>
            </a:extLst>
          </p:spPr>
        </p:cxnSp>
        <p:sp>
          <p:nvSpPr>
            <p:cNvPr id="60" name="Oval 59">
              <a:extLst>
                <a:ext uri="{FF2B5EF4-FFF2-40B4-BE49-F238E27FC236}">
                  <a16:creationId xmlns:a16="http://schemas.microsoft.com/office/drawing/2014/main" id="{8BBB17FE-4F75-7B39-B638-1ED3C3FD6285}"/>
                </a:ext>
              </a:extLst>
            </p:cNvPr>
            <p:cNvSpPr/>
            <p:nvPr/>
          </p:nvSpPr>
          <p:spPr>
            <a:xfrm>
              <a:off x="1296" y="866"/>
              <a:ext cx="288" cy="28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a:solidFill>
                    <a:schemeClr val="tx1"/>
                  </a:solidFill>
                  <a:latin typeface="Arial" panose="020B0604020202020204" pitchFamily="34" charset="0"/>
                  <a:cs typeface="Arial" panose="020B0604020202020204" pitchFamily="34" charset="0"/>
                </a:rPr>
                <a:t>3</a:t>
              </a:r>
            </a:p>
          </p:txBody>
        </p:sp>
        <p:sp>
          <p:nvSpPr>
            <p:cNvPr id="61" name="Oval 60">
              <a:extLst>
                <a:ext uri="{FF2B5EF4-FFF2-40B4-BE49-F238E27FC236}">
                  <a16:creationId xmlns:a16="http://schemas.microsoft.com/office/drawing/2014/main" id="{B4C61864-3978-4F20-666B-456820C2F3AB}"/>
                </a:ext>
              </a:extLst>
            </p:cNvPr>
            <p:cNvSpPr/>
            <p:nvPr/>
          </p:nvSpPr>
          <p:spPr>
            <a:xfrm>
              <a:off x="3888" y="3218"/>
              <a:ext cx="288" cy="28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a:solidFill>
                    <a:schemeClr val="tx1"/>
                  </a:solidFill>
                  <a:latin typeface="Arial" panose="020B0604020202020204" pitchFamily="34" charset="0"/>
                  <a:cs typeface="Arial" panose="020B0604020202020204" pitchFamily="34" charset="0"/>
                </a:rPr>
                <a:t>1</a:t>
              </a:r>
            </a:p>
          </p:txBody>
        </p:sp>
        <p:sp>
          <p:nvSpPr>
            <p:cNvPr id="62" name="Oval 61">
              <a:extLst>
                <a:ext uri="{FF2B5EF4-FFF2-40B4-BE49-F238E27FC236}">
                  <a16:creationId xmlns:a16="http://schemas.microsoft.com/office/drawing/2014/main" id="{5EB5A37C-1A8A-B29B-0F6C-9663807072E8}"/>
                </a:ext>
              </a:extLst>
            </p:cNvPr>
            <p:cNvSpPr/>
            <p:nvPr/>
          </p:nvSpPr>
          <p:spPr>
            <a:xfrm>
              <a:off x="1248" y="3218"/>
              <a:ext cx="288" cy="28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a:solidFill>
                    <a:schemeClr val="tx1"/>
                  </a:solidFill>
                  <a:latin typeface="Arial" panose="020B0604020202020204" pitchFamily="34" charset="0"/>
                  <a:cs typeface="Arial" panose="020B0604020202020204" pitchFamily="34" charset="0"/>
                </a:rPr>
                <a:t>4</a:t>
              </a:r>
            </a:p>
          </p:txBody>
        </p:sp>
        <p:sp>
          <p:nvSpPr>
            <p:cNvPr id="64" name="Oval 63">
              <a:extLst>
                <a:ext uri="{FF2B5EF4-FFF2-40B4-BE49-F238E27FC236}">
                  <a16:creationId xmlns:a16="http://schemas.microsoft.com/office/drawing/2014/main" id="{521FB618-9D56-6479-3696-DD63003D35CA}"/>
                </a:ext>
              </a:extLst>
            </p:cNvPr>
            <p:cNvSpPr/>
            <p:nvPr/>
          </p:nvSpPr>
          <p:spPr>
            <a:xfrm>
              <a:off x="3888" y="866"/>
              <a:ext cx="288" cy="28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a:solidFill>
                    <a:schemeClr val="tx1"/>
                  </a:solidFill>
                  <a:latin typeface="Arial" panose="020B0604020202020204" pitchFamily="34" charset="0"/>
                  <a:cs typeface="Arial" panose="020B0604020202020204" pitchFamily="34" charset="0"/>
                </a:rPr>
                <a:t>2</a:t>
              </a:r>
            </a:p>
          </p:txBody>
        </p:sp>
      </p:grpSp>
      <p:pic>
        <p:nvPicPr>
          <p:cNvPr id="108" name="Picture 107"/>
          <p:cNvPicPr>
            <a:picLocks noChangeAspect="1"/>
          </p:cNvPicPr>
          <p:nvPr/>
        </p:nvPicPr>
        <p:blipFill>
          <a:blip r:embed="rId3"/>
          <a:stretch>
            <a:fillRect/>
          </a:stretch>
        </p:blipFill>
        <p:spPr>
          <a:xfrm>
            <a:off x="11271612" y="6029241"/>
            <a:ext cx="907688" cy="828759"/>
          </a:xfrm>
          <a:prstGeom prst="rect">
            <a:avLst/>
          </a:prstGeom>
        </p:spPr>
      </p:pic>
    </p:spTree>
    <p:extLst>
      <p:ext uri="{BB962C8B-B14F-4D97-AF65-F5344CB8AC3E}">
        <p14:creationId xmlns:p14="http://schemas.microsoft.com/office/powerpoint/2010/main" val="2716995446"/>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2690812" y="1651033"/>
            <a:ext cx="6810375" cy="4883572"/>
          </a:xfrm>
          <a:prstGeom prst="rect">
            <a:avLst/>
          </a:prstGeom>
        </p:spPr>
      </p:pic>
      <p:sp>
        <p:nvSpPr>
          <p:cNvPr id="6" name="Title 1">
            <a:extLst>
              <a:ext uri="{FF2B5EF4-FFF2-40B4-BE49-F238E27FC236}">
                <a16:creationId xmlns:a16="http://schemas.microsoft.com/office/drawing/2014/main" id="{1FA6471B-CF48-C027-4E73-E7A69EC1A31D}"/>
              </a:ext>
            </a:extLst>
          </p:cNvPr>
          <p:cNvSpPr>
            <a:spLocks noGrp="1"/>
          </p:cNvSpPr>
          <p:nvPr>
            <p:ph type="title" idx="4294967295"/>
          </p:nvPr>
        </p:nvSpPr>
        <p:spPr>
          <a:xfrm>
            <a:off x="0" y="627799"/>
            <a:ext cx="12192000" cy="488500"/>
          </a:xfrm>
          <a:prstGeom prst="rect">
            <a:avLst/>
          </a:prstGeom>
        </p:spPr>
        <p:txBody>
          <a:bodyPr>
            <a:noAutofit/>
          </a:bodyPr>
          <a:lstStyle/>
          <a:p>
            <a:pPr algn="ctr"/>
            <a:r>
              <a:rPr lang="en-US" altLang="en-US" sz="3200" b="1">
                <a:solidFill>
                  <a:schemeClr val="accent1">
                    <a:lumMod val="50000"/>
                  </a:schemeClr>
                </a:solidFill>
                <a:latin typeface="Arial" panose="020B0604020202020204" pitchFamily="34" charset="0"/>
                <a:cs typeface="Arial" panose="020B0604020202020204" pitchFamily="34" charset="0"/>
              </a:rPr>
              <a:t>VAPOR COMPRESSION REFRIGERATION CYCLE</a:t>
            </a:r>
            <a:endParaRPr lang="en-US" altLang="en-US" sz="3200" b="1" dirty="0">
              <a:solidFill>
                <a:schemeClr val="accent1">
                  <a:lumMod val="50000"/>
                </a:schemeClr>
              </a:solidFill>
              <a:latin typeface="Arial" panose="020B0604020202020204" pitchFamily="34" charset="0"/>
              <a:cs typeface="Arial" panose="020B0604020202020204" pitchFamily="34" charset="0"/>
            </a:endParaRPr>
          </a:p>
        </p:txBody>
      </p:sp>
      <p:pic>
        <p:nvPicPr>
          <p:cNvPr id="7" name="Picture 6"/>
          <p:cNvPicPr>
            <a:picLocks noChangeAspect="1"/>
          </p:cNvPicPr>
          <p:nvPr/>
        </p:nvPicPr>
        <p:blipFill>
          <a:blip r:embed="rId4"/>
          <a:stretch>
            <a:fillRect/>
          </a:stretch>
        </p:blipFill>
        <p:spPr>
          <a:xfrm>
            <a:off x="11271612" y="6029241"/>
            <a:ext cx="907688" cy="828759"/>
          </a:xfrm>
          <a:prstGeom prst="rect">
            <a:avLst/>
          </a:prstGeom>
        </p:spPr>
      </p:pic>
    </p:spTree>
    <p:extLst>
      <p:ext uri="{BB962C8B-B14F-4D97-AF65-F5344CB8AC3E}">
        <p14:creationId xmlns:p14="http://schemas.microsoft.com/office/powerpoint/2010/main" val="2186057034"/>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E0BBE905-C19E-B064-A8A9-2CEB7BBDE22D}"/>
              </a:ext>
            </a:extLst>
          </p:cNvPr>
          <p:cNvSpPr>
            <a:spLocks noGrp="1"/>
          </p:cNvSpPr>
          <p:nvPr>
            <p:ph type="title"/>
          </p:nvPr>
        </p:nvSpPr>
        <p:spPr>
          <a:xfrm>
            <a:off x="0" y="543364"/>
            <a:ext cx="12192000" cy="563563"/>
          </a:xfrm>
        </p:spPr>
        <p:txBody>
          <a:bodyPr>
            <a:noAutofit/>
          </a:bodyPr>
          <a:lstStyle/>
          <a:p>
            <a:pPr algn="ctr"/>
            <a:r>
              <a:rPr lang="en-US" altLang="en-US" sz="2600">
                <a:solidFill>
                  <a:schemeClr val="accent1">
                    <a:lumMod val="50000"/>
                  </a:schemeClr>
                </a:solidFill>
                <a:latin typeface="Arial" panose="020B0604020202020204" pitchFamily="34" charset="0"/>
                <a:cs typeface="Arial" panose="020B0604020202020204" pitchFamily="34" charset="0"/>
              </a:rPr>
              <a:t>COEFFICIENT OF PERFORMANCE (COP) AND </a:t>
            </a:r>
            <a:br>
              <a:rPr lang="en-US" altLang="en-US" sz="2600">
                <a:solidFill>
                  <a:schemeClr val="accent1">
                    <a:lumMod val="50000"/>
                  </a:schemeClr>
                </a:solidFill>
                <a:latin typeface="Arial" panose="020B0604020202020204" pitchFamily="34" charset="0"/>
                <a:cs typeface="Arial" panose="020B0604020202020204" pitchFamily="34" charset="0"/>
              </a:rPr>
            </a:br>
            <a:r>
              <a:rPr lang="en-US" altLang="en-US" sz="2600">
                <a:solidFill>
                  <a:schemeClr val="accent1">
                    <a:lumMod val="50000"/>
                  </a:schemeClr>
                </a:solidFill>
                <a:latin typeface="Arial" panose="020B0604020202020204" pitchFamily="34" charset="0"/>
                <a:cs typeface="Arial" panose="020B0604020202020204" pitchFamily="34" charset="0"/>
              </a:rPr>
              <a:t>POWER INDEX CONSUMPTION (PIC)</a:t>
            </a:r>
            <a:endParaRPr lang="en-US" altLang="en-US" sz="2600" b="1" dirty="0">
              <a:solidFill>
                <a:schemeClr val="accent1">
                  <a:lumMod val="50000"/>
                </a:schemeClr>
              </a:solidFill>
              <a:latin typeface="Arial" panose="020B0604020202020204" pitchFamily="34" charset="0"/>
              <a:cs typeface="Arial" panose="020B0604020202020204" pitchFamily="34" charset="0"/>
            </a:endParaRPr>
          </a:p>
        </p:txBody>
      </p:sp>
      <p:pic>
        <p:nvPicPr>
          <p:cNvPr id="6" name="Picture 2" descr="C:\Users\nguyen viet anh\Pictures\slice 7.jpg">
            <a:extLst>
              <a:ext uri="{FF2B5EF4-FFF2-40B4-BE49-F238E27FC236}">
                <a16:creationId xmlns:a16="http://schemas.microsoft.com/office/drawing/2014/main" id="{97785003-6C32-3B0A-510D-0A8C33AE1EE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39889" y="1341438"/>
            <a:ext cx="5330825"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38">
            <a:extLst>
              <a:ext uri="{FF2B5EF4-FFF2-40B4-BE49-F238E27FC236}">
                <a16:creationId xmlns:a16="http://schemas.microsoft.com/office/drawing/2014/main" id="{73DCE437-0EE9-E686-984F-BAEC33D95734}"/>
              </a:ext>
            </a:extLst>
          </p:cNvPr>
          <p:cNvSpPr txBox="1">
            <a:spLocks noChangeArrowheads="1"/>
          </p:cNvSpPr>
          <p:nvPr/>
        </p:nvSpPr>
        <p:spPr bwMode="auto">
          <a:xfrm>
            <a:off x="7391400" y="1524000"/>
            <a:ext cx="3867150" cy="1391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457200" algn="l"/>
                <a:tab pos="2386013" algn="l"/>
                <a:tab pos="5029200" algn="l"/>
              </a:tabLst>
              <a:defRPr>
                <a:solidFill>
                  <a:schemeClr val="tx1"/>
                </a:solidFill>
                <a:latin typeface="Arial" panose="020B0604020202020204" pitchFamily="34" charset="0"/>
              </a:defRPr>
            </a:lvl1pPr>
            <a:lvl2pPr marL="742950" indent="-285750" eaLnBrk="0" hangingPunct="0">
              <a:tabLst>
                <a:tab pos="457200" algn="l"/>
                <a:tab pos="2386013" algn="l"/>
                <a:tab pos="5029200" algn="l"/>
              </a:tabLst>
              <a:defRPr>
                <a:solidFill>
                  <a:schemeClr val="tx1"/>
                </a:solidFill>
                <a:latin typeface="Arial" panose="020B0604020202020204" pitchFamily="34" charset="0"/>
              </a:defRPr>
            </a:lvl2pPr>
            <a:lvl3pPr marL="1143000" indent="-228600" eaLnBrk="0" hangingPunct="0">
              <a:tabLst>
                <a:tab pos="457200" algn="l"/>
                <a:tab pos="2386013" algn="l"/>
                <a:tab pos="5029200" algn="l"/>
              </a:tabLst>
              <a:defRPr>
                <a:solidFill>
                  <a:schemeClr val="tx1"/>
                </a:solidFill>
                <a:latin typeface="Arial" panose="020B0604020202020204" pitchFamily="34" charset="0"/>
              </a:defRPr>
            </a:lvl3pPr>
            <a:lvl4pPr marL="1600200" indent="-228600" eaLnBrk="0" hangingPunct="0">
              <a:tabLst>
                <a:tab pos="457200" algn="l"/>
                <a:tab pos="2386013" algn="l"/>
                <a:tab pos="5029200" algn="l"/>
              </a:tabLst>
              <a:defRPr>
                <a:solidFill>
                  <a:schemeClr val="tx1"/>
                </a:solidFill>
                <a:latin typeface="Arial" panose="020B0604020202020204" pitchFamily="34" charset="0"/>
              </a:defRPr>
            </a:lvl4pPr>
            <a:lvl5pPr marL="2057400" indent="-228600" eaLnBrk="0" hangingPunct="0">
              <a:tabLst>
                <a:tab pos="457200" algn="l"/>
                <a:tab pos="2386013" algn="l"/>
                <a:tab pos="50292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457200" algn="l"/>
                <a:tab pos="2386013" algn="l"/>
                <a:tab pos="50292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457200" algn="l"/>
                <a:tab pos="2386013" algn="l"/>
                <a:tab pos="50292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457200" algn="l"/>
                <a:tab pos="2386013" algn="l"/>
                <a:tab pos="50292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457200" algn="l"/>
                <a:tab pos="2386013" algn="l"/>
                <a:tab pos="5029200" algn="l"/>
              </a:tabLst>
              <a:defRPr>
                <a:solidFill>
                  <a:schemeClr val="tx1"/>
                </a:solidFill>
                <a:latin typeface="Arial" panose="020B0604020202020204" pitchFamily="34" charset="0"/>
              </a:defRPr>
            </a:lvl9pPr>
          </a:lstStyle>
          <a:p>
            <a:pPr>
              <a:lnSpc>
                <a:spcPct val="150000"/>
              </a:lnSpc>
              <a:spcBef>
                <a:spcPct val="20000"/>
              </a:spcBef>
            </a:pPr>
            <a:r>
              <a:rPr lang="en-US" altLang="en-US" sz="2800">
                <a:cs typeface="Arial" panose="020B0604020202020204" pitchFamily="34" charset="0"/>
              </a:rPr>
              <a:t>COP=  (</a:t>
            </a:r>
            <a:r>
              <a:rPr lang="en-US" altLang="en-US" sz="2800">
                <a:solidFill>
                  <a:srgbClr val="000000"/>
                </a:solidFill>
                <a:cs typeface="Arial" panose="020B0604020202020204" pitchFamily="34" charset="0"/>
              </a:rPr>
              <a:t>h</a:t>
            </a:r>
            <a:r>
              <a:rPr lang="en-US" altLang="en-US" sz="2800" baseline="-25000">
                <a:solidFill>
                  <a:srgbClr val="000000"/>
                </a:solidFill>
                <a:cs typeface="Arial" panose="020B0604020202020204" pitchFamily="34" charset="0"/>
              </a:rPr>
              <a:t>1</a:t>
            </a:r>
            <a:r>
              <a:rPr lang="en-US" altLang="en-US" sz="2800">
                <a:solidFill>
                  <a:srgbClr val="000000"/>
                </a:solidFill>
                <a:cs typeface="Arial" panose="020B0604020202020204" pitchFamily="34" charset="0"/>
              </a:rPr>
              <a:t>–h</a:t>
            </a:r>
            <a:r>
              <a:rPr lang="en-US" altLang="en-US" sz="2800" baseline="-25000">
                <a:solidFill>
                  <a:srgbClr val="000000"/>
                </a:solidFill>
                <a:cs typeface="Arial" panose="020B0604020202020204" pitchFamily="34" charset="0"/>
              </a:rPr>
              <a:t>4</a:t>
            </a:r>
            <a:r>
              <a:rPr lang="en-US" altLang="en-US" sz="2800">
                <a:solidFill>
                  <a:srgbClr val="000000"/>
                </a:solidFill>
                <a:cs typeface="Arial" panose="020B0604020202020204" pitchFamily="34" charset="0"/>
              </a:rPr>
              <a:t>)/(h</a:t>
            </a:r>
            <a:r>
              <a:rPr lang="en-US" altLang="en-US" sz="2800" baseline="-25000">
                <a:solidFill>
                  <a:srgbClr val="000000"/>
                </a:solidFill>
                <a:cs typeface="Arial" panose="020B0604020202020204" pitchFamily="34" charset="0"/>
              </a:rPr>
              <a:t>2</a:t>
            </a:r>
            <a:r>
              <a:rPr lang="en-US" altLang="en-US" sz="2800">
                <a:solidFill>
                  <a:srgbClr val="000000"/>
                </a:solidFill>
                <a:cs typeface="Arial" panose="020B0604020202020204" pitchFamily="34" charset="0"/>
              </a:rPr>
              <a:t> - h</a:t>
            </a:r>
            <a:r>
              <a:rPr lang="en-US" altLang="en-US" sz="2800" baseline="-25000">
                <a:solidFill>
                  <a:srgbClr val="000000"/>
                </a:solidFill>
                <a:cs typeface="Arial" panose="020B0604020202020204" pitchFamily="34" charset="0"/>
              </a:rPr>
              <a:t>1</a:t>
            </a:r>
            <a:r>
              <a:rPr lang="en-US" altLang="en-US" sz="2800">
                <a:solidFill>
                  <a:srgbClr val="000000"/>
                </a:solidFill>
                <a:cs typeface="Arial" panose="020B0604020202020204" pitchFamily="34" charset="0"/>
              </a:rPr>
              <a:t>)</a:t>
            </a:r>
          </a:p>
          <a:p>
            <a:pPr>
              <a:lnSpc>
                <a:spcPct val="150000"/>
              </a:lnSpc>
              <a:spcBef>
                <a:spcPct val="20000"/>
              </a:spcBef>
            </a:pPr>
            <a:r>
              <a:rPr lang="en-US" altLang="en-US" sz="2800">
                <a:solidFill>
                  <a:srgbClr val="000000"/>
                </a:solidFill>
                <a:cs typeface="Arial" panose="020B0604020202020204" pitchFamily="34" charset="0"/>
              </a:rPr>
              <a:t>	</a:t>
            </a:r>
            <a:endParaRPr lang="en-US" altLang="en-US" sz="2800">
              <a:cs typeface="Arial" panose="020B0604020202020204" pitchFamily="34" charset="0"/>
            </a:endParaRPr>
          </a:p>
        </p:txBody>
      </p:sp>
      <p:sp>
        <p:nvSpPr>
          <p:cNvPr id="8" name="Rectangle 7">
            <a:extLst>
              <a:ext uri="{FF2B5EF4-FFF2-40B4-BE49-F238E27FC236}">
                <a16:creationId xmlns:a16="http://schemas.microsoft.com/office/drawing/2014/main" id="{33B5F05A-2C2C-6666-EF57-3B208A192E82}"/>
              </a:ext>
            </a:extLst>
          </p:cNvPr>
          <p:cNvSpPr>
            <a:spLocks noRot="1" noChangeAspect="1" noMove="1" noResize="1" noEditPoints="1" noAdjustHandles="1" noChangeArrowheads="1" noChangeShapeType="1" noTextEdit="1"/>
          </p:cNvSpPr>
          <p:nvPr/>
        </p:nvSpPr>
        <p:spPr>
          <a:xfrm>
            <a:off x="7792486" y="2775661"/>
            <a:ext cx="3677947" cy="3532827"/>
          </a:xfrm>
          <a:prstGeom prst="rect">
            <a:avLst/>
          </a:prstGeom>
          <a:blipFill rotWithShape="1">
            <a:blip r:embed="rId4" cstate="print"/>
            <a:stretch>
              <a:fillRect l="-2483"/>
            </a:stretch>
          </a:blipFill>
        </p:spPr>
        <p:txBody>
          <a:bodyPr/>
          <a:lstStyle/>
          <a:p>
            <a:pPr>
              <a:defRPr/>
            </a:pPr>
            <a:r>
              <a:rPr lang="vi-VN">
                <a:noFill/>
                <a:latin typeface="Arial" charset="0"/>
              </a:rPr>
              <a:t> </a:t>
            </a:r>
          </a:p>
        </p:txBody>
      </p:sp>
      <p:sp>
        <p:nvSpPr>
          <p:cNvPr id="9" name="Rectangle 8"/>
          <p:cNvSpPr/>
          <p:nvPr/>
        </p:nvSpPr>
        <p:spPr>
          <a:xfrm>
            <a:off x="3429000" y="4495800"/>
            <a:ext cx="16002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accent1">
                    <a:lumMod val="50000"/>
                  </a:schemeClr>
                </a:solidFill>
              </a:rPr>
              <a:t>Refrigeration capacity</a:t>
            </a:r>
          </a:p>
        </p:txBody>
      </p:sp>
      <p:sp>
        <p:nvSpPr>
          <p:cNvPr id="10" name="Rectangle 9"/>
          <p:cNvSpPr/>
          <p:nvPr/>
        </p:nvSpPr>
        <p:spPr>
          <a:xfrm>
            <a:off x="5191643" y="4472940"/>
            <a:ext cx="16002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accent1">
                    <a:lumMod val="50000"/>
                  </a:schemeClr>
                </a:solidFill>
              </a:rPr>
              <a:t>Compression work</a:t>
            </a:r>
          </a:p>
        </p:txBody>
      </p:sp>
      <p:sp>
        <p:nvSpPr>
          <p:cNvPr id="11" name="Rectangle 10"/>
          <p:cNvSpPr/>
          <p:nvPr/>
        </p:nvSpPr>
        <p:spPr>
          <a:xfrm>
            <a:off x="8545507" y="2946096"/>
            <a:ext cx="1843093" cy="3612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solidFill>
                  <a:schemeClr val="tx1"/>
                </a:solidFill>
              </a:rPr>
              <a:t>o</a:t>
            </a:r>
            <a:r>
              <a:rPr lang="en-US" sz="2000" b="1">
                <a:solidFill>
                  <a:schemeClr val="tx1"/>
                </a:solidFill>
              </a:rPr>
              <a:t>f </a:t>
            </a:r>
            <a:r>
              <a:rPr lang="en-US" sz="2000" b="1" dirty="0">
                <a:solidFill>
                  <a:schemeClr val="tx1"/>
                </a:solidFill>
              </a:rPr>
              <a:t>Cycle</a:t>
            </a:r>
          </a:p>
        </p:txBody>
      </p:sp>
      <p:pic>
        <p:nvPicPr>
          <p:cNvPr id="12" name="Picture 11"/>
          <p:cNvPicPr>
            <a:picLocks noChangeAspect="1"/>
          </p:cNvPicPr>
          <p:nvPr/>
        </p:nvPicPr>
        <p:blipFill>
          <a:blip r:embed="rId5"/>
          <a:stretch>
            <a:fillRect/>
          </a:stretch>
        </p:blipFill>
        <p:spPr>
          <a:xfrm>
            <a:off x="11271612" y="6029241"/>
            <a:ext cx="907688" cy="828759"/>
          </a:xfrm>
          <a:prstGeom prst="rect">
            <a:avLst/>
          </a:prstGeom>
        </p:spPr>
      </p:pic>
    </p:spTree>
    <p:extLst>
      <p:ext uri="{BB962C8B-B14F-4D97-AF65-F5344CB8AC3E}">
        <p14:creationId xmlns:p14="http://schemas.microsoft.com/office/powerpoint/2010/main" val="14938542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heckerboard(across)">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A35FF976-44A8-239B-CD9D-368BA6A08790}"/>
              </a:ext>
            </a:extLst>
          </p:cNvPr>
          <p:cNvSpPr txBox="1">
            <a:spLocks/>
          </p:cNvSpPr>
          <p:nvPr/>
        </p:nvSpPr>
        <p:spPr bwMode="auto">
          <a:xfrm>
            <a:off x="602776" y="586854"/>
            <a:ext cx="10986448"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3200" b="1">
                <a:solidFill>
                  <a:schemeClr val="accent1">
                    <a:lumMod val="50000"/>
                  </a:schemeClr>
                </a:solidFill>
                <a:cs typeface="Arial" panose="020B0604020202020204" pitchFamily="34" charset="0"/>
              </a:rPr>
              <a:t>COP, PIC AND ENERGY EFFICIENCY LEVEL</a:t>
            </a:r>
            <a:endParaRPr lang="en-US" altLang="en-US" sz="3200" b="1" dirty="0">
              <a:solidFill>
                <a:schemeClr val="accent1">
                  <a:lumMod val="50000"/>
                </a:schemeClr>
              </a:solidFill>
              <a:cs typeface="Arial" panose="020B0604020202020204" pitchFamily="34" charset="0"/>
            </a:endParaRPr>
          </a:p>
        </p:txBody>
      </p:sp>
      <p:pic>
        <p:nvPicPr>
          <p:cNvPr id="3" name="Picture 2"/>
          <p:cNvPicPr>
            <a:picLocks noChangeAspect="1"/>
          </p:cNvPicPr>
          <p:nvPr/>
        </p:nvPicPr>
        <p:blipFill>
          <a:blip r:embed="rId3"/>
          <a:stretch>
            <a:fillRect/>
          </a:stretch>
        </p:blipFill>
        <p:spPr>
          <a:xfrm>
            <a:off x="4271734" y="2601895"/>
            <a:ext cx="3267531" cy="647790"/>
          </a:xfrm>
          <a:prstGeom prst="rect">
            <a:avLst/>
          </a:prstGeom>
        </p:spPr>
      </p:pic>
      <p:pic>
        <p:nvPicPr>
          <p:cNvPr id="4" name="Picture 3"/>
          <p:cNvPicPr>
            <a:picLocks noChangeAspect="1"/>
          </p:cNvPicPr>
          <p:nvPr/>
        </p:nvPicPr>
        <p:blipFill>
          <a:blip r:embed="rId4"/>
          <a:stretch>
            <a:fillRect/>
          </a:stretch>
        </p:blipFill>
        <p:spPr>
          <a:xfrm>
            <a:off x="4205049" y="3436803"/>
            <a:ext cx="3400900" cy="676369"/>
          </a:xfrm>
          <a:prstGeom prst="rect">
            <a:avLst/>
          </a:prstGeom>
        </p:spPr>
      </p:pic>
      <p:pic>
        <p:nvPicPr>
          <p:cNvPr id="6" name="Picture 5"/>
          <p:cNvPicPr>
            <a:picLocks noChangeAspect="1"/>
          </p:cNvPicPr>
          <p:nvPr/>
        </p:nvPicPr>
        <p:blipFill>
          <a:blip r:embed="rId5"/>
          <a:stretch>
            <a:fillRect/>
          </a:stretch>
        </p:blipFill>
        <p:spPr>
          <a:xfrm>
            <a:off x="729776" y="3659906"/>
            <a:ext cx="1629002" cy="390580"/>
          </a:xfrm>
          <a:prstGeom prst="rect">
            <a:avLst/>
          </a:prstGeom>
        </p:spPr>
      </p:pic>
      <p:sp>
        <p:nvSpPr>
          <p:cNvPr id="10" name="TextBox 9">
            <a:extLst>
              <a:ext uri="{FF2B5EF4-FFF2-40B4-BE49-F238E27FC236}">
                <a16:creationId xmlns:a16="http://schemas.microsoft.com/office/drawing/2014/main" id="{D3578E6F-7D27-3DED-35E8-625999FB25A0}"/>
              </a:ext>
            </a:extLst>
          </p:cNvPr>
          <p:cNvSpPr txBox="1"/>
          <p:nvPr/>
        </p:nvSpPr>
        <p:spPr>
          <a:xfrm>
            <a:off x="602776" y="1435516"/>
            <a:ext cx="10986448" cy="2677656"/>
          </a:xfrm>
          <a:prstGeom prst="rect">
            <a:avLst/>
          </a:prstGeom>
          <a:noFill/>
        </p:spPr>
        <p:txBody>
          <a:bodyPr wrap="square">
            <a:spAutoFit/>
          </a:bodyPr>
          <a:lstStyle/>
          <a:p>
            <a:pPr algn="just" eaLnBrk="1" hangingPunct="1"/>
            <a:r>
              <a:rPr lang="en-US" altLang="en-US" sz="2400" dirty="0">
                <a:latin typeface="Arial" panose="020B0604020202020204" pitchFamily="34" charset="0"/>
                <a:cs typeface="Arial" panose="020B0604020202020204" pitchFamily="34" charset="0"/>
              </a:rPr>
              <a:t>Principle: under the same operating conditions and cooling load, the larger the COP, the smaller the PIC, the greater the </a:t>
            </a:r>
            <a:r>
              <a:rPr lang="en-US" altLang="en-US" sz="2400">
                <a:latin typeface="Arial" panose="020B0604020202020204" pitchFamily="34" charset="0"/>
                <a:cs typeface="Arial" panose="020B0604020202020204" pitchFamily="34" charset="0"/>
              </a:rPr>
              <a:t>energy efficiency.</a:t>
            </a:r>
            <a:endParaRPr lang="en-US" altLang="en-US" sz="2400" dirty="0">
              <a:latin typeface="Arial" panose="020B0604020202020204" pitchFamily="34" charset="0"/>
              <a:cs typeface="Arial" panose="020B0604020202020204" pitchFamily="34" charset="0"/>
            </a:endParaRPr>
          </a:p>
          <a:p>
            <a:pPr algn="just" eaLnBrk="1" hangingPunct="1"/>
            <a:r>
              <a:rPr lang="en-US" altLang="en-US" sz="2400" dirty="0">
                <a:latin typeface="Arial" panose="020B0604020202020204" pitchFamily="34" charset="0"/>
                <a:cs typeface="Arial" panose="020B0604020202020204" pitchFamily="34" charset="0"/>
              </a:rPr>
              <a:t>Level of </a:t>
            </a:r>
            <a:r>
              <a:rPr lang="en-US" altLang="en-US" sz="2400">
                <a:latin typeface="Arial" panose="020B0604020202020204" pitchFamily="34" charset="0"/>
                <a:cs typeface="Arial" panose="020B0604020202020204" pitchFamily="34" charset="0"/>
              </a:rPr>
              <a:t>energy efficiency: </a:t>
            </a:r>
            <a:endParaRPr lang="en-US" altLang="en-US" sz="2400" dirty="0">
              <a:latin typeface="Arial" panose="020B0604020202020204" pitchFamily="34" charset="0"/>
              <a:cs typeface="Arial" panose="020B0604020202020204" pitchFamily="34" charset="0"/>
            </a:endParaRPr>
          </a:p>
          <a:p>
            <a:pPr algn="just" eaLnBrk="1" hangingPunct="1"/>
            <a:endParaRPr lang="en-US" altLang="en-US" sz="2400" dirty="0">
              <a:latin typeface="Arial" panose="020B0604020202020204" pitchFamily="34" charset="0"/>
              <a:cs typeface="Arial" panose="020B0604020202020204" pitchFamily="34" charset="0"/>
            </a:endParaRPr>
          </a:p>
          <a:p>
            <a:pPr algn="just" eaLnBrk="1" hangingPunct="1"/>
            <a:r>
              <a:rPr lang="en-US" altLang="en-US" sz="2400">
                <a:latin typeface="Arial" panose="020B0604020202020204" pitchFamily="34" charset="0"/>
                <a:cs typeface="Arial" panose="020B0604020202020204" pitchFamily="34" charset="0"/>
              </a:rPr>
              <a:t>             </a:t>
            </a:r>
          </a:p>
          <a:p>
            <a:pPr algn="just" eaLnBrk="1" hangingPunct="1"/>
            <a:r>
              <a:rPr lang="en-US" altLang="en-US" sz="2400">
                <a:latin typeface="Arial" panose="020B0604020202020204" pitchFamily="34" charset="0"/>
                <a:cs typeface="Arial" panose="020B0604020202020204" pitchFamily="34" charset="0"/>
              </a:rPr>
              <a:t>	    	</a:t>
            </a:r>
          </a:p>
          <a:p>
            <a:pPr algn="just" eaLnBrk="1" hangingPunct="1"/>
            <a:r>
              <a:rPr lang="en-US" altLang="en-US" sz="2400">
                <a:latin typeface="Arial" panose="020B0604020202020204" pitchFamily="34" charset="0"/>
                <a:cs typeface="Arial" panose="020B0604020202020204" pitchFamily="34" charset="0"/>
              </a:rPr>
              <a:t>			=&gt;</a:t>
            </a:r>
            <a:endParaRPr lang="en-US" altLang="en-US" sz="2400" dirty="0">
              <a:latin typeface="Arial" panose="020B0604020202020204" pitchFamily="34" charset="0"/>
              <a:cs typeface="Arial" panose="020B0604020202020204" pitchFamily="34" charset="0"/>
            </a:endParaRPr>
          </a:p>
        </p:txBody>
      </p:sp>
      <p:pic>
        <p:nvPicPr>
          <p:cNvPr id="11" name="Picture 10"/>
          <p:cNvPicPr>
            <a:picLocks noChangeAspect="1"/>
          </p:cNvPicPr>
          <p:nvPr/>
        </p:nvPicPr>
        <p:blipFill>
          <a:blip r:embed="rId6"/>
          <a:stretch>
            <a:fillRect/>
          </a:stretch>
        </p:blipFill>
        <p:spPr>
          <a:xfrm>
            <a:off x="11271612" y="6029241"/>
            <a:ext cx="907688" cy="828759"/>
          </a:xfrm>
          <a:prstGeom prst="rect">
            <a:avLst/>
          </a:prstGeom>
        </p:spPr>
      </p:pic>
    </p:spTree>
    <p:extLst>
      <p:ext uri="{BB962C8B-B14F-4D97-AF65-F5344CB8AC3E}">
        <p14:creationId xmlns:p14="http://schemas.microsoft.com/office/powerpoint/2010/main" val="4182449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63BE3DBF-5BD6-698F-B43B-F6FB0C2E6BA1}"/>
              </a:ext>
            </a:extLst>
          </p:cNvPr>
          <p:cNvSpPr txBox="1">
            <a:spLocks/>
          </p:cNvSpPr>
          <p:nvPr/>
        </p:nvSpPr>
        <p:spPr bwMode="auto">
          <a:xfrm>
            <a:off x="581568" y="571863"/>
            <a:ext cx="11000832" cy="493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br>
              <a:rPr lang="vi-VN" altLang="en-US" sz="2400" b="1" dirty="0">
                <a:solidFill>
                  <a:srgbClr val="014C6D"/>
                </a:solidFill>
              </a:rPr>
            </a:br>
            <a:endParaRPr lang="en-US" altLang="en-US" sz="2400" b="1" dirty="0">
              <a:solidFill>
                <a:srgbClr val="014C6D"/>
              </a:solidFill>
            </a:endParaRPr>
          </a:p>
          <a:p>
            <a:pPr marL="457200" indent="-457200" algn="just" eaLnBrk="1" hangingPunct="1">
              <a:buFontTx/>
              <a:buChar char="-"/>
            </a:pPr>
            <a:r>
              <a:rPr lang="en-US" altLang="en-US" sz="2400" dirty="0"/>
              <a:t>Condensing temperature </a:t>
            </a:r>
          </a:p>
          <a:p>
            <a:pPr marL="457200" indent="-457200" algn="just" eaLnBrk="1" hangingPunct="1">
              <a:buFontTx/>
              <a:buChar char="-"/>
            </a:pPr>
            <a:r>
              <a:rPr lang="en-US" altLang="en-US" sz="2400" dirty="0"/>
              <a:t>Evaporation temperature</a:t>
            </a:r>
          </a:p>
          <a:p>
            <a:pPr marL="457200" indent="-457200" algn="just" eaLnBrk="1" hangingPunct="1">
              <a:buFontTx/>
              <a:buChar char="-"/>
            </a:pPr>
            <a:r>
              <a:rPr lang="en-US" altLang="en-US" sz="2400" dirty="0"/>
              <a:t>Vacuum superheat temperature</a:t>
            </a:r>
          </a:p>
          <a:p>
            <a:pPr marL="457200" indent="-457200" algn="just" eaLnBrk="1" hangingPunct="1">
              <a:buFontTx/>
              <a:buChar char="-"/>
            </a:pPr>
            <a:r>
              <a:rPr lang="en-US" altLang="en-US" sz="2400" dirty="0"/>
              <a:t>Liquid supercooling temperature </a:t>
            </a:r>
          </a:p>
          <a:p>
            <a:pPr marL="457200" indent="-457200" algn="just" eaLnBrk="1" hangingPunct="1">
              <a:buFontTx/>
              <a:buChar char="-"/>
            </a:pPr>
            <a:r>
              <a:rPr lang="en-US" altLang="en-US" sz="2400" dirty="0"/>
              <a:t>Compressor perfection</a:t>
            </a:r>
          </a:p>
          <a:p>
            <a:pPr marL="457200" indent="-457200" algn="just" eaLnBrk="1" hangingPunct="1">
              <a:buFontTx/>
              <a:buChar char="-"/>
            </a:pPr>
            <a:r>
              <a:rPr lang="en-US" altLang="en-US" sz="2400" dirty="0"/>
              <a:t>Compatibility between devices in the system</a:t>
            </a:r>
          </a:p>
          <a:p>
            <a:pPr marL="457200" indent="-457200" algn="just" eaLnBrk="1" hangingPunct="1">
              <a:buFontTx/>
              <a:buChar char="-"/>
            </a:pPr>
            <a:r>
              <a:rPr lang="en-US" altLang="en-US" sz="2400" dirty="0"/>
              <a:t>Installation, operating and </a:t>
            </a:r>
            <a:r>
              <a:rPr lang="en-US" altLang="en-US" sz="2400"/>
              <a:t>maintenance conditions, maintenance</a:t>
            </a:r>
            <a:r>
              <a:rPr lang="en-US" altLang="en-US" sz="2400" dirty="0"/>
              <a:t>, repair.</a:t>
            </a:r>
          </a:p>
          <a:p>
            <a:pPr marL="457200" indent="-457200" algn="just" eaLnBrk="1" hangingPunct="1">
              <a:buFontTx/>
              <a:buChar char="-"/>
            </a:pPr>
            <a:r>
              <a:rPr lang="en-US" altLang="en-US" sz="2400" dirty="0"/>
              <a:t>Ability to combine cold and heat use (combined hot and cold heat pump).</a:t>
            </a:r>
            <a:br>
              <a:rPr lang="vi-VN" altLang="en-US" sz="2400" b="1" dirty="0"/>
            </a:br>
            <a:br>
              <a:rPr lang="vi-VN" altLang="en-US" sz="2400" b="1" dirty="0">
                <a:solidFill>
                  <a:srgbClr val="014C6D"/>
                </a:solidFill>
              </a:rPr>
            </a:br>
            <a:endParaRPr lang="en-US" altLang="en-US" sz="2400" b="1" dirty="0">
              <a:solidFill>
                <a:srgbClr val="014C6D"/>
              </a:solidFill>
            </a:endParaRPr>
          </a:p>
        </p:txBody>
      </p:sp>
      <p:pic>
        <p:nvPicPr>
          <p:cNvPr id="3" name="Picture 2"/>
          <p:cNvPicPr>
            <a:picLocks noChangeAspect="1"/>
          </p:cNvPicPr>
          <p:nvPr/>
        </p:nvPicPr>
        <p:blipFill>
          <a:blip r:embed="rId2"/>
          <a:stretch>
            <a:fillRect/>
          </a:stretch>
        </p:blipFill>
        <p:spPr>
          <a:xfrm>
            <a:off x="11271612" y="6029241"/>
            <a:ext cx="907688" cy="828759"/>
          </a:xfrm>
          <a:prstGeom prst="rect">
            <a:avLst/>
          </a:prstGeom>
        </p:spPr>
      </p:pic>
      <p:sp>
        <p:nvSpPr>
          <p:cNvPr id="4" name="Text Placeholder 2">
            <a:extLst>
              <a:ext uri="{FF2B5EF4-FFF2-40B4-BE49-F238E27FC236}">
                <a16:creationId xmlns:a16="http://schemas.microsoft.com/office/drawing/2014/main" id="{5BE4F364-B53C-D48C-0ADC-1C712B466110}"/>
              </a:ext>
            </a:extLst>
          </p:cNvPr>
          <p:cNvSpPr txBox="1">
            <a:spLocks/>
          </p:cNvSpPr>
          <p:nvPr/>
        </p:nvSpPr>
        <p:spPr bwMode="auto">
          <a:xfrm>
            <a:off x="581568" y="542653"/>
            <a:ext cx="11000831"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7013" indent="-227013"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indent="0" algn="ctr" eaLnBrk="1" hangingPunct="1">
              <a:lnSpc>
                <a:spcPct val="115000"/>
              </a:lnSpc>
              <a:spcBef>
                <a:spcPct val="20000"/>
              </a:spcBef>
              <a:buClr>
                <a:srgbClr val="00783C"/>
              </a:buClr>
            </a:pPr>
            <a:r>
              <a:rPr lang="en-US" altLang="en-US" sz="3200" b="1">
                <a:solidFill>
                  <a:schemeClr val="accent1">
                    <a:lumMod val="50000"/>
                  </a:schemeClr>
                </a:solidFill>
                <a:cs typeface="Arial" panose="020B0604020202020204" pitchFamily="34" charset="0"/>
              </a:rPr>
              <a:t>FACTORS AFFECTING COP</a:t>
            </a:r>
            <a:endParaRPr lang="en-US" altLang="en-US" sz="3200" b="1" dirty="0">
              <a:solidFill>
                <a:schemeClr val="accent1">
                  <a:lumMod val="50000"/>
                </a:schemeClr>
              </a:solidFill>
              <a:cs typeface="Arial" panose="020B0604020202020204" pitchFamily="34" charset="0"/>
            </a:endParaRPr>
          </a:p>
        </p:txBody>
      </p:sp>
    </p:spTree>
    <p:extLst>
      <p:ext uri="{BB962C8B-B14F-4D97-AF65-F5344CB8AC3E}">
        <p14:creationId xmlns:p14="http://schemas.microsoft.com/office/powerpoint/2010/main" val="4066079848"/>
      </p:ext>
    </p:extLst>
  </p:cSld>
  <p:clrMapOvr>
    <a:masterClrMapping/>
  </p:clrMapOvr>
  <p:transition spd="slow"/>
</p:sld>
</file>

<file path=ppt/theme/theme1.xml><?xml version="1.0" encoding="utf-8"?>
<a:theme xmlns:a="http://schemas.openxmlformats.org/drawingml/2006/main" name="1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406</TotalTime>
  <Words>8269</Words>
  <Application>Microsoft Office PowerPoint</Application>
  <PresentationFormat>Widescreen</PresentationFormat>
  <Paragraphs>587</Paragraphs>
  <Slides>47</Slides>
  <Notes>38</Notes>
  <HiddenSlides>0</HiddenSlides>
  <MMClips>0</MMClips>
  <ScaleCrop>false</ScaleCrop>
  <HeadingPairs>
    <vt:vector size="8" baseType="variant">
      <vt:variant>
        <vt:lpstr>Fonts Used</vt:lpstr>
      </vt:variant>
      <vt:variant>
        <vt:i4>7</vt:i4>
      </vt:variant>
      <vt:variant>
        <vt:lpstr>Theme</vt:lpstr>
      </vt:variant>
      <vt:variant>
        <vt:i4>7</vt:i4>
      </vt:variant>
      <vt:variant>
        <vt:lpstr>Embedded OLE Servers</vt:lpstr>
      </vt:variant>
      <vt:variant>
        <vt:i4>1</vt:i4>
      </vt:variant>
      <vt:variant>
        <vt:lpstr>Slide Titles</vt:lpstr>
      </vt:variant>
      <vt:variant>
        <vt:i4>47</vt:i4>
      </vt:variant>
    </vt:vector>
  </HeadingPairs>
  <TitlesOfParts>
    <vt:vector size="62" baseType="lpstr">
      <vt:lpstr>Arial</vt:lpstr>
      <vt:lpstr>Calibri</vt:lpstr>
      <vt:lpstr>Fira Sans Extra Condensed</vt:lpstr>
      <vt:lpstr>Roboto</vt:lpstr>
      <vt:lpstr>SegoeuiPc</vt:lpstr>
      <vt:lpstr>Symbol</vt:lpstr>
      <vt:lpstr>Wingdings</vt:lpstr>
      <vt:lpstr>1_Energy Saving Infographics by Slidesgo</vt:lpstr>
      <vt:lpstr>Energy Saving Infographics by Slidesgo</vt:lpstr>
      <vt:lpstr>2_Energy Saving Infographics by Slidesgo</vt:lpstr>
      <vt:lpstr>3_Energy Saving Infographics by Slidesgo</vt:lpstr>
      <vt:lpstr>4_Energy Saving Infographics by Slidesgo</vt:lpstr>
      <vt:lpstr>5_Energy Saving Infographics by Slidesgo</vt:lpstr>
      <vt:lpstr>6_Energy Saving Infographics by Slidesgo</vt:lpstr>
      <vt:lpstr>Drawing</vt:lpstr>
      <vt:lpstr>TRAINING PROGRAMME FOR INDUSTRY ENTERPRISES</vt:lpstr>
      <vt:lpstr>CONTENT</vt:lpstr>
      <vt:lpstr>QUIZ</vt:lpstr>
      <vt:lpstr>OPERATING PRINCIPLE AND PERFORMANCE OF REFRIGERATION AND AIR CONDITIONING (AC) SYSTEMS</vt:lpstr>
      <vt:lpstr>PRINCIPLE OF REFRIGERATION SYSTEM</vt:lpstr>
      <vt:lpstr>VAPOR COMPRESSION REFRIGERATION CYCLE</vt:lpstr>
      <vt:lpstr>COEFFICIENT OF PERFORMANCE (COP) AND  POWER INDEX CONSUMPTION (PIC)</vt:lpstr>
      <vt:lpstr>PowerPoint Presentation</vt:lpstr>
      <vt:lpstr>PowerPoint Presentation</vt:lpstr>
      <vt:lpstr>PowerPoint Presentation</vt:lpstr>
      <vt:lpstr>PowerPoint Presentation</vt:lpstr>
      <vt:lpstr>PowerPoint Presentation</vt:lpstr>
      <vt:lpstr>REDUCING CONDENSING TEMPERATURE</vt:lpstr>
      <vt:lpstr>PowerPoint Presentation</vt:lpstr>
      <vt:lpstr>PROBLEM WITH CONDENSING EQUIMENT</vt:lpstr>
      <vt:lpstr>CONDENSING EQUIPMENT OPERATION</vt:lpstr>
      <vt:lpstr>EVAPORATOR AND MACHINE PERFORMANCE</vt:lpstr>
      <vt:lpstr>INCREASING EVAPORATING TEMPERATURE</vt:lpstr>
      <vt:lpstr>OPTIMIZE THE EVAPORATOR</vt:lpstr>
      <vt:lpstr>EVAPORATOR OPERATION</vt:lpstr>
      <vt:lpstr>ARRANGE FOR PIPE INSTALLATION</vt:lpstr>
      <vt:lpstr>REDUCE COOLING LOAD ON THE SYSTEM</vt:lpstr>
      <vt:lpstr>INSULATE THE COOLING SYSTEM</vt:lpstr>
      <vt:lpstr>SELECT INSULATION MATERIALS</vt:lpstr>
      <vt:lpstr>Example: Calculate heat loss experimentally on cold water pipes</vt:lpstr>
      <vt:lpstr>SOME OTHER PROBLEMS DURING OPERATION</vt:lpstr>
      <vt:lpstr> OTHER ENERGY EFFICIENCY MEASURES </vt:lpstr>
      <vt:lpstr>USE INVERTER (VSD)</vt:lpstr>
      <vt:lpstr>INSTALL AN INVERTER FOR THE COLD WATER PUMP</vt:lpstr>
      <vt:lpstr>INSTALL AN INVERTER FOR THE COOLING FAN</vt:lpstr>
      <vt:lpstr>INSTALL INVERTER FOR CONDENSER FAN, TOWER, COOLING WATER PUMP</vt:lpstr>
      <vt:lpstr>USE COLD STORAGE TANK SYSTEM</vt:lpstr>
      <vt:lpstr>PowerPoint Presentation</vt:lpstr>
      <vt:lpstr>REDUCE MACHINE CAPACITY WITH COLD STORAGE SYSTEM</vt:lpstr>
      <vt:lpstr>SCHEMATIC DIAGRAM OF COLD STORAGE SYSTEM</vt:lpstr>
      <vt:lpstr>MODE 1: NORMAL COOLING</vt:lpstr>
      <vt:lpstr>MODE 2: COLD STORAGE</vt:lpstr>
      <vt:lpstr>MODE 3: USE COLD STORAGE TANK</vt:lpstr>
      <vt:lpstr>MODE 4: RUN SUPPORT</vt:lpstr>
      <vt:lpstr>CASE STUDY</vt:lpstr>
      <vt:lpstr>CASE STUDY</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Đào Kim Thịnh</cp:lastModifiedBy>
  <cp:revision>36</cp:revision>
  <dcterms:created xsi:type="dcterms:W3CDTF">2025-05-07T10:24:26Z</dcterms:created>
  <dcterms:modified xsi:type="dcterms:W3CDTF">2025-08-18T06:13:18Z</dcterms:modified>
</cp:coreProperties>
</file>