
<file path=[Content_Types].xml><?xml version="1.0" encoding="utf-8"?>
<Types xmlns="http://schemas.openxmlformats.org/package/2006/content-types">
  <Default ContentType="image/png" Extension="png"/>
  <Default ContentType="application/vnd.openxmlformats-officedocument.oleObject" Extension="bin"/>
  <Default ContentType="image/jpeg" Extension="jpeg"/>
  <Default ContentType="image/x-wmf" Extension="wmf"/>
  <Default ContentType="image/x-emf" Extension="emf"/>
  <Default ContentType="application/vnd.openxmlformats-package.relationships+xml" Extension="rels"/>
  <Default ContentType="application/xml" Extension="xml"/>
  <Default ContentType="application/vnd.openxmlformats-officedocument.vmlDrawing" Extension="vml"/>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theme+xml" PartName="/ppt/theme/theme2.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drawingml.diagramData+xml" PartName="/ppt/diagrams/data2.xml"/>
  <Override ContentType="application/vnd.openxmlformats-officedocument.drawingml.diagramLayout+xml" PartName="/ppt/diagrams/layout2.xml"/>
  <Override ContentType="application/vnd.openxmlformats-officedocument.drawingml.diagramStyle+xml" PartName="/ppt/diagrams/quickStyle2.xml"/>
  <Override ContentType="application/vnd.openxmlformats-officedocument.drawingml.diagramColors+xml" PartName="/ppt/diagrams/colors2.xml"/>
  <Override ContentType="application/vnd.ms-office.drawingml.diagramDrawing+xml" PartName="/ppt/diagrams/drawing2.xml"/>
  <Override ContentType="application/vnd.openxmlformats-officedocument.drawingml.diagramData+xml" PartName="/ppt/diagrams/data3.xml"/>
  <Override ContentType="application/vnd.openxmlformats-officedocument.drawingml.diagramLayout+xml" PartName="/ppt/diagrams/layout3.xml"/>
  <Override ContentType="application/vnd.openxmlformats-officedocument.drawingml.diagramStyle+xml" PartName="/ppt/diagrams/quickStyle3.xml"/>
  <Override ContentType="application/vnd.openxmlformats-officedocument.drawingml.diagramColors+xml" PartName="/ppt/diagrams/colors3.xml"/>
  <Override ContentType="application/vnd.ms-office.drawingml.diagramDrawing+xml" PartName="/ppt/diagrams/drawing3.xml"/>
  <Override ContentType="application/vnd.openxmlformats-officedocument.drawingml.diagramData+xml" PartName="/ppt/diagrams/data4.xml"/>
  <Override ContentType="application/vnd.openxmlformats-officedocument.drawingml.diagramLayout+xml" PartName="/ppt/diagrams/layout4.xml"/>
  <Override ContentType="application/vnd.openxmlformats-officedocument.drawingml.diagramStyle+xml" PartName="/ppt/diagrams/quickStyle4.xml"/>
  <Override ContentType="application/vnd.openxmlformats-officedocument.drawingml.diagramColors+xml" PartName="/ppt/diagrams/colors4.xml"/>
  <Override ContentType="application/vnd.ms-office.drawingml.diagramDrawing+xml" PartName="/ppt/diagrams/drawing4.xml"/>
  <Override ContentType="application/vnd.openxmlformats-officedocument.drawingml.diagramData+xml" PartName="/ppt/diagrams/data5.xml"/>
  <Override ContentType="application/vnd.openxmlformats-officedocument.drawingml.diagramLayout+xml" PartName="/ppt/diagrams/layout5.xml"/>
  <Override ContentType="application/vnd.openxmlformats-officedocument.drawingml.diagramStyle+xml" PartName="/ppt/diagrams/quickStyle5.xml"/>
  <Override ContentType="application/vnd.openxmlformats-officedocument.drawingml.diagramColors+xml" PartName="/ppt/diagrams/colors5.xml"/>
  <Override ContentType="application/vnd.ms-office.drawingml.diagramDrawing+xml" PartName="/ppt/diagrams/drawing5.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drawingml.diagramData+xml" PartName="/ppt/diagrams/data6.xml"/>
  <Override ContentType="application/vnd.openxmlformats-officedocument.drawingml.diagramLayout+xml" PartName="/ppt/diagrams/layout6.xml"/>
  <Override ContentType="application/vnd.openxmlformats-officedocument.drawingml.diagramStyle+xml" PartName="/ppt/diagrams/quickStyle6.xml"/>
  <Override ContentType="application/vnd.openxmlformats-officedocument.drawingml.diagramColors+xml" PartName="/ppt/diagrams/colors6.xml"/>
  <Override ContentType="application/vnd.ms-office.drawingml.diagramDrawing+xml" PartName="/ppt/diagrams/drawing6.xml"/>
  <Override ContentType="application/vnd.openxmlformats-officedocument.drawingml.diagramData+xml" PartName="/ppt/diagrams/data7.xml"/>
  <Override ContentType="application/vnd.openxmlformats-officedocument.drawingml.diagramLayout+xml" PartName="/ppt/diagrams/layout7.xml"/>
  <Override ContentType="application/vnd.openxmlformats-officedocument.drawingml.diagramStyle+xml" PartName="/ppt/diagrams/quickStyle7.xml"/>
  <Override ContentType="application/vnd.openxmlformats-officedocument.drawingml.diagramColors+xml" PartName="/ppt/diagrams/colors7.xml"/>
  <Override ContentType="application/vnd.ms-office.drawingml.diagramDrawing+xml" PartName="/ppt/diagrams/drawing7.xml"/>
  <Override ContentType="application/vnd.openxmlformats-officedocument.drawingml.diagramData+xml" PartName="/ppt/diagrams/data8.xml"/>
  <Override ContentType="application/vnd.openxmlformats-officedocument.drawingml.diagramLayout+xml" PartName="/ppt/diagrams/layout8.xml"/>
  <Override ContentType="application/vnd.openxmlformats-officedocument.drawingml.diagramStyle+xml" PartName="/ppt/diagrams/quickStyle8.xml"/>
  <Override ContentType="application/vnd.openxmlformats-officedocument.drawingml.diagramColors+xml" PartName="/ppt/diagrams/colors8.xml"/>
  <Override ContentType="application/vnd.ms-office.drawingml.diagramDrawing+xml" PartName="/ppt/diagrams/drawing8.xml"/>
  <Override ContentType="application/vnd.openxmlformats-officedocument.presentationml.notesSlide+xml" PartName="/ppt/notesSlides/notesSlide10.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 id="2147483683" r:id="rId2"/>
    <p:sldMasterId id="2147483692" r:id="rId3"/>
  </p:sldMasterIdLst>
  <p:notesMasterIdLst>
    <p:notesMasterId r:id="rId48"/>
  </p:notesMasterIdLst>
  <p:sldIdLst>
    <p:sldId id="296" r:id="rId4"/>
    <p:sldId id="298" r:id="rId5"/>
    <p:sldId id="299" r:id="rId6"/>
    <p:sldId id="300" r:id="rId7"/>
    <p:sldId id="301" r:id="rId8"/>
    <p:sldId id="302" r:id="rId9"/>
    <p:sldId id="303" r:id="rId10"/>
    <p:sldId id="304" r:id="rId11"/>
    <p:sldId id="305" r:id="rId12"/>
    <p:sldId id="306" r:id="rId13"/>
    <p:sldId id="307" r:id="rId14"/>
    <p:sldId id="308" r:id="rId15"/>
    <p:sldId id="309" r:id="rId16"/>
    <p:sldId id="310" r:id="rId17"/>
    <p:sldId id="311" r:id="rId18"/>
    <p:sldId id="312" r:id="rId19"/>
    <p:sldId id="313" r:id="rId20"/>
    <p:sldId id="314" r:id="rId21"/>
    <p:sldId id="315" r:id="rId22"/>
    <p:sldId id="316" r:id="rId23"/>
    <p:sldId id="317" r:id="rId24"/>
    <p:sldId id="318" r:id="rId25"/>
    <p:sldId id="319" r:id="rId26"/>
    <p:sldId id="320" r:id="rId27"/>
    <p:sldId id="321" r:id="rId28"/>
    <p:sldId id="322" r:id="rId29"/>
    <p:sldId id="323" r:id="rId30"/>
    <p:sldId id="324" r:id="rId31"/>
    <p:sldId id="325" r:id="rId32"/>
    <p:sldId id="326" r:id="rId33"/>
    <p:sldId id="327" r:id="rId34"/>
    <p:sldId id="328" r:id="rId35"/>
    <p:sldId id="329" r:id="rId36"/>
    <p:sldId id="330" r:id="rId37"/>
    <p:sldId id="331" r:id="rId38"/>
    <p:sldId id="332" r:id="rId39"/>
    <p:sldId id="333" r:id="rId40"/>
    <p:sldId id="334" r:id="rId41"/>
    <p:sldId id="335" r:id="rId42"/>
    <p:sldId id="336" r:id="rId43"/>
    <p:sldId id="337" r:id="rId44"/>
    <p:sldId id="338" r:id="rId45"/>
    <p:sldId id="339" r:id="rId46"/>
    <p:sldId id="297"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66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7AE601-3D3A-49D3-BF92-3856233066A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D2A0095F-3DD4-4320-BAAB-25A2C81435BD}">
      <dgm:prSet phldrT="[Text]" custT="1"/>
      <dgm:spPr/>
      <dgm:t>
        <a:bodyPr/>
        <a:lstStyle/>
        <a:p>
          <a:pPr>
            <a:buFontTx/>
            <a:buNone/>
          </a:pPr>
          <a:r>
            <a:rPr lang="en-US" sz="2400" b="1" u="none" dirty="0">
              <a:solidFill>
                <a:schemeClr val="tx1"/>
              </a:solidFill>
              <a:latin typeface="Arial" panose="020B0604020202020204" pitchFamily="34" charset="0"/>
              <a:ea typeface="ＭＳ Ｐゴシック" charset="-128"/>
              <a:cs typeface="Arial" panose="020B0604020202020204" pitchFamily="34" charset="0"/>
            </a:rPr>
            <a:t>Chi </a:t>
          </a:r>
          <a:r>
            <a:rPr lang="en-US" sz="2400" b="1" u="none" dirty="0" err="1">
              <a:solidFill>
                <a:schemeClr val="tx1"/>
              </a:solidFill>
              <a:latin typeface="Arial" panose="020B0604020202020204" pitchFamily="34" charset="0"/>
              <a:ea typeface="ＭＳ Ｐゴシック" charset="-128"/>
              <a:cs typeface="Arial" panose="020B0604020202020204" pitchFamily="34" charset="0"/>
            </a:rPr>
            <a:t>phí</a:t>
          </a:r>
          <a:r>
            <a:rPr lang="en-US" sz="2400" b="1" u="none"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dirty="0" err="1">
              <a:solidFill>
                <a:schemeClr val="tx1"/>
              </a:solidFill>
              <a:latin typeface="Arial" panose="020B0604020202020204" pitchFamily="34" charset="0"/>
              <a:ea typeface="ＭＳ Ｐゴシック" charset="-128"/>
              <a:cs typeface="Arial" panose="020B0604020202020204" pitchFamily="34" charset="0"/>
            </a:rPr>
            <a:t>đầu</a:t>
          </a:r>
          <a:r>
            <a:rPr lang="en-US" sz="2400" b="1" u="none"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dirty="0" err="1">
              <a:solidFill>
                <a:schemeClr val="tx1"/>
              </a:solidFill>
              <a:latin typeface="Arial" panose="020B0604020202020204" pitchFamily="34" charset="0"/>
              <a:ea typeface="ＭＳ Ｐゴシック" charset="-128"/>
              <a:cs typeface="Arial" panose="020B0604020202020204" pitchFamily="34" charset="0"/>
            </a:rPr>
            <a:t>tư</a:t>
          </a:r>
          <a:r>
            <a:rPr lang="en-US" sz="2400" b="1" u="none" dirty="0">
              <a:solidFill>
                <a:schemeClr val="tx1"/>
              </a:solidFill>
              <a:latin typeface="Arial" panose="020B0604020202020204" pitchFamily="34" charset="0"/>
              <a:ea typeface="ＭＳ Ｐゴシック" charset="-128"/>
              <a:cs typeface="Arial" panose="020B0604020202020204" pitchFamily="34" charset="0"/>
            </a:rPr>
            <a:t>  </a:t>
          </a:r>
        </a:p>
        <a:p>
          <a:pPr>
            <a:buFontTx/>
            <a:buNone/>
          </a:pPr>
          <a:r>
            <a:rPr lang="en-US" sz="2400" b="1" u="none" dirty="0">
              <a:solidFill>
                <a:schemeClr val="tx1"/>
              </a:solidFill>
              <a:latin typeface="Arial" panose="020B0604020202020204" pitchFamily="34" charset="0"/>
              <a:ea typeface="ＭＳ Ｐゴシック" charset="-128"/>
              <a:cs typeface="Arial" panose="020B0604020202020204" pitchFamily="34" charset="0"/>
            </a:rPr>
            <a:t>(chi </a:t>
          </a:r>
          <a:r>
            <a:rPr lang="en-US" sz="2400" b="1" u="none" dirty="0" err="1">
              <a:solidFill>
                <a:schemeClr val="tx1"/>
              </a:solidFill>
              <a:latin typeface="Arial" panose="020B0604020202020204" pitchFamily="34" charset="0"/>
              <a:ea typeface="ＭＳ Ｐゴシック" charset="-128"/>
              <a:cs typeface="Arial" panose="020B0604020202020204" pitchFamily="34" charset="0"/>
            </a:rPr>
            <a:t>phí</a:t>
          </a:r>
          <a:r>
            <a:rPr lang="en-US" sz="2400" b="1" u="none"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dirty="0" err="1">
              <a:solidFill>
                <a:schemeClr val="tx1"/>
              </a:solidFill>
              <a:latin typeface="Arial" panose="020B0604020202020204" pitchFamily="34" charset="0"/>
              <a:ea typeface="ＭＳ Ｐゴシック" charset="-128"/>
              <a:cs typeface="Arial" panose="020B0604020202020204" pitchFamily="34" charset="0"/>
            </a:rPr>
            <a:t>vốn</a:t>
          </a:r>
          <a:r>
            <a:rPr lang="en-US" sz="2400" b="1" u="none" dirty="0">
              <a:solidFill>
                <a:schemeClr val="tx1"/>
              </a:solidFill>
              <a:latin typeface="Arial" panose="020B0604020202020204" pitchFamily="34" charset="0"/>
              <a:ea typeface="ＭＳ Ｐゴシック" charset="-128"/>
              <a:cs typeface="Arial" panose="020B0604020202020204" pitchFamily="34" charset="0"/>
            </a:rPr>
            <a:t>)</a:t>
          </a:r>
          <a:endParaRPr lang="en-US" sz="2400" u="none" dirty="0"/>
        </a:p>
      </dgm:t>
    </dgm:pt>
    <dgm:pt modelId="{B94C154A-74A1-4350-928C-73C3502414E9}" type="parTrans" cxnId="{84407220-152B-473A-8EDC-8205073ACAEA}">
      <dgm:prSet/>
      <dgm:spPr/>
      <dgm:t>
        <a:bodyPr/>
        <a:lstStyle/>
        <a:p>
          <a:endParaRPr lang="en-US"/>
        </a:p>
      </dgm:t>
    </dgm:pt>
    <dgm:pt modelId="{4A32EFFB-65B2-4F2D-8B0C-5178CF6E61DD}" type="sibTrans" cxnId="{84407220-152B-473A-8EDC-8205073ACAEA}">
      <dgm:prSet/>
      <dgm:spPr/>
      <dgm:t>
        <a:bodyPr/>
        <a:lstStyle/>
        <a:p>
          <a:endParaRPr lang="en-US"/>
        </a:p>
      </dgm:t>
    </dgm:pt>
    <dgm:pt modelId="{D1B65E53-EA10-4FD7-88A8-2481BD1E1419}">
      <dgm:prSet phldrT="[Text]" custT="1"/>
      <dgm:spPr/>
      <dgm:t>
        <a:bodyPr/>
        <a:lstStyle/>
        <a:p>
          <a:r>
            <a:rPr lang="en-US" sz="1600" dirty="0">
              <a:solidFill>
                <a:schemeClr val="tx1"/>
              </a:solidFill>
              <a:latin typeface="Arial" panose="020B0604020202020204" pitchFamily="34" charset="0"/>
              <a:ea typeface="ＭＳ Ｐゴシック" charset="-128"/>
              <a:cs typeface="Arial" panose="020B0604020202020204" pitchFamily="34" charset="0"/>
            </a:rPr>
            <a:t>Chi </a:t>
          </a:r>
          <a:r>
            <a:rPr lang="en-US" sz="1600" dirty="0" err="1">
              <a:solidFill>
                <a:schemeClr val="tx1"/>
              </a:solidFill>
              <a:latin typeface="Arial" panose="020B0604020202020204" pitchFamily="34" charset="0"/>
              <a:ea typeface="ＭＳ Ｐゴシック" charset="-128"/>
              <a:cs typeface="Arial" panose="020B0604020202020204" pitchFamily="34" charset="0"/>
            </a:rPr>
            <a:t>phí</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lắp</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đặt</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xây</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dựng</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lắp</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đặt</a:t>
          </a:r>
          <a:r>
            <a:rPr lang="en-US" sz="1600" dirty="0">
              <a:solidFill>
                <a:schemeClr val="tx1"/>
              </a:solidFill>
              <a:latin typeface="Arial" panose="020B0604020202020204" pitchFamily="34" charset="0"/>
              <a:ea typeface="ＭＳ Ｐゴシック" charset="-128"/>
              <a:cs typeface="Arial" panose="020B0604020202020204" pitchFamily="34" charset="0"/>
            </a:rPr>
            <a:t>)</a:t>
          </a:r>
          <a:endParaRPr lang="en-US" sz="1600" dirty="0"/>
        </a:p>
      </dgm:t>
    </dgm:pt>
    <dgm:pt modelId="{0CC932F9-7C87-4F9B-87DB-0EA45A0EAB45}" type="parTrans" cxnId="{1435137B-9546-4280-A225-125CBE2889F9}">
      <dgm:prSet/>
      <dgm:spPr/>
      <dgm:t>
        <a:bodyPr/>
        <a:lstStyle/>
        <a:p>
          <a:endParaRPr lang="en-US"/>
        </a:p>
      </dgm:t>
    </dgm:pt>
    <dgm:pt modelId="{E25FB037-0375-4A08-9D59-70B63503538D}" type="sibTrans" cxnId="{1435137B-9546-4280-A225-125CBE2889F9}">
      <dgm:prSet/>
      <dgm:spPr/>
      <dgm:t>
        <a:bodyPr/>
        <a:lstStyle/>
        <a:p>
          <a:endParaRPr lang="en-US"/>
        </a:p>
      </dgm:t>
    </dgm:pt>
    <dgm:pt modelId="{48361C83-4AA3-4065-810D-C2B55E876229}">
      <dgm:prSet phldrT="[Text]" custT="1"/>
      <dgm:spPr/>
      <dgm:t>
        <a:bodyPr/>
        <a:lstStyle/>
        <a:p>
          <a:r>
            <a:rPr lang="en-US" sz="1600" dirty="0">
              <a:solidFill>
                <a:schemeClr val="tx1"/>
              </a:solidFill>
              <a:latin typeface="Arial" panose="020B0604020202020204" pitchFamily="34" charset="0"/>
              <a:ea typeface="ＭＳ Ｐゴシック" charset="-128"/>
              <a:cs typeface="Arial" panose="020B0604020202020204" pitchFamily="34" charset="0"/>
            </a:rPr>
            <a:t>Chi </a:t>
          </a:r>
          <a:r>
            <a:rPr lang="en-US" sz="1600" dirty="0" err="1">
              <a:solidFill>
                <a:schemeClr val="tx1"/>
              </a:solidFill>
              <a:latin typeface="Arial" panose="020B0604020202020204" pitchFamily="34" charset="0"/>
              <a:ea typeface="ＭＳ Ｐゴシック" charset="-128"/>
              <a:cs typeface="Arial" panose="020B0604020202020204" pitchFamily="34" charset="0"/>
            </a:rPr>
            <a:t>phí</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thiết</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bị</a:t>
          </a:r>
          <a:endParaRPr lang="en-US" sz="1600" dirty="0"/>
        </a:p>
      </dgm:t>
    </dgm:pt>
    <dgm:pt modelId="{02915C42-00F7-48AB-86F5-E6325DCFB4B7}" type="parTrans" cxnId="{825986DB-46FB-46FC-A23E-E302B3224B5A}">
      <dgm:prSet/>
      <dgm:spPr/>
      <dgm:t>
        <a:bodyPr/>
        <a:lstStyle/>
        <a:p>
          <a:endParaRPr lang="en-US"/>
        </a:p>
      </dgm:t>
    </dgm:pt>
    <dgm:pt modelId="{AAE52928-F5CC-4614-9143-0377F154EF57}" type="sibTrans" cxnId="{825986DB-46FB-46FC-A23E-E302B3224B5A}">
      <dgm:prSet/>
      <dgm:spPr/>
      <dgm:t>
        <a:bodyPr/>
        <a:lstStyle/>
        <a:p>
          <a:endParaRPr lang="en-US"/>
        </a:p>
      </dgm:t>
    </dgm:pt>
    <dgm:pt modelId="{A0AD5047-0EFE-4997-8DB9-63A3CC8211A2}">
      <dgm:prSet phldrT="[Text]" custT="1"/>
      <dgm:spPr/>
      <dgm:t>
        <a:bodyPr/>
        <a:lstStyle/>
        <a:p>
          <a:pPr>
            <a:buFontTx/>
            <a:buNone/>
          </a:pPr>
          <a:r>
            <a:rPr lang="en-US" sz="2400" b="1" u="none" dirty="0" err="1">
              <a:solidFill>
                <a:schemeClr val="tx1"/>
              </a:solidFill>
              <a:latin typeface="Arial" panose="020B0604020202020204" pitchFamily="34" charset="0"/>
              <a:ea typeface="ＭＳ Ｐゴシック" charset="-128"/>
              <a:cs typeface="Arial" panose="020B0604020202020204" pitchFamily="34" charset="0"/>
            </a:rPr>
            <a:t>Các</a:t>
          </a:r>
          <a:r>
            <a:rPr lang="en-US" sz="2400" b="1" u="none" dirty="0">
              <a:solidFill>
                <a:schemeClr val="tx1"/>
              </a:solidFill>
              <a:latin typeface="Arial" panose="020B0604020202020204" pitchFamily="34" charset="0"/>
              <a:ea typeface="ＭＳ Ｐゴシック" charset="-128"/>
              <a:cs typeface="Arial" panose="020B0604020202020204" pitchFamily="34" charset="0"/>
            </a:rPr>
            <a:t> chi </a:t>
          </a:r>
          <a:r>
            <a:rPr lang="en-US" sz="2400" b="1" u="none" dirty="0" err="1">
              <a:solidFill>
                <a:schemeClr val="tx1"/>
              </a:solidFill>
              <a:latin typeface="Arial" panose="020B0604020202020204" pitchFamily="34" charset="0"/>
              <a:ea typeface="ＭＳ Ｐゴシック" charset="-128"/>
              <a:cs typeface="Arial" panose="020B0604020202020204" pitchFamily="34" charset="0"/>
            </a:rPr>
            <a:t>phí</a:t>
          </a:r>
          <a:r>
            <a:rPr lang="en-US" sz="2400" b="1" u="none"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dirty="0" err="1">
              <a:solidFill>
                <a:schemeClr val="tx1"/>
              </a:solidFill>
              <a:latin typeface="Arial" panose="020B0604020202020204" pitchFamily="34" charset="0"/>
              <a:ea typeface="ＭＳ Ｐゴシック" charset="-128"/>
              <a:cs typeface="Arial" panose="020B0604020202020204" pitchFamily="34" charset="0"/>
            </a:rPr>
            <a:t>vận</a:t>
          </a:r>
          <a:r>
            <a:rPr lang="en-US" sz="2400" b="1" u="none"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dirty="0" err="1">
              <a:solidFill>
                <a:schemeClr val="tx1"/>
              </a:solidFill>
              <a:latin typeface="Arial" panose="020B0604020202020204" pitchFamily="34" charset="0"/>
              <a:ea typeface="ＭＳ Ｐゴシック" charset="-128"/>
              <a:cs typeface="Arial" panose="020B0604020202020204" pitchFamily="34" charset="0"/>
            </a:rPr>
            <a:t>hành</a:t>
          </a:r>
          <a:r>
            <a:rPr lang="en-US" sz="2400" b="1" u="none"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dirty="0" err="1">
              <a:solidFill>
                <a:schemeClr val="tx1"/>
              </a:solidFill>
              <a:latin typeface="Arial" panose="020B0604020202020204" pitchFamily="34" charset="0"/>
              <a:ea typeface="ＭＳ Ｐゴシック" charset="-128"/>
              <a:cs typeface="Arial" panose="020B0604020202020204" pitchFamily="34" charset="0"/>
            </a:rPr>
            <a:t>và</a:t>
          </a:r>
          <a:r>
            <a:rPr lang="en-US" sz="2400" b="1" u="none"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dirty="0" err="1">
              <a:solidFill>
                <a:schemeClr val="tx1"/>
              </a:solidFill>
              <a:latin typeface="Arial" panose="020B0604020202020204" pitchFamily="34" charset="0"/>
              <a:ea typeface="ＭＳ Ｐゴシック" charset="-128"/>
              <a:cs typeface="Arial" panose="020B0604020202020204" pitchFamily="34" charset="0"/>
            </a:rPr>
            <a:t>bảo</a:t>
          </a:r>
          <a:r>
            <a:rPr lang="en-US" sz="2400" b="1" u="none"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dirty="0" err="1">
              <a:solidFill>
                <a:schemeClr val="tx1"/>
              </a:solidFill>
              <a:latin typeface="Arial" panose="020B0604020202020204" pitchFamily="34" charset="0"/>
              <a:ea typeface="ＭＳ Ｐゴシック" charset="-128"/>
              <a:cs typeface="Arial" panose="020B0604020202020204" pitchFamily="34" charset="0"/>
            </a:rPr>
            <a:t>dưỡng</a:t>
          </a:r>
          <a:endParaRPr lang="en-US" sz="2400" u="none" dirty="0"/>
        </a:p>
      </dgm:t>
    </dgm:pt>
    <dgm:pt modelId="{ED57F9E4-1E9B-45EE-AF12-2ECB61C3EB05}" type="parTrans" cxnId="{C34A5434-DAC9-4D7E-B46C-C06C82E4FCD6}">
      <dgm:prSet/>
      <dgm:spPr/>
      <dgm:t>
        <a:bodyPr/>
        <a:lstStyle/>
        <a:p>
          <a:endParaRPr lang="en-US"/>
        </a:p>
      </dgm:t>
    </dgm:pt>
    <dgm:pt modelId="{CB6FE8F8-356D-4A40-B86A-FA56C6B9C53C}" type="sibTrans" cxnId="{C34A5434-DAC9-4D7E-B46C-C06C82E4FCD6}">
      <dgm:prSet/>
      <dgm:spPr/>
      <dgm:t>
        <a:bodyPr/>
        <a:lstStyle/>
        <a:p>
          <a:endParaRPr lang="en-US"/>
        </a:p>
      </dgm:t>
    </dgm:pt>
    <dgm:pt modelId="{395B0CB9-9044-4C5F-A450-B6FFCFBFAD98}">
      <dgm:prSet phldrT="[Text]"/>
      <dgm:spPr/>
      <dgm:t>
        <a:bodyPr/>
        <a:lstStyle/>
        <a:p>
          <a:r>
            <a:rPr lang="en-US" dirty="0" err="1">
              <a:solidFill>
                <a:schemeClr val="tx1"/>
              </a:solidFill>
              <a:latin typeface="Arial" panose="020B0604020202020204" pitchFamily="34" charset="0"/>
              <a:ea typeface="ＭＳ Ｐゴシック" charset="-128"/>
              <a:cs typeface="Arial" panose="020B0604020202020204" pitchFamily="34" charset="0"/>
            </a:rPr>
            <a:t>Năng</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lượng</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và</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các</a:t>
          </a:r>
          <a:r>
            <a:rPr lang="en-US" dirty="0">
              <a:solidFill>
                <a:schemeClr val="tx1"/>
              </a:solidFill>
              <a:latin typeface="Arial" panose="020B0604020202020204" pitchFamily="34" charset="0"/>
              <a:ea typeface="ＭＳ Ｐゴシック" charset="-128"/>
              <a:cs typeface="Arial" panose="020B0604020202020204" pitchFamily="34" charset="0"/>
            </a:rPr>
            <a:t> chi </a:t>
          </a:r>
          <a:r>
            <a:rPr lang="en-US" dirty="0" err="1">
              <a:solidFill>
                <a:schemeClr val="tx1"/>
              </a:solidFill>
              <a:latin typeface="Arial" panose="020B0604020202020204" pitchFamily="34" charset="0"/>
              <a:ea typeface="ＭＳ Ｐゴシック" charset="-128"/>
              <a:cs typeface="Arial" panose="020B0604020202020204" pitchFamily="34" charset="0"/>
            </a:rPr>
            <a:t>phí</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liên</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quan</a:t>
          </a:r>
          <a:endParaRPr lang="en-US" dirty="0"/>
        </a:p>
      </dgm:t>
    </dgm:pt>
    <dgm:pt modelId="{F90184B5-8FB5-4E90-AAEC-3F9D117A571F}" type="parTrans" cxnId="{D4087779-7818-43AC-8FF2-D1772EB6FA4C}">
      <dgm:prSet/>
      <dgm:spPr/>
      <dgm:t>
        <a:bodyPr/>
        <a:lstStyle/>
        <a:p>
          <a:endParaRPr lang="en-US"/>
        </a:p>
      </dgm:t>
    </dgm:pt>
    <dgm:pt modelId="{CB3DF772-3F4D-440D-81BD-D77B2ED7DCC9}" type="sibTrans" cxnId="{D4087779-7818-43AC-8FF2-D1772EB6FA4C}">
      <dgm:prSet/>
      <dgm:spPr/>
      <dgm:t>
        <a:bodyPr/>
        <a:lstStyle/>
        <a:p>
          <a:endParaRPr lang="en-US"/>
        </a:p>
      </dgm:t>
    </dgm:pt>
    <dgm:pt modelId="{67732E3A-34EB-4B7A-82E4-4C7732FE3870}">
      <dgm:prSet phldrT="[Text]"/>
      <dgm:spPr/>
      <dgm:t>
        <a:bodyPr/>
        <a:lstStyle/>
        <a:p>
          <a:r>
            <a:rPr lang="en-US" dirty="0">
              <a:solidFill>
                <a:schemeClr val="tx1"/>
              </a:solidFill>
              <a:latin typeface="Arial" panose="020B0604020202020204" pitchFamily="34" charset="0"/>
              <a:ea typeface="ＭＳ Ｐゴシック" charset="-128"/>
              <a:cs typeface="Arial" panose="020B0604020202020204" pitchFamily="34" charset="0"/>
            </a:rPr>
            <a:t>Chi </a:t>
          </a:r>
          <a:r>
            <a:rPr lang="en-US" dirty="0" err="1">
              <a:solidFill>
                <a:schemeClr val="tx1"/>
              </a:solidFill>
              <a:latin typeface="Arial" panose="020B0604020202020204" pitchFamily="34" charset="0"/>
              <a:ea typeface="ＭＳ Ｐゴシック" charset="-128"/>
              <a:cs typeface="Arial" panose="020B0604020202020204" pitchFamily="34" charset="0"/>
            </a:rPr>
            <a:t>phí</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nhân</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công</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lương</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cho</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nhân</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viên</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vận</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hành</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và</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quản</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lý</a:t>
          </a:r>
          <a:r>
            <a:rPr lang="en-US" dirty="0">
              <a:solidFill>
                <a:schemeClr val="tx1"/>
              </a:solidFill>
              <a:latin typeface="Arial" panose="020B0604020202020204" pitchFamily="34" charset="0"/>
              <a:ea typeface="ＭＳ Ｐゴシック" charset="-128"/>
              <a:cs typeface="Arial" panose="020B0604020202020204" pitchFamily="34" charset="0"/>
            </a:rPr>
            <a:t>, ...)</a:t>
          </a:r>
          <a:endParaRPr lang="en-US" dirty="0"/>
        </a:p>
      </dgm:t>
    </dgm:pt>
    <dgm:pt modelId="{ACA8F28A-8A15-42A7-9E63-7D0BEB828027}" type="parTrans" cxnId="{80755F76-7252-422D-9135-0476B7EEB203}">
      <dgm:prSet/>
      <dgm:spPr/>
      <dgm:t>
        <a:bodyPr/>
        <a:lstStyle/>
        <a:p>
          <a:endParaRPr lang="en-US"/>
        </a:p>
      </dgm:t>
    </dgm:pt>
    <dgm:pt modelId="{D7A1FAEB-28F8-4BF3-987F-EC2918C4FF86}" type="sibTrans" cxnId="{80755F76-7252-422D-9135-0476B7EEB203}">
      <dgm:prSet/>
      <dgm:spPr/>
      <dgm:t>
        <a:bodyPr/>
        <a:lstStyle/>
        <a:p>
          <a:endParaRPr lang="en-US"/>
        </a:p>
      </dgm:t>
    </dgm:pt>
    <dgm:pt modelId="{BE4EC055-181B-4072-94AA-903D4FE36BA8}">
      <dgm:prSet phldrT="[Text]" custT="1"/>
      <dgm:spPr/>
      <dgm:t>
        <a:bodyPr/>
        <a:lstStyle/>
        <a:p>
          <a:pPr>
            <a:buFontTx/>
            <a:buNone/>
          </a:pPr>
          <a:r>
            <a:rPr lang="en-US" sz="2400" b="1" u="none" dirty="0" err="1">
              <a:solidFill>
                <a:schemeClr val="tx1"/>
              </a:solidFill>
              <a:latin typeface="Arial" panose="020B0604020202020204" pitchFamily="34" charset="0"/>
              <a:ea typeface="ＭＳ Ｐゴシック" charset="-128"/>
              <a:cs typeface="Arial" panose="020B0604020202020204" pitchFamily="34" charset="0"/>
            </a:rPr>
            <a:t>Các</a:t>
          </a:r>
          <a:r>
            <a:rPr lang="en-US" sz="2400" b="1" u="none" dirty="0">
              <a:solidFill>
                <a:schemeClr val="tx1"/>
              </a:solidFill>
              <a:latin typeface="Arial" panose="020B0604020202020204" pitchFamily="34" charset="0"/>
              <a:ea typeface="ＭＳ Ｐゴシック" charset="-128"/>
              <a:cs typeface="Arial" panose="020B0604020202020204" pitchFamily="34" charset="0"/>
            </a:rPr>
            <a:t> chi </a:t>
          </a:r>
          <a:r>
            <a:rPr lang="en-US" sz="2400" b="1" u="none" dirty="0" err="1">
              <a:solidFill>
                <a:schemeClr val="tx1"/>
              </a:solidFill>
              <a:latin typeface="Arial" panose="020B0604020202020204" pitchFamily="34" charset="0"/>
              <a:ea typeface="ＭＳ Ｐゴシック" charset="-128"/>
              <a:cs typeface="Arial" panose="020B0604020202020204" pitchFamily="34" charset="0"/>
            </a:rPr>
            <a:t>phí</a:t>
          </a:r>
          <a:r>
            <a:rPr lang="en-US" sz="2400" b="1" u="none"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dirty="0" err="1">
              <a:solidFill>
                <a:schemeClr val="tx1"/>
              </a:solidFill>
              <a:latin typeface="Arial" panose="020B0604020202020204" pitchFamily="34" charset="0"/>
              <a:ea typeface="ＭＳ Ｐゴシック" charset="-128"/>
              <a:cs typeface="Arial" panose="020B0604020202020204" pitchFamily="34" charset="0"/>
            </a:rPr>
            <a:t>khác</a:t>
          </a:r>
          <a:endParaRPr lang="en-US" sz="2400" u="none" dirty="0"/>
        </a:p>
      </dgm:t>
    </dgm:pt>
    <dgm:pt modelId="{AB6008E6-3CA6-4E2E-A9AF-234CFE16009A}" type="parTrans" cxnId="{345CC656-1AAD-4FF2-94F6-9A8B6393E29F}">
      <dgm:prSet/>
      <dgm:spPr/>
      <dgm:t>
        <a:bodyPr/>
        <a:lstStyle/>
        <a:p>
          <a:endParaRPr lang="en-US"/>
        </a:p>
      </dgm:t>
    </dgm:pt>
    <dgm:pt modelId="{070732F3-FBBA-49F9-A3D0-38E576A83462}" type="sibTrans" cxnId="{345CC656-1AAD-4FF2-94F6-9A8B6393E29F}">
      <dgm:prSet/>
      <dgm:spPr/>
      <dgm:t>
        <a:bodyPr/>
        <a:lstStyle/>
        <a:p>
          <a:endParaRPr lang="en-US"/>
        </a:p>
      </dgm:t>
    </dgm:pt>
    <dgm:pt modelId="{376EF64F-EE41-48AC-A637-ECE71DFA4153}">
      <dgm:prSet phldrT="[Text]"/>
      <dgm:spPr/>
      <dgm:t>
        <a:bodyPr/>
        <a:lstStyle/>
        <a:p>
          <a:r>
            <a:rPr lang="en-US" dirty="0">
              <a:solidFill>
                <a:schemeClr val="tx1"/>
              </a:solidFill>
              <a:latin typeface="Arial" panose="020B0604020202020204" pitchFamily="34" charset="0"/>
              <a:ea typeface="ＭＳ Ｐゴシック" charset="-128"/>
              <a:cs typeface="Arial" panose="020B0604020202020204" pitchFamily="34" charset="0"/>
            </a:rPr>
            <a:t>Chi </a:t>
          </a:r>
          <a:r>
            <a:rPr lang="en-US" dirty="0" err="1">
              <a:solidFill>
                <a:schemeClr val="tx1"/>
              </a:solidFill>
              <a:latin typeface="Arial" panose="020B0604020202020204" pitchFamily="34" charset="0"/>
              <a:ea typeface="ＭＳ Ｐゴシック" charset="-128"/>
              <a:cs typeface="Arial" panose="020B0604020202020204" pitchFamily="34" charset="0"/>
            </a:rPr>
            <a:t>phí</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thay</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thế</a:t>
          </a:r>
          <a:r>
            <a:rPr lang="en-US" dirty="0">
              <a:solidFill>
                <a:schemeClr val="tx1"/>
              </a:solidFill>
              <a:latin typeface="Arial" panose="020B0604020202020204" pitchFamily="34" charset="0"/>
              <a:ea typeface="ＭＳ Ｐゴシック" charset="-128"/>
              <a:cs typeface="Arial" panose="020B0604020202020204" pitchFamily="34" charset="0"/>
            </a:rPr>
            <a:t>: chi </a:t>
          </a:r>
          <a:r>
            <a:rPr lang="en-US" dirty="0" err="1">
              <a:solidFill>
                <a:schemeClr val="tx1"/>
              </a:solidFill>
              <a:latin typeface="Arial" panose="020B0604020202020204" pitchFamily="34" charset="0"/>
              <a:ea typeface="ＭＳ Ｐゴシック" charset="-128"/>
              <a:cs typeface="Arial" panose="020B0604020202020204" pitchFamily="34" charset="0"/>
            </a:rPr>
            <a:t>phí</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để</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loại</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bỏ</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thiết</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bị</a:t>
          </a:r>
          <a:r>
            <a:rPr lang="en-US" dirty="0">
              <a:solidFill>
                <a:schemeClr val="tx1"/>
              </a:solidFill>
              <a:latin typeface="Arial" panose="020B0604020202020204" pitchFamily="34" charset="0"/>
              <a:ea typeface="ＭＳ Ｐゴシック" charset="-128"/>
              <a:cs typeface="Arial" panose="020B0604020202020204" pitchFamily="34" charset="0"/>
            </a:rPr>
            <a:t> ở </a:t>
          </a:r>
          <a:r>
            <a:rPr lang="en-US" dirty="0" err="1">
              <a:solidFill>
                <a:schemeClr val="tx1"/>
              </a:solidFill>
              <a:latin typeface="Arial" panose="020B0604020202020204" pitchFamily="34" charset="0"/>
              <a:ea typeface="ＭＳ Ｐゴシック" charset="-128"/>
              <a:cs typeface="Arial" panose="020B0604020202020204" pitchFamily="34" charset="0"/>
            </a:rPr>
            <a:t>cuối</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vòng</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đời</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dự</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án</a:t>
          </a:r>
          <a:r>
            <a:rPr lang="en-US" dirty="0">
              <a:solidFill>
                <a:schemeClr val="tx1"/>
              </a:solidFill>
              <a:latin typeface="Arial" panose="020B0604020202020204" pitchFamily="34" charset="0"/>
              <a:ea typeface="ＭＳ Ｐゴシック" charset="-128"/>
              <a:cs typeface="Arial" panose="020B0604020202020204" pitchFamily="34" charset="0"/>
            </a:rPr>
            <a:t>.</a:t>
          </a:r>
          <a:endParaRPr lang="en-US" dirty="0"/>
        </a:p>
      </dgm:t>
    </dgm:pt>
    <dgm:pt modelId="{4670BC5F-BABB-4622-8E90-42DBE2B2F225}" type="parTrans" cxnId="{53606519-A96C-43F3-95B6-16DBA23E3DF3}">
      <dgm:prSet/>
      <dgm:spPr/>
      <dgm:t>
        <a:bodyPr/>
        <a:lstStyle/>
        <a:p>
          <a:endParaRPr lang="en-US"/>
        </a:p>
      </dgm:t>
    </dgm:pt>
    <dgm:pt modelId="{C5045EB5-F9F8-4BB1-8A6D-C80A18B8C019}" type="sibTrans" cxnId="{53606519-A96C-43F3-95B6-16DBA23E3DF3}">
      <dgm:prSet/>
      <dgm:spPr/>
      <dgm:t>
        <a:bodyPr/>
        <a:lstStyle/>
        <a:p>
          <a:endParaRPr lang="en-US"/>
        </a:p>
      </dgm:t>
    </dgm:pt>
    <dgm:pt modelId="{9F3DCDDC-656F-427F-8B95-46A31F187B6D}">
      <dgm:prSet phldrT="[Text]"/>
      <dgm:spPr/>
      <dgm:t>
        <a:bodyPr/>
        <a:lstStyle/>
        <a:p>
          <a:r>
            <a:rPr lang="en-US" dirty="0" err="1">
              <a:solidFill>
                <a:schemeClr val="tx1"/>
              </a:solidFill>
              <a:latin typeface="Arial" panose="020B0604020202020204" pitchFamily="34" charset="0"/>
              <a:ea typeface="ＭＳ Ｐゴシック" charset="-128"/>
              <a:cs typeface="Arial" panose="020B0604020202020204" pitchFamily="34" charset="0"/>
            </a:rPr>
            <a:t>Mất</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sản</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lượng</a:t>
          </a:r>
          <a:r>
            <a:rPr lang="en-US" dirty="0">
              <a:solidFill>
                <a:schemeClr val="tx1"/>
              </a:solidFill>
              <a:latin typeface="Arial" panose="020B0604020202020204" pitchFamily="34" charset="0"/>
              <a:ea typeface="ＭＳ Ｐゴシック" charset="-128"/>
              <a:cs typeface="Arial" panose="020B0604020202020204" pitchFamily="34" charset="0"/>
            </a:rPr>
            <a:t> do </a:t>
          </a:r>
          <a:r>
            <a:rPr lang="en-US" dirty="0" err="1">
              <a:solidFill>
                <a:schemeClr val="tx1"/>
              </a:solidFill>
              <a:latin typeface="Arial" panose="020B0604020202020204" pitchFamily="34" charset="0"/>
              <a:ea typeface="ＭＳ Ｐゴシック" charset="-128"/>
              <a:cs typeface="Arial" panose="020B0604020202020204" pitchFamily="34" charset="0"/>
            </a:rPr>
            <a:t>dừng</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sản</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xuất</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trong</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khi</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lắp</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đặt</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dự</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án</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và</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đưa</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hệ</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thống</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vào</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vận</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hành</a:t>
          </a:r>
          <a:r>
            <a:rPr lang="en-US" dirty="0">
              <a:solidFill>
                <a:schemeClr val="tx1"/>
              </a:solidFill>
              <a:latin typeface="Arial" panose="020B0604020202020204" pitchFamily="34" charset="0"/>
              <a:ea typeface="ＭＳ Ｐゴシック" charset="-128"/>
              <a:cs typeface="Arial" panose="020B0604020202020204" pitchFamily="34" charset="0"/>
            </a:rPr>
            <a:t>.</a:t>
          </a:r>
          <a:endParaRPr lang="en-US" dirty="0"/>
        </a:p>
      </dgm:t>
    </dgm:pt>
    <dgm:pt modelId="{8482A00C-EF61-4CB6-88F7-C41D65B7F8BF}" type="parTrans" cxnId="{D26F0266-A74C-4BBA-B007-AE4FE879BA41}">
      <dgm:prSet/>
      <dgm:spPr/>
      <dgm:t>
        <a:bodyPr/>
        <a:lstStyle/>
        <a:p>
          <a:endParaRPr lang="en-US"/>
        </a:p>
      </dgm:t>
    </dgm:pt>
    <dgm:pt modelId="{97ED61DD-5E5F-4DA3-A87D-71A3FB7238C8}" type="sibTrans" cxnId="{D26F0266-A74C-4BBA-B007-AE4FE879BA41}">
      <dgm:prSet/>
      <dgm:spPr/>
      <dgm:t>
        <a:bodyPr/>
        <a:lstStyle/>
        <a:p>
          <a:endParaRPr lang="en-US"/>
        </a:p>
      </dgm:t>
    </dgm:pt>
    <dgm:pt modelId="{82FC4166-299D-4158-8795-ABB6044D0A45}">
      <dgm:prSet phldrT="[Text]" custT="1"/>
      <dgm:spPr/>
      <dgm:t>
        <a:bodyPr/>
        <a:lstStyle/>
        <a:p>
          <a:r>
            <a:rPr lang="en-US" sz="1600" dirty="0" err="1">
              <a:solidFill>
                <a:schemeClr val="tx1"/>
              </a:solidFill>
              <a:latin typeface="Arial" panose="020B0604020202020204" pitchFamily="34" charset="0"/>
              <a:ea typeface="ＭＳ Ｐゴシック" charset="-128"/>
              <a:cs typeface="Arial" panose="020B0604020202020204" pitchFamily="34" charset="0"/>
            </a:rPr>
            <a:t>Các</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loại</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thuế</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phí</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hải</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quan</a:t>
          </a:r>
          <a:endParaRPr lang="en-US" sz="1600" dirty="0"/>
        </a:p>
      </dgm:t>
    </dgm:pt>
    <dgm:pt modelId="{2F0DB8B9-1460-4177-BE16-A9D711CE289D}" type="parTrans" cxnId="{E70C32F3-BF99-4E3E-ACF2-91A433DFED9B}">
      <dgm:prSet/>
      <dgm:spPr/>
      <dgm:t>
        <a:bodyPr/>
        <a:lstStyle/>
        <a:p>
          <a:endParaRPr lang="en-US"/>
        </a:p>
      </dgm:t>
    </dgm:pt>
    <dgm:pt modelId="{74EE7825-A1CF-4A38-8CE5-7212B43ADB41}" type="sibTrans" cxnId="{E70C32F3-BF99-4E3E-ACF2-91A433DFED9B}">
      <dgm:prSet/>
      <dgm:spPr/>
      <dgm:t>
        <a:bodyPr/>
        <a:lstStyle/>
        <a:p>
          <a:endParaRPr lang="en-US"/>
        </a:p>
      </dgm:t>
    </dgm:pt>
    <dgm:pt modelId="{3627F541-67E8-41FA-87CE-8A3D7ECE9A78}">
      <dgm:prSet phldrT="[Text]" custT="1"/>
      <dgm:spPr/>
      <dgm:t>
        <a:bodyPr/>
        <a:lstStyle/>
        <a:p>
          <a:r>
            <a:rPr lang="en-US" sz="1600" dirty="0" err="1">
              <a:solidFill>
                <a:schemeClr val="tx1"/>
              </a:solidFill>
              <a:latin typeface="Arial" panose="020B0604020202020204" pitchFamily="34" charset="0"/>
              <a:ea typeface="ＭＳ Ｐゴシック" charset="-128"/>
              <a:cs typeface="Arial" panose="020B0604020202020204" pitchFamily="34" charset="0"/>
            </a:rPr>
            <a:t>Các</a:t>
          </a:r>
          <a:r>
            <a:rPr lang="en-US" sz="1600" dirty="0">
              <a:solidFill>
                <a:schemeClr val="tx1"/>
              </a:solidFill>
              <a:latin typeface="Arial" panose="020B0604020202020204" pitchFamily="34" charset="0"/>
              <a:ea typeface="ＭＳ Ｐゴシック" charset="-128"/>
              <a:cs typeface="Arial" panose="020B0604020202020204" pitchFamily="34" charset="0"/>
            </a:rPr>
            <a:t> chi </a:t>
          </a:r>
          <a:r>
            <a:rPr lang="en-US" sz="1600" dirty="0" err="1">
              <a:solidFill>
                <a:schemeClr val="tx1"/>
              </a:solidFill>
              <a:latin typeface="Arial" panose="020B0604020202020204" pitchFamily="34" charset="0"/>
              <a:ea typeface="ＭＳ Ｐゴシック" charset="-128"/>
              <a:cs typeface="Arial" panose="020B0604020202020204" pitchFamily="34" charset="0"/>
            </a:rPr>
            <a:t>phí</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đào</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tạo</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nhân</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viên</a:t>
          </a:r>
          <a:endParaRPr lang="en-US" sz="1600" dirty="0"/>
        </a:p>
      </dgm:t>
    </dgm:pt>
    <dgm:pt modelId="{0E4F1D0D-0FB2-4041-836C-17ADE6F5F72B}" type="parTrans" cxnId="{06BA529A-6C67-4FBA-BB25-3AA175AD3FF6}">
      <dgm:prSet/>
      <dgm:spPr/>
      <dgm:t>
        <a:bodyPr/>
        <a:lstStyle/>
        <a:p>
          <a:endParaRPr lang="en-US"/>
        </a:p>
      </dgm:t>
    </dgm:pt>
    <dgm:pt modelId="{7AE63FF0-974B-4C20-BDA2-34942AF07A74}" type="sibTrans" cxnId="{06BA529A-6C67-4FBA-BB25-3AA175AD3FF6}">
      <dgm:prSet/>
      <dgm:spPr/>
      <dgm:t>
        <a:bodyPr/>
        <a:lstStyle/>
        <a:p>
          <a:endParaRPr lang="en-US"/>
        </a:p>
      </dgm:t>
    </dgm:pt>
    <dgm:pt modelId="{12A7618D-464C-47BA-9CB0-F8FF5A3B19E0}">
      <dgm:prSet phldrT="[Text]" custT="1"/>
      <dgm:spPr/>
      <dgm:t>
        <a:bodyPr/>
        <a:lstStyle/>
        <a:p>
          <a:r>
            <a:rPr lang="en-US" sz="1600" dirty="0" err="1">
              <a:solidFill>
                <a:schemeClr val="tx1"/>
              </a:solidFill>
              <a:latin typeface="Arial" panose="020B0604020202020204" pitchFamily="34" charset="0"/>
              <a:ea typeface="ＭＳ Ｐゴシック" charset="-128"/>
              <a:cs typeface="Arial" panose="020B0604020202020204" pitchFamily="34" charset="0"/>
            </a:rPr>
            <a:t>Các</a:t>
          </a:r>
          <a:r>
            <a:rPr lang="en-US" sz="1600" dirty="0">
              <a:solidFill>
                <a:schemeClr val="tx1"/>
              </a:solidFill>
              <a:latin typeface="Arial" panose="020B0604020202020204" pitchFamily="34" charset="0"/>
              <a:ea typeface="ＭＳ Ｐゴシック" charset="-128"/>
              <a:cs typeface="Arial" panose="020B0604020202020204" pitchFamily="34" charset="0"/>
            </a:rPr>
            <a:t> chi </a:t>
          </a:r>
          <a:r>
            <a:rPr lang="en-US" sz="1600" dirty="0" err="1">
              <a:solidFill>
                <a:schemeClr val="tx1"/>
              </a:solidFill>
              <a:latin typeface="Arial" panose="020B0604020202020204" pitchFamily="34" charset="0"/>
              <a:ea typeface="ＭＳ Ｐゴシック" charset="-128"/>
              <a:cs typeface="Arial" panose="020B0604020202020204" pitchFamily="34" charset="0"/>
            </a:rPr>
            <a:t>phí</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khác</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Bảo</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hiểm</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Kỹ</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thuật</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và</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Vận</a:t>
          </a:r>
          <a:r>
            <a:rPr lang="en-US" sz="1600" dirty="0">
              <a:solidFill>
                <a:schemeClr val="tx1"/>
              </a:solidFill>
              <a:latin typeface="Arial" panose="020B0604020202020204" pitchFamily="34" charset="0"/>
              <a:ea typeface="ＭＳ Ｐゴシック" charset="-128"/>
              <a:cs typeface="Arial" panose="020B0604020202020204" pitchFamily="34" charset="0"/>
            </a:rPr>
            <a:t> </a:t>
          </a:r>
          <a:r>
            <a:rPr lang="en-US" sz="1600" dirty="0" err="1">
              <a:solidFill>
                <a:schemeClr val="tx1"/>
              </a:solidFill>
              <a:latin typeface="Arial" panose="020B0604020202020204" pitchFamily="34" charset="0"/>
              <a:ea typeface="ＭＳ Ｐゴシック" charset="-128"/>
              <a:cs typeface="Arial" panose="020B0604020202020204" pitchFamily="34" charset="0"/>
            </a:rPr>
            <a:t>tải</a:t>
          </a:r>
          <a:r>
            <a:rPr lang="en-US" sz="1200" dirty="0">
              <a:solidFill>
                <a:schemeClr val="tx1"/>
              </a:solidFill>
              <a:latin typeface="Arial" panose="020B0604020202020204" pitchFamily="34" charset="0"/>
              <a:ea typeface="ＭＳ Ｐゴシック" charset="-128"/>
              <a:cs typeface="Arial" panose="020B0604020202020204" pitchFamily="34" charset="0"/>
            </a:rPr>
            <a:t>)</a:t>
          </a:r>
          <a:endParaRPr lang="en-US" sz="1200" dirty="0"/>
        </a:p>
      </dgm:t>
    </dgm:pt>
    <dgm:pt modelId="{268D28C5-CFB4-4A42-AC4F-F986360E9FC4}" type="parTrans" cxnId="{D3CB7879-2399-4542-85F0-F0BBE5D7CA5E}">
      <dgm:prSet/>
      <dgm:spPr/>
      <dgm:t>
        <a:bodyPr/>
        <a:lstStyle/>
        <a:p>
          <a:endParaRPr lang="en-US"/>
        </a:p>
      </dgm:t>
    </dgm:pt>
    <dgm:pt modelId="{73B36332-C613-42F9-BE47-BEB6B810C535}" type="sibTrans" cxnId="{D3CB7879-2399-4542-85F0-F0BBE5D7CA5E}">
      <dgm:prSet/>
      <dgm:spPr/>
      <dgm:t>
        <a:bodyPr/>
        <a:lstStyle/>
        <a:p>
          <a:endParaRPr lang="en-US"/>
        </a:p>
      </dgm:t>
    </dgm:pt>
    <dgm:pt modelId="{FBD28AFD-467D-4BDA-82BD-1725C5584832}">
      <dgm:prSet phldrT="[Text]"/>
      <dgm:spPr/>
      <dgm:t>
        <a:bodyPr/>
        <a:lstStyle/>
        <a:p>
          <a:r>
            <a:rPr lang="en-US" dirty="0" err="1">
              <a:solidFill>
                <a:schemeClr val="tx1"/>
              </a:solidFill>
              <a:latin typeface="Arial" panose="020B0604020202020204" pitchFamily="34" charset="0"/>
              <a:ea typeface="ＭＳ Ｐゴシック" charset="-128"/>
              <a:cs typeface="Arial" panose="020B0604020202020204" pitchFamily="34" charset="0"/>
            </a:rPr>
            <a:t>Các</a:t>
          </a:r>
          <a:r>
            <a:rPr lang="en-US" dirty="0">
              <a:solidFill>
                <a:schemeClr val="tx1"/>
              </a:solidFill>
              <a:latin typeface="Arial" panose="020B0604020202020204" pitchFamily="34" charset="0"/>
              <a:ea typeface="ＭＳ Ｐゴシック" charset="-128"/>
              <a:cs typeface="Arial" panose="020B0604020202020204" pitchFamily="34" charset="0"/>
            </a:rPr>
            <a:t> chi </a:t>
          </a:r>
          <a:r>
            <a:rPr lang="en-US" dirty="0" err="1">
              <a:solidFill>
                <a:schemeClr val="tx1"/>
              </a:solidFill>
              <a:latin typeface="Arial" panose="020B0604020202020204" pitchFamily="34" charset="0"/>
              <a:ea typeface="ＭＳ Ｐゴシック" charset="-128"/>
              <a:cs typeface="Arial" panose="020B0604020202020204" pitchFamily="34" charset="0"/>
            </a:rPr>
            <a:t>phí</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sửa</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chữa</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và</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bảo</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dưỡng</a:t>
          </a:r>
          <a:endParaRPr lang="en-US" dirty="0"/>
        </a:p>
      </dgm:t>
    </dgm:pt>
    <dgm:pt modelId="{57829E1D-16E6-43A7-B6D7-DABFA0088848}" type="parTrans" cxnId="{23B9ADF4-B3D6-4970-AED0-6367E95186D0}">
      <dgm:prSet/>
      <dgm:spPr/>
      <dgm:t>
        <a:bodyPr/>
        <a:lstStyle/>
        <a:p>
          <a:endParaRPr lang="en-US"/>
        </a:p>
      </dgm:t>
    </dgm:pt>
    <dgm:pt modelId="{A470C8D8-7C00-4F7B-BC21-CC00E2629158}" type="sibTrans" cxnId="{23B9ADF4-B3D6-4970-AED0-6367E95186D0}">
      <dgm:prSet/>
      <dgm:spPr/>
      <dgm:t>
        <a:bodyPr/>
        <a:lstStyle/>
        <a:p>
          <a:endParaRPr lang="en-US"/>
        </a:p>
      </dgm:t>
    </dgm:pt>
    <dgm:pt modelId="{839CBF8A-72E7-49D1-8F55-E5CDCB079499}">
      <dgm:prSet phldrT="[Text]"/>
      <dgm:spPr/>
      <dgm:t>
        <a:bodyPr/>
        <a:lstStyle/>
        <a:p>
          <a:r>
            <a:rPr lang="en-US">
              <a:solidFill>
                <a:schemeClr val="tx1"/>
              </a:solidFill>
              <a:latin typeface="Arial" panose="020B0604020202020204" pitchFamily="34" charset="0"/>
              <a:ea typeface="ＭＳ Ｐゴシック" charset="-128"/>
              <a:cs typeface="Arial" panose="020B0604020202020204" pitchFamily="34" charset="0"/>
            </a:rPr>
            <a:t>Các chi phí khác (vật liệu bổ trợ, chi phí hành chính)</a:t>
          </a:r>
          <a:endParaRPr lang="en-US" dirty="0"/>
        </a:p>
      </dgm:t>
    </dgm:pt>
    <dgm:pt modelId="{CF54C23D-5C0C-42C9-9A4F-DF29ED52C9C8}" type="parTrans" cxnId="{E0521D1C-D589-4E2A-A273-6A8A02013188}">
      <dgm:prSet/>
      <dgm:spPr/>
      <dgm:t>
        <a:bodyPr/>
        <a:lstStyle/>
        <a:p>
          <a:endParaRPr lang="en-US"/>
        </a:p>
      </dgm:t>
    </dgm:pt>
    <dgm:pt modelId="{5DEE47F5-26E5-48CD-A157-A3DDA5A05C5B}" type="sibTrans" cxnId="{E0521D1C-D589-4E2A-A273-6A8A02013188}">
      <dgm:prSet/>
      <dgm:spPr/>
      <dgm:t>
        <a:bodyPr/>
        <a:lstStyle/>
        <a:p>
          <a:endParaRPr lang="en-US"/>
        </a:p>
      </dgm:t>
    </dgm:pt>
    <dgm:pt modelId="{7CF22B80-4D07-400E-9772-CFFBEA8E3353}">
      <dgm:prSet phldrT="[Text]"/>
      <dgm:spPr/>
      <dgm:t>
        <a:bodyPr/>
        <a:lstStyle/>
        <a:p>
          <a:r>
            <a:rPr lang="en-US" dirty="0"/>
            <a:t>….</a:t>
          </a:r>
        </a:p>
      </dgm:t>
    </dgm:pt>
    <dgm:pt modelId="{FC1B9D8D-0BB5-464B-84CE-C40A1A2B2994}" type="parTrans" cxnId="{C42CED20-04F4-4673-9CEE-F8C1E53CC28C}">
      <dgm:prSet/>
      <dgm:spPr/>
      <dgm:t>
        <a:bodyPr/>
        <a:lstStyle/>
        <a:p>
          <a:endParaRPr lang="en-US"/>
        </a:p>
      </dgm:t>
    </dgm:pt>
    <dgm:pt modelId="{6559E092-0B2A-4B6A-AB6E-139957234038}" type="sibTrans" cxnId="{C42CED20-04F4-4673-9CEE-F8C1E53CC28C}">
      <dgm:prSet/>
      <dgm:spPr/>
      <dgm:t>
        <a:bodyPr/>
        <a:lstStyle/>
        <a:p>
          <a:endParaRPr lang="en-US"/>
        </a:p>
      </dgm:t>
    </dgm:pt>
    <dgm:pt modelId="{66B9427C-CFB0-4858-9C0D-C0893A333D09}" type="pres">
      <dgm:prSet presAssocID="{C67AE601-3D3A-49D3-BF92-3856233066A8}" presName="Name0" presStyleCnt="0">
        <dgm:presLayoutVars>
          <dgm:dir/>
          <dgm:animLvl val="lvl"/>
          <dgm:resizeHandles val="exact"/>
        </dgm:presLayoutVars>
      </dgm:prSet>
      <dgm:spPr/>
      <dgm:t>
        <a:bodyPr/>
        <a:lstStyle/>
        <a:p>
          <a:endParaRPr lang="en-US"/>
        </a:p>
      </dgm:t>
    </dgm:pt>
    <dgm:pt modelId="{C40FC551-5210-4A68-9DB3-DF3AD3D52321}" type="pres">
      <dgm:prSet presAssocID="{D2A0095F-3DD4-4320-BAAB-25A2C81435BD}" presName="linNode" presStyleCnt="0"/>
      <dgm:spPr/>
    </dgm:pt>
    <dgm:pt modelId="{A97A6AE9-2E87-4EDE-B369-BADF74A6853F}" type="pres">
      <dgm:prSet presAssocID="{D2A0095F-3DD4-4320-BAAB-25A2C81435BD}" presName="parentText" presStyleLbl="node1" presStyleIdx="0" presStyleCnt="3">
        <dgm:presLayoutVars>
          <dgm:chMax val="1"/>
          <dgm:bulletEnabled val="1"/>
        </dgm:presLayoutVars>
      </dgm:prSet>
      <dgm:spPr/>
      <dgm:t>
        <a:bodyPr/>
        <a:lstStyle/>
        <a:p>
          <a:endParaRPr lang="en-US"/>
        </a:p>
      </dgm:t>
    </dgm:pt>
    <dgm:pt modelId="{6169ADAA-23A7-44C8-9E38-A329FD06D817}" type="pres">
      <dgm:prSet presAssocID="{D2A0095F-3DD4-4320-BAAB-25A2C81435BD}" presName="descendantText" presStyleLbl="alignAccFollowNode1" presStyleIdx="0" presStyleCnt="3">
        <dgm:presLayoutVars>
          <dgm:bulletEnabled val="1"/>
        </dgm:presLayoutVars>
      </dgm:prSet>
      <dgm:spPr/>
      <dgm:t>
        <a:bodyPr/>
        <a:lstStyle/>
        <a:p>
          <a:endParaRPr lang="en-US"/>
        </a:p>
      </dgm:t>
    </dgm:pt>
    <dgm:pt modelId="{B495D4D7-D46D-46E6-B813-4300A1119BA3}" type="pres">
      <dgm:prSet presAssocID="{4A32EFFB-65B2-4F2D-8B0C-5178CF6E61DD}" presName="sp" presStyleCnt="0"/>
      <dgm:spPr/>
    </dgm:pt>
    <dgm:pt modelId="{96C0197C-8948-4473-839E-B7452C43A879}" type="pres">
      <dgm:prSet presAssocID="{A0AD5047-0EFE-4997-8DB9-63A3CC8211A2}" presName="linNode" presStyleCnt="0"/>
      <dgm:spPr/>
    </dgm:pt>
    <dgm:pt modelId="{84ADBDB6-AE13-4955-BA25-06A6326CBAB2}" type="pres">
      <dgm:prSet presAssocID="{A0AD5047-0EFE-4997-8DB9-63A3CC8211A2}" presName="parentText" presStyleLbl="node1" presStyleIdx="1" presStyleCnt="3">
        <dgm:presLayoutVars>
          <dgm:chMax val="1"/>
          <dgm:bulletEnabled val="1"/>
        </dgm:presLayoutVars>
      </dgm:prSet>
      <dgm:spPr/>
      <dgm:t>
        <a:bodyPr/>
        <a:lstStyle/>
        <a:p>
          <a:endParaRPr lang="en-US"/>
        </a:p>
      </dgm:t>
    </dgm:pt>
    <dgm:pt modelId="{9805221A-CC01-49AA-B652-908EDC5ABC1C}" type="pres">
      <dgm:prSet presAssocID="{A0AD5047-0EFE-4997-8DB9-63A3CC8211A2}" presName="descendantText" presStyleLbl="alignAccFollowNode1" presStyleIdx="1" presStyleCnt="3">
        <dgm:presLayoutVars>
          <dgm:bulletEnabled val="1"/>
        </dgm:presLayoutVars>
      </dgm:prSet>
      <dgm:spPr/>
      <dgm:t>
        <a:bodyPr/>
        <a:lstStyle/>
        <a:p>
          <a:endParaRPr lang="en-US"/>
        </a:p>
      </dgm:t>
    </dgm:pt>
    <dgm:pt modelId="{2F0017F4-9353-4857-B8E4-8FF5D84B34BE}" type="pres">
      <dgm:prSet presAssocID="{CB6FE8F8-356D-4A40-B86A-FA56C6B9C53C}" presName="sp" presStyleCnt="0"/>
      <dgm:spPr/>
    </dgm:pt>
    <dgm:pt modelId="{AC412845-5C13-4F18-B3DB-0B7325A9F875}" type="pres">
      <dgm:prSet presAssocID="{BE4EC055-181B-4072-94AA-903D4FE36BA8}" presName="linNode" presStyleCnt="0"/>
      <dgm:spPr/>
    </dgm:pt>
    <dgm:pt modelId="{DDB6F2BE-AA79-4176-AB57-A482D3AC4382}" type="pres">
      <dgm:prSet presAssocID="{BE4EC055-181B-4072-94AA-903D4FE36BA8}" presName="parentText" presStyleLbl="node1" presStyleIdx="2" presStyleCnt="3">
        <dgm:presLayoutVars>
          <dgm:chMax val="1"/>
          <dgm:bulletEnabled val="1"/>
        </dgm:presLayoutVars>
      </dgm:prSet>
      <dgm:spPr/>
      <dgm:t>
        <a:bodyPr/>
        <a:lstStyle/>
        <a:p>
          <a:endParaRPr lang="en-US"/>
        </a:p>
      </dgm:t>
    </dgm:pt>
    <dgm:pt modelId="{4B80E8F7-0075-4108-8D61-426D0C9CB7DE}" type="pres">
      <dgm:prSet presAssocID="{BE4EC055-181B-4072-94AA-903D4FE36BA8}" presName="descendantText" presStyleLbl="alignAccFollowNode1" presStyleIdx="2" presStyleCnt="3">
        <dgm:presLayoutVars>
          <dgm:bulletEnabled val="1"/>
        </dgm:presLayoutVars>
      </dgm:prSet>
      <dgm:spPr/>
      <dgm:t>
        <a:bodyPr/>
        <a:lstStyle/>
        <a:p>
          <a:endParaRPr lang="en-US"/>
        </a:p>
      </dgm:t>
    </dgm:pt>
  </dgm:ptLst>
  <dgm:cxnLst>
    <dgm:cxn modelId="{C34A5434-DAC9-4D7E-B46C-C06C82E4FCD6}" srcId="{C67AE601-3D3A-49D3-BF92-3856233066A8}" destId="{A0AD5047-0EFE-4997-8DB9-63A3CC8211A2}" srcOrd="1" destOrd="0" parTransId="{ED57F9E4-1E9B-45EE-AF12-2ECB61C3EB05}" sibTransId="{CB6FE8F8-356D-4A40-B86A-FA56C6B9C53C}"/>
    <dgm:cxn modelId="{84407220-152B-473A-8EDC-8205073ACAEA}" srcId="{C67AE601-3D3A-49D3-BF92-3856233066A8}" destId="{D2A0095F-3DD4-4320-BAAB-25A2C81435BD}" srcOrd="0" destOrd="0" parTransId="{B94C154A-74A1-4350-928C-73C3502414E9}" sibTransId="{4A32EFFB-65B2-4F2D-8B0C-5178CF6E61DD}"/>
    <dgm:cxn modelId="{DF70B9E2-D046-49A1-8C44-350D1DD3BD01}" type="presOf" srcId="{C67AE601-3D3A-49D3-BF92-3856233066A8}" destId="{66B9427C-CFB0-4858-9C0D-C0893A333D09}" srcOrd="0" destOrd="0" presId="urn:microsoft.com/office/officeart/2005/8/layout/vList5"/>
    <dgm:cxn modelId="{825986DB-46FB-46FC-A23E-E302B3224B5A}" srcId="{D2A0095F-3DD4-4320-BAAB-25A2C81435BD}" destId="{48361C83-4AA3-4065-810D-C2B55E876229}" srcOrd="1" destOrd="0" parTransId="{02915C42-00F7-48AB-86F5-E6325DCFB4B7}" sibTransId="{AAE52928-F5CC-4614-9143-0377F154EF57}"/>
    <dgm:cxn modelId="{767E90EC-6227-433F-9D91-BD18A92859F1}" type="presOf" srcId="{839CBF8A-72E7-49D1-8F55-E5CDCB079499}" destId="{9805221A-CC01-49AA-B652-908EDC5ABC1C}" srcOrd="0" destOrd="3" presId="urn:microsoft.com/office/officeart/2005/8/layout/vList5"/>
    <dgm:cxn modelId="{D4087779-7818-43AC-8FF2-D1772EB6FA4C}" srcId="{A0AD5047-0EFE-4997-8DB9-63A3CC8211A2}" destId="{395B0CB9-9044-4C5F-A450-B6FFCFBFAD98}" srcOrd="0" destOrd="0" parTransId="{F90184B5-8FB5-4E90-AAEC-3F9D117A571F}" sibTransId="{CB3DF772-3F4D-440D-81BD-D77B2ED7DCC9}"/>
    <dgm:cxn modelId="{D3CB7879-2399-4542-85F0-F0BBE5D7CA5E}" srcId="{D2A0095F-3DD4-4320-BAAB-25A2C81435BD}" destId="{12A7618D-464C-47BA-9CB0-F8FF5A3B19E0}" srcOrd="4" destOrd="0" parTransId="{268D28C5-CFB4-4A42-AC4F-F986360E9FC4}" sibTransId="{73B36332-C613-42F9-BE47-BEB6B810C535}"/>
    <dgm:cxn modelId="{D29F4822-8835-44B7-883C-B97CB616E670}" type="presOf" srcId="{67732E3A-34EB-4B7A-82E4-4C7732FE3870}" destId="{9805221A-CC01-49AA-B652-908EDC5ABC1C}" srcOrd="0" destOrd="1" presId="urn:microsoft.com/office/officeart/2005/8/layout/vList5"/>
    <dgm:cxn modelId="{2E22020A-77F8-446C-84E7-92C9EB99F49A}" type="presOf" srcId="{12A7618D-464C-47BA-9CB0-F8FF5A3B19E0}" destId="{6169ADAA-23A7-44C8-9E38-A329FD06D817}" srcOrd="0" destOrd="4" presId="urn:microsoft.com/office/officeart/2005/8/layout/vList5"/>
    <dgm:cxn modelId="{53606519-A96C-43F3-95B6-16DBA23E3DF3}" srcId="{BE4EC055-181B-4072-94AA-903D4FE36BA8}" destId="{376EF64F-EE41-48AC-A637-ECE71DFA4153}" srcOrd="0" destOrd="0" parTransId="{4670BC5F-BABB-4622-8E90-42DBE2B2F225}" sibTransId="{C5045EB5-F9F8-4BB1-8A6D-C80A18B8C019}"/>
    <dgm:cxn modelId="{6A08C66E-5C11-4A30-943B-27D72C4679AE}" type="presOf" srcId="{7CF22B80-4D07-400E-9772-CFFBEA8E3353}" destId="{4B80E8F7-0075-4108-8D61-426D0C9CB7DE}" srcOrd="0" destOrd="2" presId="urn:microsoft.com/office/officeart/2005/8/layout/vList5"/>
    <dgm:cxn modelId="{ED634DD3-3B81-4ABF-A70D-EA74B9F553FE}" type="presOf" srcId="{48361C83-4AA3-4065-810D-C2B55E876229}" destId="{6169ADAA-23A7-44C8-9E38-A329FD06D817}" srcOrd="0" destOrd="1" presId="urn:microsoft.com/office/officeart/2005/8/layout/vList5"/>
    <dgm:cxn modelId="{E0521D1C-D589-4E2A-A273-6A8A02013188}" srcId="{A0AD5047-0EFE-4997-8DB9-63A3CC8211A2}" destId="{839CBF8A-72E7-49D1-8F55-E5CDCB079499}" srcOrd="3" destOrd="0" parTransId="{CF54C23D-5C0C-42C9-9A4F-DF29ED52C9C8}" sibTransId="{5DEE47F5-26E5-48CD-A157-A3DDA5A05C5B}"/>
    <dgm:cxn modelId="{05EA23A2-CF5B-4E79-A221-3EDA67A9A445}" type="presOf" srcId="{D1B65E53-EA10-4FD7-88A8-2481BD1E1419}" destId="{6169ADAA-23A7-44C8-9E38-A329FD06D817}" srcOrd="0" destOrd="0" presId="urn:microsoft.com/office/officeart/2005/8/layout/vList5"/>
    <dgm:cxn modelId="{345CC656-1AAD-4FF2-94F6-9A8B6393E29F}" srcId="{C67AE601-3D3A-49D3-BF92-3856233066A8}" destId="{BE4EC055-181B-4072-94AA-903D4FE36BA8}" srcOrd="2" destOrd="0" parTransId="{AB6008E6-3CA6-4E2E-A9AF-234CFE16009A}" sibTransId="{070732F3-FBBA-49F9-A3D0-38E576A83462}"/>
    <dgm:cxn modelId="{06BA529A-6C67-4FBA-BB25-3AA175AD3FF6}" srcId="{D2A0095F-3DD4-4320-BAAB-25A2C81435BD}" destId="{3627F541-67E8-41FA-87CE-8A3D7ECE9A78}" srcOrd="3" destOrd="0" parTransId="{0E4F1D0D-0FB2-4041-836C-17ADE6F5F72B}" sibTransId="{7AE63FF0-974B-4C20-BDA2-34942AF07A74}"/>
    <dgm:cxn modelId="{1CDF5CFF-6360-4ABF-87CB-20257AEAB66F}" type="presOf" srcId="{BE4EC055-181B-4072-94AA-903D4FE36BA8}" destId="{DDB6F2BE-AA79-4176-AB57-A482D3AC4382}" srcOrd="0" destOrd="0" presId="urn:microsoft.com/office/officeart/2005/8/layout/vList5"/>
    <dgm:cxn modelId="{23B9ADF4-B3D6-4970-AED0-6367E95186D0}" srcId="{A0AD5047-0EFE-4997-8DB9-63A3CC8211A2}" destId="{FBD28AFD-467D-4BDA-82BD-1725C5584832}" srcOrd="2" destOrd="0" parTransId="{57829E1D-16E6-43A7-B6D7-DABFA0088848}" sibTransId="{A470C8D8-7C00-4F7B-BC21-CC00E2629158}"/>
    <dgm:cxn modelId="{10588DF4-F83C-469F-84DC-1CF9BDD131E2}" type="presOf" srcId="{A0AD5047-0EFE-4997-8DB9-63A3CC8211A2}" destId="{84ADBDB6-AE13-4955-BA25-06A6326CBAB2}" srcOrd="0" destOrd="0" presId="urn:microsoft.com/office/officeart/2005/8/layout/vList5"/>
    <dgm:cxn modelId="{D3DA49CA-15D8-49BC-B842-7E811D9F5024}" type="presOf" srcId="{FBD28AFD-467D-4BDA-82BD-1725C5584832}" destId="{9805221A-CC01-49AA-B652-908EDC5ABC1C}" srcOrd="0" destOrd="2" presId="urn:microsoft.com/office/officeart/2005/8/layout/vList5"/>
    <dgm:cxn modelId="{DE965B83-3B23-4B69-8735-8CD1664624DC}" type="presOf" srcId="{395B0CB9-9044-4C5F-A450-B6FFCFBFAD98}" destId="{9805221A-CC01-49AA-B652-908EDC5ABC1C}" srcOrd="0" destOrd="0" presId="urn:microsoft.com/office/officeart/2005/8/layout/vList5"/>
    <dgm:cxn modelId="{CAFF9B01-74CA-4FE3-9B67-8301F7DF7226}" type="presOf" srcId="{82FC4166-299D-4158-8795-ABB6044D0A45}" destId="{6169ADAA-23A7-44C8-9E38-A329FD06D817}" srcOrd="0" destOrd="2" presId="urn:microsoft.com/office/officeart/2005/8/layout/vList5"/>
    <dgm:cxn modelId="{80755F76-7252-422D-9135-0476B7EEB203}" srcId="{A0AD5047-0EFE-4997-8DB9-63A3CC8211A2}" destId="{67732E3A-34EB-4B7A-82E4-4C7732FE3870}" srcOrd="1" destOrd="0" parTransId="{ACA8F28A-8A15-42A7-9E63-7D0BEB828027}" sibTransId="{D7A1FAEB-28F8-4BF3-987F-EC2918C4FF86}"/>
    <dgm:cxn modelId="{A4100F02-0D64-4554-A8D8-22AE9F38FCA1}" type="presOf" srcId="{376EF64F-EE41-48AC-A637-ECE71DFA4153}" destId="{4B80E8F7-0075-4108-8D61-426D0C9CB7DE}" srcOrd="0" destOrd="0" presId="urn:microsoft.com/office/officeart/2005/8/layout/vList5"/>
    <dgm:cxn modelId="{1435137B-9546-4280-A225-125CBE2889F9}" srcId="{D2A0095F-3DD4-4320-BAAB-25A2C81435BD}" destId="{D1B65E53-EA10-4FD7-88A8-2481BD1E1419}" srcOrd="0" destOrd="0" parTransId="{0CC932F9-7C87-4F9B-87DB-0EA45A0EAB45}" sibTransId="{E25FB037-0375-4A08-9D59-70B63503538D}"/>
    <dgm:cxn modelId="{F82E3247-28CE-451D-9E2A-321C45B7A382}" type="presOf" srcId="{D2A0095F-3DD4-4320-BAAB-25A2C81435BD}" destId="{A97A6AE9-2E87-4EDE-B369-BADF74A6853F}" srcOrd="0" destOrd="0" presId="urn:microsoft.com/office/officeart/2005/8/layout/vList5"/>
    <dgm:cxn modelId="{D26F0266-A74C-4BBA-B007-AE4FE879BA41}" srcId="{BE4EC055-181B-4072-94AA-903D4FE36BA8}" destId="{9F3DCDDC-656F-427F-8B95-46A31F187B6D}" srcOrd="1" destOrd="0" parTransId="{8482A00C-EF61-4CB6-88F7-C41D65B7F8BF}" sibTransId="{97ED61DD-5E5F-4DA3-A87D-71A3FB7238C8}"/>
    <dgm:cxn modelId="{E70C32F3-BF99-4E3E-ACF2-91A433DFED9B}" srcId="{D2A0095F-3DD4-4320-BAAB-25A2C81435BD}" destId="{82FC4166-299D-4158-8795-ABB6044D0A45}" srcOrd="2" destOrd="0" parTransId="{2F0DB8B9-1460-4177-BE16-A9D711CE289D}" sibTransId="{74EE7825-A1CF-4A38-8CE5-7212B43ADB41}"/>
    <dgm:cxn modelId="{C42CED20-04F4-4673-9CEE-F8C1E53CC28C}" srcId="{BE4EC055-181B-4072-94AA-903D4FE36BA8}" destId="{7CF22B80-4D07-400E-9772-CFFBEA8E3353}" srcOrd="2" destOrd="0" parTransId="{FC1B9D8D-0BB5-464B-84CE-C40A1A2B2994}" sibTransId="{6559E092-0B2A-4B6A-AB6E-139957234038}"/>
    <dgm:cxn modelId="{DC4BB377-44FD-4C57-ACCF-3A2D6F3C5BCB}" type="presOf" srcId="{9F3DCDDC-656F-427F-8B95-46A31F187B6D}" destId="{4B80E8F7-0075-4108-8D61-426D0C9CB7DE}" srcOrd="0" destOrd="1" presId="urn:microsoft.com/office/officeart/2005/8/layout/vList5"/>
    <dgm:cxn modelId="{FEAB3DA4-99A9-43B1-A49A-59F8A3D2E279}" type="presOf" srcId="{3627F541-67E8-41FA-87CE-8A3D7ECE9A78}" destId="{6169ADAA-23A7-44C8-9E38-A329FD06D817}" srcOrd="0" destOrd="3" presId="urn:microsoft.com/office/officeart/2005/8/layout/vList5"/>
    <dgm:cxn modelId="{088C152A-3CEF-4A41-854F-74352EA84EA4}" type="presParOf" srcId="{66B9427C-CFB0-4858-9C0D-C0893A333D09}" destId="{C40FC551-5210-4A68-9DB3-DF3AD3D52321}" srcOrd="0" destOrd="0" presId="urn:microsoft.com/office/officeart/2005/8/layout/vList5"/>
    <dgm:cxn modelId="{9B789E2E-79CA-4AEA-A274-78099D08FE7D}" type="presParOf" srcId="{C40FC551-5210-4A68-9DB3-DF3AD3D52321}" destId="{A97A6AE9-2E87-4EDE-B369-BADF74A6853F}" srcOrd="0" destOrd="0" presId="urn:microsoft.com/office/officeart/2005/8/layout/vList5"/>
    <dgm:cxn modelId="{9E7E8498-8C98-44CD-8461-71250B500B87}" type="presParOf" srcId="{C40FC551-5210-4A68-9DB3-DF3AD3D52321}" destId="{6169ADAA-23A7-44C8-9E38-A329FD06D817}" srcOrd="1" destOrd="0" presId="urn:microsoft.com/office/officeart/2005/8/layout/vList5"/>
    <dgm:cxn modelId="{B8D4DAF4-A85F-47FA-9E3D-CB36511F3DFA}" type="presParOf" srcId="{66B9427C-CFB0-4858-9C0D-C0893A333D09}" destId="{B495D4D7-D46D-46E6-B813-4300A1119BA3}" srcOrd="1" destOrd="0" presId="urn:microsoft.com/office/officeart/2005/8/layout/vList5"/>
    <dgm:cxn modelId="{52EE2C39-9DE1-4C73-B6BC-EA16993D80B1}" type="presParOf" srcId="{66B9427C-CFB0-4858-9C0D-C0893A333D09}" destId="{96C0197C-8948-4473-839E-B7452C43A879}" srcOrd="2" destOrd="0" presId="urn:microsoft.com/office/officeart/2005/8/layout/vList5"/>
    <dgm:cxn modelId="{8B4369D9-10CF-409B-922A-BDBC35D9D0A6}" type="presParOf" srcId="{96C0197C-8948-4473-839E-B7452C43A879}" destId="{84ADBDB6-AE13-4955-BA25-06A6326CBAB2}" srcOrd="0" destOrd="0" presId="urn:microsoft.com/office/officeart/2005/8/layout/vList5"/>
    <dgm:cxn modelId="{04FDEB5A-55E3-4F33-88C2-84C01FBE11DC}" type="presParOf" srcId="{96C0197C-8948-4473-839E-B7452C43A879}" destId="{9805221A-CC01-49AA-B652-908EDC5ABC1C}" srcOrd="1" destOrd="0" presId="urn:microsoft.com/office/officeart/2005/8/layout/vList5"/>
    <dgm:cxn modelId="{9663921F-9E04-40BD-A0C3-8E1B7F4302E7}" type="presParOf" srcId="{66B9427C-CFB0-4858-9C0D-C0893A333D09}" destId="{2F0017F4-9353-4857-B8E4-8FF5D84B34BE}" srcOrd="3" destOrd="0" presId="urn:microsoft.com/office/officeart/2005/8/layout/vList5"/>
    <dgm:cxn modelId="{DA60923C-2BC6-41EC-9757-B6C12ECDA813}" type="presParOf" srcId="{66B9427C-CFB0-4858-9C0D-C0893A333D09}" destId="{AC412845-5C13-4F18-B3DB-0B7325A9F875}" srcOrd="4" destOrd="0" presId="urn:microsoft.com/office/officeart/2005/8/layout/vList5"/>
    <dgm:cxn modelId="{9EC1452F-41BD-4FEE-A612-AC433341B618}" type="presParOf" srcId="{AC412845-5C13-4F18-B3DB-0B7325A9F875}" destId="{DDB6F2BE-AA79-4176-AB57-A482D3AC4382}" srcOrd="0" destOrd="0" presId="urn:microsoft.com/office/officeart/2005/8/layout/vList5"/>
    <dgm:cxn modelId="{81FEAEAB-AE5F-4462-AD79-70F0D016F59C}" type="presParOf" srcId="{AC412845-5C13-4F18-B3DB-0B7325A9F875}" destId="{4B80E8F7-0075-4108-8D61-426D0C9CB7D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A226B0-B19A-4F48-9C24-89245D2DD4D4}"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n-US"/>
        </a:p>
      </dgm:t>
    </dgm:pt>
    <dgm:pt modelId="{6AB8400E-D6B9-4FBA-8A29-0A75E0AF6A2C}">
      <dgm:prSet phldrT="[Text]"/>
      <dgm:spPr/>
      <dgm:t>
        <a:bodyPr/>
        <a:lstStyle/>
        <a:p>
          <a:r>
            <a:rPr lang="en-US">
              <a:latin typeface="Arial" panose="020B0604020202020204" pitchFamily="34" charset="0"/>
              <a:ea typeface="ＭＳ Ｐゴシック" charset="-128"/>
              <a:cs typeface="Arial" panose="020B0604020202020204" pitchFamily="34" charset="0"/>
            </a:rPr>
            <a:t>Lãi suất</a:t>
          </a:r>
          <a:endParaRPr lang="en-US">
            <a:latin typeface="Arial" panose="020B0604020202020204" pitchFamily="34" charset="0"/>
            <a:cs typeface="Arial" panose="020B0604020202020204" pitchFamily="34" charset="0"/>
          </a:endParaRPr>
        </a:p>
      </dgm:t>
    </dgm:pt>
    <dgm:pt modelId="{5C7BA4A0-8431-484D-8283-BBCC589291C7}" type="parTrans" cxnId="{8D94ACB6-2965-4BB6-BE60-FD6326A9E3FB}">
      <dgm:prSet/>
      <dgm:spPr/>
      <dgm:t>
        <a:bodyPr/>
        <a:lstStyle/>
        <a:p>
          <a:endParaRPr lang="en-US">
            <a:latin typeface="Arial" panose="020B0604020202020204" pitchFamily="34" charset="0"/>
            <a:cs typeface="Arial" panose="020B0604020202020204" pitchFamily="34" charset="0"/>
          </a:endParaRPr>
        </a:p>
      </dgm:t>
    </dgm:pt>
    <dgm:pt modelId="{13B3CC0D-F891-4ED2-81C8-72005D261C35}" type="sibTrans" cxnId="{8D94ACB6-2965-4BB6-BE60-FD6326A9E3FB}">
      <dgm:prSet/>
      <dgm:spPr/>
      <dgm:t>
        <a:bodyPr/>
        <a:lstStyle/>
        <a:p>
          <a:endParaRPr lang="en-US">
            <a:latin typeface="Arial" panose="020B0604020202020204" pitchFamily="34" charset="0"/>
            <a:cs typeface="Arial" panose="020B0604020202020204" pitchFamily="34" charset="0"/>
          </a:endParaRPr>
        </a:p>
      </dgm:t>
    </dgm:pt>
    <dgm:pt modelId="{E4BFC05B-DF77-4128-A65A-8B91E9247205}">
      <dgm:prSet phldrT="[Text]"/>
      <dgm:spPr/>
      <dgm:t>
        <a:bodyPr/>
        <a:lstStyle/>
        <a:p>
          <a:r>
            <a:rPr lang="en-US" dirty="0">
              <a:latin typeface="Arial" panose="020B0604020202020204" pitchFamily="34" charset="0"/>
              <a:ea typeface="ＭＳ Ｐゴシック" charset="-128"/>
              <a:cs typeface="Arial" panose="020B0604020202020204" pitchFamily="34" charset="0"/>
            </a:rPr>
            <a:t>Khi </a:t>
          </a:r>
          <a:r>
            <a:rPr lang="en-US" dirty="0" err="1">
              <a:latin typeface="Arial" panose="020B0604020202020204" pitchFamily="34" charset="0"/>
              <a:ea typeface="ＭＳ Ｐゴシック" charset="-128"/>
              <a:cs typeface="Arial" panose="020B0604020202020204" pitchFamily="34" charset="0"/>
            </a:rPr>
            <a:t>một</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lượng</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tiền</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được</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cho</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vay</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trong</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một</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khoảng</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thời</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gian</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xác</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định</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điển</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hình</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là</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một</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năm</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một</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tỉ</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lệ</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nhất</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định</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sẽ</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phải</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trả</a:t>
          </a:r>
          <a:endParaRPr lang="en-US" dirty="0">
            <a:latin typeface="Arial" panose="020B0604020202020204" pitchFamily="34" charset="0"/>
            <a:cs typeface="Arial" panose="020B0604020202020204" pitchFamily="34" charset="0"/>
          </a:endParaRPr>
        </a:p>
      </dgm:t>
    </dgm:pt>
    <dgm:pt modelId="{F8EC10C7-2ACD-4E40-B7ED-44E74EAC8FE9}" type="parTrans" cxnId="{9ED148AD-CEC9-4136-BF3F-AD4B3E214157}">
      <dgm:prSet/>
      <dgm:spPr/>
      <dgm:t>
        <a:bodyPr/>
        <a:lstStyle/>
        <a:p>
          <a:endParaRPr lang="en-US">
            <a:latin typeface="Arial" panose="020B0604020202020204" pitchFamily="34" charset="0"/>
            <a:cs typeface="Arial" panose="020B0604020202020204" pitchFamily="34" charset="0"/>
          </a:endParaRPr>
        </a:p>
      </dgm:t>
    </dgm:pt>
    <dgm:pt modelId="{FD81E8E6-6E4F-4B56-A21A-C6A98C1F8060}" type="sibTrans" cxnId="{9ED148AD-CEC9-4136-BF3F-AD4B3E214157}">
      <dgm:prSet/>
      <dgm:spPr/>
      <dgm:t>
        <a:bodyPr/>
        <a:lstStyle/>
        <a:p>
          <a:endParaRPr lang="en-US">
            <a:latin typeface="Arial" panose="020B0604020202020204" pitchFamily="34" charset="0"/>
            <a:cs typeface="Arial" panose="020B0604020202020204" pitchFamily="34" charset="0"/>
          </a:endParaRPr>
        </a:p>
      </dgm:t>
    </dgm:pt>
    <dgm:pt modelId="{BC463260-39D7-4657-B4D2-8E5926E81BC8}">
      <dgm:prSet phldrT="[Text]"/>
      <dgm:spPr/>
      <dgm:t>
        <a:bodyPr/>
        <a:lstStyle/>
        <a:p>
          <a:r>
            <a:rPr lang="en-US">
              <a:latin typeface="Arial" panose="020B0604020202020204" pitchFamily="34" charset="0"/>
              <a:ea typeface="ＭＳ Ｐゴシック" charset="-128"/>
              <a:cs typeface="Arial" panose="020B0604020202020204" pitchFamily="34" charset="0"/>
            </a:rPr>
            <a:t>Tỉ lệ chiết khấu</a:t>
          </a:r>
          <a:endParaRPr lang="en-US">
            <a:latin typeface="Arial" panose="020B0604020202020204" pitchFamily="34" charset="0"/>
            <a:cs typeface="Arial" panose="020B0604020202020204" pitchFamily="34" charset="0"/>
          </a:endParaRPr>
        </a:p>
      </dgm:t>
    </dgm:pt>
    <dgm:pt modelId="{146CF725-5A8C-47BD-ACDC-ABC5DFFC2415}" type="parTrans" cxnId="{0831FB56-7ABE-4602-9FA8-470CA9E180AB}">
      <dgm:prSet/>
      <dgm:spPr/>
      <dgm:t>
        <a:bodyPr/>
        <a:lstStyle/>
        <a:p>
          <a:endParaRPr lang="en-US">
            <a:latin typeface="Arial" panose="020B0604020202020204" pitchFamily="34" charset="0"/>
            <a:cs typeface="Arial" panose="020B0604020202020204" pitchFamily="34" charset="0"/>
          </a:endParaRPr>
        </a:p>
      </dgm:t>
    </dgm:pt>
    <dgm:pt modelId="{177CE887-0F8A-4F33-B9E2-7DBDE0CFDD56}" type="sibTrans" cxnId="{0831FB56-7ABE-4602-9FA8-470CA9E180AB}">
      <dgm:prSet/>
      <dgm:spPr/>
      <dgm:t>
        <a:bodyPr/>
        <a:lstStyle/>
        <a:p>
          <a:endParaRPr lang="en-US">
            <a:latin typeface="Arial" panose="020B0604020202020204" pitchFamily="34" charset="0"/>
            <a:cs typeface="Arial" panose="020B0604020202020204" pitchFamily="34" charset="0"/>
          </a:endParaRPr>
        </a:p>
      </dgm:t>
    </dgm:pt>
    <dgm:pt modelId="{DC1B68AC-A09F-4FB5-B6F0-D8DC4B877089}">
      <dgm:prSet phldrT="[Text]"/>
      <dgm:spPr/>
      <dgm:t>
        <a:bodyPr/>
        <a:lstStyle/>
        <a:p>
          <a:r>
            <a:rPr lang="en-US" dirty="0" err="1">
              <a:latin typeface="Arial" panose="020B0604020202020204" pitchFamily="34" charset="0"/>
              <a:ea typeface="ＭＳ Ｐゴシック" charset="-128"/>
              <a:cs typeface="Arial" panose="020B0604020202020204" pitchFamily="34" charset="0"/>
            </a:rPr>
            <a:t>Để</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chuyển</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đổi</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dòng</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tiền</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tương</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lai</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về</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lượng</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tương</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đương</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tại</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thời</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điểm</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hiện</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tại</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dựa</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trên</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điều</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chỉnh</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giá</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trị</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của</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tiền</a:t>
          </a:r>
          <a:endParaRPr lang="en-US" dirty="0">
            <a:latin typeface="Arial" panose="020B0604020202020204" pitchFamily="34" charset="0"/>
            <a:cs typeface="Arial" panose="020B0604020202020204" pitchFamily="34" charset="0"/>
          </a:endParaRPr>
        </a:p>
      </dgm:t>
    </dgm:pt>
    <dgm:pt modelId="{33163FF8-BCD2-4F2A-8D40-21D84CE759F3}" type="parTrans" cxnId="{6328C5FB-FC8C-49CD-919A-E81580BFC87B}">
      <dgm:prSet/>
      <dgm:spPr/>
      <dgm:t>
        <a:bodyPr/>
        <a:lstStyle/>
        <a:p>
          <a:endParaRPr lang="en-US">
            <a:latin typeface="Arial" panose="020B0604020202020204" pitchFamily="34" charset="0"/>
            <a:cs typeface="Arial" panose="020B0604020202020204" pitchFamily="34" charset="0"/>
          </a:endParaRPr>
        </a:p>
      </dgm:t>
    </dgm:pt>
    <dgm:pt modelId="{49E0C501-0B75-4D01-8982-5D407D11CD80}" type="sibTrans" cxnId="{6328C5FB-FC8C-49CD-919A-E81580BFC87B}">
      <dgm:prSet/>
      <dgm:spPr/>
      <dgm:t>
        <a:bodyPr/>
        <a:lstStyle/>
        <a:p>
          <a:endParaRPr lang="en-US">
            <a:latin typeface="Arial" panose="020B0604020202020204" pitchFamily="34" charset="0"/>
            <a:cs typeface="Arial" panose="020B0604020202020204" pitchFamily="34" charset="0"/>
          </a:endParaRPr>
        </a:p>
      </dgm:t>
    </dgm:pt>
    <dgm:pt modelId="{80503937-C696-422F-8E9F-61A3AA41EE8C}">
      <dgm:prSet/>
      <dgm:spPr/>
      <dgm:t>
        <a:bodyPr/>
        <a:lstStyle/>
        <a:p>
          <a:r>
            <a:rPr lang="en-US" dirty="0">
              <a:latin typeface="Arial" panose="020B0604020202020204" pitchFamily="34" charset="0"/>
              <a:ea typeface="ＭＳ Ｐゴシック" charset="-128"/>
              <a:cs typeface="Arial" panose="020B0604020202020204" pitchFamily="34" charset="0"/>
            </a:rPr>
            <a:t>FV = PV(1 + </a:t>
          </a:r>
          <a:r>
            <a:rPr lang="en-US" dirty="0" err="1">
              <a:latin typeface="Arial" panose="020B0604020202020204" pitchFamily="34" charset="0"/>
              <a:ea typeface="ＭＳ Ｐゴシック" charset="-128"/>
              <a:cs typeface="Arial" panose="020B0604020202020204" pitchFamily="34" charset="0"/>
            </a:rPr>
            <a:t>i</a:t>
          </a:r>
          <a:r>
            <a:rPr lang="en-US" dirty="0">
              <a:latin typeface="Arial" panose="020B0604020202020204" pitchFamily="34" charset="0"/>
              <a:ea typeface="ＭＳ Ｐゴシック" charset="-128"/>
              <a:cs typeface="Arial" panose="020B0604020202020204" pitchFamily="34" charset="0"/>
            </a:rPr>
            <a:t>)</a:t>
          </a:r>
          <a:r>
            <a:rPr lang="en-US" baseline="30000" dirty="0">
              <a:latin typeface="Arial" panose="020B0604020202020204" pitchFamily="34" charset="0"/>
              <a:ea typeface="ＭＳ Ｐゴシック" charset="-128"/>
              <a:cs typeface="Arial" panose="020B0604020202020204" pitchFamily="34" charset="0"/>
            </a:rPr>
            <a:t>n</a:t>
          </a:r>
        </a:p>
      </dgm:t>
    </dgm:pt>
    <dgm:pt modelId="{12EC3783-AF3D-4020-B1DD-4D8918CB2345}" type="parTrans" cxnId="{58FE5F0D-EF27-4FB8-B1A2-6AD82A071FC3}">
      <dgm:prSet/>
      <dgm:spPr/>
      <dgm:t>
        <a:bodyPr/>
        <a:lstStyle/>
        <a:p>
          <a:endParaRPr lang="en-US">
            <a:latin typeface="Arial" panose="020B0604020202020204" pitchFamily="34" charset="0"/>
            <a:cs typeface="Arial" panose="020B0604020202020204" pitchFamily="34" charset="0"/>
          </a:endParaRPr>
        </a:p>
      </dgm:t>
    </dgm:pt>
    <dgm:pt modelId="{9BB8AF0B-FEAB-42BC-8CF0-E21681FA8BBB}" type="sibTrans" cxnId="{58FE5F0D-EF27-4FB8-B1A2-6AD82A071FC3}">
      <dgm:prSet/>
      <dgm:spPr/>
      <dgm:t>
        <a:bodyPr/>
        <a:lstStyle/>
        <a:p>
          <a:endParaRPr lang="en-US">
            <a:latin typeface="Arial" panose="020B0604020202020204" pitchFamily="34" charset="0"/>
            <a:cs typeface="Arial" panose="020B0604020202020204" pitchFamily="34" charset="0"/>
          </a:endParaRPr>
        </a:p>
      </dgm:t>
    </dgm:pt>
    <dgm:pt modelId="{9DAAAB5B-F1DB-4716-A450-D15298E1736F}">
      <dgm:prSet/>
      <dgm:spPr/>
      <dgm:t>
        <a:bodyPr/>
        <a:lstStyle/>
        <a:p>
          <a:r>
            <a:rPr lang="en-US" dirty="0" err="1">
              <a:latin typeface="Arial" panose="020B0604020202020204" pitchFamily="34" charset="0"/>
              <a:ea typeface="ＭＳ Ｐゴシック" charset="-128"/>
              <a:cs typeface="Arial" panose="020B0604020202020204" pitchFamily="34" charset="0"/>
            </a:rPr>
            <a:t>Được</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đề</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cập</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đến</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như</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là</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tỉ</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lệ</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ngưỡng</a:t>
          </a:r>
          <a:r>
            <a:rPr lang="en-US" dirty="0">
              <a:latin typeface="Arial" panose="020B0604020202020204" pitchFamily="34" charset="0"/>
              <a:ea typeface="ＭＳ Ｐゴシック" charset="-128"/>
              <a:cs typeface="Arial" panose="020B0604020202020204" pitchFamily="34" charset="0"/>
            </a:rPr>
            <a:t> hay chi </a:t>
          </a:r>
          <a:r>
            <a:rPr lang="en-US" dirty="0" err="1">
              <a:latin typeface="Arial" panose="020B0604020202020204" pitchFamily="34" charset="0"/>
              <a:ea typeface="ＭＳ Ｐゴシック" charset="-128"/>
              <a:cs typeface="Arial" panose="020B0604020202020204" pitchFamily="34" charset="0"/>
            </a:rPr>
            <a:t>phí</a:t>
          </a:r>
          <a:r>
            <a:rPr lang="en-US" dirty="0">
              <a:latin typeface="Arial" panose="020B0604020202020204" pitchFamily="34" charset="0"/>
              <a:ea typeface="ＭＳ Ｐゴシック" charset="-128"/>
              <a:cs typeface="Arial" panose="020B0604020202020204" pitchFamily="34" charset="0"/>
            </a:rPr>
            <a:t> </a:t>
          </a:r>
          <a:r>
            <a:rPr lang="en-US" dirty="0" err="1">
              <a:latin typeface="Arial" panose="020B0604020202020204" pitchFamily="34" charset="0"/>
              <a:ea typeface="ＭＳ Ｐゴシック" charset="-128"/>
              <a:cs typeface="Arial" panose="020B0604020202020204" pitchFamily="34" charset="0"/>
            </a:rPr>
            <a:t>vốn</a:t>
          </a:r>
          <a:endParaRPr lang="en-US" dirty="0">
            <a:latin typeface="Arial" panose="020B0604020202020204" pitchFamily="34" charset="0"/>
            <a:ea typeface="ＭＳ Ｐゴシック" charset="-128"/>
            <a:cs typeface="Arial" panose="020B0604020202020204" pitchFamily="34" charset="0"/>
          </a:endParaRPr>
        </a:p>
      </dgm:t>
    </dgm:pt>
    <dgm:pt modelId="{FEEA3810-29DA-4E7A-9BEB-1601CD24DC47}" type="parTrans" cxnId="{F6175B6E-493B-4EAC-8A19-706377F46C95}">
      <dgm:prSet/>
      <dgm:spPr/>
      <dgm:t>
        <a:bodyPr/>
        <a:lstStyle/>
        <a:p>
          <a:endParaRPr lang="en-US">
            <a:latin typeface="Arial" panose="020B0604020202020204" pitchFamily="34" charset="0"/>
            <a:cs typeface="Arial" panose="020B0604020202020204" pitchFamily="34" charset="0"/>
          </a:endParaRPr>
        </a:p>
      </dgm:t>
    </dgm:pt>
    <dgm:pt modelId="{1BC82ED4-ED1D-4A9E-992D-EFC5BB7023A3}" type="sibTrans" cxnId="{F6175B6E-493B-4EAC-8A19-706377F46C95}">
      <dgm:prSet/>
      <dgm:spPr/>
      <dgm:t>
        <a:bodyPr/>
        <a:lstStyle/>
        <a:p>
          <a:endParaRPr lang="en-US">
            <a:latin typeface="Arial" panose="020B0604020202020204" pitchFamily="34" charset="0"/>
            <a:cs typeface="Arial" panose="020B0604020202020204" pitchFamily="34" charset="0"/>
          </a:endParaRPr>
        </a:p>
      </dgm:t>
    </dgm:pt>
    <dgm:pt modelId="{92AA4BFB-BD2F-4FB0-89E7-0A9E1B8C5778}">
      <dgm:prSet/>
      <dgm:spPr/>
      <dgm:t>
        <a:bodyPr/>
        <a:lstStyle/>
        <a:p>
          <a:r>
            <a:rPr lang="en-US">
              <a:latin typeface="Arial" panose="020B0604020202020204" pitchFamily="34" charset="0"/>
              <a:ea typeface="ＭＳ Ｐゴシック" charset="-128"/>
              <a:cs typeface="Arial" panose="020B0604020202020204" pitchFamily="34" charset="0"/>
            </a:rPr>
            <a:t>Khấu hao</a:t>
          </a:r>
          <a:endParaRPr lang="en-US">
            <a:latin typeface="Arial" panose="020B0604020202020204" pitchFamily="34" charset="0"/>
            <a:cs typeface="Arial" panose="020B0604020202020204" pitchFamily="34" charset="0"/>
          </a:endParaRPr>
        </a:p>
      </dgm:t>
    </dgm:pt>
    <dgm:pt modelId="{A6DF92A4-66E0-4D63-9993-0CAED11E8C6A}" type="parTrans" cxnId="{FCE64AC7-8BAE-4A04-A475-3906D3FE6382}">
      <dgm:prSet/>
      <dgm:spPr/>
      <dgm:t>
        <a:bodyPr/>
        <a:lstStyle/>
        <a:p>
          <a:endParaRPr lang="en-US">
            <a:latin typeface="Arial" panose="020B0604020202020204" pitchFamily="34" charset="0"/>
            <a:cs typeface="Arial" panose="020B0604020202020204" pitchFamily="34" charset="0"/>
          </a:endParaRPr>
        </a:p>
      </dgm:t>
    </dgm:pt>
    <dgm:pt modelId="{DAC9CAD1-332B-4AA2-8780-C58D2566E828}" type="sibTrans" cxnId="{FCE64AC7-8BAE-4A04-A475-3906D3FE6382}">
      <dgm:prSet/>
      <dgm:spPr/>
      <dgm:t>
        <a:bodyPr/>
        <a:lstStyle/>
        <a:p>
          <a:endParaRPr lang="en-US">
            <a:latin typeface="Arial" panose="020B0604020202020204" pitchFamily="34" charset="0"/>
            <a:cs typeface="Arial" panose="020B0604020202020204" pitchFamily="34" charset="0"/>
          </a:endParaRPr>
        </a:p>
      </dgm:t>
    </dgm:pt>
    <dgm:pt modelId="{6D4C018B-25D5-4BCC-A683-74EF7F902B31}">
      <dgm:prSet/>
      <dgm:spPr/>
      <dgm:t>
        <a:bodyPr/>
        <a:lstStyle/>
        <a:p>
          <a:r>
            <a:rPr lang="en-US">
              <a:latin typeface="Arial" panose="020B0604020202020204" pitchFamily="34" charset="0"/>
              <a:ea typeface="ＭＳ Ｐゴシック" charset="-128"/>
              <a:cs typeface="Arial" panose="020B0604020202020204" pitchFamily="34" charset="0"/>
            </a:rPr>
            <a:t>Phân bổ chi phí đầu tư trong vòng đời dự đoán của thiết bị hoặc quá trình</a:t>
          </a:r>
          <a:endParaRPr lang="en-US">
            <a:latin typeface="Arial" panose="020B0604020202020204" pitchFamily="34" charset="0"/>
            <a:cs typeface="Arial" panose="020B0604020202020204" pitchFamily="34" charset="0"/>
          </a:endParaRPr>
        </a:p>
      </dgm:t>
    </dgm:pt>
    <dgm:pt modelId="{29A9C0F7-5206-4E06-8407-06A462F1FBFF}" type="parTrans" cxnId="{A2E41281-78BB-4437-85A7-C99758A84BB1}">
      <dgm:prSet/>
      <dgm:spPr/>
      <dgm:t>
        <a:bodyPr/>
        <a:lstStyle/>
        <a:p>
          <a:endParaRPr lang="en-US">
            <a:latin typeface="Arial" panose="020B0604020202020204" pitchFamily="34" charset="0"/>
            <a:cs typeface="Arial" panose="020B0604020202020204" pitchFamily="34" charset="0"/>
          </a:endParaRPr>
        </a:p>
      </dgm:t>
    </dgm:pt>
    <dgm:pt modelId="{66C371AC-2EC0-43C1-87C5-AFD79FA038E4}" type="sibTrans" cxnId="{A2E41281-78BB-4437-85A7-C99758A84BB1}">
      <dgm:prSet/>
      <dgm:spPr/>
      <dgm:t>
        <a:bodyPr/>
        <a:lstStyle/>
        <a:p>
          <a:endParaRPr lang="en-US">
            <a:latin typeface="Arial" panose="020B0604020202020204" pitchFamily="34" charset="0"/>
            <a:cs typeface="Arial" panose="020B0604020202020204" pitchFamily="34" charset="0"/>
          </a:endParaRPr>
        </a:p>
      </dgm:t>
    </dgm:pt>
    <dgm:pt modelId="{63DCDFB0-E7C8-4EB3-9D41-117821E5C932}">
      <dgm:prSet/>
      <dgm:spPr/>
      <dgm:t>
        <a:bodyPr/>
        <a:lstStyle/>
        <a:p>
          <a:r>
            <a:rPr lang="en-US">
              <a:latin typeface="Arial" panose="020B0604020202020204" pitchFamily="34" charset="0"/>
              <a:ea typeface="ＭＳ Ｐゴシック" charset="-128"/>
              <a:cs typeface="Arial" panose="020B0604020202020204" pitchFamily="34" charset="0"/>
            </a:rPr>
            <a:t>Các giá trị khấu hao được sử dụng để giảm giá trị của khoản đầu tư</a:t>
          </a:r>
        </a:p>
      </dgm:t>
    </dgm:pt>
    <dgm:pt modelId="{AA0FF236-F5EF-4C5B-B967-B8BA8F12B018}" type="parTrans" cxnId="{9B6260AC-F07D-44BB-838B-FB18DB55F1BE}">
      <dgm:prSet/>
      <dgm:spPr/>
      <dgm:t>
        <a:bodyPr/>
        <a:lstStyle/>
        <a:p>
          <a:endParaRPr lang="en-US">
            <a:latin typeface="Arial" panose="020B0604020202020204" pitchFamily="34" charset="0"/>
            <a:cs typeface="Arial" panose="020B0604020202020204" pitchFamily="34" charset="0"/>
          </a:endParaRPr>
        </a:p>
      </dgm:t>
    </dgm:pt>
    <dgm:pt modelId="{56B1A5DB-2129-4D73-98B0-EA06E505EE6E}" type="sibTrans" cxnId="{9B6260AC-F07D-44BB-838B-FB18DB55F1BE}">
      <dgm:prSet/>
      <dgm:spPr/>
      <dgm:t>
        <a:bodyPr/>
        <a:lstStyle/>
        <a:p>
          <a:endParaRPr lang="en-US">
            <a:latin typeface="Arial" panose="020B0604020202020204" pitchFamily="34" charset="0"/>
            <a:cs typeface="Arial" panose="020B0604020202020204" pitchFamily="34" charset="0"/>
          </a:endParaRPr>
        </a:p>
      </dgm:t>
    </dgm:pt>
    <dgm:pt modelId="{81DA9DB7-5D0B-43BA-96D2-F9F7B9A53386}">
      <dgm:prSet/>
      <dgm:spPr/>
      <dgm:t>
        <a:bodyPr/>
        <a:lstStyle/>
        <a:p>
          <a:r>
            <a:rPr lang="en-US">
              <a:latin typeface="Arial" panose="020B0604020202020204" pitchFamily="34" charset="0"/>
              <a:ea typeface="ＭＳ Ｐゴシック" charset="-128"/>
              <a:cs typeface="Arial" panose="020B0604020202020204" pitchFamily="34" charset="0"/>
            </a:rPr>
            <a:t>Giá trị kế toán và vòng đời trông đợi hay hữu dụng</a:t>
          </a:r>
        </a:p>
      </dgm:t>
    </dgm:pt>
    <dgm:pt modelId="{9A9FD9F9-486C-4626-912E-01F53A1190F9}" type="parTrans" cxnId="{B9A586AB-F1F9-4768-AA14-6F43463C366F}">
      <dgm:prSet/>
      <dgm:spPr/>
      <dgm:t>
        <a:bodyPr/>
        <a:lstStyle/>
        <a:p>
          <a:endParaRPr lang="en-US">
            <a:latin typeface="Arial" panose="020B0604020202020204" pitchFamily="34" charset="0"/>
            <a:cs typeface="Arial" panose="020B0604020202020204" pitchFamily="34" charset="0"/>
          </a:endParaRPr>
        </a:p>
      </dgm:t>
    </dgm:pt>
    <dgm:pt modelId="{95BF0BB1-3D97-44BF-8BD4-77BB3B08D7B3}" type="sibTrans" cxnId="{B9A586AB-F1F9-4768-AA14-6F43463C366F}">
      <dgm:prSet/>
      <dgm:spPr/>
      <dgm:t>
        <a:bodyPr/>
        <a:lstStyle/>
        <a:p>
          <a:endParaRPr lang="en-US">
            <a:latin typeface="Arial" panose="020B0604020202020204" pitchFamily="34" charset="0"/>
            <a:cs typeface="Arial" panose="020B0604020202020204" pitchFamily="34" charset="0"/>
          </a:endParaRPr>
        </a:p>
      </dgm:t>
    </dgm:pt>
    <dgm:pt modelId="{0DD8E7DE-200F-402C-8733-5D60DBCA9EF9}">
      <dgm:prSet/>
      <dgm:spPr/>
      <dgm:t>
        <a:bodyPr/>
        <a:lstStyle/>
        <a:p>
          <a:r>
            <a:rPr lang="en-US">
              <a:latin typeface="Arial" panose="020B0604020202020204" pitchFamily="34" charset="0"/>
              <a:cs typeface="Arial" panose="020B0604020202020204" pitchFamily="34" charset="0"/>
            </a:rPr>
            <a:t>Lạm phát</a:t>
          </a:r>
        </a:p>
      </dgm:t>
    </dgm:pt>
    <dgm:pt modelId="{27B31583-632D-4159-8092-E7B2A11814DE}" type="parTrans" cxnId="{31506A54-BE72-48B3-8B08-79F47CC9B9EE}">
      <dgm:prSet/>
      <dgm:spPr/>
      <dgm:t>
        <a:bodyPr/>
        <a:lstStyle/>
        <a:p>
          <a:endParaRPr lang="en-US">
            <a:latin typeface="Arial" panose="020B0604020202020204" pitchFamily="34" charset="0"/>
            <a:cs typeface="Arial" panose="020B0604020202020204" pitchFamily="34" charset="0"/>
          </a:endParaRPr>
        </a:p>
      </dgm:t>
    </dgm:pt>
    <dgm:pt modelId="{AB15804B-7656-4320-AE28-9B1C54B2DD4B}" type="sibTrans" cxnId="{31506A54-BE72-48B3-8B08-79F47CC9B9EE}">
      <dgm:prSet/>
      <dgm:spPr/>
      <dgm:t>
        <a:bodyPr/>
        <a:lstStyle/>
        <a:p>
          <a:endParaRPr lang="en-US">
            <a:latin typeface="Arial" panose="020B0604020202020204" pitchFamily="34" charset="0"/>
            <a:cs typeface="Arial" panose="020B0604020202020204" pitchFamily="34" charset="0"/>
          </a:endParaRPr>
        </a:p>
      </dgm:t>
    </dgm:pt>
    <dgm:pt modelId="{D63D3CFB-7FCF-4646-92DE-A2A09FDFFB26}">
      <dgm:prSet/>
      <dgm:spPr/>
      <dgm:t>
        <a:bodyPr/>
        <a:lstStyle/>
        <a:p>
          <a:r>
            <a:rPr lang="en-US">
              <a:latin typeface="Arial" panose="020B0604020202020204" pitchFamily="34" charset="0"/>
              <a:ea typeface="ＭＳ Ｐゴシック" charset="-128"/>
              <a:cs typeface="Arial" panose="020B0604020202020204" pitchFamily="34" charset="0"/>
            </a:rPr>
            <a:t>Đo lường mức độ giả sức mua của tiền</a:t>
          </a:r>
          <a:endParaRPr lang="en-US">
            <a:latin typeface="Arial" panose="020B0604020202020204" pitchFamily="34" charset="0"/>
            <a:cs typeface="Arial" panose="020B0604020202020204" pitchFamily="34" charset="0"/>
          </a:endParaRPr>
        </a:p>
      </dgm:t>
    </dgm:pt>
    <dgm:pt modelId="{380F61F4-EB99-4780-8EEF-BE1E1B9059E3}" type="parTrans" cxnId="{E6CA6234-CF6A-4CDD-8DA1-5F248827A979}">
      <dgm:prSet/>
      <dgm:spPr/>
      <dgm:t>
        <a:bodyPr/>
        <a:lstStyle/>
        <a:p>
          <a:endParaRPr lang="en-US">
            <a:latin typeface="Arial" panose="020B0604020202020204" pitchFamily="34" charset="0"/>
            <a:cs typeface="Arial" panose="020B0604020202020204" pitchFamily="34" charset="0"/>
          </a:endParaRPr>
        </a:p>
      </dgm:t>
    </dgm:pt>
    <dgm:pt modelId="{8EAD2D1C-4F8A-4E01-997E-43A5618F21D6}" type="sibTrans" cxnId="{E6CA6234-CF6A-4CDD-8DA1-5F248827A979}">
      <dgm:prSet/>
      <dgm:spPr/>
      <dgm:t>
        <a:bodyPr/>
        <a:lstStyle/>
        <a:p>
          <a:endParaRPr lang="en-US">
            <a:latin typeface="Arial" panose="020B0604020202020204" pitchFamily="34" charset="0"/>
            <a:cs typeface="Arial" panose="020B0604020202020204" pitchFamily="34" charset="0"/>
          </a:endParaRPr>
        </a:p>
      </dgm:t>
    </dgm:pt>
    <dgm:pt modelId="{F88DCC4A-B893-4A2B-B819-62345C7D87EA}">
      <dgm:prSet/>
      <dgm:spPr/>
      <dgm:t>
        <a:bodyPr/>
        <a:lstStyle/>
        <a:p>
          <a:r>
            <a:rPr lang="en-US">
              <a:latin typeface="Arial" panose="020B0604020202020204" pitchFamily="34" charset="0"/>
              <a:ea typeface="ＭＳ Ｐゴシック" charset="-128"/>
              <a:cs typeface="Arial" panose="020B0604020202020204" pitchFamily="34" charset="0"/>
            </a:rPr>
            <a:t>Lạm phát thường được mô tả dưới dạng phần trăm</a:t>
          </a:r>
          <a:endParaRPr lang="en-US">
            <a:latin typeface="Arial" panose="020B0604020202020204" pitchFamily="34" charset="0"/>
            <a:cs typeface="Arial" panose="020B0604020202020204" pitchFamily="34" charset="0"/>
          </a:endParaRPr>
        </a:p>
      </dgm:t>
    </dgm:pt>
    <dgm:pt modelId="{2D9B8AB2-0454-4BDE-A861-B792969D90B5}" type="parTrans" cxnId="{3B845BE0-37D4-4CB7-9729-6E01C218CFCA}">
      <dgm:prSet/>
      <dgm:spPr/>
      <dgm:t>
        <a:bodyPr/>
        <a:lstStyle/>
        <a:p>
          <a:endParaRPr lang="en-US">
            <a:latin typeface="Arial" panose="020B0604020202020204" pitchFamily="34" charset="0"/>
            <a:cs typeface="Arial" panose="020B0604020202020204" pitchFamily="34" charset="0"/>
          </a:endParaRPr>
        </a:p>
      </dgm:t>
    </dgm:pt>
    <dgm:pt modelId="{1DB8D731-A6B0-44AD-804B-CE2EAC7647B1}" type="sibTrans" cxnId="{3B845BE0-37D4-4CB7-9729-6E01C218CFCA}">
      <dgm:prSet/>
      <dgm:spPr/>
      <dgm:t>
        <a:bodyPr/>
        <a:lstStyle/>
        <a:p>
          <a:endParaRPr lang="en-US">
            <a:latin typeface="Arial" panose="020B0604020202020204" pitchFamily="34" charset="0"/>
            <a:cs typeface="Arial" panose="020B0604020202020204" pitchFamily="34" charset="0"/>
          </a:endParaRPr>
        </a:p>
      </dgm:t>
    </dgm:pt>
    <dgm:pt modelId="{57D54B5C-F126-48EA-BD4F-90C31DDC4069}">
      <dgm:prSet/>
      <dgm:spPr/>
      <dgm:t>
        <a:bodyPr/>
        <a:lstStyle/>
        <a:p>
          <a:r>
            <a:rPr lang="en-US">
              <a:latin typeface="Arial" panose="020B0604020202020204" pitchFamily="34" charset="0"/>
              <a:ea typeface="ＭＳ Ｐゴシック" charset="-128"/>
              <a:cs typeface="Arial" panose="020B0604020202020204" pitchFamily="34" charset="0"/>
            </a:rPr>
            <a:t>Giá trị còn lại</a:t>
          </a:r>
          <a:endParaRPr lang="en-US">
            <a:latin typeface="Arial" panose="020B0604020202020204" pitchFamily="34" charset="0"/>
            <a:cs typeface="Arial" panose="020B0604020202020204" pitchFamily="34" charset="0"/>
          </a:endParaRPr>
        </a:p>
      </dgm:t>
    </dgm:pt>
    <dgm:pt modelId="{C132B522-E033-4F13-BFBE-94FBDAB40278}" type="parTrans" cxnId="{255062DF-C8F3-4EDE-BCAB-BAE579D16438}">
      <dgm:prSet/>
      <dgm:spPr/>
      <dgm:t>
        <a:bodyPr/>
        <a:lstStyle/>
        <a:p>
          <a:endParaRPr lang="en-US">
            <a:latin typeface="Arial" panose="020B0604020202020204" pitchFamily="34" charset="0"/>
            <a:cs typeface="Arial" panose="020B0604020202020204" pitchFamily="34" charset="0"/>
          </a:endParaRPr>
        </a:p>
      </dgm:t>
    </dgm:pt>
    <dgm:pt modelId="{4ED4AD05-EA9A-4F32-B533-0D4274D6F137}" type="sibTrans" cxnId="{255062DF-C8F3-4EDE-BCAB-BAE579D16438}">
      <dgm:prSet/>
      <dgm:spPr/>
      <dgm:t>
        <a:bodyPr/>
        <a:lstStyle/>
        <a:p>
          <a:endParaRPr lang="en-US">
            <a:latin typeface="Arial" panose="020B0604020202020204" pitchFamily="34" charset="0"/>
            <a:cs typeface="Arial" panose="020B0604020202020204" pitchFamily="34" charset="0"/>
          </a:endParaRPr>
        </a:p>
      </dgm:t>
    </dgm:pt>
    <dgm:pt modelId="{621EDB70-F33D-438F-AFAB-51DE7984FE21}">
      <dgm:prSet/>
      <dgm:spPr/>
      <dgm:t>
        <a:bodyPr/>
        <a:lstStyle/>
        <a:p>
          <a:r>
            <a:rPr lang="en-US">
              <a:latin typeface="Arial" panose="020B0604020202020204" pitchFamily="34" charset="0"/>
              <a:ea typeface="ＭＳ Ｐゴシック" charset="-128"/>
              <a:cs typeface="Arial" panose="020B0604020202020204" pitchFamily="34" charset="0"/>
            </a:rPr>
            <a:t>Lượng tiền có thể có được từ tài sản tại thời điểm thay thế hoặc tại thời điểm cuối của chu kỳ nghiên cứu</a:t>
          </a:r>
          <a:endParaRPr lang="en-US">
            <a:latin typeface="Arial" panose="020B0604020202020204" pitchFamily="34" charset="0"/>
            <a:cs typeface="Arial" panose="020B0604020202020204" pitchFamily="34" charset="0"/>
          </a:endParaRPr>
        </a:p>
      </dgm:t>
    </dgm:pt>
    <dgm:pt modelId="{A564D56E-139A-42D2-90DB-950582606822}" type="parTrans" cxnId="{B969EC2B-A341-4EAC-872F-EA6612B61596}">
      <dgm:prSet/>
      <dgm:spPr/>
      <dgm:t>
        <a:bodyPr/>
        <a:lstStyle/>
        <a:p>
          <a:endParaRPr lang="en-US">
            <a:latin typeface="Arial" panose="020B0604020202020204" pitchFamily="34" charset="0"/>
            <a:cs typeface="Arial" panose="020B0604020202020204" pitchFamily="34" charset="0"/>
          </a:endParaRPr>
        </a:p>
      </dgm:t>
    </dgm:pt>
    <dgm:pt modelId="{64A2BC0A-A1E3-47C0-9C83-4117252C9F24}" type="sibTrans" cxnId="{B969EC2B-A341-4EAC-872F-EA6612B61596}">
      <dgm:prSet/>
      <dgm:spPr/>
      <dgm:t>
        <a:bodyPr/>
        <a:lstStyle/>
        <a:p>
          <a:endParaRPr lang="en-US">
            <a:latin typeface="Arial" panose="020B0604020202020204" pitchFamily="34" charset="0"/>
            <a:cs typeface="Arial" panose="020B0604020202020204" pitchFamily="34" charset="0"/>
          </a:endParaRPr>
        </a:p>
      </dgm:t>
    </dgm:pt>
    <dgm:pt modelId="{C850E223-171F-49EE-B2A3-0EB70C9672CB}" type="pres">
      <dgm:prSet presAssocID="{0AA226B0-B19A-4F48-9C24-89245D2DD4D4}" presName="linear" presStyleCnt="0">
        <dgm:presLayoutVars>
          <dgm:animLvl val="lvl"/>
          <dgm:resizeHandles val="exact"/>
        </dgm:presLayoutVars>
      </dgm:prSet>
      <dgm:spPr/>
      <dgm:t>
        <a:bodyPr/>
        <a:lstStyle/>
        <a:p>
          <a:endParaRPr lang="en-US"/>
        </a:p>
      </dgm:t>
    </dgm:pt>
    <dgm:pt modelId="{439E5360-98B5-4359-ADFD-4337C1C5E397}" type="pres">
      <dgm:prSet presAssocID="{6AB8400E-D6B9-4FBA-8A29-0A75E0AF6A2C}" presName="parentText" presStyleLbl="node1" presStyleIdx="0" presStyleCnt="5">
        <dgm:presLayoutVars>
          <dgm:chMax val="0"/>
          <dgm:bulletEnabled val="1"/>
        </dgm:presLayoutVars>
      </dgm:prSet>
      <dgm:spPr/>
      <dgm:t>
        <a:bodyPr/>
        <a:lstStyle/>
        <a:p>
          <a:endParaRPr lang="en-US"/>
        </a:p>
      </dgm:t>
    </dgm:pt>
    <dgm:pt modelId="{83576FB7-B798-43D5-84CF-0ACBB830F052}" type="pres">
      <dgm:prSet presAssocID="{6AB8400E-D6B9-4FBA-8A29-0A75E0AF6A2C}" presName="childText" presStyleLbl="revTx" presStyleIdx="0" presStyleCnt="5">
        <dgm:presLayoutVars>
          <dgm:bulletEnabled val="1"/>
        </dgm:presLayoutVars>
      </dgm:prSet>
      <dgm:spPr/>
      <dgm:t>
        <a:bodyPr/>
        <a:lstStyle/>
        <a:p>
          <a:endParaRPr lang="en-US"/>
        </a:p>
      </dgm:t>
    </dgm:pt>
    <dgm:pt modelId="{1EE3A05B-2E4E-42C2-8648-1178919AC70A}" type="pres">
      <dgm:prSet presAssocID="{BC463260-39D7-4657-B4D2-8E5926E81BC8}" presName="parentText" presStyleLbl="node1" presStyleIdx="1" presStyleCnt="5" custLinFactNeighborX="-926" custLinFactNeighborY="1544">
        <dgm:presLayoutVars>
          <dgm:chMax val="0"/>
          <dgm:bulletEnabled val="1"/>
        </dgm:presLayoutVars>
      </dgm:prSet>
      <dgm:spPr/>
      <dgm:t>
        <a:bodyPr/>
        <a:lstStyle/>
        <a:p>
          <a:endParaRPr lang="en-US"/>
        </a:p>
      </dgm:t>
    </dgm:pt>
    <dgm:pt modelId="{A0E97E44-A0C2-4B30-9D71-9EF081A28017}" type="pres">
      <dgm:prSet presAssocID="{BC463260-39D7-4657-B4D2-8E5926E81BC8}" presName="childText" presStyleLbl="revTx" presStyleIdx="1" presStyleCnt="5">
        <dgm:presLayoutVars>
          <dgm:bulletEnabled val="1"/>
        </dgm:presLayoutVars>
      </dgm:prSet>
      <dgm:spPr/>
      <dgm:t>
        <a:bodyPr/>
        <a:lstStyle/>
        <a:p>
          <a:endParaRPr lang="en-US"/>
        </a:p>
      </dgm:t>
    </dgm:pt>
    <dgm:pt modelId="{A1D4F1FA-1086-4E02-BA1F-11F6E19F4979}" type="pres">
      <dgm:prSet presAssocID="{92AA4BFB-BD2F-4FB0-89E7-0A9E1B8C5778}" presName="parentText" presStyleLbl="node1" presStyleIdx="2" presStyleCnt="5">
        <dgm:presLayoutVars>
          <dgm:chMax val="0"/>
          <dgm:bulletEnabled val="1"/>
        </dgm:presLayoutVars>
      </dgm:prSet>
      <dgm:spPr/>
      <dgm:t>
        <a:bodyPr/>
        <a:lstStyle/>
        <a:p>
          <a:endParaRPr lang="en-US"/>
        </a:p>
      </dgm:t>
    </dgm:pt>
    <dgm:pt modelId="{D9671AD3-AD1D-4F59-AAF4-2CE336024792}" type="pres">
      <dgm:prSet presAssocID="{92AA4BFB-BD2F-4FB0-89E7-0A9E1B8C5778}" presName="childText" presStyleLbl="revTx" presStyleIdx="2" presStyleCnt="5">
        <dgm:presLayoutVars>
          <dgm:bulletEnabled val="1"/>
        </dgm:presLayoutVars>
      </dgm:prSet>
      <dgm:spPr/>
      <dgm:t>
        <a:bodyPr/>
        <a:lstStyle/>
        <a:p>
          <a:endParaRPr lang="en-US"/>
        </a:p>
      </dgm:t>
    </dgm:pt>
    <dgm:pt modelId="{24040C4F-AE91-4C96-B05D-8AF926729E7E}" type="pres">
      <dgm:prSet presAssocID="{0DD8E7DE-200F-402C-8733-5D60DBCA9EF9}" presName="parentText" presStyleLbl="node1" presStyleIdx="3" presStyleCnt="5">
        <dgm:presLayoutVars>
          <dgm:chMax val="0"/>
          <dgm:bulletEnabled val="1"/>
        </dgm:presLayoutVars>
      </dgm:prSet>
      <dgm:spPr/>
      <dgm:t>
        <a:bodyPr/>
        <a:lstStyle/>
        <a:p>
          <a:endParaRPr lang="en-US"/>
        </a:p>
      </dgm:t>
    </dgm:pt>
    <dgm:pt modelId="{94695473-9C7D-45C1-8ED3-920514F08C70}" type="pres">
      <dgm:prSet presAssocID="{0DD8E7DE-200F-402C-8733-5D60DBCA9EF9}" presName="childText" presStyleLbl="revTx" presStyleIdx="3" presStyleCnt="5">
        <dgm:presLayoutVars>
          <dgm:bulletEnabled val="1"/>
        </dgm:presLayoutVars>
      </dgm:prSet>
      <dgm:spPr/>
      <dgm:t>
        <a:bodyPr/>
        <a:lstStyle/>
        <a:p>
          <a:endParaRPr lang="en-US"/>
        </a:p>
      </dgm:t>
    </dgm:pt>
    <dgm:pt modelId="{D4DDE342-241D-41C4-AFF7-4A59A69E66F4}" type="pres">
      <dgm:prSet presAssocID="{57D54B5C-F126-48EA-BD4F-90C31DDC4069}" presName="parentText" presStyleLbl="node1" presStyleIdx="4" presStyleCnt="5">
        <dgm:presLayoutVars>
          <dgm:chMax val="0"/>
          <dgm:bulletEnabled val="1"/>
        </dgm:presLayoutVars>
      </dgm:prSet>
      <dgm:spPr/>
      <dgm:t>
        <a:bodyPr/>
        <a:lstStyle/>
        <a:p>
          <a:endParaRPr lang="en-US"/>
        </a:p>
      </dgm:t>
    </dgm:pt>
    <dgm:pt modelId="{6BB611BF-4AEA-4EB6-93B0-8570EF729294}" type="pres">
      <dgm:prSet presAssocID="{57D54B5C-F126-48EA-BD4F-90C31DDC4069}" presName="childText" presStyleLbl="revTx" presStyleIdx="4" presStyleCnt="5">
        <dgm:presLayoutVars>
          <dgm:bulletEnabled val="1"/>
        </dgm:presLayoutVars>
      </dgm:prSet>
      <dgm:spPr/>
      <dgm:t>
        <a:bodyPr/>
        <a:lstStyle/>
        <a:p>
          <a:endParaRPr lang="en-US"/>
        </a:p>
      </dgm:t>
    </dgm:pt>
  </dgm:ptLst>
  <dgm:cxnLst>
    <dgm:cxn modelId="{6899D226-7ED8-4CAD-8385-6F57D6AFAB40}" type="presOf" srcId="{F88DCC4A-B893-4A2B-B819-62345C7D87EA}" destId="{94695473-9C7D-45C1-8ED3-920514F08C70}" srcOrd="0" destOrd="1" presId="urn:microsoft.com/office/officeart/2005/8/layout/vList2"/>
    <dgm:cxn modelId="{422B9565-80B2-40F2-9B8E-68EB3AD79CA6}" type="presOf" srcId="{0DD8E7DE-200F-402C-8733-5D60DBCA9EF9}" destId="{24040C4F-AE91-4C96-B05D-8AF926729E7E}" srcOrd="0" destOrd="0" presId="urn:microsoft.com/office/officeart/2005/8/layout/vList2"/>
    <dgm:cxn modelId="{58FE5F0D-EF27-4FB8-B1A2-6AD82A071FC3}" srcId="{6AB8400E-D6B9-4FBA-8A29-0A75E0AF6A2C}" destId="{80503937-C696-422F-8E9F-61A3AA41EE8C}" srcOrd="1" destOrd="0" parTransId="{12EC3783-AF3D-4020-B1DD-4D8918CB2345}" sibTransId="{9BB8AF0B-FEAB-42BC-8CF0-E21681FA8BBB}"/>
    <dgm:cxn modelId="{255062DF-C8F3-4EDE-BCAB-BAE579D16438}" srcId="{0AA226B0-B19A-4F48-9C24-89245D2DD4D4}" destId="{57D54B5C-F126-48EA-BD4F-90C31DDC4069}" srcOrd="4" destOrd="0" parTransId="{C132B522-E033-4F13-BFBE-94FBDAB40278}" sibTransId="{4ED4AD05-EA9A-4F32-B533-0D4274D6F137}"/>
    <dgm:cxn modelId="{A2E41281-78BB-4437-85A7-C99758A84BB1}" srcId="{92AA4BFB-BD2F-4FB0-89E7-0A9E1B8C5778}" destId="{6D4C018B-25D5-4BCC-A683-74EF7F902B31}" srcOrd="0" destOrd="0" parTransId="{29A9C0F7-5206-4E06-8407-06A462F1FBFF}" sibTransId="{66C371AC-2EC0-43C1-87C5-AFD79FA038E4}"/>
    <dgm:cxn modelId="{3B845BE0-37D4-4CB7-9729-6E01C218CFCA}" srcId="{0DD8E7DE-200F-402C-8733-5D60DBCA9EF9}" destId="{F88DCC4A-B893-4A2B-B819-62345C7D87EA}" srcOrd="1" destOrd="0" parTransId="{2D9B8AB2-0454-4BDE-A861-B792969D90B5}" sibTransId="{1DB8D731-A6B0-44AD-804B-CE2EAC7647B1}"/>
    <dgm:cxn modelId="{C2832EBD-A4A4-44DE-90BC-CB1EDE00D6BD}" type="presOf" srcId="{6D4C018B-25D5-4BCC-A683-74EF7F902B31}" destId="{D9671AD3-AD1D-4F59-AAF4-2CE336024792}" srcOrd="0" destOrd="0" presId="urn:microsoft.com/office/officeart/2005/8/layout/vList2"/>
    <dgm:cxn modelId="{31506A54-BE72-48B3-8B08-79F47CC9B9EE}" srcId="{0AA226B0-B19A-4F48-9C24-89245D2DD4D4}" destId="{0DD8E7DE-200F-402C-8733-5D60DBCA9EF9}" srcOrd="3" destOrd="0" parTransId="{27B31583-632D-4159-8092-E7B2A11814DE}" sibTransId="{AB15804B-7656-4320-AE28-9B1C54B2DD4B}"/>
    <dgm:cxn modelId="{800FBE9C-FBDD-4A91-9F44-CDFE3E84A91E}" type="presOf" srcId="{621EDB70-F33D-438F-AFAB-51DE7984FE21}" destId="{6BB611BF-4AEA-4EB6-93B0-8570EF729294}" srcOrd="0" destOrd="0" presId="urn:microsoft.com/office/officeart/2005/8/layout/vList2"/>
    <dgm:cxn modelId="{B969EC2B-A341-4EAC-872F-EA6612B61596}" srcId="{57D54B5C-F126-48EA-BD4F-90C31DDC4069}" destId="{621EDB70-F33D-438F-AFAB-51DE7984FE21}" srcOrd="0" destOrd="0" parTransId="{A564D56E-139A-42D2-90DB-950582606822}" sibTransId="{64A2BC0A-A1E3-47C0-9C83-4117252C9F24}"/>
    <dgm:cxn modelId="{6B30B8E8-E679-40EF-B743-D9C8D17EE5E1}" type="presOf" srcId="{81DA9DB7-5D0B-43BA-96D2-F9F7B9A53386}" destId="{D9671AD3-AD1D-4F59-AAF4-2CE336024792}" srcOrd="0" destOrd="2" presId="urn:microsoft.com/office/officeart/2005/8/layout/vList2"/>
    <dgm:cxn modelId="{0831FB56-7ABE-4602-9FA8-470CA9E180AB}" srcId="{0AA226B0-B19A-4F48-9C24-89245D2DD4D4}" destId="{BC463260-39D7-4657-B4D2-8E5926E81BC8}" srcOrd="1" destOrd="0" parTransId="{146CF725-5A8C-47BD-ACDC-ABC5DFFC2415}" sibTransId="{177CE887-0F8A-4F33-B9E2-7DBDE0CFDD56}"/>
    <dgm:cxn modelId="{CA147269-D3C6-476F-B3F0-F270250EB891}" type="presOf" srcId="{57D54B5C-F126-48EA-BD4F-90C31DDC4069}" destId="{D4DDE342-241D-41C4-AFF7-4A59A69E66F4}" srcOrd="0" destOrd="0" presId="urn:microsoft.com/office/officeart/2005/8/layout/vList2"/>
    <dgm:cxn modelId="{0F4EF1DF-6947-45AF-B924-0539EC1DC1DC}" type="presOf" srcId="{0AA226B0-B19A-4F48-9C24-89245D2DD4D4}" destId="{C850E223-171F-49EE-B2A3-0EB70C9672CB}" srcOrd="0" destOrd="0" presId="urn:microsoft.com/office/officeart/2005/8/layout/vList2"/>
    <dgm:cxn modelId="{4F8E28A4-3D9F-475E-B520-2B39F805C05D}" type="presOf" srcId="{63DCDFB0-E7C8-4EB3-9D41-117821E5C932}" destId="{D9671AD3-AD1D-4F59-AAF4-2CE336024792}" srcOrd="0" destOrd="1" presId="urn:microsoft.com/office/officeart/2005/8/layout/vList2"/>
    <dgm:cxn modelId="{C5E95975-8C27-417D-AD16-9FE6816204E0}" type="presOf" srcId="{6AB8400E-D6B9-4FBA-8A29-0A75E0AF6A2C}" destId="{439E5360-98B5-4359-ADFD-4337C1C5E397}" srcOrd="0" destOrd="0" presId="urn:microsoft.com/office/officeart/2005/8/layout/vList2"/>
    <dgm:cxn modelId="{E6CA6234-CF6A-4CDD-8DA1-5F248827A979}" srcId="{0DD8E7DE-200F-402C-8733-5D60DBCA9EF9}" destId="{D63D3CFB-7FCF-4646-92DE-A2A09FDFFB26}" srcOrd="0" destOrd="0" parTransId="{380F61F4-EB99-4780-8EEF-BE1E1B9059E3}" sibTransId="{8EAD2D1C-4F8A-4E01-997E-43A5618F21D6}"/>
    <dgm:cxn modelId="{B9A586AB-F1F9-4768-AA14-6F43463C366F}" srcId="{92AA4BFB-BD2F-4FB0-89E7-0A9E1B8C5778}" destId="{81DA9DB7-5D0B-43BA-96D2-F9F7B9A53386}" srcOrd="2" destOrd="0" parTransId="{9A9FD9F9-486C-4626-912E-01F53A1190F9}" sibTransId="{95BF0BB1-3D97-44BF-8BD4-77BB3B08D7B3}"/>
    <dgm:cxn modelId="{FCE64AC7-8BAE-4A04-A475-3906D3FE6382}" srcId="{0AA226B0-B19A-4F48-9C24-89245D2DD4D4}" destId="{92AA4BFB-BD2F-4FB0-89E7-0A9E1B8C5778}" srcOrd="2" destOrd="0" parTransId="{A6DF92A4-66E0-4D63-9993-0CAED11E8C6A}" sibTransId="{DAC9CAD1-332B-4AA2-8780-C58D2566E828}"/>
    <dgm:cxn modelId="{F6175B6E-493B-4EAC-8A19-706377F46C95}" srcId="{BC463260-39D7-4657-B4D2-8E5926E81BC8}" destId="{9DAAAB5B-F1DB-4716-A450-D15298E1736F}" srcOrd="1" destOrd="0" parTransId="{FEEA3810-29DA-4E7A-9BEB-1601CD24DC47}" sibTransId="{1BC82ED4-ED1D-4A9E-992D-EFC5BB7023A3}"/>
    <dgm:cxn modelId="{9ED148AD-CEC9-4136-BF3F-AD4B3E214157}" srcId="{6AB8400E-D6B9-4FBA-8A29-0A75E0AF6A2C}" destId="{E4BFC05B-DF77-4128-A65A-8B91E9247205}" srcOrd="0" destOrd="0" parTransId="{F8EC10C7-2ACD-4E40-B7ED-44E74EAC8FE9}" sibTransId="{FD81E8E6-6E4F-4B56-A21A-C6A98C1F8060}"/>
    <dgm:cxn modelId="{16BBE27E-1B2F-4A04-9B1D-0030047536E4}" type="presOf" srcId="{E4BFC05B-DF77-4128-A65A-8B91E9247205}" destId="{83576FB7-B798-43D5-84CF-0ACBB830F052}" srcOrd="0" destOrd="0" presId="urn:microsoft.com/office/officeart/2005/8/layout/vList2"/>
    <dgm:cxn modelId="{982B445E-BB01-40E4-8108-3FC22E797DF8}" type="presOf" srcId="{9DAAAB5B-F1DB-4716-A450-D15298E1736F}" destId="{A0E97E44-A0C2-4B30-9D71-9EF081A28017}" srcOrd="0" destOrd="1" presId="urn:microsoft.com/office/officeart/2005/8/layout/vList2"/>
    <dgm:cxn modelId="{D6CBA1B3-057D-48C9-A70E-760813C4F2EF}" type="presOf" srcId="{80503937-C696-422F-8E9F-61A3AA41EE8C}" destId="{83576FB7-B798-43D5-84CF-0ACBB830F052}" srcOrd="0" destOrd="1" presId="urn:microsoft.com/office/officeart/2005/8/layout/vList2"/>
    <dgm:cxn modelId="{8D94ACB6-2965-4BB6-BE60-FD6326A9E3FB}" srcId="{0AA226B0-B19A-4F48-9C24-89245D2DD4D4}" destId="{6AB8400E-D6B9-4FBA-8A29-0A75E0AF6A2C}" srcOrd="0" destOrd="0" parTransId="{5C7BA4A0-8431-484D-8283-BBCC589291C7}" sibTransId="{13B3CC0D-F891-4ED2-81C8-72005D261C35}"/>
    <dgm:cxn modelId="{9B6260AC-F07D-44BB-838B-FB18DB55F1BE}" srcId="{92AA4BFB-BD2F-4FB0-89E7-0A9E1B8C5778}" destId="{63DCDFB0-E7C8-4EB3-9D41-117821E5C932}" srcOrd="1" destOrd="0" parTransId="{AA0FF236-F5EF-4C5B-B967-B8BA8F12B018}" sibTransId="{56B1A5DB-2129-4D73-98B0-EA06E505EE6E}"/>
    <dgm:cxn modelId="{0EC7F3E2-9423-4438-8949-714C8887972A}" type="presOf" srcId="{92AA4BFB-BD2F-4FB0-89E7-0A9E1B8C5778}" destId="{A1D4F1FA-1086-4E02-BA1F-11F6E19F4979}" srcOrd="0" destOrd="0" presId="urn:microsoft.com/office/officeart/2005/8/layout/vList2"/>
    <dgm:cxn modelId="{B81B97F1-88FB-4D39-AAB9-E773C67E026F}" type="presOf" srcId="{BC463260-39D7-4657-B4D2-8E5926E81BC8}" destId="{1EE3A05B-2E4E-42C2-8648-1178919AC70A}" srcOrd="0" destOrd="0" presId="urn:microsoft.com/office/officeart/2005/8/layout/vList2"/>
    <dgm:cxn modelId="{D69D5127-9F1E-41D6-9B71-9460449CFECA}" type="presOf" srcId="{D63D3CFB-7FCF-4646-92DE-A2A09FDFFB26}" destId="{94695473-9C7D-45C1-8ED3-920514F08C70}" srcOrd="0" destOrd="0" presId="urn:microsoft.com/office/officeart/2005/8/layout/vList2"/>
    <dgm:cxn modelId="{9315675B-5836-4C83-BF2E-19441EB30A24}" type="presOf" srcId="{DC1B68AC-A09F-4FB5-B6F0-D8DC4B877089}" destId="{A0E97E44-A0C2-4B30-9D71-9EF081A28017}" srcOrd="0" destOrd="0" presId="urn:microsoft.com/office/officeart/2005/8/layout/vList2"/>
    <dgm:cxn modelId="{6328C5FB-FC8C-49CD-919A-E81580BFC87B}" srcId="{BC463260-39D7-4657-B4D2-8E5926E81BC8}" destId="{DC1B68AC-A09F-4FB5-B6F0-D8DC4B877089}" srcOrd="0" destOrd="0" parTransId="{33163FF8-BCD2-4F2A-8D40-21D84CE759F3}" sibTransId="{49E0C501-0B75-4D01-8982-5D407D11CD80}"/>
    <dgm:cxn modelId="{4ABAB20F-8CB9-4963-A935-E34922AC17DB}" type="presParOf" srcId="{C850E223-171F-49EE-B2A3-0EB70C9672CB}" destId="{439E5360-98B5-4359-ADFD-4337C1C5E397}" srcOrd="0" destOrd="0" presId="urn:microsoft.com/office/officeart/2005/8/layout/vList2"/>
    <dgm:cxn modelId="{D4C60B41-2A1A-4100-A8EF-CA35E28B28A7}" type="presParOf" srcId="{C850E223-171F-49EE-B2A3-0EB70C9672CB}" destId="{83576FB7-B798-43D5-84CF-0ACBB830F052}" srcOrd="1" destOrd="0" presId="urn:microsoft.com/office/officeart/2005/8/layout/vList2"/>
    <dgm:cxn modelId="{E4F9FE0D-C25E-4885-8E0A-CAF99448190B}" type="presParOf" srcId="{C850E223-171F-49EE-B2A3-0EB70C9672CB}" destId="{1EE3A05B-2E4E-42C2-8648-1178919AC70A}" srcOrd="2" destOrd="0" presId="urn:microsoft.com/office/officeart/2005/8/layout/vList2"/>
    <dgm:cxn modelId="{998CE309-C020-4535-8FF2-A48C5E1A0D74}" type="presParOf" srcId="{C850E223-171F-49EE-B2A3-0EB70C9672CB}" destId="{A0E97E44-A0C2-4B30-9D71-9EF081A28017}" srcOrd="3" destOrd="0" presId="urn:microsoft.com/office/officeart/2005/8/layout/vList2"/>
    <dgm:cxn modelId="{8499FCBE-5ED5-44F7-B836-7316A5978442}" type="presParOf" srcId="{C850E223-171F-49EE-B2A3-0EB70C9672CB}" destId="{A1D4F1FA-1086-4E02-BA1F-11F6E19F4979}" srcOrd="4" destOrd="0" presId="urn:microsoft.com/office/officeart/2005/8/layout/vList2"/>
    <dgm:cxn modelId="{6E0E3F1B-98FB-486E-A33B-065603088846}" type="presParOf" srcId="{C850E223-171F-49EE-B2A3-0EB70C9672CB}" destId="{D9671AD3-AD1D-4F59-AAF4-2CE336024792}" srcOrd="5" destOrd="0" presId="urn:microsoft.com/office/officeart/2005/8/layout/vList2"/>
    <dgm:cxn modelId="{79637C03-008C-4E75-8817-87C802D54750}" type="presParOf" srcId="{C850E223-171F-49EE-B2A3-0EB70C9672CB}" destId="{24040C4F-AE91-4C96-B05D-8AF926729E7E}" srcOrd="6" destOrd="0" presId="urn:microsoft.com/office/officeart/2005/8/layout/vList2"/>
    <dgm:cxn modelId="{0C12B652-3CF3-484A-B8F7-64FA2ED15ABA}" type="presParOf" srcId="{C850E223-171F-49EE-B2A3-0EB70C9672CB}" destId="{94695473-9C7D-45C1-8ED3-920514F08C70}" srcOrd="7" destOrd="0" presId="urn:microsoft.com/office/officeart/2005/8/layout/vList2"/>
    <dgm:cxn modelId="{8A266B27-3BE9-4E76-8EDF-03F03B1AFAB2}" type="presParOf" srcId="{C850E223-171F-49EE-B2A3-0EB70C9672CB}" destId="{D4DDE342-241D-41C4-AFF7-4A59A69E66F4}" srcOrd="8" destOrd="0" presId="urn:microsoft.com/office/officeart/2005/8/layout/vList2"/>
    <dgm:cxn modelId="{F16129AD-A663-4945-8779-351009FB1242}" type="presParOf" srcId="{C850E223-171F-49EE-B2A3-0EB70C9672CB}" destId="{6BB611BF-4AEA-4EB6-93B0-8570EF729294}"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AA226B0-B19A-4F48-9C24-89245D2DD4D4}"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n-US"/>
        </a:p>
      </dgm:t>
    </dgm:pt>
    <dgm:pt modelId="{6AB8400E-D6B9-4FBA-8A29-0A75E0AF6A2C}">
      <dgm:prSet phldrT="[Text]"/>
      <dgm:spPr/>
      <dgm:t>
        <a:bodyPr/>
        <a:lstStyle/>
        <a:p>
          <a:r>
            <a:rPr lang="en-US">
              <a:ea typeface="ＭＳ Ｐゴシック" charset="-128"/>
            </a:rPr>
            <a:t>Lợi ích</a:t>
          </a:r>
          <a:endParaRPr lang="en-US"/>
        </a:p>
      </dgm:t>
    </dgm:pt>
    <dgm:pt modelId="{5C7BA4A0-8431-484D-8283-BBCC589291C7}" type="parTrans" cxnId="{8D94ACB6-2965-4BB6-BE60-FD6326A9E3FB}">
      <dgm:prSet/>
      <dgm:spPr/>
      <dgm:t>
        <a:bodyPr/>
        <a:lstStyle/>
        <a:p>
          <a:endParaRPr lang="en-US"/>
        </a:p>
      </dgm:t>
    </dgm:pt>
    <dgm:pt modelId="{13B3CC0D-F891-4ED2-81C8-72005D261C35}" type="sibTrans" cxnId="{8D94ACB6-2965-4BB6-BE60-FD6326A9E3FB}">
      <dgm:prSet/>
      <dgm:spPr/>
      <dgm:t>
        <a:bodyPr/>
        <a:lstStyle/>
        <a:p>
          <a:endParaRPr lang="en-US"/>
        </a:p>
      </dgm:t>
    </dgm:pt>
    <dgm:pt modelId="{E4BFC05B-DF77-4128-A65A-8B91E9247205}">
      <dgm:prSet phldrT="[Text]"/>
      <dgm:spPr/>
      <dgm:t>
        <a:bodyPr/>
        <a:lstStyle/>
        <a:p>
          <a:r>
            <a:rPr lang="en-US" dirty="0" err="1">
              <a:ea typeface="ＭＳ Ｐゴシック" charset="-128"/>
            </a:rPr>
            <a:t>Các</a:t>
          </a:r>
          <a:r>
            <a:rPr lang="en-US" dirty="0">
              <a:ea typeface="ＭＳ Ｐゴシック" charset="-128"/>
            </a:rPr>
            <a:t> </a:t>
          </a:r>
          <a:r>
            <a:rPr lang="en-US" dirty="0" err="1">
              <a:ea typeface="ＭＳ Ｐゴシック" charset="-128"/>
            </a:rPr>
            <a:t>lợi</a:t>
          </a:r>
          <a:r>
            <a:rPr lang="en-US" dirty="0">
              <a:ea typeface="ＭＳ Ｐゴシック" charset="-128"/>
            </a:rPr>
            <a:t> </a:t>
          </a:r>
          <a:r>
            <a:rPr lang="en-US" dirty="0" err="1">
              <a:ea typeface="ＭＳ Ｐゴシック" charset="-128"/>
            </a:rPr>
            <a:t>ích</a:t>
          </a:r>
          <a:r>
            <a:rPr lang="en-US" dirty="0">
              <a:ea typeface="ＭＳ Ｐゴシック" charset="-128"/>
            </a:rPr>
            <a:t> </a:t>
          </a:r>
          <a:r>
            <a:rPr lang="en-US" dirty="0" err="1">
              <a:ea typeface="ＭＳ Ｐゴシック" charset="-128"/>
            </a:rPr>
            <a:t>từ</a:t>
          </a:r>
          <a:r>
            <a:rPr lang="en-US" dirty="0">
              <a:ea typeface="ＭＳ Ｐゴシック" charset="-128"/>
            </a:rPr>
            <a:t> </a:t>
          </a:r>
          <a:r>
            <a:rPr lang="en-US" dirty="0" err="1">
              <a:ea typeface="ＭＳ Ｐゴシック" charset="-128"/>
            </a:rPr>
            <a:t>dự</a:t>
          </a:r>
          <a:r>
            <a:rPr lang="en-US" dirty="0">
              <a:ea typeface="ＭＳ Ｐゴシック" charset="-128"/>
            </a:rPr>
            <a:t> </a:t>
          </a:r>
          <a:r>
            <a:rPr lang="en-US" dirty="0" err="1">
              <a:ea typeface="ＭＳ Ｐゴシック" charset="-128"/>
            </a:rPr>
            <a:t>án</a:t>
          </a:r>
          <a:r>
            <a:rPr lang="en-US" dirty="0">
              <a:ea typeface="ＭＳ Ｐゴシック" charset="-128"/>
            </a:rPr>
            <a:t> </a:t>
          </a:r>
          <a:r>
            <a:rPr lang="en-US" dirty="0" err="1">
              <a:ea typeface="ＭＳ Ｐゴシック" charset="-128"/>
            </a:rPr>
            <a:t>hiệu</a:t>
          </a:r>
          <a:r>
            <a:rPr lang="en-US" dirty="0">
              <a:ea typeface="ＭＳ Ｐゴシック" charset="-128"/>
            </a:rPr>
            <a:t> </a:t>
          </a:r>
          <a:r>
            <a:rPr lang="en-US" dirty="0" err="1">
              <a:ea typeface="ＭＳ Ｐゴシック" charset="-128"/>
            </a:rPr>
            <a:t>quả</a:t>
          </a:r>
          <a:r>
            <a:rPr lang="en-US" dirty="0">
              <a:ea typeface="ＭＳ Ｐゴシック" charset="-128"/>
            </a:rPr>
            <a:t> </a:t>
          </a:r>
          <a:r>
            <a:rPr lang="en-US" dirty="0" err="1">
              <a:ea typeface="ＭＳ Ｐゴシック" charset="-128"/>
            </a:rPr>
            <a:t>năng</a:t>
          </a:r>
          <a:r>
            <a:rPr lang="en-US" dirty="0">
              <a:ea typeface="ＭＳ Ｐゴシック" charset="-128"/>
            </a:rPr>
            <a:t> </a:t>
          </a:r>
          <a:r>
            <a:rPr lang="en-US" dirty="0" err="1">
              <a:ea typeface="ＭＳ Ｐゴシック" charset="-128"/>
            </a:rPr>
            <a:t>lượng</a:t>
          </a:r>
          <a:r>
            <a:rPr lang="en-US" dirty="0">
              <a:ea typeface="ＭＳ Ｐゴシック" charset="-128"/>
            </a:rPr>
            <a:t> </a:t>
          </a:r>
          <a:r>
            <a:rPr lang="en-US" dirty="0" err="1">
              <a:ea typeface="ＭＳ Ｐゴシック" charset="-128"/>
            </a:rPr>
            <a:t>có</a:t>
          </a:r>
          <a:r>
            <a:rPr lang="en-US" dirty="0">
              <a:ea typeface="ＭＳ Ｐゴシック" charset="-128"/>
            </a:rPr>
            <a:t> </a:t>
          </a:r>
          <a:r>
            <a:rPr lang="en-US" dirty="0" err="1">
              <a:ea typeface="ＭＳ Ｐゴシック" charset="-128"/>
            </a:rPr>
            <a:t>thể</a:t>
          </a:r>
          <a:r>
            <a:rPr lang="en-US" dirty="0">
              <a:ea typeface="ＭＳ Ｐゴシック" charset="-128"/>
            </a:rPr>
            <a:t> bao </a:t>
          </a:r>
          <a:r>
            <a:rPr lang="en-US" dirty="0" err="1">
              <a:ea typeface="ＭＳ Ｐゴシック" charset="-128"/>
            </a:rPr>
            <a:t>gồm</a:t>
          </a:r>
          <a:r>
            <a:rPr lang="en-US" dirty="0">
              <a:ea typeface="ＭＳ Ｐゴシック" charset="-128"/>
            </a:rPr>
            <a:t>:</a:t>
          </a:r>
          <a:endParaRPr lang="en-US" dirty="0"/>
        </a:p>
      </dgm:t>
    </dgm:pt>
    <dgm:pt modelId="{F8EC10C7-2ACD-4E40-B7ED-44E74EAC8FE9}" type="parTrans" cxnId="{9ED148AD-CEC9-4136-BF3F-AD4B3E214157}">
      <dgm:prSet/>
      <dgm:spPr/>
      <dgm:t>
        <a:bodyPr/>
        <a:lstStyle/>
        <a:p>
          <a:endParaRPr lang="en-US"/>
        </a:p>
      </dgm:t>
    </dgm:pt>
    <dgm:pt modelId="{FD81E8E6-6E4F-4B56-A21A-C6A98C1F8060}" type="sibTrans" cxnId="{9ED148AD-CEC9-4136-BF3F-AD4B3E214157}">
      <dgm:prSet/>
      <dgm:spPr/>
      <dgm:t>
        <a:bodyPr/>
        <a:lstStyle/>
        <a:p>
          <a:endParaRPr lang="en-US"/>
        </a:p>
      </dgm:t>
    </dgm:pt>
    <dgm:pt modelId="{BC463260-39D7-4657-B4D2-8E5926E81BC8}">
      <dgm:prSet phldrT="[Text]"/>
      <dgm:spPr/>
      <dgm:t>
        <a:bodyPr/>
        <a:lstStyle/>
        <a:p>
          <a:r>
            <a:rPr lang="en-US">
              <a:ea typeface="ＭＳ Ｐゴシック" charset="-128"/>
            </a:rPr>
            <a:t>Dòng tiền Net</a:t>
          </a:r>
          <a:endParaRPr lang="en-US"/>
        </a:p>
      </dgm:t>
    </dgm:pt>
    <dgm:pt modelId="{146CF725-5A8C-47BD-ACDC-ABC5DFFC2415}" type="parTrans" cxnId="{0831FB56-7ABE-4602-9FA8-470CA9E180AB}">
      <dgm:prSet/>
      <dgm:spPr/>
      <dgm:t>
        <a:bodyPr/>
        <a:lstStyle/>
        <a:p>
          <a:endParaRPr lang="en-US"/>
        </a:p>
      </dgm:t>
    </dgm:pt>
    <dgm:pt modelId="{177CE887-0F8A-4F33-B9E2-7DBDE0CFDD56}" type="sibTrans" cxnId="{0831FB56-7ABE-4602-9FA8-470CA9E180AB}">
      <dgm:prSet/>
      <dgm:spPr/>
      <dgm:t>
        <a:bodyPr/>
        <a:lstStyle/>
        <a:p>
          <a:endParaRPr lang="en-US"/>
        </a:p>
      </dgm:t>
    </dgm:pt>
    <dgm:pt modelId="{DC1B68AC-A09F-4FB5-B6F0-D8DC4B877089}">
      <dgm:prSet phldrT="[Text]"/>
      <dgm:spPr/>
      <dgm:t>
        <a:bodyPr/>
        <a:lstStyle/>
        <a:p>
          <a:r>
            <a:rPr lang="en-US">
              <a:ea typeface="ＭＳ Ｐゴシック" charset="-128"/>
            </a:rPr>
            <a:t>Đồ thị mô tả dòng tiền trong một khoảng thời gian</a:t>
          </a:r>
          <a:endParaRPr lang="en-US"/>
        </a:p>
      </dgm:t>
    </dgm:pt>
    <dgm:pt modelId="{33163FF8-BCD2-4F2A-8D40-21D84CE759F3}" type="parTrans" cxnId="{6328C5FB-FC8C-49CD-919A-E81580BFC87B}">
      <dgm:prSet/>
      <dgm:spPr/>
      <dgm:t>
        <a:bodyPr/>
        <a:lstStyle/>
        <a:p>
          <a:endParaRPr lang="en-US"/>
        </a:p>
      </dgm:t>
    </dgm:pt>
    <dgm:pt modelId="{49E0C501-0B75-4D01-8982-5D407D11CD80}" type="sibTrans" cxnId="{6328C5FB-FC8C-49CD-919A-E81580BFC87B}">
      <dgm:prSet/>
      <dgm:spPr/>
      <dgm:t>
        <a:bodyPr/>
        <a:lstStyle/>
        <a:p>
          <a:endParaRPr lang="en-US"/>
        </a:p>
      </dgm:t>
    </dgm:pt>
    <dgm:pt modelId="{92AA4BFB-BD2F-4FB0-89E7-0A9E1B8C5778}">
      <dgm:prSet/>
      <dgm:spPr/>
      <dgm:t>
        <a:bodyPr/>
        <a:lstStyle/>
        <a:p>
          <a:r>
            <a:rPr lang="en-US">
              <a:ea typeface="ＭＳ Ｐゴシック" charset="-128"/>
            </a:rPr>
            <a:t>Vòng đời</a:t>
          </a:r>
          <a:endParaRPr lang="en-US"/>
        </a:p>
      </dgm:t>
    </dgm:pt>
    <dgm:pt modelId="{A6DF92A4-66E0-4D63-9993-0CAED11E8C6A}" type="parTrans" cxnId="{FCE64AC7-8BAE-4A04-A475-3906D3FE6382}">
      <dgm:prSet/>
      <dgm:spPr/>
      <dgm:t>
        <a:bodyPr/>
        <a:lstStyle/>
        <a:p>
          <a:endParaRPr lang="en-US"/>
        </a:p>
      </dgm:t>
    </dgm:pt>
    <dgm:pt modelId="{DAC9CAD1-332B-4AA2-8780-C58D2566E828}" type="sibTrans" cxnId="{FCE64AC7-8BAE-4A04-A475-3906D3FE6382}">
      <dgm:prSet/>
      <dgm:spPr/>
      <dgm:t>
        <a:bodyPr/>
        <a:lstStyle/>
        <a:p>
          <a:endParaRPr lang="en-US"/>
        </a:p>
      </dgm:t>
    </dgm:pt>
    <dgm:pt modelId="{6D4C018B-25D5-4BCC-A683-74EF7F902B31}">
      <dgm:prSet/>
      <dgm:spPr/>
      <dgm:t>
        <a:bodyPr/>
        <a:lstStyle/>
        <a:p>
          <a:r>
            <a:rPr lang="en-US">
              <a:ea typeface="ＭＳ Ｐゴシック" charset="-128"/>
            </a:rPr>
            <a:t>Thời gian chu kỳ giữa điểm khởi đầu và kết thúc của dự án trong đó các chi phí và lợi ích xảy ra</a:t>
          </a:r>
          <a:endParaRPr lang="en-US"/>
        </a:p>
      </dgm:t>
    </dgm:pt>
    <dgm:pt modelId="{29A9C0F7-5206-4E06-8407-06A462F1FBFF}" type="parTrans" cxnId="{A2E41281-78BB-4437-85A7-C99758A84BB1}">
      <dgm:prSet/>
      <dgm:spPr/>
      <dgm:t>
        <a:bodyPr/>
        <a:lstStyle/>
        <a:p>
          <a:endParaRPr lang="en-US"/>
        </a:p>
      </dgm:t>
    </dgm:pt>
    <dgm:pt modelId="{66C371AC-2EC0-43C1-87C5-AFD79FA038E4}" type="sibTrans" cxnId="{A2E41281-78BB-4437-85A7-C99758A84BB1}">
      <dgm:prSet/>
      <dgm:spPr/>
      <dgm:t>
        <a:bodyPr/>
        <a:lstStyle/>
        <a:p>
          <a:endParaRPr lang="en-US"/>
        </a:p>
      </dgm:t>
    </dgm:pt>
    <dgm:pt modelId="{78ED8F16-71D6-4C30-99E3-487BEC431248}">
      <dgm:prSet/>
      <dgm:spPr/>
      <dgm:t>
        <a:bodyPr/>
        <a:lstStyle/>
        <a:p>
          <a:r>
            <a:rPr lang="en-US" dirty="0" err="1">
              <a:ea typeface="ＭＳ Ｐゴシック" charset="-128"/>
            </a:rPr>
            <a:t>năng</a:t>
          </a:r>
          <a:r>
            <a:rPr lang="en-US" dirty="0">
              <a:ea typeface="ＭＳ Ｐゴシック" charset="-128"/>
            </a:rPr>
            <a:t> </a:t>
          </a:r>
          <a:r>
            <a:rPr lang="en-US" dirty="0" err="1">
              <a:ea typeface="ＭＳ Ｐゴシック" charset="-128"/>
            </a:rPr>
            <a:t>lượng</a:t>
          </a:r>
          <a:r>
            <a:rPr lang="en-US" dirty="0">
              <a:ea typeface="ＭＳ Ｐゴシック" charset="-128"/>
            </a:rPr>
            <a:t> </a:t>
          </a:r>
          <a:r>
            <a:rPr lang="en-US" dirty="0" err="1">
              <a:ea typeface="ＭＳ Ｐゴシック" charset="-128"/>
            </a:rPr>
            <a:t>tiết</a:t>
          </a:r>
          <a:r>
            <a:rPr lang="en-US" dirty="0">
              <a:ea typeface="ＭＳ Ｐゴシック" charset="-128"/>
            </a:rPr>
            <a:t> </a:t>
          </a:r>
          <a:r>
            <a:rPr lang="en-US" dirty="0" err="1">
              <a:ea typeface="ＭＳ Ｐゴシック" charset="-128"/>
            </a:rPr>
            <a:t>kiệm</a:t>
          </a:r>
          <a:r>
            <a:rPr lang="en-US" dirty="0">
              <a:ea typeface="ＭＳ Ｐゴシック" charset="-128"/>
            </a:rPr>
            <a:t>;</a:t>
          </a:r>
        </a:p>
      </dgm:t>
    </dgm:pt>
    <dgm:pt modelId="{11BC2094-6E5A-42E3-B8B0-6675602A307F}" type="parTrans" cxnId="{D408F524-1FBB-425C-8C78-B2A62BFF2941}">
      <dgm:prSet/>
      <dgm:spPr/>
      <dgm:t>
        <a:bodyPr/>
        <a:lstStyle/>
        <a:p>
          <a:endParaRPr lang="en-US"/>
        </a:p>
      </dgm:t>
    </dgm:pt>
    <dgm:pt modelId="{DECD42D0-3EF4-40A6-8878-1045C76CEC48}" type="sibTrans" cxnId="{D408F524-1FBB-425C-8C78-B2A62BFF2941}">
      <dgm:prSet/>
      <dgm:spPr/>
      <dgm:t>
        <a:bodyPr/>
        <a:lstStyle/>
        <a:p>
          <a:endParaRPr lang="en-US"/>
        </a:p>
      </dgm:t>
    </dgm:pt>
    <dgm:pt modelId="{8DC831F6-BE4C-4B82-9E9D-7EC1A9694F7B}">
      <dgm:prSet/>
      <dgm:spPr/>
      <dgm:t>
        <a:bodyPr/>
        <a:lstStyle/>
        <a:p>
          <a:r>
            <a:rPr lang="en-US">
              <a:ea typeface="ＭＳ Ｐゴシック" charset="-128"/>
            </a:rPr>
            <a:t>thu nhập từ bán năng lượng;</a:t>
          </a:r>
        </a:p>
      </dgm:t>
    </dgm:pt>
    <dgm:pt modelId="{8175AC98-10E5-4618-815B-74F841EDD2DC}" type="parTrans" cxnId="{49A97072-FEBC-4651-B8CA-CF9422642BC9}">
      <dgm:prSet/>
      <dgm:spPr/>
      <dgm:t>
        <a:bodyPr/>
        <a:lstStyle/>
        <a:p>
          <a:endParaRPr lang="en-US"/>
        </a:p>
      </dgm:t>
    </dgm:pt>
    <dgm:pt modelId="{23BF49E3-EB91-4ECF-9946-20A07EE4207D}" type="sibTrans" cxnId="{49A97072-FEBC-4651-B8CA-CF9422642BC9}">
      <dgm:prSet/>
      <dgm:spPr/>
      <dgm:t>
        <a:bodyPr/>
        <a:lstStyle/>
        <a:p>
          <a:endParaRPr lang="en-US"/>
        </a:p>
      </dgm:t>
    </dgm:pt>
    <dgm:pt modelId="{58D37BD4-55B5-437D-B3BD-4E3E6990BF89}">
      <dgm:prSet/>
      <dgm:spPr/>
      <dgm:t>
        <a:bodyPr/>
        <a:lstStyle/>
        <a:p>
          <a:r>
            <a:rPr lang="en-US">
              <a:ea typeface="ＭＳ Ｐゴシック" charset="-128"/>
            </a:rPr>
            <a:t>giảm chi phí bảo dưỡng;</a:t>
          </a:r>
        </a:p>
      </dgm:t>
    </dgm:pt>
    <dgm:pt modelId="{0F1D3E85-8C3C-4451-8EAA-0E11DF2B685D}" type="parTrans" cxnId="{CA7A7157-3005-4F43-808B-EC8736E2871C}">
      <dgm:prSet/>
      <dgm:spPr/>
      <dgm:t>
        <a:bodyPr/>
        <a:lstStyle/>
        <a:p>
          <a:endParaRPr lang="en-US"/>
        </a:p>
      </dgm:t>
    </dgm:pt>
    <dgm:pt modelId="{E332823D-5E64-4A48-8CBF-D335DA252119}" type="sibTrans" cxnId="{CA7A7157-3005-4F43-808B-EC8736E2871C}">
      <dgm:prSet/>
      <dgm:spPr/>
      <dgm:t>
        <a:bodyPr/>
        <a:lstStyle/>
        <a:p>
          <a:endParaRPr lang="en-US"/>
        </a:p>
      </dgm:t>
    </dgm:pt>
    <dgm:pt modelId="{FAAB6A59-E4F0-41F0-918A-BA3928BEB3F3}">
      <dgm:prSet/>
      <dgm:spPr/>
      <dgm:t>
        <a:bodyPr/>
        <a:lstStyle/>
        <a:p>
          <a:r>
            <a:rPr lang="en-US">
              <a:ea typeface="ＭＳ Ｐゴシック" charset="-128"/>
            </a:rPr>
            <a:t>thu nhập từ nâng cao chất lượng</a:t>
          </a:r>
        </a:p>
      </dgm:t>
    </dgm:pt>
    <dgm:pt modelId="{6A8DDE01-65E0-4664-BF60-4C247127FD0D}" type="parTrans" cxnId="{5B7169E4-D5D5-474F-A720-EF3E420658FD}">
      <dgm:prSet/>
      <dgm:spPr/>
      <dgm:t>
        <a:bodyPr/>
        <a:lstStyle/>
        <a:p>
          <a:endParaRPr lang="en-US"/>
        </a:p>
      </dgm:t>
    </dgm:pt>
    <dgm:pt modelId="{8113BDBD-18E6-4329-A01A-D1C91E791FB3}" type="sibTrans" cxnId="{5B7169E4-D5D5-474F-A720-EF3E420658FD}">
      <dgm:prSet/>
      <dgm:spPr/>
      <dgm:t>
        <a:bodyPr/>
        <a:lstStyle/>
        <a:p>
          <a:endParaRPr lang="en-US"/>
        </a:p>
      </dgm:t>
    </dgm:pt>
    <dgm:pt modelId="{975F4C8A-A279-441C-B7FD-A857B152251B}">
      <dgm:prSet/>
      <dgm:spPr/>
      <dgm:t>
        <a:bodyPr/>
        <a:lstStyle/>
        <a:p>
          <a:r>
            <a:rPr lang="en-US">
              <a:ea typeface="ＭＳ Ｐゴシック" charset="-128"/>
            </a:rPr>
            <a:t>thu nhập từ tăng năng suất</a:t>
          </a:r>
        </a:p>
      </dgm:t>
    </dgm:pt>
    <dgm:pt modelId="{B74D8065-4693-4B9C-A3CC-CDB6B7225E86}" type="parTrans" cxnId="{5EA2D45F-3DD9-47C8-B6BF-BCF909E871B6}">
      <dgm:prSet/>
      <dgm:spPr/>
      <dgm:t>
        <a:bodyPr/>
        <a:lstStyle/>
        <a:p>
          <a:endParaRPr lang="en-US"/>
        </a:p>
      </dgm:t>
    </dgm:pt>
    <dgm:pt modelId="{6A8C43AB-C1B8-46D6-BC37-AD2C82D5B40E}" type="sibTrans" cxnId="{5EA2D45F-3DD9-47C8-B6BF-BCF909E871B6}">
      <dgm:prSet/>
      <dgm:spPr/>
      <dgm:t>
        <a:bodyPr/>
        <a:lstStyle/>
        <a:p>
          <a:endParaRPr lang="en-US"/>
        </a:p>
      </dgm:t>
    </dgm:pt>
    <dgm:pt modelId="{C850E223-171F-49EE-B2A3-0EB70C9672CB}" type="pres">
      <dgm:prSet presAssocID="{0AA226B0-B19A-4F48-9C24-89245D2DD4D4}" presName="linear" presStyleCnt="0">
        <dgm:presLayoutVars>
          <dgm:animLvl val="lvl"/>
          <dgm:resizeHandles val="exact"/>
        </dgm:presLayoutVars>
      </dgm:prSet>
      <dgm:spPr/>
      <dgm:t>
        <a:bodyPr/>
        <a:lstStyle/>
        <a:p>
          <a:endParaRPr lang="en-US"/>
        </a:p>
      </dgm:t>
    </dgm:pt>
    <dgm:pt modelId="{439E5360-98B5-4359-ADFD-4337C1C5E397}" type="pres">
      <dgm:prSet presAssocID="{6AB8400E-D6B9-4FBA-8A29-0A75E0AF6A2C}" presName="parentText" presStyleLbl="node1" presStyleIdx="0" presStyleCnt="3">
        <dgm:presLayoutVars>
          <dgm:chMax val="0"/>
          <dgm:bulletEnabled val="1"/>
        </dgm:presLayoutVars>
      </dgm:prSet>
      <dgm:spPr/>
      <dgm:t>
        <a:bodyPr/>
        <a:lstStyle/>
        <a:p>
          <a:endParaRPr lang="en-US"/>
        </a:p>
      </dgm:t>
    </dgm:pt>
    <dgm:pt modelId="{83576FB7-B798-43D5-84CF-0ACBB830F052}" type="pres">
      <dgm:prSet presAssocID="{6AB8400E-D6B9-4FBA-8A29-0A75E0AF6A2C}" presName="childText" presStyleLbl="revTx" presStyleIdx="0" presStyleCnt="3">
        <dgm:presLayoutVars>
          <dgm:bulletEnabled val="1"/>
        </dgm:presLayoutVars>
      </dgm:prSet>
      <dgm:spPr/>
      <dgm:t>
        <a:bodyPr/>
        <a:lstStyle/>
        <a:p>
          <a:endParaRPr lang="en-US"/>
        </a:p>
      </dgm:t>
    </dgm:pt>
    <dgm:pt modelId="{1EE3A05B-2E4E-42C2-8648-1178919AC70A}" type="pres">
      <dgm:prSet presAssocID="{BC463260-39D7-4657-B4D2-8E5926E81BC8}" presName="parentText" presStyleLbl="node1" presStyleIdx="1" presStyleCnt="3" custLinFactNeighborX="-926" custLinFactNeighborY="1544">
        <dgm:presLayoutVars>
          <dgm:chMax val="0"/>
          <dgm:bulletEnabled val="1"/>
        </dgm:presLayoutVars>
      </dgm:prSet>
      <dgm:spPr/>
      <dgm:t>
        <a:bodyPr/>
        <a:lstStyle/>
        <a:p>
          <a:endParaRPr lang="en-US"/>
        </a:p>
      </dgm:t>
    </dgm:pt>
    <dgm:pt modelId="{A0E97E44-A0C2-4B30-9D71-9EF081A28017}" type="pres">
      <dgm:prSet presAssocID="{BC463260-39D7-4657-B4D2-8E5926E81BC8}" presName="childText" presStyleLbl="revTx" presStyleIdx="1" presStyleCnt="3">
        <dgm:presLayoutVars>
          <dgm:bulletEnabled val="1"/>
        </dgm:presLayoutVars>
      </dgm:prSet>
      <dgm:spPr/>
      <dgm:t>
        <a:bodyPr/>
        <a:lstStyle/>
        <a:p>
          <a:endParaRPr lang="en-US"/>
        </a:p>
      </dgm:t>
    </dgm:pt>
    <dgm:pt modelId="{A1D4F1FA-1086-4E02-BA1F-11F6E19F4979}" type="pres">
      <dgm:prSet presAssocID="{92AA4BFB-BD2F-4FB0-89E7-0A9E1B8C5778}" presName="parentText" presStyleLbl="node1" presStyleIdx="2" presStyleCnt="3">
        <dgm:presLayoutVars>
          <dgm:chMax val="0"/>
          <dgm:bulletEnabled val="1"/>
        </dgm:presLayoutVars>
      </dgm:prSet>
      <dgm:spPr/>
      <dgm:t>
        <a:bodyPr/>
        <a:lstStyle/>
        <a:p>
          <a:endParaRPr lang="en-US"/>
        </a:p>
      </dgm:t>
    </dgm:pt>
    <dgm:pt modelId="{D9671AD3-AD1D-4F59-AAF4-2CE336024792}" type="pres">
      <dgm:prSet presAssocID="{92AA4BFB-BD2F-4FB0-89E7-0A9E1B8C5778}" presName="childText" presStyleLbl="revTx" presStyleIdx="2" presStyleCnt="3">
        <dgm:presLayoutVars>
          <dgm:bulletEnabled val="1"/>
        </dgm:presLayoutVars>
      </dgm:prSet>
      <dgm:spPr/>
      <dgm:t>
        <a:bodyPr/>
        <a:lstStyle/>
        <a:p>
          <a:endParaRPr lang="en-US"/>
        </a:p>
      </dgm:t>
    </dgm:pt>
  </dgm:ptLst>
  <dgm:cxnLst>
    <dgm:cxn modelId="{5B7169E4-D5D5-474F-A720-EF3E420658FD}" srcId="{E4BFC05B-DF77-4128-A65A-8B91E9247205}" destId="{FAAB6A59-E4F0-41F0-918A-BA3928BEB3F3}" srcOrd="3" destOrd="0" parTransId="{6A8DDE01-65E0-4664-BF60-4C247127FD0D}" sibTransId="{8113BDBD-18E6-4329-A01A-D1C91E791FB3}"/>
    <dgm:cxn modelId="{E418D8E4-0A36-4E2C-9D72-AFE3F73D9158}" type="presOf" srcId="{6AB8400E-D6B9-4FBA-8A29-0A75E0AF6A2C}" destId="{439E5360-98B5-4359-ADFD-4337C1C5E397}" srcOrd="0" destOrd="0" presId="urn:microsoft.com/office/officeart/2005/8/layout/vList2"/>
    <dgm:cxn modelId="{A60F7EEE-BA0F-47F8-A479-213134173926}" type="presOf" srcId="{E4BFC05B-DF77-4128-A65A-8B91E9247205}" destId="{83576FB7-B798-43D5-84CF-0ACBB830F052}" srcOrd="0" destOrd="0" presId="urn:microsoft.com/office/officeart/2005/8/layout/vList2"/>
    <dgm:cxn modelId="{DB26FE35-3793-4633-9F59-537009643CED}" type="presOf" srcId="{BC463260-39D7-4657-B4D2-8E5926E81BC8}" destId="{1EE3A05B-2E4E-42C2-8648-1178919AC70A}" srcOrd="0" destOrd="0" presId="urn:microsoft.com/office/officeart/2005/8/layout/vList2"/>
    <dgm:cxn modelId="{A2E41281-78BB-4437-85A7-C99758A84BB1}" srcId="{92AA4BFB-BD2F-4FB0-89E7-0A9E1B8C5778}" destId="{6D4C018B-25D5-4BCC-A683-74EF7F902B31}" srcOrd="0" destOrd="0" parTransId="{29A9C0F7-5206-4E06-8407-06A462F1FBFF}" sibTransId="{66C371AC-2EC0-43C1-87C5-AFD79FA038E4}"/>
    <dgm:cxn modelId="{B4114133-14DA-451F-AF10-70607E810A63}" type="presOf" srcId="{975F4C8A-A279-441C-B7FD-A857B152251B}" destId="{83576FB7-B798-43D5-84CF-0ACBB830F052}" srcOrd="0" destOrd="5" presId="urn:microsoft.com/office/officeart/2005/8/layout/vList2"/>
    <dgm:cxn modelId="{0831FB56-7ABE-4602-9FA8-470CA9E180AB}" srcId="{0AA226B0-B19A-4F48-9C24-89245D2DD4D4}" destId="{BC463260-39D7-4657-B4D2-8E5926E81BC8}" srcOrd="1" destOrd="0" parTransId="{146CF725-5A8C-47BD-ACDC-ABC5DFFC2415}" sibTransId="{177CE887-0F8A-4F33-B9E2-7DBDE0CFDD56}"/>
    <dgm:cxn modelId="{DBE50F6F-1F5F-4E66-81D5-CDAF2A32D8AE}" type="presOf" srcId="{58D37BD4-55B5-437D-B3BD-4E3E6990BF89}" destId="{83576FB7-B798-43D5-84CF-0ACBB830F052}" srcOrd="0" destOrd="3" presId="urn:microsoft.com/office/officeart/2005/8/layout/vList2"/>
    <dgm:cxn modelId="{53C57B39-A046-4970-9BC5-6F6F099B613A}" type="presOf" srcId="{0AA226B0-B19A-4F48-9C24-89245D2DD4D4}" destId="{C850E223-171F-49EE-B2A3-0EB70C9672CB}" srcOrd="0" destOrd="0" presId="urn:microsoft.com/office/officeart/2005/8/layout/vList2"/>
    <dgm:cxn modelId="{CA7A7157-3005-4F43-808B-EC8736E2871C}" srcId="{E4BFC05B-DF77-4128-A65A-8B91E9247205}" destId="{58D37BD4-55B5-437D-B3BD-4E3E6990BF89}" srcOrd="2" destOrd="0" parTransId="{0F1D3E85-8C3C-4451-8EAA-0E11DF2B685D}" sibTransId="{E332823D-5E64-4A48-8CBF-D335DA252119}"/>
    <dgm:cxn modelId="{49A97072-FEBC-4651-B8CA-CF9422642BC9}" srcId="{E4BFC05B-DF77-4128-A65A-8B91E9247205}" destId="{8DC831F6-BE4C-4B82-9E9D-7EC1A9694F7B}" srcOrd="1" destOrd="0" parTransId="{8175AC98-10E5-4618-815B-74F841EDD2DC}" sibTransId="{23BF49E3-EB91-4ECF-9946-20A07EE4207D}"/>
    <dgm:cxn modelId="{41D23A52-CBF9-4047-AD08-83B2A3C4D27E}" type="presOf" srcId="{78ED8F16-71D6-4C30-99E3-487BEC431248}" destId="{83576FB7-B798-43D5-84CF-0ACBB830F052}" srcOrd="0" destOrd="1" presId="urn:microsoft.com/office/officeart/2005/8/layout/vList2"/>
    <dgm:cxn modelId="{FCE64AC7-8BAE-4A04-A475-3906D3FE6382}" srcId="{0AA226B0-B19A-4F48-9C24-89245D2DD4D4}" destId="{92AA4BFB-BD2F-4FB0-89E7-0A9E1B8C5778}" srcOrd="2" destOrd="0" parTransId="{A6DF92A4-66E0-4D63-9993-0CAED11E8C6A}" sibTransId="{DAC9CAD1-332B-4AA2-8780-C58D2566E828}"/>
    <dgm:cxn modelId="{1CA024A0-9263-4118-830C-5AB62DFE71A2}" type="presOf" srcId="{6D4C018B-25D5-4BCC-A683-74EF7F902B31}" destId="{D9671AD3-AD1D-4F59-AAF4-2CE336024792}" srcOrd="0" destOrd="0" presId="urn:microsoft.com/office/officeart/2005/8/layout/vList2"/>
    <dgm:cxn modelId="{FB41871C-544B-42CE-B3C0-429FDFFDB933}" type="presOf" srcId="{8DC831F6-BE4C-4B82-9E9D-7EC1A9694F7B}" destId="{83576FB7-B798-43D5-84CF-0ACBB830F052}" srcOrd="0" destOrd="2" presId="urn:microsoft.com/office/officeart/2005/8/layout/vList2"/>
    <dgm:cxn modelId="{9ED148AD-CEC9-4136-BF3F-AD4B3E214157}" srcId="{6AB8400E-D6B9-4FBA-8A29-0A75E0AF6A2C}" destId="{E4BFC05B-DF77-4128-A65A-8B91E9247205}" srcOrd="0" destOrd="0" parTransId="{F8EC10C7-2ACD-4E40-B7ED-44E74EAC8FE9}" sibTransId="{FD81E8E6-6E4F-4B56-A21A-C6A98C1F8060}"/>
    <dgm:cxn modelId="{D408F524-1FBB-425C-8C78-B2A62BFF2941}" srcId="{E4BFC05B-DF77-4128-A65A-8B91E9247205}" destId="{78ED8F16-71D6-4C30-99E3-487BEC431248}" srcOrd="0" destOrd="0" parTransId="{11BC2094-6E5A-42E3-B8B0-6675602A307F}" sibTransId="{DECD42D0-3EF4-40A6-8878-1045C76CEC48}"/>
    <dgm:cxn modelId="{8D94ACB6-2965-4BB6-BE60-FD6326A9E3FB}" srcId="{0AA226B0-B19A-4F48-9C24-89245D2DD4D4}" destId="{6AB8400E-D6B9-4FBA-8A29-0A75E0AF6A2C}" srcOrd="0" destOrd="0" parTransId="{5C7BA4A0-8431-484D-8283-BBCC589291C7}" sibTransId="{13B3CC0D-F891-4ED2-81C8-72005D261C35}"/>
    <dgm:cxn modelId="{B2AB480F-7EFC-4FFB-B9E3-DFF86841EE63}" type="presOf" srcId="{92AA4BFB-BD2F-4FB0-89E7-0A9E1B8C5778}" destId="{A1D4F1FA-1086-4E02-BA1F-11F6E19F4979}" srcOrd="0" destOrd="0" presId="urn:microsoft.com/office/officeart/2005/8/layout/vList2"/>
    <dgm:cxn modelId="{EB0C1843-7ECA-4D90-B2E5-FFF074A1C9F2}" type="presOf" srcId="{FAAB6A59-E4F0-41F0-918A-BA3928BEB3F3}" destId="{83576FB7-B798-43D5-84CF-0ACBB830F052}" srcOrd="0" destOrd="4" presId="urn:microsoft.com/office/officeart/2005/8/layout/vList2"/>
    <dgm:cxn modelId="{5EA2D45F-3DD9-47C8-B6BF-BCF909E871B6}" srcId="{E4BFC05B-DF77-4128-A65A-8B91E9247205}" destId="{975F4C8A-A279-441C-B7FD-A857B152251B}" srcOrd="4" destOrd="0" parTransId="{B74D8065-4693-4B9C-A3CC-CDB6B7225E86}" sibTransId="{6A8C43AB-C1B8-46D6-BC37-AD2C82D5B40E}"/>
    <dgm:cxn modelId="{B8C80247-8177-4AC1-9EC4-4DA2DF915D8F}" type="presOf" srcId="{DC1B68AC-A09F-4FB5-B6F0-D8DC4B877089}" destId="{A0E97E44-A0C2-4B30-9D71-9EF081A28017}" srcOrd="0" destOrd="0" presId="urn:microsoft.com/office/officeart/2005/8/layout/vList2"/>
    <dgm:cxn modelId="{6328C5FB-FC8C-49CD-919A-E81580BFC87B}" srcId="{BC463260-39D7-4657-B4D2-8E5926E81BC8}" destId="{DC1B68AC-A09F-4FB5-B6F0-D8DC4B877089}" srcOrd="0" destOrd="0" parTransId="{33163FF8-BCD2-4F2A-8D40-21D84CE759F3}" sibTransId="{49E0C501-0B75-4D01-8982-5D407D11CD80}"/>
    <dgm:cxn modelId="{8B8D63C7-D3E1-46E9-A2F9-D80322C6CBA2}" type="presParOf" srcId="{C850E223-171F-49EE-B2A3-0EB70C9672CB}" destId="{439E5360-98B5-4359-ADFD-4337C1C5E397}" srcOrd="0" destOrd="0" presId="urn:microsoft.com/office/officeart/2005/8/layout/vList2"/>
    <dgm:cxn modelId="{4C6921A5-6A6C-41D5-B884-BAACB4BFA533}" type="presParOf" srcId="{C850E223-171F-49EE-B2A3-0EB70C9672CB}" destId="{83576FB7-B798-43D5-84CF-0ACBB830F052}" srcOrd="1" destOrd="0" presId="urn:microsoft.com/office/officeart/2005/8/layout/vList2"/>
    <dgm:cxn modelId="{D71B93D7-3BAD-4DB6-84BA-87E4194EF698}" type="presParOf" srcId="{C850E223-171F-49EE-B2A3-0EB70C9672CB}" destId="{1EE3A05B-2E4E-42C2-8648-1178919AC70A}" srcOrd="2" destOrd="0" presId="urn:microsoft.com/office/officeart/2005/8/layout/vList2"/>
    <dgm:cxn modelId="{414B7F1E-7C5C-4BC7-B4A8-4571CC6AD330}" type="presParOf" srcId="{C850E223-171F-49EE-B2A3-0EB70C9672CB}" destId="{A0E97E44-A0C2-4B30-9D71-9EF081A28017}" srcOrd="3" destOrd="0" presId="urn:microsoft.com/office/officeart/2005/8/layout/vList2"/>
    <dgm:cxn modelId="{9637F67A-A3A8-41D6-B864-8C4B04F57DDC}" type="presParOf" srcId="{C850E223-171F-49EE-B2A3-0EB70C9672CB}" destId="{A1D4F1FA-1086-4E02-BA1F-11F6E19F4979}" srcOrd="4" destOrd="0" presId="urn:microsoft.com/office/officeart/2005/8/layout/vList2"/>
    <dgm:cxn modelId="{347D65E8-F5D6-4512-97D2-EC1ED8AA12AB}" type="presParOf" srcId="{C850E223-171F-49EE-B2A3-0EB70C9672CB}" destId="{D9671AD3-AD1D-4F59-AAF4-2CE336024792}"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52BF95E-6532-404D-B10D-A213ADA1757E}"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7F9B68B6-C2DA-4F64-8EBE-2FF54E2A3B73}">
      <dgm:prSet phldrT="[Text]" custT="1"/>
      <dgm:spPr/>
      <dgm:t>
        <a:bodyPr/>
        <a:lstStyle/>
        <a:p>
          <a:r>
            <a:rPr lang="en-US" sz="2400" dirty="0" err="1">
              <a:solidFill>
                <a:schemeClr val="tx1"/>
              </a:solidFill>
              <a:latin typeface="Arial" panose="020B0604020202020204" pitchFamily="34" charset="0"/>
              <a:ea typeface="ＭＳ Ｐゴシック" charset="-128"/>
              <a:cs typeface="Arial" panose="020B0604020202020204" pitchFamily="34" charset="0"/>
            </a:rPr>
            <a:t>Dòng</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tiền</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trước</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thuế</a:t>
          </a:r>
          <a:r>
            <a:rPr lang="en-US" sz="2400" dirty="0">
              <a:solidFill>
                <a:schemeClr val="tx1"/>
              </a:solidFill>
              <a:latin typeface="Arial" panose="020B0604020202020204" pitchFamily="34" charset="0"/>
              <a:ea typeface="ＭＳ Ｐゴシック" charset="-128"/>
              <a:cs typeface="Arial" panose="020B0604020202020204" pitchFamily="34" charset="0"/>
            </a:rPr>
            <a:t> (Cash Flow Before Tax - CFBT)</a:t>
          </a:r>
          <a:endParaRPr lang="en-US" sz="2400" dirty="0"/>
        </a:p>
      </dgm:t>
    </dgm:pt>
    <dgm:pt modelId="{3363054C-E8E0-4FFE-816B-11FCD85AEA40}" type="parTrans" cxnId="{DD0F115B-01CE-4E02-B918-4D858410D119}">
      <dgm:prSet/>
      <dgm:spPr/>
      <dgm:t>
        <a:bodyPr/>
        <a:lstStyle/>
        <a:p>
          <a:endParaRPr lang="en-US"/>
        </a:p>
      </dgm:t>
    </dgm:pt>
    <dgm:pt modelId="{ED7563EC-CFA9-4E39-B150-37F5470E1A76}" type="sibTrans" cxnId="{DD0F115B-01CE-4E02-B918-4D858410D119}">
      <dgm:prSet/>
      <dgm:spPr/>
      <dgm:t>
        <a:bodyPr/>
        <a:lstStyle/>
        <a:p>
          <a:endParaRPr lang="en-US"/>
        </a:p>
      </dgm:t>
    </dgm:pt>
    <dgm:pt modelId="{739CC349-31C6-44DD-8D8F-C592275B67F1}">
      <dgm:prSet phldrT="[Text]" custT="1"/>
      <dgm:spPr/>
      <dgm:t>
        <a:bodyPr/>
        <a:lstStyle/>
        <a:p>
          <a:pPr algn="just"/>
          <a:r>
            <a:rPr lang="en-US" sz="2400" dirty="0" err="1">
              <a:solidFill>
                <a:schemeClr val="tx1"/>
              </a:solidFill>
              <a:latin typeface="Arial" panose="020B0604020202020204" pitchFamily="34" charset="0"/>
              <a:ea typeface="ＭＳ Ｐゴシック" charset="-128"/>
              <a:cs typeface="Arial" panose="020B0604020202020204" pitchFamily="34" charset="0"/>
            </a:rPr>
            <a:t>Dòng</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tiền</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chưa</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tính</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đến</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thuế</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thu</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nhập</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doanh</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nghiệp</a:t>
          </a:r>
          <a:r>
            <a:rPr lang="en-US" sz="2400" dirty="0">
              <a:solidFill>
                <a:schemeClr val="tx1"/>
              </a:solidFill>
              <a:latin typeface="Arial" panose="020B0604020202020204" pitchFamily="34" charset="0"/>
              <a:ea typeface="ＭＳ Ｐゴシック" charset="-128"/>
              <a:cs typeface="Arial" panose="020B0604020202020204" pitchFamily="34" charset="0"/>
            </a:rPr>
            <a:t>;</a:t>
          </a:r>
          <a:endParaRPr lang="en-US" sz="2400" dirty="0"/>
        </a:p>
      </dgm:t>
    </dgm:pt>
    <dgm:pt modelId="{432CB27A-E8EF-41BE-B1BA-452A29477503}" type="parTrans" cxnId="{2287A528-5DB7-4F46-9C0C-C069B9EB560A}">
      <dgm:prSet/>
      <dgm:spPr/>
      <dgm:t>
        <a:bodyPr/>
        <a:lstStyle/>
        <a:p>
          <a:endParaRPr lang="en-US"/>
        </a:p>
      </dgm:t>
    </dgm:pt>
    <dgm:pt modelId="{2A06ECA8-02C1-44D5-B742-4EFD5C938B67}" type="sibTrans" cxnId="{2287A528-5DB7-4F46-9C0C-C069B9EB560A}">
      <dgm:prSet/>
      <dgm:spPr/>
      <dgm:t>
        <a:bodyPr/>
        <a:lstStyle/>
        <a:p>
          <a:endParaRPr lang="en-US"/>
        </a:p>
      </dgm:t>
    </dgm:pt>
    <dgm:pt modelId="{5162E558-DAE0-4388-9C80-119EBC207CA7}">
      <dgm:prSet phldrT="[Text]" custT="1"/>
      <dgm:spPr/>
      <dgm:t>
        <a:bodyPr/>
        <a:lstStyle/>
        <a:p>
          <a:r>
            <a:rPr lang="en-US" sz="2400" dirty="0" err="1">
              <a:solidFill>
                <a:schemeClr val="tx1"/>
              </a:solidFill>
              <a:latin typeface="Arial" panose="020B0604020202020204" pitchFamily="34" charset="0"/>
              <a:ea typeface="ＭＳ Ｐゴシック" charset="-128"/>
              <a:cs typeface="Arial" panose="020B0604020202020204" pitchFamily="34" charset="0"/>
            </a:rPr>
            <a:t>Dòng</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tiền</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sau</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thuế</a:t>
          </a:r>
          <a:r>
            <a:rPr lang="en-US" sz="2400" dirty="0">
              <a:solidFill>
                <a:schemeClr val="tx1"/>
              </a:solidFill>
              <a:latin typeface="Arial" panose="020B0604020202020204" pitchFamily="34" charset="0"/>
              <a:ea typeface="ＭＳ Ｐゴシック" charset="-128"/>
              <a:cs typeface="Arial" panose="020B0604020202020204" pitchFamily="34" charset="0"/>
            </a:rPr>
            <a:t> (Cash Flow After Tax -CFAT) </a:t>
          </a:r>
          <a:endParaRPr lang="en-US" sz="2400" dirty="0"/>
        </a:p>
      </dgm:t>
    </dgm:pt>
    <dgm:pt modelId="{3BE7C876-14CF-439D-A6BC-B734957A197C}" type="parTrans" cxnId="{15573B0A-B50F-4A58-A75E-204A5EDFCA86}">
      <dgm:prSet/>
      <dgm:spPr/>
      <dgm:t>
        <a:bodyPr/>
        <a:lstStyle/>
        <a:p>
          <a:endParaRPr lang="en-US"/>
        </a:p>
      </dgm:t>
    </dgm:pt>
    <dgm:pt modelId="{704C9080-AA50-4CE5-8CBF-87A27A605E8B}" type="sibTrans" cxnId="{15573B0A-B50F-4A58-A75E-204A5EDFCA86}">
      <dgm:prSet/>
      <dgm:spPr/>
      <dgm:t>
        <a:bodyPr/>
        <a:lstStyle/>
        <a:p>
          <a:endParaRPr lang="en-US"/>
        </a:p>
      </dgm:t>
    </dgm:pt>
    <dgm:pt modelId="{A37AB2DA-A2F8-4C28-8551-0B732DC3E7BD}">
      <dgm:prSet phldrT="[Text]" custT="1"/>
      <dgm:spPr/>
      <dgm:t>
        <a:bodyPr/>
        <a:lstStyle/>
        <a:p>
          <a:pPr algn="just"/>
          <a:r>
            <a:rPr lang="en-US" sz="2400" dirty="0">
              <a:solidFill>
                <a:schemeClr val="tx1"/>
              </a:solidFill>
              <a:latin typeface="Arial" panose="020B0604020202020204" pitchFamily="34" charset="0"/>
              <a:ea typeface="ＭＳ Ｐゴシック" charset="-128"/>
              <a:cs typeface="Arial" panose="020B0604020202020204" pitchFamily="34" charset="0"/>
            </a:rPr>
            <a:t>CFBT </a:t>
          </a:r>
          <a:r>
            <a:rPr lang="en-US" sz="2400" dirty="0" err="1">
              <a:solidFill>
                <a:schemeClr val="tx1"/>
              </a:solidFill>
              <a:latin typeface="Arial" panose="020B0604020202020204" pitchFamily="34" charset="0"/>
              <a:ea typeface="ＭＳ Ｐゴシック" charset="-128"/>
              <a:cs typeface="Arial" panose="020B0604020202020204" pitchFamily="34" charset="0"/>
            </a:rPr>
            <a:t>là</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cơ</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sở</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để</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tính</a:t>
          </a:r>
          <a:r>
            <a:rPr lang="en-US" sz="2400" dirty="0">
              <a:solidFill>
                <a:schemeClr val="tx1"/>
              </a:solidFill>
              <a:latin typeface="Arial" panose="020B0604020202020204" pitchFamily="34" charset="0"/>
              <a:ea typeface="ＭＳ Ｐゴシック" charset="-128"/>
              <a:cs typeface="Arial" panose="020B0604020202020204" pitchFamily="34" charset="0"/>
            </a:rPr>
            <a:t> CFAT (</a:t>
          </a:r>
          <a:r>
            <a:rPr lang="en-US" sz="2400" dirty="0" err="1">
              <a:solidFill>
                <a:schemeClr val="tx1"/>
              </a:solidFill>
              <a:latin typeface="Arial" panose="020B0604020202020204" pitchFamily="34" charset="0"/>
              <a:ea typeface="ＭＳ Ｐゴシック" charset="-128"/>
              <a:cs typeface="Arial" panose="020B0604020202020204" pitchFamily="34" charset="0"/>
            </a:rPr>
            <a:t>dòng</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tiền</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sau</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thuế</a:t>
          </a:r>
          <a:r>
            <a:rPr lang="en-US" sz="2400" dirty="0">
              <a:solidFill>
                <a:schemeClr val="tx1"/>
              </a:solidFill>
              <a:latin typeface="Arial" panose="020B0604020202020204" pitchFamily="34" charset="0"/>
              <a:ea typeface="ＭＳ Ｐゴシック" charset="-128"/>
              <a:cs typeface="Arial" panose="020B0604020202020204" pitchFamily="34" charset="0"/>
            </a:rPr>
            <a:t> - Cash Flow After Tax) </a:t>
          </a:r>
          <a:r>
            <a:rPr lang="en-US" sz="2400" dirty="0" err="1">
              <a:solidFill>
                <a:schemeClr val="tx1"/>
              </a:solidFill>
              <a:latin typeface="Arial" panose="020B0604020202020204" pitchFamily="34" charset="0"/>
              <a:ea typeface="ＭＳ Ｐゴシック" charset="-128"/>
              <a:cs typeface="Arial" panose="020B0604020202020204" pitchFamily="34" charset="0"/>
            </a:rPr>
            <a:t>đối</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với</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dự</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án</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phải</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đóng</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thuế</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thu</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nhập</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doanh</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nghiệp</a:t>
          </a:r>
          <a:endParaRPr lang="en-US" sz="2400" dirty="0"/>
        </a:p>
      </dgm:t>
    </dgm:pt>
    <dgm:pt modelId="{9FA12B5D-46E3-49BA-A7EF-5AE38ECCAAA7}" type="parTrans" cxnId="{FE2C563B-8082-4C0F-B065-E0646040686A}">
      <dgm:prSet/>
      <dgm:spPr/>
      <dgm:t>
        <a:bodyPr/>
        <a:lstStyle/>
        <a:p>
          <a:endParaRPr lang="en-US"/>
        </a:p>
      </dgm:t>
    </dgm:pt>
    <dgm:pt modelId="{C82F7938-D502-4F03-B041-C989EF5BE112}" type="sibTrans" cxnId="{FE2C563B-8082-4C0F-B065-E0646040686A}">
      <dgm:prSet/>
      <dgm:spPr/>
      <dgm:t>
        <a:bodyPr/>
        <a:lstStyle/>
        <a:p>
          <a:endParaRPr lang="en-US"/>
        </a:p>
      </dgm:t>
    </dgm:pt>
    <dgm:pt modelId="{0845AF13-9B0F-4F26-A517-901AED2762B5}" type="pres">
      <dgm:prSet presAssocID="{C52BF95E-6532-404D-B10D-A213ADA1757E}" presName="Name0" presStyleCnt="0">
        <dgm:presLayoutVars>
          <dgm:dir/>
          <dgm:animLvl val="lvl"/>
          <dgm:resizeHandles val="exact"/>
        </dgm:presLayoutVars>
      </dgm:prSet>
      <dgm:spPr/>
      <dgm:t>
        <a:bodyPr/>
        <a:lstStyle/>
        <a:p>
          <a:endParaRPr lang="en-US"/>
        </a:p>
      </dgm:t>
    </dgm:pt>
    <dgm:pt modelId="{3827F818-5760-484D-849D-C5939320F792}" type="pres">
      <dgm:prSet presAssocID="{7F9B68B6-C2DA-4F64-8EBE-2FF54E2A3B73}" presName="linNode" presStyleCnt="0"/>
      <dgm:spPr/>
    </dgm:pt>
    <dgm:pt modelId="{05341617-E255-4BD6-AB84-F0DE981969CE}" type="pres">
      <dgm:prSet presAssocID="{7F9B68B6-C2DA-4F64-8EBE-2FF54E2A3B73}" presName="parentText" presStyleLbl="node1" presStyleIdx="0" presStyleCnt="2">
        <dgm:presLayoutVars>
          <dgm:chMax val="1"/>
          <dgm:bulletEnabled val="1"/>
        </dgm:presLayoutVars>
      </dgm:prSet>
      <dgm:spPr/>
      <dgm:t>
        <a:bodyPr/>
        <a:lstStyle/>
        <a:p>
          <a:endParaRPr lang="en-US"/>
        </a:p>
      </dgm:t>
    </dgm:pt>
    <dgm:pt modelId="{F741E1BF-4685-4A20-AE68-211617EC0024}" type="pres">
      <dgm:prSet presAssocID="{7F9B68B6-C2DA-4F64-8EBE-2FF54E2A3B73}" presName="descendantText" presStyleLbl="alignAccFollowNode1" presStyleIdx="0" presStyleCnt="2">
        <dgm:presLayoutVars>
          <dgm:bulletEnabled val="1"/>
        </dgm:presLayoutVars>
      </dgm:prSet>
      <dgm:spPr/>
      <dgm:t>
        <a:bodyPr/>
        <a:lstStyle/>
        <a:p>
          <a:endParaRPr lang="en-US"/>
        </a:p>
      </dgm:t>
    </dgm:pt>
    <dgm:pt modelId="{05FD448F-99C2-480A-8C7D-6F65CF10DE41}" type="pres">
      <dgm:prSet presAssocID="{ED7563EC-CFA9-4E39-B150-37F5470E1A76}" presName="sp" presStyleCnt="0"/>
      <dgm:spPr/>
    </dgm:pt>
    <dgm:pt modelId="{EBC46513-25BE-45D3-8719-D59B622A7143}" type="pres">
      <dgm:prSet presAssocID="{5162E558-DAE0-4388-9C80-119EBC207CA7}" presName="linNode" presStyleCnt="0"/>
      <dgm:spPr/>
    </dgm:pt>
    <dgm:pt modelId="{71888B22-7FC7-4D8A-9C04-442F9EFF8ED7}" type="pres">
      <dgm:prSet presAssocID="{5162E558-DAE0-4388-9C80-119EBC207CA7}" presName="parentText" presStyleLbl="node1" presStyleIdx="1" presStyleCnt="2">
        <dgm:presLayoutVars>
          <dgm:chMax val="1"/>
          <dgm:bulletEnabled val="1"/>
        </dgm:presLayoutVars>
      </dgm:prSet>
      <dgm:spPr/>
      <dgm:t>
        <a:bodyPr/>
        <a:lstStyle/>
        <a:p>
          <a:endParaRPr lang="en-US"/>
        </a:p>
      </dgm:t>
    </dgm:pt>
    <dgm:pt modelId="{05CF2DEA-BDD8-401C-B510-8FC712494452}" type="pres">
      <dgm:prSet presAssocID="{5162E558-DAE0-4388-9C80-119EBC207CA7}" presName="descendantText" presStyleLbl="alignAccFollowNode1" presStyleIdx="1" presStyleCnt="2">
        <dgm:presLayoutVars>
          <dgm:bulletEnabled val="1"/>
        </dgm:presLayoutVars>
      </dgm:prSet>
      <dgm:spPr/>
      <dgm:t>
        <a:bodyPr/>
        <a:lstStyle/>
        <a:p>
          <a:endParaRPr lang="en-US"/>
        </a:p>
      </dgm:t>
    </dgm:pt>
  </dgm:ptLst>
  <dgm:cxnLst>
    <dgm:cxn modelId="{AE72A6A1-6AAF-4AC8-A4B2-090003F1CB98}" type="presOf" srcId="{5162E558-DAE0-4388-9C80-119EBC207CA7}" destId="{71888B22-7FC7-4D8A-9C04-442F9EFF8ED7}" srcOrd="0" destOrd="0" presId="urn:microsoft.com/office/officeart/2005/8/layout/vList5"/>
    <dgm:cxn modelId="{E7EEBAE2-0627-40A8-963C-C634604DC5E9}" type="presOf" srcId="{C52BF95E-6532-404D-B10D-A213ADA1757E}" destId="{0845AF13-9B0F-4F26-A517-901AED2762B5}" srcOrd="0" destOrd="0" presId="urn:microsoft.com/office/officeart/2005/8/layout/vList5"/>
    <dgm:cxn modelId="{FE2C563B-8082-4C0F-B065-E0646040686A}" srcId="{5162E558-DAE0-4388-9C80-119EBC207CA7}" destId="{A37AB2DA-A2F8-4C28-8551-0B732DC3E7BD}" srcOrd="0" destOrd="0" parTransId="{9FA12B5D-46E3-49BA-A7EF-5AE38ECCAAA7}" sibTransId="{C82F7938-D502-4F03-B041-C989EF5BE112}"/>
    <dgm:cxn modelId="{3AFD122C-317A-4822-B1C3-44E041F1E073}" type="presOf" srcId="{7F9B68B6-C2DA-4F64-8EBE-2FF54E2A3B73}" destId="{05341617-E255-4BD6-AB84-F0DE981969CE}" srcOrd="0" destOrd="0" presId="urn:microsoft.com/office/officeart/2005/8/layout/vList5"/>
    <dgm:cxn modelId="{DD0F115B-01CE-4E02-B918-4D858410D119}" srcId="{C52BF95E-6532-404D-B10D-A213ADA1757E}" destId="{7F9B68B6-C2DA-4F64-8EBE-2FF54E2A3B73}" srcOrd="0" destOrd="0" parTransId="{3363054C-E8E0-4FFE-816B-11FCD85AEA40}" sibTransId="{ED7563EC-CFA9-4E39-B150-37F5470E1A76}"/>
    <dgm:cxn modelId="{15573B0A-B50F-4A58-A75E-204A5EDFCA86}" srcId="{C52BF95E-6532-404D-B10D-A213ADA1757E}" destId="{5162E558-DAE0-4388-9C80-119EBC207CA7}" srcOrd="1" destOrd="0" parTransId="{3BE7C876-14CF-439D-A6BC-B734957A197C}" sibTransId="{704C9080-AA50-4CE5-8CBF-87A27A605E8B}"/>
    <dgm:cxn modelId="{DFB304B5-D0DC-4880-A986-2ECC08DECF63}" type="presOf" srcId="{A37AB2DA-A2F8-4C28-8551-0B732DC3E7BD}" destId="{05CF2DEA-BDD8-401C-B510-8FC712494452}" srcOrd="0" destOrd="0" presId="urn:microsoft.com/office/officeart/2005/8/layout/vList5"/>
    <dgm:cxn modelId="{44CBF885-2B34-414B-AD08-D107F4614950}" type="presOf" srcId="{739CC349-31C6-44DD-8D8F-C592275B67F1}" destId="{F741E1BF-4685-4A20-AE68-211617EC0024}" srcOrd="0" destOrd="0" presId="urn:microsoft.com/office/officeart/2005/8/layout/vList5"/>
    <dgm:cxn modelId="{2287A528-5DB7-4F46-9C0C-C069B9EB560A}" srcId="{7F9B68B6-C2DA-4F64-8EBE-2FF54E2A3B73}" destId="{739CC349-31C6-44DD-8D8F-C592275B67F1}" srcOrd="0" destOrd="0" parTransId="{432CB27A-E8EF-41BE-B1BA-452A29477503}" sibTransId="{2A06ECA8-02C1-44D5-B742-4EFD5C938B67}"/>
    <dgm:cxn modelId="{778E0C36-EF70-4CD6-A21B-ED0A9226055A}" type="presParOf" srcId="{0845AF13-9B0F-4F26-A517-901AED2762B5}" destId="{3827F818-5760-484D-849D-C5939320F792}" srcOrd="0" destOrd="0" presId="urn:microsoft.com/office/officeart/2005/8/layout/vList5"/>
    <dgm:cxn modelId="{CBBB0264-8343-4B17-B869-80BB42411F46}" type="presParOf" srcId="{3827F818-5760-484D-849D-C5939320F792}" destId="{05341617-E255-4BD6-AB84-F0DE981969CE}" srcOrd="0" destOrd="0" presId="urn:microsoft.com/office/officeart/2005/8/layout/vList5"/>
    <dgm:cxn modelId="{09EDD4D6-65A9-4EB6-BE64-555391FDAB8F}" type="presParOf" srcId="{3827F818-5760-484D-849D-C5939320F792}" destId="{F741E1BF-4685-4A20-AE68-211617EC0024}" srcOrd="1" destOrd="0" presId="urn:microsoft.com/office/officeart/2005/8/layout/vList5"/>
    <dgm:cxn modelId="{8D3DCE58-B7C8-4E0E-85DF-83BC16497F6B}" type="presParOf" srcId="{0845AF13-9B0F-4F26-A517-901AED2762B5}" destId="{05FD448F-99C2-480A-8C7D-6F65CF10DE41}" srcOrd="1" destOrd="0" presId="urn:microsoft.com/office/officeart/2005/8/layout/vList5"/>
    <dgm:cxn modelId="{A4E4D696-011E-419B-B0DC-C18373E370ED}" type="presParOf" srcId="{0845AF13-9B0F-4F26-A517-901AED2762B5}" destId="{EBC46513-25BE-45D3-8719-D59B622A7143}" srcOrd="2" destOrd="0" presId="urn:microsoft.com/office/officeart/2005/8/layout/vList5"/>
    <dgm:cxn modelId="{1A01FC78-16C8-4301-80A2-8A2E5347FB94}" type="presParOf" srcId="{EBC46513-25BE-45D3-8719-D59B622A7143}" destId="{71888B22-7FC7-4D8A-9C04-442F9EFF8ED7}" srcOrd="0" destOrd="0" presId="urn:microsoft.com/office/officeart/2005/8/layout/vList5"/>
    <dgm:cxn modelId="{0F1390EC-0E7F-4619-A3AC-F5A0C8B5D6FD}" type="presParOf" srcId="{EBC46513-25BE-45D3-8719-D59B622A7143}" destId="{05CF2DEA-BDD8-401C-B510-8FC712494452}"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E981462-7DD2-4EE0-B90B-5D1C5FBFED5A}"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n-US"/>
        </a:p>
      </dgm:t>
    </dgm:pt>
    <dgm:pt modelId="{EFBC0415-6FBA-450D-BDAF-8AEF89A07776}">
      <dgm:prSet phldrT="[Text]"/>
      <dgm:spPr/>
      <dgm:t>
        <a:bodyPr/>
        <a:lstStyle/>
        <a:p>
          <a:r>
            <a:rPr lang="en-US">
              <a:latin typeface="Arial" panose="020B0604020202020204" pitchFamily="34" charset="0"/>
              <a:cs typeface="Arial" panose="020B0604020202020204" pitchFamily="34" charset="0"/>
            </a:rPr>
            <a:t>Thời gian hoàn vốn đơn giản (SPP)</a:t>
          </a:r>
        </a:p>
      </dgm:t>
    </dgm:pt>
    <dgm:pt modelId="{9F4551CE-C729-4391-8DAB-057C60152B13}" type="parTrans" cxnId="{5E85B839-9B22-4AD1-9FF4-969766EFB339}">
      <dgm:prSet/>
      <dgm:spPr/>
      <dgm:t>
        <a:bodyPr/>
        <a:lstStyle/>
        <a:p>
          <a:endParaRPr lang="en-US"/>
        </a:p>
      </dgm:t>
    </dgm:pt>
    <dgm:pt modelId="{1AD54FB6-B121-43BE-90FB-51C32C3EB6FB}" type="sibTrans" cxnId="{5E85B839-9B22-4AD1-9FF4-969766EFB339}">
      <dgm:prSet/>
      <dgm:spPr/>
      <dgm:t>
        <a:bodyPr/>
        <a:lstStyle/>
        <a:p>
          <a:endParaRPr lang="en-US"/>
        </a:p>
      </dgm:t>
    </dgm:pt>
    <dgm:pt modelId="{4A74EDFC-7DCA-40B3-8569-1081183A6793}">
      <dgm:prSet phldrT="[Text]"/>
      <dgm:spPr/>
      <dgm:t>
        <a:bodyPr/>
        <a:lstStyle/>
        <a:p>
          <a:r>
            <a:rPr lang="en-US">
              <a:latin typeface="Arial" panose="020B0604020202020204" pitchFamily="34" charset="0"/>
              <a:cs typeface="Arial" panose="020B0604020202020204" pitchFamily="34" charset="0"/>
            </a:rPr>
            <a:t>Suất thu hồi vốn đầu tư (ROI)</a:t>
          </a:r>
        </a:p>
      </dgm:t>
    </dgm:pt>
    <dgm:pt modelId="{8CCB1432-8BAB-4323-BD81-9AD899C08DE3}" type="parTrans" cxnId="{83FE3228-7449-41A7-BDF8-D52C0BA82717}">
      <dgm:prSet/>
      <dgm:spPr/>
      <dgm:t>
        <a:bodyPr/>
        <a:lstStyle/>
        <a:p>
          <a:endParaRPr lang="en-US"/>
        </a:p>
      </dgm:t>
    </dgm:pt>
    <dgm:pt modelId="{BED26D87-5B78-4169-A7CB-0A5DFBAEEDBA}" type="sibTrans" cxnId="{83FE3228-7449-41A7-BDF8-D52C0BA82717}">
      <dgm:prSet/>
      <dgm:spPr/>
      <dgm:t>
        <a:bodyPr/>
        <a:lstStyle/>
        <a:p>
          <a:endParaRPr lang="en-US"/>
        </a:p>
      </dgm:t>
    </dgm:pt>
    <dgm:pt modelId="{DC0DC5CF-E82A-4F00-9541-935DCFFD4F65}">
      <dgm:prSet phldrT="[Text]"/>
      <dgm:spPr/>
      <dgm:t>
        <a:bodyPr/>
        <a:lstStyle/>
        <a:p>
          <a:r>
            <a:rPr lang="en-US">
              <a:latin typeface="Arial" panose="020B0604020202020204" pitchFamily="34" charset="0"/>
              <a:cs typeface="Arial" panose="020B0604020202020204" pitchFamily="34" charset="0"/>
            </a:rPr>
            <a:t>Giá trị hiện tại thuần (NPV)</a:t>
          </a:r>
        </a:p>
      </dgm:t>
    </dgm:pt>
    <dgm:pt modelId="{6F0BE33B-2906-46DF-9702-048183FD0F10}" type="parTrans" cxnId="{1485AA73-2C64-4CD8-A595-BB6BECB4ABC4}">
      <dgm:prSet/>
      <dgm:spPr/>
      <dgm:t>
        <a:bodyPr/>
        <a:lstStyle/>
        <a:p>
          <a:endParaRPr lang="en-US"/>
        </a:p>
      </dgm:t>
    </dgm:pt>
    <dgm:pt modelId="{713540CB-5094-4975-A420-4FCED7DB187F}" type="sibTrans" cxnId="{1485AA73-2C64-4CD8-A595-BB6BECB4ABC4}">
      <dgm:prSet/>
      <dgm:spPr/>
      <dgm:t>
        <a:bodyPr/>
        <a:lstStyle/>
        <a:p>
          <a:endParaRPr lang="en-US"/>
        </a:p>
      </dgm:t>
    </dgm:pt>
    <dgm:pt modelId="{684893E5-0AE4-431F-80F0-2C746D28A973}">
      <dgm:prSet/>
      <dgm:spPr/>
      <dgm:t>
        <a:bodyPr/>
        <a:lstStyle/>
        <a:p>
          <a:r>
            <a:rPr lang="en-US">
              <a:latin typeface="Arial" panose="020B0604020202020204" pitchFamily="34" charset="0"/>
              <a:cs typeface="Arial" panose="020B0604020202020204" pitchFamily="34" charset="0"/>
            </a:rPr>
            <a:t>Suất hoàn vốn nội tại (IRR)</a:t>
          </a:r>
        </a:p>
      </dgm:t>
    </dgm:pt>
    <dgm:pt modelId="{8C03EC6B-76FA-4B59-8A2D-F6091062A5AC}" type="parTrans" cxnId="{D74C40EC-43BB-43F3-B9C3-8B085055D64A}">
      <dgm:prSet/>
      <dgm:spPr/>
      <dgm:t>
        <a:bodyPr/>
        <a:lstStyle/>
        <a:p>
          <a:endParaRPr lang="en-US"/>
        </a:p>
      </dgm:t>
    </dgm:pt>
    <dgm:pt modelId="{5BE1AE32-80F6-48BD-817A-0F555CF5C52F}" type="sibTrans" cxnId="{D74C40EC-43BB-43F3-B9C3-8B085055D64A}">
      <dgm:prSet/>
      <dgm:spPr/>
      <dgm:t>
        <a:bodyPr/>
        <a:lstStyle/>
        <a:p>
          <a:endParaRPr lang="en-US"/>
        </a:p>
      </dgm:t>
    </dgm:pt>
    <dgm:pt modelId="{38C36E31-8AF0-4712-8AC1-E943F682F5F7}">
      <dgm:prSet/>
      <dgm:spPr/>
      <dgm:t>
        <a:bodyPr/>
        <a:lstStyle/>
        <a:p>
          <a:r>
            <a:rPr lang="en-US" dirty="0">
              <a:latin typeface="Arial" panose="020B0604020202020204" pitchFamily="34" charset="0"/>
              <a:cs typeface="Arial" panose="020B0604020202020204" pitchFamily="34" charset="0"/>
            </a:rPr>
            <a:t>Chi </a:t>
          </a:r>
          <a:r>
            <a:rPr lang="en-US" dirty="0" err="1">
              <a:latin typeface="Arial" panose="020B0604020202020204" pitchFamily="34" charset="0"/>
              <a:cs typeface="Arial" panose="020B0604020202020204" pitchFamily="34" charset="0"/>
            </a:rPr>
            <a:t>phí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vận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hành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và</a:t>
          </a:r>
          <a:r>
            <a:rPr lang="en-US" dirty="0">
              <a:latin typeface="Arial" panose="020B0604020202020204" pitchFamily="34" charset="0"/>
              <a:cs typeface="Arial" panose="020B0604020202020204" pitchFamily="34" charset="0"/>
            </a:rPr>
            <a:t> Chi </a:t>
          </a:r>
          <a:r>
            <a:rPr lang="en-US" dirty="0" err="1">
              <a:latin typeface="Arial" panose="020B0604020202020204" pitchFamily="34" charset="0"/>
              <a:cs typeface="Arial" panose="020B0604020202020204" pitchFamily="34" charset="0"/>
            </a:rPr>
            <a:t>phí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thiết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bị</a:t>
          </a:r>
          <a:r>
            <a:rPr lang="en-US" dirty="0">
              <a:latin typeface="Arial" panose="020B0604020202020204" pitchFamily="34" charset="0"/>
              <a:cs typeface="Arial" panose="020B0604020202020204" pitchFamily="34" charset="0"/>
            </a:rPr>
            <a:t> (O&amp;M)</a:t>
          </a:r>
        </a:p>
      </dgm:t>
    </dgm:pt>
    <dgm:pt modelId="{B05A6EDB-A67F-4C4E-B8BE-66D5F7798EF5}" type="parTrans" cxnId="{32E8F287-504E-43F6-9C72-FA7F9000D6F9}">
      <dgm:prSet/>
      <dgm:spPr/>
      <dgm:t>
        <a:bodyPr/>
        <a:lstStyle/>
        <a:p>
          <a:endParaRPr lang="en-US"/>
        </a:p>
      </dgm:t>
    </dgm:pt>
    <dgm:pt modelId="{219D4527-C20C-4F5F-BA9F-BC3E79C837D3}" type="sibTrans" cxnId="{32E8F287-504E-43F6-9C72-FA7F9000D6F9}">
      <dgm:prSet/>
      <dgm:spPr/>
      <dgm:t>
        <a:bodyPr/>
        <a:lstStyle/>
        <a:p>
          <a:endParaRPr lang="en-US"/>
        </a:p>
      </dgm:t>
    </dgm:pt>
    <dgm:pt modelId="{E31D26B4-EC56-4A14-B69C-AFF097C99AFA}">
      <dgm:prSet/>
      <dgm:spPr/>
      <dgm:t>
        <a:bodyPr/>
        <a:lstStyle/>
        <a:p>
          <a:r>
            <a:rPr lang="en-US" dirty="0" err="1">
              <a:latin typeface="Arial" panose="020B0604020202020204" pitchFamily="34" charset="0"/>
              <a:cs typeface="Arial" panose="020B0604020202020204" pitchFamily="34" charset="0"/>
            </a:rPr>
            <a:t>Phân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tích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dựa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trên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vòng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đời</a:t>
          </a:r>
          <a:r>
            <a:rPr lang="en-US" dirty="0">
              <a:latin typeface="Arial" panose="020B0604020202020204" pitchFamily="34" charset="0"/>
              <a:cs typeface="Arial" panose="020B0604020202020204" pitchFamily="34" charset="0"/>
            </a:rPr>
            <a:t> (LCC)</a:t>
          </a:r>
        </a:p>
      </dgm:t>
    </dgm:pt>
    <dgm:pt modelId="{4AFEA3A1-A465-45A9-A830-B5B69D323573}" type="parTrans" cxnId="{6DDA13C6-8E5C-49E7-854C-F2421F7BFEB2}">
      <dgm:prSet/>
      <dgm:spPr/>
      <dgm:t>
        <a:bodyPr/>
        <a:lstStyle/>
        <a:p>
          <a:endParaRPr lang="en-US"/>
        </a:p>
      </dgm:t>
    </dgm:pt>
    <dgm:pt modelId="{828EDD64-E43B-4FB8-B1CA-11A6EF6FDEBD}" type="sibTrans" cxnId="{6DDA13C6-8E5C-49E7-854C-F2421F7BFEB2}">
      <dgm:prSet/>
      <dgm:spPr/>
      <dgm:t>
        <a:bodyPr/>
        <a:lstStyle/>
        <a:p>
          <a:endParaRPr lang="en-US"/>
        </a:p>
      </dgm:t>
    </dgm:pt>
    <dgm:pt modelId="{F6E9DF1C-9221-4CEA-B838-0DE98EE6A40B}" type="pres">
      <dgm:prSet presAssocID="{8E981462-7DD2-4EE0-B90B-5D1C5FBFED5A}" presName="linear" presStyleCnt="0">
        <dgm:presLayoutVars>
          <dgm:dir/>
          <dgm:animLvl val="lvl"/>
          <dgm:resizeHandles val="exact"/>
        </dgm:presLayoutVars>
      </dgm:prSet>
      <dgm:spPr/>
      <dgm:t>
        <a:bodyPr/>
        <a:lstStyle/>
        <a:p>
          <a:endParaRPr lang="en-US"/>
        </a:p>
      </dgm:t>
    </dgm:pt>
    <dgm:pt modelId="{BB038BF2-F4AB-450F-B63D-D2DAE683DFEF}" type="pres">
      <dgm:prSet presAssocID="{EFBC0415-6FBA-450D-BDAF-8AEF89A07776}" presName="parentLin" presStyleCnt="0"/>
      <dgm:spPr/>
    </dgm:pt>
    <dgm:pt modelId="{4D03BD1B-A424-47ED-9451-94436A790F45}" type="pres">
      <dgm:prSet presAssocID="{EFBC0415-6FBA-450D-BDAF-8AEF89A07776}" presName="parentLeftMargin" presStyleLbl="node1" presStyleIdx="0" presStyleCnt="6"/>
      <dgm:spPr/>
      <dgm:t>
        <a:bodyPr/>
        <a:lstStyle/>
        <a:p>
          <a:endParaRPr lang="en-US"/>
        </a:p>
      </dgm:t>
    </dgm:pt>
    <dgm:pt modelId="{9A0C0C0B-07FB-4CE3-9E4B-496D6EBB66FA}" type="pres">
      <dgm:prSet presAssocID="{EFBC0415-6FBA-450D-BDAF-8AEF89A07776}" presName="parentText" presStyleLbl="node1" presStyleIdx="0" presStyleCnt="6">
        <dgm:presLayoutVars>
          <dgm:chMax val="0"/>
          <dgm:bulletEnabled val="1"/>
        </dgm:presLayoutVars>
      </dgm:prSet>
      <dgm:spPr/>
      <dgm:t>
        <a:bodyPr/>
        <a:lstStyle/>
        <a:p>
          <a:endParaRPr lang="en-US"/>
        </a:p>
      </dgm:t>
    </dgm:pt>
    <dgm:pt modelId="{4C3FE1BA-D3DD-4CD5-9B89-55200021BE4A}" type="pres">
      <dgm:prSet presAssocID="{EFBC0415-6FBA-450D-BDAF-8AEF89A07776}" presName="negativeSpace" presStyleCnt="0"/>
      <dgm:spPr/>
    </dgm:pt>
    <dgm:pt modelId="{AA7BBA0C-2CC2-482A-AFD9-2F946F518071}" type="pres">
      <dgm:prSet presAssocID="{EFBC0415-6FBA-450D-BDAF-8AEF89A07776}" presName="childText" presStyleLbl="conFgAcc1" presStyleIdx="0" presStyleCnt="6">
        <dgm:presLayoutVars>
          <dgm:bulletEnabled val="1"/>
        </dgm:presLayoutVars>
      </dgm:prSet>
      <dgm:spPr/>
    </dgm:pt>
    <dgm:pt modelId="{DC5A2F5B-1C32-42E7-BC9C-C5B961C77350}" type="pres">
      <dgm:prSet presAssocID="{1AD54FB6-B121-43BE-90FB-51C32C3EB6FB}" presName="spaceBetweenRectangles" presStyleCnt="0"/>
      <dgm:spPr/>
    </dgm:pt>
    <dgm:pt modelId="{9BBDD7D6-FF60-4AB5-8A84-29C3E0DB1D2B}" type="pres">
      <dgm:prSet presAssocID="{4A74EDFC-7DCA-40B3-8569-1081183A6793}" presName="parentLin" presStyleCnt="0"/>
      <dgm:spPr/>
    </dgm:pt>
    <dgm:pt modelId="{1585D1B3-A4A3-482F-9067-9703B0C0CFBD}" type="pres">
      <dgm:prSet presAssocID="{4A74EDFC-7DCA-40B3-8569-1081183A6793}" presName="parentLeftMargin" presStyleLbl="node1" presStyleIdx="0" presStyleCnt="6"/>
      <dgm:spPr/>
      <dgm:t>
        <a:bodyPr/>
        <a:lstStyle/>
        <a:p>
          <a:endParaRPr lang="en-US"/>
        </a:p>
      </dgm:t>
    </dgm:pt>
    <dgm:pt modelId="{3EADA208-93BB-4E23-B633-B4DF7AE4EA6E}" type="pres">
      <dgm:prSet presAssocID="{4A74EDFC-7DCA-40B3-8569-1081183A6793}" presName="parentText" presStyleLbl="node1" presStyleIdx="1" presStyleCnt="6">
        <dgm:presLayoutVars>
          <dgm:chMax val="0"/>
          <dgm:bulletEnabled val="1"/>
        </dgm:presLayoutVars>
      </dgm:prSet>
      <dgm:spPr/>
      <dgm:t>
        <a:bodyPr/>
        <a:lstStyle/>
        <a:p>
          <a:endParaRPr lang="en-US"/>
        </a:p>
      </dgm:t>
    </dgm:pt>
    <dgm:pt modelId="{0BEE59B9-1EFA-4A6A-989A-AB20C893B0AE}" type="pres">
      <dgm:prSet presAssocID="{4A74EDFC-7DCA-40B3-8569-1081183A6793}" presName="negativeSpace" presStyleCnt="0"/>
      <dgm:spPr/>
    </dgm:pt>
    <dgm:pt modelId="{C36023EC-CE12-4C82-9630-E817435650E9}" type="pres">
      <dgm:prSet presAssocID="{4A74EDFC-7DCA-40B3-8569-1081183A6793}" presName="childText" presStyleLbl="conFgAcc1" presStyleIdx="1" presStyleCnt="6">
        <dgm:presLayoutVars>
          <dgm:bulletEnabled val="1"/>
        </dgm:presLayoutVars>
      </dgm:prSet>
      <dgm:spPr/>
    </dgm:pt>
    <dgm:pt modelId="{B0AAC1F8-D2D1-4D80-A2D1-026FB8E15882}" type="pres">
      <dgm:prSet presAssocID="{BED26D87-5B78-4169-A7CB-0A5DFBAEEDBA}" presName="spaceBetweenRectangles" presStyleCnt="0"/>
      <dgm:spPr/>
    </dgm:pt>
    <dgm:pt modelId="{AF778835-A566-4710-8736-769EF25DEEF0}" type="pres">
      <dgm:prSet presAssocID="{DC0DC5CF-E82A-4F00-9541-935DCFFD4F65}" presName="parentLin" presStyleCnt="0"/>
      <dgm:spPr/>
    </dgm:pt>
    <dgm:pt modelId="{042C9606-A680-48CD-8758-B6F1C2577C68}" type="pres">
      <dgm:prSet presAssocID="{DC0DC5CF-E82A-4F00-9541-935DCFFD4F65}" presName="parentLeftMargin" presStyleLbl="node1" presStyleIdx="1" presStyleCnt="6"/>
      <dgm:spPr/>
      <dgm:t>
        <a:bodyPr/>
        <a:lstStyle/>
        <a:p>
          <a:endParaRPr lang="en-US"/>
        </a:p>
      </dgm:t>
    </dgm:pt>
    <dgm:pt modelId="{67123743-A80D-4695-86A8-B144AFFEE52F}" type="pres">
      <dgm:prSet presAssocID="{DC0DC5CF-E82A-4F00-9541-935DCFFD4F65}" presName="parentText" presStyleLbl="node1" presStyleIdx="2" presStyleCnt="6">
        <dgm:presLayoutVars>
          <dgm:chMax val="0"/>
          <dgm:bulletEnabled val="1"/>
        </dgm:presLayoutVars>
      </dgm:prSet>
      <dgm:spPr/>
      <dgm:t>
        <a:bodyPr/>
        <a:lstStyle/>
        <a:p>
          <a:endParaRPr lang="en-US"/>
        </a:p>
      </dgm:t>
    </dgm:pt>
    <dgm:pt modelId="{8C40C31A-7CDE-4B10-AC9E-049AC68C89EB}" type="pres">
      <dgm:prSet presAssocID="{DC0DC5CF-E82A-4F00-9541-935DCFFD4F65}" presName="negativeSpace" presStyleCnt="0"/>
      <dgm:spPr/>
    </dgm:pt>
    <dgm:pt modelId="{CD8D2FCC-064A-48A4-BF4A-FB6B2C4B88CC}" type="pres">
      <dgm:prSet presAssocID="{DC0DC5CF-E82A-4F00-9541-935DCFFD4F65}" presName="childText" presStyleLbl="conFgAcc1" presStyleIdx="2" presStyleCnt="6">
        <dgm:presLayoutVars>
          <dgm:bulletEnabled val="1"/>
        </dgm:presLayoutVars>
      </dgm:prSet>
      <dgm:spPr/>
    </dgm:pt>
    <dgm:pt modelId="{AEE8C190-F3A3-4932-9EFE-837DA4A1FF89}" type="pres">
      <dgm:prSet presAssocID="{713540CB-5094-4975-A420-4FCED7DB187F}" presName="spaceBetweenRectangles" presStyleCnt="0"/>
      <dgm:spPr/>
    </dgm:pt>
    <dgm:pt modelId="{68757192-0250-4580-A5AF-EE221BE3A0EA}" type="pres">
      <dgm:prSet presAssocID="{684893E5-0AE4-431F-80F0-2C746D28A973}" presName="parentLin" presStyleCnt="0"/>
      <dgm:spPr/>
    </dgm:pt>
    <dgm:pt modelId="{6DA47443-6BB3-4023-849F-4AA20BA4E718}" type="pres">
      <dgm:prSet presAssocID="{684893E5-0AE4-431F-80F0-2C746D28A973}" presName="parentLeftMargin" presStyleLbl="node1" presStyleIdx="2" presStyleCnt="6"/>
      <dgm:spPr/>
      <dgm:t>
        <a:bodyPr/>
        <a:lstStyle/>
        <a:p>
          <a:endParaRPr lang="en-US"/>
        </a:p>
      </dgm:t>
    </dgm:pt>
    <dgm:pt modelId="{598CE00B-F667-4221-AB86-1C9786AD2F4D}" type="pres">
      <dgm:prSet presAssocID="{684893E5-0AE4-431F-80F0-2C746D28A973}" presName="parentText" presStyleLbl="node1" presStyleIdx="3" presStyleCnt="6">
        <dgm:presLayoutVars>
          <dgm:chMax val="0"/>
          <dgm:bulletEnabled val="1"/>
        </dgm:presLayoutVars>
      </dgm:prSet>
      <dgm:spPr/>
      <dgm:t>
        <a:bodyPr/>
        <a:lstStyle/>
        <a:p>
          <a:endParaRPr lang="en-US"/>
        </a:p>
      </dgm:t>
    </dgm:pt>
    <dgm:pt modelId="{257CCD67-E1F4-4557-AB7E-0D025E3036D2}" type="pres">
      <dgm:prSet presAssocID="{684893E5-0AE4-431F-80F0-2C746D28A973}" presName="negativeSpace" presStyleCnt="0"/>
      <dgm:spPr/>
    </dgm:pt>
    <dgm:pt modelId="{FBEB47E6-1AB8-4386-A724-E97A03E50672}" type="pres">
      <dgm:prSet presAssocID="{684893E5-0AE4-431F-80F0-2C746D28A973}" presName="childText" presStyleLbl="conFgAcc1" presStyleIdx="3" presStyleCnt="6">
        <dgm:presLayoutVars>
          <dgm:bulletEnabled val="1"/>
        </dgm:presLayoutVars>
      </dgm:prSet>
      <dgm:spPr/>
    </dgm:pt>
    <dgm:pt modelId="{EB55C233-718F-4121-B2D3-8AAD7296F1CC}" type="pres">
      <dgm:prSet presAssocID="{5BE1AE32-80F6-48BD-817A-0F555CF5C52F}" presName="spaceBetweenRectangles" presStyleCnt="0"/>
      <dgm:spPr/>
    </dgm:pt>
    <dgm:pt modelId="{422EB785-E209-4DEE-A687-B59783685B22}" type="pres">
      <dgm:prSet presAssocID="{38C36E31-8AF0-4712-8AC1-E943F682F5F7}" presName="parentLin" presStyleCnt="0"/>
      <dgm:spPr/>
    </dgm:pt>
    <dgm:pt modelId="{33DD1494-878C-479B-800B-14CE0F45F11F}" type="pres">
      <dgm:prSet presAssocID="{38C36E31-8AF0-4712-8AC1-E943F682F5F7}" presName="parentLeftMargin" presStyleLbl="node1" presStyleIdx="3" presStyleCnt="6"/>
      <dgm:spPr/>
      <dgm:t>
        <a:bodyPr/>
        <a:lstStyle/>
        <a:p>
          <a:endParaRPr lang="en-US"/>
        </a:p>
      </dgm:t>
    </dgm:pt>
    <dgm:pt modelId="{5C473B3E-63C8-4DD0-B69B-E59AFBF355A0}" type="pres">
      <dgm:prSet presAssocID="{38C36E31-8AF0-4712-8AC1-E943F682F5F7}" presName="parentText" presStyleLbl="node1" presStyleIdx="4" presStyleCnt="6">
        <dgm:presLayoutVars>
          <dgm:chMax val="0"/>
          <dgm:bulletEnabled val="1"/>
        </dgm:presLayoutVars>
      </dgm:prSet>
      <dgm:spPr/>
      <dgm:t>
        <a:bodyPr/>
        <a:lstStyle/>
        <a:p>
          <a:endParaRPr lang="en-US"/>
        </a:p>
      </dgm:t>
    </dgm:pt>
    <dgm:pt modelId="{E552B219-D9F5-4AC1-B4F8-AC85CCC47F53}" type="pres">
      <dgm:prSet presAssocID="{38C36E31-8AF0-4712-8AC1-E943F682F5F7}" presName="negativeSpace" presStyleCnt="0"/>
      <dgm:spPr/>
    </dgm:pt>
    <dgm:pt modelId="{9EB0E1A5-2DC5-4693-A794-541D18048260}" type="pres">
      <dgm:prSet presAssocID="{38C36E31-8AF0-4712-8AC1-E943F682F5F7}" presName="childText" presStyleLbl="conFgAcc1" presStyleIdx="4" presStyleCnt="6">
        <dgm:presLayoutVars>
          <dgm:bulletEnabled val="1"/>
        </dgm:presLayoutVars>
      </dgm:prSet>
      <dgm:spPr/>
    </dgm:pt>
    <dgm:pt modelId="{228D50E0-A5A8-41CB-9964-13F98E25EB99}" type="pres">
      <dgm:prSet presAssocID="{219D4527-C20C-4F5F-BA9F-BC3E79C837D3}" presName="spaceBetweenRectangles" presStyleCnt="0"/>
      <dgm:spPr/>
    </dgm:pt>
    <dgm:pt modelId="{1115279A-A002-42DE-8254-DAD18455E1B6}" type="pres">
      <dgm:prSet presAssocID="{E31D26B4-EC56-4A14-B69C-AFF097C99AFA}" presName="parentLin" presStyleCnt="0"/>
      <dgm:spPr/>
    </dgm:pt>
    <dgm:pt modelId="{0504C6D6-37B9-430A-9C38-47930903FD7C}" type="pres">
      <dgm:prSet presAssocID="{E31D26B4-EC56-4A14-B69C-AFF097C99AFA}" presName="parentLeftMargin" presStyleLbl="node1" presStyleIdx="4" presStyleCnt="6"/>
      <dgm:spPr/>
      <dgm:t>
        <a:bodyPr/>
        <a:lstStyle/>
        <a:p>
          <a:endParaRPr lang="en-US"/>
        </a:p>
      </dgm:t>
    </dgm:pt>
    <dgm:pt modelId="{E91D3105-FBFA-4FA2-985D-2D5E381F4616}" type="pres">
      <dgm:prSet presAssocID="{E31D26B4-EC56-4A14-B69C-AFF097C99AFA}" presName="parentText" presStyleLbl="node1" presStyleIdx="5" presStyleCnt="6">
        <dgm:presLayoutVars>
          <dgm:chMax val="0"/>
          <dgm:bulletEnabled val="1"/>
        </dgm:presLayoutVars>
      </dgm:prSet>
      <dgm:spPr/>
      <dgm:t>
        <a:bodyPr/>
        <a:lstStyle/>
        <a:p>
          <a:endParaRPr lang="en-US"/>
        </a:p>
      </dgm:t>
    </dgm:pt>
    <dgm:pt modelId="{A1959498-CF5B-4D39-B1FF-C3CEB29AE7C5}" type="pres">
      <dgm:prSet presAssocID="{E31D26B4-EC56-4A14-B69C-AFF097C99AFA}" presName="negativeSpace" presStyleCnt="0"/>
      <dgm:spPr/>
    </dgm:pt>
    <dgm:pt modelId="{7E868EE5-0194-4228-B6AF-F84321C1ADF6}" type="pres">
      <dgm:prSet presAssocID="{E31D26B4-EC56-4A14-B69C-AFF097C99AFA}" presName="childText" presStyleLbl="conFgAcc1" presStyleIdx="5" presStyleCnt="6">
        <dgm:presLayoutVars>
          <dgm:bulletEnabled val="1"/>
        </dgm:presLayoutVars>
      </dgm:prSet>
      <dgm:spPr/>
    </dgm:pt>
  </dgm:ptLst>
  <dgm:cxnLst>
    <dgm:cxn modelId="{309837DB-CF93-4D0B-A8BB-BA672FF41F25}" type="presOf" srcId="{4A74EDFC-7DCA-40B3-8569-1081183A6793}" destId="{1585D1B3-A4A3-482F-9067-9703B0C0CFBD}" srcOrd="0" destOrd="0" presId="urn:microsoft.com/office/officeart/2005/8/layout/list1"/>
    <dgm:cxn modelId="{32E8F287-504E-43F6-9C72-FA7F9000D6F9}" srcId="{8E981462-7DD2-4EE0-B90B-5D1C5FBFED5A}" destId="{38C36E31-8AF0-4712-8AC1-E943F682F5F7}" srcOrd="4" destOrd="0" parTransId="{B05A6EDB-A67F-4C4E-B8BE-66D5F7798EF5}" sibTransId="{219D4527-C20C-4F5F-BA9F-BC3E79C837D3}"/>
    <dgm:cxn modelId="{DBC166E9-8242-47DE-AED3-3708FD4D1AF8}" type="presOf" srcId="{38C36E31-8AF0-4712-8AC1-E943F682F5F7}" destId="{33DD1494-878C-479B-800B-14CE0F45F11F}" srcOrd="0" destOrd="0" presId="urn:microsoft.com/office/officeart/2005/8/layout/list1"/>
    <dgm:cxn modelId="{EBE94C5C-5A5A-495B-AB05-56A113C0FED8}" type="presOf" srcId="{E31D26B4-EC56-4A14-B69C-AFF097C99AFA}" destId="{E91D3105-FBFA-4FA2-985D-2D5E381F4616}" srcOrd="1" destOrd="0" presId="urn:microsoft.com/office/officeart/2005/8/layout/list1"/>
    <dgm:cxn modelId="{98B1EB5D-C317-4F35-9C1B-C6103795976A}" type="presOf" srcId="{EFBC0415-6FBA-450D-BDAF-8AEF89A07776}" destId="{4D03BD1B-A424-47ED-9451-94436A790F45}" srcOrd="0" destOrd="0" presId="urn:microsoft.com/office/officeart/2005/8/layout/list1"/>
    <dgm:cxn modelId="{993F5488-98C2-47E0-A1B5-6636F7287060}" type="presOf" srcId="{4A74EDFC-7DCA-40B3-8569-1081183A6793}" destId="{3EADA208-93BB-4E23-B633-B4DF7AE4EA6E}" srcOrd="1" destOrd="0" presId="urn:microsoft.com/office/officeart/2005/8/layout/list1"/>
    <dgm:cxn modelId="{144EA398-8FAD-4E15-8B8A-EE34DCE09B34}" type="presOf" srcId="{684893E5-0AE4-431F-80F0-2C746D28A973}" destId="{6DA47443-6BB3-4023-849F-4AA20BA4E718}" srcOrd="0" destOrd="0" presId="urn:microsoft.com/office/officeart/2005/8/layout/list1"/>
    <dgm:cxn modelId="{1485AA73-2C64-4CD8-A595-BB6BECB4ABC4}" srcId="{8E981462-7DD2-4EE0-B90B-5D1C5FBFED5A}" destId="{DC0DC5CF-E82A-4F00-9541-935DCFFD4F65}" srcOrd="2" destOrd="0" parTransId="{6F0BE33B-2906-46DF-9702-048183FD0F10}" sibTransId="{713540CB-5094-4975-A420-4FCED7DB187F}"/>
    <dgm:cxn modelId="{6DDA13C6-8E5C-49E7-854C-F2421F7BFEB2}" srcId="{8E981462-7DD2-4EE0-B90B-5D1C5FBFED5A}" destId="{E31D26B4-EC56-4A14-B69C-AFF097C99AFA}" srcOrd="5" destOrd="0" parTransId="{4AFEA3A1-A465-45A9-A830-B5B69D323573}" sibTransId="{828EDD64-E43B-4FB8-B1CA-11A6EF6FDEBD}"/>
    <dgm:cxn modelId="{D0D7231A-1EBE-4220-AD13-DDAD44423C3D}" type="presOf" srcId="{E31D26B4-EC56-4A14-B69C-AFF097C99AFA}" destId="{0504C6D6-37B9-430A-9C38-47930903FD7C}" srcOrd="0" destOrd="0" presId="urn:microsoft.com/office/officeart/2005/8/layout/list1"/>
    <dgm:cxn modelId="{83FE3228-7449-41A7-BDF8-D52C0BA82717}" srcId="{8E981462-7DD2-4EE0-B90B-5D1C5FBFED5A}" destId="{4A74EDFC-7DCA-40B3-8569-1081183A6793}" srcOrd="1" destOrd="0" parTransId="{8CCB1432-8BAB-4323-BD81-9AD899C08DE3}" sibTransId="{BED26D87-5B78-4169-A7CB-0A5DFBAEEDBA}"/>
    <dgm:cxn modelId="{5E85B839-9B22-4AD1-9FF4-969766EFB339}" srcId="{8E981462-7DD2-4EE0-B90B-5D1C5FBFED5A}" destId="{EFBC0415-6FBA-450D-BDAF-8AEF89A07776}" srcOrd="0" destOrd="0" parTransId="{9F4551CE-C729-4391-8DAB-057C60152B13}" sibTransId="{1AD54FB6-B121-43BE-90FB-51C32C3EB6FB}"/>
    <dgm:cxn modelId="{95912067-2903-434F-8332-AC99781D52E8}" type="presOf" srcId="{EFBC0415-6FBA-450D-BDAF-8AEF89A07776}" destId="{9A0C0C0B-07FB-4CE3-9E4B-496D6EBB66FA}" srcOrd="1" destOrd="0" presId="urn:microsoft.com/office/officeart/2005/8/layout/list1"/>
    <dgm:cxn modelId="{BFAD9FDB-C47C-44C7-BED3-96A390F860C3}" type="presOf" srcId="{684893E5-0AE4-431F-80F0-2C746D28A973}" destId="{598CE00B-F667-4221-AB86-1C9786AD2F4D}" srcOrd="1" destOrd="0" presId="urn:microsoft.com/office/officeart/2005/8/layout/list1"/>
    <dgm:cxn modelId="{C73D8F8C-0A76-4273-92A3-84B8B1931D1C}" type="presOf" srcId="{8E981462-7DD2-4EE0-B90B-5D1C5FBFED5A}" destId="{F6E9DF1C-9221-4CEA-B838-0DE98EE6A40B}" srcOrd="0" destOrd="0" presId="urn:microsoft.com/office/officeart/2005/8/layout/list1"/>
    <dgm:cxn modelId="{585B042E-F910-41A8-B8F0-0F42477C91D1}" type="presOf" srcId="{DC0DC5CF-E82A-4F00-9541-935DCFFD4F65}" destId="{67123743-A80D-4695-86A8-B144AFFEE52F}" srcOrd="1" destOrd="0" presId="urn:microsoft.com/office/officeart/2005/8/layout/list1"/>
    <dgm:cxn modelId="{4F659155-A60D-4337-9E94-D9FBF0775E6F}" type="presOf" srcId="{DC0DC5CF-E82A-4F00-9541-935DCFFD4F65}" destId="{042C9606-A680-48CD-8758-B6F1C2577C68}" srcOrd="0" destOrd="0" presId="urn:microsoft.com/office/officeart/2005/8/layout/list1"/>
    <dgm:cxn modelId="{3D9C85CF-78B5-43B6-B8F4-310C1750CFFE}" type="presOf" srcId="{38C36E31-8AF0-4712-8AC1-E943F682F5F7}" destId="{5C473B3E-63C8-4DD0-B69B-E59AFBF355A0}" srcOrd="1" destOrd="0" presId="urn:microsoft.com/office/officeart/2005/8/layout/list1"/>
    <dgm:cxn modelId="{D74C40EC-43BB-43F3-B9C3-8B085055D64A}" srcId="{8E981462-7DD2-4EE0-B90B-5D1C5FBFED5A}" destId="{684893E5-0AE4-431F-80F0-2C746D28A973}" srcOrd="3" destOrd="0" parTransId="{8C03EC6B-76FA-4B59-8A2D-F6091062A5AC}" sibTransId="{5BE1AE32-80F6-48BD-817A-0F555CF5C52F}"/>
    <dgm:cxn modelId="{E2D36915-2418-4554-B5EC-78A30FEC99DB}" type="presParOf" srcId="{F6E9DF1C-9221-4CEA-B838-0DE98EE6A40B}" destId="{BB038BF2-F4AB-450F-B63D-D2DAE683DFEF}" srcOrd="0" destOrd="0" presId="urn:microsoft.com/office/officeart/2005/8/layout/list1"/>
    <dgm:cxn modelId="{57D4197B-0868-4421-8859-E3ADC70D7210}" type="presParOf" srcId="{BB038BF2-F4AB-450F-B63D-D2DAE683DFEF}" destId="{4D03BD1B-A424-47ED-9451-94436A790F45}" srcOrd="0" destOrd="0" presId="urn:microsoft.com/office/officeart/2005/8/layout/list1"/>
    <dgm:cxn modelId="{A54B1ABF-F5A2-42F4-AF47-136CCD67D917}" type="presParOf" srcId="{BB038BF2-F4AB-450F-B63D-D2DAE683DFEF}" destId="{9A0C0C0B-07FB-4CE3-9E4B-496D6EBB66FA}" srcOrd="1" destOrd="0" presId="urn:microsoft.com/office/officeart/2005/8/layout/list1"/>
    <dgm:cxn modelId="{2A3DD0C6-0106-43F4-9E05-5774D53D1244}" type="presParOf" srcId="{F6E9DF1C-9221-4CEA-B838-0DE98EE6A40B}" destId="{4C3FE1BA-D3DD-4CD5-9B89-55200021BE4A}" srcOrd="1" destOrd="0" presId="urn:microsoft.com/office/officeart/2005/8/layout/list1"/>
    <dgm:cxn modelId="{3CF5769C-74FA-49FD-BE82-1F7D7F34D335}" type="presParOf" srcId="{F6E9DF1C-9221-4CEA-B838-0DE98EE6A40B}" destId="{AA7BBA0C-2CC2-482A-AFD9-2F946F518071}" srcOrd="2" destOrd="0" presId="urn:microsoft.com/office/officeart/2005/8/layout/list1"/>
    <dgm:cxn modelId="{DF840A7F-5121-4898-BCF1-887E104636A2}" type="presParOf" srcId="{F6E9DF1C-9221-4CEA-B838-0DE98EE6A40B}" destId="{DC5A2F5B-1C32-42E7-BC9C-C5B961C77350}" srcOrd="3" destOrd="0" presId="urn:microsoft.com/office/officeart/2005/8/layout/list1"/>
    <dgm:cxn modelId="{EF56A10B-2123-46CB-B720-BA4F26D9A52B}" type="presParOf" srcId="{F6E9DF1C-9221-4CEA-B838-0DE98EE6A40B}" destId="{9BBDD7D6-FF60-4AB5-8A84-29C3E0DB1D2B}" srcOrd="4" destOrd="0" presId="urn:microsoft.com/office/officeart/2005/8/layout/list1"/>
    <dgm:cxn modelId="{EBD7683E-FDE4-4627-89BD-5AE29A62C14F}" type="presParOf" srcId="{9BBDD7D6-FF60-4AB5-8A84-29C3E0DB1D2B}" destId="{1585D1B3-A4A3-482F-9067-9703B0C0CFBD}" srcOrd="0" destOrd="0" presId="urn:microsoft.com/office/officeart/2005/8/layout/list1"/>
    <dgm:cxn modelId="{086ACD62-A198-4150-BD48-F46963F9F26D}" type="presParOf" srcId="{9BBDD7D6-FF60-4AB5-8A84-29C3E0DB1D2B}" destId="{3EADA208-93BB-4E23-B633-B4DF7AE4EA6E}" srcOrd="1" destOrd="0" presId="urn:microsoft.com/office/officeart/2005/8/layout/list1"/>
    <dgm:cxn modelId="{A7EA2791-2EF3-471A-830D-000EBC189C85}" type="presParOf" srcId="{F6E9DF1C-9221-4CEA-B838-0DE98EE6A40B}" destId="{0BEE59B9-1EFA-4A6A-989A-AB20C893B0AE}" srcOrd="5" destOrd="0" presId="urn:microsoft.com/office/officeart/2005/8/layout/list1"/>
    <dgm:cxn modelId="{90065AA5-9030-434B-A9E1-3F73CA9743D9}" type="presParOf" srcId="{F6E9DF1C-9221-4CEA-B838-0DE98EE6A40B}" destId="{C36023EC-CE12-4C82-9630-E817435650E9}" srcOrd="6" destOrd="0" presId="urn:microsoft.com/office/officeart/2005/8/layout/list1"/>
    <dgm:cxn modelId="{3809AD0B-803F-4F32-BB1C-737E6C47B5F1}" type="presParOf" srcId="{F6E9DF1C-9221-4CEA-B838-0DE98EE6A40B}" destId="{B0AAC1F8-D2D1-4D80-A2D1-026FB8E15882}" srcOrd="7" destOrd="0" presId="urn:microsoft.com/office/officeart/2005/8/layout/list1"/>
    <dgm:cxn modelId="{E8CD3459-6861-4D75-A25B-E4012949C895}" type="presParOf" srcId="{F6E9DF1C-9221-4CEA-B838-0DE98EE6A40B}" destId="{AF778835-A566-4710-8736-769EF25DEEF0}" srcOrd="8" destOrd="0" presId="urn:microsoft.com/office/officeart/2005/8/layout/list1"/>
    <dgm:cxn modelId="{BAB8D3FF-9073-4491-AB4B-DE09FE6D20BA}" type="presParOf" srcId="{AF778835-A566-4710-8736-769EF25DEEF0}" destId="{042C9606-A680-48CD-8758-B6F1C2577C68}" srcOrd="0" destOrd="0" presId="urn:microsoft.com/office/officeart/2005/8/layout/list1"/>
    <dgm:cxn modelId="{0A97D177-068F-4E8D-AF5A-5E4FDA49EC27}" type="presParOf" srcId="{AF778835-A566-4710-8736-769EF25DEEF0}" destId="{67123743-A80D-4695-86A8-B144AFFEE52F}" srcOrd="1" destOrd="0" presId="urn:microsoft.com/office/officeart/2005/8/layout/list1"/>
    <dgm:cxn modelId="{119A8165-3B51-4C38-9571-BD450CD1BF6C}" type="presParOf" srcId="{F6E9DF1C-9221-4CEA-B838-0DE98EE6A40B}" destId="{8C40C31A-7CDE-4B10-AC9E-049AC68C89EB}" srcOrd="9" destOrd="0" presId="urn:microsoft.com/office/officeart/2005/8/layout/list1"/>
    <dgm:cxn modelId="{28E2F58A-2123-42FB-AD17-76E173DB8F46}" type="presParOf" srcId="{F6E9DF1C-9221-4CEA-B838-0DE98EE6A40B}" destId="{CD8D2FCC-064A-48A4-BF4A-FB6B2C4B88CC}" srcOrd="10" destOrd="0" presId="urn:microsoft.com/office/officeart/2005/8/layout/list1"/>
    <dgm:cxn modelId="{FC1CFDF9-A985-4E95-A408-3E573399C80F}" type="presParOf" srcId="{F6E9DF1C-9221-4CEA-B838-0DE98EE6A40B}" destId="{AEE8C190-F3A3-4932-9EFE-837DA4A1FF89}" srcOrd="11" destOrd="0" presId="urn:microsoft.com/office/officeart/2005/8/layout/list1"/>
    <dgm:cxn modelId="{EA575EF2-00B4-49DA-9A13-7C3C107DE1CA}" type="presParOf" srcId="{F6E9DF1C-9221-4CEA-B838-0DE98EE6A40B}" destId="{68757192-0250-4580-A5AF-EE221BE3A0EA}" srcOrd="12" destOrd="0" presId="urn:microsoft.com/office/officeart/2005/8/layout/list1"/>
    <dgm:cxn modelId="{64B33FC6-D8AF-4E37-AB47-EB4AB75033B9}" type="presParOf" srcId="{68757192-0250-4580-A5AF-EE221BE3A0EA}" destId="{6DA47443-6BB3-4023-849F-4AA20BA4E718}" srcOrd="0" destOrd="0" presId="urn:microsoft.com/office/officeart/2005/8/layout/list1"/>
    <dgm:cxn modelId="{9A93BD92-95BF-4EAA-B574-A2105C261272}" type="presParOf" srcId="{68757192-0250-4580-A5AF-EE221BE3A0EA}" destId="{598CE00B-F667-4221-AB86-1C9786AD2F4D}" srcOrd="1" destOrd="0" presId="urn:microsoft.com/office/officeart/2005/8/layout/list1"/>
    <dgm:cxn modelId="{68178BC0-EDD7-4F76-BBEC-ECFA969E76BA}" type="presParOf" srcId="{F6E9DF1C-9221-4CEA-B838-0DE98EE6A40B}" destId="{257CCD67-E1F4-4557-AB7E-0D025E3036D2}" srcOrd="13" destOrd="0" presId="urn:microsoft.com/office/officeart/2005/8/layout/list1"/>
    <dgm:cxn modelId="{F5BA484B-7B09-4963-8F5C-E88ECA0BF6A0}" type="presParOf" srcId="{F6E9DF1C-9221-4CEA-B838-0DE98EE6A40B}" destId="{FBEB47E6-1AB8-4386-A724-E97A03E50672}" srcOrd="14" destOrd="0" presId="urn:microsoft.com/office/officeart/2005/8/layout/list1"/>
    <dgm:cxn modelId="{087D2714-753B-49C3-B4FC-FD67A5619649}" type="presParOf" srcId="{F6E9DF1C-9221-4CEA-B838-0DE98EE6A40B}" destId="{EB55C233-718F-4121-B2D3-8AAD7296F1CC}" srcOrd="15" destOrd="0" presId="urn:microsoft.com/office/officeart/2005/8/layout/list1"/>
    <dgm:cxn modelId="{C19D9DE7-B585-41BF-A284-689C684163C3}" type="presParOf" srcId="{F6E9DF1C-9221-4CEA-B838-0DE98EE6A40B}" destId="{422EB785-E209-4DEE-A687-B59783685B22}" srcOrd="16" destOrd="0" presId="urn:microsoft.com/office/officeart/2005/8/layout/list1"/>
    <dgm:cxn modelId="{8B893745-E7E4-46B9-9063-7B1EE2204AA5}" type="presParOf" srcId="{422EB785-E209-4DEE-A687-B59783685B22}" destId="{33DD1494-878C-479B-800B-14CE0F45F11F}" srcOrd="0" destOrd="0" presId="urn:microsoft.com/office/officeart/2005/8/layout/list1"/>
    <dgm:cxn modelId="{9105C656-4C54-48B6-BFD1-60E672AB54D6}" type="presParOf" srcId="{422EB785-E209-4DEE-A687-B59783685B22}" destId="{5C473B3E-63C8-4DD0-B69B-E59AFBF355A0}" srcOrd="1" destOrd="0" presId="urn:microsoft.com/office/officeart/2005/8/layout/list1"/>
    <dgm:cxn modelId="{C5DF68F8-531F-4058-9BE4-16D08E1FE509}" type="presParOf" srcId="{F6E9DF1C-9221-4CEA-B838-0DE98EE6A40B}" destId="{E552B219-D9F5-4AC1-B4F8-AC85CCC47F53}" srcOrd="17" destOrd="0" presId="urn:microsoft.com/office/officeart/2005/8/layout/list1"/>
    <dgm:cxn modelId="{B0361680-10CA-4DD9-AA4E-AACAEB31C1F8}" type="presParOf" srcId="{F6E9DF1C-9221-4CEA-B838-0DE98EE6A40B}" destId="{9EB0E1A5-2DC5-4693-A794-541D18048260}" srcOrd="18" destOrd="0" presId="urn:microsoft.com/office/officeart/2005/8/layout/list1"/>
    <dgm:cxn modelId="{C73CD496-53C0-43E7-A438-8594FD160D4D}" type="presParOf" srcId="{F6E9DF1C-9221-4CEA-B838-0DE98EE6A40B}" destId="{228D50E0-A5A8-41CB-9964-13F98E25EB99}" srcOrd="19" destOrd="0" presId="urn:microsoft.com/office/officeart/2005/8/layout/list1"/>
    <dgm:cxn modelId="{68B65C68-1BDB-4F67-B4BF-BC13AD7BADAB}" type="presParOf" srcId="{F6E9DF1C-9221-4CEA-B838-0DE98EE6A40B}" destId="{1115279A-A002-42DE-8254-DAD18455E1B6}" srcOrd="20" destOrd="0" presId="urn:microsoft.com/office/officeart/2005/8/layout/list1"/>
    <dgm:cxn modelId="{62C535B1-2F30-4D6E-BF80-52E2A2B84CA4}" type="presParOf" srcId="{1115279A-A002-42DE-8254-DAD18455E1B6}" destId="{0504C6D6-37B9-430A-9C38-47930903FD7C}" srcOrd="0" destOrd="0" presId="urn:microsoft.com/office/officeart/2005/8/layout/list1"/>
    <dgm:cxn modelId="{B32EBD43-1164-4823-BE43-0F8BEF28C514}" type="presParOf" srcId="{1115279A-A002-42DE-8254-DAD18455E1B6}" destId="{E91D3105-FBFA-4FA2-985D-2D5E381F4616}" srcOrd="1" destOrd="0" presId="urn:microsoft.com/office/officeart/2005/8/layout/list1"/>
    <dgm:cxn modelId="{D1F306FA-8D61-4E53-A3F6-A994910FEF14}" type="presParOf" srcId="{F6E9DF1C-9221-4CEA-B838-0DE98EE6A40B}" destId="{A1959498-CF5B-4D39-B1FF-C3CEB29AE7C5}" srcOrd="21" destOrd="0" presId="urn:microsoft.com/office/officeart/2005/8/layout/list1"/>
    <dgm:cxn modelId="{1C9A8F48-C9A6-454B-AE3D-C124F142E15A}" type="presParOf" srcId="{F6E9DF1C-9221-4CEA-B838-0DE98EE6A40B}" destId="{7E868EE5-0194-4228-B6AF-F84321C1ADF6}"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3BB4BA6-8979-4CB6-A4D4-A58A94559CC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27126E1C-A901-45B1-8F18-173FE56BC142}">
      <dgm:prSet phldrT="[Text]" custT="1"/>
      <dgm:spPr>
        <a:solidFill>
          <a:schemeClr val="accent2"/>
        </a:solidFill>
      </dgm:spPr>
      <dgm:t>
        <a:bodyPr/>
        <a:lstStyle/>
        <a:p>
          <a:r>
            <a:rPr lang="en-US" sz="2400" dirty="0" err="1"/>
            <a:t>Các</a:t>
          </a:r>
          <a:r>
            <a:rPr lang="en-US" sz="2400" dirty="0"/>
            <a:t> </a:t>
          </a:r>
          <a:r>
            <a:rPr lang="en-US" sz="2400" dirty="0" err="1"/>
            <a:t>cơ</a:t>
          </a:r>
          <a:r>
            <a:rPr lang="en-US" sz="2400" dirty="0"/>
            <a:t> </a:t>
          </a:r>
          <a:r>
            <a:rPr lang="en-US" sz="2400" dirty="0" err="1"/>
            <a:t>sở</a:t>
          </a:r>
          <a:r>
            <a:rPr lang="en-US" sz="2400" dirty="0"/>
            <a:t> </a:t>
          </a:r>
          <a:r>
            <a:rPr lang="en-US" sz="2400" dirty="0" err="1"/>
            <a:t>để</a:t>
          </a:r>
          <a:r>
            <a:rPr lang="en-US" sz="2400" dirty="0"/>
            <a:t> </a:t>
          </a:r>
          <a:r>
            <a:rPr lang="en-US" sz="2400" dirty="0" err="1"/>
            <a:t>đánh</a:t>
          </a:r>
          <a:r>
            <a:rPr lang="en-US" sz="2400" dirty="0"/>
            <a:t> </a:t>
          </a:r>
          <a:r>
            <a:rPr lang="en-US" sz="2400" dirty="0" err="1"/>
            <a:t>giá</a:t>
          </a:r>
          <a:r>
            <a:rPr lang="en-US" sz="2400" dirty="0"/>
            <a:t> </a:t>
          </a:r>
          <a:r>
            <a:rPr lang="en-US" sz="2400" dirty="0" err="1"/>
            <a:t>ảnh</a:t>
          </a:r>
          <a:r>
            <a:rPr lang="en-US" sz="2400" dirty="0"/>
            <a:t> </a:t>
          </a:r>
          <a:r>
            <a:rPr lang="en-US" sz="2400" dirty="0" err="1"/>
            <a:t>hưởng</a:t>
          </a:r>
          <a:endParaRPr lang="en-US" sz="2400" dirty="0"/>
        </a:p>
      </dgm:t>
    </dgm:pt>
    <dgm:pt modelId="{34F6EFEC-637F-43CA-9E93-C30A57EA8E45}" type="parTrans" cxnId="{EC750954-38C8-4401-B84D-DECB931827DB}">
      <dgm:prSet/>
      <dgm:spPr/>
      <dgm:t>
        <a:bodyPr/>
        <a:lstStyle/>
        <a:p>
          <a:endParaRPr lang="en-US"/>
        </a:p>
      </dgm:t>
    </dgm:pt>
    <dgm:pt modelId="{1EAB7AD9-4EC5-4CA8-BA2B-E4F561E04EDD}" type="sibTrans" cxnId="{EC750954-38C8-4401-B84D-DECB931827DB}">
      <dgm:prSet/>
      <dgm:spPr/>
      <dgm:t>
        <a:bodyPr/>
        <a:lstStyle/>
        <a:p>
          <a:endParaRPr lang="en-US"/>
        </a:p>
      </dgm:t>
    </dgm:pt>
    <dgm:pt modelId="{42DB4DB3-227C-40EA-8D93-4BB0719E21D9}">
      <dgm:prSet phldrT="[Text]" custT="1"/>
      <dgm:spPr>
        <a:solidFill>
          <a:schemeClr val="accent2"/>
        </a:solidFill>
      </dgm:spPr>
      <dgm:t>
        <a:bodyPr/>
        <a:lstStyle/>
        <a:p>
          <a:r>
            <a:rPr lang="en-US" sz="2400" dirty="0" err="1"/>
            <a:t>Các</a:t>
          </a:r>
          <a:r>
            <a:rPr lang="en-US" sz="2400" dirty="0"/>
            <a:t> </a:t>
          </a:r>
          <a:r>
            <a:rPr lang="en-US" sz="2400" dirty="0" err="1"/>
            <a:t>cơ</a:t>
          </a:r>
          <a:r>
            <a:rPr lang="en-US" sz="2400" dirty="0"/>
            <a:t> </a:t>
          </a:r>
          <a:r>
            <a:rPr lang="en-US" sz="2400" dirty="0" err="1"/>
            <a:t>sở</a:t>
          </a:r>
          <a:r>
            <a:rPr lang="en-US" sz="2400" dirty="0"/>
            <a:t> </a:t>
          </a:r>
          <a:r>
            <a:rPr lang="en-US" sz="2400" dirty="0" err="1"/>
            <a:t>đánh</a:t>
          </a:r>
          <a:r>
            <a:rPr lang="en-US" sz="2400" dirty="0"/>
            <a:t> </a:t>
          </a:r>
          <a:r>
            <a:rPr lang="en-US" sz="2400" dirty="0" err="1"/>
            <a:t>giá</a:t>
          </a:r>
          <a:r>
            <a:rPr lang="en-US" sz="2400" dirty="0"/>
            <a:t> </a:t>
          </a:r>
          <a:r>
            <a:rPr lang="en-US" sz="2400" dirty="0" err="1"/>
            <a:t>rủi</a:t>
          </a:r>
          <a:r>
            <a:rPr lang="en-US" sz="2400" dirty="0"/>
            <a:t> </a:t>
          </a:r>
          <a:r>
            <a:rPr lang="en-US" sz="2400" dirty="0" err="1"/>
            <a:t>ro</a:t>
          </a:r>
          <a:endParaRPr lang="en-US" sz="2400" dirty="0"/>
        </a:p>
      </dgm:t>
    </dgm:pt>
    <dgm:pt modelId="{95B644DF-A3FC-46B9-8C4F-A3467A514934}" type="parTrans" cxnId="{C34A26EE-B7D9-4021-93F7-6F38C28AFE7F}">
      <dgm:prSet/>
      <dgm:spPr/>
      <dgm:t>
        <a:bodyPr/>
        <a:lstStyle/>
        <a:p>
          <a:endParaRPr lang="en-US"/>
        </a:p>
      </dgm:t>
    </dgm:pt>
    <dgm:pt modelId="{D2873628-A328-4D20-BD17-A1125A42F008}" type="sibTrans" cxnId="{C34A26EE-B7D9-4021-93F7-6F38C28AFE7F}">
      <dgm:prSet/>
      <dgm:spPr/>
      <dgm:t>
        <a:bodyPr/>
        <a:lstStyle/>
        <a:p>
          <a:endParaRPr lang="en-US"/>
        </a:p>
      </dgm:t>
    </dgm:pt>
    <dgm:pt modelId="{29C38FC2-7100-4CD1-8C18-DACD4F93BECB}">
      <dgm:prSet phldrT="[Text]" custT="1"/>
      <dgm:spPr>
        <a:solidFill>
          <a:schemeClr val="accent2"/>
        </a:solidFill>
      </dgm:spPr>
      <dgm:t>
        <a:bodyPr/>
        <a:lstStyle/>
        <a:p>
          <a:r>
            <a:rPr lang="en-US" sz="2400" dirty="0" err="1"/>
            <a:t>Quản</a:t>
          </a:r>
          <a:r>
            <a:rPr lang="en-US" sz="2400" dirty="0"/>
            <a:t> </a:t>
          </a:r>
          <a:r>
            <a:rPr lang="en-US" sz="2400" dirty="0" err="1"/>
            <a:t>lý</a:t>
          </a:r>
          <a:r>
            <a:rPr lang="en-US" sz="2400" dirty="0"/>
            <a:t> </a:t>
          </a:r>
          <a:r>
            <a:rPr lang="en-US" sz="2400" dirty="0" err="1"/>
            <a:t>dự</a:t>
          </a:r>
          <a:r>
            <a:rPr lang="en-US" sz="2400" dirty="0"/>
            <a:t> </a:t>
          </a:r>
          <a:r>
            <a:rPr lang="en-US" sz="2400" dirty="0" err="1"/>
            <a:t>án</a:t>
          </a:r>
          <a:r>
            <a:rPr lang="en-US" sz="2400" dirty="0"/>
            <a:t> </a:t>
          </a:r>
          <a:r>
            <a:rPr lang="en-US" sz="2400" dirty="0" err="1"/>
            <a:t>và</a:t>
          </a:r>
          <a:r>
            <a:rPr lang="en-US" sz="2400" dirty="0"/>
            <a:t> </a:t>
          </a:r>
          <a:r>
            <a:rPr lang="en-US" sz="2400" dirty="0" err="1"/>
            <a:t>quản</a:t>
          </a:r>
          <a:r>
            <a:rPr lang="en-US" sz="2400" dirty="0"/>
            <a:t> </a:t>
          </a:r>
          <a:r>
            <a:rPr lang="en-US" sz="2400" dirty="0" err="1"/>
            <a:t>lý</a:t>
          </a:r>
          <a:r>
            <a:rPr lang="en-US" sz="2400" dirty="0"/>
            <a:t> </a:t>
          </a:r>
          <a:r>
            <a:rPr lang="en-US" sz="2400" dirty="0" err="1"/>
            <a:t>rủi</a:t>
          </a:r>
          <a:r>
            <a:rPr lang="en-US" sz="2400" dirty="0"/>
            <a:t> </a:t>
          </a:r>
          <a:r>
            <a:rPr lang="en-US" sz="2400" dirty="0" err="1"/>
            <a:t>ro</a:t>
          </a:r>
          <a:r>
            <a:rPr lang="en-US" sz="2400" dirty="0"/>
            <a:t> </a:t>
          </a:r>
          <a:r>
            <a:rPr lang="en-US" sz="2400" dirty="0" err="1"/>
            <a:t>cho</a:t>
          </a:r>
          <a:r>
            <a:rPr lang="en-US" sz="2400" dirty="0"/>
            <a:t> </a:t>
          </a:r>
          <a:r>
            <a:rPr lang="en-US" sz="2400" dirty="0" err="1"/>
            <a:t>các</a:t>
          </a:r>
          <a:r>
            <a:rPr lang="en-US" sz="2400" dirty="0"/>
            <a:t> </a:t>
          </a:r>
          <a:r>
            <a:rPr lang="en-US" sz="2400" dirty="0" err="1"/>
            <a:t>dự</a:t>
          </a:r>
          <a:r>
            <a:rPr lang="en-US" sz="2400" dirty="0"/>
            <a:t> </a:t>
          </a:r>
          <a:r>
            <a:rPr lang="en-US" sz="2400" dirty="0" err="1"/>
            <a:t>án</a:t>
          </a:r>
          <a:r>
            <a:rPr lang="en-US" sz="2400" dirty="0"/>
            <a:t> </a:t>
          </a:r>
          <a:r>
            <a:rPr lang="en-US" sz="2400" dirty="0" err="1"/>
            <a:t>hiệu</a:t>
          </a:r>
          <a:r>
            <a:rPr lang="en-US" sz="2400" dirty="0"/>
            <a:t> </a:t>
          </a:r>
          <a:r>
            <a:rPr lang="en-US" sz="2400" dirty="0" err="1"/>
            <a:t>quả</a:t>
          </a:r>
          <a:r>
            <a:rPr lang="en-US" sz="2400" dirty="0"/>
            <a:t> </a:t>
          </a:r>
          <a:r>
            <a:rPr lang="en-US" sz="2400" dirty="0" err="1"/>
            <a:t>năng</a:t>
          </a:r>
          <a:r>
            <a:rPr lang="en-US" sz="2400" dirty="0"/>
            <a:t> </a:t>
          </a:r>
          <a:r>
            <a:rPr lang="en-US" sz="2400" dirty="0" err="1"/>
            <a:t>lượng</a:t>
          </a:r>
          <a:endParaRPr lang="en-US" sz="2400" dirty="0"/>
        </a:p>
      </dgm:t>
    </dgm:pt>
    <dgm:pt modelId="{B9F02AA1-9553-4E28-B89F-418CFA68D611}" type="parTrans" cxnId="{2D3EF1F9-1DDC-4A30-A570-AD9DA1AABE67}">
      <dgm:prSet/>
      <dgm:spPr/>
      <dgm:t>
        <a:bodyPr/>
        <a:lstStyle/>
        <a:p>
          <a:endParaRPr lang="en-US"/>
        </a:p>
      </dgm:t>
    </dgm:pt>
    <dgm:pt modelId="{582C3609-54B1-43AC-9A18-A10511DBDE6D}" type="sibTrans" cxnId="{2D3EF1F9-1DDC-4A30-A570-AD9DA1AABE67}">
      <dgm:prSet/>
      <dgm:spPr/>
      <dgm:t>
        <a:bodyPr/>
        <a:lstStyle/>
        <a:p>
          <a:endParaRPr lang="en-US"/>
        </a:p>
      </dgm:t>
    </dgm:pt>
    <dgm:pt modelId="{5EB2186A-36E4-4FBE-BF70-925858EA56F3}" type="pres">
      <dgm:prSet presAssocID="{73BB4BA6-8979-4CB6-A4D4-A58A94559CC2}" presName="linear" presStyleCnt="0">
        <dgm:presLayoutVars>
          <dgm:dir/>
          <dgm:animLvl val="lvl"/>
          <dgm:resizeHandles val="exact"/>
        </dgm:presLayoutVars>
      </dgm:prSet>
      <dgm:spPr/>
      <dgm:t>
        <a:bodyPr/>
        <a:lstStyle/>
        <a:p>
          <a:endParaRPr lang="en-US"/>
        </a:p>
      </dgm:t>
    </dgm:pt>
    <dgm:pt modelId="{7992D335-A0EE-4399-AD9F-BF9A7FBD4DBE}" type="pres">
      <dgm:prSet presAssocID="{27126E1C-A901-45B1-8F18-173FE56BC142}" presName="parentLin" presStyleCnt="0"/>
      <dgm:spPr/>
    </dgm:pt>
    <dgm:pt modelId="{91444AC7-EB42-41F5-9194-AD78FEA5A951}" type="pres">
      <dgm:prSet presAssocID="{27126E1C-A901-45B1-8F18-173FE56BC142}" presName="parentLeftMargin" presStyleLbl="node1" presStyleIdx="0" presStyleCnt="3"/>
      <dgm:spPr/>
      <dgm:t>
        <a:bodyPr/>
        <a:lstStyle/>
        <a:p>
          <a:endParaRPr lang="en-US"/>
        </a:p>
      </dgm:t>
    </dgm:pt>
    <dgm:pt modelId="{D075A9C8-4671-4512-8734-5D043F989385}" type="pres">
      <dgm:prSet presAssocID="{27126E1C-A901-45B1-8F18-173FE56BC142}" presName="parentText" presStyleLbl="node1" presStyleIdx="0" presStyleCnt="3">
        <dgm:presLayoutVars>
          <dgm:chMax val="0"/>
          <dgm:bulletEnabled val="1"/>
        </dgm:presLayoutVars>
      </dgm:prSet>
      <dgm:spPr/>
      <dgm:t>
        <a:bodyPr/>
        <a:lstStyle/>
        <a:p>
          <a:endParaRPr lang="en-US"/>
        </a:p>
      </dgm:t>
    </dgm:pt>
    <dgm:pt modelId="{4DC88849-E77C-4C0B-9814-81D782E6D509}" type="pres">
      <dgm:prSet presAssocID="{27126E1C-A901-45B1-8F18-173FE56BC142}" presName="negativeSpace" presStyleCnt="0"/>
      <dgm:spPr/>
    </dgm:pt>
    <dgm:pt modelId="{63EB06EE-AC9D-4C02-9AF9-139F519E6A63}" type="pres">
      <dgm:prSet presAssocID="{27126E1C-A901-45B1-8F18-173FE56BC142}" presName="childText" presStyleLbl="conFgAcc1" presStyleIdx="0" presStyleCnt="3">
        <dgm:presLayoutVars>
          <dgm:bulletEnabled val="1"/>
        </dgm:presLayoutVars>
      </dgm:prSet>
      <dgm:spPr>
        <a:ln>
          <a:solidFill>
            <a:schemeClr val="accent2"/>
          </a:solidFill>
        </a:ln>
      </dgm:spPr>
    </dgm:pt>
    <dgm:pt modelId="{798E361C-5A16-47A7-8529-B5C63AD8A9D5}" type="pres">
      <dgm:prSet presAssocID="{1EAB7AD9-4EC5-4CA8-BA2B-E4F561E04EDD}" presName="spaceBetweenRectangles" presStyleCnt="0"/>
      <dgm:spPr/>
    </dgm:pt>
    <dgm:pt modelId="{F5BE7386-6561-4A7A-AA25-7DBB904D2D73}" type="pres">
      <dgm:prSet presAssocID="{42DB4DB3-227C-40EA-8D93-4BB0719E21D9}" presName="parentLin" presStyleCnt="0"/>
      <dgm:spPr/>
    </dgm:pt>
    <dgm:pt modelId="{00F2BB5C-AAE7-45F6-9E5F-BA30E3AD8679}" type="pres">
      <dgm:prSet presAssocID="{42DB4DB3-227C-40EA-8D93-4BB0719E21D9}" presName="parentLeftMargin" presStyleLbl="node1" presStyleIdx="0" presStyleCnt="3"/>
      <dgm:spPr/>
      <dgm:t>
        <a:bodyPr/>
        <a:lstStyle/>
        <a:p>
          <a:endParaRPr lang="en-US"/>
        </a:p>
      </dgm:t>
    </dgm:pt>
    <dgm:pt modelId="{8E2CE9C2-8945-4549-BD21-D17F37670592}" type="pres">
      <dgm:prSet presAssocID="{42DB4DB3-227C-40EA-8D93-4BB0719E21D9}" presName="parentText" presStyleLbl="node1" presStyleIdx="1" presStyleCnt="3">
        <dgm:presLayoutVars>
          <dgm:chMax val="0"/>
          <dgm:bulletEnabled val="1"/>
        </dgm:presLayoutVars>
      </dgm:prSet>
      <dgm:spPr/>
      <dgm:t>
        <a:bodyPr/>
        <a:lstStyle/>
        <a:p>
          <a:endParaRPr lang="en-US"/>
        </a:p>
      </dgm:t>
    </dgm:pt>
    <dgm:pt modelId="{267F323E-C2C4-4963-908F-5DC044A2F681}" type="pres">
      <dgm:prSet presAssocID="{42DB4DB3-227C-40EA-8D93-4BB0719E21D9}" presName="negativeSpace" presStyleCnt="0"/>
      <dgm:spPr/>
    </dgm:pt>
    <dgm:pt modelId="{C4F0AA69-47FD-4EF2-BA64-9BFD78AE3FE9}" type="pres">
      <dgm:prSet presAssocID="{42DB4DB3-227C-40EA-8D93-4BB0719E21D9}" presName="childText" presStyleLbl="conFgAcc1" presStyleIdx="1" presStyleCnt="3">
        <dgm:presLayoutVars>
          <dgm:bulletEnabled val="1"/>
        </dgm:presLayoutVars>
      </dgm:prSet>
      <dgm:spPr>
        <a:ln>
          <a:solidFill>
            <a:schemeClr val="accent2"/>
          </a:solidFill>
        </a:ln>
      </dgm:spPr>
    </dgm:pt>
    <dgm:pt modelId="{C85A787F-170B-4CE5-8D60-9B8ED8A64171}" type="pres">
      <dgm:prSet presAssocID="{D2873628-A328-4D20-BD17-A1125A42F008}" presName="spaceBetweenRectangles" presStyleCnt="0"/>
      <dgm:spPr/>
    </dgm:pt>
    <dgm:pt modelId="{2082F390-F87C-4179-805F-3466937CDB48}" type="pres">
      <dgm:prSet presAssocID="{29C38FC2-7100-4CD1-8C18-DACD4F93BECB}" presName="parentLin" presStyleCnt="0"/>
      <dgm:spPr/>
    </dgm:pt>
    <dgm:pt modelId="{D7535F20-D3F9-481A-B881-342A5A4E685A}" type="pres">
      <dgm:prSet presAssocID="{29C38FC2-7100-4CD1-8C18-DACD4F93BECB}" presName="parentLeftMargin" presStyleLbl="node1" presStyleIdx="1" presStyleCnt="3"/>
      <dgm:spPr/>
      <dgm:t>
        <a:bodyPr/>
        <a:lstStyle/>
        <a:p>
          <a:endParaRPr lang="en-US"/>
        </a:p>
      </dgm:t>
    </dgm:pt>
    <dgm:pt modelId="{B5B47D0B-EDA0-474D-B0C1-744A1B7FF219}" type="pres">
      <dgm:prSet presAssocID="{29C38FC2-7100-4CD1-8C18-DACD4F93BECB}" presName="parentText" presStyleLbl="node1" presStyleIdx="2" presStyleCnt="3">
        <dgm:presLayoutVars>
          <dgm:chMax val="0"/>
          <dgm:bulletEnabled val="1"/>
        </dgm:presLayoutVars>
      </dgm:prSet>
      <dgm:spPr/>
      <dgm:t>
        <a:bodyPr/>
        <a:lstStyle/>
        <a:p>
          <a:endParaRPr lang="en-US"/>
        </a:p>
      </dgm:t>
    </dgm:pt>
    <dgm:pt modelId="{6379906F-8412-431C-8FAC-5388E0C38AAF}" type="pres">
      <dgm:prSet presAssocID="{29C38FC2-7100-4CD1-8C18-DACD4F93BECB}" presName="negativeSpace" presStyleCnt="0"/>
      <dgm:spPr/>
    </dgm:pt>
    <dgm:pt modelId="{A608C919-104F-440E-B17B-98C8D1B03B82}" type="pres">
      <dgm:prSet presAssocID="{29C38FC2-7100-4CD1-8C18-DACD4F93BECB}" presName="childText" presStyleLbl="conFgAcc1" presStyleIdx="2" presStyleCnt="3">
        <dgm:presLayoutVars>
          <dgm:bulletEnabled val="1"/>
        </dgm:presLayoutVars>
      </dgm:prSet>
      <dgm:spPr>
        <a:ln>
          <a:solidFill>
            <a:schemeClr val="accent2"/>
          </a:solidFill>
        </a:ln>
      </dgm:spPr>
    </dgm:pt>
  </dgm:ptLst>
  <dgm:cxnLst>
    <dgm:cxn modelId="{27FA7581-AE78-4F8F-8A1A-63FE119381CB}" type="presOf" srcId="{42DB4DB3-227C-40EA-8D93-4BB0719E21D9}" destId="{00F2BB5C-AAE7-45F6-9E5F-BA30E3AD8679}" srcOrd="0" destOrd="0" presId="urn:microsoft.com/office/officeart/2005/8/layout/list1"/>
    <dgm:cxn modelId="{FFAFBFC7-F399-49E4-9C93-DEAACD90CB65}" type="presOf" srcId="{29C38FC2-7100-4CD1-8C18-DACD4F93BECB}" destId="{D7535F20-D3F9-481A-B881-342A5A4E685A}" srcOrd="0" destOrd="0" presId="urn:microsoft.com/office/officeart/2005/8/layout/list1"/>
    <dgm:cxn modelId="{31BDC3FE-B320-4F0D-A902-40131EE38237}" type="presOf" srcId="{27126E1C-A901-45B1-8F18-173FE56BC142}" destId="{D075A9C8-4671-4512-8734-5D043F989385}" srcOrd="1" destOrd="0" presId="urn:microsoft.com/office/officeart/2005/8/layout/list1"/>
    <dgm:cxn modelId="{4E6C30EF-AD5E-4B53-9A8F-802AC2DC4E2A}" type="presOf" srcId="{42DB4DB3-227C-40EA-8D93-4BB0719E21D9}" destId="{8E2CE9C2-8945-4549-BD21-D17F37670592}" srcOrd="1" destOrd="0" presId="urn:microsoft.com/office/officeart/2005/8/layout/list1"/>
    <dgm:cxn modelId="{2D3EF1F9-1DDC-4A30-A570-AD9DA1AABE67}" srcId="{73BB4BA6-8979-4CB6-A4D4-A58A94559CC2}" destId="{29C38FC2-7100-4CD1-8C18-DACD4F93BECB}" srcOrd="2" destOrd="0" parTransId="{B9F02AA1-9553-4E28-B89F-418CFA68D611}" sibTransId="{582C3609-54B1-43AC-9A18-A10511DBDE6D}"/>
    <dgm:cxn modelId="{2B428E44-2D0B-473A-96C5-C348C2F9A476}" type="presOf" srcId="{73BB4BA6-8979-4CB6-A4D4-A58A94559CC2}" destId="{5EB2186A-36E4-4FBE-BF70-925858EA56F3}" srcOrd="0" destOrd="0" presId="urn:microsoft.com/office/officeart/2005/8/layout/list1"/>
    <dgm:cxn modelId="{ECFD3785-BE81-45B5-931D-FAB916085D2C}" type="presOf" srcId="{29C38FC2-7100-4CD1-8C18-DACD4F93BECB}" destId="{B5B47D0B-EDA0-474D-B0C1-744A1B7FF219}" srcOrd="1" destOrd="0" presId="urn:microsoft.com/office/officeart/2005/8/layout/list1"/>
    <dgm:cxn modelId="{EC750954-38C8-4401-B84D-DECB931827DB}" srcId="{73BB4BA6-8979-4CB6-A4D4-A58A94559CC2}" destId="{27126E1C-A901-45B1-8F18-173FE56BC142}" srcOrd="0" destOrd="0" parTransId="{34F6EFEC-637F-43CA-9E93-C30A57EA8E45}" sibTransId="{1EAB7AD9-4EC5-4CA8-BA2B-E4F561E04EDD}"/>
    <dgm:cxn modelId="{C34A26EE-B7D9-4021-93F7-6F38C28AFE7F}" srcId="{73BB4BA6-8979-4CB6-A4D4-A58A94559CC2}" destId="{42DB4DB3-227C-40EA-8D93-4BB0719E21D9}" srcOrd="1" destOrd="0" parTransId="{95B644DF-A3FC-46B9-8C4F-A3467A514934}" sibTransId="{D2873628-A328-4D20-BD17-A1125A42F008}"/>
    <dgm:cxn modelId="{173CCE21-8E52-4F02-8C89-754D6F02B77A}" type="presOf" srcId="{27126E1C-A901-45B1-8F18-173FE56BC142}" destId="{91444AC7-EB42-41F5-9194-AD78FEA5A951}" srcOrd="0" destOrd="0" presId="urn:microsoft.com/office/officeart/2005/8/layout/list1"/>
    <dgm:cxn modelId="{B14B1B95-3D9B-458A-B348-58687304F3FC}" type="presParOf" srcId="{5EB2186A-36E4-4FBE-BF70-925858EA56F3}" destId="{7992D335-A0EE-4399-AD9F-BF9A7FBD4DBE}" srcOrd="0" destOrd="0" presId="urn:microsoft.com/office/officeart/2005/8/layout/list1"/>
    <dgm:cxn modelId="{98BCBF48-2C1E-46BC-A416-88F3002E8A58}" type="presParOf" srcId="{7992D335-A0EE-4399-AD9F-BF9A7FBD4DBE}" destId="{91444AC7-EB42-41F5-9194-AD78FEA5A951}" srcOrd="0" destOrd="0" presId="urn:microsoft.com/office/officeart/2005/8/layout/list1"/>
    <dgm:cxn modelId="{57AD30E9-F9F1-492D-A724-05122627AFCC}" type="presParOf" srcId="{7992D335-A0EE-4399-AD9F-BF9A7FBD4DBE}" destId="{D075A9C8-4671-4512-8734-5D043F989385}" srcOrd="1" destOrd="0" presId="urn:microsoft.com/office/officeart/2005/8/layout/list1"/>
    <dgm:cxn modelId="{EA9CD8AE-599A-4B8D-A325-065721D35A7E}" type="presParOf" srcId="{5EB2186A-36E4-4FBE-BF70-925858EA56F3}" destId="{4DC88849-E77C-4C0B-9814-81D782E6D509}" srcOrd="1" destOrd="0" presId="urn:microsoft.com/office/officeart/2005/8/layout/list1"/>
    <dgm:cxn modelId="{57A4A8CD-2FDC-4A81-AA24-0A5206395750}" type="presParOf" srcId="{5EB2186A-36E4-4FBE-BF70-925858EA56F3}" destId="{63EB06EE-AC9D-4C02-9AF9-139F519E6A63}" srcOrd="2" destOrd="0" presId="urn:microsoft.com/office/officeart/2005/8/layout/list1"/>
    <dgm:cxn modelId="{7B8A1B9F-0351-4C4E-B490-93D3026E21D3}" type="presParOf" srcId="{5EB2186A-36E4-4FBE-BF70-925858EA56F3}" destId="{798E361C-5A16-47A7-8529-B5C63AD8A9D5}" srcOrd="3" destOrd="0" presId="urn:microsoft.com/office/officeart/2005/8/layout/list1"/>
    <dgm:cxn modelId="{FFDC783D-3A98-4783-B32F-E77BE93A9DDB}" type="presParOf" srcId="{5EB2186A-36E4-4FBE-BF70-925858EA56F3}" destId="{F5BE7386-6561-4A7A-AA25-7DBB904D2D73}" srcOrd="4" destOrd="0" presId="urn:microsoft.com/office/officeart/2005/8/layout/list1"/>
    <dgm:cxn modelId="{01116583-BA59-481A-A8DC-C4E3CA398429}" type="presParOf" srcId="{F5BE7386-6561-4A7A-AA25-7DBB904D2D73}" destId="{00F2BB5C-AAE7-45F6-9E5F-BA30E3AD8679}" srcOrd="0" destOrd="0" presId="urn:microsoft.com/office/officeart/2005/8/layout/list1"/>
    <dgm:cxn modelId="{FDE3AB30-8490-45A4-B93B-95587EDBD9A4}" type="presParOf" srcId="{F5BE7386-6561-4A7A-AA25-7DBB904D2D73}" destId="{8E2CE9C2-8945-4549-BD21-D17F37670592}" srcOrd="1" destOrd="0" presId="urn:microsoft.com/office/officeart/2005/8/layout/list1"/>
    <dgm:cxn modelId="{581194F7-24E5-4579-89A5-76D57070D273}" type="presParOf" srcId="{5EB2186A-36E4-4FBE-BF70-925858EA56F3}" destId="{267F323E-C2C4-4963-908F-5DC044A2F681}" srcOrd="5" destOrd="0" presId="urn:microsoft.com/office/officeart/2005/8/layout/list1"/>
    <dgm:cxn modelId="{C4643D50-CF16-4A1C-B809-3521EC545A0F}" type="presParOf" srcId="{5EB2186A-36E4-4FBE-BF70-925858EA56F3}" destId="{C4F0AA69-47FD-4EF2-BA64-9BFD78AE3FE9}" srcOrd="6" destOrd="0" presId="urn:microsoft.com/office/officeart/2005/8/layout/list1"/>
    <dgm:cxn modelId="{EAC9F44C-49B0-4315-AD2C-A94F8B8D0C7C}" type="presParOf" srcId="{5EB2186A-36E4-4FBE-BF70-925858EA56F3}" destId="{C85A787F-170B-4CE5-8D60-9B8ED8A64171}" srcOrd="7" destOrd="0" presId="urn:microsoft.com/office/officeart/2005/8/layout/list1"/>
    <dgm:cxn modelId="{B9E5FE26-B653-4951-89D9-9E6B90B7B066}" type="presParOf" srcId="{5EB2186A-36E4-4FBE-BF70-925858EA56F3}" destId="{2082F390-F87C-4179-805F-3466937CDB48}" srcOrd="8" destOrd="0" presId="urn:microsoft.com/office/officeart/2005/8/layout/list1"/>
    <dgm:cxn modelId="{F90CA63B-2C8A-4E9D-A97E-58CF754FCC02}" type="presParOf" srcId="{2082F390-F87C-4179-805F-3466937CDB48}" destId="{D7535F20-D3F9-481A-B881-342A5A4E685A}" srcOrd="0" destOrd="0" presId="urn:microsoft.com/office/officeart/2005/8/layout/list1"/>
    <dgm:cxn modelId="{078DC744-7994-44E7-B04B-0442627226C5}" type="presParOf" srcId="{2082F390-F87C-4179-805F-3466937CDB48}" destId="{B5B47D0B-EDA0-474D-B0C1-744A1B7FF219}" srcOrd="1" destOrd="0" presId="urn:microsoft.com/office/officeart/2005/8/layout/list1"/>
    <dgm:cxn modelId="{6205A89A-6004-4EA7-9A11-1941437145B6}" type="presParOf" srcId="{5EB2186A-36E4-4FBE-BF70-925858EA56F3}" destId="{6379906F-8412-431C-8FAC-5388E0C38AAF}" srcOrd="9" destOrd="0" presId="urn:microsoft.com/office/officeart/2005/8/layout/list1"/>
    <dgm:cxn modelId="{E8DE6B5A-F207-43FF-AC7F-E8BAAEC86306}" type="presParOf" srcId="{5EB2186A-36E4-4FBE-BF70-925858EA56F3}" destId="{A608C919-104F-440E-B17B-98C8D1B03B82}"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8A188C5-B6C9-4E50-96FB-035A2BD3CB87}"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en-US"/>
        </a:p>
      </dgm:t>
    </dgm:pt>
    <dgm:pt modelId="{0DD4473B-5DDF-4D53-871E-5E0EBFE2FA1E}">
      <dgm:prSet phldrT="[Text]" custT="1"/>
      <dgm:spPr>
        <a:solidFill>
          <a:schemeClr val="accent2"/>
        </a:solidFill>
      </dgm:spPr>
      <dgm:t>
        <a:bodyPr/>
        <a:lstStyle/>
        <a:p>
          <a:r>
            <a:rPr lang="en-US" sz="1800" dirty="0" err="1">
              <a:latin typeface="Arial" panose="020B0604020202020204" pitchFamily="34" charset="0"/>
              <a:cs typeface="Arial" panose="020B0604020202020204" pitchFamily="34" charset="0"/>
            </a:rPr>
            <a:t>Thiết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lập</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các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mục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tiêu</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đánh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giá</a:t>
          </a:r>
          <a:endParaRPr lang="en-US" sz="1800" dirty="0">
            <a:latin typeface="Arial" panose="020B0604020202020204" pitchFamily="34" charset="0"/>
            <a:cs typeface="Arial" panose="020B0604020202020204" pitchFamily="34" charset="0"/>
          </a:endParaRPr>
        </a:p>
      </dgm:t>
    </dgm:pt>
    <dgm:pt modelId="{3FF58A89-D35C-4D33-8E93-ED4CB497CFCE}" type="parTrans" cxnId="{EB9E94BD-3071-449C-90A6-5338E6C83454}">
      <dgm:prSet/>
      <dgm:spPr/>
      <dgm:t>
        <a:bodyPr/>
        <a:lstStyle/>
        <a:p>
          <a:endParaRPr lang="en-US" sz="2000">
            <a:latin typeface="Arial" panose="020B0604020202020204" pitchFamily="34" charset="0"/>
            <a:cs typeface="Arial" panose="020B0604020202020204" pitchFamily="34" charset="0"/>
          </a:endParaRPr>
        </a:p>
      </dgm:t>
    </dgm:pt>
    <dgm:pt modelId="{D8AC69F8-91DC-4A91-8401-14B4D522A59E}" type="sibTrans" cxnId="{EB9E94BD-3071-449C-90A6-5338E6C83454}">
      <dgm:prSet custT="1"/>
      <dgm:spPr>
        <a:ln>
          <a:solidFill>
            <a:schemeClr val="accent2"/>
          </a:solidFill>
        </a:ln>
      </dgm:spPr>
      <dgm:t>
        <a:bodyPr/>
        <a:lstStyle/>
        <a:p>
          <a:endParaRPr lang="en-US" sz="600">
            <a:latin typeface="Arial" panose="020B0604020202020204" pitchFamily="34" charset="0"/>
            <a:cs typeface="Arial" panose="020B0604020202020204" pitchFamily="34" charset="0"/>
          </a:endParaRPr>
        </a:p>
      </dgm:t>
    </dgm:pt>
    <dgm:pt modelId="{B4505384-8669-43FA-9B96-696FD64BBCFD}">
      <dgm:prSet phldrT="[Text]" custT="1"/>
      <dgm:spPr>
        <a:solidFill>
          <a:schemeClr val="accent2"/>
        </a:solidFill>
      </dgm:spPr>
      <dgm:t>
        <a:bodyPr/>
        <a:lstStyle/>
        <a:p>
          <a:r>
            <a:rPr lang="en-US" sz="1800" dirty="0" err="1">
              <a:latin typeface="Arial" panose="020B0604020202020204" pitchFamily="34" charset="0"/>
              <a:cs typeface="Arial" panose="020B0604020202020204" pitchFamily="34" charset="0"/>
            </a:rPr>
            <a:t>Thiết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lập</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cách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tiếp</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cận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xác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định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các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viễn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cảnh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cơ</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sở</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và</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chuẩn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bị</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một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kế</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hoạch</a:t>
          </a:r>
          <a:endParaRPr lang="en-US" sz="1800" dirty="0">
            <a:latin typeface="Arial" panose="020B0604020202020204" pitchFamily="34" charset="0"/>
            <a:cs typeface="Arial" panose="020B0604020202020204" pitchFamily="34" charset="0"/>
          </a:endParaRPr>
        </a:p>
      </dgm:t>
    </dgm:pt>
    <dgm:pt modelId="{2FB955C7-70BA-427E-A94C-7E69E9CAEAB9}" type="parTrans" cxnId="{D5B36096-F435-42DA-9406-EAB50989C6BE}">
      <dgm:prSet/>
      <dgm:spPr/>
      <dgm:t>
        <a:bodyPr/>
        <a:lstStyle/>
        <a:p>
          <a:endParaRPr lang="en-US" sz="2000">
            <a:latin typeface="Arial" panose="020B0604020202020204" pitchFamily="34" charset="0"/>
            <a:cs typeface="Arial" panose="020B0604020202020204" pitchFamily="34" charset="0"/>
          </a:endParaRPr>
        </a:p>
      </dgm:t>
    </dgm:pt>
    <dgm:pt modelId="{3ECB352C-AE66-4EE9-B405-8D527962F134}" type="sibTrans" cxnId="{D5B36096-F435-42DA-9406-EAB50989C6BE}">
      <dgm:prSet custT="1"/>
      <dgm:spPr>
        <a:ln>
          <a:solidFill>
            <a:schemeClr val="accent2"/>
          </a:solidFill>
        </a:ln>
      </dgm:spPr>
      <dgm:t>
        <a:bodyPr/>
        <a:lstStyle/>
        <a:p>
          <a:endParaRPr lang="en-US" sz="600">
            <a:latin typeface="Arial" panose="020B0604020202020204" pitchFamily="34" charset="0"/>
            <a:cs typeface="Arial" panose="020B0604020202020204" pitchFamily="34" charset="0"/>
          </a:endParaRPr>
        </a:p>
      </dgm:t>
    </dgm:pt>
    <dgm:pt modelId="{AF58CA5F-08EF-49C8-83CE-369B3B79D532}">
      <dgm:prSet phldrT="[Text]" custT="1"/>
      <dgm:spPr>
        <a:solidFill>
          <a:schemeClr val="accent2"/>
        </a:solidFill>
      </dgm:spPr>
      <dgm:t>
        <a:bodyPr/>
        <a:lstStyle/>
        <a:p>
          <a:r>
            <a:rPr lang="en-US" sz="1800" dirty="0">
              <a:latin typeface="Arial" panose="020B0604020202020204" pitchFamily="34" charset="0"/>
              <a:cs typeface="Arial" panose="020B0604020202020204" pitchFamily="34" charset="0"/>
            </a:rPr>
            <a:t>So </a:t>
          </a:r>
          <a:r>
            <a:rPr lang="en-US" sz="1800" dirty="0" err="1">
              <a:latin typeface="Arial" panose="020B0604020202020204" pitchFamily="34" charset="0"/>
              <a:cs typeface="Arial" panose="020B0604020202020204" pitchFamily="34" charset="0"/>
            </a:rPr>
            <a:t>sánh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năng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lượng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sử</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dụng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và</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nhu</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cầu</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trước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khi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triển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khai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chương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trình</a:t>
          </a:r>
          <a:endParaRPr lang="en-US" sz="1800" dirty="0">
            <a:latin typeface="Arial" panose="020B0604020202020204" pitchFamily="34" charset="0"/>
            <a:cs typeface="Arial" panose="020B0604020202020204" pitchFamily="34" charset="0"/>
          </a:endParaRPr>
        </a:p>
      </dgm:t>
    </dgm:pt>
    <dgm:pt modelId="{386E35C9-0F80-4150-BEBD-81CEBF4A90D9}" type="parTrans" cxnId="{EC2CCC29-1FCB-45F0-BBED-98D8073CDE6F}">
      <dgm:prSet/>
      <dgm:spPr/>
      <dgm:t>
        <a:bodyPr/>
        <a:lstStyle/>
        <a:p>
          <a:endParaRPr lang="en-US" sz="2000">
            <a:latin typeface="Arial" panose="020B0604020202020204" pitchFamily="34" charset="0"/>
            <a:cs typeface="Arial" panose="020B0604020202020204" pitchFamily="34" charset="0"/>
          </a:endParaRPr>
        </a:p>
      </dgm:t>
    </dgm:pt>
    <dgm:pt modelId="{2D23DF2C-9AC7-405C-A049-5CDA1F36F83D}" type="sibTrans" cxnId="{EC2CCC29-1FCB-45F0-BBED-98D8073CDE6F}">
      <dgm:prSet custT="1"/>
      <dgm:spPr>
        <a:ln>
          <a:solidFill>
            <a:schemeClr val="accent2"/>
          </a:solidFill>
        </a:ln>
      </dgm:spPr>
      <dgm:t>
        <a:bodyPr/>
        <a:lstStyle/>
        <a:p>
          <a:endParaRPr lang="en-US" sz="600">
            <a:latin typeface="Arial" panose="020B0604020202020204" pitchFamily="34" charset="0"/>
            <a:cs typeface="Arial" panose="020B0604020202020204" pitchFamily="34" charset="0"/>
          </a:endParaRPr>
        </a:p>
      </dgm:t>
    </dgm:pt>
    <dgm:pt modelId="{9F447855-D578-47E8-8BEA-E40003B1A127}">
      <dgm:prSet phldrT="[Text]" custT="1"/>
      <dgm:spPr>
        <a:solidFill>
          <a:schemeClr val="accent2"/>
        </a:solidFill>
      </dgm:spPr>
      <dgm:t>
        <a:bodyPr/>
        <a:lstStyle/>
        <a:p>
          <a:r>
            <a:rPr lang="en-US" sz="1800" dirty="0" err="1">
              <a:latin typeface="Arial" panose="020B0604020202020204" pitchFamily="34" charset="0"/>
              <a:cs typeface="Arial" panose="020B0604020202020204" pitchFamily="34" charset="0"/>
            </a:rPr>
            <a:t>Báo</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cáo</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các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kết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quả</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đánh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giá</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và</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làm</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việc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với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người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điều</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hành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chương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rình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để</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triển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khai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các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cơ</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hội</a:t>
          </a:r>
          <a:endParaRPr lang="en-US" sz="1800" dirty="0">
            <a:latin typeface="Arial" panose="020B0604020202020204" pitchFamily="34" charset="0"/>
            <a:cs typeface="Arial" panose="020B0604020202020204" pitchFamily="34" charset="0"/>
          </a:endParaRPr>
        </a:p>
      </dgm:t>
    </dgm:pt>
    <dgm:pt modelId="{07F56B2F-CFBF-420D-A1BA-36D2A09A245D}" type="parTrans" cxnId="{5644C645-1BD1-4A7C-B4BD-4DA1F3ACA04D}">
      <dgm:prSet/>
      <dgm:spPr/>
      <dgm:t>
        <a:bodyPr/>
        <a:lstStyle/>
        <a:p>
          <a:endParaRPr lang="en-US" sz="2000">
            <a:latin typeface="Arial" panose="020B0604020202020204" pitchFamily="34" charset="0"/>
            <a:cs typeface="Arial" panose="020B0604020202020204" pitchFamily="34" charset="0"/>
          </a:endParaRPr>
        </a:p>
      </dgm:t>
    </dgm:pt>
    <dgm:pt modelId="{869BEA81-1289-49F3-88DF-E2030009B4A7}" type="sibTrans" cxnId="{5644C645-1BD1-4A7C-B4BD-4DA1F3ACA04D}">
      <dgm:prSet custT="1"/>
      <dgm:spPr>
        <a:ln>
          <a:solidFill>
            <a:schemeClr val="accent2"/>
          </a:solidFill>
        </a:ln>
      </dgm:spPr>
      <dgm:t>
        <a:bodyPr/>
        <a:lstStyle/>
        <a:p>
          <a:endParaRPr lang="en-US" sz="600">
            <a:latin typeface="Arial" panose="020B0604020202020204" pitchFamily="34" charset="0"/>
            <a:cs typeface="Arial" panose="020B0604020202020204" pitchFamily="34" charset="0"/>
          </a:endParaRPr>
        </a:p>
      </dgm:t>
    </dgm:pt>
    <dgm:pt modelId="{1D3B3273-AB13-4CFF-A6D1-121A667578D3}">
      <dgm:prSet phldrT="[Text]" custT="1"/>
      <dgm:spPr>
        <a:solidFill>
          <a:schemeClr val="accent2"/>
        </a:solidFill>
      </dgm:spPr>
      <dgm:t>
        <a:bodyPr/>
        <a:lstStyle/>
        <a:p>
          <a:r>
            <a:rPr lang="en-US" sz="1800" dirty="0" err="1">
              <a:latin typeface="Arial" panose="020B0604020202020204" pitchFamily="34" charset="0"/>
              <a:cs typeface="Arial" panose="020B0604020202020204" pitchFamily="34" charset="0"/>
            </a:rPr>
            <a:t>Quá</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trình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đánh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giá</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chương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trình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bắt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đầu</a:t>
          </a:r>
          <a:endParaRPr lang="en-US" sz="1800" dirty="0">
            <a:latin typeface="Arial" panose="020B0604020202020204" pitchFamily="34" charset="0"/>
            <a:cs typeface="Arial" panose="020B0604020202020204" pitchFamily="34" charset="0"/>
          </a:endParaRPr>
        </a:p>
      </dgm:t>
    </dgm:pt>
    <dgm:pt modelId="{44E367CE-C472-4EEF-88DD-FE7A51B7B534}" type="parTrans" cxnId="{ADE0069A-F4AF-47AC-B5D5-F56E54B44591}">
      <dgm:prSet/>
      <dgm:spPr/>
      <dgm:t>
        <a:bodyPr/>
        <a:lstStyle/>
        <a:p>
          <a:endParaRPr lang="en-US" sz="2000">
            <a:latin typeface="Arial" panose="020B0604020202020204" pitchFamily="34" charset="0"/>
            <a:cs typeface="Arial" panose="020B0604020202020204" pitchFamily="34" charset="0"/>
          </a:endParaRPr>
        </a:p>
      </dgm:t>
    </dgm:pt>
    <dgm:pt modelId="{C5C5ABF7-0C9F-44F6-8910-0E5D19FC817F}" type="sibTrans" cxnId="{ADE0069A-F4AF-47AC-B5D5-F56E54B44591}">
      <dgm:prSet/>
      <dgm:spPr/>
      <dgm:t>
        <a:bodyPr/>
        <a:lstStyle/>
        <a:p>
          <a:endParaRPr lang="en-US" sz="2000">
            <a:latin typeface="Arial" panose="020B0604020202020204" pitchFamily="34" charset="0"/>
            <a:cs typeface="Arial" panose="020B0604020202020204" pitchFamily="34" charset="0"/>
          </a:endParaRPr>
        </a:p>
      </dgm:t>
    </dgm:pt>
    <dgm:pt modelId="{EE4B8DDC-ABA1-46A9-ADF5-B29431ED929F}" type="pres">
      <dgm:prSet presAssocID="{58A188C5-B6C9-4E50-96FB-035A2BD3CB87}" presName="Name0" presStyleCnt="0">
        <dgm:presLayoutVars>
          <dgm:dir/>
          <dgm:resizeHandles val="exact"/>
        </dgm:presLayoutVars>
      </dgm:prSet>
      <dgm:spPr/>
      <dgm:t>
        <a:bodyPr/>
        <a:lstStyle/>
        <a:p>
          <a:endParaRPr lang="en-US"/>
        </a:p>
      </dgm:t>
    </dgm:pt>
    <dgm:pt modelId="{5CFD8F5E-820D-459D-8DD7-437374757C46}" type="pres">
      <dgm:prSet presAssocID="{0DD4473B-5DDF-4D53-871E-5E0EBFE2FA1E}" presName="node" presStyleLbl="node1" presStyleIdx="0" presStyleCnt="5">
        <dgm:presLayoutVars>
          <dgm:bulletEnabled val="1"/>
        </dgm:presLayoutVars>
      </dgm:prSet>
      <dgm:spPr/>
      <dgm:t>
        <a:bodyPr/>
        <a:lstStyle/>
        <a:p>
          <a:endParaRPr lang="en-US"/>
        </a:p>
      </dgm:t>
    </dgm:pt>
    <dgm:pt modelId="{36AE08CE-984C-4B03-A627-BA21C2283029}" type="pres">
      <dgm:prSet presAssocID="{D8AC69F8-91DC-4A91-8401-14B4D522A59E}" presName="sibTrans" presStyleLbl="sibTrans1D1" presStyleIdx="0" presStyleCnt="4"/>
      <dgm:spPr/>
      <dgm:t>
        <a:bodyPr/>
        <a:lstStyle/>
        <a:p>
          <a:endParaRPr lang="en-US"/>
        </a:p>
      </dgm:t>
    </dgm:pt>
    <dgm:pt modelId="{FB251FF0-140D-4768-9947-609A8E64E58D}" type="pres">
      <dgm:prSet presAssocID="{D8AC69F8-91DC-4A91-8401-14B4D522A59E}" presName="connectorText" presStyleLbl="sibTrans1D1" presStyleIdx="0" presStyleCnt="4"/>
      <dgm:spPr/>
      <dgm:t>
        <a:bodyPr/>
        <a:lstStyle/>
        <a:p>
          <a:endParaRPr lang="en-US"/>
        </a:p>
      </dgm:t>
    </dgm:pt>
    <dgm:pt modelId="{ADF89464-0808-4D20-A039-3B7E1004E231}" type="pres">
      <dgm:prSet presAssocID="{B4505384-8669-43FA-9B96-696FD64BBCFD}" presName="node" presStyleLbl="node1" presStyleIdx="1" presStyleCnt="5">
        <dgm:presLayoutVars>
          <dgm:bulletEnabled val="1"/>
        </dgm:presLayoutVars>
      </dgm:prSet>
      <dgm:spPr/>
      <dgm:t>
        <a:bodyPr/>
        <a:lstStyle/>
        <a:p>
          <a:endParaRPr lang="en-US"/>
        </a:p>
      </dgm:t>
    </dgm:pt>
    <dgm:pt modelId="{3D1E0606-5987-4929-B69F-1ADF6AF9663C}" type="pres">
      <dgm:prSet presAssocID="{3ECB352C-AE66-4EE9-B405-8D527962F134}" presName="sibTrans" presStyleLbl="sibTrans1D1" presStyleIdx="1" presStyleCnt="4"/>
      <dgm:spPr/>
      <dgm:t>
        <a:bodyPr/>
        <a:lstStyle/>
        <a:p>
          <a:endParaRPr lang="en-US"/>
        </a:p>
      </dgm:t>
    </dgm:pt>
    <dgm:pt modelId="{60C428EE-1267-4454-BAFB-CCFCB7410676}" type="pres">
      <dgm:prSet presAssocID="{3ECB352C-AE66-4EE9-B405-8D527962F134}" presName="connectorText" presStyleLbl="sibTrans1D1" presStyleIdx="1" presStyleCnt="4"/>
      <dgm:spPr/>
      <dgm:t>
        <a:bodyPr/>
        <a:lstStyle/>
        <a:p>
          <a:endParaRPr lang="en-US"/>
        </a:p>
      </dgm:t>
    </dgm:pt>
    <dgm:pt modelId="{7B3228FA-35EB-42B7-A49B-CA4DF225C75C}" type="pres">
      <dgm:prSet presAssocID="{AF58CA5F-08EF-49C8-83CE-369B3B79D532}" presName="node" presStyleLbl="node1" presStyleIdx="2" presStyleCnt="5">
        <dgm:presLayoutVars>
          <dgm:bulletEnabled val="1"/>
        </dgm:presLayoutVars>
      </dgm:prSet>
      <dgm:spPr/>
      <dgm:t>
        <a:bodyPr/>
        <a:lstStyle/>
        <a:p>
          <a:endParaRPr lang="en-US"/>
        </a:p>
      </dgm:t>
    </dgm:pt>
    <dgm:pt modelId="{EECAE4A2-51B2-420C-903C-AE3B9200F289}" type="pres">
      <dgm:prSet presAssocID="{2D23DF2C-9AC7-405C-A049-5CDA1F36F83D}" presName="sibTrans" presStyleLbl="sibTrans1D1" presStyleIdx="2" presStyleCnt="4"/>
      <dgm:spPr/>
      <dgm:t>
        <a:bodyPr/>
        <a:lstStyle/>
        <a:p>
          <a:endParaRPr lang="en-US"/>
        </a:p>
      </dgm:t>
    </dgm:pt>
    <dgm:pt modelId="{83351F2B-A85F-4AFF-BC9D-18BA5FE3812B}" type="pres">
      <dgm:prSet presAssocID="{2D23DF2C-9AC7-405C-A049-5CDA1F36F83D}" presName="connectorText" presStyleLbl="sibTrans1D1" presStyleIdx="2" presStyleCnt="4"/>
      <dgm:spPr/>
      <dgm:t>
        <a:bodyPr/>
        <a:lstStyle/>
        <a:p>
          <a:endParaRPr lang="en-US"/>
        </a:p>
      </dgm:t>
    </dgm:pt>
    <dgm:pt modelId="{A09ABF92-9682-42DB-98E0-E2B325BADCB7}" type="pres">
      <dgm:prSet presAssocID="{9F447855-D578-47E8-8BEA-E40003B1A127}" presName="node" presStyleLbl="node1" presStyleIdx="3" presStyleCnt="5" custScaleY="110521">
        <dgm:presLayoutVars>
          <dgm:bulletEnabled val="1"/>
        </dgm:presLayoutVars>
      </dgm:prSet>
      <dgm:spPr/>
      <dgm:t>
        <a:bodyPr/>
        <a:lstStyle/>
        <a:p>
          <a:endParaRPr lang="en-US"/>
        </a:p>
      </dgm:t>
    </dgm:pt>
    <dgm:pt modelId="{038B8D74-E05A-4D68-B4F1-78DBC788957E}" type="pres">
      <dgm:prSet presAssocID="{869BEA81-1289-49F3-88DF-E2030009B4A7}" presName="sibTrans" presStyleLbl="sibTrans1D1" presStyleIdx="3" presStyleCnt="4"/>
      <dgm:spPr/>
      <dgm:t>
        <a:bodyPr/>
        <a:lstStyle/>
        <a:p>
          <a:endParaRPr lang="en-US"/>
        </a:p>
      </dgm:t>
    </dgm:pt>
    <dgm:pt modelId="{DA3CDB06-138D-4C8E-93BF-F5964BE64DC1}" type="pres">
      <dgm:prSet presAssocID="{869BEA81-1289-49F3-88DF-E2030009B4A7}" presName="connectorText" presStyleLbl="sibTrans1D1" presStyleIdx="3" presStyleCnt="4"/>
      <dgm:spPr/>
      <dgm:t>
        <a:bodyPr/>
        <a:lstStyle/>
        <a:p>
          <a:endParaRPr lang="en-US"/>
        </a:p>
      </dgm:t>
    </dgm:pt>
    <dgm:pt modelId="{BD3EF285-D20C-4764-97C6-7DB8DD78B332}" type="pres">
      <dgm:prSet presAssocID="{1D3B3273-AB13-4CFF-A6D1-121A667578D3}" presName="node" presStyleLbl="node1" presStyleIdx="4" presStyleCnt="5" custScaleY="110521">
        <dgm:presLayoutVars>
          <dgm:bulletEnabled val="1"/>
        </dgm:presLayoutVars>
      </dgm:prSet>
      <dgm:spPr/>
      <dgm:t>
        <a:bodyPr/>
        <a:lstStyle/>
        <a:p>
          <a:endParaRPr lang="en-US"/>
        </a:p>
      </dgm:t>
    </dgm:pt>
  </dgm:ptLst>
  <dgm:cxnLst>
    <dgm:cxn modelId="{1D13D00B-855A-4672-A950-4CF50FF39D19}" type="presOf" srcId="{AF58CA5F-08EF-49C8-83CE-369B3B79D532}" destId="{7B3228FA-35EB-42B7-A49B-CA4DF225C75C}" srcOrd="0" destOrd="0" presId="urn:microsoft.com/office/officeart/2005/8/layout/bProcess3"/>
    <dgm:cxn modelId="{AB05E8D2-F42C-46C3-99E7-11DB74591017}" type="presOf" srcId="{B4505384-8669-43FA-9B96-696FD64BBCFD}" destId="{ADF89464-0808-4D20-A039-3B7E1004E231}" srcOrd="0" destOrd="0" presId="urn:microsoft.com/office/officeart/2005/8/layout/bProcess3"/>
    <dgm:cxn modelId="{5C51D81E-E3C0-448F-A63B-0B43743A8664}" type="presOf" srcId="{1D3B3273-AB13-4CFF-A6D1-121A667578D3}" destId="{BD3EF285-D20C-4764-97C6-7DB8DD78B332}" srcOrd="0" destOrd="0" presId="urn:microsoft.com/office/officeart/2005/8/layout/bProcess3"/>
    <dgm:cxn modelId="{F6CCD900-AE64-47D4-93D7-EC0C417CE67C}" type="presOf" srcId="{3ECB352C-AE66-4EE9-B405-8D527962F134}" destId="{3D1E0606-5987-4929-B69F-1ADF6AF9663C}" srcOrd="0" destOrd="0" presId="urn:microsoft.com/office/officeart/2005/8/layout/bProcess3"/>
    <dgm:cxn modelId="{EC2CCC29-1FCB-45F0-BBED-98D8073CDE6F}" srcId="{58A188C5-B6C9-4E50-96FB-035A2BD3CB87}" destId="{AF58CA5F-08EF-49C8-83CE-369B3B79D532}" srcOrd="2" destOrd="0" parTransId="{386E35C9-0F80-4150-BEBD-81CEBF4A90D9}" sibTransId="{2D23DF2C-9AC7-405C-A049-5CDA1F36F83D}"/>
    <dgm:cxn modelId="{1A5D2749-8E60-4C85-B00A-9B8D0BAD73D4}" type="presOf" srcId="{3ECB352C-AE66-4EE9-B405-8D527962F134}" destId="{60C428EE-1267-4454-BAFB-CCFCB7410676}" srcOrd="1" destOrd="0" presId="urn:microsoft.com/office/officeart/2005/8/layout/bProcess3"/>
    <dgm:cxn modelId="{643E21BE-8E41-4765-AE08-68EB3DB9AB18}" type="presOf" srcId="{2D23DF2C-9AC7-405C-A049-5CDA1F36F83D}" destId="{EECAE4A2-51B2-420C-903C-AE3B9200F289}" srcOrd="0" destOrd="0" presId="urn:microsoft.com/office/officeart/2005/8/layout/bProcess3"/>
    <dgm:cxn modelId="{D5B36096-F435-42DA-9406-EAB50989C6BE}" srcId="{58A188C5-B6C9-4E50-96FB-035A2BD3CB87}" destId="{B4505384-8669-43FA-9B96-696FD64BBCFD}" srcOrd="1" destOrd="0" parTransId="{2FB955C7-70BA-427E-A94C-7E69E9CAEAB9}" sibTransId="{3ECB352C-AE66-4EE9-B405-8D527962F134}"/>
    <dgm:cxn modelId="{46965727-6C86-498A-B325-9FED3DC2145B}" type="presOf" srcId="{869BEA81-1289-49F3-88DF-E2030009B4A7}" destId="{DA3CDB06-138D-4C8E-93BF-F5964BE64DC1}" srcOrd="1" destOrd="0" presId="urn:microsoft.com/office/officeart/2005/8/layout/bProcess3"/>
    <dgm:cxn modelId="{EB9E94BD-3071-449C-90A6-5338E6C83454}" srcId="{58A188C5-B6C9-4E50-96FB-035A2BD3CB87}" destId="{0DD4473B-5DDF-4D53-871E-5E0EBFE2FA1E}" srcOrd="0" destOrd="0" parTransId="{3FF58A89-D35C-4D33-8E93-ED4CB497CFCE}" sibTransId="{D8AC69F8-91DC-4A91-8401-14B4D522A59E}"/>
    <dgm:cxn modelId="{ADE0069A-F4AF-47AC-B5D5-F56E54B44591}" srcId="{58A188C5-B6C9-4E50-96FB-035A2BD3CB87}" destId="{1D3B3273-AB13-4CFF-A6D1-121A667578D3}" srcOrd="4" destOrd="0" parTransId="{44E367CE-C472-4EEF-88DD-FE7A51B7B534}" sibTransId="{C5C5ABF7-0C9F-44F6-8910-0E5D19FC817F}"/>
    <dgm:cxn modelId="{5644C645-1BD1-4A7C-B4BD-4DA1F3ACA04D}" srcId="{58A188C5-B6C9-4E50-96FB-035A2BD3CB87}" destId="{9F447855-D578-47E8-8BEA-E40003B1A127}" srcOrd="3" destOrd="0" parTransId="{07F56B2F-CFBF-420D-A1BA-36D2A09A245D}" sibTransId="{869BEA81-1289-49F3-88DF-E2030009B4A7}"/>
    <dgm:cxn modelId="{94FE24E5-BE0D-425E-A09B-3844B66B7EE2}" type="presOf" srcId="{D8AC69F8-91DC-4A91-8401-14B4D522A59E}" destId="{36AE08CE-984C-4B03-A627-BA21C2283029}" srcOrd="0" destOrd="0" presId="urn:microsoft.com/office/officeart/2005/8/layout/bProcess3"/>
    <dgm:cxn modelId="{C6177038-D14B-41F2-9463-D4DAE696AF80}" type="presOf" srcId="{2D23DF2C-9AC7-405C-A049-5CDA1F36F83D}" destId="{83351F2B-A85F-4AFF-BC9D-18BA5FE3812B}" srcOrd="1" destOrd="0" presId="urn:microsoft.com/office/officeart/2005/8/layout/bProcess3"/>
    <dgm:cxn modelId="{90BFD1D7-9C22-4BAB-B675-E107A7EA0FCA}" type="presOf" srcId="{58A188C5-B6C9-4E50-96FB-035A2BD3CB87}" destId="{EE4B8DDC-ABA1-46A9-ADF5-B29431ED929F}" srcOrd="0" destOrd="0" presId="urn:microsoft.com/office/officeart/2005/8/layout/bProcess3"/>
    <dgm:cxn modelId="{290666D1-4896-41B0-96C4-9CE886BABFFF}" type="presOf" srcId="{D8AC69F8-91DC-4A91-8401-14B4D522A59E}" destId="{FB251FF0-140D-4768-9947-609A8E64E58D}" srcOrd="1" destOrd="0" presId="urn:microsoft.com/office/officeart/2005/8/layout/bProcess3"/>
    <dgm:cxn modelId="{124C1637-A713-4DB5-95EA-E14A9AC578C2}" type="presOf" srcId="{0DD4473B-5DDF-4D53-871E-5E0EBFE2FA1E}" destId="{5CFD8F5E-820D-459D-8DD7-437374757C46}" srcOrd="0" destOrd="0" presId="urn:microsoft.com/office/officeart/2005/8/layout/bProcess3"/>
    <dgm:cxn modelId="{18864D7A-2570-4D9F-959F-C996D0F1231F}" type="presOf" srcId="{869BEA81-1289-49F3-88DF-E2030009B4A7}" destId="{038B8D74-E05A-4D68-B4F1-78DBC788957E}" srcOrd="0" destOrd="0" presId="urn:microsoft.com/office/officeart/2005/8/layout/bProcess3"/>
    <dgm:cxn modelId="{CE894631-2C5D-48BE-B42B-4C3D801E2CFF}" type="presOf" srcId="{9F447855-D578-47E8-8BEA-E40003B1A127}" destId="{A09ABF92-9682-42DB-98E0-E2B325BADCB7}" srcOrd="0" destOrd="0" presId="urn:microsoft.com/office/officeart/2005/8/layout/bProcess3"/>
    <dgm:cxn modelId="{80797952-025B-4AED-9A84-203E2DE8DFC6}" type="presParOf" srcId="{EE4B8DDC-ABA1-46A9-ADF5-B29431ED929F}" destId="{5CFD8F5E-820D-459D-8DD7-437374757C46}" srcOrd="0" destOrd="0" presId="urn:microsoft.com/office/officeart/2005/8/layout/bProcess3"/>
    <dgm:cxn modelId="{C7B4E3D2-CDC2-4E90-ADC0-1857695BE0E6}" type="presParOf" srcId="{EE4B8DDC-ABA1-46A9-ADF5-B29431ED929F}" destId="{36AE08CE-984C-4B03-A627-BA21C2283029}" srcOrd="1" destOrd="0" presId="urn:microsoft.com/office/officeart/2005/8/layout/bProcess3"/>
    <dgm:cxn modelId="{753351D5-3C6D-4C8B-8C7A-E1D92FA12E2D}" type="presParOf" srcId="{36AE08CE-984C-4B03-A627-BA21C2283029}" destId="{FB251FF0-140D-4768-9947-609A8E64E58D}" srcOrd="0" destOrd="0" presId="urn:microsoft.com/office/officeart/2005/8/layout/bProcess3"/>
    <dgm:cxn modelId="{F636EDF3-6BFA-4E1A-AC4B-900F717973BD}" type="presParOf" srcId="{EE4B8DDC-ABA1-46A9-ADF5-B29431ED929F}" destId="{ADF89464-0808-4D20-A039-3B7E1004E231}" srcOrd="2" destOrd="0" presId="urn:microsoft.com/office/officeart/2005/8/layout/bProcess3"/>
    <dgm:cxn modelId="{C6BC4816-1FDC-4A67-94EC-50B77E9D9F3E}" type="presParOf" srcId="{EE4B8DDC-ABA1-46A9-ADF5-B29431ED929F}" destId="{3D1E0606-5987-4929-B69F-1ADF6AF9663C}" srcOrd="3" destOrd="0" presId="urn:microsoft.com/office/officeart/2005/8/layout/bProcess3"/>
    <dgm:cxn modelId="{806B6255-BFB0-4E1D-B5E4-0FCCA0B8783B}" type="presParOf" srcId="{3D1E0606-5987-4929-B69F-1ADF6AF9663C}" destId="{60C428EE-1267-4454-BAFB-CCFCB7410676}" srcOrd="0" destOrd="0" presId="urn:microsoft.com/office/officeart/2005/8/layout/bProcess3"/>
    <dgm:cxn modelId="{8FF12711-1664-430F-9305-D8F4D25C4FAE}" type="presParOf" srcId="{EE4B8DDC-ABA1-46A9-ADF5-B29431ED929F}" destId="{7B3228FA-35EB-42B7-A49B-CA4DF225C75C}" srcOrd="4" destOrd="0" presId="urn:microsoft.com/office/officeart/2005/8/layout/bProcess3"/>
    <dgm:cxn modelId="{031A37DB-3496-4396-9FA9-36E795A6F1C9}" type="presParOf" srcId="{EE4B8DDC-ABA1-46A9-ADF5-B29431ED929F}" destId="{EECAE4A2-51B2-420C-903C-AE3B9200F289}" srcOrd="5" destOrd="0" presId="urn:microsoft.com/office/officeart/2005/8/layout/bProcess3"/>
    <dgm:cxn modelId="{AFAAE99F-61DB-4CC6-9154-E0BA738877F5}" type="presParOf" srcId="{EECAE4A2-51B2-420C-903C-AE3B9200F289}" destId="{83351F2B-A85F-4AFF-BC9D-18BA5FE3812B}" srcOrd="0" destOrd="0" presId="urn:microsoft.com/office/officeart/2005/8/layout/bProcess3"/>
    <dgm:cxn modelId="{A7CD3BF1-0C29-4EFD-871E-0CBE723EC02B}" type="presParOf" srcId="{EE4B8DDC-ABA1-46A9-ADF5-B29431ED929F}" destId="{A09ABF92-9682-42DB-98E0-E2B325BADCB7}" srcOrd="6" destOrd="0" presId="urn:microsoft.com/office/officeart/2005/8/layout/bProcess3"/>
    <dgm:cxn modelId="{47493332-C494-43BE-8756-F2A079BF96C6}" type="presParOf" srcId="{EE4B8DDC-ABA1-46A9-ADF5-B29431ED929F}" destId="{038B8D74-E05A-4D68-B4F1-78DBC788957E}" srcOrd="7" destOrd="0" presId="urn:microsoft.com/office/officeart/2005/8/layout/bProcess3"/>
    <dgm:cxn modelId="{F6EE0CCA-9BFA-4942-97FF-DFC1F0DA797A}" type="presParOf" srcId="{038B8D74-E05A-4D68-B4F1-78DBC788957E}" destId="{DA3CDB06-138D-4C8E-93BF-F5964BE64DC1}" srcOrd="0" destOrd="0" presId="urn:microsoft.com/office/officeart/2005/8/layout/bProcess3"/>
    <dgm:cxn modelId="{977F2578-A4EF-40C0-91A2-B071B4834781}" type="presParOf" srcId="{EE4B8DDC-ABA1-46A9-ADF5-B29431ED929F}" destId="{BD3EF285-D20C-4764-97C6-7DB8DD78B332}" srcOrd="8"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A1B1BCC-FBB0-4389-9FE0-C461604F8C93}" type="doc">
      <dgm:prSet loTypeId="urn:microsoft.com/office/officeart/2005/8/layout/hProcess9" loCatId="process" qsTypeId="urn:microsoft.com/office/officeart/2005/8/quickstyle/simple1" qsCatId="simple" csTypeId="urn:microsoft.com/office/officeart/2005/8/colors/accent2_2" csCatId="accent2" phldr="1"/>
      <dgm:spPr/>
    </dgm:pt>
    <dgm:pt modelId="{74D8687B-6EB2-442C-B111-892DD6596AB3}">
      <dgm:prSet phldrT="[Text]"/>
      <dgm:spPr/>
      <dgm:t>
        <a:bodyPr/>
        <a:lstStyle/>
        <a:p>
          <a:r>
            <a:rPr lang="en-US"/>
            <a:t>Xác định các nguồn gốc của rủi ro</a:t>
          </a:r>
        </a:p>
      </dgm:t>
    </dgm:pt>
    <dgm:pt modelId="{0B31B3A4-0F15-4442-B9DA-BE3A817FF9FD}" type="parTrans" cxnId="{D4B6F940-BC0D-4B89-8A83-899A381763FC}">
      <dgm:prSet/>
      <dgm:spPr/>
      <dgm:t>
        <a:bodyPr/>
        <a:lstStyle/>
        <a:p>
          <a:endParaRPr lang="en-US"/>
        </a:p>
      </dgm:t>
    </dgm:pt>
    <dgm:pt modelId="{5702B4DA-877B-4676-8B51-C7E648D2DD05}" type="sibTrans" cxnId="{D4B6F940-BC0D-4B89-8A83-899A381763FC}">
      <dgm:prSet/>
      <dgm:spPr/>
      <dgm:t>
        <a:bodyPr/>
        <a:lstStyle/>
        <a:p>
          <a:endParaRPr lang="en-US"/>
        </a:p>
      </dgm:t>
    </dgm:pt>
    <dgm:pt modelId="{C1C52590-7547-48A8-9E2A-564F013D54E3}">
      <dgm:prSet phldrT="[Text]"/>
      <dgm:spPr/>
      <dgm:t>
        <a:bodyPr/>
        <a:lstStyle/>
        <a:p>
          <a:r>
            <a:rPr lang="en-US"/>
            <a:t>Quyết định các con đường và các điểm chốt  có thể gây ra các rủi ro này</a:t>
          </a:r>
        </a:p>
      </dgm:t>
    </dgm:pt>
    <dgm:pt modelId="{A3092844-000C-4669-B4FD-2050064B154A}" type="parTrans" cxnId="{17F8338F-374C-4483-8398-F1B93A87C28F}">
      <dgm:prSet/>
      <dgm:spPr/>
      <dgm:t>
        <a:bodyPr/>
        <a:lstStyle/>
        <a:p>
          <a:endParaRPr lang="en-US"/>
        </a:p>
      </dgm:t>
    </dgm:pt>
    <dgm:pt modelId="{EE9ECE25-5D0B-4350-9F72-033E7FEAA78B}" type="sibTrans" cxnId="{17F8338F-374C-4483-8398-F1B93A87C28F}">
      <dgm:prSet/>
      <dgm:spPr/>
      <dgm:t>
        <a:bodyPr/>
        <a:lstStyle/>
        <a:p>
          <a:endParaRPr lang="en-US"/>
        </a:p>
      </dgm:t>
    </dgm:pt>
    <dgm:pt modelId="{FED05D07-DFFE-4DD0-8D93-ABF3669F15F7}">
      <dgm:prSet phldrT="[Text]"/>
      <dgm:spPr/>
      <dgm:t>
        <a:bodyPr/>
        <a:lstStyle/>
        <a:p>
          <a:r>
            <a:rPr lang="en-US"/>
            <a:t>Đo lường các hậu quả tiềm năng của các rủi ro này dưới các viễn cảnh khác nhau</a:t>
          </a:r>
        </a:p>
      </dgm:t>
    </dgm:pt>
    <dgm:pt modelId="{AAD8520B-388D-4AC2-B436-F1C3A2FE6598}" type="parTrans" cxnId="{64E8CB70-26CB-4509-94D6-D2E7985C8ADB}">
      <dgm:prSet/>
      <dgm:spPr/>
      <dgm:t>
        <a:bodyPr/>
        <a:lstStyle/>
        <a:p>
          <a:endParaRPr lang="en-US"/>
        </a:p>
      </dgm:t>
    </dgm:pt>
    <dgm:pt modelId="{73628D44-B63B-4DDA-BB3A-90BD9F184083}" type="sibTrans" cxnId="{64E8CB70-26CB-4509-94D6-D2E7985C8ADB}">
      <dgm:prSet/>
      <dgm:spPr/>
      <dgm:t>
        <a:bodyPr/>
        <a:lstStyle/>
        <a:p>
          <a:endParaRPr lang="en-US"/>
        </a:p>
      </dgm:t>
    </dgm:pt>
    <dgm:pt modelId="{202FF54F-539E-40AD-87A5-6052A9A0770F}">
      <dgm:prSet/>
      <dgm:spPr/>
      <dgm:t>
        <a:bodyPr/>
        <a:lstStyle/>
        <a:p>
          <a:r>
            <a:rPr lang="en-US" dirty="0" err="1"/>
            <a:t>Cung</a:t>
          </a:r>
          <a:r>
            <a:rPr lang="en-US" dirty="0"/>
            <a:t> </a:t>
          </a:r>
          <a:r>
            <a:rPr lang="en-US" dirty="0" err="1"/>
            <a:t>cấp</a:t>
          </a:r>
          <a:r>
            <a:rPr lang="en-US" dirty="0"/>
            <a:t> </a:t>
          </a:r>
          <a:r>
            <a:rPr lang="en-US" dirty="0" err="1"/>
            <a:t>các</a:t>
          </a:r>
          <a:r>
            <a:rPr lang="en-US" dirty="0"/>
            <a:t> </a:t>
          </a:r>
          <a:r>
            <a:rPr lang="en-US" dirty="0" err="1"/>
            <a:t>phương</a:t>
          </a:r>
          <a:r>
            <a:rPr lang="en-US" dirty="0"/>
            <a:t> </a:t>
          </a:r>
          <a:r>
            <a:rPr lang="en-US" dirty="0" err="1"/>
            <a:t>tiện</a:t>
          </a:r>
          <a:r>
            <a:rPr lang="en-US" dirty="0"/>
            <a:t> </a:t>
          </a:r>
          <a:r>
            <a:rPr lang="en-US" dirty="0" err="1"/>
            <a:t>để</a:t>
          </a:r>
          <a:r>
            <a:rPr lang="en-US" dirty="0"/>
            <a:t>  </a:t>
          </a:r>
          <a:r>
            <a:rPr lang="en-US" dirty="0" err="1"/>
            <a:t>giảm</a:t>
          </a:r>
          <a:r>
            <a:rPr lang="en-US" dirty="0"/>
            <a:t> </a:t>
          </a:r>
          <a:r>
            <a:rPr lang="en-US" dirty="0" err="1"/>
            <a:t>nhẹ</a:t>
          </a:r>
          <a:r>
            <a:rPr lang="en-US" dirty="0"/>
            <a:t> </a:t>
          </a:r>
          <a:r>
            <a:rPr lang="en-US" dirty="0" err="1"/>
            <a:t>và</a:t>
          </a:r>
          <a:r>
            <a:rPr lang="en-US" dirty="0"/>
            <a:t> </a:t>
          </a:r>
          <a:r>
            <a:rPr lang="en-US" dirty="0" err="1"/>
            <a:t>đổi</a:t>
          </a:r>
          <a:r>
            <a:rPr lang="en-US" dirty="0"/>
            <a:t> </a:t>
          </a:r>
          <a:r>
            <a:rPr lang="en-US" dirty="0" err="1"/>
            <a:t>mặt</a:t>
          </a:r>
          <a:r>
            <a:rPr lang="en-US" dirty="0"/>
            <a:t> </a:t>
          </a:r>
          <a:r>
            <a:rPr lang="en-US" dirty="0" err="1"/>
            <a:t>với</a:t>
          </a:r>
          <a:r>
            <a:rPr lang="en-US" dirty="0"/>
            <a:t> </a:t>
          </a:r>
          <a:r>
            <a:rPr lang="en-US" dirty="0" err="1"/>
            <a:t>các</a:t>
          </a:r>
          <a:r>
            <a:rPr lang="en-US" dirty="0"/>
            <a:t> </a:t>
          </a:r>
          <a:r>
            <a:rPr lang="en-US" dirty="0" err="1"/>
            <a:t>hậu</a:t>
          </a:r>
          <a:r>
            <a:rPr lang="en-US" dirty="0"/>
            <a:t> </a:t>
          </a:r>
          <a:r>
            <a:rPr lang="en-US" dirty="0" err="1"/>
            <a:t>quả</a:t>
          </a:r>
          <a:r>
            <a:rPr lang="en-US" dirty="0"/>
            <a:t> </a:t>
          </a:r>
          <a:r>
            <a:rPr lang="en-US" dirty="0" err="1"/>
            <a:t>này</a:t>
          </a:r>
          <a:endParaRPr lang="en-US" dirty="0"/>
        </a:p>
      </dgm:t>
    </dgm:pt>
    <dgm:pt modelId="{F63FB3EE-7204-462F-8BF8-59D5B59BC40D}" type="parTrans" cxnId="{CDD588A4-11F0-4E34-8C4F-6B531038E91E}">
      <dgm:prSet/>
      <dgm:spPr/>
      <dgm:t>
        <a:bodyPr/>
        <a:lstStyle/>
        <a:p>
          <a:endParaRPr lang="en-US"/>
        </a:p>
      </dgm:t>
    </dgm:pt>
    <dgm:pt modelId="{3DB60591-60BA-4EF9-98D6-BD365FA9AF21}" type="sibTrans" cxnId="{CDD588A4-11F0-4E34-8C4F-6B531038E91E}">
      <dgm:prSet/>
      <dgm:spPr/>
      <dgm:t>
        <a:bodyPr/>
        <a:lstStyle/>
        <a:p>
          <a:endParaRPr lang="en-US"/>
        </a:p>
      </dgm:t>
    </dgm:pt>
    <dgm:pt modelId="{1BBBEB80-A2FC-44E7-984A-C9B36E9DC53F}" type="pres">
      <dgm:prSet presAssocID="{0A1B1BCC-FBB0-4389-9FE0-C461604F8C93}" presName="CompostProcess" presStyleCnt="0">
        <dgm:presLayoutVars>
          <dgm:dir/>
          <dgm:resizeHandles val="exact"/>
        </dgm:presLayoutVars>
      </dgm:prSet>
      <dgm:spPr/>
    </dgm:pt>
    <dgm:pt modelId="{5843323E-4771-4AB4-9540-A9258E8A3357}" type="pres">
      <dgm:prSet presAssocID="{0A1B1BCC-FBB0-4389-9FE0-C461604F8C93}" presName="arrow" presStyleLbl="bgShp" presStyleIdx="0" presStyleCnt="1"/>
      <dgm:spPr/>
    </dgm:pt>
    <dgm:pt modelId="{082B1554-636B-4B07-879B-D9F00289F4EA}" type="pres">
      <dgm:prSet presAssocID="{0A1B1BCC-FBB0-4389-9FE0-C461604F8C93}" presName="linearProcess" presStyleCnt="0"/>
      <dgm:spPr/>
    </dgm:pt>
    <dgm:pt modelId="{EF37466F-7651-4534-B869-DBB86D557FE4}" type="pres">
      <dgm:prSet presAssocID="{74D8687B-6EB2-442C-B111-892DD6596AB3}" presName="textNode" presStyleLbl="node1" presStyleIdx="0" presStyleCnt="4">
        <dgm:presLayoutVars>
          <dgm:bulletEnabled val="1"/>
        </dgm:presLayoutVars>
      </dgm:prSet>
      <dgm:spPr/>
      <dgm:t>
        <a:bodyPr/>
        <a:lstStyle/>
        <a:p>
          <a:endParaRPr lang="en-US"/>
        </a:p>
      </dgm:t>
    </dgm:pt>
    <dgm:pt modelId="{7B49E88D-3C2F-410C-8EBE-97195664D867}" type="pres">
      <dgm:prSet presAssocID="{5702B4DA-877B-4676-8B51-C7E648D2DD05}" presName="sibTrans" presStyleCnt="0"/>
      <dgm:spPr/>
    </dgm:pt>
    <dgm:pt modelId="{DEBE37E1-4887-4CCD-9AB9-7E04E4FB43F6}" type="pres">
      <dgm:prSet presAssocID="{C1C52590-7547-48A8-9E2A-564F013D54E3}" presName="textNode" presStyleLbl="node1" presStyleIdx="1" presStyleCnt="4">
        <dgm:presLayoutVars>
          <dgm:bulletEnabled val="1"/>
        </dgm:presLayoutVars>
      </dgm:prSet>
      <dgm:spPr/>
      <dgm:t>
        <a:bodyPr/>
        <a:lstStyle/>
        <a:p>
          <a:endParaRPr lang="en-US"/>
        </a:p>
      </dgm:t>
    </dgm:pt>
    <dgm:pt modelId="{19122563-D989-407C-A073-5E3F386E386B}" type="pres">
      <dgm:prSet presAssocID="{EE9ECE25-5D0B-4350-9F72-033E7FEAA78B}" presName="sibTrans" presStyleCnt="0"/>
      <dgm:spPr/>
    </dgm:pt>
    <dgm:pt modelId="{9475230C-0F1B-475C-AA03-CE993367C9D5}" type="pres">
      <dgm:prSet presAssocID="{FED05D07-DFFE-4DD0-8D93-ABF3669F15F7}" presName="textNode" presStyleLbl="node1" presStyleIdx="2" presStyleCnt="4">
        <dgm:presLayoutVars>
          <dgm:bulletEnabled val="1"/>
        </dgm:presLayoutVars>
      </dgm:prSet>
      <dgm:spPr/>
      <dgm:t>
        <a:bodyPr/>
        <a:lstStyle/>
        <a:p>
          <a:endParaRPr lang="en-US"/>
        </a:p>
      </dgm:t>
    </dgm:pt>
    <dgm:pt modelId="{52E6695F-F1FA-4CD8-BEF0-8A0E1F15778C}" type="pres">
      <dgm:prSet presAssocID="{73628D44-B63B-4DDA-BB3A-90BD9F184083}" presName="sibTrans" presStyleCnt="0"/>
      <dgm:spPr/>
    </dgm:pt>
    <dgm:pt modelId="{10D4359C-506E-48C6-A501-E2EF2B6FEB55}" type="pres">
      <dgm:prSet presAssocID="{202FF54F-539E-40AD-87A5-6052A9A0770F}" presName="textNode" presStyleLbl="node1" presStyleIdx="3" presStyleCnt="4">
        <dgm:presLayoutVars>
          <dgm:bulletEnabled val="1"/>
        </dgm:presLayoutVars>
      </dgm:prSet>
      <dgm:spPr/>
      <dgm:t>
        <a:bodyPr/>
        <a:lstStyle/>
        <a:p>
          <a:endParaRPr lang="en-US"/>
        </a:p>
      </dgm:t>
    </dgm:pt>
  </dgm:ptLst>
  <dgm:cxnLst>
    <dgm:cxn modelId="{19F81447-F268-41C0-B281-CDE9A0010A45}" type="presOf" srcId="{C1C52590-7547-48A8-9E2A-564F013D54E3}" destId="{DEBE37E1-4887-4CCD-9AB9-7E04E4FB43F6}" srcOrd="0" destOrd="0" presId="urn:microsoft.com/office/officeart/2005/8/layout/hProcess9"/>
    <dgm:cxn modelId="{60C79210-1BF3-4350-8E79-55A6BB6DA105}" type="presOf" srcId="{202FF54F-539E-40AD-87A5-6052A9A0770F}" destId="{10D4359C-506E-48C6-A501-E2EF2B6FEB55}" srcOrd="0" destOrd="0" presId="urn:microsoft.com/office/officeart/2005/8/layout/hProcess9"/>
    <dgm:cxn modelId="{CDD588A4-11F0-4E34-8C4F-6B531038E91E}" srcId="{0A1B1BCC-FBB0-4389-9FE0-C461604F8C93}" destId="{202FF54F-539E-40AD-87A5-6052A9A0770F}" srcOrd="3" destOrd="0" parTransId="{F63FB3EE-7204-462F-8BF8-59D5B59BC40D}" sibTransId="{3DB60591-60BA-4EF9-98D6-BD365FA9AF21}"/>
    <dgm:cxn modelId="{D4B6F940-BC0D-4B89-8A83-899A381763FC}" srcId="{0A1B1BCC-FBB0-4389-9FE0-C461604F8C93}" destId="{74D8687B-6EB2-442C-B111-892DD6596AB3}" srcOrd="0" destOrd="0" parTransId="{0B31B3A4-0F15-4442-B9DA-BE3A817FF9FD}" sibTransId="{5702B4DA-877B-4676-8B51-C7E648D2DD05}"/>
    <dgm:cxn modelId="{9694C2E6-8187-4358-A0B4-9A9C64609D7A}" type="presOf" srcId="{0A1B1BCC-FBB0-4389-9FE0-C461604F8C93}" destId="{1BBBEB80-A2FC-44E7-984A-C9B36E9DC53F}" srcOrd="0" destOrd="0" presId="urn:microsoft.com/office/officeart/2005/8/layout/hProcess9"/>
    <dgm:cxn modelId="{A38FDD02-064D-47BB-844C-77F0D5124086}" type="presOf" srcId="{74D8687B-6EB2-442C-B111-892DD6596AB3}" destId="{EF37466F-7651-4534-B869-DBB86D557FE4}" srcOrd="0" destOrd="0" presId="urn:microsoft.com/office/officeart/2005/8/layout/hProcess9"/>
    <dgm:cxn modelId="{4330BE90-37B4-49FD-87CE-17069BA852C7}" type="presOf" srcId="{FED05D07-DFFE-4DD0-8D93-ABF3669F15F7}" destId="{9475230C-0F1B-475C-AA03-CE993367C9D5}" srcOrd="0" destOrd="0" presId="urn:microsoft.com/office/officeart/2005/8/layout/hProcess9"/>
    <dgm:cxn modelId="{17F8338F-374C-4483-8398-F1B93A87C28F}" srcId="{0A1B1BCC-FBB0-4389-9FE0-C461604F8C93}" destId="{C1C52590-7547-48A8-9E2A-564F013D54E3}" srcOrd="1" destOrd="0" parTransId="{A3092844-000C-4669-B4FD-2050064B154A}" sibTransId="{EE9ECE25-5D0B-4350-9F72-033E7FEAA78B}"/>
    <dgm:cxn modelId="{64E8CB70-26CB-4509-94D6-D2E7985C8ADB}" srcId="{0A1B1BCC-FBB0-4389-9FE0-C461604F8C93}" destId="{FED05D07-DFFE-4DD0-8D93-ABF3669F15F7}" srcOrd="2" destOrd="0" parTransId="{AAD8520B-388D-4AC2-B436-F1C3A2FE6598}" sibTransId="{73628D44-B63B-4DDA-BB3A-90BD9F184083}"/>
    <dgm:cxn modelId="{CF1616E3-BA15-41B0-A2F6-2FDA4C743DF6}" type="presParOf" srcId="{1BBBEB80-A2FC-44E7-984A-C9B36E9DC53F}" destId="{5843323E-4771-4AB4-9540-A9258E8A3357}" srcOrd="0" destOrd="0" presId="urn:microsoft.com/office/officeart/2005/8/layout/hProcess9"/>
    <dgm:cxn modelId="{B08F6C6A-61F3-481C-ACEC-62EB58B1FDEC}" type="presParOf" srcId="{1BBBEB80-A2FC-44E7-984A-C9B36E9DC53F}" destId="{082B1554-636B-4B07-879B-D9F00289F4EA}" srcOrd="1" destOrd="0" presId="urn:microsoft.com/office/officeart/2005/8/layout/hProcess9"/>
    <dgm:cxn modelId="{3CE22501-EF9E-41BD-99DC-0744C5FD7682}" type="presParOf" srcId="{082B1554-636B-4B07-879B-D9F00289F4EA}" destId="{EF37466F-7651-4534-B869-DBB86D557FE4}" srcOrd="0" destOrd="0" presId="urn:microsoft.com/office/officeart/2005/8/layout/hProcess9"/>
    <dgm:cxn modelId="{91EB3DA8-4FAC-4FC3-891D-11FEB64E8BA7}" type="presParOf" srcId="{082B1554-636B-4B07-879B-D9F00289F4EA}" destId="{7B49E88D-3C2F-410C-8EBE-97195664D867}" srcOrd="1" destOrd="0" presId="urn:microsoft.com/office/officeart/2005/8/layout/hProcess9"/>
    <dgm:cxn modelId="{F3A59845-E01A-4BAC-9E7F-7A3FBE67FC96}" type="presParOf" srcId="{082B1554-636B-4B07-879B-D9F00289F4EA}" destId="{DEBE37E1-4887-4CCD-9AB9-7E04E4FB43F6}" srcOrd="2" destOrd="0" presId="urn:microsoft.com/office/officeart/2005/8/layout/hProcess9"/>
    <dgm:cxn modelId="{ADF7E927-8433-4C0D-8F5A-81C7462236FF}" type="presParOf" srcId="{082B1554-636B-4B07-879B-D9F00289F4EA}" destId="{19122563-D989-407C-A073-5E3F386E386B}" srcOrd="3" destOrd="0" presId="urn:microsoft.com/office/officeart/2005/8/layout/hProcess9"/>
    <dgm:cxn modelId="{D9811615-01C0-4DCD-937D-26FFC8C593EB}" type="presParOf" srcId="{082B1554-636B-4B07-879B-D9F00289F4EA}" destId="{9475230C-0F1B-475C-AA03-CE993367C9D5}" srcOrd="4" destOrd="0" presId="urn:microsoft.com/office/officeart/2005/8/layout/hProcess9"/>
    <dgm:cxn modelId="{92ECFF6E-3FB7-4CD7-A97E-EEE692643AA2}" type="presParOf" srcId="{082B1554-636B-4B07-879B-D9F00289F4EA}" destId="{52E6695F-F1FA-4CD8-BEF0-8A0E1F15778C}" srcOrd="5" destOrd="0" presId="urn:microsoft.com/office/officeart/2005/8/layout/hProcess9"/>
    <dgm:cxn modelId="{4CE33896-2B03-446B-AD27-6E8BC70EC8D3}" type="presParOf" srcId="{082B1554-636B-4B07-879B-D9F00289F4EA}" destId="{10D4359C-506E-48C6-A501-E2EF2B6FEB55}"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69ADAA-23A7-44C8-9E38-A329FD06D817}">
      <dsp:nvSpPr>
        <dsp:cNvPr id="0" name=""/>
        <dsp:cNvSpPr/>
      </dsp:nvSpPr>
      <dsp:spPr>
        <a:xfrm rot="5400000">
          <a:off x="6305630" y="-2526586"/>
          <a:ext cx="1125558" cy="6464385"/>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53340" rIns="106680" bIns="5334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a:solidFill>
                <a:schemeClr val="tx1"/>
              </a:solidFill>
              <a:latin typeface="Arial" panose="020B0604020202020204" pitchFamily="34" charset="0"/>
              <a:ea typeface="ＭＳ Ｐゴシック" charset="-128"/>
              <a:cs typeface="Arial" panose="020B0604020202020204" pitchFamily="34" charset="0"/>
            </a:rPr>
            <a:t>Chi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phí</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lắp</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đặt</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xây</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dựng</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lắp</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đặt</a:t>
          </a:r>
          <a:r>
            <a:rPr lang="en-US" sz="1600" kern="1200" dirty="0">
              <a:solidFill>
                <a:schemeClr val="tx1"/>
              </a:solidFill>
              <a:latin typeface="Arial" panose="020B0604020202020204" pitchFamily="34" charset="0"/>
              <a:ea typeface="ＭＳ Ｐゴシック" charset="-128"/>
              <a:cs typeface="Arial" panose="020B0604020202020204" pitchFamily="34" charset="0"/>
            </a:rPr>
            <a:t>)</a:t>
          </a:r>
          <a:endParaRPr lang="en-US" sz="1600" kern="1200" dirty="0"/>
        </a:p>
        <a:p>
          <a:pPr marL="171450" lvl="1" indent="-171450" algn="l" defTabSz="711200">
            <a:lnSpc>
              <a:spcPct val="90000"/>
            </a:lnSpc>
            <a:spcBef>
              <a:spcPct val="0"/>
            </a:spcBef>
            <a:spcAft>
              <a:spcPct val="15000"/>
            </a:spcAft>
            <a:buChar char="••"/>
          </a:pPr>
          <a:r>
            <a:rPr lang="en-US" sz="1600" kern="1200" dirty="0">
              <a:solidFill>
                <a:schemeClr val="tx1"/>
              </a:solidFill>
              <a:latin typeface="Arial" panose="020B0604020202020204" pitchFamily="34" charset="0"/>
              <a:ea typeface="ＭＳ Ｐゴシック" charset="-128"/>
              <a:cs typeface="Arial" panose="020B0604020202020204" pitchFamily="34" charset="0"/>
            </a:rPr>
            <a:t>Chi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phí</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thiết</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bị</a:t>
          </a:r>
          <a:endParaRPr lang="en-US" sz="1600" kern="1200" dirty="0"/>
        </a:p>
        <a:p>
          <a:pPr marL="171450" lvl="1" indent="-171450" algn="l" defTabSz="711200">
            <a:lnSpc>
              <a:spcPct val="90000"/>
            </a:lnSpc>
            <a:spcBef>
              <a:spcPct val="0"/>
            </a:spcBef>
            <a:spcAft>
              <a:spcPct val="15000"/>
            </a:spcAft>
            <a:buChar char="••"/>
          </a:pPr>
          <a:r>
            <a:rPr lang="en-US" sz="1600" kern="1200" dirty="0" err="1">
              <a:solidFill>
                <a:schemeClr val="tx1"/>
              </a:solidFill>
              <a:latin typeface="Arial" panose="020B0604020202020204" pitchFamily="34" charset="0"/>
              <a:ea typeface="ＭＳ Ｐゴシック" charset="-128"/>
              <a:cs typeface="Arial" panose="020B0604020202020204" pitchFamily="34" charset="0"/>
            </a:rPr>
            <a:t>Các</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loại</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thuế</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phí</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hải</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quan</a:t>
          </a:r>
          <a:endParaRPr lang="en-US" sz="1600" kern="1200" dirty="0"/>
        </a:p>
        <a:p>
          <a:pPr marL="171450" lvl="1" indent="-171450" algn="l" defTabSz="711200">
            <a:lnSpc>
              <a:spcPct val="90000"/>
            </a:lnSpc>
            <a:spcBef>
              <a:spcPct val="0"/>
            </a:spcBef>
            <a:spcAft>
              <a:spcPct val="15000"/>
            </a:spcAft>
            <a:buChar char="••"/>
          </a:pPr>
          <a:r>
            <a:rPr lang="en-US" sz="1600" kern="1200" dirty="0" err="1">
              <a:solidFill>
                <a:schemeClr val="tx1"/>
              </a:solidFill>
              <a:latin typeface="Arial" panose="020B0604020202020204" pitchFamily="34" charset="0"/>
              <a:ea typeface="ＭＳ Ｐゴシック" charset="-128"/>
              <a:cs typeface="Arial" panose="020B0604020202020204" pitchFamily="34" charset="0"/>
            </a:rPr>
            <a:t>Các</a:t>
          </a:r>
          <a:r>
            <a:rPr lang="en-US" sz="1600" kern="1200" dirty="0">
              <a:solidFill>
                <a:schemeClr val="tx1"/>
              </a:solidFill>
              <a:latin typeface="Arial" panose="020B0604020202020204" pitchFamily="34" charset="0"/>
              <a:ea typeface="ＭＳ Ｐゴシック" charset="-128"/>
              <a:cs typeface="Arial" panose="020B0604020202020204" pitchFamily="34" charset="0"/>
            </a:rPr>
            <a:t> chi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phí</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đào</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tạo</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nhân</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viên</a:t>
          </a:r>
          <a:endParaRPr lang="en-US" sz="1600" kern="1200" dirty="0"/>
        </a:p>
        <a:p>
          <a:pPr marL="171450" lvl="1" indent="-171450" algn="l" defTabSz="711200">
            <a:lnSpc>
              <a:spcPct val="90000"/>
            </a:lnSpc>
            <a:spcBef>
              <a:spcPct val="0"/>
            </a:spcBef>
            <a:spcAft>
              <a:spcPct val="15000"/>
            </a:spcAft>
            <a:buChar char="••"/>
          </a:pPr>
          <a:r>
            <a:rPr lang="en-US" sz="1600" kern="1200" dirty="0" err="1">
              <a:solidFill>
                <a:schemeClr val="tx1"/>
              </a:solidFill>
              <a:latin typeface="Arial" panose="020B0604020202020204" pitchFamily="34" charset="0"/>
              <a:ea typeface="ＭＳ Ｐゴシック" charset="-128"/>
              <a:cs typeface="Arial" panose="020B0604020202020204" pitchFamily="34" charset="0"/>
            </a:rPr>
            <a:t>Các</a:t>
          </a:r>
          <a:r>
            <a:rPr lang="en-US" sz="1600" kern="1200" dirty="0">
              <a:solidFill>
                <a:schemeClr val="tx1"/>
              </a:solidFill>
              <a:latin typeface="Arial" panose="020B0604020202020204" pitchFamily="34" charset="0"/>
              <a:ea typeface="ＭＳ Ｐゴシック" charset="-128"/>
              <a:cs typeface="Arial" panose="020B0604020202020204" pitchFamily="34" charset="0"/>
            </a:rPr>
            <a:t> chi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phí</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khác</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Bảo</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hiểm</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Kỹ</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thuật</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và</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Vận</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tải</a:t>
          </a:r>
          <a:r>
            <a:rPr lang="en-US" sz="1200" kern="1200" dirty="0">
              <a:solidFill>
                <a:schemeClr val="tx1"/>
              </a:solidFill>
              <a:latin typeface="Arial" panose="020B0604020202020204" pitchFamily="34" charset="0"/>
              <a:ea typeface="ＭＳ Ｐゴシック" charset="-128"/>
              <a:cs typeface="Arial" panose="020B0604020202020204" pitchFamily="34" charset="0"/>
            </a:rPr>
            <a:t>)</a:t>
          </a:r>
          <a:endParaRPr lang="en-US" sz="1200" kern="1200" dirty="0"/>
        </a:p>
      </dsp:txBody>
      <dsp:txXfrm rot="-5400000">
        <a:off x="3636217" y="197772"/>
        <a:ext cx="6409440" cy="1015668"/>
      </dsp:txXfrm>
    </dsp:sp>
    <dsp:sp modelId="{A97A6AE9-2E87-4EDE-B369-BADF74A6853F}">
      <dsp:nvSpPr>
        <dsp:cNvPr id="0" name=""/>
        <dsp:cNvSpPr/>
      </dsp:nvSpPr>
      <dsp:spPr>
        <a:xfrm>
          <a:off x="0" y="2131"/>
          <a:ext cx="3636217" cy="140694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buFontTx/>
            <a:buNone/>
          </a:pP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Chi </a:t>
          </a:r>
          <a:r>
            <a:rPr lang="en-US" sz="2400" b="1" u="none" kern="1200" dirty="0" err="1">
              <a:solidFill>
                <a:schemeClr val="tx1"/>
              </a:solidFill>
              <a:latin typeface="Arial" panose="020B0604020202020204" pitchFamily="34" charset="0"/>
              <a:ea typeface="ＭＳ Ｐゴシック" charset="-128"/>
              <a:cs typeface="Arial" panose="020B0604020202020204" pitchFamily="34" charset="0"/>
            </a:rPr>
            <a:t>phí</a:t>
          </a: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kern="1200" dirty="0" err="1">
              <a:solidFill>
                <a:schemeClr val="tx1"/>
              </a:solidFill>
              <a:latin typeface="Arial" panose="020B0604020202020204" pitchFamily="34" charset="0"/>
              <a:ea typeface="ＭＳ Ｐゴシック" charset="-128"/>
              <a:cs typeface="Arial" panose="020B0604020202020204" pitchFamily="34" charset="0"/>
            </a:rPr>
            <a:t>đầu</a:t>
          </a: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kern="1200" dirty="0" err="1">
              <a:solidFill>
                <a:schemeClr val="tx1"/>
              </a:solidFill>
              <a:latin typeface="Arial" panose="020B0604020202020204" pitchFamily="34" charset="0"/>
              <a:ea typeface="ＭＳ Ｐゴシック" charset="-128"/>
              <a:cs typeface="Arial" panose="020B0604020202020204" pitchFamily="34" charset="0"/>
            </a:rPr>
            <a:t>tư</a:t>
          </a: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  </a:t>
          </a:r>
        </a:p>
        <a:p>
          <a:pPr lvl="0" algn="ctr" defTabSz="1066800">
            <a:lnSpc>
              <a:spcPct val="90000"/>
            </a:lnSpc>
            <a:spcBef>
              <a:spcPct val="0"/>
            </a:spcBef>
            <a:spcAft>
              <a:spcPct val="35000"/>
            </a:spcAft>
            <a:buFontTx/>
            <a:buNone/>
          </a:pP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(chi </a:t>
          </a:r>
          <a:r>
            <a:rPr lang="en-US" sz="2400" b="1" u="none" kern="1200" dirty="0" err="1">
              <a:solidFill>
                <a:schemeClr val="tx1"/>
              </a:solidFill>
              <a:latin typeface="Arial" panose="020B0604020202020204" pitchFamily="34" charset="0"/>
              <a:ea typeface="ＭＳ Ｐゴシック" charset="-128"/>
              <a:cs typeface="Arial" panose="020B0604020202020204" pitchFamily="34" charset="0"/>
            </a:rPr>
            <a:t>phí</a:t>
          </a: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kern="1200" dirty="0" err="1">
              <a:solidFill>
                <a:schemeClr val="tx1"/>
              </a:solidFill>
              <a:latin typeface="Arial" panose="020B0604020202020204" pitchFamily="34" charset="0"/>
              <a:ea typeface="ＭＳ Ｐゴシック" charset="-128"/>
              <a:cs typeface="Arial" panose="020B0604020202020204" pitchFamily="34" charset="0"/>
            </a:rPr>
            <a:t>vốn</a:t>
          </a: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a:t>
          </a:r>
          <a:endParaRPr lang="en-US" sz="2400" u="none" kern="1200" dirty="0"/>
        </a:p>
      </dsp:txBody>
      <dsp:txXfrm>
        <a:off x="68682" y="70813"/>
        <a:ext cx="3498853" cy="1269584"/>
      </dsp:txXfrm>
    </dsp:sp>
    <dsp:sp modelId="{9805221A-CC01-49AA-B652-908EDC5ABC1C}">
      <dsp:nvSpPr>
        <dsp:cNvPr id="0" name=""/>
        <dsp:cNvSpPr/>
      </dsp:nvSpPr>
      <dsp:spPr>
        <a:xfrm rot="5400000">
          <a:off x="6305630" y="-1049290"/>
          <a:ext cx="1125558" cy="6464385"/>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err="1">
              <a:solidFill>
                <a:schemeClr val="tx1"/>
              </a:solidFill>
              <a:latin typeface="Arial" panose="020B0604020202020204" pitchFamily="34" charset="0"/>
              <a:ea typeface="ＭＳ Ｐゴシック" charset="-128"/>
              <a:cs typeface="Arial" panose="020B0604020202020204" pitchFamily="34" charset="0"/>
            </a:rPr>
            <a:t>Năng</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lượng</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và</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các</a:t>
          </a:r>
          <a:r>
            <a:rPr lang="en-US" sz="1600" kern="1200" dirty="0">
              <a:solidFill>
                <a:schemeClr val="tx1"/>
              </a:solidFill>
              <a:latin typeface="Arial" panose="020B0604020202020204" pitchFamily="34" charset="0"/>
              <a:ea typeface="ＭＳ Ｐゴシック" charset="-128"/>
              <a:cs typeface="Arial" panose="020B0604020202020204" pitchFamily="34" charset="0"/>
            </a:rPr>
            <a:t> chi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phí</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liên</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quan</a:t>
          </a:r>
          <a:endParaRPr lang="en-US" sz="1600" kern="1200" dirty="0"/>
        </a:p>
        <a:p>
          <a:pPr marL="171450" lvl="1" indent="-171450" algn="l" defTabSz="711200">
            <a:lnSpc>
              <a:spcPct val="90000"/>
            </a:lnSpc>
            <a:spcBef>
              <a:spcPct val="0"/>
            </a:spcBef>
            <a:spcAft>
              <a:spcPct val="15000"/>
            </a:spcAft>
            <a:buChar char="••"/>
          </a:pPr>
          <a:r>
            <a:rPr lang="en-US" sz="1600" kern="1200" dirty="0">
              <a:solidFill>
                <a:schemeClr val="tx1"/>
              </a:solidFill>
              <a:latin typeface="Arial" panose="020B0604020202020204" pitchFamily="34" charset="0"/>
              <a:ea typeface="ＭＳ Ｐゴシック" charset="-128"/>
              <a:cs typeface="Arial" panose="020B0604020202020204" pitchFamily="34" charset="0"/>
            </a:rPr>
            <a:t>Chi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phí</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nhân</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công</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lương</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cho</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nhân</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viên</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vận</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hành</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và</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quản</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lý</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endParaRPr lang="en-US" sz="1600" kern="1200" dirty="0"/>
        </a:p>
        <a:p>
          <a:pPr marL="171450" lvl="1" indent="-171450" algn="l" defTabSz="711200">
            <a:lnSpc>
              <a:spcPct val="90000"/>
            </a:lnSpc>
            <a:spcBef>
              <a:spcPct val="0"/>
            </a:spcBef>
            <a:spcAft>
              <a:spcPct val="15000"/>
            </a:spcAft>
            <a:buChar char="••"/>
          </a:pPr>
          <a:r>
            <a:rPr lang="en-US" sz="1600" kern="1200" dirty="0" err="1">
              <a:solidFill>
                <a:schemeClr val="tx1"/>
              </a:solidFill>
              <a:latin typeface="Arial" panose="020B0604020202020204" pitchFamily="34" charset="0"/>
              <a:ea typeface="ＭＳ Ｐゴシック" charset="-128"/>
              <a:cs typeface="Arial" panose="020B0604020202020204" pitchFamily="34" charset="0"/>
            </a:rPr>
            <a:t>Các</a:t>
          </a:r>
          <a:r>
            <a:rPr lang="en-US" sz="1600" kern="1200" dirty="0">
              <a:solidFill>
                <a:schemeClr val="tx1"/>
              </a:solidFill>
              <a:latin typeface="Arial" panose="020B0604020202020204" pitchFamily="34" charset="0"/>
              <a:ea typeface="ＭＳ Ｐゴシック" charset="-128"/>
              <a:cs typeface="Arial" panose="020B0604020202020204" pitchFamily="34" charset="0"/>
            </a:rPr>
            <a:t> chi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phí</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sửa</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chữa</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và</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bảo</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dưỡng</a:t>
          </a:r>
          <a:endParaRPr lang="en-US" sz="1600" kern="1200" dirty="0"/>
        </a:p>
        <a:p>
          <a:pPr marL="171450" lvl="1" indent="-171450" algn="l" defTabSz="711200">
            <a:lnSpc>
              <a:spcPct val="90000"/>
            </a:lnSpc>
            <a:spcBef>
              <a:spcPct val="0"/>
            </a:spcBef>
            <a:spcAft>
              <a:spcPct val="15000"/>
            </a:spcAft>
            <a:buChar char="••"/>
          </a:pPr>
          <a:r>
            <a:rPr lang="en-US" sz="1600" kern="1200">
              <a:solidFill>
                <a:schemeClr val="tx1"/>
              </a:solidFill>
              <a:latin typeface="Arial" panose="020B0604020202020204" pitchFamily="34" charset="0"/>
              <a:ea typeface="ＭＳ Ｐゴシック" charset="-128"/>
              <a:cs typeface="Arial" panose="020B0604020202020204" pitchFamily="34" charset="0"/>
            </a:rPr>
            <a:t>Các chi phí khác (vật liệu bổ trợ, chi phí hành chính)</a:t>
          </a:r>
          <a:endParaRPr lang="en-US" sz="1600" kern="1200" dirty="0"/>
        </a:p>
      </dsp:txBody>
      <dsp:txXfrm rot="-5400000">
        <a:off x="3636217" y="1675068"/>
        <a:ext cx="6409440" cy="1015668"/>
      </dsp:txXfrm>
    </dsp:sp>
    <dsp:sp modelId="{84ADBDB6-AE13-4955-BA25-06A6326CBAB2}">
      <dsp:nvSpPr>
        <dsp:cNvPr id="0" name=""/>
        <dsp:cNvSpPr/>
      </dsp:nvSpPr>
      <dsp:spPr>
        <a:xfrm>
          <a:off x="0" y="1479427"/>
          <a:ext cx="3636217" cy="140694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buFontTx/>
            <a:buNone/>
          </a:pPr>
          <a:r>
            <a:rPr lang="en-US" sz="2400" b="1" u="none" kern="1200" dirty="0" err="1">
              <a:solidFill>
                <a:schemeClr val="tx1"/>
              </a:solidFill>
              <a:latin typeface="Arial" panose="020B0604020202020204" pitchFamily="34" charset="0"/>
              <a:ea typeface="ＭＳ Ｐゴシック" charset="-128"/>
              <a:cs typeface="Arial" panose="020B0604020202020204" pitchFamily="34" charset="0"/>
            </a:rPr>
            <a:t>Các</a:t>
          </a: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 chi </a:t>
          </a:r>
          <a:r>
            <a:rPr lang="en-US" sz="2400" b="1" u="none" kern="1200" dirty="0" err="1">
              <a:solidFill>
                <a:schemeClr val="tx1"/>
              </a:solidFill>
              <a:latin typeface="Arial" panose="020B0604020202020204" pitchFamily="34" charset="0"/>
              <a:ea typeface="ＭＳ Ｐゴシック" charset="-128"/>
              <a:cs typeface="Arial" panose="020B0604020202020204" pitchFamily="34" charset="0"/>
            </a:rPr>
            <a:t>phí</a:t>
          </a: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kern="1200" dirty="0" err="1">
              <a:solidFill>
                <a:schemeClr val="tx1"/>
              </a:solidFill>
              <a:latin typeface="Arial" panose="020B0604020202020204" pitchFamily="34" charset="0"/>
              <a:ea typeface="ＭＳ Ｐゴシック" charset="-128"/>
              <a:cs typeface="Arial" panose="020B0604020202020204" pitchFamily="34" charset="0"/>
            </a:rPr>
            <a:t>vận</a:t>
          </a: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kern="1200" dirty="0" err="1">
              <a:solidFill>
                <a:schemeClr val="tx1"/>
              </a:solidFill>
              <a:latin typeface="Arial" panose="020B0604020202020204" pitchFamily="34" charset="0"/>
              <a:ea typeface="ＭＳ Ｐゴシック" charset="-128"/>
              <a:cs typeface="Arial" panose="020B0604020202020204" pitchFamily="34" charset="0"/>
            </a:rPr>
            <a:t>hành</a:t>
          </a: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kern="1200" dirty="0" err="1">
              <a:solidFill>
                <a:schemeClr val="tx1"/>
              </a:solidFill>
              <a:latin typeface="Arial" panose="020B0604020202020204" pitchFamily="34" charset="0"/>
              <a:ea typeface="ＭＳ Ｐゴシック" charset="-128"/>
              <a:cs typeface="Arial" panose="020B0604020202020204" pitchFamily="34" charset="0"/>
            </a:rPr>
            <a:t>và</a:t>
          </a: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kern="1200" dirty="0" err="1">
              <a:solidFill>
                <a:schemeClr val="tx1"/>
              </a:solidFill>
              <a:latin typeface="Arial" panose="020B0604020202020204" pitchFamily="34" charset="0"/>
              <a:ea typeface="ＭＳ Ｐゴシック" charset="-128"/>
              <a:cs typeface="Arial" panose="020B0604020202020204" pitchFamily="34" charset="0"/>
            </a:rPr>
            <a:t>bảo</a:t>
          </a: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kern="1200" dirty="0" err="1">
              <a:solidFill>
                <a:schemeClr val="tx1"/>
              </a:solidFill>
              <a:latin typeface="Arial" panose="020B0604020202020204" pitchFamily="34" charset="0"/>
              <a:ea typeface="ＭＳ Ｐゴシック" charset="-128"/>
              <a:cs typeface="Arial" panose="020B0604020202020204" pitchFamily="34" charset="0"/>
            </a:rPr>
            <a:t>dưỡng</a:t>
          </a:r>
          <a:endParaRPr lang="en-US" sz="2400" u="none" kern="1200" dirty="0"/>
        </a:p>
      </dsp:txBody>
      <dsp:txXfrm>
        <a:off x="68682" y="1548109"/>
        <a:ext cx="3498853" cy="1269584"/>
      </dsp:txXfrm>
    </dsp:sp>
    <dsp:sp modelId="{4B80E8F7-0075-4108-8D61-426D0C9CB7DE}">
      <dsp:nvSpPr>
        <dsp:cNvPr id="0" name=""/>
        <dsp:cNvSpPr/>
      </dsp:nvSpPr>
      <dsp:spPr>
        <a:xfrm rot="5400000">
          <a:off x="6305630" y="428005"/>
          <a:ext cx="1125558" cy="6464385"/>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a:solidFill>
                <a:schemeClr val="tx1"/>
              </a:solidFill>
              <a:latin typeface="Arial" panose="020B0604020202020204" pitchFamily="34" charset="0"/>
              <a:ea typeface="ＭＳ Ｐゴシック" charset="-128"/>
              <a:cs typeface="Arial" panose="020B0604020202020204" pitchFamily="34" charset="0"/>
            </a:rPr>
            <a:t>Chi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phí</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thay</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thế</a:t>
          </a:r>
          <a:r>
            <a:rPr lang="en-US" sz="1600" kern="1200" dirty="0">
              <a:solidFill>
                <a:schemeClr val="tx1"/>
              </a:solidFill>
              <a:latin typeface="Arial" panose="020B0604020202020204" pitchFamily="34" charset="0"/>
              <a:ea typeface="ＭＳ Ｐゴシック" charset="-128"/>
              <a:cs typeface="Arial" panose="020B0604020202020204" pitchFamily="34" charset="0"/>
            </a:rPr>
            <a:t>: chi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phí</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để</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loại</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bỏ</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thiết</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bị</a:t>
          </a:r>
          <a:r>
            <a:rPr lang="en-US" sz="1600" kern="1200" dirty="0">
              <a:solidFill>
                <a:schemeClr val="tx1"/>
              </a:solidFill>
              <a:latin typeface="Arial" panose="020B0604020202020204" pitchFamily="34" charset="0"/>
              <a:ea typeface="ＭＳ Ｐゴシック" charset="-128"/>
              <a:cs typeface="Arial" panose="020B0604020202020204" pitchFamily="34" charset="0"/>
            </a:rPr>
            <a:t> ở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cuối</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vòng</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đời</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dự</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án</a:t>
          </a:r>
          <a:r>
            <a:rPr lang="en-US" sz="1600" kern="1200" dirty="0">
              <a:solidFill>
                <a:schemeClr val="tx1"/>
              </a:solidFill>
              <a:latin typeface="Arial" panose="020B0604020202020204" pitchFamily="34" charset="0"/>
              <a:ea typeface="ＭＳ Ｐゴシック" charset="-128"/>
              <a:cs typeface="Arial" panose="020B0604020202020204" pitchFamily="34" charset="0"/>
            </a:rPr>
            <a:t>.</a:t>
          </a:r>
          <a:endParaRPr lang="en-US" sz="1600" kern="1200" dirty="0"/>
        </a:p>
        <a:p>
          <a:pPr marL="171450" lvl="1" indent="-171450" algn="l" defTabSz="711200">
            <a:lnSpc>
              <a:spcPct val="90000"/>
            </a:lnSpc>
            <a:spcBef>
              <a:spcPct val="0"/>
            </a:spcBef>
            <a:spcAft>
              <a:spcPct val="15000"/>
            </a:spcAft>
            <a:buChar char="••"/>
          </a:pPr>
          <a:r>
            <a:rPr lang="en-US" sz="1600" kern="1200" dirty="0" err="1">
              <a:solidFill>
                <a:schemeClr val="tx1"/>
              </a:solidFill>
              <a:latin typeface="Arial" panose="020B0604020202020204" pitchFamily="34" charset="0"/>
              <a:ea typeface="ＭＳ Ｐゴシック" charset="-128"/>
              <a:cs typeface="Arial" panose="020B0604020202020204" pitchFamily="34" charset="0"/>
            </a:rPr>
            <a:t>Mất</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sản</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lượng</a:t>
          </a:r>
          <a:r>
            <a:rPr lang="en-US" sz="1600" kern="1200" dirty="0">
              <a:solidFill>
                <a:schemeClr val="tx1"/>
              </a:solidFill>
              <a:latin typeface="Arial" panose="020B0604020202020204" pitchFamily="34" charset="0"/>
              <a:ea typeface="ＭＳ Ｐゴシック" charset="-128"/>
              <a:cs typeface="Arial" panose="020B0604020202020204" pitchFamily="34" charset="0"/>
            </a:rPr>
            <a:t> do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dừng</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sản</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xuất</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trong</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khi</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lắp</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đặt</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dự</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án</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và</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đưa</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hệ</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thống</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vào</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vận</a:t>
          </a:r>
          <a:r>
            <a:rPr lang="en-US" sz="1600" kern="1200" dirty="0">
              <a:solidFill>
                <a:schemeClr val="tx1"/>
              </a:solidFill>
              <a:latin typeface="Arial" panose="020B0604020202020204" pitchFamily="34" charset="0"/>
              <a:ea typeface="ＭＳ Ｐゴシック" charset="-128"/>
              <a:cs typeface="Arial" panose="020B0604020202020204" pitchFamily="34" charset="0"/>
            </a:rPr>
            <a:t> </a:t>
          </a:r>
          <a:r>
            <a:rPr lang="en-US" sz="1600" kern="1200" dirty="0" err="1">
              <a:solidFill>
                <a:schemeClr val="tx1"/>
              </a:solidFill>
              <a:latin typeface="Arial" panose="020B0604020202020204" pitchFamily="34" charset="0"/>
              <a:ea typeface="ＭＳ Ｐゴシック" charset="-128"/>
              <a:cs typeface="Arial" panose="020B0604020202020204" pitchFamily="34" charset="0"/>
            </a:rPr>
            <a:t>hành</a:t>
          </a:r>
          <a:r>
            <a:rPr lang="en-US" sz="1600" kern="1200" dirty="0">
              <a:solidFill>
                <a:schemeClr val="tx1"/>
              </a:solidFill>
              <a:latin typeface="Arial" panose="020B0604020202020204" pitchFamily="34" charset="0"/>
              <a:ea typeface="ＭＳ Ｐゴシック" charset="-128"/>
              <a:cs typeface="Arial" panose="020B0604020202020204" pitchFamily="34" charset="0"/>
            </a:rPr>
            <a:t>.</a:t>
          </a:r>
          <a:endParaRPr lang="en-US" sz="1600" kern="1200" dirty="0"/>
        </a:p>
        <a:p>
          <a:pPr marL="171450" lvl="1" indent="-171450" algn="l" defTabSz="711200">
            <a:lnSpc>
              <a:spcPct val="90000"/>
            </a:lnSpc>
            <a:spcBef>
              <a:spcPct val="0"/>
            </a:spcBef>
            <a:spcAft>
              <a:spcPct val="15000"/>
            </a:spcAft>
            <a:buChar char="••"/>
          </a:pPr>
          <a:r>
            <a:rPr lang="en-US" sz="1600" kern="1200" dirty="0"/>
            <a:t>….</a:t>
          </a:r>
        </a:p>
      </dsp:txBody>
      <dsp:txXfrm rot="-5400000">
        <a:off x="3636217" y="3152364"/>
        <a:ext cx="6409440" cy="1015668"/>
      </dsp:txXfrm>
    </dsp:sp>
    <dsp:sp modelId="{DDB6F2BE-AA79-4176-AB57-A482D3AC4382}">
      <dsp:nvSpPr>
        <dsp:cNvPr id="0" name=""/>
        <dsp:cNvSpPr/>
      </dsp:nvSpPr>
      <dsp:spPr>
        <a:xfrm>
          <a:off x="0" y="2956723"/>
          <a:ext cx="3636217" cy="140694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buFontTx/>
            <a:buNone/>
          </a:pPr>
          <a:r>
            <a:rPr lang="en-US" sz="2400" b="1" u="none" kern="1200" dirty="0" err="1">
              <a:solidFill>
                <a:schemeClr val="tx1"/>
              </a:solidFill>
              <a:latin typeface="Arial" panose="020B0604020202020204" pitchFamily="34" charset="0"/>
              <a:ea typeface="ＭＳ Ｐゴシック" charset="-128"/>
              <a:cs typeface="Arial" panose="020B0604020202020204" pitchFamily="34" charset="0"/>
            </a:rPr>
            <a:t>Các</a:t>
          </a: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 chi </a:t>
          </a:r>
          <a:r>
            <a:rPr lang="en-US" sz="2400" b="1" u="none" kern="1200" dirty="0" err="1">
              <a:solidFill>
                <a:schemeClr val="tx1"/>
              </a:solidFill>
              <a:latin typeface="Arial" panose="020B0604020202020204" pitchFamily="34" charset="0"/>
              <a:ea typeface="ＭＳ Ｐゴシック" charset="-128"/>
              <a:cs typeface="Arial" panose="020B0604020202020204" pitchFamily="34" charset="0"/>
            </a:rPr>
            <a:t>phí</a:t>
          </a: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b="1" u="none" kern="1200" dirty="0" err="1">
              <a:solidFill>
                <a:schemeClr val="tx1"/>
              </a:solidFill>
              <a:latin typeface="Arial" panose="020B0604020202020204" pitchFamily="34" charset="0"/>
              <a:ea typeface="ＭＳ Ｐゴシック" charset="-128"/>
              <a:cs typeface="Arial" panose="020B0604020202020204" pitchFamily="34" charset="0"/>
            </a:rPr>
            <a:t>khác</a:t>
          </a:r>
          <a:endParaRPr lang="en-US" sz="2400" u="none" kern="1200" dirty="0"/>
        </a:p>
      </dsp:txBody>
      <dsp:txXfrm>
        <a:off x="68682" y="3025405"/>
        <a:ext cx="3498853" cy="12695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9E5360-98B5-4359-ADFD-4337C1C5E397}">
      <dsp:nvSpPr>
        <dsp:cNvPr id="0" name=""/>
        <dsp:cNvSpPr/>
      </dsp:nvSpPr>
      <dsp:spPr>
        <a:xfrm>
          <a:off x="0" y="4146"/>
          <a:ext cx="10625137" cy="4446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a:latin typeface="Arial" panose="020B0604020202020204" pitchFamily="34" charset="0"/>
              <a:ea typeface="ＭＳ Ｐゴシック" charset="-128"/>
              <a:cs typeface="Arial" panose="020B0604020202020204" pitchFamily="34" charset="0"/>
            </a:rPr>
            <a:t>Lãi suất</a:t>
          </a:r>
          <a:endParaRPr lang="en-US" sz="1900" kern="1200">
            <a:latin typeface="Arial" panose="020B0604020202020204" pitchFamily="34" charset="0"/>
            <a:cs typeface="Arial" panose="020B0604020202020204" pitchFamily="34" charset="0"/>
          </a:endParaRPr>
        </a:p>
      </dsp:txBody>
      <dsp:txXfrm>
        <a:off x="21704" y="25850"/>
        <a:ext cx="10581729" cy="401192"/>
      </dsp:txXfrm>
    </dsp:sp>
    <dsp:sp modelId="{83576FB7-B798-43D5-84CF-0ACBB830F052}">
      <dsp:nvSpPr>
        <dsp:cNvPr id="0" name=""/>
        <dsp:cNvSpPr/>
      </dsp:nvSpPr>
      <dsp:spPr>
        <a:xfrm>
          <a:off x="0" y="448746"/>
          <a:ext cx="10625137" cy="6882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734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dirty="0">
              <a:latin typeface="Arial" panose="020B0604020202020204" pitchFamily="34" charset="0"/>
              <a:ea typeface="ＭＳ Ｐゴシック" charset="-128"/>
              <a:cs typeface="Arial" panose="020B0604020202020204" pitchFamily="34" charset="0"/>
            </a:rPr>
            <a:t>Khi </a:t>
          </a:r>
          <a:r>
            <a:rPr lang="en-US" sz="1500" kern="1200" dirty="0" err="1">
              <a:latin typeface="Arial" panose="020B0604020202020204" pitchFamily="34" charset="0"/>
              <a:ea typeface="ＭＳ Ｐゴシック" charset="-128"/>
              <a:cs typeface="Arial" panose="020B0604020202020204" pitchFamily="34" charset="0"/>
            </a:rPr>
            <a:t>một</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lượng</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tiền</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được</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cho</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vay</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trong</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một</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khoảng</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thời</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gian</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xác</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định</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điển</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hình</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là</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một</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năm</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một</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tỉ</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lệ</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nhất</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định</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sẽ</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phải</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trả</a:t>
          </a:r>
          <a:endParaRPr lang="en-US" sz="1500" kern="1200" dirty="0">
            <a:latin typeface="Arial" panose="020B0604020202020204" pitchFamily="34" charset="0"/>
            <a:cs typeface="Arial" panose="020B0604020202020204" pitchFamily="34" charset="0"/>
          </a:endParaRPr>
        </a:p>
        <a:p>
          <a:pPr marL="114300" lvl="1" indent="-114300" algn="l" defTabSz="666750">
            <a:lnSpc>
              <a:spcPct val="90000"/>
            </a:lnSpc>
            <a:spcBef>
              <a:spcPct val="0"/>
            </a:spcBef>
            <a:spcAft>
              <a:spcPct val="20000"/>
            </a:spcAft>
            <a:buChar char="••"/>
          </a:pPr>
          <a:r>
            <a:rPr lang="en-US" sz="1500" kern="1200" dirty="0">
              <a:latin typeface="Arial" panose="020B0604020202020204" pitchFamily="34" charset="0"/>
              <a:ea typeface="ＭＳ Ｐゴシック" charset="-128"/>
              <a:cs typeface="Arial" panose="020B0604020202020204" pitchFamily="34" charset="0"/>
            </a:rPr>
            <a:t>FV = PV(1 + </a:t>
          </a:r>
          <a:r>
            <a:rPr lang="en-US" sz="1500" kern="1200" dirty="0" err="1">
              <a:latin typeface="Arial" panose="020B0604020202020204" pitchFamily="34" charset="0"/>
              <a:ea typeface="ＭＳ Ｐゴシック" charset="-128"/>
              <a:cs typeface="Arial" panose="020B0604020202020204" pitchFamily="34" charset="0"/>
            </a:rPr>
            <a:t>i</a:t>
          </a:r>
          <a:r>
            <a:rPr lang="en-US" sz="1500" kern="1200" dirty="0">
              <a:latin typeface="Arial" panose="020B0604020202020204" pitchFamily="34" charset="0"/>
              <a:ea typeface="ＭＳ Ｐゴシック" charset="-128"/>
              <a:cs typeface="Arial" panose="020B0604020202020204" pitchFamily="34" charset="0"/>
            </a:rPr>
            <a:t>)</a:t>
          </a:r>
          <a:r>
            <a:rPr lang="en-US" sz="1500" kern="1200" baseline="30000" dirty="0">
              <a:latin typeface="Arial" panose="020B0604020202020204" pitchFamily="34" charset="0"/>
              <a:ea typeface="ＭＳ Ｐゴシック" charset="-128"/>
              <a:cs typeface="Arial" panose="020B0604020202020204" pitchFamily="34" charset="0"/>
            </a:rPr>
            <a:t>n</a:t>
          </a:r>
        </a:p>
      </dsp:txBody>
      <dsp:txXfrm>
        <a:off x="0" y="448746"/>
        <a:ext cx="10625137" cy="688274"/>
      </dsp:txXfrm>
    </dsp:sp>
    <dsp:sp modelId="{1EE3A05B-2E4E-42C2-8648-1178919AC70A}">
      <dsp:nvSpPr>
        <dsp:cNvPr id="0" name=""/>
        <dsp:cNvSpPr/>
      </dsp:nvSpPr>
      <dsp:spPr>
        <a:xfrm>
          <a:off x="0" y="1144612"/>
          <a:ext cx="10625137" cy="4446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a:latin typeface="Arial" panose="020B0604020202020204" pitchFamily="34" charset="0"/>
              <a:ea typeface="ＭＳ Ｐゴシック" charset="-128"/>
              <a:cs typeface="Arial" panose="020B0604020202020204" pitchFamily="34" charset="0"/>
            </a:rPr>
            <a:t>Tỉ lệ chiết khấu</a:t>
          </a:r>
          <a:endParaRPr lang="en-US" sz="1900" kern="1200">
            <a:latin typeface="Arial" panose="020B0604020202020204" pitchFamily="34" charset="0"/>
            <a:cs typeface="Arial" panose="020B0604020202020204" pitchFamily="34" charset="0"/>
          </a:endParaRPr>
        </a:p>
      </dsp:txBody>
      <dsp:txXfrm>
        <a:off x="21704" y="1166316"/>
        <a:ext cx="10581729" cy="401192"/>
      </dsp:txXfrm>
    </dsp:sp>
    <dsp:sp modelId="{A0E97E44-A0C2-4B30-9D71-9EF081A28017}">
      <dsp:nvSpPr>
        <dsp:cNvPr id="0" name=""/>
        <dsp:cNvSpPr/>
      </dsp:nvSpPr>
      <dsp:spPr>
        <a:xfrm>
          <a:off x="0" y="1581621"/>
          <a:ext cx="10625137" cy="491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734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dirty="0" err="1">
              <a:latin typeface="Arial" panose="020B0604020202020204" pitchFamily="34" charset="0"/>
              <a:ea typeface="ＭＳ Ｐゴシック" charset="-128"/>
              <a:cs typeface="Arial" panose="020B0604020202020204" pitchFamily="34" charset="0"/>
            </a:rPr>
            <a:t>Để</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chuyển</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đổi</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dòng</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tiền</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tương</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lai</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về</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lượng</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tương</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đương</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tại</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thời</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điểm</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hiện</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tại</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dựa</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trên</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điều</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chỉnh</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giá</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trị</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của</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tiền</a:t>
          </a:r>
          <a:endParaRPr lang="en-US" sz="1500" kern="1200" dirty="0">
            <a:latin typeface="Arial" panose="020B0604020202020204" pitchFamily="34" charset="0"/>
            <a:cs typeface="Arial" panose="020B0604020202020204" pitchFamily="34" charset="0"/>
          </a:endParaRPr>
        </a:p>
        <a:p>
          <a:pPr marL="114300" lvl="1" indent="-114300" algn="l" defTabSz="666750">
            <a:lnSpc>
              <a:spcPct val="90000"/>
            </a:lnSpc>
            <a:spcBef>
              <a:spcPct val="0"/>
            </a:spcBef>
            <a:spcAft>
              <a:spcPct val="20000"/>
            </a:spcAft>
            <a:buChar char="••"/>
          </a:pPr>
          <a:r>
            <a:rPr lang="en-US" sz="1500" kern="1200" dirty="0" err="1">
              <a:latin typeface="Arial" panose="020B0604020202020204" pitchFamily="34" charset="0"/>
              <a:ea typeface="ＭＳ Ｐゴシック" charset="-128"/>
              <a:cs typeface="Arial" panose="020B0604020202020204" pitchFamily="34" charset="0"/>
            </a:rPr>
            <a:t>Được</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đề</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cập</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đến</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như</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là</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tỉ</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lệ</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ngưỡng</a:t>
          </a:r>
          <a:r>
            <a:rPr lang="en-US" sz="1500" kern="1200" dirty="0">
              <a:latin typeface="Arial" panose="020B0604020202020204" pitchFamily="34" charset="0"/>
              <a:ea typeface="ＭＳ Ｐゴシック" charset="-128"/>
              <a:cs typeface="Arial" panose="020B0604020202020204" pitchFamily="34" charset="0"/>
            </a:rPr>
            <a:t> hay chi </a:t>
          </a:r>
          <a:r>
            <a:rPr lang="en-US" sz="1500" kern="1200" dirty="0" err="1">
              <a:latin typeface="Arial" panose="020B0604020202020204" pitchFamily="34" charset="0"/>
              <a:ea typeface="ＭＳ Ｐゴシック" charset="-128"/>
              <a:cs typeface="Arial" panose="020B0604020202020204" pitchFamily="34" charset="0"/>
            </a:rPr>
            <a:t>phí</a:t>
          </a:r>
          <a:r>
            <a:rPr lang="en-US" sz="1500" kern="1200" dirty="0">
              <a:latin typeface="Arial" panose="020B0604020202020204" pitchFamily="34" charset="0"/>
              <a:ea typeface="ＭＳ Ｐゴシック" charset="-128"/>
              <a:cs typeface="Arial" panose="020B0604020202020204" pitchFamily="34" charset="0"/>
            </a:rPr>
            <a:t> </a:t>
          </a:r>
          <a:r>
            <a:rPr lang="en-US" sz="1500" kern="1200" dirty="0" err="1">
              <a:latin typeface="Arial" panose="020B0604020202020204" pitchFamily="34" charset="0"/>
              <a:ea typeface="ＭＳ Ｐゴシック" charset="-128"/>
              <a:cs typeface="Arial" panose="020B0604020202020204" pitchFamily="34" charset="0"/>
            </a:rPr>
            <a:t>vốn</a:t>
          </a:r>
          <a:endParaRPr lang="en-US" sz="1500" kern="1200" dirty="0">
            <a:latin typeface="Arial" panose="020B0604020202020204" pitchFamily="34" charset="0"/>
            <a:ea typeface="ＭＳ Ｐゴシック" charset="-128"/>
            <a:cs typeface="Arial" panose="020B0604020202020204" pitchFamily="34" charset="0"/>
          </a:endParaRPr>
        </a:p>
      </dsp:txBody>
      <dsp:txXfrm>
        <a:off x="0" y="1581621"/>
        <a:ext cx="10625137" cy="491625"/>
      </dsp:txXfrm>
    </dsp:sp>
    <dsp:sp modelId="{A1D4F1FA-1086-4E02-BA1F-11F6E19F4979}">
      <dsp:nvSpPr>
        <dsp:cNvPr id="0" name=""/>
        <dsp:cNvSpPr/>
      </dsp:nvSpPr>
      <dsp:spPr>
        <a:xfrm>
          <a:off x="0" y="2073246"/>
          <a:ext cx="10625137" cy="4446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a:latin typeface="Arial" panose="020B0604020202020204" pitchFamily="34" charset="0"/>
              <a:ea typeface="ＭＳ Ｐゴシック" charset="-128"/>
              <a:cs typeface="Arial" panose="020B0604020202020204" pitchFamily="34" charset="0"/>
            </a:rPr>
            <a:t>Khấu hao</a:t>
          </a:r>
          <a:endParaRPr lang="en-US" sz="1900" kern="1200">
            <a:latin typeface="Arial" panose="020B0604020202020204" pitchFamily="34" charset="0"/>
            <a:cs typeface="Arial" panose="020B0604020202020204" pitchFamily="34" charset="0"/>
          </a:endParaRPr>
        </a:p>
      </dsp:txBody>
      <dsp:txXfrm>
        <a:off x="21704" y="2094950"/>
        <a:ext cx="10581729" cy="401192"/>
      </dsp:txXfrm>
    </dsp:sp>
    <dsp:sp modelId="{D9671AD3-AD1D-4F59-AAF4-2CE336024792}">
      <dsp:nvSpPr>
        <dsp:cNvPr id="0" name=""/>
        <dsp:cNvSpPr/>
      </dsp:nvSpPr>
      <dsp:spPr>
        <a:xfrm>
          <a:off x="0" y="2517846"/>
          <a:ext cx="10625137" cy="727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734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a:latin typeface="Arial" panose="020B0604020202020204" pitchFamily="34" charset="0"/>
              <a:ea typeface="ＭＳ Ｐゴシック" charset="-128"/>
              <a:cs typeface="Arial" panose="020B0604020202020204" pitchFamily="34" charset="0"/>
            </a:rPr>
            <a:t>Phân bổ chi phí đầu tư trong vòng đời dự đoán của thiết bị hoặc quá trình</a:t>
          </a:r>
          <a:endParaRPr lang="en-US" sz="1500" kern="1200">
            <a:latin typeface="Arial" panose="020B0604020202020204" pitchFamily="34" charset="0"/>
            <a:cs typeface="Arial" panose="020B0604020202020204" pitchFamily="34" charset="0"/>
          </a:endParaRPr>
        </a:p>
        <a:p>
          <a:pPr marL="114300" lvl="1" indent="-114300" algn="l" defTabSz="666750">
            <a:lnSpc>
              <a:spcPct val="90000"/>
            </a:lnSpc>
            <a:spcBef>
              <a:spcPct val="0"/>
            </a:spcBef>
            <a:spcAft>
              <a:spcPct val="20000"/>
            </a:spcAft>
            <a:buChar char="••"/>
          </a:pPr>
          <a:r>
            <a:rPr lang="en-US" sz="1500" kern="1200">
              <a:latin typeface="Arial" panose="020B0604020202020204" pitchFamily="34" charset="0"/>
              <a:ea typeface="ＭＳ Ｐゴシック" charset="-128"/>
              <a:cs typeface="Arial" panose="020B0604020202020204" pitchFamily="34" charset="0"/>
            </a:rPr>
            <a:t>Các giá trị khấu hao được sử dụng để giảm giá trị của khoản đầu tư</a:t>
          </a:r>
        </a:p>
        <a:p>
          <a:pPr marL="114300" lvl="1" indent="-114300" algn="l" defTabSz="666750">
            <a:lnSpc>
              <a:spcPct val="90000"/>
            </a:lnSpc>
            <a:spcBef>
              <a:spcPct val="0"/>
            </a:spcBef>
            <a:spcAft>
              <a:spcPct val="20000"/>
            </a:spcAft>
            <a:buChar char="••"/>
          </a:pPr>
          <a:r>
            <a:rPr lang="en-US" sz="1500" kern="1200">
              <a:latin typeface="Arial" panose="020B0604020202020204" pitchFamily="34" charset="0"/>
              <a:ea typeface="ＭＳ Ｐゴシック" charset="-128"/>
              <a:cs typeface="Arial" panose="020B0604020202020204" pitchFamily="34" charset="0"/>
            </a:rPr>
            <a:t>Giá trị kế toán và vòng đời trông đợi hay hữu dụng</a:t>
          </a:r>
        </a:p>
      </dsp:txBody>
      <dsp:txXfrm>
        <a:off x="0" y="2517846"/>
        <a:ext cx="10625137" cy="727605"/>
      </dsp:txXfrm>
    </dsp:sp>
    <dsp:sp modelId="{24040C4F-AE91-4C96-B05D-8AF926729E7E}">
      <dsp:nvSpPr>
        <dsp:cNvPr id="0" name=""/>
        <dsp:cNvSpPr/>
      </dsp:nvSpPr>
      <dsp:spPr>
        <a:xfrm>
          <a:off x="0" y="3245451"/>
          <a:ext cx="10625137" cy="4446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a:latin typeface="Arial" panose="020B0604020202020204" pitchFamily="34" charset="0"/>
              <a:cs typeface="Arial" panose="020B0604020202020204" pitchFamily="34" charset="0"/>
            </a:rPr>
            <a:t>Lạm phát</a:t>
          </a:r>
        </a:p>
      </dsp:txBody>
      <dsp:txXfrm>
        <a:off x="21704" y="3267155"/>
        <a:ext cx="10581729" cy="401192"/>
      </dsp:txXfrm>
    </dsp:sp>
    <dsp:sp modelId="{94695473-9C7D-45C1-8ED3-920514F08C70}">
      <dsp:nvSpPr>
        <dsp:cNvPr id="0" name=""/>
        <dsp:cNvSpPr/>
      </dsp:nvSpPr>
      <dsp:spPr>
        <a:xfrm>
          <a:off x="0" y="3690051"/>
          <a:ext cx="10625137" cy="491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734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a:latin typeface="Arial" panose="020B0604020202020204" pitchFamily="34" charset="0"/>
              <a:ea typeface="ＭＳ Ｐゴシック" charset="-128"/>
              <a:cs typeface="Arial" panose="020B0604020202020204" pitchFamily="34" charset="0"/>
            </a:rPr>
            <a:t>Đo lường mức độ giả sức mua của tiền</a:t>
          </a:r>
          <a:endParaRPr lang="en-US" sz="1500" kern="1200">
            <a:latin typeface="Arial" panose="020B0604020202020204" pitchFamily="34" charset="0"/>
            <a:cs typeface="Arial" panose="020B0604020202020204" pitchFamily="34" charset="0"/>
          </a:endParaRPr>
        </a:p>
        <a:p>
          <a:pPr marL="114300" lvl="1" indent="-114300" algn="l" defTabSz="666750">
            <a:lnSpc>
              <a:spcPct val="90000"/>
            </a:lnSpc>
            <a:spcBef>
              <a:spcPct val="0"/>
            </a:spcBef>
            <a:spcAft>
              <a:spcPct val="20000"/>
            </a:spcAft>
            <a:buChar char="••"/>
          </a:pPr>
          <a:r>
            <a:rPr lang="en-US" sz="1500" kern="1200">
              <a:latin typeface="Arial" panose="020B0604020202020204" pitchFamily="34" charset="0"/>
              <a:ea typeface="ＭＳ Ｐゴシック" charset="-128"/>
              <a:cs typeface="Arial" panose="020B0604020202020204" pitchFamily="34" charset="0"/>
            </a:rPr>
            <a:t>Lạm phát thường được mô tả dưới dạng phần trăm</a:t>
          </a:r>
          <a:endParaRPr lang="en-US" sz="1500" kern="1200">
            <a:latin typeface="Arial" panose="020B0604020202020204" pitchFamily="34" charset="0"/>
            <a:cs typeface="Arial" panose="020B0604020202020204" pitchFamily="34" charset="0"/>
          </a:endParaRPr>
        </a:p>
      </dsp:txBody>
      <dsp:txXfrm>
        <a:off x="0" y="3690051"/>
        <a:ext cx="10625137" cy="491625"/>
      </dsp:txXfrm>
    </dsp:sp>
    <dsp:sp modelId="{D4DDE342-241D-41C4-AFF7-4A59A69E66F4}">
      <dsp:nvSpPr>
        <dsp:cNvPr id="0" name=""/>
        <dsp:cNvSpPr/>
      </dsp:nvSpPr>
      <dsp:spPr>
        <a:xfrm>
          <a:off x="0" y="4181676"/>
          <a:ext cx="10625137" cy="4446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a:latin typeface="Arial" panose="020B0604020202020204" pitchFamily="34" charset="0"/>
              <a:ea typeface="ＭＳ Ｐゴシック" charset="-128"/>
              <a:cs typeface="Arial" panose="020B0604020202020204" pitchFamily="34" charset="0"/>
            </a:rPr>
            <a:t>Giá trị còn lại</a:t>
          </a:r>
          <a:endParaRPr lang="en-US" sz="1900" kern="1200">
            <a:latin typeface="Arial" panose="020B0604020202020204" pitchFamily="34" charset="0"/>
            <a:cs typeface="Arial" panose="020B0604020202020204" pitchFamily="34" charset="0"/>
          </a:endParaRPr>
        </a:p>
      </dsp:txBody>
      <dsp:txXfrm>
        <a:off x="21704" y="4203380"/>
        <a:ext cx="10581729" cy="401192"/>
      </dsp:txXfrm>
    </dsp:sp>
    <dsp:sp modelId="{6BB611BF-4AEA-4EB6-93B0-8570EF729294}">
      <dsp:nvSpPr>
        <dsp:cNvPr id="0" name=""/>
        <dsp:cNvSpPr/>
      </dsp:nvSpPr>
      <dsp:spPr>
        <a:xfrm>
          <a:off x="0" y="4626276"/>
          <a:ext cx="10625137"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734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a:latin typeface="Arial" panose="020B0604020202020204" pitchFamily="34" charset="0"/>
              <a:ea typeface="ＭＳ Ｐゴシック" charset="-128"/>
              <a:cs typeface="Arial" panose="020B0604020202020204" pitchFamily="34" charset="0"/>
            </a:rPr>
            <a:t>Lượng tiền có thể có được từ tài sản tại thời điểm thay thế hoặc tại thời điểm cuối của chu kỳ nghiên cứu</a:t>
          </a:r>
          <a:endParaRPr lang="en-US" sz="1500" kern="1200">
            <a:latin typeface="Arial" panose="020B0604020202020204" pitchFamily="34" charset="0"/>
            <a:cs typeface="Arial" panose="020B0604020202020204" pitchFamily="34" charset="0"/>
          </a:endParaRPr>
        </a:p>
      </dsp:txBody>
      <dsp:txXfrm>
        <a:off x="0" y="4626276"/>
        <a:ext cx="10625137" cy="3146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9E5360-98B5-4359-ADFD-4337C1C5E397}">
      <dsp:nvSpPr>
        <dsp:cNvPr id="0" name=""/>
        <dsp:cNvSpPr/>
      </dsp:nvSpPr>
      <dsp:spPr>
        <a:xfrm>
          <a:off x="0" y="20296"/>
          <a:ext cx="10423525" cy="56159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a:ea typeface="ＭＳ Ｐゴシック" charset="-128"/>
            </a:rPr>
            <a:t>Lợi ích</a:t>
          </a:r>
          <a:endParaRPr lang="en-US" sz="2400" kern="1200"/>
        </a:p>
      </dsp:txBody>
      <dsp:txXfrm>
        <a:off x="27415" y="47711"/>
        <a:ext cx="10368695" cy="506769"/>
      </dsp:txXfrm>
    </dsp:sp>
    <dsp:sp modelId="{83576FB7-B798-43D5-84CF-0ACBB830F052}">
      <dsp:nvSpPr>
        <dsp:cNvPr id="0" name=""/>
        <dsp:cNvSpPr/>
      </dsp:nvSpPr>
      <dsp:spPr>
        <a:xfrm>
          <a:off x="0" y="581896"/>
          <a:ext cx="10423525" cy="1838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0947"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kern="1200" dirty="0" err="1">
              <a:ea typeface="ＭＳ Ｐゴシック" charset="-128"/>
            </a:rPr>
            <a:t>Các</a:t>
          </a:r>
          <a:r>
            <a:rPr lang="en-US" sz="1900" kern="1200" dirty="0">
              <a:ea typeface="ＭＳ Ｐゴシック" charset="-128"/>
            </a:rPr>
            <a:t> </a:t>
          </a:r>
          <a:r>
            <a:rPr lang="en-US" sz="1900" kern="1200" dirty="0" err="1">
              <a:ea typeface="ＭＳ Ｐゴシック" charset="-128"/>
            </a:rPr>
            <a:t>lợi</a:t>
          </a:r>
          <a:r>
            <a:rPr lang="en-US" sz="1900" kern="1200" dirty="0">
              <a:ea typeface="ＭＳ Ｐゴシック" charset="-128"/>
            </a:rPr>
            <a:t> </a:t>
          </a:r>
          <a:r>
            <a:rPr lang="en-US" sz="1900" kern="1200" dirty="0" err="1">
              <a:ea typeface="ＭＳ Ｐゴシック" charset="-128"/>
            </a:rPr>
            <a:t>ích</a:t>
          </a:r>
          <a:r>
            <a:rPr lang="en-US" sz="1900" kern="1200" dirty="0">
              <a:ea typeface="ＭＳ Ｐゴシック" charset="-128"/>
            </a:rPr>
            <a:t> </a:t>
          </a:r>
          <a:r>
            <a:rPr lang="en-US" sz="1900" kern="1200" dirty="0" err="1">
              <a:ea typeface="ＭＳ Ｐゴシック" charset="-128"/>
            </a:rPr>
            <a:t>từ</a:t>
          </a:r>
          <a:r>
            <a:rPr lang="en-US" sz="1900" kern="1200" dirty="0">
              <a:ea typeface="ＭＳ Ｐゴシック" charset="-128"/>
            </a:rPr>
            <a:t> </a:t>
          </a:r>
          <a:r>
            <a:rPr lang="en-US" sz="1900" kern="1200" dirty="0" err="1">
              <a:ea typeface="ＭＳ Ｐゴシック" charset="-128"/>
            </a:rPr>
            <a:t>dự</a:t>
          </a:r>
          <a:r>
            <a:rPr lang="en-US" sz="1900" kern="1200" dirty="0">
              <a:ea typeface="ＭＳ Ｐゴシック" charset="-128"/>
            </a:rPr>
            <a:t> </a:t>
          </a:r>
          <a:r>
            <a:rPr lang="en-US" sz="1900" kern="1200" dirty="0" err="1">
              <a:ea typeface="ＭＳ Ｐゴシック" charset="-128"/>
            </a:rPr>
            <a:t>án</a:t>
          </a:r>
          <a:r>
            <a:rPr lang="en-US" sz="1900" kern="1200" dirty="0">
              <a:ea typeface="ＭＳ Ｐゴシック" charset="-128"/>
            </a:rPr>
            <a:t> </a:t>
          </a:r>
          <a:r>
            <a:rPr lang="en-US" sz="1900" kern="1200" dirty="0" err="1">
              <a:ea typeface="ＭＳ Ｐゴシック" charset="-128"/>
            </a:rPr>
            <a:t>hiệu</a:t>
          </a:r>
          <a:r>
            <a:rPr lang="en-US" sz="1900" kern="1200" dirty="0">
              <a:ea typeface="ＭＳ Ｐゴシック" charset="-128"/>
            </a:rPr>
            <a:t> </a:t>
          </a:r>
          <a:r>
            <a:rPr lang="en-US" sz="1900" kern="1200" dirty="0" err="1">
              <a:ea typeface="ＭＳ Ｐゴシック" charset="-128"/>
            </a:rPr>
            <a:t>quả</a:t>
          </a:r>
          <a:r>
            <a:rPr lang="en-US" sz="1900" kern="1200" dirty="0">
              <a:ea typeface="ＭＳ Ｐゴシック" charset="-128"/>
            </a:rPr>
            <a:t> </a:t>
          </a:r>
          <a:r>
            <a:rPr lang="en-US" sz="1900" kern="1200" dirty="0" err="1">
              <a:ea typeface="ＭＳ Ｐゴシック" charset="-128"/>
            </a:rPr>
            <a:t>năng</a:t>
          </a:r>
          <a:r>
            <a:rPr lang="en-US" sz="1900" kern="1200" dirty="0">
              <a:ea typeface="ＭＳ Ｐゴシック" charset="-128"/>
            </a:rPr>
            <a:t> </a:t>
          </a:r>
          <a:r>
            <a:rPr lang="en-US" sz="1900" kern="1200" dirty="0" err="1">
              <a:ea typeface="ＭＳ Ｐゴシック" charset="-128"/>
            </a:rPr>
            <a:t>lượng</a:t>
          </a:r>
          <a:r>
            <a:rPr lang="en-US" sz="1900" kern="1200" dirty="0">
              <a:ea typeface="ＭＳ Ｐゴシック" charset="-128"/>
            </a:rPr>
            <a:t> </a:t>
          </a:r>
          <a:r>
            <a:rPr lang="en-US" sz="1900" kern="1200" dirty="0" err="1">
              <a:ea typeface="ＭＳ Ｐゴシック" charset="-128"/>
            </a:rPr>
            <a:t>có</a:t>
          </a:r>
          <a:r>
            <a:rPr lang="en-US" sz="1900" kern="1200" dirty="0">
              <a:ea typeface="ＭＳ Ｐゴシック" charset="-128"/>
            </a:rPr>
            <a:t> </a:t>
          </a:r>
          <a:r>
            <a:rPr lang="en-US" sz="1900" kern="1200" dirty="0" err="1">
              <a:ea typeface="ＭＳ Ｐゴシック" charset="-128"/>
            </a:rPr>
            <a:t>thể</a:t>
          </a:r>
          <a:r>
            <a:rPr lang="en-US" sz="1900" kern="1200" dirty="0">
              <a:ea typeface="ＭＳ Ｐゴシック" charset="-128"/>
            </a:rPr>
            <a:t> bao </a:t>
          </a:r>
          <a:r>
            <a:rPr lang="en-US" sz="1900" kern="1200" dirty="0" err="1">
              <a:ea typeface="ＭＳ Ｐゴシック" charset="-128"/>
            </a:rPr>
            <a:t>gồm</a:t>
          </a:r>
          <a:r>
            <a:rPr lang="en-US" sz="1900" kern="1200" dirty="0">
              <a:ea typeface="ＭＳ Ｐゴシック" charset="-128"/>
            </a:rPr>
            <a:t>:</a:t>
          </a:r>
          <a:endParaRPr lang="en-US" sz="1900" kern="1200" dirty="0"/>
        </a:p>
        <a:p>
          <a:pPr marL="342900" lvl="2" indent="-171450" algn="l" defTabSz="844550">
            <a:lnSpc>
              <a:spcPct val="90000"/>
            </a:lnSpc>
            <a:spcBef>
              <a:spcPct val="0"/>
            </a:spcBef>
            <a:spcAft>
              <a:spcPct val="20000"/>
            </a:spcAft>
            <a:buChar char="••"/>
          </a:pPr>
          <a:r>
            <a:rPr lang="en-US" sz="1900" kern="1200" dirty="0" err="1">
              <a:ea typeface="ＭＳ Ｐゴシック" charset="-128"/>
            </a:rPr>
            <a:t>năng</a:t>
          </a:r>
          <a:r>
            <a:rPr lang="en-US" sz="1900" kern="1200" dirty="0">
              <a:ea typeface="ＭＳ Ｐゴシック" charset="-128"/>
            </a:rPr>
            <a:t> </a:t>
          </a:r>
          <a:r>
            <a:rPr lang="en-US" sz="1900" kern="1200" dirty="0" err="1">
              <a:ea typeface="ＭＳ Ｐゴシック" charset="-128"/>
            </a:rPr>
            <a:t>lượng</a:t>
          </a:r>
          <a:r>
            <a:rPr lang="en-US" sz="1900" kern="1200" dirty="0">
              <a:ea typeface="ＭＳ Ｐゴシック" charset="-128"/>
            </a:rPr>
            <a:t> </a:t>
          </a:r>
          <a:r>
            <a:rPr lang="en-US" sz="1900" kern="1200" dirty="0" err="1">
              <a:ea typeface="ＭＳ Ｐゴシック" charset="-128"/>
            </a:rPr>
            <a:t>tiết</a:t>
          </a:r>
          <a:r>
            <a:rPr lang="en-US" sz="1900" kern="1200" dirty="0">
              <a:ea typeface="ＭＳ Ｐゴシック" charset="-128"/>
            </a:rPr>
            <a:t> </a:t>
          </a:r>
          <a:r>
            <a:rPr lang="en-US" sz="1900" kern="1200" dirty="0" err="1">
              <a:ea typeface="ＭＳ Ｐゴシック" charset="-128"/>
            </a:rPr>
            <a:t>kiệm</a:t>
          </a:r>
          <a:r>
            <a:rPr lang="en-US" sz="1900" kern="1200" dirty="0">
              <a:ea typeface="ＭＳ Ｐゴシック" charset="-128"/>
            </a:rPr>
            <a:t>;</a:t>
          </a:r>
        </a:p>
        <a:p>
          <a:pPr marL="342900" lvl="2" indent="-171450" algn="l" defTabSz="844550">
            <a:lnSpc>
              <a:spcPct val="90000"/>
            </a:lnSpc>
            <a:spcBef>
              <a:spcPct val="0"/>
            </a:spcBef>
            <a:spcAft>
              <a:spcPct val="20000"/>
            </a:spcAft>
            <a:buChar char="••"/>
          </a:pPr>
          <a:r>
            <a:rPr lang="en-US" sz="1900" kern="1200">
              <a:ea typeface="ＭＳ Ｐゴシック" charset="-128"/>
            </a:rPr>
            <a:t>thu nhập từ bán năng lượng;</a:t>
          </a:r>
        </a:p>
        <a:p>
          <a:pPr marL="342900" lvl="2" indent="-171450" algn="l" defTabSz="844550">
            <a:lnSpc>
              <a:spcPct val="90000"/>
            </a:lnSpc>
            <a:spcBef>
              <a:spcPct val="0"/>
            </a:spcBef>
            <a:spcAft>
              <a:spcPct val="20000"/>
            </a:spcAft>
            <a:buChar char="••"/>
          </a:pPr>
          <a:r>
            <a:rPr lang="en-US" sz="1900" kern="1200">
              <a:ea typeface="ＭＳ Ｐゴシック" charset="-128"/>
            </a:rPr>
            <a:t>giảm chi phí bảo dưỡng;</a:t>
          </a:r>
        </a:p>
        <a:p>
          <a:pPr marL="342900" lvl="2" indent="-171450" algn="l" defTabSz="844550">
            <a:lnSpc>
              <a:spcPct val="90000"/>
            </a:lnSpc>
            <a:spcBef>
              <a:spcPct val="0"/>
            </a:spcBef>
            <a:spcAft>
              <a:spcPct val="20000"/>
            </a:spcAft>
            <a:buChar char="••"/>
          </a:pPr>
          <a:r>
            <a:rPr lang="en-US" sz="1900" kern="1200">
              <a:ea typeface="ＭＳ Ｐゴシック" charset="-128"/>
            </a:rPr>
            <a:t>thu nhập từ nâng cao chất lượng</a:t>
          </a:r>
        </a:p>
        <a:p>
          <a:pPr marL="342900" lvl="2" indent="-171450" algn="l" defTabSz="844550">
            <a:lnSpc>
              <a:spcPct val="90000"/>
            </a:lnSpc>
            <a:spcBef>
              <a:spcPct val="0"/>
            </a:spcBef>
            <a:spcAft>
              <a:spcPct val="20000"/>
            </a:spcAft>
            <a:buChar char="••"/>
          </a:pPr>
          <a:r>
            <a:rPr lang="en-US" sz="1900" kern="1200">
              <a:ea typeface="ＭＳ Ｐゴシック" charset="-128"/>
            </a:rPr>
            <a:t>thu nhập từ tăng năng suất</a:t>
          </a:r>
        </a:p>
      </dsp:txBody>
      <dsp:txXfrm>
        <a:off x="0" y="581896"/>
        <a:ext cx="10423525" cy="1838160"/>
      </dsp:txXfrm>
    </dsp:sp>
    <dsp:sp modelId="{1EE3A05B-2E4E-42C2-8648-1178919AC70A}">
      <dsp:nvSpPr>
        <dsp:cNvPr id="0" name=""/>
        <dsp:cNvSpPr/>
      </dsp:nvSpPr>
      <dsp:spPr>
        <a:xfrm>
          <a:off x="0" y="2426192"/>
          <a:ext cx="10423525" cy="56159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a:ea typeface="ＭＳ Ｐゴシック" charset="-128"/>
            </a:rPr>
            <a:t>Dòng tiền Net</a:t>
          </a:r>
          <a:endParaRPr lang="en-US" sz="2400" kern="1200"/>
        </a:p>
      </dsp:txBody>
      <dsp:txXfrm>
        <a:off x="27415" y="2453607"/>
        <a:ext cx="10368695" cy="506769"/>
      </dsp:txXfrm>
    </dsp:sp>
    <dsp:sp modelId="{A0E97E44-A0C2-4B30-9D71-9EF081A28017}">
      <dsp:nvSpPr>
        <dsp:cNvPr id="0" name=""/>
        <dsp:cNvSpPr/>
      </dsp:nvSpPr>
      <dsp:spPr>
        <a:xfrm>
          <a:off x="0" y="2981656"/>
          <a:ext cx="10423525" cy="397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0947"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kern="1200">
              <a:ea typeface="ＭＳ Ｐゴシック" charset="-128"/>
            </a:rPr>
            <a:t>Đồ thị mô tả dòng tiền trong một khoảng thời gian</a:t>
          </a:r>
          <a:endParaRPr lang="en-US" sz="1900" kern="1200"/>
        </a:p>
      </dsp:txBody>
      <dsp:txXfrm>
        <a:off x="0" y="2981656"/>
        <a:ext cx="10423525" cy="397440"/>
      </dsp:txXfrm>
    </dsp:sp>
    <dsp:sp modelId="{A1D4F1FA-1086-4E02-BA1F-11F6E19F4979}">
      <dsp:nvSpPr>
        <dsp:cNvPr id="0" name=""/>
        <dsp:cNvSpPr/>
      </dsp:nvSpPr>
      <dsp:spPr>
        <a:xfrm>
          <a:off x="0" y="3379096"/>
          <a:ext cx="10423525" cy="56159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a:ea typeface="ＭＳ Ｐゴシック" charset="-128"/>
            </a:rPr>
            <a:t>Vòng đời</a:t>
          </a:r>
          <a:endParaRPr lang="en-US" sz="2400" kern="1200"/>
        </a:p>
      </dsp:txBody>
      <dsp:txXfrm>
        <a:off x="27415" y="3406511"/>
        <a:ext cx="10368695" cy="506769"/>
      </dsp:txXfrm>
    </dsp:sp>
    <dsp:sp modelId="{D9671AD3-AD1D-4F59-AAF4-2CE336024792}">
      <dsp:nvSpPr>
        <dsp:cNvPr id="0" name=""/>
        <dsp:cNvSpPr/>
      </dsp:nvSpPr>
      <dsp:spPr>
        <a:xfrm>
          <a:off x="0" y="3940696"/>
          <a:ext cx="10423525" cy="571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0947"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kern="1200">
              <a:ea typeface="ＭＳ Ｐゴシック" charset="-128"/>
            </a:rPr>
            <a:t>Thời gian chu kỳ giữa điểm khởi đầu và kết thúc của dự án trong đó các chi phí và lợi ích xảy ra</a:t>
          </a:r>
          <a:endParaRPr lang="en-US" sz="1900" kern="1200"/>
        </a:p>
      </dsp:txBody>
      <dsp:txXfrm>
        <a:off x="0" y="3940696"/>
        <a:ext cx="10423525" cy="5713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41E1BF-4685-4A20-AE68-211617EC0024}">
      <dsp:nvSpPr>
        <dsp:cNvPr id="0" name=""/>
        <dsp:cNvSpPr/>
      </dsp:nvSpPr>
      <dsp:spPr>
        <a:xfrm rot="5400000">
          <a:off x="6242993" y="-2323622"/>
          <a:ext cx="1576078" cy="661744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1066800">
            <a:lnSpc>
              <a:spcPct val="90000"/>
            </a:lnSpc>
            <a:spcBef>
              <a:spcPct val="0"/>
            </a:spcBef>
            <a:spcAft>
              <a:spcPct val="15000"/>
            </a:spcAft>
            <a:buChar char="••"/>
          </a:pPr>
          <a:r>
            <a:rPr lang="en-US" sz="2400" kern="1200" dirty="0" err="1">
              <a:solidFill>
                <a:schemeClr val="tx1"/>
              </a:solidFill>
              <a:latin typeface="Arial" panose="020B0604020202020204" pitchFamily="34" charset="0"/>
              <a:ea typeface="ＭＳ Ｐゴシック" charset="-128"/>
              <a:cs typeface="Arial" panose="020B0604020202020204" pitchFamily="34" charset="0"/>
            </a:rPr>
            <a:t>Dòng</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tiền</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chưa</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tính</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đến</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thuế</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thu</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nhập</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doanh</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nghiệp</a:t>
          </a:r>
          <a:r>
            <a:rPr lang="en-US" sz="2400" kern="1200" dirty="0">
              <a:solidFill>
                <a:schemeClr val="tx1"/>
              </a:solidFill>
              <a:latin typeface="Arial" panose="020B0604020202020204" pitchFamily="34" charset="0"/>
              <a:ea typeface="ＭＳ Ｐゴシック" charset="-128"/>
              <a:cs typeface="Arial" panose="020B0604020202020204" pitchFamily="34" charset="0"/>
            </a:rPr>
            <a:t>;</a:t>
          </a:r>
          <a:endParaRPr lang="en-US" sz="2400" kern="1200" dirty="0"/>
        </a:p>
      </dsp:txBody>
      <dsp:txXfrm rot="-5400000">
        <a:off x="3722311" y="273998"/>
        <a:ext cx="6540504" cy="1422202"/>
      </dsp:txXfrm>
    </dsp:sp>
    <dsp:sp modelId="{05341617-E255-4BD6-AB84-F0DE981969CE}">
      <dsp:nvSpPr>
        <dsp:cNvPr id="0" name=""/>
        <dsp:cNvSpPr/>
      </dsp:nvSpPr>
      <dsp:spPr>
        <a:xfrm>
          <a:off x="0" y="49"/>
          <a:ext cx="3722311" cy="197009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err="1">
              <a:solidFill>
                <a:schemeClr val="tx1"/>
              </a:solidFill>
              <a:latin typeface="Arial" panose="020B0604020202020204" pitchFamily="34" charset="0"/>
              <a:ea typeface="ＭＳ Ｐゴシック" charset="-128"/>
              <a:cs typeface="Arial" panose="020B0604020202020204" pitchFamily="34" charset="0"/>
            </a:rPr>
            <a:t>Dòng</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tiền</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trước</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thuế</a:t>
          </a:r>
          <a:r>
            <a:rPr lang="en-US" sz="2400" kern="1200" dirty="0">
              <a:solidFill>
                <a:schemeClr val="tx1"/>
              </a:solidFill>
              <a:latin typeface="Arial" panose="020B0604020202020204" pitchFamily="34" charset="0"/>
              <a:ea typeface="ＭＳ Ｐゴシック" charset="-128"/>
              <a:cs typeface="Arial" panose="020B0604020202020204" pitchFamily="34" charset="0"/>
            </a:rPr>
            <a:t> (Cash Flow Before Tax - CFBT)</a:t>
          </a:r>
          <a:endParaRPr lang="en-US" sz="2400" kern="1200" dirty="0"/>
        </a:p>
      </dsp:txBody>
      <dsp:txXfrm>
        <a:off x="96172" y="96221"/>
        <a:ext cx="3529967" cy="1777754"/>
      </dsp:txXfrm>
    </dsp:sp>
    <dsp:sp modelId="{05CF2DEA-BDD8-401C-B510-8FC712494452}">
      <dsp:nvSpPr>
        <dsp:cNvPr id="0" name=""/>
        <dsp:cNvSpPr/>
      </dsp:nvSpPr>
      <dsp:spPr>
        <a:xfrm rot="5400000">
          <a:off x="6242993" y="-255019"/>
          <a:ext cx="1576078" cy="661744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1066800">
            <a:lnSpc>
              <a:spcPct val="90000"/>
            </a:lnSpc>
            <a:spcBef>
              <a:spcPct val="0"/>
            </a:spcBef>
            <a:spcAft>
              <a:spcPct val="15000"/>
            </a:spcAft>
            <a:buChar char="••"/>
          </a:pPr>
          <a:r>
            <a:rPr lang="en-US" sz="2400" kern="1200" dirty="0">
              <a:solidFill>
                <a:schemeClr val="tx1"/>
              </a:solidFill>
              <a:latin typeface="Arial" panose="020B0604020202020204" pitchFamily="34" charset="0"/>
              <a:ea typeface="ＭＳ Ｐゴシック" charset="-128"/>
              <a:cs typeface="Arial" panose="020B0604020202020204" pitchFamily="34" charset="0"/>
            </a:rPr>
            <a:t>CFBT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là</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cơ</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sở</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để</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tính</a:t>
          </a:r>
          <a:r>
            <a:rPr lang="en-US" sz="2400" kern="1200" dirty="0">
              <a:solidFill>
                <a:schemeClr val="tx1"/>
              </a:solidFill>
              <a:latin typeface="Arial" panose="020B0604020202020204" pitchFamily="34" charset="0"/>
              <a:ea typeface="ＭＳ Ｐゴシック" charset="-128"/>
              <a:cs typeface="Arial" panose="020B0604020202020204" pitchFamily="34" charset="0"/>
            </a:rPr>
            <a:t> CFAT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dòng</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tiền</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sau</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thuế</a:t>
          </a:r>
          <a:r>
            <a:rPr lang="en-US" sz="2400" kern="1200" dirty="0">
              <a:solidFill>
                <a:schemeClr val="tx1"/>
              </a:solidFill>
              <a:latin typeface="Arial" panose="020B0604020202020204" pitchFamily="34" charset="0"/>
              <a:ea typeface="ＭＳ Ｐゴシック" charset="-128"/>
              <a:cs typeface="Arial" panose="020B0604020202020204" pitchFamily="34" charset="0"/>
            </a:rPr>
            <a:t> - Cash Flow After Tax)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đối</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với</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dự</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án</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phải</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đóng</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thuế</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thu</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nhập</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doanh</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nghiệp</a:t>
          </a:r>
          <a:endParaRPr lang="en-US" sz="2400" kern="1200" dirty="0"/>
        </a:p>
      </dsp:txBody>
      <dsp:txXfrm rot="-5400000">
        <a:off x="3722311" y="2342601"/>
        <a:ext cx="6540504" cy="1422202"/>
      </dsp:txXfrm>
    </dsp:sp>
    <dsp:sp modelId="{71888B22-7FC7-4D8A-9C04-442F9EFF8ED7}">
      <dsp:nvSpPr>
        <dsp:cNvPr id="0" name=""/>
        <dsp:cNvSpPr/>
      </dsp:nvSpPr>
      <dsp:spPr>
        <a:xfrm>
          <a:off x="0" y="2068652"/>
          <a:ext cx="3722311" cy="197009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err="1">
              <a:solidFill>
                <a:schemeClr val="tx1"/>
              </a:solidFill>
              <a:latin typeface="Arial" panose="020B0604020202020204" pitchFamily="34" charset="0"/>
              <a:ea typeface="ＭＳ Ｐゴシック" charset="-128"/>
              <a:cs typeface="Arial" panose="020B0604020202020204" pitchFamily="34" charset="0"/>
            </a:rPr>
            <a:t>Dòng</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tiền</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sau</a:t>
          </a:r>
          <a:r>
            <a:rPr lang="en-US" sz="2400" kern="1200" dirty="0">
              <a:solidFill>
                <a:schemeClr val="tx1"/>
              </a:solidFill>
              <a:latin typeface="Arial" panose="020B0604020202020204" pitchFamily="34" charset="0"/>
              <a:ea typeface="ＭＳ Ｐゴシック" charset="-128"/>
              <a:cs typeface="Arial" panose="020B0604020202020204" pitchFamily="34" charset="0"/>
            </a:rPr>
            <a:t> </a:t>
          </a:r>
          <a:r>
            <a:rPr lang="en-US" sz="2400" kern="1200" dirty="0" err="1">
              <a:solidFill>
                <a:schemeClr val="tx1"/>
              </a:solidFill>
              <a:latin typeface="Arial" panose="020B0604020202020204" pitchFamily="34" charset="0"/>
              <a:ea typeface="ＭＳ Ｐゴシック" charset="-128"/>
              <a:cs typeface="Arial" panose="020B0604020202020204" pitchFamily="34" charset="0"/>
            </a:rPr>
            <a:t>thuế</a:t>
          </a:r>
          <a:r>
            <a:rPr lang="en-US" sz="2400" kern="1200" dirty="0">
              <a:solidFill>
                <a:schemeClr val="tx1"/>
              </a:solidFill>
              <a:latin typeface="Arial" panose="020B0604020202020204" pitchFamily="34" charset="0"/>
              <a:ea typeface="ＭＳ Ｐゴシック" charset="-128"/>
              <a:cs typeface="Arial" panose="020B0604020202020204" pitchFamily="34" charset="0"/>
            </a:rPr>
            <a:t> (Cash Flow After Tax -CFAT) </a:t>
          </a:r>
          <a:endParaRPr lang="en-US" sz="2400" kern="1200" dirty="0"/>
        </a:p>
      </dsp:txBody>
      <dsp:txXfrm>
        <a:off x="96172" y="2164824"/>
        <a:ext cx="3529967" cy="177775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7BBA0C-2CC2-482A-AFD9-2F946F518071}">
      <dsp:nvSpPr>
        <dsp:cNvPr id="0" name=""/>
        <dsp:cNvSpPr/>
      </dsp:nvSpPr>
      <dsp:spPr>
        <a:xfrm>
          <a:off x="0" y="277748"/>
          <a:ext cx="7886700" cy="4032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A0C0C0B-07FB-4CE3-9E4B-496D6EBB66FA}">
      <dsp:nvSpPr>
        <dsp:cNvPr id="0" name=""/>
        <dsp:cNvSpPr/>
      </dsp:nvSpPr>
      <dsp:spPr>
        <a:xfrm>
          <a:off x="394335" y="41588"/>
          <a:ext cx="5520690" cy="4723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lvl="0" algn="l" defTabSz="711200">
            <a:lnSpc>
              <a:spcPct val="90000"/>
            </a:lnSpc>
            <a:spcBef>
              <a:spcPct val="0"/>
            </a:spcBef>
            <a:spcAft>
              <a:spcPct val="35000"/>
            </a:spcAft>
          </a:pPr>
          <a:r>
            <a:rPr lang="en-US" sz="1600" kern="1200">
              <a:latin typeface="Arial" panose="020B0604020202020204" pitchFamily="34" charset="0"/>
              <a:cs typeface="Arial" panose="020B0604020202020204" pitchFamily="34" charset="0"/>
            </a:rPr>
            <a:t>Thời gian hoàn vốn đơn giản (SPP)</a:t>
          </a:r>
        </a:p>
      </dsp:txBody>
      <dsp:txXfrm>
        <a:off x="417392" y="64645"/>
        <a:ext cx="5474576" cy="426206"/>
      </dsp:txXfrm>
    </dsp:sp>
    <dsp:sp modelId="{C36023EC-CE12-4C82-9630-E817435650E9}">
      <dsp:nvSpPr>
        <dsp:cNvPr id="0" name=""/>
        <dsp:cNvSpPr/>
      </dsp:nvSpPr>
      <dsp:spPr>
        <a:xfrm>
          <a:off x="0" y="1003508"/>
          <a:ext cx="7886700" cy="4032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ADA208-93BB-4E23-B633-B4DF7AE4EA6E}">
      <dsp:nvSpPr>
        <dsp:cNvPr id="0" name=""/>
        <dsp:cNvSpPr/>
      </dsp:nvSpPr>
      <dsp:spPr>
        <a:xfrm>
          <a:off x="394335" y="767349"/>
          <a:ext cx="5520690" cy="4723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lvl="0" algn="l" defTabSz="711200">
            <a:lnSpc>
              <a:spcPct val="90000"/>
            </a:lnSpc>
            <a:spcBef>
              <a:spcPct val="0"/>
            </a:spcBef>
            <a:spcAft>
              <a:spcPct val="35000"/>
            </a:spcAft>
          </a:pPr>
          <a:r>
            <a:rPr lang="en-US" sz="1600" kern="1200">
              <a:latin typeface="Arial" panose="020B0604020202020204" pitchFamily="34" charset="0"/>
              <a:cs typeface="Arial" panose="020B0604020202020204" pitchFamily="34" charset="0"/>
            </a:rPr>
            <a:t>Suất thu hồi vốn đầu tư (ROI)</a:t>
          </a:r>
        </a:p>
      </dsp:txBody>
      <dsp:txXfrm>
        <a:off x="417392" y="790406"/>
        <a:ext cx="5474576" cy="426206"/>
      </dsp:txXfrm>
    </dsp:sp>
    <dsp:sp modelId="{CD8D2FCC-064A-48A4-BF4A-FB6B2C4B88CC}">
      <dsp:nvSpPr>
        <dsp:cNvPr id="0" name=""/>
        <dsp:cNvSpPr/>
      </dsp:nvSpPr>
      <dsp:spPr>
        <a:xfrm>
          <a:off x="0" y="1729268"/>
          <a:ext cx="7886700" cy="4032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7123743-A80D-4695-86A8-B144AFFEE52F}">
      <dsp:nvSpPr>
        <dsp:cNvPr id="0" name=""/>
        <dsp:cNvSpPr/>
      </dsp:nvSpPr>
      <dsp:spPr>
        <a:xfrm>
          <a:off x="394335" y="1493108"/>
          <a:ext cx="5520690" cy="4723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lvl="0" algn="l" defTabSz="711200">
            <a:lnSpc>
              <a:spcPct val="90000"/>
            </a:lnSpc>
            <a:spcBef>
              <a:spcPct val="0"/>
            </a:spcBef>
            <a:spcAft>
              <a:spcPct val="35000"/>
            </a:spcAft>
          </a:pPr>
          <a:r>
            <a:rPr lang="en-US" sz="1600" kern="1200">
              <a:latin typeface="Arial" panose="020B0604020202020204" pitchFamily="34" charset="0"/>
              <a:cs typeface="Arial" panose="020B0604020202020204" pitchFamily="34" charset="0"/>
            </a:rPr>
            <a:t>Giá trị hiện tại thuần (NPV)</a:t>
          </a:r>
        </a:p>
      </dsp:txBody>
      <dsp:txXfrm>
        <a:off x="417392" y="1516165"/>
        <a:ext cx="5474576" cy="426206"/>
      </dsp:txXfrm>
    </dsp:sp>
    <dsp:sp modelId="{FBEB47E6-1AB8-4386-A724-E97A03E50672}">
      <dsp:nvSpPr>
        <dsp:cNvPr id="0" name=""/>
        <dsp:cNvSpPr/>
      </dsp:nvSpPr>
      <dsp:spPr>
        <a:xfrm>
          <a:off x="0" y="2455028"/>
          <a:ext cx="7886700" cy="4032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98CE00B-F667-4221-AB86-1C9786AD2F4D}">
      <dsp:nvSpPr>
        <dsp:cNvPr id="0" name=""/>
        <dsp:cNvSpPr/>
      </dsp:nvSpPr>
      <dsp:spPr>
        <a:xfrm>
          <a:off x="394335" y="2218868"/>
          <a:ext cx="5520690" cy="4723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lvl="0" algn="l" defTabSz="711200">
            <a:lnSpc>
              <a:spcPct val="90000"/>
            </a:lnSpc>
            <a:spcBef>
              <a:spcPct val="0"/>
            </a:spcBef>
            <a:spcAft>
              <a:spcPct val="35000"/>
            </a:spcAft>
          </a:pPr>
          <a:r>
            <a:rPr lang="en-US" sz="1600" kern="1200">
              <a:latin typeface="Arial" panose="020B0604020202020204" pitchFamily="34" charset="0"/>
              <a:cs typeface="Arial" panose="020B0604020202020204" pitchFamily="34" charset="0"/>
            </a:rPr>
            <a:t>Suất hoàn vốn nội tại (IRR)</a:t>
          </a:r>
        </a:p>
      </dsp:txBody>
      <dsp:txXfrm>
        <a:off x="417392" y="2241925"/>
        <a:ext cx="5474576" cy="426206"/>
      </dsp:txXfrm>
    </dsp:sp>
    <dsp:sp modelId="{9EB0E1A5-2DC5-4693-A794-541D18048260}">
      <dsp:nvSpPr>
        <dsp:cNvPr id="0" name=""/>
        <dsp:cNvSpPr/>
      </dsp:nvSpPr>
      <dsp:spPr>
        <a:xfrm>
          <a:off x="0" y="3180789"/>
          <a:ext cx="7886700" cy="4032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C473B3E-63C8-4DD0-B69B-E59AFBF355A0}">
      <dsp:nvSpPr>
        <dsp:cNvPr id="0" name=""/>
        <dsp:cNvSpPr/>
      </dsp:nvSpPr>
      <dsp:spPr>
        <a:xfrm>
          <a:off x="394335" y="2944629"/>
          <a:ext cx="5520690" cy="4723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lvl="0" algn="l" defTabSz="711200">
            <a:lnSpc>
              <a:spcPct val="90000"/>
            </a:lnSpc>
            <a:spcBef>
              <a:spcPct val="0"/>
            </a:spcBef>
            <a:spcAft>
              <a:spcPct val="35000"/>
            </a:spcAft>
          </a:pPr>
          <a:r>
            <a:rPr lang="en-US" sz="1600" kern="1200" dirty="0">
              <a:latin typeface="Arial" panose="020B0604020202020204" pitchFamily="34" charset="0"/>
              <a:cs typeface="Arial" panose="020B0604020202020204" pitchFamily="34" charset="0"/>
            </a:rPr>
            <a:t>Chi </a:t>
          </a:r>
          <a:r>
            <a:rPr lang="en-US" sz="1600" kern="1200" dirty="0" err="1">
              <a:latin typeface="Arial" panose="020B0604020202020204" pitchFamily="34" charset="0"/>
              <a:cs typeface="Arial" panose="020B0604020202020204" pitchFamily="34" charset="0"/>
            </a:rPr>
            <a:t>phí</a:t>
          </a:r>
          <a:r>
            <a:rPr lang="en-US" sz="1600" kern="1200" dirty="0">
              <a:latin typeface="Arial" panose="020B0604020202020204" pitchFamily="34" charset="0"/>
              <a:cs typeface="Arial" panose="020B0604020202020204" pitchFamily="34" charset="0"/>
            </a:rPr>
            <a:t> </a:t>
          </a:r>
          <a:r>
            <a:rPr lang="en-US" sz="1600" kern="1200" dirty="0" err="1">
              <a:latin typeface="Arial" panose="020B0604020202020204" pitchFamily="34" charset="0"/>
              <a:cs typeface="Arial" panose="020B0604020202020204" pitchFamily="34" charset="0"/>
            </a:rPr>
            <a:t>vận</a:t>
          </a:r>
          <a:r>
            <a:rPr lang="en-US" sz="1600" kern="1200" dirty="0">
              <a:latin typeface="Arial" panose="020B0604020202020204" pitchFamily="34" charset="0"/>
              <a:cs typeface="Arial" panose="020B0604020202020204" pitchFamily="34" charset="0"/>
            </a:rPr>
            <a:t> </a:t>
          </a:r>
          <a:r>
            <a:rPr lang="en-US" sz="1600" kern="1200" dirty="0" err="1">
              <a:latin typeface="Arial" panose="020B0604020202020204" pitchFamily="34" charset="0"/>
              <a:cs typeface="Arial" panose="020B0604020202020204" pitchFamily="34" charset="0"/>
            </a:rPr>
            <a:t>hành</a:t>
          </a:r>
          <a:r>
            <a:rPr lang="en-US" sz="1600" kern="1200" dirty="0">
              <a:latin typeface="Arial" panose="020B0604020202020204" pitchFamily="34" charset="0"/>
              <a:cs typeface="Arial" panose="020B0604020202020204" pitchFamily="34" charset="0"/>
            </a:rPr>
            <a:t> </a:t>
          </a:r>
          <a:r>
            <a:rPr lang="en-US" sz="1600" kern="1200" dirty="0" err="1">
              <a:latin typeface="Arial" panose="020B0604020202020204" pitchFamily="34" charset="0"/>
              <a:cs typeface="Arial" panose="020B0604020202020204" pitchFamily="34" charset="0"/>
            </a:rPr>
            <a:t>và</a:t>
          </a:r>
          <a:r>
            <a:rPr lang="en-US" sz="1600" kern="1200" dirty="0">
              <a:latin typeface="Arial" panose="020B0604020202020204" pitchFamily="34" charset="0"/>
              <a:cs typeface="Arial" panose="020B0604020202020204" pitchFamily="34" charset="0"/>
            </a:rPr>
            <a:t> Chi </a:t>
          </a:r>
          <a:r>
            <a:rPr lang="en-US" sz="1600" kern="1200" dirty="0" err="1">
              <a:latin typeface="Arial" panose="020B0604020202020204" pitchFamily="34" charset="0"/>
              <a:cs typeface="Arial" panose="020B0604020202020204" pitchFamily="34" charset="0"/>
            </a:rPr>
            <a:t>phí</a:t>
          </a:r>
          <a:r>
            <a:rPr lang="en-US" sz="1600" kern="1200" dirty="0">
              <a:latin typeface="Arial" panose="020B0604020202020204" pitchFamily="34" charset="0"/>
              <a:cs typeface="Arial" panose="020B0604020202020204" pitchFamily="34" charset="0"/>
            </a:rPr>
            <a:t> </a:t>
          </a:r>
          <a:r>
            <a:rPr lang="en-US" sz="1600" kern="1200" dirty="0" err="1">
              <a:latin typeface="Arial" panose="020B0604020202020204" pitchFamily="34" charset="0"/>
              <a:cs typeface="Arial" panose="020B0604020202020204" pitchFamily="34" charset="0"/>
            </a:rPr>
            <a:t>thiết</a:t>
          </a:r>
          <a:r>
            <a:rPr lang="en-US" sz="1600" kern="1200" dirty="0">
              <a:latin typeface="Arial" panose="020B0604020202020204" pitchFamily="34" charset="0"/>
              <a:cs typeface="Arial" panose="020B0604020202020204" pitchFamily="34" charset="0"/>
            </a:rPr>
            <a:t> </a:t>
          </a:r>
          <a:r>
            <a:rPr lang="en-US" sz="1600" kern="1200" dirty="0" err="1">
              <a:latin typeface="Arial" panose="020B0604020202020204" pitchFamily="34" charset="0"/>
              <a:cs typeface="Arial" panose="020B0604020202020204" pitchFamily="34" charset="0"/>
            </a:rPr>
            <a:t>bị</a:t>
          </a:r>
          <a:r>
            <a:rPr lang="en-US" sz="1600" kern="1200" dirty="0">
              <a:latin typeface="Arial" panose="020B0604020202020204" pitchFamily="34" charset="0"/>
              <a:cs typeface="Arial" panose="020B0604020202020204" pitchFamily="34" charset="0"/>
            </a:rPr>
            <a:t> (O&amp;M)</a:t>
          </a:r>
        </a:p>
      </dsp:txBody>
      <dsp:txXfrm>
        <a:off x="417392" y="2967686"/>
        <a:ext cx="5474576" cy="426206"/>
      </dsp:txXfrm>
    </dsp:sp>
    <dsp:sp modelId="{7E868EE5-0194-4228-B6AF-F84321C1ADF6}">
      <dsp:nvSpPr>
        <dsp:cNvPr id="0" name=""/>
        <dsp:cNvSpPr/>
      </dsp:nvSpPr>
      <dsp:spPr>
        <a:xfrm>
          <a:off x="0" y="3906549"/>
          <a:ext cx="7886700" cy="4032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1D3105-FBFA-4FA2-985D-2D5E381F4616}">
      <dsp:nvSpPr>
        <dsp:cNvPr id="0" name=""/>
        <dsp:cNvSpPr/>
      </dsp:nvSpPr>
      <dsp:spPr>
        <a:xfrm>
          <a:off x="394335" y="3670389"/>
          <a:ext cx="5520690" cy="4723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lvl="0" algn="l" defTabSz="711200">
            <a:lnSpc>
              <a:spcPct val="90000"/>
            </a:lnSpc>
            <a:spcBef>
              <a:spcPct val="0"/>
            </a:spcBef>
            <a:spcAft>
              <a:spcPct val="35000"/>
            </a:spcAft>
          </a:pPr>
          <a:r>
            <a:rPr lang="en-US" sz="1600" kern="1200" dirty="0" err="1">
              <a:latin typeface="Arial" panose="020B0604020202020204" pitchFamily="34" charset="0"/>
              <a:cs typeface="Arial" panose="020B0604020202020204" pitchFamily="34" charset="0"/>
            </a:rPr>
            <a:t>Phân</a:t>
          </a:r>
          <a:r>
            <a:rPr lang="en-US" sz="1600" kern="1200" dirty="0">
              <a:latin typeface="Arial" panose="020B0604020202020204" pitchFamily="34" charset="0"/>
              <a:cs typeface="Arial" panose="020B0604020202020204" pitchFamily="34" charset="0"/>
            </a:rPr>
            <a:t> </a:t>
          </a:r>
          <a:r>
            <a:rPr lang="en-US" sz="1600" kern="1200" dirty="0" err="1">
              <a:latin typeface="Arial" panose="020B0604020202020204" pitchFamily="34" charset="0"/>
              <a:cs typeface="Arial" panose="020B0604020202020204" pitchFamily="34" charset="0"/>
            </a:rPr>
            <a:t>tích</a:t>
          </a:r>
          <a:r>
            <a:rPr lang="en-US" sz="1600" kern="1200" dirty="0">
              <a:latin typeface="Arial" panose="020B0604020202020204" pitchFamily="34" charset="0"/>
              <a:cs typeface="Arial" panose="020B0604020202020204" pitchFamily="34" charset="0"/>
            </a:rPr>
            <a:t> </a:t>
          </a:r>
          <a:r>
            <a:rPr lang="en-US" sz="1600" kern="1200" dirty="0" err="1">
              <a:latin typeface="Arial" panose="020B0604020202020204" pitchFamily="34" charset="0"/>
              <a:cs typeface="Arial" panose="020B0604020202020204" pitchFamily="34" charset="0"/>
            </a:rPr>
            <a:t>dựa</a:t>
          </a:r>
          <a:r>
            <a:rPr lang="en-US" sz="1600" kern="1200" dirty="0">
              <a:latin typeface="Arial" panose="020B0604020202020204" pitchFamily="34" charset="0"/>
              <a:cs typeface="Arial" panose="020B0604020202020204" pitchFamily="34" charset="0"/>
            </a:rPr>
            <a:t> </a:t>
          </a:r>
          <a:r>
            <a:rPr lang="en-US" sz="1600" kern="1200" dirty="0" err="1">
              <a:latin typeface="Arial" panose="020B0604020202020204" pitchFamily="34" charset="0"/>
              <a:cs typeface="Arial" panose="020B0604020202020204" pitchFamily="34" charset="0"/>
            </a:rPr>
            <a:t>trên</a:t>
          </a:r>
          <a:r>
            <a:rPr lang="en-US" sz="1600" kern="1200" dirty="0">
              <a:latin typeface="Arial" panose="020B0604020202020204" pitchFamily="34" charset="0"/>
              <a:cs typeface="Arial" panose="020B0604020202020204" pitchFamily="34" charset="0"/>
            </a:rPr>
            <a:t> </a:t>
          </a:r>
          <a:r>
            <a:rPr lang="en-US" sz="1600" kern="1200" dirty="0" err="1">
              <a:latin typeface="Arial" panose="020B0604020202020204" pitchFamily="34" charset="0"/>
              <a:cs typeface="Arial" panose="020B0604020202020204" pitchFamily="34" charset="0"/>
            </a:rPr>
            <a:t>vòng</a:t>
          </a:r>
          <a:r>
            <a:rPr lang="en-US" sz="1600" kern="1200" dirty="0">
              <a:latin typeface="Arial" panose="020B0604020202020204" pitchFamily="34" charset="0"/>
              <a:cs typeface="Arial" panose="020B0604020202020204" pitchFamily="34" charset="0"/>
            </a:rPr>
            <a:t> </a:t>
          </a:r>
          <a:r>
            <a:rPr lang="en-US" sz="1600" kern="1200" dirty="0" err="1">
              <a:latin typeface="Arial" panose="020B0604020202020204" pitchFamily="34" charset="0"/>
              <a:cs typeface="Arial" panose="020B0604020202020204" pitchFamily="34" charset="0"/>
            </a:rPr>
            <a:t>đời</a:t>
          </a:r>
          <a:r>
            <a:rPr lang="en-US" sz="1600" kern="1200" dirty="0">
              <a:latin typeface="Arial" panose="020B0604020202020204" pitchFamily="34" charset="0"/>
              <a:cs typeface="Arial" panose="020B0604020202020204" pitchFamily="34" charset="0"/>
            </a:rPr>
            <a:t> (LCC)</a:t>
          </a:r>
        </a:p>
      </dsp:txBody>
      <dsp:txXfrm>
        <a:off x="417392" y="3693446"/>
        <a:ext cx="5474576" cy="42620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EB06EE-AC9D-4C02-9AF9-139F519E6A63}">
      <dsp:nvSpPr>
        <dsp:cNvPr id="0" name=""/>
        <dsp:cNvSpPr/>
      </dsp:nvSpPr>
      <dsp:spPr>
        <a:xfrm>
          <a:off x="0" y="450660"/>
          <a:ext cx="7886700" cy="705600"/>
        </a:xfrm>
        <a:prstGeom prst="rect">
          <a:avLst/>
        </a:prstGeom>
        <a:solidFill>
          <a:schemeClr val="lt1">
            <a:alpha val="90000"/>
            <a:hueOff val="0"/>
            <a:satOff val="0"/>
            <a:lumOff val="0"/>
            <a:alphaOff val="0"/>
          </a:schemeClr>
        </a:solidFill>
        <a:ln w="25400" cap="flat" cmpd="sng" algn="ctr">
          <a:solidFill>
            <a:schemeClr val="accent2"/>
          </a:solidFill>
          <a:prstDash val="solid"/>
        </a:ln>
        <a:effectLst/>
      </dsp:spPr>
      <dsp:style>
        <a:lnRef idx="2">
          <a:scrgbClr r="0" g="0" b="0"/>
        </a:lnRef>
        <a:fillRef idx="1">
          <a:scrgbClr r="0" g="0" b="0"/>
        </a:fillRef>
        <a:effectRef idx="0">
          <a:scrgbClr r="0" g="0" b="0"/>
        </a:effectRef>
        <a:fontRef idx="minor"/>
      </dsp:style>
    </dsp:sp>
    <dsp:sp modelId="{D075A9C8-4671-4512-8734-5D043F989385}">
      <dsp:nvSpPr>
        <dsp:cNvPr id="0" name=""/>
        <dsp:cNvSpPr/>
      </dsp:nvSpPr>
      <dsp:spPr>
        <a:xfrm>
          <a:off x="394335" y="37380"/>
          <a:ext cx="5520690" cy="826560"/>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lvl="0" algn="l" defTabSz="1066800">
            <a:lnSpc>
              <a:spcPct val="90000"/>
            </a:lnSpc>
            <a:spcBef>
              <a:spcPct val="0"/>
            </a:spcBef>
            <a:spcAft>
              <a:spcPct val="35000"/>
            </a:spcAft>
          </a:pPr>
          <a:r>
            <a:rPr lang="en-US" sz="2400" kern="1200" dirty="0" err="1"/>
            <a:t>Các</a:t>
          </a:r>
          <a:r>
            <a:rPr lang="en-US" sz="2400" kern="1200" dirty="0"/>
            <a:t> </a:t>
          </a:r>
          <a:r>
            <a:rPr lang="en-US" sz="2400" kern="1200" dirty="0" err="1"/>
            <a:t>cơ</a:t>
          </a:r>
          <a:r>
            <a:rPr lang="en-US" sz="2400" kern="1200" dirty="0"/>
            <a:t> </a:t>
          </a:r>
          <a:r>
            <a:rPr lang="en-US" sz="2400" kern="1200" dirty="0" err="1"/>
            <a:t>sở</a:t>
          </a:r>
          <a:r>
            <a:rPr lang="en-US" sz="2400" kern="1200" dirty="0"/>
            <a:t> </a:t>
          </a:r>
          <a:r>
            <a:rPr lang="en-US" sz="2400" kern="1200" dirty="0" err="1"/>
            <a:t>để</a:t>
          </a:r>
          <a:r>
            <a:rPr lang="en-US" sz="2400" kern="1200" dirty="0"/>
            <a:t> </a:t>
          </a:r>
          <a:r>
            <a:rPr lang="en-US" sz="2400" kern="1200" dirty="0" err="1"/>
            <a:t>đánh</a:t>
          </a:r>
          <a:r>
            <a:rPr lang="en-US" sz="2400" kern="1200" dirty="0"/>
            <a:t> </a:t>
          </a:r>
          <a:r>
            <a:rPr lang="en-US" sz="2400" kern="1200" dirty="0" err="1"/>
            <a:t>giá</a:t>
          </a:r>
          <a:r>
            <a:rPr lang="en-US" sz="2400" kern="1200" dirty="0"/>
            <a:t> </a:t>
          </a:r>
          <a:r>
            <a:rPr lang="en-US" sz="2400" kern="1200" dirty="0" err="1"/>
            <a:t>ảnh</a:t>
          </a:r>
          <a:r>
            <a:rPr lang="en-US" sz="2400" kern="1200" dirty="0"/>
            <a:t> </a:t>
          </a:r>
          <a:r>
            <a:rPr lang="en-US" sz="2400" kern="1200" dirty="0" err="1"/>
            <a:t>hưởng</a:t>
          </a:r>
          <a:endParaRPr lang="en-US" sz="2400" kern="1200" dirty="0"/>
        </a:p>
      </dsp:txBody>
      <dsp:txXfrm>
        <a:off x="434684" y="77729"/>
        <a:ext cx="5439992" cy="745862"/>
      </dsp:txXfrm>
    </dsp:sp>
    <dsp:sp modelId="{C4F0AA69-47FD-4EF2-BA64-9BFD78AE3FE9}">
      <dsp:nvSpPr>
        <dsp:cNvPr id="0" name=""/>
        <dsp:cNvSpPr/>
      </dsp:nvSpPr>
      <dsp:spPr>
        <a:xfrm>
          <a:off x="0" y="1720740"/>
          <a:ext cx="7886700" cy="705600"/>
        </a:xfrm>
        <a:prstGeom prst="rect">
          <a:avLst/>
        </a:prstGeom>
        <a:solidFill>
          <a:schemeClr val="lt1">
            <a:alpha val="90000"/>
            <a:hueOff val="0"/>
            <a:satOff val="0"/>
            <a:lumOff val="0"/>
            <a:alphaOff val="0"/>
          </a:schemeClr>
        </a:solidFill>
        <a:ln w="25400" cap="flat" cmpd="sng" algn="ctr">
          <a:solidFill>
            <a:schemeClr val="accent2"/>
          </a:solidFill>
          <a:prstDash val="solid"/>
        </a:ln>
        <a:effectLst/>
      </dsp:spPr>
      <dsp:style>
        <a:lnRef idx="2">
          <a:scrgbClr r="0" g="0" b="0"/>
        </a:lnRef>
        <a:fillRef idx="1">
          <a:scrgbClr r="0" g="0" b="0"/>
        </a:fillRef>
        <a:effectRef idx="0">
          <a:scrgbClr r="0" g="0" b="0"/>
        </a:effectRef>
        <a:fontRef idx="minor"/>
      </dsp:style>
    </dsp:sp>
    <dsp:sp modelId="{8E2CE9C2-8945-4549-BD21-D17F37670592}">
      <dsp:nvSpPr>
        <dsp:cNvPr id="0" name=""/>
        <dsp:cNvSpPr/>
      </dsp:nvSpPr>
      <dsp:spPr>
        <a:xfrm>
          <a:off x="394335" y="1307460"/>
          <a:ext cx="5520690" cy="826560"/>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lvl="0" algn="l" defTabSz="1066800">
            <a:lnSpc>
              <a:spcPct val="90000"/>
            </a:lnSpc>
            <a:spcBef>
              <a:spcPct val="0"/>
            </a:spcBef>
            <a:spcAft>
              <a:spcPct val="35000"/>
            </a:spcAft>
          </a:pPr>
          <a:r>
            <a:rPr lang="en-US" sz="2400" kern="1200" dirty="0" err="1"/>
            <a:t>Các</a:t>
          </a:r>
          <a:r>
            <a:rPr lang="en-US" sz="2400" kern="1200" dirty="0"/>
            <a:t> </a:t>
          </a:r>
          <a:r>
            <a:rPr lang="en-US" sz="2400" kern="1200" dirty="0" err="1"/>
            <a:t>cơ</a:t>
          </a:r>
          <a:r>
            <a:rPr lang="en-US" sz="2400" kern="1200" dirty="0"/>
            <a:t> </a:t>
          </a:r>
          <a:r>
            <a:rPr lang="en-US" sz="2400" kern="1200" dirty="0" err="1"/>
            <a:t>sở</a:t>
          </a:r>
          <a:r>
            <a:rPr lang="en-US" sz="2400" kern="1200" dirty="0"/>
            <a:t> </a:t>
          </a:r>
          <a:r>
            <a:rPr lang="en-US" sz="2400" kern="1200" dirty="0" err="1"/>
            <a:t>đánh</a:t>
          </a:r>
          <a:r>
            <a:rPr lang="en-US" sz="2400" kern="1200" dirty="0"/>
            <a:t> </a:t>
          </a:r>
          <a:r>
            <a:rPr lang="en-US" sz="2400" kern="1200" dirty="0" err="1"/>
            <a:t>giá</a:t>
          </a:r>
          <a:r>
            <a:rPr lang="en-US" sz="2400" kern="1200" dirty="0"/>
            <a:t> </a:t>
          </a:r>
          <a:r>
            <a:rPr lang="en-US" sz="2400" kern="1200" dirty="0" err="1"/>
            <a:t>rủi</a:t>
          </a:r>
          <a:r>
            <a:rPr lang="en-US" sz="2400" kern="1200" dirty="0"/>
            <a:t> </a:t>
          </a:r>
          <a:r>
            <a:rPr lang="en-US" sz="2400" kern="1200" dirty="0" err="1"/>
            <a:t>ro</a:t>
          </a:r>
          <a:endParaRPr lang="en-US" sz="2400" kern="1200" dirty="0"/>
        </a:p>
      </dsp:txBody>
      <dsp:txXfrm>
        <a:off x="434684" y="1347809"/>
        <a:ext cx="5439992" cy="745862"/>
      </dsp:txXfrm>
    </dsp:sp>
    <dsp:sp modelId="{A608C919-104F-440E-B17B-98C8D1B03B82}">
      <dsp:nvSpPr>
        <dsp:cNvPr id="0" name=""/>
        <dsp:cNvSpPr/>
      </dsp:nvSpPr>
      <dsp:spPr>
        <a:xfrm>
          <a:off x="0" y="2990820"/>
          <a:ext cx="7886700" cy="705600"/>
        </a:xfrm>
        <a:prstGeom prst="rect">
          <a:avLst/>
        </a:prstGeom>
        <a:solidFill>
          <a:schemeClr val="lt1">
            <a:alpha val="90000"/>
            <a:hueOff val="0"/>
            <a:satOff val="0"/>
            <a:lumOff val="0"/>
            <a:alphaOff val="0"/>
          </a:schemeClr>
        </a:solidFill>
        <a:ln w="25400" cap="flat" cmpd="sng" algn="ctr">
          <a:solidFill>
            <a:schemeClr val="accent2"/>
          </a:solidFill>
          <a:prstDash val="solid"/>
        </a:ln>
        <a:effectLst/>
      </dsp:spPr>
      <dsp:style>
        <a:lnRef idx="2">
          <a:scrgbClr r="0" g="0" b="0"/>
        </a:lnRef>
        <a:fillRef idx="1">
          <a:scrgbClr r="0" g="0" b="0"/>
        </a:fillRef>
        <a:effectRef idx="0">
          <a:scrgbClr r="0" g="0" b="0"/>
        </a:effectRef>
        <a:fontRef idx="minor"/>
      </dsp:style>
    </dsp:sp>
    <dsp:sp modelId="{B5B47D0B-EDA0-474D-B0C1-744A1B7FF219}">
      <dsp:nvSpPr>
        <dsp:cNvPr id="0" name=""/>
        <dsp:cNvSpPr/>
      </dsp:nvSpPr>
      <dsp:spPr>
        <a:xfrm>
          <a:off x="394335" y="2577540"/>
          <a:ext cx="5520690" cy="826560"/>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lvl="0" algn="l" defTabSz="1066800">
            <a:lnSpc>
              <a:spcPct val="90000"/>
            </a:lnSpc>
            <a:spcBef>
              <a:spcPct val="0"/>
            </a:spcBef>
            <a:spcAft>
              <a:spcPct val="35000"/>
            </a:spcAft>
          </a:pPr>
          <a:r>
            <a:rPr lang="en-US" sz="2400" kern="1200" dirty="0" err="1"/>
            <a:t>Quản</a:t>
          </a:r>
          <a:r>
            <a:rPr lang="en-US" sz="2400" kern="1200" dirty="0"/>
            <a:t> </a:t>
          </a:r>
          <a:r>
            <a:rPr lang="en-US" sz="2400" kern="1200" dirty="0" err="1"/>
            <a:t>lý</a:t>
          </a:r>
          <a:r>
            <a:rPr lang="en-US" sz="2400" kern="1200" dirty="0"/>
            <a:t> </a:t>
          </a:r>
          <a:r>
            <a:rPr lang="en-US" sz="2400" kern="1200" dirty="0" err="1"/>
            <a:t>dự</a:t>
          </a:r>
          <a:r>
            <a:rPr lang="en-US" sz="2400" kern="1200" dirty="0"/>
            <a:t> </a:t>
          </a:r>
          <a:r>
            <a:rPr lang="en-US" sz="2400" kern="1200" dirty="0" err="1"/>
            <a:t>án</a:t>
          </a:r>
          <a:r>
            <a:rPr lang="en-US" sz="2400" kern="1200" dirty="0"/>
            <a:t> </a:t>
          </a:r>
          <a:r>
            <a:rPr lang="en-US" sz="2400" kern="1200" dirty="0" err="1"/>
            <a:t>và</a:t>
          </a:r>
          <a:r>
            <a:rPr lang="en-US" sz="2400" kern="1200" dirty="0"/>
            <a:t> </a:t>
          </a:r>
          <a:r>
            <a:rPr lang="en-US" sz="2400" kern="1200" dirty="0" err="1"/>
            <a:t>quản</a:t>
          </a:r>
          <a:r>
            <a:rPr lang="en-US" sz="2400" kern="1200" dirty="0"/>
            <a:t> </a:t>
          </a:r>
          <a:r>
            <a:rPr lang="en-US" sz="2400" kern="1200" dirty="0" err="1"/>
            <a:t>lý</a:t>
          </a:r>
          <a:r>
            <a:rPr lang="en-US" sz="2400" kern="1200" dirty="0"/>
            <a:t> </a:t>
          </a:r>
          <a:r>
            <a:rPr lang="en-US" sz="2400" kern="1200" dirty="0" err="1"/>
            <a:t>rủi</a:t>
          </a:r>
          <a:r>
            <a:rPr lang="en-US" sz="2400" kern="1200" dirty="0"/>
            <a:t> </a:t>
          </a:r>
          <a:r>
            <a:rPr lang="en-US" sz="2400" kern="1200" dirty="0" err="1"/>
            <a:t>ro</a:t>
          </a:r>
          <a:r>
            <a:rPr lang="en-US" sz="2400" kern="1200" dirty="0"/>
            <a:t> </a:t>
          </a:r>
          <a:r>
            <a:rPr lang="en-US" sz="2400" kern="1200" dirty="0" err="1"/>
            <a:t>cho</a:t>
          </a:r>
          <a:r>
            <a:rPr lang="en-US" sz="2400" kern="1200" dirty="0"/>
            <a:t> </a:t>
          </a:r>
          <a:r>
            <a:rPr lang="en-US" sz="2400" kern="1200" dirty="0" err="1"/>
            <a:t>các</a:t>
          </a:r>
          <a:r>
            <a:rPr lang="en-US" sz="2400" kern="1200" dirty="0"/>
            <a:t> </a:t>
          </a:r>
          <a:r>
            <a:rPr lang="en-US" sz="2400" kern="1200" dirty="0" err="1"/>
            <a:t>dự</a:t>
          </a:r>
          <a:r>
            <a:rPr lang="en-US" sz="2400" kern="1200" dirty="0"/>
            <a:t> </a:t>
          </a:r>
          <a:r>
            <a:rPr lang="en-US" sz="2400" kern="1200" dirty="0" err="1"/>
            <a:t>án</a:t>
          </a:r>
          <a:r>
            <a:rPr lang="en-US" sz="2400" kern="1200" dirty="0"/>
            <a:t> </a:t>
          </a:r>
          <a:r>
            <a:rPr lang="en-US" sz="2400" kern="1200" dirty="0" err="1"/>
            <a:t>hiệu</a:t>
          </a:r>
          <a:r>
            <a:rPr lang="en-US" sz="2400" kern="1200" dirty="0"/>
            <a:t> </a:t>
          </a:r>
          <a:r>
            <a:rPr lang="en-US" sz="2400" kern="1200" dirty="0" err="1"/>
            <a:t>quả</a:t>
          </a:r>
          <a:r>
            <a:rPr lang="en-US" sz="2400" kern="1200" dirty="0"/>
            <a:t> </a:t>
          </a:r>
          <a:r>
            <a:rPr lang="en-US" sz="2400" kern="1200" dirty="0" err="1"/>
            <a:t>năng</a:t>
          </a:r>
          <a:r>
            <a:rPr lang="en-US" sz="2400" kern="1200" dirty="0"/>
            <a:t> </a:t>
          </a:r>
          <a:r>
            <a:rPr lang="en-US" sz="2400" kern="1200" dirty="0" err="1"/>
            <a:t>lượng</a:t>
          </a:r>
          <a:endParaRPr lang="en-US" sz="2400" kern="1200" dirty="0"/>
        </a:p>
      </dsp:txBody>
      <dsp:txXfrm>
        <a:off x="434684" y="2617889"/>
        <a:ext cx="5439992" cy="74586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AE08CE-984C-4B03-A627-BA21C2283029}">
      <dsp:nvSpPr>
        <dsp:cNvPr id="0" name=""/>
        <dsp:cNvSpPr/>
      </dsp:nvSpPr>
      <dsp:spPr>
        <a:xfrm>
          <a:off x="2550992" y="1039111"/>
          <a:ext cx="554986" cy="91440"/>
        </a:xfrm>
        <a:custGeom>
          <a:avLst/>
          <a:gdLst/>
          <a:ahLst/>
          <a:cxnLst/>
          <a:rect l="0" t="0" r="0" b="0"/>
          <a:pathLst>
            <a:path>
              <a:moveTo>
                <a:pt x="0" y="45720"/>
              </a:moveTo>
              <a:lnTo>
                <a:pt x="554986" y="45720"/>
              </a:lnTo>
            </a:path>
          </a:pathLst>
        </a:custGeom>
        <a:noFill/>
        <a:ln w="9525" cap="flat" cmpd="sng" algn="ctr">
          <a:solidFill>
            <a:schemeClr val="accent2"/>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latin typeface="Arial" panose="020B0604020202020204" pitchFamily="34" charset="0"/>
            <a:cs typeface="Arial" panose="020B0604020202020204" pitchFamily="34" charset="0"/>
          </a:endParaRPr>
        </a:p>
      </dsp:txBody>
      <dsp:txXfrm>
        <a:off x="2813846" y="1081903"/>
        <a:ext cx="29279" cy="5855"/>
      </dsp:txXfrm>
    </dsp:sp>
    <dsp:sp modelId="{5CFD8F5E-820D-459D-8DD7-437374757C46}">
      <dsp:nvSpPr>
        <dsp:cNvPr id="0" name=""/>
        <dsp:cNvSpPr/>
      </dsp:nvSpPr>
      <dsp:spPr>
        <a:xfrm>
          <a:off x="6763" y="321023"/>
          <a:ext cx="2546028" cy="1527617"/>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err="1">
              <a:latin typeface="Arial" panose="020B0604020202020204" pitchFamily="34" charset="0"/>
              <a:cs typeface="Arial" panose="020B0604020202020204" pitchFamily="34" charset="0"/>
            </a:rPr>
            <a:t>Thiết</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lập</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các</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mục</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tiêu</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đánh</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giá</a:t>
          </a:r>
          <a:endParaRPr lang="en-US" sz="1800" kern="1200" dirty="0">
            <a:latin typeface="Arial" panose="020B0604020202020204" pitchFamily="34" charset="0"/>
            <a:cs typeface="Arial" panose="020B0604020202020204" pitchFamily="34" charset="0"/>
          </a:endParaRPr>
        </a:p>
      </dsp:txBody>
      <dsp:txXfrm>
        <a:off x="6763" y="321023"/>
        <a:ext cx="2546028" cy="1527617"/>
      </dsp:txXfrm>
    </dsp:sp>
    <dsp:sp modelId="{3D1E0606-5987-4929-B69F-1ADF6AF9663C}">
      <dsp:nvSpPr>
        <dsp:cNvPr id="0" name=""/>
        <dsp:cNvSpPr/>
      </dsp:nvSpPr>
      <dsp:spPr>
        <a:xfrm>
          <a:off x="5682607" y="1039111"/>
          <a:ext cx="554986" cy="91440"/>
        </a:xfrm>
        <a:custGeom>
          <a:avLst/>
          <a:gdLst/>
          <a:ahLst/>
          <a:cxnLst/>
          <a:rect l="0" t="0" r="0" b="0"/>
          <a:pathLst>
            <a:path>
              <a:moveTo>
                <a:pt x="0" y="45720"/>
              </a:moveTo>
              <a:lnTo>
                <a:pt x="554986" y="45720"/>
              </a:lnTo>
            </a:path>
          </a:pathLst>
        </a:custGeom>
        <a:noFill/>
        <a:ln w="9525" cap="flat" cmpd="sng" algn="ctr">
          <a:solidFill>
            <a:schemeClr val="accent2"/>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latin typeface="Arial" panose="020B0604020202020204" pitchFamily="34" charset="0"/>
            <a:cs typeface="Arial" panose="020B0604020202020204" pitchFamily="34" charset="0"/>
          </a:endParaRPr>
        </a:p>
      </dsp:txBody>
      <dsp:txXfrm>
        <a:off x="5945461" y="1081903"/>
        <a:ext cx="29279" cy="5855"/>
      </dsp:txXfrm>
    </dsp:sp>
    <dsp:sp modelId="{ADF89464-0808-4D20-A039-3B7E1004E231}">
      <dsp:nvSpPr>
        <dsp:cNvPr id="0" name=""/>
        <dsp:cNvSpPr/>
      </dsp:nvSpPr>
      <dsp:spPr>
        <a:xfrm>
          <a:off x="3138379" y="321023"/>
          <a:ext cx="2546028" cy="1527617"/>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err="1">
              <a:latin typeface="Arial" panose="020B0604020202020204" pitchFamily="34" charset="0"/>
              <a:cs typeface="Arial" panose="020B0604020202020204" pitchFamily="34" charset="0"/>
            </a:rPr>
            <a:t>Thiết</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lập</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cách</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tiếp</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cận</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xác</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định</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các</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viễn</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cảnh</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cơ</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sở</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và</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chuẩn</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bị</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một</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kế</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hoạch</a:t>
          </a:r>
          <a:endParaRPr lang="en-US" sz="1800" kern="1200" dirty="0">
            <a:latin typeface="Arial" panose="020B0604020202020204" pitchFamily="34" charset="0"/>
            <a:cs typeface="Arial" panose="020B0604020202020204" pitchFamily="34" charset="0"/>
          </a:endParaRPr>
        </a:p>
      </dsp:txBody>
      <dsp:txXfrm>
        <a:off x="3138379" y="321023"/>
        <a:ext cx="2546028" cy="1527617"/>
      </dsp:txXfrm>
    </dsp:sp>
    <dsp:sp modelId="{EECAE4A2-51B2-420C-903C-AE3B9200F289}">
      <dsp:nvSpPr>
        <dsp:cNvPr id="0" name=""/>
        <dsp:cNvSpPr/>
      </dsp:nvSpPr>
      <dsp:spPr>
        <a:xfrm>
          <a:off x="1279777" y="1846840"/>
          <a:ext cx="6263231" cy="554986"/>
        </a:xfrm>
        <a:custGeom>
          <a:avLst/>
          <a:gdLst/>
          <a:ahLst/>
          <a:cxnLst/>
          <a:rect l="0" t="0" r="0" b="0"/>
          <a:pathLst>
            <a:path>
              <a:moveTo>
                <a:pt x="6263231" y="0"/>
              </a:moveTo>
              <a:lnTo>
                <a:pt x="6263231" y="294593"/>
              </a:lnTo>
              <a:lnTo>
                <a:pt x="0" y="294593"/>
              </a:lnTo>
              <a:lnTo>
                <a:pt x="0" y="554986"/>
              </a:lnTo>
            </a:path>
          </a:pathLst>
        </a:custGeom>
        <a:noFill/>
        <a:ln w="9525" cap="flat" cmpd="sng" algn="ctr">
          <a:solidFill>
            <a:schemeClr val="accent2"/>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latin typeface="Arial" panose="020B0604020202020204" pitchFamily="34" charset="0"/>
            <a:cs typeface="Arial" panose="020B0604020202020204" pitchFamily="34" charset="0"/>
          </a:endParaRPr>
        </a:p>
      </dsp:txBody>
      <dsp:txXfrm>
        <a:off x="4254129" y="2121405"/>
        <a:ext cx="314527" cy="5855"/>
      </dsp:txXfrm>
    </dsp:sp>
    <dsp:sp modelId="{7B3228FA-35EB-42B7-A49B-CA4DF225C75C}">
      <dsp:nvSpPr>
        <dsp:cNvPr id="0" name=""/>
        <dsp:cNvSpPr/>
      </dsp:nvSpPr>
      <dsp:spPr>
        <a:xfrm>
          <a:off x="6269994" y="321023"/>
          <a:ext cx="2546028" cy="1527617"/>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a:latin typeface="Arial" panose="020B0604020202020204" pitchFamily="34" charset="0"/>
              <a:cs typeface="Arial" panose="020B0604020202020204" pitchFamily="34" charset="0"/>
            </a:rPr>
            <a:t>So </a:t>
          </a:r>
          <a:r>
            <a:rPr lang="en-US" sz="1800" kern="1200" dirty="0" err="1">
              <a:latin typeface="Arial" panose="020B0604020202020204" pitchFamily="34" charset="0"/>
              <a:cs typeface="Arial" panose="020B0604020202020204" pitchFamily="34" charset="0"/>
            </a:rPr>
            <a:t>sánh</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năng</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lượng</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sử</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dụng</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và</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nhu</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cầu</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trước</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khi</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triển</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khai</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chương</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trình</a:t>
          </a:r>
          <a:endParaRPr lang="en-US" sz="1800" kern="1200" dirty="0">
            <a:latin typeface="Arial" panose="020B0604020202020204" pitchFamily="34" charset="0"/>
            <a:cs typeface="Arial" panose="020B0604020202020204" pitchFamily="34" charset="0"/>
          </a:endParaRPr>
        </a:p>
      </dsp:txBody>
      <dsp:txXfrm>
        <a:off x="6269994" y="321023"/>
        <a:ext cx="2546028" cy="1527617"/>
      </dsp:txXfrm>
    </dsp:sp>
    <dsp:sp modelId="{038B8D74-E05A-4D68-B4F1-78DBC788957E}">
      <dsp:nvSpPr>
        <dsp:cNvPr id="0" name=""/>
        <dsp:cNvSpPr/>
      </dsp:nvSpPr>
      <dsp:spPr>
        <a:xfrm>
          <a:off x="2550992" y="3232675"/>
          <a:ext cx="554986" cy="91440"/>
        </a:xfrm>
        <a:custGeom>
          <a:avLst/>
          <a:gdLst/>
          <a:ahLst/>
          <a:cxnLst/>
          <a:rect l="0" t="0" r="0" b="0"/>
          <a:pathLst>
            <a:path>
              <a:moveTo>
                <a:pt x="0" y="45720"/>
              </a:moveTo>
              <a:lnTo>
                <a:pt x="554986" y="45720"/>
              </a:lnTo>
            </a:path>
          </a:pathLst>
        </a:custGeom>
        <a:noFill/>
        <a:ln w="9525" cap="flat" cmpd="sng" algn="ctr">
          <a:solidFill>
            <a:schemeClr val="accent2"/>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latin typeface="Arial" panose="020B0604020202020204" pitchFamily="34" charset="0"/>
            <a:cs typeface="Arial" panose="020B0604020202020204" pitchFamily="34" charset="0"/>
          </a:endParaRPr>
        </a:p>
      </dsp:txBody>
      <dsp:txXfrm>
        <a:off x="2813846" y="3275468"/>
        <a:ext cx="29279" cy="5855"/>
      </dsp:txXfrm>
    </dsp:sp>
    <dsp:sp modelId="{A09ABF92-9682-42DB-98E0-E2B325BADCB7}">
      <dsp:nvSpPr>
        <dsp:cNvPr id="0" name=""/>
        <dsp:cNvSpPr/>
      </dsp:nvSpPr>
      <dsp:spPr>
        <a:xfrm>
          <a:off x="6763" y="2434227"/>
          <a:ext cx="2546028" cy="1688337"/>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err="1">
              <a:latin typeface="Arial" panose="020B0604020202020204" pitchFamily="34" charset="0"/>
              <a:cs typeface="Arial" panose="020B0604020202020204" pitchFamily="34" charset="0"/>
            </a:rPr>
            <a:t>Báo</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cáo</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các</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kết</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quả</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đánh</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giá</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và</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làm</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việc</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với</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người</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điều</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hành</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chương</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rình</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để</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triển</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khai</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các</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cơ</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hội</a:t>
          </a:r>
          <a:endParaRPr lang="en-US" sz="1800" kern="1200" dirty="0">
            <a:latin typeface="Arial" panose="020B0604020202020204" pitchFamily="34" charset="0"/>
            <a:cs typeface="Arial" panose="020B0604020202020204" pitchFamily="34" charset="0"/>
          </a:endParaRPr>
        </a:p>
      </dsp:txBody>
      <dsp:txXfrm>
        <a:off x="6763" y="2434227"/>
        <a:ext cx="2546028" cy="1688337"/>
      </dsp:txXfrm>
    </dsp:sp>
    <dsp:sp modelId="{BD3EF285-D20C-4764-97C6-7DB8DD78B332}">
      <dsp:nvSpPr>
        <dsp:cNvPr id="0" name=""/>
        <dsp:cNvSpPr/>
      </dsp:nvSpPr>
      <dsp:spPr>
        <a:xfrm>
          <a:off x="3138379" y="2434227"/>
          <a:ext cx="2546028" cy="1688337"/>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err="1">
              <a:latin typeface="Arial" panose="020B0604020202020204" pitchFamily="34" charset="0"/>
              <a:cs typeface="Arial" panose="020B0604020202020204" pitchFamily="34" charset="0"/>
            </a:rPr>
            <a:t>Quá</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trình</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đánh</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giá</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chương</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trình</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bắt</a:t>
          </a:r>
          <a:r>
            <a:rPr lang="en-US" sz="1800" kern="1200" dirty="0">
              <a:latin typeface="Arial" panose="020B0604020202020204" pitchFamily="34" charset="0"/>
              <a:cs typeface="Arial" panose="020B0604020202020204" pitchFamily="34" charset="0"/>
            </a:rPr>
            <a:t> </a:t>
          </a:r>
          <a:r>
            <a:rPr lang="en-US" sz="1800" kern="1200" dirty="0" err="1">
              <a:latin typeface="Arial" panose="020B0604020202020204" pitchFamily="34" charset="0"/>
              <a:cs typeface="Arial" panose="020B0604020202020204" pitchFamily="34" charset="0"/>
            </a:rPr>
            <a:t>đầu</a:t>
          </a:r>
          <a:endParaRPr lang="en-US" sz="1800" kern="1200" dirty="0">
            <a:latin typeface="Arial" panose="020B0604020202020204" pitchFamily="34" charset="0"/>
            <a:cs typeface="Arial" panose="020B0604020202020204" pitchFamily="34" charset="0"/>
          </a:endParaRPr>
        </a:p>
      </dsp:txBody>
      <dsp:txXfrm>
        <a:off x="3138379" y="2434227"/>
        <a:ext cx="2546028" cy="168833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43323E-4771-4AB4-9540-A9258E8A3357}">
      <dsp:nvSpPr>
        <dsp:cNvPr id="0" name=""/>
        <dsp:cNvSpPr/>
      </dsp:nvSpPr>
      <dsp:spPr>
        <a:xfrm>
          <a:off x="591502" y="0"/>
          <a:ext cx="6703695" cy="4351338"/>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37466F-7651-4534-B869-DBB86D557FE4}">
      <dsp:nvSpPr>
        <dsp:cNvPr id="0" name=""/>
        <dsp:cNvSpPr/>
      </dsp:nvSpPr>
      <dsp:spPr>
        <a:xfrm>
          <a:off x="3947" y="1305401"/>
          <a:ext cx="1898507" cy="174053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a:t>Xác định các nguồn gốc của rủi ro</a:t>
          </a:r>
        </a:p>
      </dsp:txBody>
      <dsp:txXfrm>
        <a:off x="88913" y="1390367"/>
        <a:ext cx="1728575" cy="1570603"/>
      </dsp:txXfrm>
    </dsp:sp>
    <dsp:sp modelId="{DEBE37E1-4887-4CCD-9AB9-7E04E4FB43F6}">
      <dsp:nvSpPr>
        <dsp:cNvPr id="0" name=""/>
        <dsp:cNvSpPr/>
      </dsp:nvSpPr>
      <dsp:spPr>
        <a:xfrm>
          <a:off x="1997379" y="1305401"/>
          <a:ext cx="1898507" cy="174053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a:t>Quyết định các con đường và các điểm chốt  có thể gây ra các rủi ro này</a:t>
          </a:r>
        </a:p>
      </dsp:txBody>
      <dsp:txXfrm>
        <a:off x="2082345" y="1390367"/>
        <a:ext cx="1728575" cy="1570603"/>
      </dsp:txXfrm>
    </dsp:sp>
    <dsp:sp modelId="{9475230C-0F1B-475C-AA03-CE993367C9D5}">
      <dsp:nvSpPr>
        <dsp:cNvPr id="0" name=""/>
        <dsp:cNvSpPr/>
      </dsp:nvSpPr>
      <dsp:spPr>
        <a:xfrm>
          <a:off x="3990812" y="1305401"/>
          <a:ext cx="1898507" cy="174053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a:t>Đo lường các hậu quả tiềm năng của các rủi ro này dưới các viễn cảnh khác nhau</a:t>
          </a:r>
        </a:p>
      </dsp:txBody>
      <dsp:txXfrm>
        <a:off x="4075778" y="1390367"/>
        <a:ext cx="1728575" cy="1570603"/>
      </dsp:txXfrm>
    </dsp:sp>
    <dsp:sp modelId="{10D4359C-506E-48C6-A501-E2EF2B6FEB55}">
      <dsp:nvSpPr>
        <dsp:cNvPr id="0" name=""/>
        <dsp:cNvSpPr/>
      </dsp:nvSpPr>
      <dsp:spPr>
        <a:xfrm>
          <a:off x="5984245" y="1305401"/>
          <a:ext cx="1898507" cy="174053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err="1"/>
            <a:t>Cung</a:t>
          </a:r>
          <a:r>
            <a:rPr lang="en-US" sz="1800" kern="1200" dirty="0"/>
            <a:t> </a:t>
          </a:r>
          <a:r>
            <a:rPr lang="en-US" sz="1800" kern="1200" dirty="0" err="1"/>
            <a:t>cấp</a:t>
          </a:r>
          <a:r>
            <a:rPr lang="en-US" sz="1800" kern="1200" dirty="0"/>
            <a:t> </a:t>
          </a:r>
          <a:r>
            <a:rPr lang="en-US" sz="1800" kern="1200" dirty="0" err="1"/>
            <a:t>các</a:t>
          </a:r>
          <a:r>
            <a:rPr lang="en-US" sz="1800" kern="1200" dirty="0"/>
            <a:t> </a:t>
          </a:r>
          <a:r>
            <a:rPr lang="en-US" sz="1800" kern="1200" dirty="0" err="1"/>
            <a:t>phương</a:t>
          </a:r>
          <a:r>
            <a:rPr lang="en-US" sz="1800" kern="1200" dirty="0"/>
            <a:t> </a:t>
          </a:r>
          <a:r>
            <a:rPr lang="en-US" sz="1800" kern="1200" dirty="0" err="1"/>
            <a:t>tiện</a:t>
          </a:r>
          <a:r>
            <a:rPr lang="en-US" sz="1800" kern="1200" dirty="0"/>
            <a:t> </a:t>
          </a:r>
          <a:r>
            <a:rPr lang="en-US" sz="1800" kern="1200" dirty="0" err="1"/>
            <a:t>để</a:t>
          </a:r>
          <a:r>
            <a:rPr lang="en-US" sz="1800" kern="1200" dirty="0"/>
            <a:t>  </a:t>
          </a:r>
          <a:r>
            <a:rPr lang="en-US" sz="1800" kern="1200" dirty="0" err="1"/>
            <a:t>giảm</a:t>
          </a:r>
          <a:r>
            <a:rPr lang="en-US" sz="1800" kern="1200" dirty="0"/>
            <a:t> </a:t>
          </a:r>
          <a:r>
            <a:rPr lang="en-US" sz="1800" kern="1200" dirty="0" err="1"/>
            <a:t>nhẹ</a:t>
          </a:r>
          <a:r>
            <a:rPr lang="en-US" sz="1800" kern="1200" dirty="0"/>
            <a:t> </a:t>
          </a:r>
          <a:r>
            <a:rPr lang="en-US" sz="1800" kern="1200" dirty="0" err="1"/>
            <a:t>và</a:t>
          </a:r>
          <a:r>
            <a:rPr lang="en-US" sz="1800" kern="1200" dirty="0"/>
            <a:t> </a:t>
          </a:r>
          <a:r>
            <a:rPr lang="en-US" sz="1800" kern="1200" dirty="0" err="1"/>
            <a:t>đổi</a:t>
          </a:r>
          <a:r>
            <a:rPr lang="en-US" sz="1800" kern="1200" dirty="0"/>
            <a:t> </a:t>
          </a:r>
          <a:r>
            <a:rPr lang="en-US" sz="1800" kern="1200" dirty="0" err="1"/>
            <a:t>mặt</a:t>
          </a:r>
          <a:r>
            <a:rPr lang="en-US" sz="1800" kern="1200" dirty="0"/>
            <a:t> </a:t>
          </a:r>
          <a:r>
            <a:rPr lang="en-US" sz="1800" kern="1200" dirty="0" err="1"/>
            <a:t>với</a:t>
          </a:r>
          <a:r>
            <a:rPr lang="en-US" sz="1800" kern="1200" dirty="0"/>
            <a:t> </a:t>
          </a:r>
          <a:r>
            <a:rPr lang="en-US" sz="1800" kern="1200" dirty="0" err="1"/>
            <a:t>các</a:t>
          </a:r>
          <a:r>
            <a:rPr lang="en-US" sz="1800" kern="1200" dirty="0"/>
            <a:t> </a:t>
          </a:r>
          <a:r>
            <a:rPr lang="en-US" sz="1800" kern="1200" dirty="0" err="1"/>
            <a:t>hậu</a:t>
          </a:r>
          <a:r>
            <a:rPr lang="en-US" sz="1800" kern="1200" dirty="0"/>
            <a:t> </a:t>
          </a:r>
          <a:r>
            <a:rPr lang="en-US" sz="1800" kern="1200" dirty="0" err="1"/>
            <a:t>quả</a:t>
          </a:r>
          <a:r>
            <a:rPr lang="en-US" sz="1800" kern="1200" dirty="0"/>
            <a:t> </a:t>
          </a:r>
          <a:r>
            <a:rPr lang="en-US" sz="1800" kern="1200" dirty="0" err="1"/>
            <a:t>này</a:t>
          </a:r>
          <a:endParaRPr lang="en-US" sz="1800" kern="1200" dirty="0"/>
        </a:p>
      </dsp:txBody>
      <dsp:txXfrm>
        <a:off x="6069211" y="1390367"/>
        <a:ext cx="1728575" cy="157060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03893F-99CD-4FF6-92B8-53492F37FEA7}" type="datetimeFigureOut">
              <a:rPr lang="en-US" smtClean="0"/>
              <a:t>5/26/2025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785F4F-5668-4380-8C07-E4DB800823C1}" type="slidenum">
              <a:rPr lang="en-US" smtClean="0"/>
              <a:t>‹#›</a:t>
            </a:fld>
            <a:endParaRPr lang="en-US"/>
          </a:p>
        </p:txBody>
      </p:sp>
    </p:spTree>
    <p:extLst>
      <p:ext uri="{BB962C8B-B14F-4D97-AF65-F5344CB8AC3E}">
        <p14:creationId xmlns:p14="http://schemas.microsoft.com/office/powerpoint/2010/main" val="37948183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34773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07559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7a0a3c3e94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7a0a3c3e94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5589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z="1100" dirty="0">
                <a:solidFill>
                  <a:schemeClr val="tx1"/>
                </a:solidFill>
                <a:latin typeface="Arial" panose="020B0604020202020204" pitchFamily="34" charset="0"/>
                <a:ea typeface="ＭＳ Ｐゴシック" charset="-128"/>
                <a:cs typeface="Arial" panose="020B0604020202020204" pitchFamily="34" charset="0"/>
              </a:rPr>
              <a:t>Qui </a:t>
            </a:r>
            <a:r>
              <a:rPr lang="en-US" sz="1100" dirty="0" err="1">
                <a:solidFill>
                  <a:schemeClr val="tx1"/>
                </a:solidFill>
                <a:latin typeface="Arial" panose="020B0604020202020204" pitchFamily="34" charset="0"/>
                <a:ea typeface="ＭＳ Ｐゴシック" charset="-128"/>
                <a:cs typeface="Arial" panose="020B0604020202020204" pitchFamily="34" charset="0"/>
              </a:rPr>
              <a:t>mô</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của</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khoản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đầu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tư</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là</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yếu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tố</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rất</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quan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trọng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trong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đánh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giá</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tài</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chính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của</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dự</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án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hiệu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quả</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năng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lượng</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này</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thường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thể</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hiện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bằng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một</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lượng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tiền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lớn</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vào</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năm</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dự</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án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được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triển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khai</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đầu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tư</a:t>
            </a:r>
            <a:r>
              <a:rPr lang="en-US" sz="1100" dirty="0">
                <a:solidFill>
                  <a:schemeClr val="tx1"/>
                </a:solidFill>
                <a:latin typeface="Arial" panose="020B0604020202020204" pitchFamily="34" charset="0"/>
                <a:ea typeface="ＭＳ Ｐゴシック" charset="-128"/>
                <a:cs typeface="Arial" panose="020B0604020202020204" pitchFamily="34" charset="0"/>
              </a:rPr>
              <a:t> bao </a:t>
            </a:r>
            <a:r>
              <a:rPr lang="en-US" sz="1100" dirty="0" err="1">
                <a:solidFill>
                  <a:schemeClr val="tx1"/>
                </a:solidFill>
                <a:latin typeface="Arial" panose="020B0604020202020204" pitchFamily="34" charset="0"/>
                <a:ea typeface="ＭＳ Ｐゴシック" charset="-128"/>
                <a:cs typeface="Arial" panose="020B0604020202020204" pitchFamily="34" charset="0"/>
              </a:rPr>
              <a:t>gồm</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loại</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sau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đây</a:t>
            </a:r>
            <a:r>
              <a:rPr lang="en-US" sz="1100" dirty="0">
                <a:solidFill>
                  <a:schemeClr val="tx1"/>
                </a:solidFill>
                <a:latin typeface="Arial" panose="020B0604020202020204" pitchFamily="34" charset="0"/>
                <a:ea typeface="ＭＳ Ｐゴシック" charset="-128"/>
                <a:cs typeface="Arial" panose="020B0604020202020204" pitchFamily="34" charset="0"/>
              </a:rPr>
              <a:t>:</a:t>
            </a:r>
          </a:p>
          <a:p>
            <a:endParaRPr lang="en-US" dirty="0"/>
          </a:p>
          <a:p>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vận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hành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và</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bảo</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dưỡng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gắn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với</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hoạt</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động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đang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thực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hiện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hoặc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với</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thiết</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bị</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được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phân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tích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loại</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khác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nhau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hình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thành</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vận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hành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và</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bảo</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dưỡng</a:t>
            </a:r>
            <a:r>
              <a:rPr lang="en-US" sz="1100" dirty="0">
                <a:solidFill>
                  <a:schemeClr val="tx1"/>
                </a:solidFill>
                <a:latin typeface="Arial" panose="020B0604020202020204" pitchFamily="34" charset="0"/>
                <a:ea typeface="ＭＳ Ｐゴシック" charset="-128"/>
                <a:cs typeface="Arial" panose="020B0604020202020204" pitchFamily="34" charset="0"/>
              </a:rPr>
              <a:t> bao </a:t>
            </a:r>
            <a:r>
              <a:rPr lang="en-US" sz="1100" dirty="0" err="1">
                <a:solidFill>
                  <a:schemeClr val="tx1"/>
                </a:solidFill>
                <a:latin typeface="Arial" panose="020B0604020202020204" pitchFamily="34" charset="0"/>
                <a:ea typeface="ＭＳ Ｐゴシック" charset="-128"/>
                <a:cs typeface="Arial" panose="020B0604020202020204" pitchFamily="34" charset="0"/>
              </a:rPr>
              <a:t>gồm</a:t>
            </a:r>
            <a:endParaRPr lang="en-US" dirty="0"/>
          </a:p>
        </p:txBody>
      </p:sp>
    </p:spTree>
    <p:extLst>
      <p:ext uri="{BB962C8B-B14F-4D97-AF65-F5344CB8AC3E}">
        <p14:creationId xmlns:p14="http://schemas.microsoft.com/office/powerpoint/2010/main" val="1658063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7a0a3c3e94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7a0a3c3e94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928647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ea typeface="ＭＳ Ｐゴシック" charset="-128"/>
              </a:rPr>
              <a:t>Tỷ</a:t>
            </a:r>
            <a:r>
              <a:rPr lang="en-US" dirty="0">
                <a:ea typeface="ＭＳ Ｐゴシック" charset="-128"/>
              </a:rPr>
              <a:t> </a:t>
            </a:r>
            <a:r>
              <a:rPr lang="en-US" dirty="0" err="1">
                <a:ea typeface="ＭＳ Ｐゴシック" charset="-128"/>
              </a:rPr>
              <a:t>suất</a:t>
            </a:r>
            <a:r>
              <a:rPr lang="en-US" dirty="0">
                <a:ea typeface="ＭＳ Ｐゴシック" charset="-128"/>
              </a:rPr>
              <a:t> </a:t>
            </a:r>
            <a:r>
              <a:rPr lang="en-US" dirty="0" err="1">
                <a:ea typeface="ＭＳ Ｐゴシック" charset="-128"/>
              </a:rPr>
              <a:t>chiết</a:t>
            </a:r>
            <a:r>
              <a:rPr lang="en-US" dirty="0">
                <a:ea typeface="ＭＳ Ｐゴシック" charset="-128"/>
              </a:rPr>
              <a:t> </a:t>
            </a:r>
            <a:r>
              <a:rPr lang="en-US" dirty="0" err="1">
                <a:ea typeface="ＭＳ Ｐゴシック" charset="-128"/>
              </a:rPr>
              <a:t>khấu</a:t>
            </a:r>
            <a:r>
              <a:rPr lang="en-US" dirty="0">
                <a:ea typeface="ＭＳ Ｐゴシック" charset="-128"/>
              </a:rPr>
              <a:t> r: </a:t>
            </a:r>
            <a:r>
              <a:rPr lang="en-US" dirty="0" err="1">
                <a:ea typeface="ＭＳ Ｐゴシック" charset="-128"/>
              </a:rPr>
              <a:t>phụ</a:t>
            </a:r>
            <a:r>
              <a:rPr lang="en-US" dirty="0">
                <a:ea typeface="ＭＳ Ｐゴシック" charset="-128"/>
              </a:rPr>
              <a:t> </a:t>
            </a:r>
            <a:r>
              <a:rPr lang="en-US" dirty="0" err="1">
                <a:ea typeface="ＭＳ Ｐゴシック" charset="-128"/>
              </a:rPr>
              <a:t>thuộc</a:t>
            </a:r>
            <a:r>
              <a:rPr lang="en-US" dirty="0">
                <a:ea typeface="ＭＳ Ｐゴシック" charset="-128"/>
              </a:rPr>
              <a:t> </a:t>
            </a:r>
            <a:r>
              <a:rPr lang="en-US" dirty="0" err="1">
                <a:ea typeface="ＭＳ Ｐゴシック" charset="-128"/>
              </a:rPr>
              <a:t>vào</a:t>
            </a:r>
            <a:r>
              <a:rPr lang="en-US" dirty="0">
                <a:ea typeface="ＭＳ Ｐゴシック" charset="-128"/>
              </a:rPr>
              <a:t> </a:t>
            </a:r>
            <a:r>
              <a:rPr lang="en-US" dirty="0" err="1">
                <a:ea typeface="ＭＳ Ｐゴシック" charset="-128"/>
              </a:rPr>
              <a:t>các</a:t>
            </a:r>
            <a:r>
              <a:rPr lang="en-US" dirty="0">
                <a:ea typeface="ＭＳ Ｐゴシック" charset="-128"/>
              </a:rPr>
              <a:t> c</a:t>
            </a:r>
            <a:r>
              <a:rPr lang="vi-VN" dirty="0">
                <a:ea typeface="ＭＳ Ｐゴシック" charset="-128"/>
              </a:rPr>
              <a:t>ơ</a:t>
            </a:r>
            <a:r>
              <a:rPr lang="en-US" dirty="0">
                <a:ea typeface="ＭＳ Ｐゴシック" charset="-128"/>
              </a:rPr>
              <a:t> </a:t>
            </a:r>
            <a:r>
              <a:rPr lang="en-US" dirty="0" err="1">
                <a:ea typeface="ＭＳ Ｐゴシック" charset="-128"/>
              </a:rPr>
              <a:t>hội</a:t>
            </a:r>
            <a:r>
              <a:rPr lang="en-US" dirty="0">
                <a:ea typeface="ＭＳ Ｐゴシック" charset="-128"/>
              </a:rPr>
              <a:t> </a:t>
            </a:r>
            <a:r>
              <a:rPr lang="vi-VN" dirty="0">
                <a:ea typeface="ＭＳ Ｐゴシック" charset="-128"/>
              </a:rPr>
              <a:t>đầ</a:t>
            </a:r>
            <a:r>
              <a:rPr lang="en-US" dirty="0">
                <a:ea typeface="ＭＳ Ｐゴシック" charset="-128"/>
              </a:rPr>
              <a:t>u t</a:t>
            </a:r>
            <a:r>
              <a:rPr lang="vi-VN" dirty="0">
                <a:ea typeface="ＭＳ Ｐゴシック" charset="-128"/>
              </a:rPr>
              <a:t>ư</a:t>
            </a:r>
            <a:r>
              <a:rPr lang="en-US" dirty="0">
                <a:ea typeface="ＭＳ Ｐゴシック" charset="-128"/>
              </a:rPr>
              <a:t>/ </a:t>
            </a:r>
            <a:r>
              <a:rPr lang="en-US" dirty="0" err="1">
                <a:ea typeface="ＭＳ Ｐゴシック" charset="-128"/>
              </a:rPr>
              <a:t>kinh</a:t>
            </a:r>
            <a:r>
              <a:rPr lang="en-US" dirty="0">
                <a:ea typeface="ＭＳ Ｐゴシック" charset="-128"/>
              </a:rPr>
              <a:t> </a:t>
            </a:r>
            <a:r>
              <a:rPr lang="en-US" dirty="0" err="1">
                <a:ea typeface="ＭＳ Ｐゴシック" charset="-128"/>
              </a:rPr>
              <a:t>doanh</a:t>
            </a:r>
            <a:r>
              <a:rPr lang="en-US" dirty="0">
                <a:ea typeface="ＭＳ Ｐゴシック" charset="-128"/>
              </a:rPr>
              <a:t> </a:t>
            </a:r>
            <a:r>
              <a:rPr lang="en-US" dirty="0" err="1">
                <a:ea typeface="ＭＳ Ｐゴシック" charset="-128"/>
              </a:rPr>
              <a:t>của</a:t>
            </a:r>
            <a:r>
              <a:rPr lang="en-US" dirty="0">
                <a:ea typeface="ＭＳ Ｐゴシック" charset="-128"/>
              </a:rPr>
              <a:t> </a:t>
            </a:r>
            <a:r>
              <a:rPr lang="en-US" dirty="0" err="1">
                <a:ea typeface="ＭＳ Ｐゴシック" charset="-128"/>
              </a:rPr>
              <a:t>nhà</a:t>
            </a:r>
            <a:r>
              <a:rPr lang="en-US" dirty="0">
                <a:ea typeface="ＭＳ Ｐゴシック" charset="-128"/>
              </a:rPr>
              <a:t> </a:t>
            </a:r>
            <a:r>
              <a:rPr lang="vi-VN" dirty="0">
                <a:ea typeface="ＭＳ Ｐゴシック" charset="-128"/>
              </a:rPr>
              <a:t>đầ</a:t>
            </a:r>
            <a:r>
              <a:rPr lang="en-US" dirty="0">
                <a:ea typeface="ＭＳ Ｐゴシック" charset="-128"/>
              </a:rPr>
              <a:t>u t</a:t>
            </a:r>
            <a:r>
              <a:rPr lang="vi-VN" dirty="0">
                <a:ea typeface="ＭＳ Ｐゴシック" charset="-128"/>
              </a:rPr>
              <a:t>ư</a:t>
            </a:r>
            <a:r>
              <a:rPr lang="en-US" dirty="0">
                <a:ea typeface="ＭＳ Ｐゴシック" charset="-128"/>
              </a:rPr>
              <a:t>. </a:t>
            </a:r>
          </a:p>
          <a:p>
            <a:r>
              <a:rPr lang="en-US" dirty="0" err="1">
                <a:ea typeface="ＭＳ Ｐゴシック" charset="-128"/>
              </a:rPr>
              <a:t>Giới</a:t>
            </a:r>
            <a:r>
              <a:rPr lang="en-US" dirty="0">
                <a:ea typeface="ＭＳ Ｐゴシック" charset="-128"/>
              </a:rPr>
              <a:t> </a:t>
            </a:r>
            <a:r>
              <a:rPr lang="en-US" dirty="0" err="1">
                <a:ea typeface="ＭＳ Ｐゴシック" charset="-128"/>
              </a:rPr>
              <a:t>thiệu</a:t>
            </a:r>
            <a:r>
              <a:rPr lang="en-US" dirty="0">
                <a:ea typeface="ＭＳ Ｐゴシック" charset="-128"/>
              </a:rPr>
              <a:t> </a:t>
            </a:r>
            <a:r>
              <a:rPr lang="en-US" dirty="0" err="1">
                <a:ea typeface="ＭＳ Ｐゴシック" charset="-128"/>
              </a:rPr>
              <a:t>cách</a:t>
            </a:r>
            <a:r>
              <a:rPr lang="en-US" dirty="0">
                <a:ea typeface="ＭＳ Ｐゴシック" charset="-128"/>
              </a:rPr>
              <a:t> </a:t>
            </a:r>
            <a:r>
              <a:rPr lang="en-US" dirty="0" err="1">
                <a:ea typeface="ＭＳ Ｐゴシック" charset="-128"/>
              </a:rPr>
              <a:t>tính</a:t>
            </a:r>
            <a:r>
              <a:rPr lang="en-US" dirty="0">
                <a:ea typeface="ＭＳ Ｐゴシック" charset="-128"/>
              </a:rPr>
              <a:t> NPV </a:t>
            </a:r>
            <a:r>
              <a:rPr lang="en-US" dirty="0" err="1">
                <a:ea typeface="ＭＳ Ｐゴシック" charset="-128"/>
              </a:rPr>
              <a:t>bằng</a:t>
            </a:r>
            <a:r>
              <a:rPr lang="en-US" dirty="0">
                <a:ea typeface="ＭＳ Ｐゴシック" charset="-128"/>
              </a:rPr>
              <a:t> Excel</a:t>
            </a:r>
          </a:p>
          <a:p>
            <a:endParaRPr lang="en-US" dirty="0"/>
          </a:p>
        </p:txBody>
      </p:sp>
    </p:spTree>
    <p:extLst>
      <p:ext uri="{BB962C8B-B14F-4D97-AF65-F5344CB8AC3E}">
        <p14:creationId xmlns:p14="http://schemas.microsoft.com/office/powerpoint/2010/main" val="3755497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42503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ea typeface="ＭＳ Ｐゴシック" charset="-128"/>
              </a:rPr>
              <a:t>Suất</a:t>
            </a:r>
            <a:r>
              <a:rPr lang="en-US" dirty="0">
                <a:ea typeface="ＭＳ Ｐゴシック" charset="-128"/>
              </a:rPr>
              <a:t> </a:t>
            </a:r>
            <a:r>
              <a:rPr lang="en-US" dirty="0" err="1">
                <a:ea typeface="ＭＳ Ｐゴシック" charset="-128"/>
              </a:rPr>
              <a:t>hoàn</a:t>
            </a:r>
            <a:r>
              <a:rPr lang="en-US" dirty="0">
                <a:ea typeface="ＭＳ Ｐゴシック" charset="-128"/>
              </a:rPr>
              <a:t> </a:t>
            </a:r>
            <a:r>
              <a:rPr lang="en-US" dirty="0" err="1">
                <a:ea typeface="ＭＳ Ｐゴシック" charset="-128"/>
              </a:rPr>
              <a:t>vốn</a:t>
            </a:r>
            <a:r>
              <a:rPr lang="en-US" dirty="0">
                <a:ea typeface="ＭＳ Ｐゴシック" charset="-128"/>
              </a:rPr>
              <a:t> </a:t>
            </a:r>
            <a:r>
              <a:rPr lang="en-US" dirty="0" err="1">
                <a:ea typeface="ＭＳ Ｐゴシック" charset="-128"/>
              </a:rPr>
              <a:t>nội</a:t>
            </a:r>
            <a:r>
              <a:rPr lang="en-US" dirty="0">
                <a:ea typeface="ＭＳ Ｐゴシック" charset="-128"/>
              </a:rPr>
              <a:t> </a:t>
            </a:r>
            <a:r>
              <a:rPr lang="en-US" dirty="0" err="1">
                <a:ea typeface="ＭＳ Ｐゴシック" charset="-128"/>
              </a:rPr>
              <a:t>tại</a:t>
            </a:r>
            <a:r>
              <a:rPr lang="en-US" dirty="0">
                <a:ea typeface="ＭＳ Ｐゴシック" charset="-128"/>
              </a:rPr>
              <a:t> (Internal Rate of Return – IRR) -  </a:t>
            </a:r>
            <a:r>
              <a:rPr lang="en-US" dirty="0" err="1">
                <a:ea typeface="ＭＳ Ｐゴシック" charset="-128"/>
              </a:rPr>
              <a:t>giảng</a:t>
            </a:r>
            <a:r>
              <a:rPr lang="en-US" dirty="0">
                <a:ea typeface="ＭＳ Ｐゴシック" charset="-128"/>
              </a:rPr>
              <a:t> </a:t>
            </a:r>
            <a:r>
              <a:rPr lang="en-US" dirty="0" err="1">
                <a:ea typeface="ＭＳ Ｐゴシック" charset="-128"/>
              </a:rPr>
              <a:t>viên</a:t>
            </a:r>
            <a:r>
              <a:rPr lang="en-US" dirty="0">
                <a:ea typeface="ＭＳ Ｐゴシック" charset="-128"/>
              </a:rPr>
              <a:t> </a:t>
            </a:r>
            <a:r>
              <a:rPr lang="en-US" dirty="0" err="1">
                <a:ea typeface="ＭＳ Ｐゴシック" charset="-128"/>
              </a:rPr>
              <a:t>nên</a:t>
            </a:r>
            <a:r>
              <a:rPr lang="en-US" dirty="0">
                <a:ea typeface="ＭＳ Ｐゴシック" charset="-128"/>
              </a:rPr>
              <a:t> </a:t>
            </a:r>
            <a:r>
              <a:rPr lang="en-US" dirty="0" err="1">
                <a:ea typeface="ＭＳ Ｐゴシック" charset="-128"/>
              </a:rPr>
              <a:t>ghi</a:t>
            </a:r>
            <a:r>
              <a:rPr lang="en-US" dirty="0">
                <a:ea typeface="ＭＳ Ｐゴシック" charset="-128"/>
              </a:rPr>
              <a:t> </a:t>
            </a:r>
            <a:r>
              <a:rPr lang="en-US" dirty="0" err="1">
                <a:ea typeface="ＭＳ Ｐゴシック" charset="-128"/>
              </a:rPr>
              <a:t>giải</a:t>
            </a:r>
            <a:r>
              <a:rPr lang="en-US" dirty="0">
                <a:ea typeface="ＭＳ Ｐゴシック" charset="-128"/>
              </a:rPr>
              <a:t> </a:t>
            </a:r>
            <a:r>
              <a:rPr lang="en-US" dirty="0" err="1">
                <a:ea typeface="ＭＳ Ｐゴシック" charset="-128"/>
              </a:rPr>
              <a:t>thích</a:t>
            </a:r>
            <a:r>
              <a:rPr lang="en-US" dirty="0">
                <a:ea typeface="ＭＳ Ｐゴシック" charset="-128"/>
              </a:rPr>
              <a:t> </a:t>
            </a:r>
            <a:r>
              <a:rPr lang="en-US" dirty="0" err="1">
                <a:ea typeface="ＭＳ Ｐゴシック" charset="-128"/>
              </a:rPr>
              <a:t>tiếng</a:t>
            </a:r>
            <a:r>
              <a:rPr lang="en-US" dirty="0">
                <a:ea typeface="ＭＳ Ｐゴシック" charset="-128"/>
              </a:rPr>
              <a:t> Anh </a:t>
            </a:r>
            <a:r>
              <a:rPr lang="en-US" dirty="0" err="1">
                <a:ea typeface="ＭＳ Ｐゴシック" charset="-128"/>
              </a:rPr>
              <a:t>lên</a:t>
            </a:r>
            <a:r>
              <a:rPr lang="en-US" dirty="0">
                <a:ea typeface="ＭＳ Ｐゴシック" charset="-128"/>
              </a:rPr>
              <a:t> </a:t>
            </a:r>
            <a:r>
              <a:rPr lang="en-US" dirty="0" err="1">
                <a:ea typeface="ＭＳ Ｐゴシック" charset="-128"/>
              </a:rPr>
              <a:t>bảng</a:t>
            </a:r>
            <a:endParaRPr lang="en-US" dirty="0">
              <a:ea typeface="ＭＳ Ｐゴシック" charset="-128"/>
            </a:endParaRPr>
          </a:p>
          <a:p>
            <a:r>
              <a:rPr lang="en-US" dirty="0">
                <a:ea typeface="ＭＳ Ｐゴシック" charset="-128"/>
              </a:rPr>
              <a:t>MARR (Minimum Acceptable Rate of Return): </a:t>
            </a:r>
            <a:r>
              <a:rPr lang="en-US" dirty="0" err="1">
                <a:ea typeface="ＭＳ Ｐゴシック" charset="-128"/>
              </a:rPr>
              <a:t>suất</a:t>
            </a:r>
            <a:r>
              <a:rPr lang="en-US" dirty="0">
                <a:ea typeface="ＭＳ Ｐゴシック" charset="-128"/>
              </a:rPr>
              <a:t> </a:t>
            </a:r>
            <a:r>
              <a:rPr lang="en-US" dirty="0" err="1">
                <a:ea typeface="ＭＳ Ｐゴシック" charset="-128"/>
              </a:rPr>
              <a:t>hoàn</a:t>
            </a:r>
            <a:r>
              <a:rPr lang="en-US" dirty="0">
                <a:ea typeface="ＭＳ Ｐゴシック" charset="-128"/>
              </a:rPr>
              <a:t> </a:t>
            </a:r>
            <a:r>
              <a:rPr lang="en-US" dirty="0" err="1">
                <a:ea typeface="ＭＳ Ｐゴシック" charset="-128"/>
              </a:rPr>
              <a:t>vốn</a:t>
            </a:r>
            <a:r>
              <a:rPr lang="en-US" dirty="0">
                <a:ea typeface="ＭＳ Ｐゴシック" charset="-128"/>
              </a:rPr>
              <a:t> </a:t>
            </a:r>
            <a:r>
              <a:rPr lang="en-US" dirty="0" err="1">
                <a:ea typeface="ＭＳ Ｐゴシック" charset="-128"/>
              </a:rPr>
              <a:t>tối</a:t>
            </a:r>
            <a:r>
              <a:rPr lang="en-US" dirty="0">
                <a:ea typeface="ＭＳ Ｐゴシック" charset="-128"/>
              </a:rPr>
              <a:t> </a:t>
            </a:r>
            <a:r>
              <a:rPr lang="en-US" dirty="0" err="1">
                <a:ea typeface="ＭＳ Ｐゴシック" charset="-128"/>
              </a:rPr>
              <a:t>thiểu</a:t>
            </a:r>
            <a:r>
              <a:rPr lang="en-US" dirty="0">
                <a:ea typeface="ＭＳ Ｐゴシック" charset="-128"/>
              </a:rPr>
              <a:t> </a:t>
            </a:r>
            <a:r>
              <a:rPr lang="en-US" dirty="0" err="1">
                <a:ea typeface="ＭＳ Ｐゴシック" charset="-128"/>
              </a:rPr>
              <a:t>có</a:t>
            </a:r>
            <a:r>
              <a:rPr lang="en-US" dirty="0">
                <a:ea typeface="ＭＳ Ｐゴシック" charset="-128"/>
              </a:rPr>
              <a:t> </a:t>
            </a:r>
            <a:r>
              <a:rPr lang="en-US" dirty="0" err="1">
                <a:ea typeface="ＭＳ Ｐゴシック" charset="-128"/>
              </a:rPr>
              <a:t>thể</a:t>
            </a:r>
            <a:r>
              <a:rPr lang="en-US" dirty="0">
                <a:ea typeface="ＭＳ Ｐゴシック" charset="-128"/>
              </a:rPr>
              <a:t> </a:t>
            </a:r>
            <a:r>
              <a:rPr lang="en-US" dirty="0" err="1">
                <a:ea typeface="ＭＳ Ｐゴシック" charset="-128"/>
              </a:rPr>
              <a:t>chấp</a:t>
            </a:r>
            <a:r>
              <a:rPr lang="en-US" dirty="0">
                <a:ea typeface="ＭＳ Ｐゴシック" charset="-128"/>
              </a:rPr>
              <a:t> </a:t>
            </a:r>
            <a:r>
              <a:rPr lang="en-US" dirty="0" err="1">
                <a:ea typeface="ＭＳ Ｐゴシック" charset="-128"/>
              </a:rPr>
              <a:t>nhận</a:t>
            </a:r>
            <a:r>
              <a:rPr lang="en-US" dirty="0">
                <a:ea typeface="ＭＳ Ｐゴシック" charset="-128"/>
              </a:rPr>
              <a:t> </a:t>
            </a:r>
            <a:r>
              <a:rPr lang="en-US" dirty="0" err="1">
                <a:ea typeface="ＭＳ Ｐゴシック" charset="-128"/>
              </a:rPr>
              <a:t>được</a:t>
            </a:r>
            <a:r>
              <a:rPr lang="en-US" dirty="0">
                <a:ea typeface="ＭＳ Ｐゴシック" charset="-128"/>
              </a:rPr>
              <a:t> </a:t>
            </a:r>
            <a:r>
              <a:rPr lang="en-US" dirty="0" err="1">
                <a:ea typeface="ＭＳ Ｐゴシック" charset="-128"/>
              </a:rPr>
              <a:t>của</a:t>
            </a:r>
            <a:r>
              <a:rPr lang="en-US" dirty="0">
                <a:ea typeface="ＭＳ Ｐゴシック" charset="-128"/>
              </a:rPr>
              <a:t> </a:t>
            </a:r>
            <a:r>
              <a:rPr lang="en-US" dirty="0" err="1">
                <a:ea typeface="ＭＳ Ｐゴシック" charset="-128"/>
              </a:rPr>
              <a:t>doanh</a:t>
            </a:r>
            <a:r>
              <a:rPr lang="en-US" dirty="0">
                <a:ea typeface="ＭＳ Ｐゴシック" charset="-128"/>
              </a:rPr>
              <a:t> </a:t>
            </a:r>
            <a:r>
              <a:rPr lang="en-US" dirty="0" err="1">
                <a:ea typeface="ＭＳ Ｐゴシック" charset="-128"/>
              </a:rPr>
              <a:t>nghiệp</a:t>
            </a:r>
            <a:r>
              <a:rPr lang="en-US" dirty="0">
                <a:ea typeface="ＭＳ Ｐゴシック" charset="-128"/>
              </a:rPr>
              <a:t>, </a:t>
            </a:r>
            <a:r>
              <a:rPr lang="en-US" dirty="0" err="1">
                <a:ea typeface="ＭＳ Ｐゴシック" charset="-128"/>
              </a:rPr>
              <a:t>có</a:t>
            </a:r>
            <a:r>
              <a:rPr lang="en-US" dirty="0">
                <a:ea typeface="ＭＳ Ｐゴシック" charset="-128"/>
              </a:rPr>
              <a:t> </a:t>
            </a:r>
            <a:r>
              <a:rPr lang="en-US" dirty="0" err="1">
                <a:ea typeface="ＭＳ Ｐゴシック" charset="-128"/>
              </a:rPr>
              <a:t>thể</a:t>
            </a:r>
            <a:r>
              <a:rPr lang="en-US" dirty="0">
                <a:ea typeface="ＭＳ Ｐゴシック" charset="-128"/>
              </a:rPr>
              <a:t> </a:t>
            </a:r>
            <a:r>
              <a:rPr lang="en-US" dirty="0" err="1">
                <a:ea typeface="ＭＳ Ｐゴシック" charset="-128"/>
              </a:rPr>
              <a:t>lớn</a:t>
            </a:r>
            <a:r>
              <a:rPr lang="en-US" dirty="0">
                <a:ea typeface="ＭＳ Ｐゴシック" charset="-128"/>
              </a:rPr>
              <a:t> </a:t>
            </a:r>
            <a:r>
              <a:rPr lang="en-US" dirty="0" err="1">
                <a:ea typeface="ＭＳ Ｐゴシック" charset="-128"/>
              </a:rPr>
              <a:t>hơn</a:t>
            </a:r>
            <a:r>
              <a:rPr lang="en-US" dirty="0">
                <a:ea typeface="ＭＳ Ｐゴシック" charset="-128"/>
              </a:rPr>
              <a:t> </a:t>
            </a:r>
            <a:r>
              <a:rPr lang="en-US" dirty="0" err="1">
                <a:ea typeface="ＭＳ Ｐゴシック" charset="-128"/>
              </a:rPr>
              <a:t>suất</a:t>
            </a:r>
            <a:r>
              <a:rPr lang="en-US" dirty="0">
                <a:ea typeface="ＭＳ Ｐゴシック" charset="-128"/>
              </a:rPr>
              <a:t> </a:t>
            </a:r>
            <a:r>
              <a:rPr lang="en-US" dirty="0" err="1">
                <a:ea typeface="ＭＳ Ｐゴシック" charset="-128"/>
              </a:rPr>
              <a:t>chiết</a:t>
            </a:r>
            <a:r>
              <a:rPr lang="en-US" dirty="0">
                <a:ea typeface="ＭＳ Ｐゴシック" charset="-128"/>
              </a:rPr>
              <a:t> </a:t>
            </a:r>
            <a:r>
              <a:rPr lang="en-US" dirty="0" err="1">
                <a:ea typeface="ＭＳ Ｐゴシック" charset="-128"/>
              </a:rPr>
              <a:t>khấu</a:t>
            </a:r>
            <a:endParaRPr lang="en-US" dirty="0">
              <a:ea typeface="ＭＳ Ｐゴシック" charset="-128"/>
            </a:endParaRPr>
          </a:p>
          <a:p>
            <a:r>
              <a:rPr lang="en-US" dirty="0">
                <a:ea typeface="ＭＳ Ｐゴシック" charset="-128"/>
              </a:rPr>
              <a:t>Tr</a:t>
            </a:r>
            <a:r>
              <a:rPr lang="vi-VN" dirty="0">
                <a:ea typeface="ＭＳ Ｐゴシック" charset="-128"/>
              </a:rPr>
              <a:t>ườ</a:t>
            </a:r>
            <a:r>
              <a:rPr lang="en-US" dirty="0">
                <a:ea typeface="ＭＳ Ｐゴシック" charset="-128"/>
              </a:rPr>
              <a:t>ng </a:t>
            </a:r>
            <a:r>
              <a:rPr lang="en-US" dirty="0" err="1">
                <a:ea typeface="ＭＳ Ｐゴシック" charset="-128"/>
              </a:rPr>
              <a:t>hợp</a:t>
            </a:r>
            <a:r>
              <a:rPr lang="en-US" dirty="0">
                <a:ea typeface="ＭＳ Ｐゴシック" charset="-128"/>
              </a:rPr>
              <a:t> </a:t>
            </a:r>
            <a:r>
              <a:rPr lang="en-US" dirty="0" err="1">
                <a:ea typeface="ＭＳ Ｐゴシック" charset="-128"/>
              </a:rPr>
              <a:t>chỉ</a:t>
            </a:r>
            <a:r>
              <a:rPr lang="en-US" dirty="0">
                <a:ea typeface="ＭＳ Ｐゴシック" charset="-128"/>
              </a:rPr>
              <a:t> </a:t>
            </a:r>
            <a:r>
              <a:rPr lang="en-US" dirty="0" err="1">
                <a:ea typeface="ＭＳ Ｐゴシック" charset="-128"/>
              </a:rPr>
              <a:t>có</a:t>
            </a:r>
            <a:r>
              <a:rPr lang="en-US" dirty="0">
                <a:ea typeface="ＭＳ Ｐゴシック" charset="-128"/>
              </a:rPr>
              <a:t> </a:t>
            </a:r>
            <a:r>
              <a:rPr lang="en-US" dirty="0" err="1">
                <a:ea typeface="ＭＳ Ｐゴシック" charset="-128"/>
              </a:rPr>
              <a:t>một</a:t>
            </a:r>
            <a:r>
              <a:rPr lang="en-US" dirty="0">
                <a:ea typeface="ＭＳ Ｐゴシック" charset="-128"/>
              </a:rPr>
              <a:t> </a:t>
            </a:r>
            <a:r>
              <a:rPr lang="en-US" dirty="0" err="1">
                <a:ea typeface="ＭＳ Ｐゴシック" charset="-128"/>
              </a:rPr>
              <a:t>giải</a:t>
            </a:r>
            <a:r>
              <a:rPr lang="en-US" dirty="0">
                <a:ea typeface="ＭＳ Ｐゴシック" charset="-128"/>
              </a:rPr>
              <a:t> </a:t>
            </a:r>
            <a:r>
              <a:rPr lang="en-US" dirty="0" err="1">
                <a:ea typeface="ＭＳ Ｐゴシック" charset="-128"/>
              </a:rPr>
              <a:t>pháp</a:t>
            </a:r>
            <a:r>
              <a:rPr lang="en-US" dirty="0">
                <a:ea typeface="ＭＳ Ｐゴシック" charset="-128"/>
              </a:rPr>
              <a:t>: so </a:t>
            </a:r>
            <a:r>
              <a:rPr lang="en-US" dirty="0" err="1">
                <a:ea typeface="ＭＳ Ｐゴシック" charset="-128"/>
              </a:rPr>
              <a:t>sánh</a:t>
            </a:r>
            <a:r>
              <a:rPr lang="en-US" dirty="0">
                <a:ea typeface="ＭＳ Ｐゴシック" charset="-128"/>
              </a:rPr>
              <a:t> </a:t>
            </a:r>
            <a:r>
              <a:rPr lang="en-US" dirty="0" err="1">
                <a:ea typeface="ＭＳ Ｐゴシック" charset="-128"/>
              </a:rPr>
              <a:t>với</a:t>
            </a:r>
            <a:r>
              <a:rPr lang="en-US" dirty="0">
                <a:ea typeface="ＭＳ Ｐゴシック" charset="-128"/>
              </a:rPr>
              <a:t> IRR </a:t>
            </a:r>
            <a:r>
              <a:rPr lang="en-US" dirty="0" err="1">
                <a:ea typeface="ＭＳ Ｐゴシック" charset="-128"/>
              </a:rPr>
              <a:t>mong</a:t>
            </a:r>
            <a:r>
              <a:rPr lang="en-US" dirty="0">
                <a:ea typeface="ＭＳ Ｐゴシック" charset="-128"/>
              </a:rPr>
              <a:t> </a:t>
            </a:r>
            <a:r>
              <a:rPr lang="en-US" dirty="0" err="1">
                <a:ea typeface="ＭＳ Ｐゴシック" charset="-128"/>
              </a:rPr>
              <a:t>muốn</a:t>
            </a:r>
            <a:r>
              <a:rPr lang="en-US" dirty="0">
                <a:ea typeface="ＭＳ Ｐゴシック" charset="-128"/>
              </a:rPr>
              <a:t> </a:t>
            </a:r>
            <a:r>
              <a:rPr lang="vi-VN" dirty="0">
                <a:ea typeface="ＭＳ Ｐゴシック" charset="-128"/>
              </a:rPr>
              <a:t>để</a:t>
            </a:r>
            <a:r>
              <a:rPr lang="en-US" dirty="0">
                <a:ea typeface="ＭＳ Ｐゴシック" charset="-128"/>
              </a:rPr>
              <a:t> ra </a:t>
            </a:r>
            <a:r>
              <a:rPr lang="en-US" dirty="0" err="1">
                <a:ea typeface="ＭＳ Ｐゴシック" charset="-128"/>
              </a:rPr>
              <a:t>quyết</a:t>
            </a:r>
            <a:r>
              <a:rPr lang="en-US" dirty="0">
                <a:ea typeface="ＭＳ Ｐゴシック" charset="-128"/>
              </a:rPr>
              <a:t> </a:t>
            </a:r>
            <a:r>
              <a:rPr lang="vi-VN" dirty="0">
                <a:ea typeface="ＭＳ Ｐゴシック" charset="-128"/>
              </a:rPr>
              <a:t>đị</a:t>
            </a:r>
            <a:r>
              <a:rPr lang="en-US" dirty="0" err="1">
                <a:ea typeface="ＭＳ Ｐゴシック" charset="-128"/>
              </a:rPr>
              <a:t>nh</a:t>
            </a:r>
            <a:r>
              <a:rPr lang="en-US" dirty="0">
                <a:ea typeface="ＭＳ Ｐゴシック" charset="-128"/>
              </a:rPr>
              <a:t>.</a:t>
            </a:r>
          </a:p>
          <a:p>
            <a:pPr lvl="1" indent="-188913">
              <a:buFontTx/>
              <a:buChar char="•"/>
            </a:pPr>
            <a:r>
              <a:rPr lang="en-US" dirty="0" err="1">
                <a:ea typeface="ＭＳ Ｐゴシック" charset="-128"/>
              </a:rPr>
              <a:t>Về</a:t>
            </a:r>
            <a:r>
              <a:rPr lang="en-US" dirty="0">
                <a:ea typeface="ＭＳ Ｐゴシック" charset="-128"/>
              </a:rPr>
              <a:t> </a:t>
            </a:r>
            <a:r>
              <a:rPr lang="en-US" dirty="0" err="1">
                <a:ea typeface="ＭＳ Ｐゴシック" charset="-128"/>
              </a:rPr>
              <a:t>khả</a:t>
            </a:r>
            <a:r>
              <a:rPr lang="en-US" dirty="0">
                <a:ea typeface="ＭＳ Ｐゴシック" charset="-128"/>
              </a:rPr>
              <a:t> </a:t>
            </a:r>
            <a:r>
              <a:rPr lang="en-US" dirty="0" err="1">
                <a:ea typeface="ＭＳ Ｐゴシック" charset="-128"/>
              </a:rPr>
              <a:t>năng</a:t>
            </a:r>
            <a:r>
              <a:rPr lang="en-US" dirty="0">
                <a:ea typeface="ＭＳ Ｐゴシック" charset="-128"/>
              </a:rPr>
              <a:t> </a:t>
            </a:r>
            <a:r>
              <a:rPr lang="en-US" dirty="0" err="1">
                <a:ea typeface="ＭＳ Ｐゴシック" charset="-128"/>
              </a:rPr>
              <a:t>thanh</a:t>
            </a:r>
            <a:r>
              <a:rPr lang="en-US" dirty="0">
                <a:ea typeface="ＭＳ Ｐゴシック" charset="-128"/>
              </a:rPr>
              <a:t> </a:t>
            </a:r>
            <a:r>
              <a:rPr lang="en-US" dirty="0" err="1">
                <a:ea typeface="ＭＳ Ｐゴシック" charset="-128"/>
              </a:rPr>
              <a:t>toán</a:t>
            </a:r>
            <a:r>
              <a:rPr lang="en-US" dirty="0">
                <a:ea typeface="ＭＳ Ｐゴシック" charset="-128"/>
              </a:rPr>
              <a:t>: </a:t>
            </a:r>
            <a:r>
              <a:rPr lang="en-US" dirty="0" err="1">
                <a:ea typeface="ＭＳ Ｐゴシック" charset="-128"/>
              </a:rPr>
              <a:t>tỷ</a:t>
            </a:r>
            <a:r>
              <a:rPr lang="en-US" dirty="0">
                <a:ea typeface="ＭＳ Ｐゴシック" charset="-128"/>
              </a:rPr>
              <a:t> </a:t>
            </a:r>
            <a:r>
              <a:rPr lang="en-US" dirty="0" err="1">
                <a:ea typeface="ＭＳ Ｐゴシック" charset="-128"/>
              </a:rPr>
              <a:t>suất</a:t>
            </a:r>
            <a:r>
              <a:rPr lang="en-US" dirty="0">
                <a:ea typeface="ＭＳ Ｐゴシック" charset="-128"/>
              </a:rPr>
              <a:t> </a:t>
            </a:r>
            <a:r>
              <a:rPr lang="en-US" dirty="0" err="1">
                <a:ea typeface="ＭＳ Ｐゴシック" charset="-128"/>
              </a:rPr>
              <a:t>này</a:t>
            </a:r>
            <a:r>
              <a:rPr lang="en-US" dirty="0">
                <a:ea typeface="ＭＳ Ｐゴシック" charset="-128"/>
              </a:rPr>
              <a:t> </a:t>
            </a:r>
            <a:r>
              <a:rPr lang="en-US" dirty="0" err="1">
                <a:ea typeface="ＭＳ Ｐゴシック" charset="-128"/>
              </a:rPr>
              <a:t>biểu</a:t>
            </a:r>
            <a:r>
              <a:rPr lang="en-US" dirty="0">
                <a:ea typeface="ＭＳ Ｐゴシック" charset="-128"/>
              </a:rPr>
              <a:t> </a:t>
            </a:r>
            <a:r>
              <a:rPr lang="en-US" dirty="0" err="1">
                <a:ea typeface="ＭＳ Ｐゴシック" charset="-128"/>
              </a:rPr>
              <a:t>thị</a:t>
            </a:r>
            <a:r>
              <a:rPr lang="en-US" dirty="0">
                <a:ea typeface="ＭＳ Ｐゴシック" charset="-128"/>
              </a:rPr>
              <a:t> </a:t>
            </a:r>
            <a:r>
              <a:rPr lang="en-US" dirty="0" err="1">
                <a:ea typeface="ＭＳ Ｐゴシック" charset="-128"/>
              </a:rPr>
              <a:t>mức</a:t>
            </a:r>
            <a:r>
              <a:rPr lang="en-US" dirty="0">
                <a:ea typeface="ＭＳ Ｐゴシック" charset="-128"/>
              </a:rPr>
              <a:t> </a:t>
            </a:r>
            <a:r>
              <a:rPr lang="en-US" dirty="0" err="1">
                <a:ea typeface="ＭＳ Ｐゴシック" charset="-128"/>
              </a:rPr>
              <a:t>lãi</a:t>
            </a:r>
            <a:r>
              <a:rPr lang="en-US" dirty="0">
                <a:ea typeface="ＭＳ Ｐゴシック" charset="-128"/>
              </a:rPr>
              <a:t> </a:t>
            </a:r>
            <a:r>
              <a:rPr lang="en-US" dirty="0" err="1">
                <a:ea typeface="ＭＳ Ｐゴシック" charset="-128"/>
              </a:rPr>
              <a:t>vay</a:t>
            </a:r>
            <a:r>
              <a:rPr lang="en-US" dirty="0">
                <a:ea typeface="ＭＳ Ｐゴシック" charset="-128"/>
              </a:rPr>
              <a:t> </a:t>
            </a:r>
            <a:r>
              <a:rPr lang="en-US" dirty="0" err="1">
                <a:ea typeface="ＭＳ Ｐゴシック" charset="-128"/>
              </a:rPr>
              <a:t>cao</a:t>
            </a:r>
            <a:r>
              <a:rPr lang="en-US" dirty="0">
                <a:ea typeface="ＭＳ Ｐゴシック" charset="-128"/>
              </a:rPr>
              <a:t> </a:t>
            </a:r>
            <a:r>
              <a:rPr lang="en-US" dirty="0" err="1">
                <a:ea typeface="ＭＳ Ｐゴシック" charset="-128"/>
              </a:rPr>
              <a:t>nhất</a:t>
            </a:r>
            <a:r>
              <a:rPr lang="en-US" dirty="0">
                <a:ea typeface="ＭＳ Ｐゴシック" charset="-128"/>
              </a:rPr>
              <a:t> </a:t>
            </a:r>
            <a:r>
              <a:rPr lang="en-US" dirty="0" err="1">
                <a:ea typeface="ＭＳ Ｐゴシック" charset="-128"/>
              </a:rPr>
              <a:t>mà</a:t>
            </a:r>
            <a:r>
              <a:rPr lang="en-US" dirty="0">
                <a:ea typeface="ＭＳ Ｐゴシック" charset="-128"/>
              </a:rPr>
              <a:t> </a:t>
            </a:r>
            <a:r>
              <a:rPr lang="en-US" dirty="0" err="1">
                <a:ea typeface="ＭＳ Ｐゴシック" charset="-128"/>
              </a:rPr>
              <a:t>dự</a:t>
            </a:r>
            <a:r>
              <a:rPr lang="en-US" dirty="0">
                <a:ea typeface="ＭＳ Ｐゴシック" charset="-128"/>
              </a:rPr>
              <a:t> </a:t>
            </a:r>
            <a:r>
              <a:rPr lang="en-US" dirty="0" err="1">
                <a:ea typeface="ＭＳ Ｐゴシック" charset="-128"/>
              </a:rPr>
              <a:t>án</a:t>
            </a:r>
            <a:r>
              <a:rPr lang="en-US" dirty="0">
                <a:ea typeface="ＭＳ Ｐゴシック" charset="-128"/>
              </a:rPr>
              <a:t> </a:t>
            </a:r>
            <a:r>
              <a:rPr lang="en-US" dirty="0" err="1">
                <a:ea typeface="ＭＳ Ｐゴシック" charset="-128"/>
              </a:rPr>
              <a:t>có</a:t>
            </a:r>
            <a:r>
              <a:rPr lang="en-US" dirty="0">
                <a:ea typeface="ＭＳ Ｐゴシック" charset="-128"/>
              </a:rPr>
              <a:t> </a:t>
            </a:r>
            <a:r>
              <a:rPr lang="en-US" dirty="0" err="1">
                <a:ea typeface="ＭＳ Ｐゴシック" charset="-128"/>
              </a:rPr>
              <a:t>khả</a:t>
            </a:r>
            <a:r>
              <a:rPr lang="en-US" dirty="0">
                <a:ea typeface="ＭＳ Ｐゴシック" charset="-128"/>
              </a:rPr>
              <a:t> </a:t>
            </a:r>
            <a:r>
              <a:rPr lang="en-US" dirty="0" err="1">
                <a:ea typeface="ＭＳ Ｐゴシック" charset="-128"/>
              </a:rPr>
              <a:t>năng</a:t>
            </a:r>
            <a:r>
              <a:rPr lang="en-US" dirty="0">
                <a:ea typeface="ＭＳ Ｐゴシック" charset="-128"/>
              </a:rPr>
              <a:t> </a:t>
            </a:r>
            <a:r>
              <a:rPr lang="en-US" dirty="0" err="1">
                <a:ea typeface="ＭＳ Ｐゴシック" charset="-128"/>
              </a:rPr>
              <a:t>thanh</a:t>
            </a:r>
            <a:r>
              <a:rPr lang="en-US" dirty="0">
                <a:ea typeface="ＭＳ Ｐゴシック" charset="-128"/>
              </a:rPr>
              <a:t> </a:t>
            </a:r>
            <a:r>
              <a:rPr lang="en-US" dirty="0" err="1">
                <a:ea typeface="ＭＳ Ｐゴシック" charset="-128"/>
              </a:rPr>
              <a:t>toán</a:t>
            </a:r>
            <a:r>
              <a:rPr lang="en-US" dirty="0">
                <a:ea typeface="ＭＳ Ｐゴシック" charset="-128"/>
              </a:rPr>
              <a:t>. </a:t>
            </a:r>
            <a:r>
              <a:rPr lang="en-US" dirty="0" err="1">
                <a:ea typeface="ＭＳ Ｐゴシック" charset="-128"/>
              </a:rPr>
              <a:t>Đây</a:t>
            </a:r>
            <a:r>
              <a:rPr lang="en-US" dirty="0">
                <a:ea typeface="ＭＳ Ｐゴシック" charset="-128"/>
              </a:rPr>
              <a:t> </a:t>
            </a:r>
            <a:r>
              <a:rPr lang="en-US" dirty="0" err="1">
                <a:ea typeface="ＭＳ Ｐゴシック" charset="-128"/>
              </a:rPr>
              <a:t>là</a:t>
            </a:r>
            <a:r>
              <a:rPr lang="en-US" dirty="0">
                <a:ea typeface="ＭＳ Ｐゴシック" charset="-128"/>
              </a:rPr>
              <a:t> </a:t>
            </a:r>
            <a:r>
              <a:rPr lang="en-US" dirty="0" err="1">
                <a:ea typeface="ＭＳ Ｐゴシック" charset="-128"/>
              </a:rPr>
              <a:t>chỉ</a:t>
            </a:r>
            <a:r>
              <a:rPr lang="en-US" dirty="0">
                <a:ea typeface="ＭＳ Ｐゴシック" charset="-128"/>
              </a:rPr>
              <a:t> </a:t>
            </a:r>
            <a:r>
              <a:rPr lang="en-US" dirty="0" err="1">
                <a:ea typeface="ＭＳ Ｐゴシック" charset="-128"/>
              </a:rPr>
              <a:t>tiêu</a:t>
            </a:r>
            <a:r>
              <a:rPr lang="en-US" dirty="0">
                <a:ea typeface="ＭＳ Ｐゴシック" charset="-128"/>
              </a:rPr>
              <a:t> </a:t>
            </a:r>
            <a:r>
              <a:rPr lang="en-US" dirty="0" err="1">
                <a:ea typeface="ＭＳ Ｐゴシック" charset="-128"/>
              </a:rPr>
              <a:t>quan</a:t>
            </a:r>
            <a:r>
              <a:rPr lang="en-US" dirty="0">
                <a:ea typeface="ＭＳ Ｐゴシック" charset="-128"/>
              </a:rPr>
              <a:t> </a:t>
            </a:r>
            <a:r>
              <a:rPr lang="en-US" dirty="0" err="1">
                <a:ea typeface="ＭＳ Ｐゴシック" charset="-128"/>
              </a:rPr>
              <a:t>trọng</a:t>
            </a:r>
            <a:r>
              <a:rPr lang="en-US" dirty="0">
                <a:ea typeface="ＭＳ Ｐゴシック" charset="-128"/>
              </a:rPr>
              <a:t> </a:t>
            </a:r>
            <a:r>
              <a:rPr lang="en-US" dirty="0" err="1">
                <a:ea typeface="ＭＳ Ｐゴシック" charset="-128"/>
              </a:rPr>
              <a:t>nhất</a:t>
            </a:r>
            <a:r>
              <a:rPr lang="en-US" dirty="0">
                <a:ea typeface="ＭＳ Ｐゴシック" charset="-128"/>
              </a:rPr>
              <a:t> </a:t>
            </a:r>
            <a:r>
              <a:rPr lang="en-US" dirty="0" err="1">
                <a:ea typeface="ＭＳ Ｐゴシック" charset="-128"/>
              </a:rPr>
              <a:t>và</a:t>
            </a:r>
            <a:r>
              <a:rPr lang="en-US" dirty="0">
                <a:ea typeface="ＭＳ Ｐゴシック" charset="-128"/>
              </a:rPr>
              <a:t> </a:t>
            </a:r>
            <a:r>
              <a:rPr lang="en-US" dirty="0" err="1">
                <a:ea typeface="ＭＳ Ｐゴシック" charset="-128"/>
              </a:rPr>
              <a:t>là</a:t>
            </a:r>
            <a:r>
              <a:rPr lang="en-US" dirty="0">
                <a:ea typeface="ＭＳ Ｐゴシック" charset="-128"/>
              </a:rPr>
              <a:t> </a:t>
            </a:r>
            <a:r>
              <a:rPr lang="en-US" dirty="0" err="1">
                <a:ea typeface="ＭＳ Ｐゴシック" charset="-128"/>
              </a:rPr>
              <a:t>chỉ</a:t>
            </a:r>
            <a:r>
              <a:rPr lang="en-US" dirty="0">
                <a:ea typeface="ＭＳ Ｐゴシック" charset="-128"/>
              </a:rPr>
              <a:t> </a:t>
            </a:r>
            <a:r>
              <a:rPr lang="en-US" dirty="0" err="1">
                <a:ea typeface="ＭＳ Ｐゴシック" charset="-128"/>
              </a:rPr>
              <a:t>tiêu</a:t>
            </a:r>
            <a:r>
              <a:rPr lang="en-US" dirty="0">
                <a:ea typeface="ＭＳ Ｐゴシック" charset="-128"/>
              </a:rPr>
              <a:t> </a:t>
            </a:r>
            <a:r>
              <a:rPr lang="en-US" dirty="0" err="1">
                <a:ea typeface="ＭＳ Ｐゴシック" charset="-128"/>
              </a:rPr>
              <a:t>bắt</a:t>
            </a:r>
            <a:r>
              <a:rPr lang="en-US" dirty="0">
                <a:ea typeface="ＭＳ Ｐゴシック" charset="-128"/>
              </a:rPr>
              <a:t> </a:t>
            </a:r>
            <a:r>
              <a:rPr lang="en-US" dirty="0" err="1">
                <a:ea typeface="ＭＳ Ｐゴシック" charset="-128"/>
              </a:rPr>
              <a:t>buộc</a:t>
            </a:r>
            <a:r>
              <a:rPr lang="en-US" dirty="0">
                <a:ea typeface="ＭＳ Ｐゴシック" charset="-128"/>
              </a:rPr>
              <a:t> </a:t>
            </a:r>
            <a:r>
              <a:rPr lang="en-US" dirty="0" err="1">
                <a:ea typeface="ＭＳ Ｐゴシック" charset="-128"/>
              </a:rPr>
              <a:t>trong</a:t>
            </a:r>
            <a:r>
              <a:rPr lang="en-US" dirty="0">
                <a:ea typeface="ＭＳ Ｐゴシック" charset="-128"/>
              </a:rPr>
              <a:t> </a:t>
            </a:r>
            <a:r>
              <a:rPr lang="en-US" dirty="0" err="1">
                <a:ea typeface="ＭＳ Ｐゴシック" charset="-128"/>
              </a:rPr>
              <a:t>thẩm</a:t>
            </a:r>
            <a:r>
              <a:rPr lang="en-US" dirty="0">
                <a:ea typeface="ＭＳ Ｐゴシック" charset="-128"/>
              </a:rPr>
              <a:t> </a:t>
            </a:r>
            <a:r>
              <a:rPr lang="en-US" dirty="0" err="1">
                <a:ea typeface="ＭＳ Ｐゴシック" charset="-128"/>
              </a:rPr>
              <a:t>định</a:t>
            </a:r>
            <a:r>
              <a:rPr lang="en-US" dirty="0">
                <a:ea typeface="ＭＳ Ｐゴシック" charset="-128"/>
              </a:rPr>
              <a:t> </a:t>
            </a:r>
            <a:r>
              <a:rPr lang="en-US" dirty="0" err="1">
                <a:ea typeface="ＭＳ Ｐゴシック" charset="-128"/>
              </a:rPr>
              <a:t>dự</a:t>
            </a:r>
            <a:r>
              <a:rPr lang="en-US" dirty="0">
                <a:ea typeface="ＭＳ Ｐゴシック" charset="-128"/>
              </a:rPr>
              <a:t> </a:t>
            </a:r>
            <a:r>
              <a:rPr lang="en-US" dirty="0" err="1">
                <a:ea typeface="ＭＳ Ｐゴシック" charset="-128"/>
              </a:rPr>
              <a:t>án</a:t>
            </a:r>
            <a:r>
              <a:rPr lang="en-US" dirty="0">
                <a:ea typeface="ＭＳ Ｐゴシック" charset="-128"/>
              </a:rPr>
              <a:t>.</a:t>
            </a:r>
            <a:endParaRPr lang="en-US" sz="1100" dirty="0">
              <a:ea typeface="ＭＳ Ｐゴシック" charset="-128"/>
            </a:endParaRPr>
          </a:p>
          <a:p>
            <a:r>
              <a:rPr lang="en-US" dirty="0" err="1">
                <a:ea typeface="ＭＳ Ｐゴシック" charset="-128"/>
              </a:rPr>
              <a:t>Giới</a:t>
            </a:r>
            <a:r>
              <a:rPr lang="en-US" dirty="0">
                <a:ea typeface="ＭＳ Ｐゴシック" charset="-128"/>
              </a:rPr>
              <a:t> </a:t>
            </a:r>
            <a:r>
              <a:rPr lang="en-US" dirty="0" err="1">
                <a:ea typeface="ＭＳ Ｐゴシック" charset="-128"/>
              </a:rPr>
              <a:t>thiệu</a:t>
            </a:r>
            <a:r>
              <a:rPr lang="en-US" dirty="0">
                <a:ea typeface="ＭＳ Ｐゴシック" charset="-128"/>
              </a:rPr>
              <a:t> </a:t>
            </a:r>
            <a:r>
              <a:rPr lang="en-US" dirty="0" err="1">
                <a:ea typeface="ＭＳ Ｐゴシック" charset="-128"/>
              </a:rPr>
              <a:t>cách</a:t>
            </a:r>
            <a:r>
              <a:rPr lang="en-US" dirty="0">
                <a:ea typeface="ＭＳ Ｐゴシック" charset="-128"/>
              </a:rPr>
              <a:t> </a:t>
            </a:r>
            <a:r>
              <a:rPr lang="en-US" dirty="0" err="1">
                <a:ea typeface="ＭＳ Ｐゴシック" charset="-128"/>
              </a:rPr>
              <a:t>tính</a:t>
            </a:r>
            <a:r>
              <a:rPr lang="en-US" dirty="0">
                <a:ea typeface="ＭＳ Ｐゴシック" charset="-128"/>
              </a:rPr>
              <a:t> </a:t>
            </a:r>
            <a:r>
              <a:rPr lang="en-US" dirty="0" err="1">
                <a:ea typeface="ＭＳ Ｐゴシック" charset="-128"/>
              </a:rPr>
              <a:t>chỉ</a:t>
            </a:r>
            <a:r>
              <a:rPr lang="en-US" dirty="0">
                <a:ea typeface="ＭＳ Ｐゴシック" charset="-128"/>
              </a:rPr>
              <a:t> </a:t>
            </a:r>
            <a:r>
              <a:rPr lang="en-US" dirty="0" err="1">
                <a:ea typeface="ＭＳ Ｐゴシック" charset="-128"/>
              </a:rPr>
              <a:t>số</a:t>
            </a:r>
            <a:r>
              <a:rPr lang="en-US" dirty="0">
                <a:ea typeface="ＭＳ Ｐゴシック" charset="-128"/>
              </a:rPr>
              <a:t> IRR </a:t>
            </a:r>
            <a:r>
              <a:rPr lang="en-US" dirty="0" err="1">
                <a:ea typeface="ＭＳ Ｐゴシック" charset="-128"/>
              </a:rPr>
              <a:t>bằng</a:t>
            </a:r>
            <a:r>
              <a:rPr lang="en-US" dirty="0">
                <a:ea typeface="ＭＳ Ｐゴシック" charset="-128"/>
              </a:rPr>
              <a:t> Excel</a:t>
            </a:r>
          </a:p>
          <a:p>
            <a:endParaRPr lang="en-US" dirty="0">
              <a:ea typeface="ＭＳ Ｐゴシック" charset="-128"/>
            </a:endParaRPr>
          </a:p>
          <a:p>
            <a:endParaRPr lang="en-US" dirty="0"/>
          </a:p>
        </p:txBody>
      </p:sp>
    </p:spTree>
    <p:extLst>
      <p:ext uri="{BB962C8B-B14F-4D97-AF65-F5344CB8AC3E}">
        <p14:creationId xmlns:p14="http://schemas.microsoft.com/office/powerpoint/2010/main" val="3010592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67336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1638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44BCD-6EEA-4999-8164-B58B0B4A89B5}"/>
              </a:ext>
            </a:extLst>
          </p:cNvPr>
          <p:cNvSpPr>
            <a:spLocks noGrp="1"/>
          </p:cNvSpPr>
          <p:nvPr>
            <p:ph type="ctrTitle"/>
          </p:nvPr>
        </p:nvSpPr>
        <p:spPr>
          <a:xfrm>
            <a:off x="1524000" y="1122363"/>
            <a:ext cx="9144000" cy="2387600"/>
          </a:xfrm>
          <a:prstGeom prst="rect">
            <a:avLst/>
          </a:prstGeom>
        </p:spPr>
        <p:txBody>
          <a:bodyPr anchor="b"/>
          <a:lstStyle>
            <a:lvl1pPr algn="ctr">
              <a:defRPr sz="6000">
                <a:latin typeface="Arial" panose="020B06040202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EC70C2BC-42B1-496B-A82C-7689B644C03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11F8AC10-7A15-4D80-9E72-0EE6D766B443}"/>
              </a:ext>
            </a:extLst>
          </p:cNvPr>
          <p:cNvSpPr>
            <a:spLocks noGrp="1"/>
          </p:cNvSpPr>
          <p:nvPr>
            <p:ph type="dt" sz="half" idx="10"/>
          </p:nvPr>
        </p:nvSpPr>
        <p:spPr>
          <a:xfrm>
            <a:off x="838200" y="6356350"/>
            <a:ext cx="2743200" cy="365125"/>
          </a:xfrm>
          <a:prstGeom prst="rect">
            <a:avLst/>
          </a:prstGeom>
        </p:spPr>
        <p:txBody>
          <a:bodyPr/>
          <a:lstStyle>
            <a:lvl1pPr>
              <a:defRPr>
                <a:latin typeface="Arial" panose="020B0604020202020204" pitchFamily="34" charset="0"/>
              </a:defRPr>
            </a:lvl1pPr>
          </a:lstStyle>
          <a:p>
            <a:fld id="{3684650E-EB86-4C22-BB39-94127C8E16AF}" type="datetimeFigureOut">
              <a:rPr lang="en-US" smtClean="0"/>
              <a:pPr/>
              <a:t>5/26/2025</a:t>
            </a:fld>
            <a:endParaRPr lang="en-US" dirty="0"/>
          </a:p>
        </p:txBody>
      </p:sp>
      <p:sp>
        <p:nvSpPr>
          <p:cNvPr id="5" name="Footer Placeholder 4">
            <a:extLst>
              <a:ext uri="{FF2B5EF4-FFF2-40B4-BE49-F238E27FC236}">
                <a16:creationId xmlns:a16="http://schemas.microsoft.com/office/drawing/2014/main" id="{B590D753-5FDB-44EA-8E70-006C4C51887E}"/>
              </a:ext>
            </a:extLst>
          </p:cNvPr>
          <p:cNvSpPr>
            <a:spLocks noGrp="1"/>
          </p:cNvSpPr>
          <p:nvPr>
            <p:ph type="ftr" sz="quarter" idx="11"/>
          </p:nvPr>
        </p:nvSpPr>
        <p:spPr>
          <a:xfrm>
            <a:off x="4038600" y="6356350"/>
            <a:ext cx="4114800" cy="365125"/>
          </a:xfrm>
          <a:prstGeom prst="rect">
            <a:avLst/>
          </a:prstGeom>
        </p:spPr>
        <p:txBody>
          <a:bodyPr/>
          <a:lstStyle>
            <a:lvl1pPr>
              <a:defRPr>
                <a:latin typeface="Arial" panose="020B06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B058AD69-0E3C-473E-93FB-FABC1BD4CB97}"/>
              </a:ext>
            </a:extLst>
          </p:cNvPr>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defRPr>
            </a:lvl1pPr>
          </a:lstStyle>
          <a:p>
            <a:fld id="{4EFB455B-1B93-4778-A131-0D897411A186}" type="slidenum">
              <a:rPr lang="en-US" smtClean="0"/>
              <a:pPr/>
              <a:t>‹#›</a:t>
            </a:fld>
            <a:endParaRPr lang="en-US" dirty="0"/>
          </a:p>
        </p:txBody>
      </p:sp>
    </p:spTree>
    <p:extLst>
      <p:ext uri="{BB962C8B-B14F-4D97-AF65-F5344CB8AC3E}">
        <p14:creationId xmlns:p14="http://schemas.microsoft.com/office/powerpoint/2010/main" val="1692711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8A3E1-447E-4823-820B-583DBD47F4A0}"/>
              </a:ext>
            </a:extLst>
          </p:cNvPr>
          <p:cNvSpPr>
            <a:spLocks noGrp="1"/>
          </p:cNvSpPr>
          <p:nvPr>
            <p:ph type="title"/>
          </p:nvPr>
        </p:nvSpPr>
        <p:spPr>
          <a:xfrm>
            <a:off x="838200" y="365125"/>
            <a:ext cx="10515600" cy="1325563"/>
          </a:xfrm>
          <a:prstGeom prst="rect">
            <a:avLst/>
          </a:prstGeom>
        </p:spPr>
        <p:txBody>
          <a:bodyPr/>
          <a:lstStyle>
            <a:lvl1pPr>
              <a:defRPr>
                <a:latin typeface="Arial" panose="020B0604020202020204" pitchFamily="34" charset="0"/>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6BA11DBC-DC8F-456F-8201-369E303DC70B}"/>
              </a:ext>
            </a:extLst>
          </p:cNvPr>
          <p:cNvSpPr>
            <a:spLocks noGrp="1"/>
          </p:cNvSpPr>
          <p:nvPr>
            <p:ph type="body" orient="vert" idx="1"/>
          </p:nvPr>
        </p:nvSpPr>
        <p:spPr>
          <a:xfrm>
            <a:off x="838200" y="1825625"/>
            <a:ext cx="10515600" cy="4351338"/>
          </a:xfrm>
          <a:prstGeom prst="rect">
            <a:avLst/>
          </a:prstGeom>
        </p:spPr>
        <p:txBody>
          <a:bodyPr vert="eaVert"/>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8C117E4-D611-40E8-89A2-E4BC16710854}"/>
              </a:ext>
            </a:extLst>
          </p:cNvPr>
          <p:cNvSpPr>
            <a:spLocks noGrp="1"/>
          </p:cNvSpPr>
          <p:nvPr>
            <p:ph type="dt" sz="half" idx="10"/>
          </p:nvPr>
        </p:nvSpPr>
        <p:spPr>
          <a:xfrm>
            <a:off x="838200" y="6356350"/>
            <a:ext cx="2743200" cy="365125"/>
          </a:xfrm>
          <a:prstGeom prst="rect">
            <a:avLst/>
          </a:prstGeom>
        </p:spPr>
        <p:txBody>
          <a:bodyPr/>
          <a:lstStyle>
            <a:lvl1pPr>
              <a:defRPr>
                <a:latin typeface="Arial" panose="020B0604020202020204" pitchFamily="34" charset="0"/>
              </a:defRPr>
            </a:lvl1pPr>
          </a:lstStyle>
          <a:p>
            <a:fld id="{3684650E-EB86-4C22-BB39-94127C8E16AF}" type="datetimeFigureOut">
              <a:rPr lang="en-US" smtClean="0"/>
              <a:pPr/>
              <a:t>5/26/2025</a:t>
            </a:fld>
            <a:endParaRPr lang="en-US" dirty="0"/>
          </a:p>
        </p:txBody>
      </p:sp>
      <p:sp>
        <p:nvSpPr>
          <p:cNvPr id="5" name="Footer Placeholder 4">
            <a:extLst>
              <a:ext uri="{FF2B5EF4-FFF2-40B4-BE49-F238E27FC236}">
                <a16:creationId xmlns:a16="http://schemas.microsoft.com/office/drawing/2014/main" id="{D7868695-815E-4C35-9CD8-D1B17406B9E7}"/>
              </a:ext>
            </a:extLst>
          </p:cNvPr>
          <p:cNvSpPr>
            <a:spLocks noGrp="1"/>
          </p:cNvSpPr>
          <p:nvPr>
            <p:ph type="ftr" sz="quarter" idx="11"/>
          </p:nvPr>
        </p:nvSpPr>
        <p:spPr>
          <a:xfrm>
            <a:off x="4038600" y="6356350"/>
            <a:ext cx="4114800" cy="365125"/>
          </a:xfrm>
          <a:prstGeom prst="rect">
            <a:avLst/>
          </a:prstGeom>
        </p:spPr>
        <p:txBody>
          <a:bodyPr/>
          <a:lstStyle>
            <a:lvl1pPr>
              <a:defRPr>
                <a:latin typeface="Arial" panose="020B06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9104F7B5-FD66-45EE-9E96-3C4EF27EA3EE}"/>
              </a:ext>
            </a:extLst>
          </p:cNvPr>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defRPr>
            </a:lvl1pPr>
          </a:lstStyle>
          <a:p>
            <a:fld id="{4EFB455B-1B93-4778-A131-0D897411A186}" type="slidenum">
              <a:rPr lang="en-US" smtClean="0"/>
              <a:pPr/>
              <a:t>‹#›</a:t>
            </a:fld>
            <a:endParaRPr lang="en-US" dirty="0"/>
          </a:p>
        </p:txBody>
      </p:sp>
    </p:spTree>
    <p:extLst>
      <p:ext uri="{BB962C8B-B14F-4D97-AF65-F5344CB8AC3E}">
        <p14:creationId xmlns:p14="http://schemas.microsoft.com/office/powerpoint/2010/main" val="464774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BE227B-18E6-4928-831E-7D44523908DC}"/>
              </a:ext>
            </a:extLst>
          </p:cNvPr>
          <p:cNvSpPr>
            <a:spLocks noGrp="1"/>
          </p:cNvSpPr>
          <p:nvPr>
            <p:ph type="title" orient="vert"/>
          </p:nvPr>
        </p:nvSpPr>
        <p:spPr>
          <a:xfrm>
            <a:off x="8724900" y="365125"/>
            <a:ext cx="2628900" cy="5811838"/>
          </a:xfrm>
          <a:prstGeom prst="rect">
            <a:avLst/>
          </a:prstGeom>
        </p:spPr>
        <p:txBody>
          <a:bodyPr vert="eaVert"/>
          <a:lstStyle>
            <a:lvl1pPr>
              <a:defRPr>
                <a:latin typeface="Arial" panose="020B0604020202020204" pitchFamily="34" charset="0"/>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9EB19F77-09C4-4698-9F14-986787001BE5}"/>
              </a:ext>
            </a:extLst>
          </p:cNvPr>
          <p:cNvSpPr>
            <a:spLocks noGrp="1"/>
          </p:cNvSpPr>
          <p:nvPr>
            <p:ph type="body" orient="vert" idx="1"/>
          </p:nvPr>
        </p:nvSpPr>
        <p:spPr>
          <a:xfrm>
            <a:off x="838200" y="365125"/>
            <a:ext cx="7734300" cy="5811838"/>
          </a:xfrm>
          <a:prstGeom prst="rect">
            <a:avLst/>
          </a:prstGeom>
        </p:spPr>
        <p:txBody>
          <a:bodyPr vert="eaVert"/>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C13F382-2BDB-4B0C-B8DD-9EB7DA3D3285}"/>
              </a:ext>
            </a:extLst>
          </p:cNvPr>
          <p:cNvSpPr>
            <a:spLocks noGrp="1"/>
          </p:cNvSpPr>
          <p:nvPr>
            <p:ph type="dt" sz="half" idx="10"/>
          </p:nvPr>
        </p:nvSpPr>
        <p:spPr>
          <a:xfrm>
            <a:off x="838200" y="6356350"/>
            <a:ext cx="2743200" cy="365125"/>
          </a:xfrm>
          <a:prstGeom prst="rect">
            <a:avLst/>
          </a:prstGeom>
        </p:spPr>
        <p:txBody>
          <a:bodyPr/>
          <a:lstStyle>
            <a:lvl1pPr>
              <a:defRPr>
                <a:latin typeface="Arial" panose="020B0604020202020204" pitchFamily="34" charset="0"/>
              </a:defRPr>
            </a:lvl1pPr>
          </a:lstStyle>
          <a:p>
            <a:fld id="{3684650E-EB86-4C22-BB39-94127C8E16AF}" type="datetimeFigureOut">
              <a:rPr lang="en-US" smtClean="0"/>
              <a:pPr/>
              <a:t>5/26/2025</a:t>
            </a:fld>
            <a:endParaRPr lang="en-US" dirty="0"/>
          </a:p>
        </p:txBody>
      </p:sp>
      <p:sp>
        <p:nvSpPr>
          <p:cNvPr id="5" name="Footer Placeholder 4">
            <a:extLst>
              <a:ext uri="{FF2B5EF4-FFF2-40B4-BE49-F238E27FC236}">
                <a16:creationId xmlns:a16="http://schemas.microsoft.com/office/drawing/2014/main" id="{536AE91F-04A4-4CF5-BC83-1BC58CFE831D}"/>
              </a:ext>
            </a:extLst>
          </p:cNvPr>
          <p:cNvSpPr>
            <a:spLocks noGrp="1"/>
          </p:cNvSpPr>
          <p:nvPr>
            <p:ph type="ftr" sz="quarter" idx="11"/>
          </p:nvPr>
        </p:nvSpPr>
        <p:spPr>
          <a:xfrm>
            <a:off x="4038600" y="6356350"/>
            <a:ext cx="4114800" cy="365125"/>
          </a:xfrm>
          <a:prstGeom prst="rect">
            <a:avLst/>
          </a:prstGeom>
        </p:spPr>
        <p:txBody>
          <a:bodyPr/>
          <a:lstStyle>
            <a:lvl1pPr>
              <a:defRPr>
                <a:latin typeface="Arial" panose="020B06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A1911235-7AB8-4009-A5A6-6B753B6EF1AD}"/>
              </a:ext>
            </a:extLst>
          </p:cNvPr>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defRPr>
            </a:lvl1pPr>
          </a:lstStyle>
          <a:p>
            <a:fld id="{4EFB455B-1B93-4778-A131-0D897411A186}" type="slidenum">
              <a:rPr lang="en-US" smtClean="0"/>
              <a:pPr/>
              <a:t>‹#›</a:t>
            </a:fld>
            <a:endParaRPr lang="en-US" dirty="0"/>
          </a:p>
        </p:txBody>
      </p:sp>
    </p:spTree>
    <p:extLst>
      <p:ext uri="{BB962C8B-B14F-4D97-AF65-F5344CB8AC3E}">
        <p14:creationId xmlns:p14="http://schemas.microsoft.com/office/powerpoint/2010/main" val="4525654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8" name="Picture 7">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11" name="Picture 10">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12" name="Picture 11">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3" name="Picture 12">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13380849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0719979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8305334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3721205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8698805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userDrawn="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
        <p:nvSpPr>
          <p:cNvPr id="8" name="Google Shape;15;p4"/>
          <p:cNvSpPr txBox="1">
            <a:spLocks noGrp="1"/>
          </p:cNvSpPr>
          <p:nvPr>
            <p:ph type="body" idx="10"/>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spTree>
    <p:extLst>
      <p:ext uri="{BB962C8B-B14F-4D97-AF65-F5344CB8AC3E}">
        <p14:creationId xmlns:p14="http://schemas.microsoft.com/office/powerpoint/2010/main" val="27225839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5056996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723026300"/>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25CBD-4D2C-4E59-A5F4-F3F7EA4B3CA3}"/>
              </a:ext>
            </a:extLst>
          </p:cNvPr>
          <p:cNvSpPr>
            <a:spLocks noGrp="1"/>
          </p:cNvSpPr>
          <p:nvPr>
            <p:ph type="title"/>
          </p:nvPr>
        </p:nvSpPr>
        <p:spPr>
          <a:xfrm>
            <a:off x="838200" y="365125"/>
            <a:ext cx="10515600" cy="1325563"/>
          </a:xfrm>
          <a:prstGeom prst="rect">
            <a:avLst/>
          </a:prstGeom>
        </p:spPr>
        <p:txBody>
          <a:bodyPr/>
          <a:lstStyle>
            <a:lvl1pPr>
              <a:defRPr>
                <a:latin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F8F061B2-F73D-497C-BDBD-9E76B207109C}"/>
              </a:ext>
            </a:extLst>
          </p:cNvPr>
          <p:cNvSpPr>
            <a:spLocks noGrp="1"/>
          </p:cNvSpPr>
          <p:nvPr>
            <p:ph idx="1"/>
          </p:nvPr>
        </p:nvSpPr>
        <p:spPr>
          <a:xfrm>
            <a:off x="838200" y="1825625"/>
            <a:ext cx="10515600" cy="4351338"/>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3E8A267-54BE-43D9-96BC-E7F20C1DC928}"/>
              </a:ext>
            </a:extLst>
          </p:cNvPr>
          <p:cNvSpPr>
            <a:spLocks noGrp="1"/>
          </p:cNvSpPr>
          <p:nvPr>
            <p:ph type="dt" sz="half" idx="10"/>
          </p:nvPr>
        </p:nvSpPr>
        <p:spPr>
          <a:xfrm>
            <a:off x="838200" y="6356350"/>
            <a:ext cx="2743200" cy="365125"/>
          </a:xfrm>
          <a:prstGeom prst="rect">
            <a:avLst/>
          </a:prstGeom>
        </p:spPr>
        <p:txBody>
          <a:bodyPr/>
          <a:lstStyle>
            <a:lvl1pPr>
              <a:defRPr>
                <a:latin typeface="Arial" panose="020B0604020202020204" pitchFamily="34" charset="0"/>
              </a:defRPr>
            </a:lvl1pPr>
          </a:lstStyle>
          <a:p>
            <a:fld id="{3684650E-EB86-4C22-BB39-94127C8E16AF}" type="datetimeFigureOut">
              <a:rPr lang="en-US" smtClean="0"/>
              <a:pPr/>
              <a:t>5/26/2025</a:t>
            </a:fld>
            <a:endParaRPr lang="en-US" dirty="0"/>
          </a:p>
        </p:txBody>
      </p:sp>
      <p:sp>
        <p:nvSpPr>
          <p:cNvPr id="5" name="Footer Placeholder 4">
            <a:extLst>
              <a:ext uri="{FF2B5EF4-FFF2-40B4-BE49-F238E27FC236}">
                <a16:creationId xmlns:a16="http://schemas.microsoft.com/office/drawing/2014/main" id="{2CC6F129-AF95-41E1-8270-63C11D76A5EE}"/>
              </a:ext>
            </a:extLst>
          </p:cNvPr>
          <p:cNvSpPr>
            <a:spLocks noGrp="1"/>
          </p:cNvSpPr>
          <p:nvPr>
            <p:ph type="ftr" sz="quarter" idx="11"/>
          </p:nvPr>
        </p:nvSpPr>
        <p:spPr>
          <a:xfrm>
            <a:off x="4038600" y="6356350"/>
            <a:ext cx="4114800" cy="365125"/>
          </a:xfrm>
          <a:prstGeom prst="rect">
            <a:avLst/>
          </a:prstGeom>
        </p:spPr>
        <p:txBody>
          <a:bodyPr/>
          <a:lstStyle>
            <a:lvl1pPr>
              <a:defRPr>
                <a:latin typeface="Arial" panose="020B06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BF24C0AB-3E09-4E73-80BA-B0F42475CBBB}"/>
              </a:ext>
            </a:extLst>
          </p:cNvPr>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defRPr>
            </a:lvl1pPr>
          </a:lstStyle>
          <a:p>
            <a:fld id="{4EFB455B-1B93-4778-A131-0D897411A186}" type="slidenum">
              <a:rPr lang="en-US" smtClean="0"/>
              <a:pPr/>
              <a:t>‹#›</a:t>
            </a:fld>
            <a:endParaRPr lang="en-US" dirty="0"/>
          </a:p>
        </p:txBody>
      </p:sp>
    </p:spTree>
    <p:extLst>
      <p:ext uri="{BB962C8B-B14F-4D97-AF65-F5344CB8AC3E}">
        <p14:creationId xmlns:p14="http://schemas.microsoft.com/office/powerpoint/2010/main" val="7331740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40B8BDB-2F99-F7C6-A784-8BB87C2205FE}"/>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7EAA5812-0C4E-1118-1271-F5A48B8B5218}"/>
              </a:ext>
            </a:extLst>
          </p:cNvPr>
          <p:cNvPicPr>
            <a:picLocks noChangeAspect="1"/>
          </p:cNvPicPr>
          <p:nvPr userDrawn="1"/>
        </p:nvPicPr>
        <p:blipFill>
          <a:blip r:embed="rId5"/>
          <a:stretch>
            <a:fillRect/>
          </a:stretch>
        </p:blipFill>
        <p:spPr>
          <a:xfrm>
            <a:off x="10824439" y="-284944"/>
            <a:ext cx="1205467" cy="1205467"/>
          </a:xfrm>
          <a:prstGeom prst="rect">
            <a:avLst/>
          </a:prstGeom>
        </p:spPr>
      </p:pic>
      <p:cxnSp>
        <p:nvCxnSpPr>
          <p:cNvPr id="7" name="Straight Connector 6">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076933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sp>
        <p:nvSpPr>
          <p:cNvPr id="19" name="Google Shape;19;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pic>
        <p:nvPicPr>
          <p:cNvPr id="2" name="Picture 1">
            <a:extLst>
              <a:ext uri="{FF2B5EF4-FFF2-40B4-BE49-F238E27FC236}">
                <a16:creationId xmlns:a16="http://schemas.microsoft.com/office/drawing/2014/main" id="{5153FC70-ED39-2A55-E4AF-BCFFE0EDD6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5BCC1294-FF84-515B-47D8-8E2D301BD59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6" name="Picture 5">
            <a:extLst>
              <a:ext uri="{FF2B5EF4-FFF2-40B4-BE49-F238E27FC236}">
                <a16:creationId xmlns:a16="http://schemas.microsoft.com/office/drawing/2014/main" id="{9386B48C-7066-583E-BD99-AACD7CE35D29}"/>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7" name="Picture 6">
            <a:extLst>
              <a:ext uri="{FF2B5EF4-FFF2-40B4-BE49-F238E27FC236}">
                <a16:creationId xmlns:a16="http://schemas.microsoft.com/office/drawing/2014/main" id="{601A2BCE-99F1-0156-71A7-ABA675F6554F}"/>
              </a:ext>
            </a:extLst>
          </p:cNvPr>
          <p:cNvPicPr>
            <a:picLocks noChangeAspect="1"/>
          </p:cNvPicPr>
          <p:nvPr userDrawn="1"/>
        </p:nvPicPr>
        <p:blipFill>
          <a:blip r:embed="rId5"/>
          <a:stretch>
            <a:fillRect/>
          </a:stretch>
        </p:blipFill>
        <p:spPr>
          <a:xfrm>
            <a:off x="10824439" y="-284944"/>
            <a:ext cx="1205467" cy="1205467"/>
          </a:xfrm>
          <a:prstGeom prst="rect">
            <a:avLst/>
          </a:prstGeom>
        </p:spPr>
      </p:pic>
      <p:cxnSp>
        <p:nvCxnSpPr>
          <p:cNvPr id="9" name="Straight Connector 8">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167712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8301307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8250176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7921171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1373594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5107053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aption" userDrawn="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
        <p:nvSpPr>
          <p:cNvPr id="8" name="Google Shape;15;p4"/>
          <p:cNvSpPr txBox="1">
            <a:spLocks noGrp="1"/>
          </p:cNvSpPr>
          <p:nvPr>
            <p:ph type="body" idx="10"/>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spTree>
    <p:extLst>
      <p:ext uri="{BB962C8B-B14F-4D97-AF65-F5344CB8AC3E}">
        <p14:creationId xmlns:p14="http://schemas.microsoft.com/office/powerpoint/2010/main" val="26675213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7779414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047499449"/>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6E493-886D-40C3-B70F-F229ED0399CD}"/>
              </a:ext>
            </a:extLst>
          </p:cNvPr>
          <p:cNvSpPr>
            <a:spLocks noGrp="1"/>
          </p:cNvSpPr>
          <p:nvPr>
            <p:ph type="title"/>
          </p:nvPr>
        </p:nvSpPr>
        <p:spPr>
          <a:xfrm>
            <a:off x="831850" y="1709738"/>
            <a:ext cx="10515600" cy="2852737"/>
          </a:xfrm>
          <a:prstGeom prst="rect">
            <a:avLst/>
          </a:prstGeom>
        </p:spPr>
        <p:txBody>
          <a:bodyPr anchor="b"/>
          <a:lstStyle>
            <a:lvl1pPr>
              <a:defRPr sz="6000">
                <a:latin typeface="Arial" panose="020B0604020202020204" pitchFamily="34"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id="{694D2B61-67B5-4380-8EC2-F9DD240E0A5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latin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42DEB2BB-CDEF-4044-91A8-ABBE7CE1362A}"/>
              </a:ext>
            </a:extLst>
          </p:cNvPr>
          <p:cNvSpPr>
            <a:spLocks noGrp="1"/>
          </p:cNvSpPr>
          <p:nvPr>
            <p:ph type="dt" sz="half" idx="10"/>
          </p:nvPr>
        </p:nvSpPr>
        <p:spPr>
          <a:xfrm>
            <a:off x="838200" y="6356350"/>
            <a:ext cx="2743200" cy="365125"/>
          </a:xfrm>
          <a:prstGeom prst="rect">
            <a:avLst/>
          </a:prstGeom>
        </p:spPr>
        <p:txBody>
          <a:bodyPr/>
          <a:lstStyle>
            <a:lvl1pPr>
              <a:defRPr>
                <a:latin typeface="Arial" panose="020B0604020202020204" pitchFamily="34" charset="0"/>
              </a:defRPr>
            </a:lvl1pPr>
          </a:lstStyle>
          <a:p>
            <a:fld id="{3684650E-EB86-4C22-BB39-94127C8E16AF}" type="datetimeFigureOut">
              <a:rPr lang="en-US" smtClean="0"/>
              <a:pPr/>
              <a:t>5/26/2025</a:t>
            </a:fld>
            <a:endParaRPr lang="en-US" dirty="0"/>
          </a:p>
        </p:txBody>
      </p:sp>
      <p:sp>
        <p:nvSpPr>
          <p:cNvPr id="5" name="Footer Placeholder 4">
            <a:extLst>
              <a:ext uri="{FF2B5EF4-FFF2-40B4-BE49-F238E27FC236}">
                <a16:creationId xmlns:a16="http://schemas.microsoft.com/office/drawing/2014/main" id="{DD3659D5-5C03-4C04-8068-6DC3AAD18EC5}"/>
              </a:ext>
            </a:extLst>
          </p:cNvPr>
          <p:cNvSpPr>
            <a:spLocks noGrp="1"/>
          </p:cNvSpPr>
          <p:nvPr>
            <p:ph type="ftr" sz="quarter" idx="11"/>
          </p:nvPr>
        </p:nvSpPr>
        <p:spPr>
          <a:xfrm>
            <a:off x="4038600" y="6356350"/>
            <a:ext cx="4114800" cy="365125"/>
          </a:xfrm>
          <a:prstGeom prst="rect">
            <a:avLst/>
          </a:prstGeom>
        </p:spPr>
        <p:txBody>
          <a:bodyPr/>
          <a:lstStyle>
            <a:lvl1pPr>
              <a:defRPr>
                <a:latin typeface="Arial" panose="020B06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FD22E438-C880-4D48-B7D9-246EF656BAD3}"/>
              </a:ext>
            </a:extLst>
          </p:cNvPr>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defRPr>
            </a:lvl1pPr>
          </a:lstStyle>
          <a:p>
            <a:fld id="{4EFB455B-1B93-4778-A131-0D897411A186}" type="slidenum">
              <a:rPr lang="en-US" smtClean="0"/>
              <a:pPr/>
              <a:t>‹#›</a:t>
            </a:fld>
            <a:endParaRPr lang="en-US" dirty="0"/>
          </a:p>
        </p:txBody>
      </p:sp>
    </p:spTree>
    <p:extLst>
      <p:ext uri="{BB962C8B-B14F-4D97-AF65-F5344CB8AC3E}">
        <p14:creationId xmlns:p14="http://schemas.microsoft.com/office/powerpoint/2010/main" val="15519367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C0B258-B982-4CAF-8A0C-DD4C181D3ED8}"/>
              </a:ext>
            </a:extLst>
          </p:cNvPr>
          <p:cNvSpPr>
            <a:spLocks noGrp="1"/>
          </p:cNvSpPr>
          <p:nvPr>
            <p:ph type="dt" sz="half" idx="10"/>
          </p:nvPr>
        </p:nvSpPr>
        <p:spPr>
          <a:xfrm>
            <a:off x="838200" y="6356350"/>
            <a:ext cx="2743200" cy="365125"/>
          </a:xfrm>
          <a:prstGeom prst="rect">
            <a:avLst/>
          </a:prstGeom>
        </p:spPr>
        <p:txBody>
          <a:bodyPr/>
          <a:lstStyle>
            <a:lvl1pPr>
              <a:defRPr>
                <a:latin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84650E-EB86-4C22-BB39-94127C8E16AF}" type="datetimeFigureOut">
              <a:rPr kumimoji="0" lang="en-US"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5/26/2025</a:t>
            </a:fld>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3" name="Footer Placeholder 2">
            <a:extLst>
              <a:ext uri="{FF2B5EF4-FFF2-40B4-BE49-F238E27FC236}">
                <a16:creationId xmlns:a16="http://schemas.microsoft.com/office/drawing/2014/main" id="{99A78779-9191-4DA2-B639-00F72B3280CE}"/>
              </a:ext>
            </a:extLst>
          </p:cNvPr>
          <p:cNvSpPr>
            <a:spLocks noGrp="1"/>
          </p:cNvSpPr>
          <p:nvPr>
            <p:ph type="ftr" sz="quarter" idx="11"/>
          </p:nvPr>
        </p:nvSpPr>
        <p:spPr>
          <a:xfrm>
            <a:off x="4038600" y="6356350"/>
            <a:ext cx="4114800" cy="365125"/>
          </a:xfrm>
          <a:prstGeom prst="rect">
            <a:avLst/>
          </a:prstGeom>
        </p:spPr>
        <p:txBody>
          <a:bodyPr/>
          <a:lstStyle>
            <a:lvl1pPr>
              <a:defRPr>
                <a:latin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4" name="Slide Number Placeholder 3">
            <a:extLst>
              <a:ext uri="{FF2B5EF4-FFF2-40B4-BE49-F238E27FC236}">
                <a16:creationId xmlns:a16="http://schemas.microsoft.com/office/drawing/2014/main" id="{2237A0F8-724C-4151-9AAE-E8B3E1A4B7AB}"/>
              </a:ext>
            </a:extLst>
          </p:cNvPr>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EFB455B-1B93-4778-A131-0D897411A186}" type="slidenum">
              <a:rPr kumimoji="0" lang="en-US"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pic>
        <p:nvPicPr>
          <p:cNvPr id="5" name="Picture 4">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6" name="Picture 5">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7" name="Picture 6">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9" name="Straight Connector 8">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
        <p:nvSpPr>
          <p:cNvPr id="10"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sp>
        <p:nvSpPr>
          <p:cNvPr id="11"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Tree>
    <p:extLst>
      <p:ext uri="{BB962C8B-B14F-4D97-AF65-F5344CB8AC3E}">
        <p14:creationId xmlns:p14="http://schemas.microsoft.com/office/powerpoint/2010/main" val="2060496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48832-0665-42B2-8CF5-032A28345F9D}"/>
              </a:ext>
            </a:extLst>
          </p:cNvPr>
          <p:cNvSpPr>
            <a:spLocks noGrp="1"/>
          </p:cNvSpPr>
          <p:nvPr>
            <p:ph type="title"/>
          </p:nvPr>
        </p:nvSpPr>
        <p:spPr>
          <a:xfrm>
            <a:off x="838200" y="365125"/>
            <a:ext cx="10515600" cy="1325563"/>
          </a:xfrm>
          <a:prstGeom prst="rect">
            <a:avLst/>
          </a:prstGeom>
        </p:spPr>
        <p:txBody>
          <a:bodyPr/>
          <a:lstStyle>
            <a:lvl1pPr>
              <a:defRPr>
                <a:latin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526C7407-3C84-4F5C-ACB5-7B548FA381CF}"/>
              </a:ext>
            </a:extLst>
          </p:cNvPr>
          <p:cNvSpPr>
            <a:spLocks noGrp="1"/>
          </p:cNvSpPr>
          <p:nvPr>
            <p:ph sz="half" idx="1"/>
          </p:nvPr>
        </p:nvSpPr>
        <p:spPr>
          <a:xfrm>
            <a:off x="838200" y="1825625"/>
            <a:ext cx="5181600" cy="4351338"/>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F491BB4A-9BB1-4758-9E5C-9AD9CDFDA30D}"/>
              </a:ext>
            </a:extLst>
          </p:cNvPr>
          <p:cNvSpPr>
            <a:spLocks noGrp="1"/>
          </p:cNvSpPr>
          <p:nvPr>
            <p:ph sz="half" idx="2"/>
          </p:nvPr>
        </p:nvSpPr>
        <p:spPr>
          <a:xfrm>
            <a:off x="6172200" y="1825625"/>
            <a:ext cx="5181600" cy="4351338"/>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5804ED89-D9EA-4C20-B6B8-557058461290}"/>
              </a:ext>
            </a:extLst>
          </p:cNvPr>
          <p:cNvSpPr>
            <a:spLocks noGrp="1"/>
          </p:cNvSpPr>
          <p:nvPr>
            <p:ph type="dt" sz="half" idx="10"/>
          </p:nvPr>
        </p:nvSpPr>
        <p:spPr>
          <a:xfrm>
            <a:off x="838200" y="6356350"/>
            <a:ext cx="2743200" cy="365125"/>
          </a:xfrm>
          <a:prstGeom prst="rect">
            <a:avLst/>
          </a:prstGeom>
        </p:spPr>
        <p:txBody>
          <a:bodyPr/>
          <a:lstStyle>
            <a:lvl1pPr>
              <a:defRPr>
                <a:latin typeface="Arial" panose="020B0604020202020204" pitchFamily="34" charset="0"/>
              </a:defRPr>
            </a:lvl1pPr>
          </a:lstStyle>
          <a:p>
            <a:fld id="{3684650E-EB86-4C22-BB39-94127C8E16AF}" type="datetimeFigureOut">
              <a:rPr lang="en-US" smtClean="0"/>
              <a:pPr/>
              <a:t>5/26/2025</a:t>
            </a:fld>
            <a:endParaRPr lang="en-US" dirty="0"/>
          </a:p>
        </p:txBody>
      </p:sp>
      <p:sp>
        <p:nvSpPr>
          <p:cNvPr id="6" name="Footer Placeholder 5">
            <a:extLst>
              <a:ext uri="{FF2B5EF4-FFF2-40B4-BE49-F238E27FC236}">
                <a16:creationId xmlns:a16="http://schemas.microsoft.com/office/drawing/2014/main" id="{86DF70BF-0360-4286-85DC-C78711B7210C}"/>
              </a:ext>
            </a:extLst>
          </p:cNvPr>
          <p:cNvSpPr>
            <a:spLocks noGrp="1"/>
          </p:cNvSpPr>
          <p:nvPr>
            <p:ph type="ftr" sz="quarter" idx="11"/>
          </p:nvPr>
        </p:nvSpPr>
        <p:spPr>
          <a:xfrm>
            <a:off x="4038600" y="6356350"/>
            <a:ext cx="4114800" cy="365125"/>
          </a:xfrm>
          <a:prstGeom prst="rect">
            <a:avLst/>
          </a:prstGeom>
        </p:spPr>
        <p:txBody>
          <a:bodyPr/>
          <a:lstStyle>
            <a:lvl1pPr>
              <a:defRPr>
                <a:latin typeface="Arial" panose="020B0604020202020204" pitchFamily="34" charset="0"/>
              </a:defRPr>
            </a:lvl1pPr>
          </a:lstStyle>
          <a:p>
            <a:endParaRPr lang="en-US" dirty="0"/>
          </a:p>
        </p:txBody>
      </p:sp>
      <p:sp>
        <p:nvSpPr>
          <p:cNvPr id="7" name="Slide Number Placeholder 6">
            <a:extLst>
              <a:ext uri="{FF2B5EF4-FFF2-40B4-BE49-F238E27FC236}">
                <a16:creationId xmlns:a16="http://schemas.microsoft.com/office/drawing/2014/main" id="{921BC5BB-8080-4BBA-AE83-439857682627}"/>
              </a:ext>
            </a:extLst>
          </p:cNvPr>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defRPr>
            </a:lvl1pPr>
          </a:lstStyle>
          <a:p>
            <a:fld id="{4EFB455B-1B93-4778-A131-0D897411A186}" type="slidenum">
              <a:rPr lang="en-US" smtClean="0"/>
              <a:pPr/>
              <a:t>‹#›</a:t>
            </a:fld>
            <a:endParaRPr lang="en-US" dirty="0"/>
          </a:p>
        </p:txBody>
      </p:sp>
    </p:spTree>
    <p:extLst>
      <p:ext uri="{BB962C8B-B14F-4D97-AF65-F5344CB8AC3E}">
        <p14:creationId xmlns:p14="http://schemas.microsoft.com/office/powerpoint/2010/main" val="10682541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AA809-033A-4484-9E7D-87A9B66247C5}"/>
              </a:ext>
            </a:extLst>
          </p:cNvPr>
          <p:cNvSpPr>
            <a:spLocks noGrp="1"/>
          </p:cNvSpPr>
          <p:nvPr>
            <p:ph type="title"/>
          </p:nvPr>
        </p:nvSpPr>
        <p:spPr>
          <a:xfrm>
            <a:off x="839788" y="365125"/>
            <a:ext cx="10515600" cy="1325563"/>
          </a:xfrm>
          <a:prstGeom prst="rect">
            <a:avLst/>
          </a:prstGeom>
        </p:spPr>
        <p:txBody>
          <a:bodyPr/>
          <a:lstStyle>
            <a:lvl1pPr>
              <a:defRPr>
                <a:latin typeface="Arial" panose="020B0604020202020204" pitchFamily="34"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id="{D360EE39-BD98-4CC1-809A-86C44BE48D7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A8BF7412-4D51-4DB8-8CAF-432542BCDCE6}"/>
              </a:ext>
            </a:extLst>
          </p:cNvPr>
          <p:cNvSpPr>
            <a:spLocks noGrp="1"/>
          </p:cNvSpPr>
          <p:nvPr>
            <p:ph sz="half" idx="2"/>
          </p:nvPr>
        </p:nvSpPr>
        <p:spPr>
          <a:xfrm>
            <a:off x="839788" y="2505075"/>
            <a:ext cx="5157787" cy="3684588"/>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9CE91BA4-F8A1-4B5A-A1B4-EE9CE245E51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85E92FEA-925D-4D58-AD5A-992712A69588}"/>
              </a:ext>
            </a:extLst>
          </p:cNvPr>
          <p:cNvSpPr>
            <a:spLocks noGrp="1"/>
          </p:cNvSpPr>
          <p:nvPr>
            <p:ph sz="quarter" idx="4"/>
          </p:nvPr>
        </p:nvSpPr>
        <p:spPr>
          <a:xfrm>
            <a:off x="6172200" y="2505075"/>
            <a:ext cx="5183188" cy="3684588"/>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1087E6E3-D76C-4382-9F8C-DCABCA0BD516}"/>
              </a:ext>
            </a:extLst>
          </p:cNvPr>
          <p:cNvSpPr>
            <a:spLocks noGrp="1"/>
          </p:cNvSpPr>
          <p:nvPr>
            <p:ph type="dt" sz="half" idx="10"/>
          </p:nvPr>
        </p:nvSpPr>
        <p:spPr>
          <a:xfrm>
            <a:off x="838200" y="6356350"/>
            <a:ext cx="2743200" cy="365125"/>
          </a:xfrm>
          <a:prstGeom prst="rect">
            <a:avLst/>
          </a:prstGeom>
        </p:spPr>
        <p:txBody>
          <a:bodyPr/>
          <a:lstStyle>
            <a:lvl1pPr>
              <a:defRPr>
                <a:latin typeface="Arial" panose="020B0604020202020204" pitchFamily="34" charset="0"/>
              </a:defRPr>
            </a:lvl1pPr>
          </a:lstStyle>
          <a:p>
            <a:fld id="{3684650E-EB86-4C22-BB39-94127C8E16AF}" type="datetimeFigureOut">
              <a:rPr lang="en-US" smtClean="0"/>
              <a:pPr/>
              <a:t>5/26/2025</a:t>
            </a:fld>
            <a:endParaRPr lang="en-US" dirty="0"/>
          </a:p>
        </p:txBody>
      </p:sp>
      <p:sp>
        <p:nvSpPr>
          <p:cNvPr id="8" name="Footer Placeholder 7">
            <a:extLst>
              <a:ext uri="{FF2B5EF4-FFF2-40B4-BE49-F238E27FC236}">
                <a16:creationId xmlns:a16="http://schemas.microsoft.com/office/drawing/2014/main" id="{19F441E5-6B5B-4F3C-B336-3446B8713114}"/>
              </a:ext>
            </a:extLst>
          </p:cNvPr>
          <p:cNvSpPr>
            <a:spLocks noGrp="1"/>
          </p:cNvSpPr>
          <p:nvPr>
            <p:ph type="ftr" sz="quarter" idx="11"/>
          </p:nvPr>
        </p:nvSpPr>
        <p:spPr>
          <a:xfrm>
            <a:off x="4038600" y="6356350"/>
            <a:ext cx="4114800" cy="365125"/>
          </a:xfrm>
          <a:prstGeom prst="rect">
            <a:avLst/>
          </a:prstGeom>
        </p:spPr>
        <p:txBody>
          <a:bodyPr/>
          <a:lstStyle>
            <a:lvl1pPr>
              <a:defRPr>
                <a:latin typeface="Arial" panose="020B0604020202020204" pitchFamily="34" charset="0"/>
              </a:defRPr>
            </a:lvl1pPr>
          </a:lstStyle>
          <a:p>
            <a:endParaRPr lang="en-US" dirty="0"/>
          </a:p>
        </p:txBody>
      </p:sp>
      <p:sp>
        <p:nvSpPr>
          <p:cNvPr id="9" name="Slide Number Placeholder 8">
            <a:extLst>
              <a:ext uri="{FF2B5EF4-FFF2-40B4-BE49-F238E27FC236}">
                <a16:creationId xmlns:a16="http://schemas.microsoft.com/office/drawing/2014/main" id="{4378AC69-7B57-46A2-917B-8E13173AA552}"/>
              </a:ext>
            </a:extLst>
          </p:cNvPr>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defRPr>
            </a:lvl1pPr>
          </a:lstStyle>
          <a:p>
            <a:fld id="{4EFB455B-1B93-4778-A131-0D897411A186}" type="slidenum">
              <a:rPr lang="en-US" smtClean="0"/>
              <a:pPr/>
              <a:t>‹#›</a:t>
            </a:fld>
            <a:endParaRPr lang="en-US" dirty="0"/>
          </a:p>
        </p:txBody>
      </p:sp>
    </p:spTree>
    <p:extLst>
      <p:ext uri="{BB962C8B-B14F-4D97-AF65-F5344CB8AC3E}">
        <p14:creationId xmlns:p14="http://schemas.microsoft.com/office/powerpoint/2010/main" val="2259764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DD747-E278-4A80-B10C-B1FD37A21103}"/>
              </a:ext>
            </a:extLst>
          </p:cNvPr>
          <p:cNvSpPr>
            <a:spLocks noGrp="1"/>
          </p:cNvSpPr>
          <p:nvPr>
            <p:ph type="title"/>
          </p:nvPr>
        </p:nvSpPr>
        <p:spPr>
          <a:xfrm>
            <a:off x="838200" y="365125"/>
            <a:ext cx="10515600" cy="1325563"/>
          </a:xfrm>
          <a:prstGeom prst="rect">
            <a:avLst/>
          </a:prstGeom>
        </p:spPr>
        <p:txBody>
          <a:bodyPr/>
          <a:lstStyle>
            <a:lvl1pPr>
              <a:defRPr>
                <a:latin typeface="Arial" panose="020B0604020202020204" pitchFamily="34" charset="0"/>
              </a:defRPr>
            </a:lvl1pPr>
          </a:lstStyle>
          <a:p>
            <a:r>
              <a:rPr lang="en-US" dirty="0"/>
              <a:t>Click to edit Master title style</a:t>
            </a:r>
          </a:p>
        </p:txBody>
      </p:sp>
      <p:sp>
        <p:nvSpPr>
          <p:cNvPr id="3" name="Date Placeholder 2">
            <a:extLst>
              <a:ext uri="{FF2B5EF4-FFF2-40B4-BE49-F238E27FC236}">
                <a16:creationId xmlns:a16="http://schemas.microsoft.com/office/drawing/2014/main" id="{56311AD8-0362-4B40-8FD0-88E8154EDB6F}"/>
              </a:ext>
            </a:extLst>
          </p:cNvPr>
          <p:cNvSpPr>
            <a:spLocks noGrp="1"/>
          </p:cNvSpPr>
          <p:nvPr>
            <p:ph type="dt" sz="half" idx="10"/>
          </p:nvPr>
        </p:nvSpPr>
        <p:spPr>
          <a:xfrm>
            <a:off x="838200" y="6356350"/>
            <a:ext cx="2743200" cy="365125"/>
          </a:xfrm>
          <a:prstGeom prst="rect">
            <a:avLst/>
          </a:prstGeom>
        </p:spPr>
        <p:txBody>
          <a:bodyPr/>
          <a:lstStyle>
            <a:lvl1pPr>
              <a:defRPr>
                <a:latin typeface="Arial" panose="020B0604020202020204" pitchFamily="34" charset="0"/>
              </a:defRPr>
            </a:lvl1pPr>
          </a:lstStyle>
          <a:p>
            <a:fld id="{3684650E-EB86-4C22-BB39-94127C8E16AF}" type="datetimeFigureOut">
              <a:rPr lang="en-US" smtClean="0"/>
              <a:pPr/>
              <a:t>5/26/2025</a:t>
            </a:fld>
            <a:endParaRPr lang="en-US" dirty="0"/>
          </a:p>
        </p:txBody>
      </p:sp>
      <p:sp>
        <p:nvSpPr>
          <p:cNvPr id="4" name="Footer Placeholder 3">
            <a:extLst>
              <a:ext uri="{FF2B5EF4-FFF2-40B4-BE49-F238E27FC236}">
                <a16:creationId xmlns:a16="http://schemas.microsoft.com/office/drawing/2014/main" id="{BE8E377B-7CB0-4B3B-BDD4-A96EF434CA17}"/>
              </a:ext>
            </a:extLst>
          </p:cNvPr>
          <p:cNvSpPr>
            <a:spLocks noGrp="1"/>
          </p:cNvSpPr>
          <p:nvPr>
            <p:ph type="ftr" sz="quarter" idx="11"/>
          </p:nvPr>
        </p:nvSpPr>
        <p:spPr>
          <a:xfrm>
            <a:off x="4038600" y="6356350"/>
            <a:ext cx="4114800" cy="365125"/>
          </a:xfrm>
          <a:prstGeom prst="rect">
            <a:avLst/>
          </a:prstGeom>
        </p:spPr>
        <p:txBody>
          <a:bodyPr/>
          <a:lstStyle>
            <a:lvl1pPr>
              <a:defRPr>
                <a:latin typeface="Arial" panose="020B0604020202020204" pitchFamily="34" charset="0"/>
              </a:defRPr>
            </a:lvl1pPr>
          </a:lstStyle>
          <a:p>
            <a:endParaRPr lang="en-US" dirty="0"/>
          </a:p>
        </p:txBody>
      </p:sp>
      <p:sp>
        <p:nvSpPr>
          <p:cNvPr id="5" name="Slide Number Placeholder 4">
            <a:extLst>
              <a:ext uri="{FF2B5EF4-FFF2-40B4-BE49-F238E27FC236}">
                <a16:creationId xmlns:a16="http://schemas.microsoft.com/office/drawing/2014/main" id="{F9A81C60-21A2-426F-BCF6-6504B9DA722C}"/>
              </a:ext>
            </a:extLst>
          </p:cNvPr>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defRPr>
            </a:lvl1pPr>
          </a:lstStyle>
          <a:p>
            <a:fld id="{4EFB455B-1B93-4778-A131-0D897411A186}" type="slidenum">
              <a:rPr lang="en-US" smtClean="0"/>
              <a:pPr/>
              <a:t>‹#›</a:t>
            </a:fld>
            <a:endParaRPr lang="en-US" dirty="0"/>
          </a:p>
        </p:txBody>
      </p:sp>
    </p:spTree>
    <p:extLst>
      <p:ext uri="{BB962C8B-B14F-4D97-AF65-F5344CB8AC3E}">
        <p14:creationId xmlns:p14="http://schemas.microsoft.com/office/powerpoint/2010/main" val="104906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C0B258-B982-4CAF-8A0C-DD4C181D3ED8}"/>
              </a:ext>
            </a:extLst>
          </p:cNvPr>
          <p:cNvSpPr>
            <a:spLocks noGrp="1"/>
          </p:cNvSpPr>
          <p:nvPr>
            <p:ph type="dt" sz="half" idx="10"/>
          </p:nvPr>
        </p:nvSpPr>
        <p:spPr>
          <a:xfrm>
            <a:off x="838200" y="6356350"/>
            <a:ext cx="2743200" cy="365125"/>
          </a:xfrm>
          <a:prstGeom prst="rect">
            <a:avLst/>
          </a:prstGeom>
        </p:spPr>
        <p:txBody>
          <a:bodyPr/>
          <a:lstStyle>
            <a:lvl1pPr>
              <a:defRPr>
                <a:latin typeface="Arial" panose="020B0604020202020204" pitchFamily="34" charset="0"/>
              </a:defRPr>
            </a:lvl1pPr>
          </a:lstStyle>
          <a:p>
            <a:fld id="{3684650E-EB86-4C22-BB39-94127C8E16AF}" type="datetimeFigureOut">
              <a:rPr lang="en-US" smtClean="0"/>
              <a:pPr/>
              <a:t>5/26/2025</a:t>
            </a:fld>
            <a:endParaRPr lang="en-US" dirty="0"/>
          </a:p>
        </p:txBody>
      </p:sp>
      <p:sp>
        <p:nvSpPr>
          <p:cNvPr id="3" name="Footer Placeholder 2">
            <a:extLst>
              <a:ext uri="{FF2B5EF4-FFF2-40B4-BE49-F238E27FC236}">
                <a16:creationId xmlns:a16="http://schemas.microsoft.com/office/drawing/2014/main" id="{99A78779-9191-4DA2-B639-00F72B3280CE}"/>
              </a:ext>
            </a:extLst>
          </p:cNvPr>
          <p:cNvSpPr>
            <a:spLocks noGrp="1"/>
          </p:cNvSpPr>
          <p:nvPr>
            <p:ph type="ftr" sz="quarter" idx="11"/>
          </p:nvPr>
        </p:nvSpPr>
        <p:spPr>
          <a:xfrm>
            <a:off x="4038600" y="6356350"/>
            <a:ext cx="4114800" cy="365125"/>
          </a:xfrm>
          <a:prstGeom prst="rect">
            <a:avLst/>
          </a:prstGeom>
        </p:spPr>
        <p:txBody>
          <a:bodyPr/>
          <a:lstStyle>
            <a:lvl1pPr>
              <a:defRPr>
                <a:latin typeface="Arial" panose="020B0604020202020204" pitchFamily="34" charset="0"/>
              </a:defRPr>
            </a:lvl1pPr>
          </a:lstStyle>
          <a:p>
            <a:endParaRPr lang="en-US" dirty="0"/>
          </a:p>
        </p:txBody>
      </p:sp>
      <p:sp>
        <p:nvSpPr>
          <p:cNvPr id="4" name="Slide Number Placeholder 3">
            <a:extLst>
              <a:ext uri="{FF2B5EF4-FFF2-40B4-BE49-F238E27FC236}">
                <a16:creationId xmlns:a16="http://schemas.microsoft.com/office/drawing/2014/main" id="{2237A0F8-724C-4151-9AAE-E8B3E1A4B7AB}"/>
              </a:ext>
            </a:extLst>
          </p:cNvPr>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defRPr>
            </a:lvl1pPr>
          </a:lstStyle>
          <a:p>
            <a:fld id="{4EFB455B-1B93-4778-A131-0D897411A186}" type="slidenum">
              <a:rPr lang="en-US" smtClean="0"/>
              <a:pPr/>
              <a:t>‹#›</a:t>
            </a:fld>
            <a:endParaRPr lang="en-US" dirty="0"/>
          </a:p>
        </p:txBody>
      </p:sp>
    </p:spTree>
    <p:extLst>
      <p:ext uri="{BB962C8B-B14F-4D97-AF65-F5344CB8AC3E}">
        <p14:creationId xmlns:p14="http://schemas.microsoft.com/office/powerpoint/2010/main" val="1085165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CA113-1387-4B82-B9A0-8BDCDB27E57F}"/>
              </a:ext>
            </a:extLst>
          </p:cNvPr>
          <p:cNvSpPr>
            <a:spLocks noGrp="1"/>
          </p:cNvSpPr>
          <p:nvPr>
            <p:ph type="title"/>
          </p:nvPr>
        </p:nvSpPr>
        <p:spPr>
          <a:xfrm>
            <a:off x="839788" y="457200"/>
            <a:ext cx="3932237" cy="1600200"/>
          </a:xfrm>
          <a:prstGeom prst="rect">
            <a:avLst/>
          </a:prstGeom>
        </p:spPr>
        <p:txBody>
          <a:bodyPr anchor="b"/>
          <a:lstStyle>
            <a:lvl1pPr>
              <a:defRPr sz="3200">
                <a:latin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0DDABBD5-4736-4BF7-B16B-CA7E424C363C}"/>
              </a:ext>
            </a:extLst>
          </p:cNvPr>
          <p:cNvSpPr>
            <a:spLocks noGrp="1"/>
          </p:cNvSpPr>
          <p:nvPr>
            <p:ph idx="1"/>
          </p:nvPr>
        </p:nvSpPr>
        <p:spPr>
          <a:xfrm>
            <a:off x="5183188" y="987425"/>
            <a:ext cx="6172200" cy="4873625"/>
          </a:xfrm>
          <a:prstGeom prst="rect">
            <a:avLst/>
          </a:prstGeom>
        </p:spPr>
        <p:txBody>
          <a:bodyPr/>
          <a:lstStyle>
            <a:lvl1pPr>
              <a:defRPr sz="3200">
                <a:latin typeface="Arial" panose="020B0604020202020204" pitchFamily="34" charset="0"/>
              </a:defRPr>
            </a:lvl1pPr>
            <a:lvl2pPr>
              <a:defRPr sz="2800">
                <a:latin typeface="Arial" panose="020B0604020202020204" pitchFamily="34" charset="0"/>
              </a:defRPr>
            </a:lvl2pPr>
            <a:lvl3pPr>
              <a:defRPr sz="2400">
                <a:latin typeface="Arial" panose="020B0604020202020204" pitchFamily="34" charset="0"/>
              </a:defRPr>
            </a:lvl3pPr>
            <a:lvl4pPr>
              <a:defRPr sz="2000">
                <a:latin typeface="Arial" panose="020B0604020202020204" pitchFamily="34" charset="0"/>
              </a:defRPr>
            </a:lvl4pPr>
            <a:lvl5pPr>
              <a:defRPr sz="20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30B421F-CA61-4D62-8783-D1A59C01223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F30780CC-0B63-4BE5-AC52-02D7269E6D7E}"/>
              </a:ext>
            </a:extLst>
          </p:cNvPr>
          <p:cNvSpPr>
            <a:spLocks noGrp="1"/>
          </p:cNvSpPr>
          <p:nvPr>
            <p:ph type="dt" sz="half" idx="10"/>
          </p:nvPr>
        </p:nvSpPr>
        <p:spPr>
          <a:xfrm>
            <a:off x="838200" y="6356350"/>
            <a:ext cx="2743200" cy="365125"/>
          </a:xfrm>
          <a:prstGeom prst="rect">
            <a:avLst/>
          </a:prstGeom>
        </p:spPr>
        <p:txBody>
          <a:bodyPr/>
          <a:lstStyle>
            <a:lvl1pPr>
              <a:defRPr>
                <a:latin typeface="Arial" panose="020B0604020202020204" pitchFamily="34" charset="0"/>
              </a:defRPr>
            </a:lvl1pPr>
          </a:lstStyle>
          <a:p>
            <a:fld id="{3684650E-EB86-4C22-BB39-94127C8E16AF}" type="datetimeFigureOut">
              <a:rPr lang="en-US" smtClean="0"/>
              <a:pPr/>
              <a:t>5/26/2025</a:t>
            </a:fld>
            <a:endParaRPr lang="en-US" dirty="0"/>
          </a:p>
        </p:txBody>
      </p:sp>
      <p:sp>
        <p:nvSpPr>
          <p:cNvPr id="6" name="Footer Placeholder 5">
            <a:extLst>
              <a:ext uri="{FF2B5EF4-FFF2-40B4-BE49-F238E27FC236}">
                <a16:creationId xmlns:a16="http://schemas.microsoft.com/office/drawing/2014/main" id="{64537FA1-AA84-4F46-859B-DA481FAEC85B}"/>
              </a:ext>
            </a:extLst>
          </p:cNvPr>
          <p:cNvSpPr>
            <a:spLocks noGrp="1"/>
          </p:cNvSpPr>
          <p:nvPr>
            <p:ph type="ftr" sz="quarter" idx="11"/>
          </p:nvPr>
        </p:nvSpPr>
        <p:spPr>
          <a:xfrm>
            <a:off x="4038600" y="6356350"/>
            <a:ext cx="4114800" cy="365125"/>
          </a:xfrm>
          <a:prstGeom prst="rect">
            <a:avLst/>
          </a:prstGeom>
        </p:spPr>
        <p:txBody>
          <a:bodyPr/>
          <a:lstStyle>
            <a:lvl1pPr>
              <a:defRPr>
                <a:latin typeface="Arial" panose="020B0604020202020204" pitchFamily="34" charset="0"/>
              </a:defRPr>
            </a:lvl1pPr>
          </a:lstStyle>
          <a:p>
            <a:endParaRPr lang="en-US" dirty="0"/>
          </a:p>
        </p:txBody>
      </p:sp>
      <p:sp>
        <p:nvSpPr>
          <p:cNvPr id="7" name="Slide Number Placeholder 6">
            <a:extLst>
              <a:ext uri="{FF2B5EF4-FFF2-40B4-BE49-F238E27FC236}">
                <a16:creationId xmlns:a16="http://schemas.microsoft.com/office/drawing/2014/main" id="{8A9EE641-C7D8-41B2-B551-AA5677B95C14}"/>
              </a:ext>
            </a:extLst>
          </p:cNvPr>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defRPr>
            </a:lvl1pPr>
          </a:lstStyle>
          <a:p>
            <a:fld id="{4EFB455B-1B93-4778-A131-0D897411A186}" type="slidenum">
              <a:rPr lang="en-US" smtClean="0"/>
              <a:pPr/>
              <a:t>‹#›</a:t>
            </a:fld>
            <a:endParaRPr lang="en-US" dirty="0"/>
          </a:p>
        </p:txBody>
      </p:sp>
    </p:spTree>
    <p:extLst>
      <p:ext uri="{BB962C8B-B14F-4D97-AF65-F5344CB8AC3E}">
        <p14:creationId xmlns:p14="http://schemas.microsoft.com/office/powerpoint/2010/main" val="2195625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A7794-752D-4665-AA58-545DE4219A61}"/>
              </a:ext>
            </a:extLst>
          </p:cNvPr>
          <p:cNvSpPr>
            <a:spLocks noGrp="1"/>
          </p:cNvSpPr>
          <p:nvPr>
            <p:ph type="title"/>
          </p:nvPr>
        </p:nvSpPr>
        <p:spPr>
          <a:xfrm>
            <a:off x="839788" y="457200"/>
            <a:ext cx="3932237" cy="1600200"/>
          </a:xfrm>
          <a:prstGeom prst="rect">
            <a:avLst/>
          </a:prstGeom>
        </p:spPr>
        <p:txBody>
          <a:bodyPr anchor="b"/>
          <a:lstStyle>
            <a:lvl1pPr>
              <a:defRPr sz="3200">
                <a:latin typeface="Arial" panose="020B0604020202020204" pitchFamily="34" charset="0"/>
              </a:defRPr>
            </a:lvl1pPr>
          </a:lstStyle>
          <a:p>
            <a:r>
              <a:rPr lang="en-US" dirty="0"/>
              <a:t>Click to edit Master title style</a:t>
            </a:r>
          </a:p>
        </p:txBody>
      </p:sp>
      <p:sp>
        <p:nvSpPr>
          <p:cNvPr id="3" name="Picture Placeholder 2">
            <a:extLst>
              <a:ext uri="{FF2B5EF4-FFF2-40B4-BE49-F238E27FC236}">
                <a16:creationId xmlns:a16="http://schemas.microsoft.com/office/drawing/2014/main" id="{1FA2426F-30BD-4EFB-9498-3C40FAB82808}"/>
              </a:ext>
            </a:extLst>
          </p:cNvPr>
          <p:cNvSpPr>
            <a:spLocks noGrp="1"/>
          </p:cNvSpPr>
          <p:nvPr>
            <p:ph type="pic" idx="1"/>
          </p:nvPr>
        </p:nvSpPr>
        <p:spPr>
          <a:xfrm>
            <a:off x="5183188" y="987425"/>
            <a:ext cx="6172200" cy="4873625"/>
          </a:xfrm>
          <a:prstGeom prst="rect">
            <a:avLst/>
          </a:prstGeom>
        </p:spPr>
        <p:txBody>
          <a:bodyPr/>
          <a:lstStyle>
            <a:lvl1pPr marL="0" indent="0">
              <a:buNone/>
              <a:defRPr sz="3200">
                <a:latin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8FA26A5E-C852-4252-8CCD-32CA6563CF9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7B90B9DD-6965-4222-BCC2-222F3ED16196}"/>
              </a:ext>
            </a:extLst>
          </p:cNvPr>
          <p:cNvSpPr>
            <a:spLocks noGrp="1"/>
          </p:cNvSpPr>
          <p:nvPr>
            <p:ph type="dt" sz="half" idx="10"/>
          </p:nvPr>
        </p:nvSpPr>
        <p:spPr>
          <a:xfrm>
            <a:off x="838200" y="6356350"/>
            <a:ext cx="2743200" cy="365125"/>
          </a:xfrm>
          <a:prstGeom prst="rect">
            <a:avLst/>
          </a:prstGeom>
        </p:spPr>
        <p:txBody>
          <a:bodyPr/>
          <a:lstStyle>
            <a:lvl1pPr>
              <a:defRPr>
                <a:latin typeface="Arial" panose="020B0604020202020204" pitchFamily="34" charset="0"/>
              </a:defRPr>
            </a:lvl1pPr>
          </a:lstStyle>
          <a:p>
            <a:fld id="{3684650E-EB86-4C22-BB39-94127C8E16AF}" type="datetimeFigureOut">
              <a:rPr lang="en-US" smtClean="0"/>
              <a:pPr/>
              <a:t>5/26/2025</a:t>
            </a:fld>
            <a:endParaRPr lang="en-US" dirty="0"/>
          </a:p>
        </p:txBody>
      </p:sp>
      <p:sp>
        <p:nvSpPr>
          <p:cNvPr id="6" name="Footer Placeholder 5">
            <a:extLst>
              <a:ext uri="{FF2B5EF4-FFF2-40B4-BE49-F238E27FC236}">
                <a16:creationId xmlns:a16="http://schemas.microsoft.com/office/drawing/2014/main" id="{438CA87A-288C-4255-9175-6D9D1F985D6A}"/>
              </a:ext>
            </a:extLst>
          </p:cNvPr>
          <p:cNvSpPr>
            <a:spLocks noGrp="1"/>
          </p:cNvSpPr>
          <p:nvPr>
            <p:ph type="ftr" sz="quarter" idx="11"/>
          </p:nvPr>
        </p:nvSpPr>
        <p:spPr>
          <a:xfrm>
            <a:off x="4038600" y="6356350"/>
            <a:ext cx="4114800" cy="365125"/>
          </a:xfrm>
          <a:prstGeom prst="rect">
            <a:avLst/>
          </a:prstGeom>
        </p:spPr>
        <p:txBody>
          <a:bodyPr/>
          <a:lstStyle>
            <a:lvl1pPr>
              <a:defRPr>
                <a:latin typeface="Arial" panose="020B0604020202020204" pitchFamily="34" charset="0"/>
              </a:defRPr>
            </a:lvl1pPr>
          </a:lstStyle>
          <a:p>
            <a:endParaRPr lang="en-US" dirty="0"/>
          </a:p>
        </p:txBody>
      </p:sp>
      <p:sp>
        <p:nvSpPr>
          <p:cNvPr id="7" name="Slide Number Placeholder 6">
            <a:extLst>
              <a:ext uri="{FF2B5EF4-FFF2-40B4-BE49-F238E27FC236}">
                <a16:creationId xmlns:a16="http://schemas.microsoft.com/office/drawing/2014/main" id="{E3F879D5-8E78-436D-924E-89C9320A38B5}"/>
              </a:ext>
            </a:extLst>
          </p:cNvPr>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defRPr>
            </a:lvl1pPr>
          </a:lstStyle>
          <a:p>
            <a:fld id="{4EFB455B-1B93-4778-A131-0D897411A186}" type="slidenum">
              <a:rPr lang="en-US" smtClean="0"/>
              <a:pPr/>
              <a:t>‹#›</a:t>
            </a:fld>
            <a:endParaRPr lang="en-US" dirty="0"/>
          </a:p>
        </p:txBody>
      </p:sp>
    </p:spTree>
    <p:extLst>
      <p:ext uri="{BB962C8B-B14F-4D97-AF65-F5344CB8AC3E}">
        <p14:creationId xmlns:p14="http://schemas.microsoft.com/office/powerpoint/2010/main" val="1870228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14" name="Rectangle 13">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latin typeface="Arial" panose="020B0604020202020204" pitchFamily="34" charset="0"/>
              </a:endParaRPr>
            </a:p>
          </p:txBody>
        </p:sp>
        <p:sp>
          <p:nvSpPr>
            <p:cNvPr id="15"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sp>
          <p:nvSpPr>
            <p:cNvPr id="16"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sp>
          <p:nvSpPr>
            <p:cNvPr id="17"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sp>
          <p:nvSpPr>
            <p:cNvPr id="18"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grpSp>
      <p:sp>
        <p:nvSpPr>
          <p:cNvPr id="19" name="TextBox 18">
            <a:extLst>
              <a:ext uri="{FF2B5EF4-FFF2-40B4-BE49-F238E27FC236}">
                <a16:creationId xmlns:a16="http://schemas.microsoft.com/office/drawing/2014/main" id="{4F4B0D8F-E956-40B8-AA61-A33D79D6F8F1}"/>
              </a:ext>
            </a:extLst>
          </p:cNvPr>
          <p:cNvSpPr txBox="1"/>
          <p:nvPr userDrawn="1"/>
        </p:nvSpPr>
        <p:spPr>
          <a:xfrm>
            <a:off x="11613220" y="6392138"/>
            <a:ext cx="251672"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Montserrat Bold" pitchFamily="2" charset="0"/>
              </a:rPr>
              <a:pPr algn="ctr"/>
              <a:t>‹#›</a:t>
            </a:fld>
            <a:endParaRPr lang="en-US" sz="1400">
              <a:solidFill>
                <a:schemeClr val="tx1">
                  <a:lumMod val="75000"/>
                  <a:lumOff val="25000"/>
                </a:schemeClr>
              </a:solidFill>
              <a:latin typeface="Montserrat Bold" pitchFamily="2" charset="0"/>
            </a:endParaRPr>
          </a:p>
        </p:txBody>
      </p:sp>
      <p:pic>
        <p:nvPicPr>
          <p:cNvPr id="2" name="Picture 1">
            <a:extLst>
              <a:ext uri="{FF2B5EF4-FFF2-40B4-BE49-F238E27FC236}">
                <a16:creationId xmlns:a16="http://schemas.microsoft.com/office/drawing/2014/main" id="{06687B78-DCF8-9BDB-FAE7-EB4C9EA75341}"/>
              </a:ext>
            </a:extLst>
          </p:cNvPr>
          <p:cNvPicPr>
            <a:picLocks noChangeAspect="1"/>
          </p:cNvPicPr>
          <p:nvPr userDrawn="1"/>
        </p:nvPicPr>
        <p:blipFill>
          <a:blip r:embed="rId13"/>
          <a:stretch>
            <a:fillRect/>
          </a:stretch>
        </p:blipFill>
        <p:spPr>
          <a:xfrm>
            <a:off x="7305620" y="357785"/>
            <a:ext cx="2638264" cy="544231"/>
          </a:xfrm>
          <a:prstGeom prst="rect">
            <a:avLst/>
          </a:prstGeom>
        </p:spPr>
      </p:pic>
      <p:pic>
        <p:nvPicPr>
          <p:cNvPr id="3" name="Picture 2">
            <a:extLst>
              <a:ext uri="{FF2B5EF4-FFF2-40B4-BE49-F238E27FC236}">
                <a16:creationId xmlns:a16="http://schemas.microsoft.com/office/drawing/2014/main" id="{715A68C2-2B97-6B92-A284-72E4862F93B0}"/>
              </a:ext>
            </a:extLst>
          </p:cNvPr>
          <p:cNvPicPr>
            <a:picLocks noChangeAspect="1"/>
          </p:cNvPicPr>
          <p:nvPr userDrawn="1"/>
        </p:nvPicPr>
        <p:blipFill>
          <a:blip r:embed="rId14"/>
          <a:stretch>
            <a:fillRect/>
          </a:stretch>
        </p:blipFill>
        <p:spPr>
          <a:xfrm>
            <a:off x="10182024" y="-112668"/>
            <a:ext cx="1596091" cy="1596091"/>
          </a:xfrm>
          <a:prstGeom prst="rect">
            <a:avLst/>
          </a:prstGeom>
        </p:spPr>
      </p:pic>
      <p:pic>
        <p:nvPicPr>
          <p:cNvPr id="4" name="Picture 3">
            <a:extLst>
              <a:ext uri="{FF2B5EF4-FFF2-40B4-BE49-F238E27FC236}">
                <a16:creationId xmlns:a16="http://schemas.microsoft.com/office/drawing/2014/main" id="{6A785248-4EF7-0A5B-0B19-65A5C2F1A3F0}"/>
              </a:ext>
            </a:extLst>
          </p:cNvPr>
          <p:cNvPicPr>
            <a:picLocks noChangeAspect="1"/>
          </p:cNvPicPr>
          <p:nvPr userDrawn="1"/>
        </p:nvPicPr>
        <p:blipFill>
          <a:blip r:embed="rId15"/>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3649C528-B0AF-B933-4410-1156382ACB5A}"/>
              </a:ext>
            </a:extLst>
          </p:cNvPr>
          <p:cNvPicPr>
            <a:picLocks noChangeAspect="1"/>
          </p:cNvPicPr>
          <p:nvPr userDrawn="1"/>
        </p:nvPicPr>
        <p:blipFill>
          <a:blip r:embed="rId16"/>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53600833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393862776"/>
      </p:ext>
    </p:extLst>
  </p:cSld>
  <p:clrMap bg1="lt1" tx1="dk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702" r:id="rId9"/>
    <p:sldLayoutId id="2147483703"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582104935"/>
      </p:ext>
    </p:extLst>
  </p:cSld>
  <p:clrMap bg1="lt1" tx1="dk1" bg2="dk2" tx2="lt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image" Target="../media/image7.wmf"/></Relationships>
</file>

<file path=ppt/slides/_rels/slide12.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0.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0.xml"/><Relationship Id="rId1" Type="http://schemas.openxmlformats.org/officeDocument/2006/relationships/vmlDrawing" Target="../drawings/vmlDrawing3.vml"/><Relationship Id="rId5" Type="http://schemas.openxmlformats.org/officeDocument/2006/relationships/image" Target="../media/image9.wmf"/><Relationship Id="rId4" Type="http://schemas.openxmlformats.org/officeDocument/2006/relationships/oleObject" Target="../embeddings/oleObject3.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0.xml"/><Relationship Id="rId1" Type="http://schemas.openxmlformats.org/officeDocument/2006/relationships/vmlDrawing" Target="../drawings/vmlDrawing4.vml"/><Relationship Id="rId4" Type="http://schemas.openxmlformats.org/officeDocument/2006/relationships/image" Target="../media/image10.w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3.xml"/><Relationship Id="rId1" Type="http://schemas.openxmlformats.org/officeDocument/2006/relationships/vmlDrawing" Target="../drawings/vmlDrawing5.vml"/><Relationship Id="rId4" Type="http://schemas.openxmlformats.org/officeDocument/2006/relationships/image" Target="../media/image11.emf"/></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arget="../media/image16.emf" Type="http://schemas.openxmlformats.org/officeDocument/2006/relationships/image"/><Relationship Id="rId2" Target="../slideLayouts/slideLayout13.xml" Type="http://schemas.openxmlformats.org/officeDocument/2006/relationships/slideLayout"/><Relationship Id="rId4" Target="../media/image16.emf" Type="http://schemas.openxmlformats.org/officeDocument/2006/relationships/image"/></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arget="../media/image18.emf" Type="http://schemas.openxmlformats.org/officeDocument/2006/relationships/image"/><Relationship Id="rId2" Target="../slideLayouts/slideLayout13.xml" Type="http://schemas.openxmlformats.org/officeDocument/2006/relationships/slideLayout"/><Relationship Id="rId4" Target="../media/image18.emf" Type="http://schemas.openxmlformats.org/officeDocument/2006/relationships/image"/></Relationships>
</file>

<file path=ppt/slides/_rels/slide32.xml.rels><?xml version="1.0" encoding="UTF-8" standalone="yes" ?><Relationships xmlns="http://schemas.openxmlformats.org/package/2006/relationships"><Relationship Id="rId3" Target="../media/image19.emf" Type="http://schemas.openxmlformats.org/officeDocument/2006/relationships/image"/><Relationship Id="rId2" Target="../slideLayouts/slideLayout21.xml" Type="http://schemas.openxmlformats.org/officeDocument/2006/relationships/slideLayout"/><Relationship Id="rId6" Target="../media/image20.emf" Type="http://schemas.openxmlformats.org/officeDocument/2006/relationships/image"/><Relationship Id="rId5" Target="../media/image20.emf" Type="http://schemas.openxmlformats.org/officeDocument/2006/relationships/image"/><Relationship Id="rId4" Target="../media/image19.emf" Type="http://schemas.openxmlformats.org/officeDocument/2006/relationships/image"/></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arget="../media/image21.emf" Type="http://schemas.openxmlformats.org/officeDocument/2006/relationships/image"/><Relationship Id="rId2" Target="../slideLayouts/slideLayout21.xml" Type="http://schemas.openxmlformats.org/officeDocument/2006/relationships/slideLayout"/><Relationship Id="rId6" Target="../media/image22.emf" Type="http://schemas.openxmlformats.org/officeDocument/2006/relationships/image"/><Relationship Id="rId5" Target="../media/image22.emf" Type="http://schemas.openxmlformats.org/officeDocument/2006/relationships/image"/><Relationship Id="rId4" Target="../media/image21.emf" Type="http://schemas.openxmlformats.org/officeDocument/2006/relationships/image"/></Relationships>
</file>

<file path=ppt/slides/_rels/slide36.xml.rels><?xml version="1.0" encoding="UTF-8" standalone="yes" ?><Relationships xmlns="http://schemas.openxmlformats.org/package/2006/relationships"><Relationship Id="rId3" Target="../media/image23.emf" Type="http://schemas.openxmlformats.org/officeDocument/2006/relationships/image"/><Relationship Id="rId2" Target="../slideLayouts/slideLayout21.xml" Type="http://schemas.openxmlformats.org/officeDocument/2006/relationships/slideLayout"/><Relationship Id="rId4" Target="../media/image23.emf" Type="http://schemas.openxmlformats.org/officeDocument/2006/relationships/image"/></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200696" y="1873504"/>
            <a:ext cx="5856514" cy="4773263"/>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46" name="Google Shape;46;p15"/>
          <p:cNvSpPr txBox="1">
            <a:spLocks noGrp="1"/>
          </p:cNvSpPr>
          <p:nvPr>
            <p:ph type="ctrTitle"/>
          </p:nvPr>
        </p:nvSpPr>
        <p:spPr>
          <a:xfrm>
            <a:off x="661958" y="483428"/>
            <a:ext cx="9789157" cy="2323600"/>
          </a:xfrm>
          <a:prstGeom prst="rect">
            <a:avLst/>
          </a:prstGeom>
        </p:spPr>
        <p:txBody>
          <a:bodyPr spcFirstLastPara="1" wrap="square" lIns="121900" tIns="121900" rIns="121900" bIns="121900" anchor="ctr" anchorCtr="0">
            <a:noAutofit/>
          </a:bodyPr>
          <a:lstStyle/>
          <a:p>
            <a:r>
              <a:rPr lang="en" sz="4400" b="1" dirty="0">
                <a:solidFill>
                  <a:schemeClr val="accent1">
                    <a:lumMod val="50000"/>
                  </a:schemeClr>
                </a:solidFill>
              </a:rPr>
              <a:t>CHƯƠNG TRÌNH TẬP </a:t>
            </a:r>
            <a:r>
              <a:rPr lang="en" sz="4400" b="1">
                <a:solidFill>
                  <a:schemeClr val="accent1">
                    <a:lumMod val="50000"/>
                  </a:schemeClr>
                </a:solidFill>
              </a:rPr>
              <a:t>HUẤN </a:t>
            </a:r>
            <a:r>
              <a:rPr lang="en" sz="4400" b="1" smtClean="0">
                <a:solidFill>
                  <a:schemeClr val="accent1">
                    <a:lumMod val="50000"/>
                  </a:schemeClr>
                </a:solidFill>
              </a:rPr>
              <a:t>CHO </a:t>
            </a:r>
            <a:br>
              <a:rPr lang="en" sz="4400" b="1" smtClean="0">
                <a:solidFill>
                  <a:schemeClr val="accent1">
                    <a:lumMod val="50000"/>
                  </a:schemeClr>
                </a:solidFill>
              </a:rPr>
            </a:br>
            <a:r>
              <a:rPr lang="en" sz="4400" b="1" smtClean="0">
                <a:solidFill>
                  <a:schemeClr val="accent1">
                    <a:lumMod val="50000"/>
                  </a:schemeClr>
                </a:solidFill>
              </a:rPr>
              <a:t>DOANH NGHIỆP CÔNG NGHIỆP</a:t>
            </a:r>
            <a:endParaRPr sz="4400" b="1" dirty="0">
              <a:solidFill>
                <a:schemeClr val="accent1">
                  <a:lumMod val="50000"/>
                </a:schemeClr>
              </a:solidFill>
            </a:endParaRPr>
          </a:p>
        </p:txBody>
      </p:sp>
      <p:sp>
        <p:nvSpPr>
          <p:cNvPr id="2" name="TextBox 1">
            <a:extLst>
              <a:ext uri="{FF2B5EF4-FFF2-40B4-BE49-F238E27FC236}">
                <a16:creationId xmlns:a16="http://schemas.microsoft.com/office/drawing/2014/main" id="{211F58B7-9256-20A1-4781-49842EC9AD22}"/>
              </a:ext>
            </a:extLst>
          </p:cNvPr>
          <p:cNvSpPr txBox="1"/>
          <p:nvPr/>
        </p:nvSpPr>
        <p:spPr>
          <a:xfrm>
            <a:off x="661958" y="2833456"/>
            <a:ext cx="5383324" cy="40011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ko-KR" sz="2000" b="1" i="0" u="none" strike="noStrike" kern="0" cap="none" spc="0" normalizeH="0" baseline="0" noProof="0" smtClean="0">
                <a:ln>
                  <a:noFill/>
                </a:ln>
                <a:solidFill>
                  <a:srgbClr val="0070C0"/>
                </a:solidFill>
                <a:effectLst/>
                <a:uLnTx/>
                <a:uFillTx/>
                <a:latin typeface="Arial"/>
                <a:ea typeface="맑은 고딕" panose="020B0503020000020004" pitchFamily="34" charset="-127"/>
                <a:cs typeface="Arial" pitchFamily="34" charset="0"/>
                <a:sym typeface="Arial"/>
              </a:rPr>
              <a:t>Quản lý Doanh </a:t>
            </a:r>
            <a:r>
              <a:rPr kumimoji="0" lang="en-US" altLang="ko-KR" sz="2000" b="1" i="0" u="none" strike="noStrike" kern="0" cap="none" spc="0" normalizeH="0" baseline="0" noProof="0" dirty="0" err="1">
                <a:ln>
                  <a:noFill/>
                </a:ln>
                <a:solidFill>
                  <a:srgbClr val="0070C0"/>
                </a:solidFill>
                <a:effectLst/>
                <a:uLnTx/>
                <a:uFillTx/>
                <a:latin typeface="Arial"/>
                <a:ea typeface="맑은 고딕" panose="020B0503020000020004" pitchFamily="34" charset="-127"/>
                <a:cs typeface="Arial" pitchFamily="34" charset="0"/>
                <a:sym typeface="Arial"/>
              </a:rPr>
              <a:t>nghiệp</a:t>
            </a:r>
            <a:endParaRPr kumimoji="0" lang="ko-KR" altLang="en-US" sz="2000" b="1" i="0" u="none" strike="noStrike" kern="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36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6" y="3801520"/>
            <a:ext cx="6699951" cy="2323600"/>
          </a:xfrm>
        </p:spPr>
        <p:txBody>
          <a:bodyPr>
            <a:normAutofit/>
          </a:bodyPr>
          <a:lstStyle/>
          <a:p>
            <a:pPr indent="-279400">
              <a:buClr>
                <a:schemeClr val="accent1">
                  <a:lumMod val="50000"/>
                </a:schemeClr>
              </a:buClr>
            </a:pPr>
            <a:r>
              <a:rPr lang="en-VN" sz="2000" b="1" u="sng">
                <a:solidFill>
                  <a:schemeClr val="accent1">
                    <a:lumMod val="50000"/>
                  </a:schemeClr>
                </a:solidFill>
              </a:rPr>
              <a:t>Module </a:t>
            </a:r>
            <a:r>
              <a:rPr lang="en-US" sz="2000" b="1" u="sng" smtClean="0">
                <a:solidFill>
                  <a:schemeClr val="accent1">
                    <a:lumMod val="50000"/>
                  </a:schemeClr>
                </a:solidFill>
              </a:rPr>
              <a:t>19</a:t>
            </a:r>
            <a:r>
              <a:rPr lang="en-VN" sz="2000" b="1" u="sng" smtClean="0">
                <a:solidFill>
                  <a:schemeClr val="accent1">
                    <a:lumMod val="50000"/>
                  </a:schemeClr>
                </a:solidFill>
              </a:rPr>
              <a:t>:</a:t>
            </a:r>
            <a:r>
              <a:rPr lang="en-US" sz="2000" smtClean="0">
                <a:solidFill>
                  <a:schemeClr val="accent1">
                    <a:lumMod val="50000"/>
                  </a:schemeClr>
                </a:solidFill>
              </a:rPr>
              <a:t> </a:t>
            </a:r>
          </a:p>
          <a:p>
            <a:pPr marL="177800" indent="0">
              <a:buClr>
                <a:schemeClr val="accent1">
                  <a:lumMod val="50000"/>
                </a:schemeClr>
              </a:buClr>
            </a:pPr>
            <a:r>
              <a:rPr lang="en-US" sz="2000" smtClean="0">
                <a:solidFill>
                  <a:schemeClr val="accent1">
                    <a:lumMod val="50000"/>
                  </a:schemeClr>
                </a:solidFill>
              </a:rPr>
              <a:t>Khái niệm, chỉ tiêu về phân tích kinh tế tài chính dự án TKNL</a:t>
            </a:r>
            <a:endParaRPr lang="en-US" sz="2000" dirty="0">
              <a:solidFill>
                <a:schemeClr val="accent1">
                  <a:lumMod val="50000"/>
                </a:schemeClr>
              </a:solidFill>
            </a:endParaRPr>
          </a:p>
        </p:txBody>
      </p:sp>
    </p:spTree>
    <p:extLst>
      <p:ext uri="{BB962C8B-B14F-4D97-AF65-F5344CB8AC3E}">
        <p14:creationId xmlns:p14="http://schemas.microsoft.com/office/powerpoint/2010/main" val="33375412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3181E-C2F0-4E28-81ED-D9887EF0C957}"/>
              </a:ext>
            </a:extLst>
          </p:cNvPr>
          <p:cNvSpPr>
            <a:spLocks noGrp="1"/>
          </p:cNvSpPr>
          <p:nvPr>
            <p:ph type="title"/>
          </p:nvPr>
        </p:nvSpPr>
        <p:spPr/>
        <p:txBody>
          <a:bodyPr>
            <a:noAutofit/>
          </a:bodyPr>
          <a:lstStyle/>
          <a:p>
            <a:r>
              <a:rPr lang="en-US" sz="3200" b="1" smtClean="0">
                <a:solidFill>
                  <a:schemeClr val="accent1">
                    <a:lumMod val="50000"/>
                  </a:schemeClr>
                </a:solidFill>
                <a:latin typeface="Arial" panose="020B0604020202020204" pitchFamily="34" charset="0"/>
                <a:ea typeface="ＭＳ Ｐゴシック" charset="-128"/>
              </a:rPr>
              <a:t>1.6. ẢNH HƯỞNG CỦA LẠM PHÁT</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AE6C1F22-51BC-41B8-8B01-6E02DF281D3F}"/>
              </a:ext>
            </a:extLst>
          </p:cNvPr>
          <p:cNvSpPr>
            <a:spLocks noGrp="1"/>
          </p:cNvSpPr>
          <p:nvPr>
            <p:ph type="body" idx="1"/>
          </p:nvPr>
        </p:nvSpPr>
        <p:spPr>
          <a:xfrm>
            <a:off x="609600" y="3250773"/>
            <a:ext cx="10972800" cy="3126300"/>
          </a:xfrm>
        </p:spPr>
        <p:txBody>
          <a:bodyPr>
            <a:normAutofit/>
          </a:bodyPr>
          <a:lstStyle/>
          <a:p>
            <a:pPr algn="just" eaLnBrk="1" hangingPunct="1">
              <a:buFontTx/>
              <a:buNone/>
            </a:pPr>
            <a:r>
              <a:rPr lang="en-US" sz="2400" i="1" dirty="0" err="1">
                <a:solidFill>
                  <a:schemeClr val="tx1"/>
                </a:solidFill>
                <a:latin typeface="Arial" panose="020B0604020202020204" pitchFamily="34" charset="0"/>
                <a:ea typeface="ＭＳ Ｐゴシック" charset="-128"/>
                <a:cs typeface="Arial" panose="020B0604020202020204" pitchFamily="34" charset="0"/>
              </a:rPr>
              <a:t>Khái</a:t>
            </a:r>
            <a:r>
              <a:rPr lang="en-US" sz="2400" i="1" dirty="0">
                <a:solidFill>
                  <a:schemeClr val="tx1"/>
                </a:solidFill>
                <a:latin typeface="Arial" panose="020B0604020202020204" pitchFamily="34" charset="0"/>
                <a:ea typeface="ＭＳ Ｐゴシック" charset="-128"/>
                <a:cs typeface="Arial" panose="020B0604020202020204" pitchFamily="34" charset="0"/>
              </a:rPr>
              <a:t> </a:t>
            </a:r>
            <a:r>
              <a:rPr lang="en-US" sz="2400" i="1" dirty="0" err="1">
                <a:solidFill>
                  <a:schemeClr val="tx1"/>
                </a:solidFill>
                <a:latin typeface="Arial" panose="020B0604020202020204" pitchFamily="34" charset="0"/>
                <a:ea typeface="ＭＳ Ｐゴシック" charset="-128"/>
                <a:cs typeface="Arial" panose="020B0604020202020204" pitchFamily="34" charset="0"/>
              </a:rPr>
              <a:t>niệm</a:t>
            </a:r>
            <a:r>
              <a:rPr lang="en-US" sz="2400" i="1" dirty="0">
                <a:solidFill>
                  <a:schemeClr val="tx1"/>
                </a:solidFill>
                <a:latin typeface="Arial" panose="020B0604020202020204" pitchFamily="34" charset="0"/>
                <a:ea typeface="ＭＳ Ｐゴシック" charset="-128"/>
                <a:cs typeface="Arial" panose="020B0604020202020204" pitchFamily="34" charset="0"/>
              </a:rPr>
              <a:t> </a:t>
            </a:r>
            <a:r>
              <a:rPr lang="en-US" sz="2400" i="1" dirty="0" err="1">
                <a:solidFill>
                  <a:schemeClr val="tx1"/>
                </a:solidFill>
                <a:latin typeface="Arial" panose="020B0604020202020204" pitchFamily="34" charset="0"/>
                <a:ea typeface="ＭＳ Ｐゴシック" charset="-128"/>
                <a:cs typeface="Arial" panose="020B0604020202020204" pitchFamily="34" charset="0"/>
              </a:rPr>
              <a:t>lạm</a:t>
            </a:r>
            <a:r>
              <a:rPr lang="en-US" sz="2400" i="1" dirty="0">
                <a:solidFill>
                  <a:schemeClr val="tx1"/>
                </a:solidFill>
                <a:latin typeface="Arial" panose="020B0604020202020204" pitchFamily="34" charset="0"/>
                <a:ea typeface="ＭＳ Ｐゴシック" charset="-128"/>
                <a:cs typeface="Arial" panose="020B0604020202020204" pitchFamily="34" charset="0"/>
              </a:rPr>
              <a:t> </a:t>
            </a:r>
            <a:r>
              <a:rPr lang="en-US" sz="2400" i="1" dirty="0" err="1">
                <a:solidFill>
                  <a:schemeClr val="tx1"/>
                </a:solidFill>
                <a:latin typeface="Arial" panose="020B0604020202020204" pitchFamily="34" charset="0"/>
                <a:ea typeface="ＭＳ Ｐゴシック" charset="-128"/>
                <a:cs typeface="Arial" panose="020B0604020202020204" pitchFamily="34" charset="0"/>
              </a:rPr>
              <a:t>phát</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mức</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độ</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sụt</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giảm</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giá</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trị</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của</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đồng</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tiền</a:t>
            </a:r>
            <a:endParaRPr lang="en-US" sz="2400" dirty="0">
              <a:solidFill>
                <a:schemeClr val="tx1"/>
              </a:solidFill>
              <a:latin typeface="Arial" panose="020B0604020202020204" pitchFamily="34" charset="0"/>
              <a:ea typeface="ＭＳ Ｐゴシック" charset="-128"/>
              <a:cs typeface="Arial" panose="020B0604020202020204" pitchFamily="34" charset="0"/>
            </a:endParaRPr>
          </a:p>
          <a:p>
            <a:pPr lvl="1" algn="just" eaLnBrk="1" hangingPunct="1">
              <a:buFont typeface="Wingdings" pitchFamily="2" charset="2"/>
              <a:buNone/>
            </a:pPr>
            <a:r>
              <a:rPr lang="en-US" sz="2400" dirty="0">
                <a:solidFill>
                  <a:schemeClr val="tx1"/>
                </a:solidFill>
                <a:latin typeface="Arial" panose="020B0604020202020204" pitchFamily="34" charset="0"/>
                <a:ea typeface="ＭＳ Ｐゴシック" charset="-128"/>
                <a:cs typeface="Arial" panose="020B0604020202020204" pitchFamily="34" charset="0"/>
              </a:rPr>
              <a:t>Ta </a:t>
            </a:r>
            <a:r>
              <a:rPr lang="en-US" sz="2400" dirty="0" err="1">
                <a:solidFill>
                  <a:schemeClr val="tx1"/>
                </a:solidFill>
                <a:latin typeface="Arial" panose="020B0604020202020204" pitchFamily="34" charset="0"/>
                <a:ea typeface="ＭＳ Ｐゴシック" charset="-128"/>
                <a:cs typeface="Arial" panose="020B0604020202020204" pitchFamily="34" charset="0"/>
              </a:rPr>
              <a:t>có</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thể</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chứng</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minh</a:t>
            </a:r>
            <a:r>
              <a:rPr lang="en-US" sz="2400" dirty="0">
                <a:solidFill>
                  <a:schemeClr val="tx1"/>
                </a:solidFill>
                <a:latin typeface="Arial" panose="020B0604020202020204" pitchFamily="34" charset="0"/>
                <a:ea typeface="ＭＳ Ｐゴシック" charset="-128"/>
                <a:cs typeface="Arial" panose="020B0604020202020204" pitchFamily="34" charset="0"/>
              </a:rPr>
              <a:t> </a:t>
            </a:r>
          </a:p>
          <a:p>
            <a:pPr lvl="1" algn="just" eaLnBrk="1" hangingPunct="1">
              <a:buFont typeface="Wingdings" pitchFamily="2" charset="2"/>
              <a:buNone/>
            </a:pPr>
            <a:r>
              <a:rPr lang="en-US" sz="2400" dirty="0">
                <a:solidFill>
                  <a:schemeClr val="tx1"/>
                </a:solidFill>
                <a:latin typeface="Arial" panose="020B0604020202020204" pitchFamily="34" charset="0"/>
                <a:ea typeface="ＭＳ Ｐゴシック" charset="-128"/>
                <a:cs typeface="Arial" panose="020B0604020202020204" pitchFamily="34" charset="0"/>
              </a:rPr>
              <a:t>	(1+R) = (1+r)* (1+i</a:t>
            </a:r>
            <a:r>
              <a:rPr lang="en-US" sz="2400" baseline="-25000" dirty="0">
                <a:solidFill>
                  <a:schemeClr val="tx1"/>
                </a:solidFill>
                <a:latin typeface="Arial" panose="020B0604020202020204" pitchFamily="34" charset="0"/>
                <a:ea typeface="ＭＳ Ｐゴシック" charset="-128"/>
                <a:cs typeface="Arial" panose="020B0604020202020204" pitchFamily="34" charset="0"/>
              </a:rPr>
              <a:t>lf</a:t>
            </a:r>
            <a:r>
              <a:rPr lang="en-US" sz="2400" dirty="0">
                <a:solidFill>
                  <a:schemeClr val="tx1"/>
                </a:solidFill>
                <a:latin typeface="Arial" panose="020B0604020202020204" pitchFamily="34" charset="0"/>
                <a:ea typeface="ＭＳ Ｐゴシック" charset="-128"/>
                <a:cs typeface="Arial" panose="020B0604020202020204" pitchFamily="34" charset="0"/>
              </a:rPr>
              <a:t>)</a:t>
            </a:r>
          </a:p>
          <a:p>
            <a:pPr lvl="1" algn="just" eaLnBrk="1" hangingPunct="1">
              <a:buFont typeface="Wingdings" pitchFamily="2" charset="2"/>
              <a:buNone/>
            </a:pPr>
            <a:r>
              <a:rPr lang="en-US" dirty="0">
                <a:solidFill>
                  <a:schemeClr val="tx1"/>
                </a:solidFill>
                <a:latin typeface="Arial" panose="020B0604020202020204" pitchFamily="34" charset="0"/>
                <a:ea typeface="ＭＳ Ｐゴシック" charset="-128"/>
                <a:cs typeface="Arial" panose="020B0604020202020204" pitchFamily="34" charset="0"/>
              </a:rPr>
              <a:t>r: </a:t>
            </a:r>
            <a:r>
              <a:rPr lang="en-US" dirty="0" err="1">
                <a:solidFill>
                  <a:schemeClr val="tx1"/>
                </a:solidFill>
                <a:latin typeface="Arial" panose="020B0604020202020204" pitchFamily="34" charset="0"/>
                <a:ea typeface="ＭＳ Ｐゴシック" charset="-128"/>
                <a:cs typeface="Arial" panose="020B0604020202020204" pitchFamily="34" charset="0"/>
              </a:rPr>
              <a:t>lãi</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suất</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suất</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chiết</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khấu</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danh</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nghĩa</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i</a:t>
            </a:r>
            <a:r>
              <a:rPr lang="en-US" baseline="-25000" dirty="0" err="1">
                <a:solidFill>
                  <a:schemeClr val="tx1"/>
                </a:solidFill>
                <a:latin typeface="Arial" panose="020B0604020202020204" pitchFamily="34" charset="0"/>
                <a:ea typeface="ＭＳ Ｐゴシック" charset="-128"/>
                <a:cs typeface="Arial" panose="020B0604020202020204" pitchFamily="34" charset="0"/>
              </a:rPr>
              <a:t>lf</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tốc</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độ</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lạm</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phát</a:t>
            </a:r>
            <a:r>
              <a:rPr lang="en-US" dirty="0">
                <a:solidFill>
                  <a:schemeClr val="tx1"/>
                </a:solidFill>
                <a:latin typeface="Arial" panose="020B0604020202020204" pitchFamily="34" charset="0"/>
                <a:ea typeface="ＭＳ Ｐゴシック" charset="-128"/>
                <a:cs typeface="Arial" panose="020B0604020202020204" pitchFamily="34" charset="0"/>
              </a:rPr>
              <a:t>; R: </a:t>
            </a:r>
            <a:r>
              <a:rPr lang="en-US" dirty="0" err="1">
                <a:solidFill>
                  <a:schemeClr val="tx1"/>
                </a:solidFill>
                <a:latin typeface="Arial" panose="020B0604020202020204" pitchFamily="34" charset="0"/>
                <a:ea typeface="ＭＳ Ｐゴシック" charset="-128"/>
                <a:cs typeface="Arial" panose="020B0604020202020204" pitchFamily="34" charset="0"/>
              </a:rPr>
              <a:t>suất</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chiết</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khấu</a:t>
            </a:r>
            <a:r>
              <a:rPr lang="en-US" dirty="0">
                <a:solidFill>
                  <a:schemeClr val="tx1"/>
                </a:solidFill>
                <a:latin typeface="Arial" panose="020B0604020202020204" pitchFamily="34" charset="0"/>
                <a:ea typeface="ＭＳ Ｐゴシック" charset="-128"/>
                <a:cs typeface="Arial" panose="020B0604020202020204" pitchFamily="34" charset="0"/>
              </a:rPr>
              <a:t> </a:t>
            </a:r>
            <a:r>
              <a:rPr lang="en-US" dirty="0" err="1">
                <a:solidFill>
                  <a:schemeClr val="tx1"/>
                </a:solidFill>
                <a:latin typeface="Arial" panose="020B0604020202020204" pitchFamily="34" charset="0"/>
                <a:ea typeface="ＭＳ Ｐゴシック" charset="-128"/>
                <a:cs typeface="Arial" panose="020B0604020202020204" pitchFamily="34" charset="0"/>
              </a:rPr>
              <a:t>thực</a:t>
            </a:r>
            <a:endParaRPr lang="en-US" dirty="0">
              <a:solidFill>
                <a:schemeClr val="tx1"/>
              </a:solidFill>
              <a:latin typeface="Arial" panose="020B0604020202020204" pitchFamily="34" charset="0"/>
              <a:ea typeface="ＭＳ Ｐゴシック" charset="-128"/>
              <a:cs typeface="Arial" panose="020B0604020202020204" pitchFamily="34" charset="0"/>
            </a:endParaRPr>
          </a:p>
          <a:p>
            <a:pPr lvl="1" algn="just" eaLnBrk="1" hangingPunct="1">
              <a:buFont typeface="Wingdings" pitchFamily="2" charset="2"/>
              <a:buNone/>
            </a:pPr>
            <a:r>
              <a:rPr lang="en-US" sz="2400" dirty="0">
                <a:solidFill>
                  <a:schemeClr val="tx1"/>
                </a:solidFill>
                <a:latin typeface="Arial" panose="020B0604020202020204" pitchFamily="34" charset="0"/>
                <a:ea typeface="ＭＳ Ｐゴシック" charset="-128"/>
                <a:cs typeface="Arial" panose="020B0604020202020204" pitchFamily="34" charset="0"/>
              </a:rPr>
              <a:t>hay </a:t>
            </a:r>
          </a:p>
          <a:p>
            <a:pPr lvl="1" algn="just" eaLnBrk="1" hangingPunct="1">
              <a:buFont typeface="Wingdings" pitchFamily="2" charset="2"/>
              <a:buNone/>
            </a:pPr>
            <a:r>
              <a:rPr lang="en-US" sz="2400" dirty="0">
                <a:solidFill>
                  <a:schemeClr val="tx1"/>
                </a:solidFill>
                <a:latin typeface="Arial" panose="020B0604020202020204" pitchFamily="34" charset="0"/>
                <a:ea typeface="ＭＳ Ｐゴシック" charset="-128"/>
                <a:cs typeface="Arial" panose="020B0604020202020204" pitchFamily="34" charset="0"/>
              </a:rPr>
              <a:t>	R = r +</a:t>
            </a:r>
            <a:r>
              <a:rPr lang="en-US" sz="2400" dirty="0" err="1">
                <a:solidFill>
                  <a:schemeClr val="tx1"/>
                </a:solidFill>
                <a:latin typeface="Arial" panose="020B0604020202020204" pitchFamily="34" charset="0"/>
                <a:ea typeface="ＭＳ Ｐゴシック" charset="-128"/>
                <a:cs typeface="Arial" panose="020B0604020202020204" pitchFamily="34" charset="0"/>
              </a:rPr>
              <a:t>i</a:t>
            </a:r>
            <a:r>
              <a:rPr lang="en-US" sz="2400" baseline="-25000" dirty="0" err="1">
                <a:solidFill>
                  <a:schemeClr val="tx1"/>
                </a:solidFill>
                <a:latin typeface="Arial" panose="020B0604020202020204" pitchFamily="34" charset="0"/>
                <a:ea typeface="ＭＳ Ｐゴシック" charset="-128"/>
                <a:cs typeface="Arial" panose="020B0604020202020204" pitchFamily="34" charset="0"/>
              </a:rPr>
              <a:t>lf</a:t>
            </a:r>
            <a:r>
              <a:rPr lang="en-US" sz="2400" baseline="-250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a:solidFill>
                  <a:schemeClr val="tx1"/>
                </a:solidFill>
                <a:latin typeface="Arial" panose="020B0604020202020204" pitchFamily="34" charset="0"/>
                <a:ea typeface="ＭＳ Ｐゴシック" charset="-128"/>
                <a:cs typeface="Arial" panose="020B0604020202020204" pitchFamily="34" charset="0"/>
              </a:rPr>
              <a:t>+r*</a:t>
            </a:r>
            <a:r>
              <a:rPr lang="en-US" sz="2400" dirty="0" err="1">
                <a:solidFill>
                  <a:schemeClr val="tx1"/>
                </a:solidFill>
                <a:latin typeface="Arial" panose="020B0604020202020204" pitchFamily="34" charset="0"/>
                <a:ea typeface="ＭＳ Ｐゴシック" charset="-128"/>
                <a:cs typeface="Arial" panose="020B0604020202020204" pitchFamily="34" charset="0"/>
              </a:rPr>
              <a:t>i</a:t>
            </a:r>
            <a:r>
              <a:rPr lang="en-US" sz="2400" baseline="-25000" dirty="0" err="1">
                <a:solidFill>
                  <a:schemeClr val="tx1"/>
                </a:solidFill>
                <a:latin typeface="Arial" panose="020B0604020202020204" pitchFamily="34" charset="0"/>
                <a:ea typeface="ＭＳ Ｐゴシック" charset="-128"/>
                <a:cs typeface="Arial" panose="020B0604020202020204" pitchFamily="34" charset="0"/>
              </a:rPr>
              <a:t>lf</a:t>
            </a:r>
            <a:r>
              <a:rPr lang="en-US" sz="2400" baseline="-250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a:solidFill>
                  <a:schemeClr val="tx1"/>
                </a:solidFill>
                <a:latin typeface="Arial" panose="020B0604020202020204" pitchFamily="34" charset="0"/>
                <a:ea typeface="ＭＳ Ｐゴシック" charset="-128"/>
                <a:cs typeface="Arial" panose="020B0604020202020204" pitchFamily="34" charset="0"/>
              </a:rPr>
              <a:t>  </a:t>
            </a:r>
          </a:p>
          <a:p>
            <a:pPr lvl="1" algn="just" eaLnBrk="1" hangingPunct="1">
              <a:buFont typeface="Wingdings" pitchFamily="2" charset="2"/>
              <a:buNone/>
            </a:pPr>
            <a:r>
              <a:rPr lang="en-US" sz="2400" dirty="0" err="1">
                <a:solidFill>
                  <a:schemeClr val="tx1"/>
                </a:solidFill>
                <a:latin typeface="Arial" panose="020B0604020202020204" pitchFamily="34" charset="0"/>
                <a:ea typeface="ＭＳ Ｐゴシック" charset="-128"/>
                <a:cs typeface="Arial" panose="020B0604020202020204" pitchFamily="34" charset="0"/>
              </a:rPr>
              <a:t>gần</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đúng</a:t>
            </a:r>
            <a:r>
              <a:rPr lang="en-US" sz="2400" dirty="0">
                <a:solidFill>
                  <a:schemeClr val="tx1"/>
                </a:solidFill>
                <a:latin typeface="Arial" panose="020B0604020202020204" pitchFamily="34" charset="0"/>
                <a:ea typeface="ＭＳ Ｐゴシック" charset="-128"/>
                <a:cs typeface="Arial" panose="020B0604020202020204" pitchFamily="34" charset="0"/>
              </a:rPr>
              <a:t> ta </a:t>
            </a:r>
            <a:r>
              <a:rPr lang="en-US" sz="2400" dirty="0" err="1">
                <a:solidFill>
                  <a:schemeClr val="tx1"/>
                </a:solidFill>
                <a:latin typeface="Arial" panose="020B0604020202020204" pitchFamily="34" charset="0"/>
                <a:ea typeface="ＭＳ Ｐゴシック" charset="-128"/>
                <a:cs typeface="Arial" panose="020B0604020202020204" pitchFamily="34" charset="0"/>
              </a:rPr>
              <a:t>có</a:t>
            </a:r>
            <a:endParaRPr lang="en-US" sz="2400" dirty="0">
              <a:solidFill>
                <a:schemeClr val="tx1"/>
              </a:solidFill>
              <a:latin typeface="Arial" panose="020B0604020202020204" pitchFamily="34" charset="0"/>
              <a:ea typeface="ＭＳ Ｐゴシック" charset="-128"/>
              <a:cs typeface="Arial" panose="020B0604020202020204" pitchFamily="34" charset="0"/>
            </a:endParaRPr>
          </a:p>
          <a:p>
            <a:pPr lvl="1" algn="just" eaLnBrk="1" hangingPunct="1">
              <a:buFont typeface="Wingdings" pitchFamily="2" charset="2"/>
              <a:buNone/>
            </a:pPr>
            <a:r>
              <a:rPr lang="en-US" sz="2400" dirty="0">
                <a:solidFill>
                  <a:schemeClr val="tx1"/>
                </a:solidFill>
                <a:latin typeface="Arial" panose="020B0604020202020204" pitchFamily="34" charset="0"/>
                <a:ea typeface="ＭＳ Ｐゴシック" charset="-128"/>
                <a:cs typeface="Arial" panose="020B0604020202020204" pitchFamily="34" charset="0"/>
              </a:rPr>
              <a:t>		R = r +</a:t>
            </a:r>
            <a:r>
              <a:rPr lang="en-US" sz="2400" dirty="0" err="1">
                <a:solidFill>
                  <a:schemeClr val="tx1"/>
                </a:solidFill>
                <a:latin typeface="Arial" panose="020B0604020202020204" pitchFamily="34" charset="0"/>
                <a:ea typeface="ＭＳ Ｐゴシック" charset="-128"/>
                <a:cs typeface="Arial" panose="020B0604020202020204" pitchFamily="34" charset="0"/>
              </a:rPr>
              <a:t>i</a:t>
            </a:r>
            <a:r>
              <a:rPr lang="en-US" sz="2400" baseline="-25000" dirty="0" err="1">
                <a:solidFill>
                  <a:schemeClr val="tx1"/>
                </a:solidFill>
                <a:latin typeface="Arial" panose="020B0604020202020204" pitchFamily="34" charset="0"/>
                <a:ea typeface="ＭＳ Ｐゴシック" charset="-128"/>
                <a:cs typeface="Arial" panose="020B0604020202020204" pitchFamily="34" charset="0"/>
              </a:rPr>
              <a:t>lf</a:t>
            </a:r>
            <a:r>
              <a:rPr lang="en-US" sz="2400" baseline="-25000" dirty="0">
                <a:solidFill>
                  <a:schemeClr val="tx1"/>
                </a:solidFill>
                <a:latin typeface="Arial" panose="020B0604020202020204" pitchFamily="34" charset="0"/>
                <a:ea typeface="ＭＳ Ｐゴシック" charset="-128"/>
                <a:cs typeface="Arial" panose="020B0604020202020204" pitchFamily="34" charset="0"/>
              </a:rPr>
              <a:t> </a:t>
            </a:r>
            <a:endParaRPr lang="en-US" sz="2400" dirty="0">
              <a:solidFill>
                <a:schemeClr val="tx1"/>
              </a:solidFill>
              <a:latin typeface="Arial" panose="020B0604020202020204" pitchFamily="34" charset="0"/>
              <a:ea typeface="ＭＳ Ｐゴシック" charset="-128"/>
              <a:cs typeface="Arial" panose="020B0604020202020204" pitchFamily="34" charset="0"/>
            </a:endParaRPr>
          </a:p>
          <a:p>
            <a:endParaRPr lang="en-US" dirty="0"/>
          </a:p>
        </p:txBody>
      </p:sp>
      <p:sp>
        <p:nvSpPr>
          <p:cNvPr id="4" name="Text Box 4">
            <a:extLst>
              <a:ext uri="{FF2B5EF4-FFF2-40B4-BE49-F238E27FC236}">
                <a16:creationId xmlns:a16="http://schemas.microsoft.com/office/drawing/2014/main" id="{C9ED48C8-8468-4294-9425-E656A7CC02FB}"/>
              </a:ext>
            </a:extLst>
          </p:cNvPr>
          <p:cNvSpPr txBox="1">
            <a:spLocks noChangeArrowheads="1"/>
          </p:cNvSpPr>
          <p:nvPr/>
        </p:nvSpPr>
        <p:spPr bwMode="auto">
          <a:xfrm>
            <a:off x="5257801" y="1304499"/>
            <a:ext cx="1503938" cy="461665"/>
          </a:xfrm>
          <a:prstGeom prst="rect">
            <a:avLst/>
          </a:prstGeom>
          <a:noFill/>
          <a:ln w="9525">
            <a:noFill/>
            <a:miter lim="800000"/>
            <a:headEnd/>
            <a:tailEnd/>
          </a:ln>
        </p:spPr>
        <p:txBody>
          <a:bodyPr wrap="none">
            <a:spAutoFit/>
          </a:bodyPr>
          <a:lstStyle/>
          <a:p>
            <a:r>
              <a:rPr lang="en-US" sz="2400" dirty="0" err="1">
                <a:latin typeface="Arial" panose="020B0604020202020204" pitchFamily="34" charset="0"/>
                <a:cs typeface="Arial" panose="020B0604020202020204" pitchFamily="34" charset="0"/>
              </a:rPr>
              <a:t>Đồng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tiền</a:t>
            </a:r>
            <a:endParaRPr lang="en-US" sz="2400" dirty="0">
              <a:latin typeface="Arial" panose="020B0604020202020204" pitchFamily="34" charset="0"/>
              <a:cs typeface="Arial" panose="020B0604020202020204" pitchFamily="34" charset="0"/>
            </a:endParaRPr>
          </a:p>
        </p:txBody>
      </p:sp>
      <p:sp>
        <p:nvSpPr>
          <p:cNvPr id="5" name="Oval 5">
            <a:extLst>
              <a:ext uri="{FF2B5EF4-FFF2-40B4-BE49-F238E27FC236}">
                <a16:creationId xmlns:a16="http://schemas.microsoft.com/office/drawing/2014/main" id="{128D18B7-AD2F-49B1-A816-2DFD9BBC186F}"/>
              </a:ext>
            </a:extLst>
          </p:cNvPr>
          <p:cNvSpPr>
            <a:spLocks noChangeArrowheads="1"/>
          </p:cNvSpPr>
          <p:nvPr/>
        </p:nvSpPr>
        <p:spPr bwMode="auto">
          <a:xfrm>
            <a:off x="2835275" y="2031573"/>
            <a:ext cx="2286000" cy="914400"/>
          </a:xfrm>
          <a:prstGeom prst="ellipse">
            <a:avLst/>
          </a:prstGeom>
          <a:solidFill>
            <a:schemeClr val="bg1"/>
          </a:solidFill>
          <a:ln w="9525">
            <a:solidFill>
              <a:srgbClr val="006600"/>
            </a:solidFill>
            <a:round/>
            <a:headEnd/>
            <a:tailEnd/>
          </a:ln>
        </p:spPr>
        <p:txBody>
          <a:bodyPr wrap="none" anchor="ctr"/>
          <a:lstStyle/>
          <a:p>
            <a:pPr algn="ctr"/>
            <a:r>
              <a:rPr lang="en-US" sz="2000" dirty="0" err="1">
                <a:solidFill>
                  <a:schemeClr val="tx1"/>
                </a:solidFill>
                <a:latin typeface="Arial" panose="020B0604020202020204" pitchFamily="34" charset="0"/>
                <a:cs typeface="Arial" panose="020B0604020202020204" pitchFamily="34" charset="0"/>
              </a:rPr>
              <a:t>Tăng</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giá</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trị</a:t>
            </a:r>
            <a:r>
              <a:rPr lang="en-US" sz="2000" dirty="0">
                <a:solidFill>
                  <a:schemeClr val="tx1"/>
                </a:solidFill>
                <a:latin typeface="Arial" panose="020B0604020202020204" pitchFamily="34" charset="0"/>
                <a:cs typeface="Arial" panose="020B0604020202020204" pitchFamily="34" charset="0"/>
              </a:rPr>
              <a:t> </a:t>
            </a:r>
          </a:p>
          <a:p>
            <a:pPr algn="ctr"/>
            <a:r>
              <a:rPr lang="en-US" sz="2000" dirty="0">
                <a:solidFill>
                  <a:schemeClr val="tx1"/>
                </a:solidFill>
                <a:latin typeface="Arial" panose="020B0604020202020204" pitchFamily="34" charset="0"/>
                <a:cs typeface="Arial" panose="020B0604020202020204" pitchFamily="34" charset="0"/>
              </a:rPr>
              <a:t>do </a:t>
            </a:r>
            <a:r>
              <a:rPr lang="en-US" sz="2000" dirty="0" err="1">
                <a:solidFill>
                  <a:schemeClr val="tx1"/>
                </a:solidFill>
                <a:latin typeface="Arial" panose="020B0604020202020204" pitchFamily="34" charset="0"/>
                <a:cs typeface="Arial" panose="020B0604020202020204" pitchFamily="34" charset="0"/>
              </a:rPr>
              <a:t>đầu</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tư</a:t>
            </a:r>
            <a:endParaRPr lang="en-US" sz="2000" dirty="0">
              <a:solidFill>
                <a:schemeClr val="tx1"/>
              </a:solidFill>
              <a:latin typeface="Arial" panose="020B0604020202020204" pitchFamily="34" charset="0"/>
              <a:cs typeface="Arial" panose="020B0604020202020204" pitchFamily="34" charset="0"/>
            </a:endParaRPr>
          </a:p>
        </p:txBody>
      </p:sp>
      <p:sp>
        <p:nvSpPr>
          <p:cNvPr id="6" name="Oval 6">
            <a:extLst>
              <a:ext uri="{FF2B5EF4-FFF2-40B4-BE49-F238E27FC236}">
                <a16:creationId xmlns:a16="http://schemas.microsoft.com/office/drawing/2014/main" id="{607640F6-35D8-4D4C-BC02-AAD711DD79BC}"/>
              </a:ext>
            </a:extLst>
          </p:cNvPr>
          <p:cNvSpPr>
            <a:spLocks noChangeArrowheads="1"/>
          </p:cNvSpPr>
          <p:nvPr/>
        </p:nvSpPr>
        <p:spPr bwMode="auto">
          <a:xfrm>
            <a:off x="6797675" y="2031573"/>
            <a:ext cx="2286000" cy="914400"/>
          </a:xfrm>
          <a:prstGeom prst="ellipse">
            <a:avLst/>
          </a:prstGeom>
          <a:solidFill>
            <a:schemeClr val="bg1"/>
          </a:solidFill>
          <a:ln w="9525">
            <a:solidFill>
              <a:srgbClr val="006600"/>
            </a:solidFill>
            <a:round/>
            <a:headEnd/>
            <a:tailEnd/>
          </a:ln>
        </p:spPr>
        <p:txBody>
          <a:bodyPr wrap="none" anchor="ctr"/>
          <a:lstStyle/>
          <a:p>
            <a:pPr algn="ctr"/>
            <a:r>
              <a:rPr lang="en-US" sz="2000" dirty="0" err="1">
                <a:solidFill>
                  <a:schemeClr val="tx1"/>
                </a:solidFill>
                <a:latin typeface="Arial" panose="020B0604020202020204" pitchFamily="34" charset="0"/>
                <a:cs typeface="Arial" panose="020B0604020202020204" pitchFamily="34" charset="0"/>
              </a:rPr>
              <a:t>Giảm</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giá</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trị</a:t>
            </a:r>
            <a:r>
              <a:rPr lang="en-US" sz="2000" dirty="0">
                <a:solidFill>
                  <a:schemeClr val="tx1"/>
                </a:solidFill>
                <a:latin typeface="Arial" panose="020B0604020202020204" pitchFamily="34" charset="0"/>
                <a:cs typeface="Arial" panose="020B0604020202020204" pitchFamily="34" charset="0"/>
              </a:rPr>
              <a:t> </a:t>
            </a:r>
          </a:p>
          <a:p>
            <a:pPr algn="ctr"/>
            <a:r>
              <a:rPr lang="en-US" sz="2000" dirty="0">
                <a:solidFill>
                  <a:schemeClr val="tx1"/>
                </a:solidFill>
                <a:latin typeface="Arial" panose="020B0604020202020204" pitchFamily="34" charset="0"/>
                <a:cs typeface="Arial" panose="020B0604020202020204" pitchFamily="34" charset="0"/>
              </a:rPr>
              <a:t>do </a:t>
            </a:r>
            <a:r>
              <a:rPr lang="en-US" sz="2000" dirty="0" err="1">
                <a:solidFill>
                  <a:schemeClr val="tx1"/>
                </a:solidFill>
                <a:latin typeface="Arial" panose="020B0604020202020204" pitchFamily="34" charset="0"/>
                <a:cs typeface="Arial" panose="020B0604020202020204" pitchFamily="34" charset="0"/>
              </a:rPr>
              <a:t>lạm</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phát</a:t>
            </a:r>
            <a:endParaRPr lang="en-US" sz="2000" dirty="0">
              <a:solidFill>
                <a:schemeClr val="tx1"/>
              </a:solidFill>
              <a:latin typeface="Arial" panose="020B0604020202020204" pitchFamily="34" charset="0"/>
              <a:cs typeface="Arial" panose="020B0604020202020204" pitchFamily="34" charset="0"/>
            </a:endParaRPr>
          </a:p>
        </p:txBody>
      </p:sp>
      <p:sp>
        <p:nvSpPr>
          <p:cNvPr id="7" name="Line 7">
            <a:extLst>
              <a:ext uri="{FF2B5EF4-FFF2-40B4-BE49-F238E27FC236}">
                <a16:creationId xmlns:a16="http://schemas.microsoft.com/office/drawing/2014/main" id="{3DA20DB5-4551-4991-B094-468ED8EBC265}"/>
              </a:ext>
            </a:extLst>
          </p:cNvPr>
          <p:cNvSpPr>
            <a:spLocks noChangeShapeType="1"/>
          </p:cNvSpPr>
          <p:nvPr/>
        </p:nvSpPr>
        <p:spPr bwMode="auto">
          <a:xfrm flipH="1">
            <a:off x="5045075" y="1726773"/>
            <a:ext cx="914400" cy="609600"/>
          </a:xfrm>
          <a:prstGeom prst="line">
            <a:avLst/>
          </a:prstGeom>
          <a:noFill/>
          <a:ln w="9525">
            <a:solidFill>
              <a:schemeClr val="tx1"/>
            </a:solidFill>
            <a:round/>
            <a:headEnd/>
            <a:tailEnd type="triangle" w="med" len="med"/>
          </a:ln>
        </p:spPr>
        <p:txBody>
          <a:bodyPr wrap="none" anchor="ctr"/>
          <a:lstStyle/>
          <a:p>
            <a:endParaRPr lang="en-US" dirty="0">
              <a:latin typeface="Arial" panose="020B0604020202020204" pitchFamily="34" charset="0"/>
              <a:cs typeface="Arial" panose="020B0604020202020204" pitchFamily="34" charset="0"/>
            </a:endParaRPr>
          </a:p>
        </p:txBody>
      </p:sp>
      <p:sp>
        <p:nvSpPr>
          <p:cNvPr id="8" name="Line 8">
            <a:extLst>
              <a:ext uri="{FF2B5EF4-FFF2-40B4-BE49-F238E27FC236}">
                <a16:creationId xmlns:a16="http://schemas.microsoft.com/office/drawing/2014/main" id="{33C2D102-1FCC-4F2C-A883-AC5938596339}"/>
              </a:ext>
            </a:extLst>
          </p:cNvPr>
          <p:cNvSpPr>
            <a:spLocks noChangeShapeType="1"/>
          </p:cNvSpPr>
          <p:nvPr/>
        </p:nvSpPr>
        <p:spPr bwMode="auto">
          <a:xfrm>
            <a:off x="5959475" y="1726773"/>
            <a:ext cx="990600" cy="533400"/>
          </a:xfrm>
          <a:prstGeom prst="line">
            <a:avLst/>
          </a:prstGeom>
          <a:noFill/>
          <a:ln w="9525">
            <a:solidFill>
              <a:schemeClr val="tx1"/>
            </a:solidFill>
            <a:round/>
            <a:headEnd/>
            <a:tailEnd type="triangle" w="med" len="med"/>
          </a:ln>
        </p:spPr>
        <p:txBody>
          <a:bodyPr wrap="none" anchor="ctr"/>
          <a:lstStyle/>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47372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D72A3-8274-4C9F-A229-144CE53D4AEC}"/>
              </a:ext>
            </a:extLst>
          </p:cNvPr>
          <p:cNvSpPr>
            <a:spLocks noGrp="1"/>
          </p:cNvSpPr>
          <p:nvPr>
            <p:ph type="title"/>
          </p:nvPr>
        </p:nvSpPr>
        <p:spPr/>
        <p:txBody>
          <a:bodyPr>
            <a:noAutofit/>
          </a:bodyPr>
          <a:lstStyle/>
          <a:p>
            <a:r>
              <a:rPr lang="en-US" sz="3200" b="1" smtClean="0">
                <a:solidFill>
                  <a:schemeClr val="accent1">
                    <a:lumMod val="50000"/>
                  </a:schemeClr>
                </a:solidFill>
                <a:latin typeface="Arial" panose="020B0604020202020204" pitchFamily="34" charset="0"/>
                <a:ea typeface="ＭＳ Ｐゴシック" charset="-128"/>
              </a:rPr>
              <a:t>1.7. GIÁ TRỊ HIỆN TẠI CỦA DÒNG TIỀN</a:t>
            </a:r>
            <a:endParaRPr lang="en-US" sz="3200" dirty="0">
              <a:solidFill>
                <a:schemeClr val="accent1">
                  <a:lumMod val="50000"/>
                </a:schemeClr>
              </a:solidFill>
            </a:endParaRPr>
          </a:p>
        </p:txBody>
      </p:sp>
      <p:sp>
        <p:nvSpPr>
          <p:cNvPr id="4" name="Rectangle 3">
            <a:extLst>
              <a:ext uri="{FF2B5EF4-FFF2-40B4-BE49-F238E27FC236}">
                <a16:creationId xmlns:a16="http://schemas.microsoft.com/office/drawing/2014/main" id="{2DF84298-F50B-4022-8884-5F669A86C004}"/>
              </a:ext>
            </a:extLst>
          </p:cNvPr>
          <p:cNvSpPr>
            <a:spLocks noChangeArrowheads="1"/>
          </p:cNvSpPr>
          <p:nvPr/>
        </p:nvSpPr>
        <p:spPr bwMode="auto">
          <a:xfrm>
            <a:off x="1855177" y="1994096"/>
            <a:ext cx="7734300" cy="457200"/>
          </a:xfrm>
          <a:prstGeom prst="rect">
            <a:avLst/>
          </a:prstGeom>
          <a:noFill/>
          <a:ln w="9525">
            <a:noFill/>
            <a:miter lim="800000"/>
            <a:headEnd/>
            <a:tailEnd/>
          </a:ln>
        </p:spPr>
        <p:txBody>
          <a:bodyPr lIns="92075" tIns="46038" rIns="92075" bIns="46038"/>
          <a:lstStyle/>
          <a:p>
            <a:pPr eaLnBrk="0" hangingPunct="0">
              <a:spcBef>
                <a:spcPct val="20000"/>
              </a:spcBef>
              <a:buClr>
                <a:schemeClr val="hlink"/>
              </a:buClr>
              <a:buFont typeface="Wingdings" pitchFamily="2" charset="2"/>
              <a:buNone/>
            </a:pPr>
            <a:r>
              <a:rPr lang="en-GB" sz="2400" b="1" dirty="0">
                <a:latin typeface="Arial" panose="020B0604020202020204" pitchFamily="34" charset="0"/>
                <a:cs typeface="Arial" panose="020B0604020202020204" pitchFamily="34" charset="0"/>
              </a:rPr>
              <a:t>Giá trị </a:t>
            </a:r>
            <a:r>
              <a:rPr lang="en-GB" sz="2400" b="1" dirty="0" err="1">
                <a:latin typeface="Arial" panose="020B0604020202020204" pitchFamily="34" charset="0"/>
                <a:cs typeface="Arial" panose="020B0604020202020204" pitchFamily="34" charset="0"/>
              </a:rPr>
              <a:t>hiện</a:t>
            </a:r>
            <a:r>
              <a:rPr lang="en-GB" sz="2400" b="1" dirty="0">
                <a:latin typeface="Arial" panose="020B0604020202020204" pitchFamily="34" charset="0"/>
                <a:cs typeface="Arial" panose="020B0604020202020204" pitchFamily="34" charset="0"/>
              </a:rPr>
              <a:t> </a:t>
            </a:r>
            <a:r>
              <a:rPr lang="en-GB" sz="2400" b="1" dirty="0" err="1">
                <a:latin typeface="Arial" panose="020B0604020202020204" pitchFamily="34" charset="0"/>
                <a:cs typeface="Arial" panose="020B0604020202020204" pitchFamily="34" charset="0"/>
              </a:rPr>
              <a:t>tại</a:t>
            </a:r>
            <a:r>
              <a:rPr lang="en-GB" sz="2400" b="1" dirty="0">
                <a:latin typeface="Arial" panose="020B0604020202020204" pitchFamily="34" charset="0"/>
                <a:cs typeface="Arial" panose="020B0604020202020204" pitchFamily="34" charset="0"/>
              </a:rPr>
              <a:t> =  Giá trị </a:t>
            </a:r>
            <a:r>
              <a:rPr lang="en-GB" sz="2400" b="1" dirty="0" err="1">
                <a:latin typeface="Arial" panose="020B0604020202020204" pitchFamily="34" charset="0"/>
                <a:cs typeface="Arial" panose="020B0604020202020204" pitchFamily="34" charset="0"/>
              </a:rPr>
              <a:t>tương</a:t>
            </a:r>
            <a:r>
              <a:rPr lang="en-GB" sz="2400" b="1" dirty="0">
                <a:latin typeface="Arial" panose="020B0604020202020204" pitchFamily="34" charset="0"/>
                <a:cs typeface="Arial" panose="020B0604020202020204" pitchFamily="34" charset="0"/>
              </a:rPr>
              <a:t> lai</a:t>
            </a:r>
            <a:r>
              <a:rPr lang="en-GB" sz="2400" b="1" baseline="-25000" dirty="0">
                <a:latin typeface="Arial" panose="020B0604020202020204" pitchFamily="34" charset="0"/>
                <a:cs typeface="Arial" panose="020B0604020202020204" pitchFamily="34" charset="0"/>
              </a:rPr>
              <a:t>n</a:t>
            </a:r>
            <a:r>
              <a:rPr lang="en-GB" sz="2400" b="1" dirty="0">
                <a:latin typeface="Arial" panose="020B0604020202020204" pitchFamily="34" charset="0"/>
                <a:cs typeface="Arial" panose="020B0604020202020204" pitchFamily="34" charset="0"/>
              </a:rPr>
              <a:t> x (</a:t>
            </a:r>
            <a:r>
              <a:rPr lang="en-GB" sz="2400" b="1" dirty="0" err="1">
                <a:latin typeface="Arial" panose="020B0604020202020204" pitchFamily="34" charset="0"/>
                <a:cs typeface="Arial" panose="020B0604020202020204" pitchFamily="34" charset="0"/>
              </a:rPr>
              <a:t>Hê</a:t>
            </a:r>
            <a:r>
              <a:rPr lang="en-GB" sz="2400" b="1" dirty="0">
                <a:latin typeface="Arial" panose="020B0604020202020204" pitchFamily="34" charset="0"/>
                <a:cs typeface="Arial" panose="020B0604020202020204" pitchFamily="34" charset="0"/>
              </a:rPr>
              <a:t>̣ </a:t>
            </a:r>
            <a:r>
              <a:rPr lang="en-GB" sz="2400" b="1" dirty="0" err="1">
                <a:latin typeface="Arial" panose="020B0604020202020204" pitchFamily="34" charset="0"/>
                <a:cs typeface="Arial" panose="020B0604020202020204" pitchFamily="34" charset="0"/>
              </a:rPr>
              <a:t>sô</a:t>
            </a:r>
            <a:r>
              <a:rPr lang="en-GB" sz="2400" b="1" dirty="0">
                <a:latin typeface="Arial" panose="020B0604020202020204" pitchFamily="34" charset="0"/>
                <a:cs typeface="Arial" panose="020B0604020202020204" pitchFamily="34" charset="0"/>
              </a:rPr>
              <a:t>́ PV)</a:t>
            </a:r>
            <a:endParaRPr lang="en-GB" sz="2400" b="1" baseline="30000"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F785626F-9EC2-4BB4-954E-3771742B1910}"/>
              </a:ext>
            </a:extLst>
          </p:cNvPr>
          <p:cNvSpPr>
            <a:spLocks noChangeArrowheads="1"/>
          </p:cNvSpPr>
          <p:nvPr/>
        </p:nvSpPr>
        <p:spPr bwMode="auto">
          <a:xfrm>
            <a:off x="6430352" y="1308296"/>
            <a:ext cx="3048000" cy="400752"/>
          </a:xfrm>
          <a:prstGeom prst="rect">
            <a:avLst/>
          </a:prstGeom>
          <a:noFill/>
          <a:ln w="9525">
            <a:noFill/>
            <a:miter lim="800000"/>
            <a:headEnd/>
            <a:tailEnd/>
          </a:ln>
        </p:spPr>
        <p:txBody>
          <a:bodyPr lIns="92075" tIns="46038" rIns="92075" bIns="46038">
            <a:spAutoFit/>
          </a:bodyPr>
          <a:lstStyle/>
          <a:p>
            <a:pPr algn="ctr" eaLnBrk="0" hangingPunct="0">
              <a:spcAft>
                <a:spcPct val="30000"/>
              </a:spcAft>
            </a:pPr>
            <a:r>
              <a:rPr lang="en-GB" sz="2000" b="1" dirty="0">
                <a:solidFill>
                  <a:srgbClr val="000066"/>
                </a:solidFill>
                <a:latin typeface="Arial" panose="020B0604020202020204" pitchFamily="34" charset="0"/>
                <a:cs typeface="Arial" panose="020B0604020202020204" pitchFamily="34" charset="0"/>
              </a:rPr>
              <a:t>Giá trị </a:t>
            </a:r>
            <a:r>
              <a:rPr lang="en-GB" sz="2000" b="1" dirty="0" err="1">
                <a:solidFill>
                  <a:srgbClr val="000066"/>
                </a:solidFill>
                <a:latin typeface="Arial" panose="020B0604020202020204" pitchFamily="34" charset="0"/>
                <a:cs typeface="Arial" panose="020B0604020202020204" pitchFamily="34" charset="0"/>
              </a:rPr>
              <a:t>dòng</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tiền</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năm</a:t>
            </a:r>
            <a:r>
              <a:rPr lang="en-GB" sz="2000" b="1" dirty="0">
                <a:solidFill>
                  <a:srgbClr val="000066"/>
                </a:solidFill>
                <a:latin typeface="Arial" panose="020B0604020202020204" pitchFamily="34" charset="0"/>
                <a:cs typeface="Arial" panose="020B0604020202020204" pitchFamily="34" charset="0"/>
              </a:rPr>
              <a:t> n</a:t>
            </a:r>
            <a:endParaRPr lang="en-GB" b="1" dirty="0">
              <a:solidFill>
                <a:srgbClr val="000066"/>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2192F387-D08F-44CA-B56C-908D76198D06}"/>
              </a:ext>
            </a:extLst>
          </p:cNvPr>
          <p:cNvSpPr>
            <a:spLocks noChangeArrowheads="1"/>
          </p:cNvSpPr>
          <p:nvPr/>
        </p:nvSpPr>
        <p:spPr bwMode="auto">
          <a:xfrm>
            <a:off x="1689687" y="3060910"/>
            <a:ext cx="2805113" cy="1323975"/>
          </a:xfrm>
          <a:prstGeom prst="rect">
            <a:avLst/>
          </a:prstGeom>
          <a:noFill/>
          <a:ln w="9525">
            <a:noFill/>
            <a:miter lim="800000"/>
            <a:headEnd/>
            <a:tailEnd/>
          </a:ln>
        </p:spPr>
        <p:txBody>
          <a:bodyPr lIns="92075" tIns="46038" rIns="92075" bIns="46038">
            <a:spAutoFit/>
          </a:bodyPr>
          <a:lstStyle/>
          <a:p>
            <a:pPr algn="ctr" eaLnBrk="0" hangingPunct="0">
              <a:spcAft>
                <a:spcPct val="30000"/>
              </a:spcAft>
            </a:pPr>
            <a:r>
              <a:rPr lang="en-GB" sz="2000" b="1" dirty="0">
                <a:solidFill>
                  <a:srgbClr val="000066"/>
                </a:solidFill>
                <a:latin typeface="Arial" panose="020B0604020202020204" pitchFamily="34" charset="0"/>
                <a:cs typeface="Arial" panose="020B0604020202020204" pitchFamily="34" charset="0"/>
              </a:rPr>
              <a:t>Giá trị </a:t>
            </a:r>
            <a:r>
              <a:rPr lang="en-GB" sz="2000" b="1" dirty="0" err="1">
                <a:solidFill>
                  <a:srgbClr val="000066"/>
                </a:solidFill>
                <a:latin typeface="Arial" panose="020B0604020202020204" pitchFamily="34" charset="0"/>
                <a:cs typeface="Arial" panose="020B0604020202020204" pitchFamily="34" charset="0"/>
              </a:rPr>
              <a:t>dòng</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tiền</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tại</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Thời</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điểm</a:t>
            </a:r>
            <a:r>
              <a:rPr lang="en-GB" sz="2000" b="1" dirty="0">
                <a:solidFill>
                  <a:srgbClr val="000066"/>
                </a:solidFill>
                <a:latin typeface="Arial" panose="020B0604020202020204" pitchFamily="34" charset="0"/>
                <a:cs typeface="Arial" panose="020B0604020202020204" pitchFamily="34" charset="0"/>
              </a:rPr>
              <a:t> 0,” là </a:t>
            </a:r>
            <a:r>
              <a:rPr lang="en-GB" sz="2000" b="1" dirty="0" err="1">
                <a:solidFill>
                  <a:srgbClr val="000066"/>
                </a:solidFill>
                <a:latin typeface="Arial" panose="020B0604020202020204" pitchFamily="34" charset="0"/>
                <a:cs typeface="Arial" panose="020B0604020202020204" pitchFamily="34" charset="0"/>
              </a:rPr>
              <a:t>tại</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thời</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điểm</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khởi</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đầu</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dư</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án</a:t>
            </a:r>
            <a:endParaRPr lang="en-GB" b="1" dirty="0">
              <a:solidFill>
                <a:srgbClr val="000066"/>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46A1A8FA-92CA-4677-9539-389DDB9D905F}"/>
              </a:ext>
            </a:extLst>
          </p:cNvPr>
          <p:cNvSpPr>
            <a:spLocks noChangeArrowheads="1"/>
          </p:cNvSpPr>
          <p:nvPr/>
        </p:nvSpPr>
        <p:spPr bwMode="auto">
          <a:xfrm>
            <a:off x="4712678" y="2832296"/>
            <a:ext cx="4876799" cy="3124200"/>
          </a:xfrm>
          <a:prstGeom prst="rect">
            <a:avLst/>
          </a:prstGeom>
          <a:noFill/>
          <a:ln w="9525">
            <a:noFill/>
            <a:miter lim="800000"/>
            <a:headEnd/>
            <a:tailEnd/>
          </a:ln>
        </p:spPr>
        <p:txBody>
          <a:bodyPr wrap="square" lIns="92075" tIns="46038" rIns="92075" bIns="46038">
            <a:spAutoFit/>
          </a:bodyPr>
          <a:lstStyle/>
          <a:p>
            <a:pPr marL="231775" indent="-231775" eaLnBrk="0" hangingPunct="0">
              <a:spcAft>
                <a:spcPct val="30000"/>
              </a:spcAft>
            </a:pPr>
            <a:r>
              <a:rPr lang="en-GB" sz="2000" b="1" dirty="0" err="1">
                <a:solidFill>
                  <a:srgbClr val="000066"/>
                </a:solidFill>
                <a:latin typeface="Arial" panose="020B0604020202020204" pitchFamily="34" charset="0"/>
                <a:cs typeface="Arial" panose="020B0604020202020204" pitchFamily="34" charset="0"/>
              </a:rPr>
              <a:t>Hê</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sô</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gia</a:t>
            </a:r>
            <a:r>
              <a:rPr lang="en-GB" sz="2000" b="1" dirty="0">
                <a:solidFill>
                  <a:srgbClr val="000066"/>
                </a:solidFill>
                <a:latin typeface="Arial" panose="020B0604020202020204" pitchFamily="34" charset="0"/>
                <a:cs typeface="Arial" panose="020B0604020202020204" pitchFamily="34" charset="0"/>
              </a:rPr>
              <a:t>́ trị </a:t>
            </a:r>
            <a:r>
              <a:rPr lang="en-GB" sz="2000" b="1" dirty="0" err="1">
                <a:solidFill>
                  <a:srgbClr val="000066"/>
                </a:solidFill>
                <a:latin typeface="Arial" panose="020B0604020202020204" pitchFamily="34" charset="0"/>
                <a:cs typeface="Arial" panose="020B0604020202020204" pitchFamily="34" charset="0"/>
              </a:rPr>
              <a:t>hiện</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tại</a:t>
            </a:r>
            <a:r>
              <a:rPr lang="en-GB" sz="2000" b="1" dirty="0">
                <a:solidFill>
                  <a:srgbClr val="000066"/>
                </a:solidFill>
                <a:latin typeface="Arial" panose="020B0604020202020204" pitchFamily="34" charset="0"/>
                <a:cs typeface="Arial" panose="020B0604020202020204" pitchFamily="34" charset="0"/>
              </a:rPr>
              <a:t> (PV) </a:t>
            </a:r>
            <a:r>
              <a:rPr lang="en-GB" sz="2000" b="1" dirty="0" err="1">
                <a:solidFill>
                  <a:srgbClr val="000066"/>
                </a:solidFill>
                <a:latin typeface="Arial" panose="020B0604020202020204" pitchFamily="34" charset="0"/>
                <a:cs typeface="Arial" panose="020B0604020202020204" pitchFamily="34" charset="0"/>
              </a:rPr>
              <a:t>phụ</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thuộc</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vào</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tỉ</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lệ</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chiết</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khấu</a:t>
            </a:r>
            <a:r>
              <a:rPr lang="en-GB" sz="2000" b="1" dirty="0">
                <a:solidFill>
                  <a:srgbClr val="000066"/>
                </a:solidFill>
                <a:latin typeface="Arial" panose="020B0604020202020204" pitchFamily="34" charset="0"/>
                <a:cs typeface="Arial" panose="020B0604020202020204" pitchFamily="34" charset="0"/>
              </a:rPr>
              <a:t> </a:t>
            </a:r>
            <a:r>
              <a:rPr lang="en-GB" sz="2000" b="1" i="1" dirty="0" err="1">
                <a:solidFill>
                  <a:srgbClr val="000066"/>
                </a:solidFill>
                <a:latin typeface="Arial" panose="020B0604020202020204" pitchFamily="34" charset="0"/>
                <a:cs typeface="Arial" panose="020B0604020202020204" pitchFamily="34" charset="0"/>
              </a:rPr>
              <a:t>i</a:t>
            </a:r>
            <a:r>
              <a:rPr lang="en-GB" sz="2000" b="1" dirty="0">
                <a:solidFill>
                  <a:srgbClr val="000066"/>
                </a:solidFill>
                <a:latin typeface="Arial" panose="020B0604020202020204" pitchFamily="34" charset="0"/>
                <a:cs typeface="Arial" panose="020B0604020202020204" pitchFamily="34" charset="0"/>
              </a:rPr>
              <a:t> </a:t>
            </a:r>
          </a:p>
          <a:p>
            <a:pPr marL="231775" indent="-231775" eaLnBrk="0" hangingPunct="0">
              <a:spcAft>
                <a:spcPct val="30000"/>
              </a:spcAft>
              <a:buFontTx/>
              <a:buChar char="•"/>
            </a:pPr>
            <a:r>
              <a:rPr lang="en-GB" sz="2000" b="1" dirty="0" err="1">
                <a:solidFill>
                  <a:srgbClr val="000066"/>
                </a:solidFill>
                <a:latin typeface="Arial" panose="020B0604020202020204" pitchFamily="34" charset="0"/>
                <a:cs typeface="Arial" panose="020B0604020202020204" pitchFamily="34" charset="0"/>
              </a:rPr>
              <a:t>Với</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các</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gia</a:t>
            </a:r>
            <a:r>
              <a:rPr lang="en-GB" sz="2000" b="1" dirty="0">
                <a:solidFill>
                  <a:srgbClr val="000066"/>
                </a:solidFill>
                <a:latin typeface="Arial" panose="020B0604020202020204" pitchFamily="34" charset="0"/>
                <a:cs typeface="Arial" panose="020B0604020202020204" pitchFamily="34" charset="0"/>
              </a:rPr>
              <a:t>́ trị </a:t>
            </a:r>
            <a:r>
              <a:rPr lang="en-GB" sz="2000" b="1" dirty="0" err="1">
                <a:solidFill>
                  <a:srgbClr val="000066"/>
                </a:solidFill>
                <a:latin typeface="Arial" panose="020B0604020202020204" pitchFamily="34" charset="0"/>
                <a:cs typeface="Arial" panose="020B0604020202020204" pitchFamily="34" charset="0"/>
              </a:rPr>
              <a:t>khác</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nhau</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của</a:t>
            </a:r>
            <a:r>
              <a:rPr lang="en-GB" sz="2000" b="1" dirty="0">
                <a:solidFill>
                  <a:srgbClr val="000066"/>
                </a:solidFill>
                <a:latin typeface="Arial" panose="020B0604020202020204" pitchFamily="34" charset="0"/>
                <a:cs typeface="Arial" panose="020B0604020202020204" pitchFamily="34" charset="0"/>
              </a:rPr>
              <a:t> </a:t>
            </a:r>
            <a:r>
              <a:rPr lang="en-GB" sz="2000" b="1" i="1" dirty="0" err="1">
                <a:solidFill>
                  <a:srgbClr val="000066"/>
                </a:solidFill>
                <a:latin typeface="Arial" panose="020B0604020202020204" pitchFamily="34" charset="0"/>
                <a:cs typeface="Arial" panose="020B0604020202020204" pitchFamily="34" charset="0"/>
              </a:rPr>
              <a:t>i</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ti</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lê</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chiết</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khấu</a:t>
            </a:r>
            <a:r>
              <a:rPr lang="en-GB" sz="2000" b="1" dirty="0">
                <a:solidFill>
                  <a:srgbClr val="000066"/>
                </a:solidFill>
                <a:latin typeface="Arial" panose="020B0604020202020204" pitchFamily="34" charset="0"/>
                <a:cs typeface="Arial" panose="020B0604020202020204" pitchFamily="34" charset="0"/>
              </a:rPr>
              <a:t>): 10%, 15%, 20%</a:t>
            </a:r>
          </a:p>
          <a:p>
            <a:pPr marL="231775" indent="-231775" eaLnBrk="0" hangingPunct="0">
              <a:spcAft>
                <a:spcPct val="30000"/>
              </a:spcAft>
              <a:buFontTx/>
              <a:buChar char="•"/>
            </a:pPr>
            <a:r>
              <a:rPr lang="en-GB" sz="2000" b="1" dirty="0" err="1">
                <a:solidFill>
                  <a:srgbClr val="000066"/>
                </a:solidFill>
                <a:latin typeface="Arial" panose="020B0604020202020204" pitchFamily="34" charset="0"/>
                <a:cs typeface="Arial" panose="020B0604020202020204" pitchFamily="34" charset="0"/>
              </a:rPr>
              <a:t>Với</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các</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năm</a:t>
            </a:r>
            <a:r>
              <a:rPr lang="en-GB" sz="2000" b="1" dirty="0">
                <a:solidFill>
                  <a:srgbClr val="000066"/>
                </a:solidFill>
                <a:latin typeface="Arial" panose="020B0604020202020204" pitchFamily="34" charset="0"/>
                <a:cs typeface="Arial" panose="020B0604020202020204" pitchFamily="34" charset="0"/>
              </a:rPr>
              <a:t> n (</a:t>
            </a:r>
            <a:r>
              <a:rPr lang="en-GB" sz="2000" b="1" dirty="0" err="1">
                <a:solidFill>
                  <a:srgbClr val="000066"/>
                </a:solidFill>
                <a:latin typeface="Arial" panose="020B0604020202020204" pitchFamily="34" charset="0"/>
                <a:cs typeface="Arial" panose="020B0604020202020204" pitchFamily="34" charset="0"/>
              </a:rPr>
              <a:t>sô</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năm</a:t>
            </a:r>
            <a:r>
              <a:rPr lang="en-GB" sz="2000" b="1" dirty="0">
                <a:solidFill>
                  <a:srgbClr val="000066"/>
                </a:solidFill>
                <a:latin typeface="Arial" panose="020B0604020202020204" pitchFamily="34" charset="0"/>
                <a:cs typeface="Arial" panose="020B0604020202020204" pitchFamily="34" charset="0"/>
              </a:rPr>
              <a:t>)</a:t>
            </a:r>
          </a:p>
          <a:p>
            <a:pPr marL="231775" indent="-231775" eaLnBrk="0" hangingPunct="0">
              <a:spcAft>
                <a:spcPct val="30000"/>
              </a:spcAft>
              <a:buFontTx/>
              <a:buChar char="•"/>
            </a:pPr>
            <a:r>
              <a:rPr lang="en-GB" sz="2000" b="1" dirty="0" err="1">
                <a:solidFill>
                  <a:srgbClr val="000066"/>
                </a:solidFill>
                <a:latin typeface="Arial" panose="020B0604020202020204" pitchFamily="34" charset="0"/>
                <a:cs typeface="Arial" panose="020B0604020202020204" pitchFamily="34" charset="0"/>
              </a:rPr>
              <a:t>Bảng</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sẵn</a:t>
            </a:r>
            <a:r>
              <a:rPr lang="en-GB" sz="2000" b="1" dirty="0">
                <a:solidFill>
                  <a:srgbClr val="000066"/>
                </a:solidFill>
                <a:latin typeface="Arial" panose="020B0604020202020204" pitchFamily="34" charset="0"/>
                <a:cs typeface="Arial" panose="020B0604020202020204" pitchFamily="34" charset="0"/>
              </a:rPr>
              <a:t> có</a:t>
            </a:r>
          </a:p>
          <a:p>
            <a:pPr marL="231775" indent="-231775" eaLnBrk="0" hangingPunct="0">
              <a:spcAft>
                <a:spcPct val="30000"/>
              </a:spcAft>
              <a:buFontTx/>
              <a:buChar char="•"/>
            </a:pPr>
            <a:r>
              <a:rPr lang="en-GB" sz="2000" b="1" dirty="0" err="1">
                <a:solidFill>
                  <a:srgbClr val="000066"/>
                </a:solidFill>
                <a:latin typeface="Arial" panose="020B0604020202020204" pitchFamily="34" charset="0"/>
                <a:cs typeface="Arial" panose="020B0604020202020204" pitchFamily="34" charset="0"/>
              </a:rPr>
              <a:t>Công</a:t>
            </a:r>
            <a:r>
              <a:rPr lang="en-GB" sz="2000" b="1" dirty="0">
                <a:solidFill>
                  <a:srgbClr val="000066"/>
                </a:solidFill>
                <a:latin typeface="Arial" panose="020B0604020202020204" pitchFamily="34" charset="0"/>
                <a:cs typeface="Arial" panose="020B0604020202020204" pitchFamily="34" charset="0"/>
              </a:rPr>
              <a:t> </a:t>
            </a:r>
            <a:r>
              <a:rPr lang="en-GB" sz="2000" b="1" dirty="0" err="1">
                <a:solidFill>
                  <a:srgbClr val="000066"/>
                </a:solidFill>
                <a:latin typeface="Arial" panose="020B0604020202020204" pitchFamily="34" charset="0"/>
                <a:cs typeface="Arial" panose="020B0604020202020204" pitchFamily="34" charset="0"/>
              </a:rPr>
              <a:t>thức</a:t>
            </a:r>
            <a:r>
              <a:rPr lang="en-GB" sz="2000" b="1" dirty="0">
                <a:solidFill>
                  <a:srgbClr val="000066"/>
                </a:solidFill>
                <a:latin typeface="Arial" panose="020B0604020202020204" pitchFamily="34" charset="0"/>
                <a:cs typeface="Arial" panose="020B0604020202020204" pitchFamily="34" charset="0"/>
              </a:rPr>
              <a:t> (PV =                     )</a:t>
            </a:r>
          </a:p>
          <a:p>
            <a:pPr marL="231775" indent="-231775" eaLnBrk="0" hangingPunct="0">
              <a:lnSpc>
                <a:spcPct val="110000"/>
              </a:lnSpc>
              <a:spcBef>
                <a:spcPts val="600"/>
              </a:spcBef>
              <a:buFontTx/>
              <a:buChar char="•"/>
            </a:pPr>
            <a:r>
              <a:rPr lang="en-GB" sz="2000" b="1" dirty="0">
                <a:solidFill>
                  <a:srgbClr val="000066"/>
                </a:solidFill>
                <a:latin typeface="Arial" panose="020B0604020202020204" pitchFamily="34" charset="0"/>
                <a:cs typeface="Arial" panose="020B0604020202020204" pitchFamily="34" charset="0"/>
              </a:rPr>
              <a:t>Excel (</a:t>
            </a:r>
            <a:r>
              <a:rPr lang="en-GB" sz="2000" b="1" dirty="0" err="1">
                <a:solidFill>
                  <a:srgbClr val="000066"/>
                </a:solidFill>
                <a:latin typeface="Arial" panose="020B0604020202020204" pitchFamily="34" charset="0"/>
                <a:cs typeface="Arial" panose="020B0604020202020204" pitchFamily="34" charset="0"/>
              </a:rPr>
              <a:t>hàm</a:t>
            </a:r>
            <a:r>
              <a:rPr lang="en-GB" sz="2000" b="1" dirty="0">
                <a:solidFill>
                  <a:srgbClr val="000066"/>
                </a:solidFill>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PV</a:t>
            </a:r>
            <a:r>
              <a:rPr lang="en-US" sz="2000" dirty="0">
                <a:latin typeface="Arial" panose="020B0604020202020204" pitchFamily="34" charset="0"/>
                <a:cs typeface="Arial" panose="020B0604020202020204" pitchFamily="34" charset="0"/>
              </a:rPr>
              <a:t>(</a:t>
            </a:r>
            <a:r>
              <a:rPr lang="en-US" sz="2000" b="1" dirty="0" err="1">
                <a:latin typeface="Arial" panose="020B0604020202020204" pitchFamily="34" charset="0"/>
                <a:cs typeface="Arial" panose="020B0604020202020204" pitchFamily="34" charset="0"/>
              </a:rPr>
              <a:t>rate</a:t>
            </a:r>
            <a:r>
              <a:rPr lang="en-US" sz="2000" dirty="0" err="1">
                <a:latin typeface="Arial" panose="020B0604020202020204" pitchFamily="34" charset="0"/>
                <a:cs typeface="Arial" panose="020B0604020202020204" pitchFamily="34" charset="0"/>
              </a:rPr>
              <a:t>,</a:t>
            </a:r>
            <a:r>
              <a:rPr lang="en-US" sz="2000" b="1" dirty="0" err="1">
                <a:latin typeface="Arial" panose="020B0604020202020204" pitchFamily="34" charset="0"/>
                <a:cs typeface="Arial" panose="020B0604020202020204" pitchFamily="34" charset="0"/>
              </a:rPr>
              <a:t>nper</a:t>
            </a:r>
            <a:r>
              <a:rPr lang="en-US" sz="2000" dirty="0" err="1">
                <a:latin typeface="Arial" panose="020B0604020202020204" pitchFamily="34" charset="0"/>
                <a:cs typeface="Arial" panose="020B0604020202020204" pitchFamily="34" charset="0"/>
              </a:rPr>
              <a:t>,</a:t>
            </a:r>
            <a:r>
              <a:rPr lang="en-US" sz="2000" b="1" dirty="0" err="1">
                <a:latin typeface="Arial" panose="020B0604020202020204" pitchFamily="34" charset="0"/>
                <a:cs typeface="Arial" panose="020B0604020202020204" pitchFamily="34" charset="0"/>
              </a:rPr>
              <a:t>pmt</a:t>
            </a:r>
            <a:r>
              <a:rPr lang="en-US" sz="2000" dirty="0" err="1">
                <a:latin typeface="Arial" panose="020B0604020202020204" pitchFamily="34" charset="0"/>
                <a:cs typeface="Arial" panose="020B0604020202020204" pitchFamily="34" charset="0"/>
              </a:rPr>
              <a:t>,fv,type</a:t>
            </a:r>
            <a:r>
              <a:rPr lang="en-US" sz="2000" dirty="0">
                <a:latin typeface="Arial" panose="020B0604020202020204" pitchFamily="34" charset="0"/>
                <a:cs typeface="Arial" panose="020B0604020202020204" pitchFamily="34" charset="0"/>
              </a:rPr>
              <a:t>)</a:t>
            </a:r>
            <a:r>
              <a:rPr lang="en-GB" sz="2000" b="1" dirty="0">
                <a:solidFill>
                  <a:srgbClr val="000066"/>
                </a:solidFill>
                <a:latin typeface="Arial" panose="020B0604020202020204" pitchFamily="34" charset="0"/>
                <a:cs typeface="Arial" panose="020B0604020202020204" pitchFamily="34" charset="0"/>
              </a:rPr>
              <a:t>)</a:t>
            </a:r>
            <a:endParaRPr lang="en-GB" b="1" dirty="0">
              <a:solidFill>
                <a:srgbClr val="000066"/>
              </a:solidFill>
              <a:latin typeface="Arial" panose="020B0604020202020204" pitchFamily="34" charset="0"/>
              <a:cs typeface="Arial" panose="020B0604020202020204" pitchFamily="34" charset="0"/>
            </a:endParaRPr>
          </a:p>
        </p:txBody>
      </p:sp>
      <p:sp>
        <p:nvSpPr>
          <p:cNvPr id="8" name="Line 7">
            <a:extLst>
              <a:ext uri="{FF2B5EF4-FFF2-40B4-BE49-F238E27FC236}">
                <a16:creationId xmlns:a16="http://schemas.microsoft.com/office/drawing/2014/main" id="{C6421783-2D8C-4DCE-9119-6687C0FEE7C7}"/>
              </a:ext>
            </a:extLst>
          </p:cNvPr>
          <p:cNvSpPr>
            <a:spLocks noChangeShapeType="1"/>
          </p:cNvSpPr>
          <p:nvPr/>
        </p:nvSpPr>
        <p:spPr bwMode="auto">
          <a:xfrm rot="300000" flipH="1" flipV="1">
            <a:off x="3122003" y="2373509"/>
            <a:ext cx="66675" cy="685800"/>
          </a:xfrm>
          <a:prstGeom prst="line">
            <a:avLst/>
          </a:prstGeom>
          <a:noFill/>
          <a:ln w="50800">
            <a:solidFill>
              <a:srgbClr val="FF6600"/>
            </a:solidFill>
            <a:round/>
            <a:headEnd type="none" w="sm" len="sm"/>
            <a:tailEnd type="stealth" w="med" len="lg"/>
          </a:ln>
        </p:spPr>
        <p:txBody>
          <a:bodyPr wrap="none" anchor="ctr"/>
          <a:lstStyle/>
          <a:p>
            <a:endParaRPr lang="en-US" dirty="0">
              <a:latin typeface="Arial" panose="020B0604020202020204" pitchFamily="34" charset="0"/>
              <a:cs typeface="Arial" panose="020B0604020202020204" pitchFamily="34" charset="0"/>
            </a:endParaRPr>
          </a:p>
        </p:txBody>
      </p:sp>
      <p:sp>
        <p:nvSpPr>
          <p:cNvPr id="9" name="Line 8">
            <a:extLst>
              <a:ext uri="{FF2B5EF4-FFF2-40B4-BE49-F238E27FC236}">
                <a16:creationId xmlns:a16="http://schemas.microsoft.com/office/drawing/2014/main" id="{0F2805F6-3631-4EB9-AFB1-B67B96577C8D}"/>
              </a:ext>
            </a:extLst>
          </p:cNvPr>
          <p:cNvSpPr>
            <a:spLocks noChangeShapeType="1"/>
          </p:cNvSpPr>
          <p:nvPr/>
        </p:nvSpPr>
        <p:spPr bwMode="auto">
          <a:xfrm flipH="1">
            <a:off x="6312877" y="1689296"/>
            <a:ext cx="844550" cy="228600"/>
          </a:xfrm>
          <a:prstGeom prst="line">
            <a:avLst/>
          </a:prstGeom>
          <a:noFill/>
          <a:ln w="50800">
            <a:solidFill>
              <a:srgbClr val="FF6600"/>
            </a:solidFill>
            <a:round/>
            <a:headEnd type="none" w="sm" len="sm"/>
            <a:tailEnd type="stealth" w="med" len="lg"/>
          </a:ln>
        </p:spPr>
        <p:txBody>
          <a:bodyPr wrap="none" anchor="ctr"/>
          <a:lstStyle/>
          <a:p>
            <a:endParaRPr lang="en-US" dirty="0">
              <a:latin typeface="Arial" panose="020B0604020202020204" pitchFamily="34" charset="0"/>
              <a:cs typeface="Arial" panose="020B0604020202020204" pitchFamily="34" charset="0"/>
            </a:endParaRPr>
          </a:p>
        </p:txBody>
      </p:sp>
      <p:sp>
        <p:nvSpPr>
          <p:cNvPr id="10" name="Line 9">
            <a:extLst>
              <a:ext uri="{FF2B5EF4-FFF2-40B4-BE49-F238E27FC236}">
                <a16:creationId xmlns:a16="http://schemas.microsoft.com/office/drawing/2014/main" id="{7C727501-5CE9-41DE-9534-A8D613877BB5}"/>
              </a:ext>
            </a:extLst>
          </p:cNvPr>
          <p:cNvSpPr>
            <a:spLocks noChangeShapeType="1"/>
          </p:cNvSpPr>
          <p:nvPr/>
        </p:nvSpPr>
        <p:spPr bwMode="auto">
          <a:xfrm rot="21300000" flipV="1">
            <a:off x="7474928" y="2408435"/>
            <a:ext cx="828675" cy="465137"/>
          </a:xfrm>
          <a:prstGeom prst="line">
            <a:avLst/>
          </a:prstGeom>
          <a:noFill/>
          <a:ln w="50800">
            <a:solidFill>
              <a:srgbClr val="FF6600"/>
            </a:solidFill>
            <a:round/>
            <a:headEnd type="arrow" w="med" len="med"/>
            <a:tailEnd/>
          </a:ln>
        </p:spPr>
        <p:txBody>
          <a:bodyPr wrap="none" anchor="ctr"/>
          <a:lstStyle/>
          <a:p>
            <a:endParaRPr lang="en-US" dirty="0">
              <a:latin typeface="Arial" panose="020B0604020202020204" pitchFamily="34" charset="0"/>
              <a:cs typeface="Arial" panose="020B0604020202020204" pitchFamily="34" charset="0"/>
            </a:endParaRPr>
          </a:p>
        </p:txBody>
      </p:sp>
      <p:graphicFrame>
        <p:nvGraphicFramePr>
          <p:cNvPr id="11" name="Object 11">
            <a:extLst>
              <a:ext uri="{FF2B5EF4-FFF2-40B4-BE49-F238E27FC236}">
                <a16:creationId xmlns:a16="http://schemas.microsoft.com/office/drawing/2014/main" id="{13D0D3E5-FE73-4E39-8B41-C679443EFAB8}"/>
              </a:ext>
            </a:extLst>
          </p:cNvPr>
          <p:cNvGraphicFramePr>
            <a:graphicFrameLocks noChangeAspect="1"/>
          </p:cNvGraphicFramePr>
          <p:nvPr>
            <p:extLst/>
          </p:nvPr>
        </p:nvGraphicFramePr>
        <p:xfrm>
          <a:off x="7074877" y="4813497"/>
          <a:ext cx="1303338" cy="785813"/>
        </p:xfrm>
        <a:graphic>
          <a:graphicData uri="http://schemas.openxmlformats.org/presentationml/2006/ole">
            <mc:AlternateContent xmlns:mc="http://schemas.openxmlformats.org/markup-compatibility/2006">
              <mc:Choice xmlns:v="urn:schemas-microsoft-com:vml" Requires="v">
                <p:oleObj spid="_x0000_s2055" name="Equation" r:id="rId3" imgW="698500" imgH="419100" progId="Equation.DSMT4">
                  <p:embed/>
                </p:oleObj>
              </mc:Choice>
              <mc:Fallback>
                <p:oleObj name="Equation" r:id="rId3" imgW="698500" imgH="419100" progId="Equation.DSMT4">
                  <p:embed/>
                  <p:pic>
                    <p:nvPicPr>
                      <p:cNvPr id="11" name="Object 11">
                        <a:extLst>
                          <a:ext uri="{FF2B5EF4-FFF2-40B4-BE49-F238E27FC236}">
                            <a16:creationId xmlns:a16="http://schemas.microsoft.com/office/drawing/2014/main" id="{13D0D3E5-FE73-4E39-8B41-C679443EFA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4877" y="4813497"/>
                        <a:ext cx="1303338" cy="785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068402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FEBCC-ACD5-48FE-AA10-AE61E7959157}"/>
              </a:ext>
            </a:extLst>
          </p:cNvPr>
          <p:cNvSpPr>
            <a:spLocks noGrp="1"/>
          </p:cNvSpPr>
          <p:nvPr>
            <p:ph type="title"/>
          </p:nvPr>
        </p:nvSpPr>
        <p:spPr/>
        <p:txBody>
          <a:bodyPr>
            <a:noAutofit/>
          </a:bodyPr>
          <a:lstStyle/>
          <a:p>
            <a:r>
              <a:rPr lang="en-US" sz="3200" b="1" smtClean="0">
                <a:solidFill>
                  <a:schemeClr val="accent1">
                    <a:lumMod val="50000"/>
                  </a:schemeClr>
                </a:solidFill>
                <a:latin typeface="Arial" panose="020B0604020202020204" pitchFamily="34" charset="0"/>
                <a:ea typeface="ＭＳ Ｐゴシック" charset="-128"/>
              </a:rPr>
              <a:t>1.8. MỘT SỐ CÔNG THỨC CHUYỂN ĐỔI GIÁ TRỊ</a:t>
            </a:r>
            <a:endParaRPr lang="en-US" sz="3200" dirty="0">
              <a:solidFill>
                <a:schemeClr val="accent1">
                  <a:lumMod val="50000"/>
                </a:schemeClr>
              </a:solidFill>
            </a:endParaRPr>
          </a:p>
        </p:txBody>
      </p:sp>
      <p:pic>
        <p:nvPicPr>
          <p:cNvPr id="4" name="Picture 3">
            <a:extLst>
              <a:ext uri="{FF2B5EF4-FFF2-40B4-BE49-F238E27FC236}">
                <a16:creationId xmlns:a16="http://schemas.microsoft.com/office/drawing/2014/main" id="{1D0AF50D-C8BA-426F-B9B5-1041D130091B}"/>
              </a:ext>
            </a:extLst>
          </p:cNvPr>
          <p:cNvPicPr>
            <a:picLocks noChangeAspect="1" noChangeArrowheads="1"/>
          </p:cNvPicPr>
          <p:nvPr/>
        </p:nvPicPr>
        <p:blipFill>
          <a:blip r:embed="rId2"/>
          <a:srcRect/>
          <a:stretch>
            <a:fillRect/>
          </a:stretch>
        </p:blipFill>
        <p:spPr bwMode="auto">
          <a:xfrm>
            <a:off x="1676400" y="1522414"/>
            <a:ext cx="8610600" cy="4649787"/>
          </a:xfrm>
          <a:prstGeom prst="rect">
            <a:avLst/>
          </a:prstGeom>
          <a:noFill/>
          <a:ln w="9525">
            <a:noFill/>
            <a:miter lim="800000"/>
            <a:headEnd/>
            <a:tailEnd/>
          </a:ln>
        </p:spPr>
      </p:pic>
    </p:spTree>
    <p:extLst>
      <p:ext uri="{BB962C8B-B14F-4D97-AF65-F5344CB8AC3E}">
        <p14:creationId xmlns:p14="http://schemas.microsoft.com/office/powerpoint/2010/main" val="3220408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7ADDD-78C2-46AF-A032-E20E4988F0E3}"/>
              </a:ext>
            </a:extLst>
          </p:cNvPr>
          <p:cNvSpPr>
            <a:spLocks noGrp="1"/>
          </p:cNvSpPr>
          <p:nvPr>
            <p:ph type="title"/>
          </p:nvPr>
        </p:nvSpPr>
        <p:spPr/>
        <p:txBody>
          <a:bodyPr>
            <a:noAutofit/>
          </a:bodyPr>
          <a:lstStyle/>
          <a:p>
            <a:r>
              <a:rPr lang="en-US" smtClean="0">
                <a:solidFill>
                  <a:schemeClr val="accent1">
                    <a:lumMod val="50000"/>
                  </a:schemeClr>
                </a:solidFill>
                <a:latin typeface="+mn-lt"/>
              </a:rPr>
              <a:t>2. CÁC CHỈ TIÊU TÀI CHÍNH SỬ DỤNG ĐÁNH GIÁ DỰ ÁN TKNL</a:t>
            </a:r>
            <a:endParaRPr lang="en-US" dirty="0">
              <a:solidFill>
                <a:schemeClr val="accent1">
                  <a:lumMod val="50000"/>
                </a:schemeClr>
              </a:solidFill>
              <a:latin typeface="+mn-lt"/>
            </a:endParaRPr>
          </a:p>
        </p:txBody>
      </p:sp>
      <p:graphicFrame>
        <p:nvGraphicFramePr>
          <p:cNvPr id="3" name="Content Placeholder 4">
            <a:extLst>
              <a:ext uri="{FF2B5EF4-FFF2-40B4-BE49-F238E27FC236}">
                <a16:creationId xmlns:a16="http://schemas.microsoft.com/office/drawing/2014/main" id="{B460FE64-FD07-40A3-A2D1-A8039AB8D7A0}"/>
              </a:ext>
            </a:extLst>
          </p:cNvPr>
          <p:cNvGraphicFramePr>
            <a:graphicFrameLocks/>
          </p:cNvGraphicFramePr>
          <p:nvPr>
            <p:extLst>
              <p:ext uri="{D42A27DB-BD31-4B8C-83A1-F6EECF244321}">
                <p14:modId xmlns:p14="http://schemas.microsoft.com/office/powerpoint/2010/main" val="4181241123"/>
              </p:ext>
            </p:extLst>
          </p:nvPr>
        </p:nvGraphicFramePr>
        <p:xfrm>
          <a:off x="2152650" y="1496705"/>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081590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grpSp>
        <p:nvGrpSpPr>
          <p:cNvPr id="368" name="Google Shape;368;p16"/>
          <p:cNvGrpSpPr/>
          <p:nvPr/>
        </p:nvGrpSpPr>
        <p:grpSpPr>
          <a:xfrm>
            <a:off x="2251705" y="1290868"/>
            <a:ext cx="7613292" cy="4070251"/>
            <a:chOff x="1688778" y="968151"/>
            <a:chExt cx="5709969" cy="3052688"/>
          </a:xfrm>
        </p:grpSpPr>
        <p:grpSp>
          <p:nvGrpSpPr>
            <p:cNvPr id="369" name="Google Shape;369;p16"/>
            <p:cNvGrpSpPr/>
            <p:nvPr/>
          </p:nvGrpSpPr>
          <p:grpSpPr>
            <a:xfrm>
              <a:off x="3224250" y="1228235"/>
              <a:ext cx="2695500" cy="2729590"/>
              <a:chOff x="-3475000" y="782863"/>
              <a:chExt cx="2695500" cy="2729590"/>
            </a:xfrm>
          </p:grpSpPr>
          <p:sp>
            <p:nvSpPr>
              <p:cNvPr id="370" name="Google Shape;370;p16"/>
              <p:cNvSpPr/>
              <p:nvPr/>
            </p:nvSpPr>
            <p:spPr>
              <a:xfrm>
                <a:off x="-3475000" y="782863"/>
                <a:ext cx="2695500" cy="2695500"/>
              </a:xfrm>
              <a:prstGeom prst="ellipse">
                <a:avLst/>
              </a:prstGeom>
              <a:solidFill>
                <a:schemeClr val="lt1"/>
              </a:solidFill>
              <a:ln w="9525"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371" name="Google Shape;371;p16"/>
              <p:cNvSpPr/>
              <p:nvPr/>
            </p:nvSpPr>
            <p:spPr>
              <a:xfrm>
                <a:off x="-2949575" y="3141052"/>
                <a:ext cx="1596000" cy="371400"/>
              </a:xfrm>
              <a:prstGeom prst="rect">
                <a:avLst/>
              </a:prstGeom>
              <a:solidFill>
                <a:schemeClr val="lt1"/>
              </a:solidFill>
              <a:ln>
                <a:noFill/>
              </a:ln>
            </p:spPr>
            <p:txBody>
              <a:bodyPr spcFirstLastPara="1" wrap="square" lIns="121900" tIns="121900" rIns="121900" bIns="121900" anchor="ctr" anchorCtr="0">
                <a:noAutofit/>
              </a:bodyPr>
              <a:lstStyle/>
              <a:p>
                <a:endParaRPr sz="2489"/>
              </a:p>
            </p:txBody>
          </p:sp>
        </p:grpSp>
        <p:cxnSp>
          <p:nvCxnSpPr>
            <p:cNvPr id="372" name="Google Shape;372;p16"/>
            <p:cNvCxnSpPr>
              <a:cxnSpLocks/>
            </p:cNvCxnSpPr>
            <p:nvPr/>
          </p:nvCxnSpPr>
          <p:spPr>
            <a:xfrm>
              <a:off x="2242176" y="983098"/>
              <a:ext cx="1507500" cy="371400"/>
            </a:xfrm>
            <a:prstGeom prst="bentConnector2">
              <a:avLst/>
            </a:prstGeom>
            <a:noFill/>
            <a:ln w="9525" cap="flat" cmpd="sng">
              <a:solidFill>
                <a:schemeClr val="dk2"/>
              </a:solidFill>
              <a:prstDash val="dash"/>
              <a:round/>
              <a:headEnd type="none" w="med" len="med"/>
              <a:tailEnd type="oval" w="med" len="med"/>
            </a:ln>
          </p:spPr>
        </p:cxnSp>
        <p:cxnSp>
          <p:nvCxnSpPr>
            <p:cNvPr id="373" name="Google Shape;373;p16"/>
            <p:cNvCxnSpPr/>
            <p:nvPr/>
          </p:nvCxnSpPr>
          <p:spPr>
            <a:xfrm>
              <a:off x="1883800" y="2690600"/>
              <a:ext cx="1381800" cy="600"/>
            </a:xfrm>
            <a:prstGeom prst="bentConnector3">
              <a:avLst>
                <a:gd name="adj1" fmla="val 50000"/>
              </a:avLst>
            </a:prstGeom>
            <a:noFill/>
            <a:ln w="9525" cap="flat" cmpd="sng">
              <a:solidFill>
                <a:schemeClr val="dk2"/>
              </a:solidFill>
              <a:prstDash val="dash"/>
              <a:round/>
              <a:headEnd type="none" w="med" len="med"/>
              <a:tailEnd type="oval" w="med" len="med"/>
            </a:ln>
          </p:spPr>
        </p:cxnSp>
        <p:cxnSp>
          <p:nvCxnSpPr>
            <p:cNvPr id="374" name="Google Shape;374;p16"/>
            <p:cNvCxnSpPr>
              <a:cxnSpLocks/>
            </p:cNvCxnSpPr>
            <p:nvPr/>
          </p:nvCxnSpPr>
          <p:spPr>
            <a:xfrm rot="10800000" flipH="1">
              <a:off x="1688778" y="3393539"/>
              <a:ext cx="1785300" cy="627300"/>
            </a:xfrm>
            <a:prstGeom prst="bentConnector2">
              <a:avLst/>
            </a:prstGeom>
            <a:noFill/>
            <a:ln w="9525" cap="flat" cmpd="sng">
              <a:solidFill>
                <a:schemeClr val="dk1"/>
              </a:solidFill>
              <a:prstDash val="dash"/>
              <a:round/>
              <a:headEnd type="none" w="med" len="med"/>
              <a:tailEnd type="oval" w="med" len="med"/>
            </a:ln>
          </p:spPr>
        </p:cxnSp>
        <p:cxnSp>
          <p:nvCxnSpPr>
            <p:cNvPr id="376" name="Google Shape;376;p16"/>
            <p:cNvCxnSpPr>
              <a:cxnSpLocks/>
            </p:cNvCxnSpPr>
            <p:nvPr/>
          </p:nvCxnSpPr>
          <p:spPr>
            <a:xfrm rot="10800000">
              <a:off x="5734047" y="3332538"/>
              <a:ext cx="1664700" cy="627300"/>
            </a:xfrm>
            <a:prstGeom prst="bentConnector2">
              <a:avLst/>
            </a:prstGeom>
            <a:noFill/>
            <a:ln w="9525" cap="flat" cmpd="sng">
              <a:solidFill>
                <a:schemeClr val="dk1"/>
              </a:solidFill>
              <a:prstDash val="dash"/>
              <a:round/>
              <a:headEnd type="none" w="med" len="med"/>
              <a:tailEnd type="oval" w="med" len="med"/>
            </a:ln>
          </p:spPr>
        </p:cxnSp>
        <p:cxnSp>
          <p:nvCxnSpPr>
            <p:cNvPr id="378" name="Google Shape;378;p16"/>
            <p:cNvCxnSpPr>
              <a:cxnSpLocks/>
            </p:cNvCxnSpPr>
            <p:nvPr/>
          </p:nvCxnSpPr>
          <p:spPr>
            <a:xfrm flipH="1">
              <a:off x="5214788" y="968151"/>
              <a:ext cx="1497000" cy="371400"/>
            </a:xfrm>
            <a:prstGeom prst="bentConnector2">
              <a:avLst/>
            </a:prstGeom>
            <a:noFill/>
            <a:ln w="9525" cap="flat" cmpd="sng">
              <a:solidFill>
                <a:schemeClr val="dk2"/>
              </a:solidFill>
              <a:prstDash val="dash"/>
              <a:round/>
              <a:headEnd type="none" w="med" len="med"/>
              <a:tailEnd type="oval" w="med" len="med"/>
            </a:ln>
          </p:spPr>
        </p:cxnSp>
        <p:cxnSp>
          <p:nvCxnSpPr>
            <p:cNvPr id="380" name="Google Shape;380;p16"/>
            <p:cNvCxnSpPr/>
            <p:nvPr/>
          </p:nvCxnSpPr>
          <p:spPr>
            <a:xfrm rot="10800000">
              <a:off x="5894347" y="2690600"/>
              <a:ext cx="1406100" cy="0"/>
            </a:xfrm>
            <a:prstGeom prst="straightConnector1">
              <a:avLst/>
            </a:prstGeom>
            <a:noFill/>
            <a:ln w="9525" cap="flat" cmpd="sng">
              <a:solidFill>
                <a:schemeClr val="dk2"/>
              </a:solidFill>
              <a:prstDash val="dash"/>
              <a:round/>
              <a:headEnd type="none" w="med" len="med"/>
              <a:tailEnd type="oval" w="med" len="med"/>
            </a:ln>
          </p:spPr>
        </p:cxnSp>
      </p:grpSp>
      <p:grpSp>
        <p:nvGrpSpPr>
          <p:cNvPr id="382" name="Google Shape;382;p16"/>
          <p:cNvGrpSpPr/>
          <p:nvPr/>
        </p:nvGrpSpPr>
        <p:grpSpPr>
          <a:xfrm>
            <a:off x="604558" y="1130518"/>
            <a:ext cx="4043506" cy="2174211"/>
            <a:chOff x="127363" y="1146659"/>
            <a:chExt cx="3032629" cy="1630658"/>
          </a:xfrm>
        </p:grpSpPr>
        <p:sp>
          <p:nvSpPr>
            <p:cNvPr id="383" name="Google Shape;383;p16"/>
            <p:cNvSpPr/>
            <p:nvPr/>
          </p:nvSpPr>
          <p:spPr>
            <a:xfrm>
              <a:off x="127363" y="1303694"/>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a:solidFill>
                    <a:schemeClr val="lt1"/>
                  </a:solidFill>
                  <a:ea typeface="Fira Sans Extra Condensed"/>
                  <a:cs typeface="Fira Sans Extra Condensed"/>
                  <a:sym typeface="Fira Sans Extra Condensed"/>
                </a:rPr>
                <a:t>1</a:t>
              </a:r>
              <a:endParaRPr sz="2489">
                <a:solidFill>
                  <a:schemeClr val="lt1"/>
                </a:solidFill>
              </a:endParaRPr>
            </a:p>
          </p:txBody>
        </p:sp>
        <p:sp>
          <p:nvSpPr>
            <p:cNvPr id="384" name="Google Shape;384;p16"/>
            <p:cNvSpPr txBox="1"/>
            <p:nvPr/>
          </p:nvSpPr>
          <p:spPr>
            <a:xfrm>
              <a:off x="1201045" y="1146659"/>
              <a:ext cx="941100" cy="331800"/>
            </a:xfrm>
            <a:prstGeom prst="rect">
              <a:avLst/>
            </a:prstGeom>
            <a:noFill/>
            <a:ln>
              <a:noFill/>
            </a:ln>
          </p:spPr>
          <p:txBody>
            <a:bodyPr spcFirstLastPara="1" wrap="square" lIns="121900" tIns="121900" rIns="121900" bIns="121900" anchor="ctr" anchorCtr="0">
              <a:noAutofit/>
            </a:bodyPr>
            <a:lstStyle/>
            <a:p>
              <a:r>
                <a:rPr lang="en" sz="2400" b="1" dirty="0">
                  <a:solidFill>
                    <a:schemeClr val="dk1"/>
                  </a:solidFill>
                  <a:ea typeface="Fira Sans Extra Condensed"/>
                  <a:cs typeface="Fira Sans Extra Condensed"/>
                  <a:sym typeface="Fira Sans Extra Condensed"/>
                </a:rPr>
                <a:t>SPP</a:t>
              </a:r>
              <a:endParaRPr sz="2400" b="1" dirty="0">
                <a:solidFill>
                  <a:schemeClr val="dk1"/>
                </a:solidFill>
                <a:ea typeface="Fira Sans Extra Condensed"/>
                <a:cs typeface="Fira Sans Extra Condensed"/>
                <a:sym typeface="Fira Sans Extra Condensed"/>
              </a:endParaRPr>
            </a:p>
          </p:txBody>
        </p:sp>
        <p:sp>
          <p:nvSpPr>
            <p:cNvPr id="385" name="Google Shape;385;p16"/>
            <p:cNvSpPr txBox="1"/>
            <p:nvPr/>
          </p:nvSpPr>
          <p:spPr>
            <a:xfrm>
              <a:off x="679363" y="1421432"/>
              <a:ext cx="2480629" cy="1355885"/>
            </a:xfrm>
            <a:prstGeom prst="rect">
              <a:avLst/>
            </a:prstGeom>
            <a:noFill/>
            <a:ln>
              <a:noFill/>
            </a:ln>
          </p:spPr>
          <p:txBody>
            <a:bodyPr spcFirstLastPara="1" wrap="square" lIns="121900" tIns="121900" rIns="121900" bIns="121900" anchor="ctr" anchorCtr="0">
              <a:noAutofit/>
            </a:bodyPr>
            <a:lstStyle/>
            <a:p>
              <a:pPr lvl="0" algn="just"/>
              <a:r>
                <a:rPr lang="en-US" sz="1200" dirty="0" err="1">
                  <a:cs typeface="Arial" panose="020B0604020202020204" pitchFamily="34" charset="0"/>
                </a:rPr>
                <a:t>Thời</a:t>
              </a:r>
              <a:r>
                <a:rPr lang="en-US" sz="1200" dirty="0">
                  <a:cs typeface="Arial" panose="020B0604020202020204" pitchFamily="34" charset="0"/>
                </a:rPr>
                <a:t> </a:t>
              </a:r>
              <a:r>
                <a:rPr lang="en-US" sz="1200" dirty="0" err="1">
                  <a:cs typeface="Arial" panose="020B0604020202020204" pitchFamily="34" charset="0"/>
                </a:rPr>
                <a:t>gian</a:t>
              </a:r>
              <a:r>
                <a:rPr lang="en-US" sz="1200" dirty="0">
                  <a:cs typeface="Arial" panose="020B0604020202020204" pitchFamily="34" charset="0"/>
                </a:rPr>
                <a:t> </a:t>
              </a:r>
              <a:r>
                <a:rPr lang="en-US" sz="1200" dirty="0" err="1">
                  <a:cs typeface="Arial" panose="020B0604020202020204" pitchFamily="34" charset="0"/>
                </a:rPr>
                <a:t>yêu</a:t>
              </a:r>
              <a:r>
                <a:rPr lang="en-US" sz="1200" dirty="0">
                  <a:cs typeface="Arial" panose="020B0604020202020204" pitchFamily="34" charset="0"/>
                </a:rPr>
                <a:t> </a:t>
              </a:r>
              <a:r>
                <a:rPr lang="en-US" sz="1200" dirty="0" err="1">
                  <a:cs typeface="Arial" panose="020B0604020202020204" pitchFamily="34" charset="0"/>
                </a:rPr>
                <a:t>cầu</a:t>
              </a:r>
              <a:r>
                <a:rPr lang="en-US" sz="1200" dirty="0">
                  <a:cs typeface="Arial" panose="020B0604020202020204" pitchFamily="34" charset="0"/>
                </a:rPr>
                <a:t> </a:t>
              </a:r>
              <a:r>
                <a:rPr lang="en-US" sz="1200" dirty="0" err="1">
                  <a:cs typeface="Arial" panose="020B0604020202020204" pitchFamily="34" charset="0"/>
                </a:rPr>
                <a:t>để</a:t>
              </a:r>
              <a:r>
                <a:rPr lang="en-US" sz="1200" dirty="0">
                  <a:cs typeface="Arial" panose="020B0604020202020204" pitchFamily="34" charset="0"/>
                </a:rPr>
                <a:t> </a:t>
              </a:r>
              <a:r>
                <a:rPr lang="en-US" sz="1200" dirty="0" err="1">
                  <a:cs typeface="Arial" panose="020B0604020202020204" pitchFamily="34" charset="0"/>
                </a:rPr>
                <a:t>khôi</a:t>
              </a:r>
              <a:r>
                <a:rPr lang="en-US" sz="1200" dirty="0">
                  <a:cs typeface="Arial" panose="020B0604020202020204" pitchFamily="34" charset="0"/>
                </a:rPr>
                <a:t> </a:t>
              </a:r>
              <a:r>
                <a:rPr lang="en-US" sz="1200" dirty="0" err="1">
                  <a:cs typeface="Arial" panose="020B0604020202020204" pitchFamily="34" charset="0"/>
                </a:rPr>
                <a:t>phục</a:t>
              </a:r>
              <a:r>
                <a:rPr lang="en-US" sz="1200" dirty="0">
                  <a:cs typeface="Arial" panose="020B0604020202020204" pitchFamily="34" charset="0"/>
                </a:rPr>
                <a:t> </a:t>
              </a:r>
              <a:r>
                <a:rPr lang="en-US" sz="1200" dirty="0" err="1">
                  <a:cs typeface="Arial" panose="020B0604020202020204" pitchFamily="34" charset="0"/>
                </a:rPr>
                <a:t>vốn</a:t>
              </a:r>
              <a:r>
                <a:rPr lang="en-US" sz="1200" dirty="0">
                  <a:cs typeface="Arial" panose="020B0604020202020204" pitchFamily="34" charset="0"/>
                </a:rPr>
                <a:t> </a:t>
              </a:r>
              <a:r>
                <a:rPr lang="en-US" sz="1200" dirty="0" err="1">
                  <a:cs typeface="Arial" panose="020B0604020202020204" pitchFamily="34" charset="0"/>
                </a:rPr>
                <a:t>đầu</a:t>
              </a:r>
              <a:r>
                <a:rPr lang="en-US" sz="1200" dirty="0">
                  <a:cs typeface="Arial" panose="020B0604020202020204" pitchFamily="34" charset="0"/>
                </a:rPr>
                <a:t> </a:t>
              </a:r>
              <a:r>
                <a:rPr lang="en-US" sz="1200" dirty="0" err="1">
                  <a:cs typeface="Arial" panose="020B0604020202020204" pitchFamily="34" charset="0"/>
                </a:rPr>
                <a:t>tư</a:t>
              </a:r>
              <a:r>
                <a:rPr lang="en-US" sz="1200" dirty="0">
                  <a:cs typeface="Arial" panose="020B0604020202020204" pitchFamily="34" charset="0"/>
                </a:rPr>
                <a:t> </a:t>
              </a:r>
              <a:r>
                <a:rPr lang="en-US" sz="1200" dirty="0" err="1">
                  <a:cs typeface="Arial" panose="020B0604020202020204" pitchFamily="34" charset="0"/>
                </a:rPr>
                <a:t>từ</a:t>
              </a:r>
              <a:r>
                <a:rPr lang="en-US" sz="1200" dirty="0">
                  <a:cs typeface="Arial" panose="020B0604020202020204" pitchFamily="34" charset="0"/>
                </a:rPr>
                <a:t> </a:t>
              </a:r>
              <a:r>
                <a:rPr lang="en-US" sz="1200" dirty="0" err="1">
                  <a:cs typeface="Arial" panose="020B0604020202020204" pitchFamily="34" charset="0"/>
                </a:rPr>
                <a:t>dòng</a:t>
              </a:r>
              <a:r>
                <a:rPr lang="en-US" sz="1200" dirty="0">
                  <a:cs typeface="Arial" panose="020B0604020202020204" pitchFamily="34" charset="0"/>
                </a:rPr>
                <a:t> </a:t>
              </a:r>
              <a:r>
                <a:rPr lang="en-US" sz="1200" dirty="0" err="1">
                  <a:cs typeface="Arial" panose="020B0604020202020204" pitchFamily="34" charset="0"/>
                </a:rPr>
                <a:t>tiền</a:t>
              </a:r>
              <a:endParaRPr lang="en-US" sz="1200" dirty="0">
                <a:cs typeface="Arial" panose="020B0604020202020204" pitchFamily="34" charset="0"/>
              </a:endParaRPr>
            </a:p>
            <a:p>
              <a:pPr lvl="0" algn="just"/>
              <a:r>
                <a:rPr lang="en-US" sz="1200" dirty="0" err="1">
                  <a:cs typeface="Arial" panose="020B0604020202020204" pitchFamily="34" charset="0"/>
                </a:rPr>
                <a:t>Phương</a:t>
              </a:r>
              <a:r>
                <a:rPr lang="en-US" sz="1200" dirty="0">
                  <a:cs typeface="Arial" panose="020B0604020202020204" pitchFamily="34" charset="0"/>
                </a:rPr>
                <a:t> </a:t>
              </a:r>
              <a:r>
                <a:rPr lang="en-US" sz="1200" dirty="0" err="1">
                  <a:cs typeface="Arial" panose="020B0604020202020204" pitchFamily="34" charset="0"/>
                </a:rPr>
                <a:t>pháp</a:t>
              </a:r>
              <a:r>
                <a:rPr lang="en-US" sz="1200" dirty="0">
                  <a:cs typeface="Arial" panose="020B0604020202020204" pitchFamily="34" charset="0"/>
                </a:rPr>
                <a:t> </a:t>
              </a:r>
              <a:r>
                <a:rPr lang="en-US" sz="1200" dirty="0" err="1">
                  <a:cs typeface="Arial" panose="020B0604020202020204" pitchFamily="34" charset="0"/>
                </a:rPr>
                <a:t>định</a:t>
              </a:r>
              <a:r>
                <a:rPr lang="en-US" sz="1200" dirty="0">
                  <a:cs typeface="Arial" panose="020B0604020202020204" pitchFamily="34" charset="0"/>
                </a:rPr>
                <a:t> </a:t>
              </a:r>
              <a:r>
                <a:rPr lang="en-US" sz="1200" dirty="0" err="1">
                  <a:cs typeface="Arial" panose="020B0604020202020204" pitchFamily="34" charset="0"/>
                </a:rPr>
                <a:t>lượng</a:t>
              </a:r>
              <a:r>
                <a:rPr lang="en-US" sz="1200" dirty="0">
                  <a:cs typeface="Arial" panose="020B0604020202020204" pitchFamily="34" charset="0"/>
                </a:rPr>
                <a:t> </a:t>
              </a:r>
              <a:r>
                <a:rPr lang="en-US" sz="1200" dirty="0" err="1">
                  <a:cs typeface="Arial" panose="020B0604020202020204" pitchFamily="34" charset="0"/>
                </a:rPr>
                <a:t>được</a:t>
              </a:r>
              <a:r>
                <a:rPr lang="en-US" sz="1200" dirty="0">
                  <a:cs typeface="Arial" panose="020B0604020202020204" pitchFamily="34" charset="0"/>
                </a:rPr>
                <a:t> </a:t>
              </a:r>
              <a:r>
                <a:rPr lang="en-US" sz="1200" dirty="0" err="1">
                  <a:cs typeface="Arial" panose="020B0604020202020204" pitchFamily="34" charset="0"/>
                </a:rPr>
                <a:t>sử</a:t>
              </a:r>
              <a:r>
                <a:rPr lang="en-US" sz="1200" dirty="0">
                  <a:cs typeface="Arial" panose="020B0604020202020204" pitchFamily="34" charset="0"/>
                </a:rPr>
                <a:t> </a:t>
              </a:r>
              <a:r>
                <a:rPr lang="en-US" sz="1200" dirty="0" err="1">
                  <a:cs typeface="Arial" panose="020B0604020202020204" pitchFamily="34" charset="0"/>
                </a:rPr>
                <a:t>dụng</a:t>
              </a:r>
              <a:r>
                <a:rPr lang="en-US" sz="1200" dirty="0">
                  <a:cs typeface="Arial" panose="020B0604020202020204" pitchFamily="34" charset="0"/>
                </a:rPr>
                <a:t> </a:t>
              </a:r>
              <a:r>
                <a:rPr lang="en-US" sz="1200" dirty="0" err="1">
                  <a:cs typeface="Arial" panose="020B0604020202020204" pitchFamily="34" charset="0"/>
                </a:rPr>
                <a:t>rộng</a:t>
              </a:r>
              <a:r>
                <a:rPr lang="en-US" sz="1200" dirty="0">
                  <a:cs typeface="Arial" panose="020B0604020202020204" pitchFamily="34" charset="0"/>
                </a:rPr>
                <a:t> </a:t>
              </a:r>
              <a:r>
                <a:rPr lang="en-US" sz="1200" dirty="0" err="1">
                  <a:cs typeface="Arial" panose="020B0604020202020204" pitchFamily="34" charset="0"/>
                </a:rPr>
                <a:t>rãi</a:t>
              </a:r>
              <a:r>
                <a:rPr lang="en-US" sz="1200" dirty="0">
                  <a:cs typeface="Arial" panose="020B0604020202020204" pitchFamily="34" charset="0"/>
                </a:rPr>
                <a:t> </a:t>
              </a:r>
              <a:r>
                <a:rPr lang="en-US" sz="1200" dirty="0" err="1">
                  <a:cs typeface="Arial" panose="020B0604020202020204" pitchFamily="34" charset="0"/>
                </a:rPr>
                <a:t>để</a:t>
              </a:r>
              <a:r>
                <a:rPr lang="en-US" sz="1200" dirty="0">
                  <a:cs typeface="Arial" panose="020B0604020202020204" pitchFamily="34" charset="0"/>
                </a:rPr>
                <a:t> </a:t>
              </a:r>
              <a:r>
                <a:rPr lang="en-US" sz="1200" dirty="0" err="1">
                  <a:cs typeface="Arial" panose="020B0604020202020204" pitchFamily="34" charset="0"/>
                </a:rPr>
                <a:t>đánh</a:t>
              </a:r>
              <a:r>
                <a:rPr lang="en-US" sz="1200" dirty="0">
                  <a:cs typeface="Arial" panose="020B0604020202020204" pitchFamily="34" charset="0"/>
                </a:rPr>
                <a:t> </a:t>
              </a:r>
              <a:r>
                <a:rPr lang="en-US" sz="1200" dirty="0" err="1">
                  <a:cs typeface="Arial" panose="020B0604020202020204" pitchFamily="34" charset="0"/>
                </a:rPr>
                <a:t>giá</a:t>
              </a:r>
              <a:r>
                <a:rPr lang="en-US" sz="1200" dirty="0">
                  <a:cs typeface="Arial" panose="020B0604020202020204" pitchFamily="34" charset="0"/>
                </a:rPr>
                <a:t> </a:t>
              </a:r>
              <a:r>
                <a:rPr lang="en-US" sz="1200" dirty="0" err="1">
                  <a:cs typeface="Arial" panose="020B0604020202020204" pitchFamily="34" charset="0"/>
                </a:rPr>
                <a:t>hiệu</a:t>
              </a:r>
              <a:r>
                <a:rPr lang="en-US" sz="1200" dirty="0">
                  <a:cs typeface="Arial" panose="020B0604020202020204" pitchFamily="34" charset="0"/>
                </a:rPr>
                <a:t> </a:t>
              </a:r>
              <a:r>
                <a:rPr lang="en-US" sz="1200" dirty="0" err="1">
                  <a:cs typeface="Arial" panose="020B0604020202020204" pitchFamily="34" charset="0"/>
                </a:rPr>
                <a:t>quả</a:t>
              </a:r>
              <a:r>
                <a:rPr lang="en-US" sz="1200" dirty="0">
                  <a:cs typeface="Arial" panose="020B0604020202020204" pitchFamily="34" charset="0"/>
                </a:rPr>
                <a:t> chi </a:t>
              </a:r>
              <a:r>
                <a:rPr lang="en-US" sz="1200" dirty="0" err="1">
                  <a:cs typeface="Arial" panose="020B0604020202020204" pitchFamily="34" charset="0"/>
                </a:rPr>
                <a:t>phí</a:t>
              </a:r>
              <a:r>
                <a:rPr lang="en-US" sz="1200" dirty="0">
                  <a:cs typeface="Arial" panose="020B0604020202020204" pitchFamily="34" charset="0"/>
                </a:rPr>
                <a:t> </a:t>
              </a:r>
              <a:r>
                <a:rPr lang="en-US" sz="1200" dirty="0" err="1">
                  <a:cs typeface="Arial" panose="020B0604020202020204" pitchFamily="34" charset="0"/>
                </a:rPr>
                <a:t>của</a:t>
              </a:r>
              <a:r>
                <a:rPr lang="en-US" sz="1200" dirty="0">
                  <a:cs typeface="Arial" panose="020B0604020202020204" pitchFamily="34" charset="0"/>
                </a:rPr>
                <a:t> </a:t>
              </a:r>
              <a:r>
                <a:rPr lang="en-US" sz="1200" dirty="0" err="1">
                  <a:cs typeface="Arial" panose="020B0604020202020204" pitchFamily="34" charset="0"/>
                </a:rPr>
                <a:t>đầu</a:t>
              </a:r>
              <a:r>
                <a:rPr lang="en-US" sz="1200" dirty="0">
                  <a:cs typeface="Arial" panose="020B0604020202020204" pitchFamily="34" charset="0"/>
                </a:rPr>
                <a:t> </a:t>
              </a:r>
              <a:r>
                <a:rPr lang="en-US" sz="1200" dirty="0" err="1">
                  <a:cs typeface="Arial" panose="020B0604020202020204" pitchFamily="34" charset="0"/>
                </a:rPr>
                <a:t>tư</a:t>
              </a:r>
              <a:r>
                <a:rPr lang="en-US" sz="1200" dirty="0">
                  <a:cs typeface="Arial" panose="020B0604020202020204" pitchFamily="34" charset="0"/>
                </a:rPr>
                <a:t> </a:t>
              </a:r>
              <a:r>
                <a:rPr lang="en-US" sz="1200" dirty="0" err="1">
                  <a:cs typeface="Arial" panose="020B0604020202020204" pitchFamily="34" charset="0"/>
                </a:rPr>
                <a:t>tiết</a:t>
              </a:r>
              <a:r>
                <a:rPr lang="en-US" sz="1200" dirty="0">
                  <a:cs typeface="Arial" panose="020B0604020202020204" pitchFamily="34" charset="0"/>
                </a:rPr>
                <a:t> </a:t>
              </a:r>
              <a:r>
                <a:rPr lang="en-US" sz="1200" dirty="0" err="1">
                  <a:cs typeface="Arial" panose="020B0604020202020204" pitchFamily="34" charset="0"/>
                </a:rPr>
                <a:t>kiệm</a:t>
              </a:r>
              <a:r>
                <a:rPr lang="en-US" sz="1200" dirty="0">
                  <a:cs typeface="Arial" panose="020B0604020202020204" pitchFamily="34" charset="0"/>
                </a:rPr>
                <a:t> </a:t>
              </a:r>
              <a:r>
                <a:rPr lang="en-US" sz="1200" dirty="0" err="1">
                  <a:cs typeface="Arial" panose="020B0604020202020204" pitchFamily="34" charset="0"/>
                </a:rPr>
                <a:t>năng</a:t>
              </a:r>
              <a:r>
                <a:rPr lang="en-US" sz="1200" dirty="0">
                  <a:cs typeface="Arial" panose="020B0604020202020204" pitchFamily="34" charset="0"/>
                </a:rPr>
                <a:t> </a:t>
              </a:r>
              <a:r>
                <a:rPr lang="en-US" sz="1200" dirty="0" err="1">
                  <a:cs typeface="Arial" panose="020B0604020202020204" pitchFamily="34" charset="0"/>
                </a:rPr>
                <a:t>lượng</a:t>
              </a:r>
              <a:endParaRPr lang="en-US" sz="1200" dirty="0">
                <a:cs typeface="Arial" panose="020B0604020202020204" pitchFamily="34" charset="0"/>
              </a:endParaRPr>
            </a:p>
            <a:p>
              <a:pPr lvl="0" algn="just"/>
              <a:r>
                <a:rPr lang="en-US" sz="1200" dirty="0" err="1">
                  <a:cs typeface="Arial" panose="020B0604020202020204" pitchFamily="34" charset="0"/>
                </a:rPr>
                <a:t>Không</a:t>
              </a:r>
              <a:r>
                <a:rPr lang="en-US" sz="1200" dirty="0">
                  <a:cs typeface="Arial" panose="020B0604020202020204" pitchFamily="34" charset="0"/>
                </a:rPr>
                <a:t> </a:t>
              </a:r>
              <a:r>
                <a:rPr lang="en-US" sz="1200" dirty="0" err="1">
                  <a:cs typeface="Arial" panose="020B0604020202020204" pitchFamily="34" charset="0"/>
                </a:rPr>
                <a:t>xem</a:t>
              </a:r>
              <a:r>
                <a:rPr lang="en-US" sz="1200" dirty="0">
                  <a:cs typeface="Arial" panose="020B0604020202020204" pitchFamily="34" charset="0"/>
                </a:rPr>
                <a:t> </a:t>
              </a:r>
              <a:r>
                <a:rPr lang="en-US" sz="1200" dirty="0" err="1">
                  <a:cs typeface="Arial" panose="020B0604020202020204" pitchFamily="34" charset="0"/>
                </a:rPr>
                <a:t>xét</a:t>
              </a:r>
              <a:r>
                <a:rPr lang="en-US" sz="1200" dirty="0">
                  <a:cs typeface="Arial" panose="020B0604020202020204" pitchFamily="34" charset="0"/>
                </a:rPr>
                <a:t> </a:t>
              </a:r>
              <a:r>
                <a:rPr lang="en-US" sz="1200" dirty="0" err="1">
                  <a:cs typeface="Arial" panose="020B0604020202020204" pitchFamily="34" charset="0"/>
                </a:rPr>
                <a:t>tiết</a:t>
              </a:r>
              <a:r>
                <a:rPr lang="en-US" sz="1200" dirty="0">
                  <a:cs typeface="Arial" panose="020B0604020202020204" pitchFamily="34" charset="0"/>
                </a:rPr>
                <a:t> </a:t>
              </a:r>
              <a:r>
                <a:rPr lang="en-US" sz="1200" dirty="0" err="1">
                  <a:cs typeface="Arial" panose="020B0604020202020204" pitchFamily="34" charset="0"/>
                </a:rPr>
                <a:t>kiệm</a:t>
              </a:r>
              <a:r>
                <a:rPr lang="en-US" sz="1200" dirty="0">
                  <a:cs typeface="Arial" panose="020B0604020202020204" pitchFamily="34" charset="0"/>
                </a:rPr>
                <a:t> </a:t>
              </a:r>
              <a:r>
                <a:rPr lang="en-US" sz="1200" dirty="0" err="1">
                  <a:cs typeface="Arial" panose="020B0604020202020204" pitchFamily="34" charset="0"/>
                </a:rPr>
                <a:t>sau</a:t>
              </a:r>
              <a:r>
                <a:rPr lang="en-US" sz="1200" dirty="0">
                  <a:cs typeface="Arial" panose="020B0604020202020204" pitchFamily="34" charset="0"/>
                </a:rPr>
                <a:t> </a:t>
              </a:r>
              <a:r>
                <a:rPr lang="en-US" sz="1200" dirty="0" err="1">
                  <a:cs typeface="Arial" panose="020B0604020202020204" pitchFamily="34" charset="0"/>
                </a:rPr>
                <a:t>năm</a:t>
              </a:r>
              <a:r>
                <a:rPr lang="en-US" sz="1200" dirty="0">
                  <a:cs typeface="Arial" panose="020B0604020202020204" pitchFamily="34" charset="0"/>
                </a:rPr>
                <a:t> </a:t>
              </a:r>
              <a:r>
                <a:rPr lang="en-US" sz="1200" dirty="0" err="1">
                  <a:cs typeface="Arial" panose="020B0604020202020204" pitchFamily="34" charset="0"/>
                </a:rPr>
                <a:t>hoàn</a:t>
              </a:r>
              <a:r>
                <a:rPr lang="en-US" sz="1200" dirty="0">
                  <a:cs typeface="Arial" panose="020B0604020202020204" pitchFamily="34" charset="0"/>
                </a:rPr>
                <a:t> </a:t>
              </a:r>
              <a:r>
                <a:rPr lang="en-US" sz="1200" dirty="0" err="1">
                  <a:cs typeface="Arial" panose="020B0604020202020204" pitchFamily="34" charset="0"/>
                </a:rPr>
                <a:t>vốn</a:t>
              </a:r>
              <a:r>
                <a:rPr lang="en-US" sz="1200" dirty="0">
                  <a:cs typeface="Arial" panose="020B0604020202020204" pitchFamily="34" charset="0"/>
                </a:rPr>
                <a:t> </a:t>
              </a:r>
              <a:r>
                <a:rPr lang="en-US" sz="1200" dirty="0" err="1">
                  <a:cs typeface="Arial" panose="020B0604020202020204" pitchFamily="34" charset="0"/>
                </a:rPr>
                <a:t>và</a:t>
              </a:r>
              <a:r>
                <a:rPr lang="en-US" sz="1200" dirty="0">
                  <a:cs typeface="Arial" panose="020B0604020202020204" pitchFamily="34" charset="0"/>
                </a:rPr>
                <a:t> </a:t>
              </a:r>
              <a:r>
                <a:rPr lang="en-US" sz="1200" dirty="0" err="1">
                  <a:cs typeface="Arial" panose="020B0604020202020204" pitchFamily="34" charset="0"/>
                </a:rPr>
                <a:t>không</a:t>
              </a:r>
              <a:r>
                <a:rPr lang="en-US" sz="1200" dirty="0">
                  <a:cs typeface="Arial" panose="020B0604020202020204" pitchFamily="34" charset="0"/>
                </a:rPr>
                <a:t> </a:t>
              </a:r>
              <a:r>
                <a:rPr lang="en-US" sz="1200" dirty="0" err="1">
                  <a:cs typeface="Arial" panose="020B0604020202020204" pitchFamily="34" charset="0"/>
                </a:rPr>
                <a:t>tính</a:t>
              </a:r>
              <a:r>
                <a:rPr lang="en-US" sz="1200" dirty="0">
                  <a:cs typeface="Arial" panose="020B0604020202020204" pitchFamily="34" charset="0"/>
                </a:rPr>
                <a:t> </a:t>
              </a:r>
              <a:r>
                <a:rPr lang="en-US" sz="1200" dirty="0" err="1">
                  <a:cs typeface="Arial" panose="020B0604020202020204" pitchFamily="34" charset="0"/>
                </a:rPr>
                <a:t>đến</a:t>
              </a:r>
              <a:r>
                <a:rPr lang="en-US" sz="1200" dirty="0">
                  <a:cs typeface="Arial" panose="020B0604020202020204" pitchFamily="34" charset="0"/>
                </a:rPr>
                <a:t> </a:t>
              </a:r>
              <a:r>
                <a:rPr lang="en-US" sz="1200" dirty="0" err="1">
                  <a:cs typeface="Arial" panose="020B0604020202020204" pitchFamily="34" charset="0"/>
                </a:rPr>
                <a:t>giá</a:t>
              </a:r>
              <a:r>
                <a:rPr lang="en-US" sz="1200" dirty="0">
                  <a:cs typeface="Arial" panose="020B0604020202020204" pitchFamily="34" charset="0"/>
                </a:rPr>
                <a:t> </a:t>
              </a:r>
              <a:r>
                <a:rPr lang="en-US" sz="1200" dirty="0" err="1">
                  <a:cs typeface="Arial" panose="020B0604020202020204" pitchFamily="34" charset="0"/>
                </a:rPr>
                <a:t>trị</a:t>
              </a:r>
              <a:r>
                <a:rPr lang="en-US" sz="1200" dirty="0">
                  <a:cs typeface="Arial" panose="020B0604020202020204" pitchFamily="34" charset="0"/>
                </a:rPr>
                <a:t> </a:t>
              </a:r>
              <a:r>
                <a:rPr lang="en-US" sz="1200" dirty="0" err="1">
                  <a:cs typeface="Arial" panose="020B0604020202020204" pitchFamily="34" charset="0"/>
                </a:rPr>
                <a:t>theo</a:t>
              </a:r>
              <a:r>
                <a:rPr lang="en-US" sz="1200" dirty="0">
                  <a:cs typeface="Arial" panose="020B0604020202020204" pitchFamily="34" charset="0"/>
                </a:rPr>
                <a:t> </a:t>
              </a:r>
              <a:r>
                <a:rPr lang="en-US" sz="1200" dirty="0" err="1">
                  <a:cs typeface="Arial" panose="020B0604020202020204" pitchFamily="34" charset="0"/>
                </a:rPr>
                <a:t>thời</a:t>
              </a:r>
              <a:r>
                <a:rPr lang="en-US" sz="1200" dirty="0">
                  <a:cs typeface="Arial" panose="020B0604020202020204" pitchFamily="34" charset="0"/>
                </a:rPr>
                <a:t> </a:t>
              </a:r>
              <a:r>
                <a:rPr lang="en-US" sz="1200" dirty="0" err="1">
                  <a:cs typeface="Arial" panose="020B0604020202020204" pitchFamily="34" charset="0"/>
                </a:rPr>
                <a:t>gian</a:t>
              </a:r>
              <a:r>
                <a:rPr lang="en-US" sz="1200" dirty="0">
                  <a:cs typeface="Arial" panose="020B0604020202020204" pitchFamily="34" charset="0"/>
                </a:rPr>
                <a:t> </a:t>
              </a:r>
              <a:r>
                <a:rPr lang="en-US" sz="1200" dirty="0" err="1">
                  <a:cs typeface="Arial" panose="020B0604020202020204" pitchFamily="34" charset="0"/>
                </a:rPr>
                <a:t>của</a:t>
              </a:r>
              <a:r>
                <a:rPr lang="en-US" sz="1200" dirty="0">
                  <a:cs typeface="Arial" panose="020B0604020202020204" pitchFamily="34" charset="0"/>
                </a:rPr>
                <a:t> </a:t>
              </a:r>
              <a:r>
                <a:rPr lang="en-US" sz="1200" dirty="0" err="1">
                  <a:cs typeface="Arial" panose="020B0604020202020204" pitchFamily="34" charset="0"/>
                </a:rPr>
                <a:t>tiền</a:t>
              </a:r>
              <a:endParaRPr lang="en-US" sz="1200" dirty="0">
                <a:cs typeface="Arial" panose="020B0604020202020204" pitchFamily="34" charset="0"/>
              </a:endParaRPr>
            </a:p>
            <a:p>
              <a:pPr lvl="0" algn="just"/>
              <a:r>
                <a:rPr lang="en-US" sz="1200" dirty="0" err="1">
                  <a:cs typeface="Arial" panose="020B0604020202020204" pitchFamily="34" charset="0"/>
                </a:rPr>
                <a:t>Hoàn</a:t>
              </a:r>
              <a:r>
                <a:rPr lang="en-US" sz="1200" dirty="0">
                  <a:cs typeface="Arial" panose="020B0604020202020204" pitchFamily="34" charset="0"/>
                </a:rPr>
                <a:t> </a:t>
              </a:r>
              <a:r>
                <a:rPr lang="en-US" sz="1200" dirty="0" err="1">
                  <a:cs typeface="Arial" panose="020B0604020202020204" pitchFamily="34" charset="0"/>
                </a:rPr>
                <a:t>vốn</a:t>
              </a:r>
              <a:r>
                <a:rPr lang="en-US" sz="1200" dirty="0">
                  <a:cs typeface="Arial" panose="020B0604020202020204" pitchFamily="34" charset="0"/>
                </a:rPr>
                <a:t> </a:t>
              </a:r>
              <a:r>
                <a:rPr lang="en-US" sz="1200" dirty="0" err="1">
                  <a:cs typeface="Arial" panose="020B0604020202020204" pitchFamily="34" charset="0"/>
                </a:rPr>
                <a:t>giản</a:t>
              </a:r>
              <a:r>
                <a:rPr lang="en-US" sz="1200" dirty="0">
                  <a:cs typeface="Arial" panose="020B0604020202020204" pitchFamily="34" charset="0"/>
                </a:rPr>
                <a:t> </a:t>
              </a:r>
              <a:r>
                <a:rPr lang="en-US" sz="1200" dirty="0" err="1">
                  <a:cs typeface="Arial" panose="020B0604020202020204" pitchFamily="34" charset="0"/>
                </a:rPr>
                <a:t>đơn</a:t>
              </a:r>
              <a:r>
                <a:rPr lang="en-US" sz="1200" dirty="0">
                  <a:cs typeface="Arial" panose="020B0604020202020204" pitchFamily="34" charset="0"/>
                </a:rPr>
                <a:t> = </a:t>
              </a:r>
              <a:r>
                <a:rPr lang="en-US" sz="1200" dirty="0" err="1">
                  <a:cs typeface="Arial" panose="020B0604020202020204" pitchFamily="34" charset="0"/>
                </a:rPr>
                <a:t>Tiết</a:t>
              </a:r>
              <a:r>
                <a:rPr lang="en-US" sz="1200" dirty="0">
                  <a:cs typeface="Arial" panose="020B0604020202020204" pitchFamily="34" charset="0"/>
                </a:rPr>
                <a:t> </a:t>
              </a:r>
              <a:r>
                <a:rPr lang="en-US" sz="1200" dirty="0" err="1">
                  <a:cs typeface="Arial" panose="020B0604020202020204" pitchFamily="34" charset="0"/>
                </a:rPr>
                <a:t>kiệm</a:t>
              </a:r>
              <a:r>
                <a:rPr lang="en-US" sz="1200" dirty="0">
                  <a:cs typeface="Arial" panose="020B0604020202020204" pitchFamily="34" charset="0"/>
                </a:rPr>
                <a:t> Net </a:t>
              </a:r>
              <a:r>
                <a:rPr lang="en-US" sz="1200" dirty="0" err="1">
                  <a:cs typeface="Arial" panose="020B0604020202020204" pitchFamily="34" charset="0"/>
                </a:rPr>
                <a:t>hàng</a:t>
              </a:r>
              <a:r>
                <a:rPr lang="en-US" sz="1200" dirty="0">
                  <a:cs typeface="Arial" panose="020B0604020202020204" pitchFamily="34" charset="0"/>
                </a:rPr>
                <a:t> </a:t>
              </a:r>
              <a:r>
                <a:rPr lang="en-US" sz="1200" dirty="0" err="1">
                  <a:cs typeface="Arial" panose="020B0604020202020204" pitchFamily="34" charset="0"/>
                </a:rPr>
                <a:t>năm</a:t>
              </a:r>
              <a:r>
                <a:rPr lang="en-US" sz="1200" dirty="0">
                  <a:cs typeface="Arial" panose="020B0604020202020204" pitchFamily="34" charset="0"/>
                </a:rPr>
                <a:t>/ chi </a:t>
              </a:r>
              <a:r>
                <a:rPr lang="en-US" sz="1200" dirty="0" err="1">
                  <a:cs typeface="Arial" panose="020B0604020202020204" pitchFamily="34" charset="0"/>
                </a:rPr>
                <a:t>phí</a:t>
              </a:r>
              <a:r>
                <a:rPr lang="en-US" sz="1200" dirty="0">
                  <a:cs typeface="Arial" panose="020B0604020202020204" pitchFamily="34" charset="0"/>
                </a:rPr>
                <a:t> </a:t>
              </a:r>
              <a:r>
                <a:rPr lang="en-US" sz="1200" dirty="0" err="1">
                  <a:cs typeface="Arial" panose="020B0604020202020204" pitchFamily="34" charset="0"/>
                </a:rPr>
                <a:t>vốn</a:t>
              </a:r>
              <a:r>
                <a:rPr lang="en-US" sz="1200" dirty="0">
                  <a:cs typeface="Arial" panose="020B0604020202020204" pitchFamily="34" charset="0"/>
                </a:rPr>
                <a:t> </a:t>
              </a:r>
              <a:r>
                <a:rPr lang="en-US" sz="1200" dirty="0" err="1">
                  <a:cs typeface="Arial" panose="020B0604020202020204" pitchFamily="34" charset="0"/>
                </a:rPr>
                <a:t>của</a:t>
              </a:r>
              <a:r>
                <a:rPr lang="en-US" sz="1200" dirty="0">
                  <a:cs typeface="Arial" panose="020B0604020202020204" pitchFamily="34" charset="0"/>
                </a:rPr>
                <a:t> </a:t>
              </a:r>
              <a:r>
                <a:rPr lang="en-US" sz="1200" dirty="0" err="1">
                  <a:cs typeface="Arial" panose="020B0604020202020204" pitchFamily="34" charset="0"/>
                </a:rPr>
                <a:t>dự</a:t>
              </a:r>
              <a:r>
                <a:rPr lang="en-US" sz="1200" dirty="0">
                  <a:cs typeface="Arial" panose="020B0604020202020204" pitchFamily="34" charset="0"/>
                </a:rPr>
                <a:t> </a:t>
              </a:r>
              <a:r>
                <a:rPr lang="en-US" sz="1200" dirty="0" err="1">
                  <a:cs typeface="Arial" panose="020B0604020202020204" pitchFamily="34" charset="0"/>
                </a:rPr>
                <a:t>án</a:t>
              </a:r>
              <a:endParaRPr lang="en-US" sz="1200" dirty="0">
                <a:cs typeface="Arial" panose="020B0604020202020204" pitchFamily="34" charset="0"/>
              </a:endParaRPr>
            </a:p>
          </p:txBody>
        </p:sp>
      </p:grpSp>
      <p:grpSp>
        <p:nvGrpSpPr>
          <p:cNvPr id="386" name="Google Shape;386;p16"/>
          <p:cNvGrpSpPr/>
          <p:nvPr/>
        </p:nvGrpSpPr>
        <p:grpSpPr>
          <a:xfrm>
            <a:off x="7645397" y="1127459"/>
            <a:ext cx="3918223" cy="1662261"/>
            <a:chOff x="5819926" y="1085800"/>
            <a:chExt cx="2938667" cy="1246695"/>
          </a:xfrm>
        </p:grpSpPr>
        <p:sp>
          <p:nvSpPr>
            <p:cNvPr id="387" name="Google Shape;387;p16"/>
            <p:cNvSpPr/>
            <p:nvPr/>
          </p:nvSpPr>
          <p:spPr>
            <a:xfrm>
              <a:off x="8206593" y="1208326"/>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a:solidFill>
                    <a:schemeClr val="lt1"/>
                  </a:solidFill>
                  <a:ea typeface="Fira Sans Extra Condensed"/>
                  <a:cs typeface="Fira Sans Extra Condensed"/>
                  <a:sym typeface="Fira Sans Extra Condensed"/>
                </a:rPr>
                <a:t>4</a:t>
              </a:r>
              <a:endParaRPr sz="2489">
                <a:solidFill>
                  <a:schemeClr val="accent2"/>
                </a:solidFill>
              </a:endParaRPr>
            </a:p>
          </p:txBody>
        </p:sp>
        <p:sp>
          <p:nvSpPr>
            <p:cNvPr id="379" name="Google Shape;379;p16"/>
            <p:cNvSpPr txBox="1"/>
            <p:nvPr/>
          </p:nvSpPr>
          <p:spPr>
            <a:xfrm>
              <a:off x="7022140" y="1085800"/>
              <a:ext cx="941700" cy="331800"/>
            </a:xfrm>
            <a:prstGeom prst="rect">
              <a:avLst/>
            </a:prstGeom>
            <a:noFill/>
            <a:ln>
              <a:noFill/>
            </a:ln>
          </p:spPr>
          <p:txBody>
            <a:bodyPr spcFirstLastPara="1" wrap="square" lIns="121900" tIns="121900" rIns="121900" bIns="121900" anchor="ctr" anchorCtr="0">
              <a:noAutofit/>
            </a:bodyPr>
            <a:lstStyle/>
            <a:p>
              <a:pPr algn="r"/>
              <a:r>
                <a:rPr lang="en" sz="2400" b="1" dirty="0">
                  <a:solidFill>
                    <a:schemeClr val="dk1"/>
                  </a:solidFill>
                  <a:ea typeface="Fira Sans Extra Condensed"/>
                  <a:cs typeface="Fira Sans Extra Condensed"/>
                  <a:sym typeface="Fira Sans Extra Condensed"/>
                </a:rPr>
                <a:t>IRR</a:t>
              </a:r>
              <a:endParaRPr sz="2400" b="1" dirty="0">
                <a:solidFill>
                  <a:schemeClr val="dk1"/>
                </a:solidFill>
                <a:ea typeface="Fira Sans Extra Condensed"/>
                <a:cs typeface="Fira Sans Extra Condensed"/>
                <a:sym typeface="Fira Sans Extra Condensed"/>
              </a:endParaRPr>
            </a:p>
          </p:txBody>
        </p:sp>
        <p:sp>
          <p:nvSpPr>
            <p:cNvPr id="388" name="Google Shape;388;p16"/>
            <p:cNvSpPr txBox="1"/>
            <p:nvPr/>
          </p:nvSpPr>
          <p:spPr>
            <a:xfrm>
              <a:off x="5819926" y="1427399"/>
              <a:ext cx="2143914" cy="905096"/>
            </a:xfrm>
            <a:prstGeom prst="rect">
              <a:avLst/>
            </a:prstGeom>
            <a:noFill/>
            <a:ln>
              <a:noFill/>
            </a:ln>
          </p:spPr>
          <p:txBody>
            <a:bodyPr spcFirstLastPara="1" wrap="square" lIns="121900" tIns="121900" rIns="121900" bIns="121900" anchor="ctr" anchorCtr="0">
              <a:noAutofit/>
            </a:bodyPr>
            <a:lstStyle/>
            <a:p>
              <a:pPr lvl="0" algn="just"/>
              <a:r>
                <a:rPr lang="en-US" sz="1200" b="0" dirty="0" err="1">
                  <a:cs typeface="Arial" panose="020B0604020202020204" pitchFamily="34" charset="0"/>
                </a:rPr>
                <a:t>Suất</a:t>
              </a:r>
              <a:r>
                <a:rPr lang="en-US" sz="1200" b="0" dirty="0">
                  <a:cs typeface="Arial" panose="020B0604020202020204" pitchFamily="34" charset="0"/>
                </a:rPr>
                <a:t> </a:t>
              </a:r>
              <a:r>
                <a:rPr lang="en-US" sz="1200" b="0" dirty="0" err="1">
                  <a:cs typeface="Arial" panose="020B0604020202020204" pitchFamily="34" charset="0"/>
                </a:rPr>
                <a:t>chiết</a:t>
              </a:r>
              <a:r>
                <a:rPr lang="en-US" sz="1200" b="0" dirty="0">
                  <a:cs typeface="Arial" panose="020B0604020202020204" pitchFamily="34" charset="0"/>
                </a:rPr>
                <a:t> </a:t>
              </a:r>
              <a:r>
                <a:rPr lang="en-US" sz="1200" b="0" dirty="0" err="1">
                  <a:cs typeface="Arial" panose="020B0604020202020204" pitchFamily="34" charset="0"/>
                </a:rPr>
                <a:t>khấu</a:t>
              </a:r>
              <a:r>
                <a:rPr lang="en-US" sz="1200" b="0" dirty="0">
                  <a:cs typeface="Arial" panose="020B0604020202020204" pitchFamily="34" charset="0"/>
                </a:rPr>
                <a:t> </a:t>
              </a:r>
              <a:r>
                <a:rPr lang="en-US" sz="1200" b="0" dirty="0" err="1">
                  <a:cs typeface="Arial" panose="020B0604020202020204" pitchFamily="34" charset="0"/>
                </a:rPr>
                <a:t>tại</a:t>
              </a:r>
              <a:r>
                <a:rPr lang="en-US" sz="1200" b="0" dirty="0">
                  <a:cs typeface="Arial" panose="020B0604020202020204" pitchFamily="34" charset="0"/>
                </a:rPr>
                <a:t> </a:t>
              </a:r>
              <a:r>
                <a:rPr lang="en-US" sz="1200" b="0" dirty="0" err="1">
                  <a:cs typeface="Arial" panose="020B0604020202020204" pitchFamily="34" charset="0"/>
                </a:rPr>
                <a:t>đó</a:t>
              </a:r>
              <a:r>
                <a:rPr lang="en-US" sz="1200" b="0" dirty="0">
                  <a:cs typeface="Arial" panose="020B0604020202020204" pitchFamily="34" charset="0"/>
                </a:rPr>
                <a:t> </a:t>
              </a:r>
              <a:r>
                <a:rPr lang="en-US" sz="1200" b="0" dirty="0" err="1">
                  <a:cs typeface="Arial" panose="020B0604020202020204" pitchFamily="34" charset="0"/>
                </a:rPr>
                <a:t>giá</a:t>
              </a:r>
              <a:r>
                <a:rPr lang="en-US" sz="1200" b="0" dirty="0">
                  <a:cs typeface="Arial" panose="020B0604020202020204" pitchFamily="34" charset="0"/>
                </a:rPr>
                <a:t> </a:t>
              </a:r>
              <a:r>
                <a:rPr lang="en-US" sz="1200" b="0" dirty="0" err="1">
                  <a:cs typeface="Arial" panose="020B0604020202020204" pitchFamily="34" charset="0"/>
                </a:rPr>
                <a:t>trị</a:t>
              </a:r>
              <a:r>
                <a:rPr lang="en-US" sz="1200" b="0" dirty="0">
                  <a:cs typeface="Arial" panose="020B0604020202020204" pitchFamily="34" charset="0"/>
                </a:rPr>
                <a:t> </a:t>
              </a:r>
              <a:r>
                <a:rPr lang="en-US" sz="1200" b="0" dirty="0" err="1">
                  <a:cs typeface="Arial" panose="020B0604020202020204" pitchFamily="34" charset="0"/>
                </a:rPr>
                <a:t>hiện</a:t>
              </a:r>
              <a:r>
                <a:rPr lang="en-US" sz="1200" b="0" dirty="0">
                  <a:cs typeface="Arial" panose="020B0604020202020204" pitchFamily="34" charset="0"/>
                </a:rPr>
                <a:t> </a:t>
              </a:r>
              <a:r>
                <a:rPr lang="en-US" sz="1200" b="0" dirty="0" err="1">
                  <a:cs typeface="Arial" panose="020B0604020202020204" pitchFamily="34" charset="0"/>
                </a:rPr>
                <a:t>tại</a:t>
              </a:r>
              <a:r>
                <a:rPr lang="en-US" sz="1200" b="0" dirty="0">
                  <a:cs typeface="Arial" panose="020B0604020202020204" pitchFamily="34" charset="0"/>
                </a:rPr>
                <a:t> </a:t>
              </a:r>
              <a:r>
                <a:rPr lang="en-US" sz="1200" b="0" dirty="0" err="1">
                  <a:cs typeface="Arial" panose="020B0604020202020204" pitchFamily="34" charset="0"/>
                </a:rPr>
                <a:t>thuần</a:t>
              </a:r>
              <a:r>
                <a:rPr lang="en-US" sz="1200" b="0" dirty="0">
                  <a:cs typeface="Arial" panose="020B0604020202020204" pitchFamily="34" charset="0"/>
                </a:rPr>
                <a:t> </a:t>
              </a:r>
              <a:r>
                <a:rPr lang="en-US" sz="1200" b="0" dirty="0" err="1">
                  <a:cs typeface="Arial" panose="020B0604020202020204" pitchFamily="34" charset="0"/>
                </a:rPr>
                <a:t>của</a:t>
              </a:r>
              <a:r>
                <a:rPr lang="en-US" sz="1200" b="0" dirty="0">
                  <a:cs typeface="Arial" panose="020B0604020202020204" pitchFamily="34" charset="0"/>
                </a:rPr>
                <a:t> </a:t>
              </a:r>
              <a:r>
                <a:rPr lang="en-US" sz="1200" b="0" dirty="0" err="1">
                  <a:cs typeface="Arial" panose="020B0604020202020204" pitchFamily="34" charset="0"/>
                </a:rPr>
                <a:t>cacs</a:t>
              </a:r>
              <a:r>
                <a:rPr lang="en-US" sz="1200" b="0" dirty="0">
                  <a:cs typeface="Arial" panose="020B0604020202020204" pitchFamily="34" charset="0"/>
                </a:rPr>
                <a:t> </a:t>
              </a:r>
              <a:r>
                <a:rPr lang="en-US" sz="1200" b="0" dirty="0" err="1">
                  <a:cs typeface="Arial" panose="020B0604020202020204" pitchFamily="34" charset="0"/>
                </a:rPr>
                <a:t>lợi</a:t>
              </a:r>
              <a:r>
                <a:rPr lang="en-US" sz="1200" b="0" dirty="0">
                  <a:cs typeface="Arial" panose="020B0604020202020204" pitchFamily="34" charset="0"/>
                </a:rPr>
                <a:t> </a:t>
              </a:r>
              <a:r>
                <a:rPr lang="en-US" sz="1200" b="0" dirty="0" err="1">
                  <a:cs typeface="Arial" panose="020B0604020202020204" pitchFamily="34" charset="0"/>
                </a:rPr>
                <a:t>ích</a:t>
              </a:r>
              <a:r>
                <a:rPr lang="en-US" sz="1200" b="0" dirty="0">
                  <a:cs typeface="Arial" panose="020B0604020202020204" pitchFamily="34" charset="0"/>
                </a:rPr>
                <a:t> </a:t>
              </a:r>
              <a:r>
                <a:rPr lang="en-US" sz="1200" b="0" dirty="0" err="1">
                  <a:cs typeface="Arial" panose="020B0604020202020204" pitchFamily="34" charset="0"/>
                </a:rPr>
                <a:t>tích</a:t>
              </a:r>
              <a:r>
                <a:rPr lang="en-US" sz="1200" b="0" dirty="0">
                  <a:cs typeface="Arial" panose="020B0604020202020204" pitchFamily="34" charset="0"/>
                </a:rPr>
                <a:t> </a:t>
              </a:r>
              <a:r>
                <a:rPr lang="en-US" sz="1200" b="0" dirty="0" err="1">
                  <a:cs typeface="Arial" panose="020B0604020202020204" pitchFamily="34" charset="0"/>
                </a:rPr>
                <a:t>lũy</a:t>
              </a:r>
              <a:r>
                <a:rPr lang="en-US" sz="1200" b="0" dirty="0">
                  <a:cs typeface="Arial" panose="020B0604020202020204" pitchFamily="34" charset="0"/>
                </a:rPr>
                <a:t> </a:t>
              </a:r>
              <a:r>
                <a:rPr lang="en-US" sz="1200" b="0" dirty="0" err="1">
                  <a:cs typeface="Arial" panose="020B0604020202020204" pitchFamily="34" charset="0"/>
                </a:rPr>
                <a:t>của</a:t>
              </a:r>
              <a:r>
                <a:rPr lang="en-US" sz="1200" b="0" dirty="0">
                  <a:cs typeface="Arial" panose="020B0604020202020204" pitchFamily="34" charset="0"/>
                </a:rPr>
                <a:t> </a:t>
              </a:r>
              <a:r>
                <a:rPr lang="en-US" sz="1200" b="0" dirty="0" err="1">
                  <a:cs typeface="Arial" panose="020B0604020202020204" pitchFamily="34" charset="0"/>
                </a:rPr>
                <a:t>một</a:t>
              </a:r>
              <a:r>
                <a:rPr lang="en-US" sz="1200" b="0" dirty="0">
                  <a:cs typeface="Arial" panose="020B0604020202020204" pitchFamily="34" charset="0"/>
                </a:rPr>
                <a:t> </a:t>
              </a:r>
              <a:r>
                <a:rPr lang="en-US" sz="1200" b="0" dirty="0" err="1">
                  <a:cs typeface="Arial" panose="020B0604020202020204" pitchFamily="34" charset="0"/>
                </a:rPr>
                <a:t>khoản</a:t>
              </a:r>
              <a:r>
                <a:rPr lang="en-US" sz="1200" b="0" dirty="0">
                  <a:cs typeface="Arial" panose="020B0604020202020204" pitchFamily="34" charset="0"/>
                </a:rPr>
                <a:t> </a:t>
              </a:r>
              <a:r>
                <a:rPr lang="en-US" sz="1200" b="0" dirty="0" err="1">
                  <a:cs typeface="Arial" panose="020B0604020202020204" pitchFamily="34" charset="0"/>
                </a:rPr>
                <a:t>đầu</a:t>
              </a:r>
              <a:r>
                <a:rPr lang="en-US" sz="1200" b="0" dirty="0">
                  <a:cs typeface="Arial" panose="020B0604020202020204" pitchFamily="34" charset="0"/>
                </a:rPr>
                <a:t> </a:t>
              </a:r>
              <a:r>
                <a:rPr lang="en-US" sz="1200" b="0" dirty="0" err="1">
                  <a:cs typeface="Arial" panose="020B0604020202020204" pitchFamily="34" charset="0"/>
                </a:rPr>
                <a:t>tư</a:t>
              </a:r>
              <a:r>
                <a:rPr lang="en-US" sz="1200" b="0" dirty="0">
                  <a:cs typeface="Arial" panose="020B0604020202020204" pitchFamily="34" charset="0"/>
                </a:rPr>
                <a:t> </a:t>
              </a:r>
              <a:r>
                <a:rPr lang="en-US" sz="1200" b="0" dirty="0" err="1">
                  <a:cs typeface="Arial" panose="020B0604020202020204" pitchFamily="34" charset="0"/>
                </a:rPr>
                <a:t>bằng</a:t>
              </a:r>
              <a:r>
                <a:rPr lang="en-US" sz="1200" b="0" dirty="0">
                  <a:cs typeface="Arial" panose="020B0604020202020204" pitchFamily="34" charset="0"/>
                </a:rPr>
                <a:t> </a:t>
              </a:r>
              <a:r>
                <a:rPr lang="en-US" sz="1200" b="0" dirty="0" err="1">
                  <a:cs typeface="Arial" panose="020B0604020202020204" pitchFamily="34" charset="0"/>
                </a:rPr>
                <a:t>với</a:t>
              </a:r>
              <a:r>
                <a:rPr lang="en-US" sz="1200" b="0" dirty="0">
                  <a:cs typeface="Arial" panose="020B0604020202020204" pitchFamily="34" charset="0"/>
                </a:rPr>
                <a:t> chi </a:t>
              </a:r>
              <a:r>
                <a:rPr lang="en-US" sz="1200" b="0" dirty="0" err="1">
                  <a:cs typeface="Arial" panose="020B0604020202020204" pitchFamily="34" charset="0"/>
                </a:rPr>
                <a:t>phí</a:t>
              </a:r>
              <a:r>
                <a:rPr lang="en-US" sz="1200" b="0" dirty="0">
                  <a:cs typeface="Arial" panose="020B0604020202020204" pitchFamily="34" charset="0"/>
                </a:rPr>
                <a:t> </a:t>
              </a:r>
              <a:r>
                <a:rPr lang="en-US" sz="1200" b="0" dirty="0" err="1">
                  <a:cs typeface="Arial" panose="020B0604020202020204" pitchFamily="34" charset="0"/>
                </a:rPr>
                <a:t>đầu</a:t>
              </a:r>
              <a:r>
                <a:rPr lang="en-US" sz="1200" b="0" dirty="0">
                  <a:cs typeface="Arial" panose="020B0604020202020204" pitchFamily="34" charset="0"/>
                </a:rPr>
                <a:t> </a:t>
              </a:r>
              <a:r>
                <a:rPr lang="en-US" sz="1200" b="0" dirty="0" err="1">
                  <a:cs typeface="Arial" panose="020B0604020202020204" pitchFamily="34" charset="0"/>
                </a:rPr>
                <a:t>tư</a:t>
              </a:r>
              <a:r>
                <a:rPr lang="en-US" sz="1200" b="0" dirty="0">
                  <a:cs typeface="Arial" panose="020B0604020202020204" pitchFamily="34" charset="0"/>
                </a:rPr>
                <a:t>.</a:t>
              </a:r>
            </a:p>
            <a:p>
              <a:pPr lvl="0" algn="just"/>
              <a:r>
                <a:rPr lang="en-US" sz="1200" b="0" dirty="0" err="1">
                  <a:cs typeface="Arial" panose="020B0604020202020204" pitchFamily="34" charset="0"/>
                </a:rPr>
                <a:t>Giá</a:t>
              </a:r>
              <a:r>
                <a:rPr lang="en-US" sz="1200" b="0" dirty="0">
                  <a:cs typeface="Arial" panose="020B0604020202020204" pitchFamily="34" charset="0"/>
                </a:rPr>
                <a:t> </a:t>
              </a:r>
              <a:r>
                <a:rPr lang="en-US" sz="1200" b="0" dirty="0" err="1">
                  <a:cs typeface="Arial" panose="020B0604020202020204" pitchFamily="34" charset="0"/>
                </a:rPr>
                <a:t>trị</a:t>
              </a:r>
              <a:r>
                <a:rPr lang="en-US" sz="1200" b="0" dirty="0">
                  <a:cs typeface="Arial" panose="020B0604020202020204" pitchFamily="34" charset="0"/>
                </a:rPr>
                <a:t> IRR </a:t>
              </a:r>
              <a:r>
                <a:rPr lang="en-US" sz="1200" b="0" dirty="0" err="1">
                  <a:cs typeface="Arial" panose="020B0604020202020204" pitchFamily="34" charset="0"/>
                </a:rPr>
                <a:t>càng</a:t>
              </a:r>
              <a:r>
                <a:rPr lang="en-US" sz="1200" b="0" dirty="0">
                  <a:cs typeface="Arial" panose="020B0604020202020204" pitchFamily="34" charset="0"/>
                </a:rPr>
                <a:t> </a:t>
              </a:r>
              <a:r>
                <a:rPr lang="en-US" sz="1200" b="0" dirty="0" err="1">
                  <a:cs typeface="Arial" panose="020B0604020202020204" pitchFamily="34" charset="0"/>
                </a:rPr>
                <a:t>cao</a:t>
              </a:r>
              <a:r>
                <a:rPr lang="en-US" sz="1200" b="0" dirty="0">
                  <a:cs typeface="Arial" panose="020B0604020202020204" pitchFamily="34" charset="0"/>
                </a:rPr>
                <a:t>, </a:t>
              </a:r>
              <a:r>
                <a:rPr lang="en-US" sz="1200" b="0" dirty="0" err="1">
                  <a:cs typeface="Arial" panose="020B0604020202020204" pitchFamily="34" charset="0"/>
                </a:rPr>
                <a:t>dự</a:t>
              </a:r>
              <a:r>
                <a:rPr lang="en-US" sz="1200" b="0" dirty="0">
                  <a:cs typeface="Arial" panose="020B0604020202020204" pitchFamily="34" charset="0"/>
                </a:rPr>
                <a:t> </a:t>
              </a:r>
              <a:r>
                <a:rPr lang="en-US" sz="1200" b="0" dirty="0" err="1">
                  <a:cs typeface="Arial" panose="020B0604020202020204" pitchFamily="34" charset="0"/>
                </a:rPr>
                <a:t>án</a:t>
              </a:r>
              <a:r>
                <a:rPr lang="en-US" sz="1200" b="0" dirty="0">
                  <a:cs typeface="Arial" panose="020B0604020202020204" pitchFamily="34" charset="0"/>
                </a:rPr>
                <a:t> </a:t>
              </a:r>
              <a:r>
                <a:rPr lang="en-US" sz="1200" b="0" dirty="0" err="1">
                  <a:cs typeface="Arial" panose="020B0604020202020204" pitchFamily="34" charset="0"/>
                </a:rPr>
                <a:t>càng</a:t>
              </a:r>
              <a:r>
                <a:rPr lang="en-US" sz="1200" b="0" dirty="0">
                  <a:cs typeface="Arial" panose="020B0604020202020204" pitchFamily="34" charset="0"/>
                </a:rPr>
                <a:t> </a:t>
              </a:r>
              <a:r>
                <a:rPr lang="en-US" sz="1200" b="0" dirty="0" err="1">
                  <a:cs typeface="Arial" panose="020B0604020202020204" pitchFamily="34" charset="0"/>
                </a:rPr>
                <a:t>hiệu</a:t>
              </a:r>
              <a:r>
                <a:rPr lang="en-US" sz="1200" b="0" dirty="0">
                  <a:cs typeface="Arial" panose="020B0604020202020204" pitchFamily="34" charset="0"/>
                </a:rPr>
                <a:t> </a:t>
              </a:r>
              <a:r>
                <a:rPr lang="en-US" sz="1200" b="0" dirty="0" err="1">
                  <a:cs typeface="Arial" panose="020B0604020202020204" pitchFamily="34" charset="0"/>
                </a:rPr>
                <a:t>quả</a:t>
              </a:r>
              <a:endParaRPr lang="en-US" sz="1200" b="0" dirty="0">
                <a:cs typeface="Arial" panose="020B0604020202020204" pitchFamily="34" charset="0"/>
              </a:endParaRPr>
            </a:p>
          </p:txBody>
        </p:sp>
      </p:grpSp>
      <p:grpSp>
        <p:nvGrpSpPr>
          <p:cNvPr id="389" name="Google Shape;389;p16"/>
          <p:cNvGrpSpPr/>
          <p:nvPr/>
        </p:nvGrpSpPr>
        <p:grpSpPr>
          <a:xfrm>
            <a:off x="628367" y="3366267"/>
            <a:ext cx="4019696" cy="1457734"/>
            <a:chOff x="471275" y="2524700"/>
            <a:chExt cx="3014772" cy="1093300"/>
          </a:xfrm>
        </p:grpSpPr>
        <p:sp>
          <p:nvSpPr>
            <p:cNvPr id="390" name="Google Shape;390;p16"/>
            <p:cNvSpPr/>
            <p:nvPr/>
          </p:nvSpPr>
          <p:spPr>
            <a:xfrm>
              <a:off x="471275" y="260520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a:solidFill>
                    <a:schemeClr val="lt1"/>
                  </a:solidFill>
                  <a:ea typeface="Fira Sans Extra Condensed"/>
                  <a:cs typeface="Fira Sans Extra Condensed"/>
                  <a:sym typeface="Fira Sans Extra Condensed"/>
                </a:rPr>
                <a:t>2</a:t>
              </a:r>
              <a:endParaRPr sz="2489"/>
            </a:p>
          </p:txBody>
        </p:sp>
        <p:sp>
          <p:nvSpPr>
            <p:cNvPr id="391" name="Google Shape;391;p16"/>
            <p:cNvSpPr txBox="1"/>
            <p:nvPr/>
          </p:nvSpPr>
          <p:spPr>
            <a:xfrm>
              <a:off x="1170400" y="2524700"/>
              <a:ext cx="713400" cy="331800"/>
            </a:xfrm>
            <a:prstGeom prst="rect">
              <a:avLst/>
            </a:prstGeom>
            <a:noFill/>
            <a:ln>
              <a:noFill/>
            </a:ln>
          </p:spPr>
          <p:txBody>
            <a:bodyPr spcFirstLastPara="1" wrap="square" lIns="121900" tIns="121900" rIns="121900" bIns="121900" anchor="ctr" anchorCtr="0">
              <a:noAutofit/>
            </a:bodyPr>
            <a:lstStyle/>
            <a:p>
              <a:r>
                <a:rPr lang="en" sz="2400" b="1" dirty="0">
                  <a:solidFill>
                    <a:schemeClr val="dk1"/>
                  </a:solidFill>
                  <a:ea typeface="Fira Sans Extra Condensed"/>
                  <a:cs typeface="Fira Sans Extra Condensed"/>
                  <a:sym typeface="Fira Sans Extra Condensed"/>
                </a:rPr>
                <a:t>ROI</a:t>
              </a:r>
              <a:endParaRPr sz="2400" b="1" dirty="0">
                <a:solidFill>
                  <a:schemeClr val="dk1"/>
                </a:solidFill>
                <a:ea typeface="Fira Sans Extra Condensed"/>
                <a:cs typeface="Fira Sans Extra Condensed"/>
                <a:sym typeface="Fira Sans Extra Condensed"/>
              </a:endParaRPr>
            </a:p>
          </p:txBody>
        </p:sp>
        <p:sp>
          <p:nvSpPr>
            <p:cNvPr id="392" name="Google Shape;392;p16"/>
            <p:cNvSpPr txBox="1"/>
            <p:nvPr/>
          </p:nvSpPr>
          <p:spPr>
            <a:xfrm>
              <a:off x="1005418" y="2866299"/>
              <a:ext cx="2480629" cy="751701"/>
            </a:xfrm>
            <a:prstGeom prst="rect">
              <a:avLst/>
            </a:prstGeom>
            <a:noFill/>
            <a:ln>
              <a:noFill/>
            </a:ln>
          </p:spPr>
          <p:txBody>
            <a:bodyPr spcFirstLastPara="1" wrap="square" lIns="121900" tIns="121900" rIns="121900" bIns="121900" anchor="ctr" anchorCtr="0">
              <a:noAutofit/>
            </a:bodyPr>
            <a:lstStyle/>
            <a:p>
              <a:pPr lvl="0" algn="just"/>
              <a:r>
                <a:rPr lang="en-US" sz="1200" dirty="0" err="1">
                  <a:cs typeface="Arial" panose="020B0604020202020204" pitchFamily="34" charset="0"/>
                </a:rPr>
                <a:t>Mô</a:t>
              </a:r>
              <a:r>
                <a:rPr lang="en-US" sz="1200" dirty="0">
                  <a:cs typeface="Arial" panose="020B0604020202020204" pitchFamily="34" charset="0"/>
                </a:rPr>
                <a:t> </a:t>
              </a:r>
              <a:r>
                <a:rPr lang="en-US" sz="1200" dirty="0" err="1">
                  <a:cs typeface="Arial" panose="020B0604020202020204" pitchFamily="34" charset="0"/>
                </a:rPr>
                <a:t>tả</a:t>
              </a:r>
              <a:r>
                <a:rPr lang="en-US" sz="1200" dirty="0">
                  <a:cs typeface="Arial" panose="020B0604020202020204" pitchFamily="34" charset="0"/>
                </a:rPr>
                <a:t> “</a:t>
              </a:r>
              <a:r>
                <a:rPr lang="en-US" sz="1200" dirty="0" err="1">
                  <a:cs typeface="Arial" panose="020B0604020202020204" pitchFamily="34" charset="0"/>
                </a:rPr>
                <a:t>lợi</a:t>
              </a:r>
              <a:r>
                <a:rPr lang="en-US" sz="1200" dirty="0">
                  <a:cs typeface="Arial" panose="020B0604020202020204" pitchFamily="34" charset="0"/>
                </a:rPr>
                <a:t> </a:t>
              </a:r>
              <a:r>
                <a:rPr lang="en-US" sz="1200" dirty="0" err="1">
                  <a:cs typeface="Arial" panose="020B0604020202020204" pitchFamily="34" charset="0"/>
                </a:rPr>
                <a:t>ích</a:t>
              </a:r>
              <a:r>
                <a:rPr lang="en-US" sz="1200" dirty="0">
                  <a:cs typeface="Arial" panose="020B0604020202020204" pitchFamily="34" charset="0"/>
                </a:rPr>
                <a:t> </a:t>
              </a:r>
              <a:r>
                <a:rPr lang="en-US" sz="1200" dirty="0" err="1">
                  <a:cs typeface="Arial" panose="020B0604020202020204" pitchFamily="34" charset="0"/>
                </a:rPr>
                <a:t>hàng</a:t>
              </a:r>
              <a:r>
                <a:rPr lang="en-US" sz="1200" dirty="0">
                  <a:cs typeface="Arial" panose="020B0604020202020204" pitchFamily="34" charset="0"/>
                </a:rPr>
                <a:t> </a:t>
              </a:r>
              <a:r>
                <a:rPr lang="en-US" sz="1200" dirty="0" err="1">
                  <a:cs typeface="Arial" panose="020B0604020202020204" pitchFamily="34" charset="0"/>
                </a:rPr>
                <a:t>năm</a:t>
              </a:r>
              <a:r>
                <a:rPr lang="en-US" sz="1200" dirty="0">
                  <a:cs typeface="Arial" panose="020B0604020202020204" pitchFamily="34" charset="0"/>
                </a:rPr>
                <a:t>” </a:t>
              </a:r>
              <a:r>
                <a:rPr lang="en-US" sz="1200" dirty="0" err="1">
                  <a:cs typeface="Arial" panose="020B0604020202020204" pitchFamily="34" charset="0"/>
                </a:rPr>
                <a:t>từ</a:t>
              </a:r>
              <a:r>
                <a:rPr lang="en-US" sz="1200" dirty="0">
                  <a:cs typeface="Arial" panose="020B0604020202020204" pitchFamily="34" charset="0"/>
                </a:rPr>
                <a:t> </a:t>
              </a:r>
              <a:r>
                <a:rPr lang="en-US" sz="1200" dirty="0" err="1">
                  <a:cs typeface="Arial" panose="020B0604020202020204" pitchFamily="34" charset="0"/>
                </a:rPr>
                <a:t>dự</a:t>
              </a:r>
              <a:r>
                <a:rPr lang="en-US" sz="1200" dirty="0">
                  <a:cs typeface="Arial" panose="020B0604020202020204" pitchFamily="34" charset="0"/>
                </a:rPr>
                <a:t> </a:t>
              </a:r>
              <a:r>
                <a:rPr lang="en-US" sz="1200" dirty="0" err="1">
                  <a:cs typeface="Arial" panose="020B0604020202020204" pitchFamily="34" charset="0"/>
                </a:rPr>
                <a:t>án</a:t>
              </a:r>
              <a:r>
                <a:rPr lang="en-US" sz="1200" dirty="0">
                  <a:cs typeface="Arial" panose="020B0604020202020204" pitchFamily="34" charset="0"/>
                </a:rPr>
                <a:t> </a:t>
              </a:r>
              <a:r>
                <a:rPr lang="en-US" sz="1200" dirty="0" err="1">
                  <a:cs typeface="Arial" panose="020B0604020202020204" pitchFamily="34" charset="0"/>
                </a:rPr>
                <a:t>theo</a:t>
              </a:r>
              <a:r>
                <a:rPr lang="en-US" sz="1200" dirty="0">
                  <a:cs typeface="Arial" panose="020B0604020202020204" pitchFamily="34" charset="0"/>
                </a:rPr>
                <a:t> </a:t>
              </a:r>
              <a:r>
                <a:rPr lang="en-US" sz="1200" dirty="0" err="1">
                  <a:cs typeface="Arial" panose="020B0604020202020204" pitchFamily="34" charset="0"/>
                </a:rPr>
                <a:t>phần</a:t>
              </a:r>
              <a:r>
                <a:rPr lang="en-US" sz="1200" dirty="0">
                  <a:cs typeface="Arial" panose="020B0604020202020204" pitchFamily="34" charset="0"/>
                </a:rPr>
                <a:t> </a:t>
              </a:r>
              <a:r>
                <a:rPr lang="en-US" sz="1200" dirty="0" err="1">
                  <a:cs typeface="Arial" panose="020B0604020202020204" pitchFamily="34" charset="0"/>
                </a:rPr>
                <a:t>trăm</a:t>
              </a:r>
              <a:r>
                <a:rPr lang="en-US" sz="1200" dirty="0">
                  <a:cs typeface="Arial" panose="020B0604020202020204" pitchFamily="34" charset="0"/>
                </a:rPr>
                <a:t> </a:t>
              </a:r>
              <a:r>
                <a:rPr lang="en-US" sz="1200" dirty="0" err="1">
                  <a:cs typeface="Arial" panose="020B0604020202020204" pitchFamily="34" charset="0"/>
                </a:rPr>
                <a:t>của</a:t>
              </a:r>
              <a:r>
                <a:rPr lang="en-US" sz="1200" dirty="0">
                  <a:cs typeface="Arial" panose="020B0604020202020204" pitchFamily="34" charset="0"/>
                </a:rPr>
                <a:t> chi </a:t>
              </a:r>
              <a:r>
                <a:rPr lang="en-US" sz="1200" dirty="0" err="1">
                  <a:cs typeface="Arial" panose="020B0604020202020204" pitchFamily="34" charset="0"/>
                </a:rPr>
                <a:t>phí</a:t>
              </a:r>
              <a:r>
                <a:rPr lang="en-US" sz="1200" dirty="0">
                  <a:cs typeface="Arial" panose="020B0604020202020204" pitchFamily="34" charset="0"/>
                </a:rPr>
                <a:t> </a:t>
              </a:r>
              <a:r>
                <a:rPr lang="en-US" sz="1200" dirty="0" err="1">
                  <a:cs typeface="Arial" panose="020B0604020202020204" pitchFamily="34" charset="0"/>
                </a:rPr>
                <a:t>vốn</a:t>
              </a:r>
              <a:endParaRPr lang="en-US" sz="1200" dirty="0">
                <a:cs typeface="Arial" panose="020B0604020202020204" pitchFamily="34" charset="0"/>
              </a:endParaRPr>
            </a:p>
            <a:p>
              <a:pPr lvl="0" algn="just"/>
              <a:r>
                <a:rPr lang="en-US" sz="1200" dirty="0" err="1">
                  <a:cs typeface="Arial" panose="020B0604020202020204" pitchFamily="34" charset="0"/>
                </a:rPr>
                <a:t>Không</a:t>
              </a:r>
              <a:r>
                <a:rPr lang="en-US" sz="1200" dirty="0">
                  <a:cs typeface="Arial" panose="020B0604020202020204" pitchFamily="34" charset="0"/>
                </a:rPr>
                <a:t> </a:t>
              </a:r>
              <a:r>
                <a:rPr lang="en-US" sz="1200" dirty="0" err="1">
                  <a:cs typeface="Arial" panose="020B0604020202020204" pitchFamily="34" charset="0"/>
                </a:rPr>
                <a:t>yêu</a:t>
              </a:r>
              <a:r>
                <a:rPr lang="en-US" sz="1200" dirty="0">
                  <a:cs typeface="Arial" panose="020B0604020202020204" pitchFamily="34" charset="0"/>
                </a:rPr>
                <a:t> </a:t>
              </a:r>
              <a:r>
                <a:rPr lang="en-US" sz="1200" dirty="0" err="1">
                  <a:cs typeface="Arial" panose="020B0604020202020204" pitchFamily="34" charset="0"/>
                </a:rPr>
                <a:t>cầu</a:t>
              </a:r>
              <a:r>
                <a:rPr lang="en-US" sz="1200" dirty="0">
                  <a:cs typeface="Arial" panose="020B0604020202020204" pitchFamily="34" charset="0"/>
                </a:rPr>
                <a:t> </a:t>
              </a:r>
              <a:r>
                <a:rPr lang="en-US" sz="1200" dirty="0" err="1">
                  <a:cs typeface="Arial" panose="020B0604020202020204" pitchFamily="34" charset="0"/>
                </a:rPr>
                <a:t>dự</a:t>
              </a:r>
              <a:r>
                <a:rPr lang="en-US" sz="1200" dirty="0">
                  <a:cs typeface="Arial" panose="020B0604020202020204" pitchFamily="34" charset="0"/>
                </a:rPr>
                <a:t> </a:t>
              </a:r>
              <a:r>
                <a:rPr lang="en-US" sz="1200" dirty="0" err="1">
                  <a:cs typeface="Arial" panose="020B0604020202020204" pitchFamily="34" charset="0"/>
                </a:rPr>
                <a:t>án</a:t>
              </a:r>
              <a:r>
                <a:rPr lang="en-US" sz="1200" dirty="0">
                  <a:cs typeface="Arial" panose="020B0604020202020204" pitchFamily="34" charset="0"/>
                </a:rPr>
                <a:t> </a:t>
              </a:r>
              <a:r>
                <a:rPr lang="en-US" sz="1200" dirty="0" err="1">
                  <a:cs typeface="Arial" panose="020B0604020202020204" pitchFamily="34" charset="0"/>
                </a:rPr>
                <a:t>có</a:t>
              </a:r>
              <a:r>
                <a:rPr lang="en-US" sz="1200" dirty="0">
                  <a:cs typeface="Arial" panose="020B0604020202020204" pitchFamily="34" charset="0"/>
                </a:rPr>
                <a:t> </a:t>
              </a:r>
              <a:r>
                <a:rPr lang="en-US" sz="1200" dirty="0" err="1">
                  <a:cs typeface="Arial" panose="020B0604020202020204" pitchFamily="34" charset="0"/>
                </a:rPr>
                <a:t>tuổi</a:t>
              </a:r>
              <a:r>
                <a:rPr lang="en-US" sz="1200" dirty="0">
                  <a:cs typeface="Arial" panose="020B0604020202020204" pitchFamily="34" charset="0"/>
                </a:rPr>
                <a:t> </a:t>
              </a:r>
              <a:r>
                <a:rPr lang="en-US" sz="1200" dirty="0" err="1">
                  <a:cs typeface="Arial" panose="020B0604020202020204" pitchFamily="34" charset="0"/>
                </a:rPr>
                <a:t>thọ</a:t>
              </a:r>
              <a:r>
                <a:rPr lang="en-US" sz="1200" dirty="0">
                  <a:cs typeface="Arial" panose="020B0604020202020204" pitchFamily="34" charset="0"/>
                </a:rPr>
                <a:t> </a:t>
              </a:r>
              <a:r>
                <a:rPr lang="en-US" sz="1200" dirty="0" err="1">
                  <a:cs typeface="Arial" panose="020B0604020202020204" pitchFamily="34" charset="0"/>
                </a:rPr>
                <a:t>như</a:t>
              </a:r>
              <a:r>
                <a:rPr lang="en-US" sz="1200" dirty="0">
                  <a:cs typeface="Arial" panose="020B0604020202020204" pitchFamily="34" charset="0"/>
                </a:rPr>
                <a:t> </a:t>
              </a:r>
              <a:r>
                <a:rPr lang="en-US" sz="1200" dirty="0" err="1">
                  <a:cs typeface="Arial" panose="020B0604020202020204" pitchFamily="34" charset="0"/>
                </a:rPr>
                <a:t>nhau</a:t>
              </a:r>
              <a:r>
                <a:rPr lang="en-US" sz="1200" dirty="0">
                  <a:cs typeface="Arial" panose="020B0604020202020204" pitchFamily="34" charset="0"/>
                </a:rPr>
                <a:t> </a:t>
              </a:r>
              <a:r>
                <a:rPr lang="en-US" sz="1200" dirty="0" err="1">
                  <a:cs typeface="Arial" panose="020B0604020202020204" pitchFamily="34" charset="0"/>
                </a:rPr>
                <a:t>hoặc</a:t>
              </a:r>
              <a:r>
                <a:rPr lang="en-US" sz="1200" dirty="0">
                  <a:cs typeface="Arial" panose="020B0604020202020204" pitchFamily="34" charset="0"/>
                </a:rPr>
                <a:t> so </a:t>
              </a:r>
              <a:r>
                <a:rPr lang="en-US" sz="1200" dirty="0" err="1">
                  <a:cs typeface="Arial" panose="020B0604020202020204" pitchFamily="34" charset="0"/>
                </a:rPr>
                <a:t>sánh</a:t>
              </a:r>
              <a:r>
                <a:rPr lang="en-US" sz="1200" dirty="0">
                  <a:cs typeface="Arial" panose="020B0604020202020204" pitchFamily="34" charset="0"/>
                </a:rPr>
                <a:t> chi </a:t>
              </a:r>
              <a:r>
                <a:rPr lang="en-US" sz="1200" dirty="0" err="1">
                  <a:cs typeface="Arial" panose="020B0604020202020204" pitchFamily="34" charset="0"/>
                </a:rPr>
                <a:t>phí</a:t>
              </a:r>
              <a:endParaRPr lang="en-US" sz="1200" dirty="0">
                <a:cs typeface="Arial" panose="020B0604020202020204" pitchFamily="34" charset="0"/>
              </a:endParaRPr>
            </a:p>
            <a:p>
              <a:pPr lvl="0" algn="just"/>
              <a:r>
                <a:rPr lang="en-US" sz="1200" dirty="0">
                  <a:cs typeface="Arial" panose="020B0604020202020204" pitchFamily="34" charset="0"/>
                </a:rPr>
                <a:t>ROI = chi </a:t>
              </a:r>
              <a:r>
                <a:rPr lang="en-US" sz="1200" dirty="0" err="1">
                  <a:cs typeface="Arial" panose="020B0604020202020204" pitchFamily="34" charset="0"/>
                </a:rPr>
                <a:t>phí</a:t>
              </a:r>
              <a:r>
                <a:rPr lang="en-US" sz="1200" dirty="0">
                  <a:cs typeface="Arial" panose="020B0604020202020204" pitchFamily="34" charset="0"/>
                </a:rPr>
                <a:t> </a:t>
              </a:r>
              <a:r>
                <a:rPr lang="en-US" sz="1200" dirty="0" err="1">
                  <a:cs typeface="Arial" panose="020B0604020202020204" pitchFamily="34" charset="0"/>
                </a:rPr>
                <a:t>vốn</a:t>
              </a:r>
              <a:r>
                <a:rPr lang="en-US" sz="1200" dirty="0">
                  <a:cs typeface="Arial" panose="020B0604020202020204" pitchFamily="34" charset="0"/>
                </a:rPr>
                <a:t>/ </a:t>
              </a:r>
              <a:r>
                <a:rPr lang="en-US" sz="1200" dirty="0" err="1">
                  <a:cs typeface="Arial" panose="020B0604020202020204" pitchFamily="34" charset="0"/>
                </a:rPr>
                <a:t>dòng</a:t>
              </a:r>
              <a:r>
                <a:rPr lang="en-US" sz="1200" dirty="0">
                  <a:cs typeface="Arial" panose="020B0604020202020204" pitchFamily="34" charset="0"/>
                </a:rPr>
                <a:t> </a:t>
              </a:r>
              <a:r>
                <a:rPr lang="en-US" sz="1200" dirty="0" err="1">
                  <a:cs typeface="Arial" panose="020B0604020202020204" pitchFamily="34" charset="0"/>
                </a:rPr>
                <a:t>tiền</a:t>
              </a:r>
              <a:r>
                <a:rPr lang="en-US" sz="1200" dirty="0">
                  <a:cs typeface="Arial" panose="020B0604020202020204" pitchFamily="34" charset="0"/>
                </a:rPr>
                <a:t> </a:t>
              </a:r>
              <a:r>
                <a:rPr lang="en-US" sz="1200" dirty="0" err="1">
                  <a:cs typeface="Arial" panose="020B0604020202020204" pitchFamily="34" charset="0"/>
                </a:rPr>
                <a:t>hàng</a:t>
              </a:r>
              <a:r>
                <a:rPr lang="en-US" sz="1200" dirty="0">
                  <a:cs typeface="Arial" panose="020B0604020202020204" pitchFamily="34" charset="0"/>
                </a:rPr>
                <a:t> </a:t>
              </a:r>
              <a:r>
                <a:rPr lang="en-US" sz="1200" dirty="0" err="1">
                  <a:cs typeface="Arial" panose="020B0604020202020204" pitchFamily="34" charset="0"/>
                </a:rPr>
                <a:t>năm</a:t>
              </a:r>
              <a:endParaRPr lang="en-US" sz="1200" dirty="0">
                <a:cs typeface="Arial" panose="020B0604020202020204" pitchFamily="34" charset="0"/>
              </a:endParaRPr>
            </a:p>
          </p:txBody>
        </p:sp>
      </p:grpSp>
      <p:grpSp>
        <p:nvGrpSpPr>
          <p:cNvPr id="393" name="Google Shape;393;p16"/>
          <p:cNvGrpSpPr/>
          <p:nvPr/>
        </p:nvGrpSpPr>
        <p:grpSpPr>
          <a:xfrm>
            <a:off x="7737634" y="3366268"/>
            <a:ext cx="3825986" cy="1625705"/>
            <a:chOff x="5803224" y="2524700"/>
            <a:chExt cx="2869489" cy="1219278"/>
          </a:xfrm>
        </p:grpSpPr>
        <p:sp>
          <p:nvSpPr>
            <p:cNvPr id="394" name="Google Shape;394;p16"/>
            <p:cNvSpPr/>
            <p:nvPr/>
          </p:nvSpPr>
          <p:spPr>
            <a:xfrm>
              <a:off x="8120713" y="260520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a:solidFill>
                    <a:schemeClr val="lt1"/>
                  </a:solidFill>
                  <a:ea typeface="Fira Sans Extra Condensed"/>
                  <a:cs typeface="Fira Sans Extra Condensed"/>
                  <a:sym typeface="Fira Sans Extra Condensed"/>
                </a:rPr>
                <a:t>5</a:t>
              </a:r>
              <a:endParaRPr sz="2489"/>
            </a:p>
          </p:txBody>
        </p:sp>
        <p:sp>
          <p:nvSpPr>
            <p:cNvPr id="395" name="Google Shape;395;p16"/>
            <p:cNvSpPr txBox="1"/>
            <p:nvPr/>
          </p:nvSpPr>
          <p:spPr>
            <a:xfrm>
              <a:off x="7155061" y="2524700"/>
              <a:ext cx="808686" cy="331800"/>
            </a:xfrm>
            <a:prstGeom prst="rect">
              <a:avLst/>
            </a:prstGeom>
            <a:noFill/>
            <a:ln>
              <a:noFill/>
            </a:ln>
          </p:spPr>
          <p:txBody>
            <a:bodyPr spcFirstLastPara="1" wrap="square" lIns="121900" tIns="121900" rIns="121900" bIns="121900" anchor="ctr" anchorCtr="0">
              <a:noAutofit/>
            </a:bodyPr>
            <a:lstStyle/>
            <a:p>
              <a:pPr algn="r"/>
              <a:r>
                <a:rPr lang="en" sz="2400" b="1" dirty="0">
                  <a:solidFill>
                    <a:schemeClr val="dk1"/>
                  </a:solidFill>
                  <a:ea typeface="Fira Sans Extra Condensed"/>
                  <a:cs typeface="Fira Sans Extra Condensed"/>
                  <a:sym typeface="Fira Sans Extra Condensed"/>
                </a:rPr>
                <a:t>0&amp;M </a:t>
              </a:r>
              <a:endParaRPr sz="2400" b="1" dirty="0">
                <a:solidFill>
                  <a:schemeClr val="dk1"/>
                </a:solidFill>
                <a:ea typeface="Fira Sans Extra Condensed"/>
                <a:cs typeface="Fira Sans Extra Condensed"/>
                <a:sym typeface="Fira Sans Extra Condensed"/>
              </a:endParaRPr>
            </a:p>
          </p:txBody>
        </p:sp>
        <p:sp>
          <p:nvSpPr>
            <p:cNvPr id="396" name="Google Shape;396;p16"/>
            <p:cNvSpPr txBox="1"/>
            <p:nvPr/>
          </p:nvSpPr>
          <p:spPr>
            <a:xfrm>
              <a:off x="5803224" y="2866300"/>
              <a:ext cx="2074738" cy="877678"/>
            </a:xfrm>
            <a:prstGeom prst="rect">
              <a:avLst/>
            </a:prstGeom>
            <a:noFill/>
            <a:ln>
              <a:noFill/>
            </a:ln>
          </p:spPr>
          <p:txBody>
            <a:bodyPr spcFirstLastPara="1" wrap="square" lIns="121900" tIns="121900" rIns="121900" bIns="121900" anchor="ctr" anchorCtr="0">
              <a:noAutofit/>
            </a:bodyPr>
            <a:lstStyle/>
            <a:p>
              <a:pPr lvl="0" algn="just"/>
              <a:r>
                <a:rPr lang="en-US" sz="1200" dirty="0">
                  <a:cs typeface="Arial" panose="020B0604020202020204" pitchFamily="34" charset="0"/>
                </a:rPr>
                <a:t>Chi </a:t>
              </a:r>
              <a:r>
                <a:rPr lang="en-US" sz="1200" dirty="0" err="1">
                  <a:cs typeface="Arial" panose="020B0604020202020204" pitchFamily="34" charset="0"/>
                </a:rPr>
                <a:t>phí</a:t>
              </a:r>
              <a:r>
                <a:rPr lang="en-US" sz="1200" dirty="0">
                  <a:cs typeface="Arial" panose="020B0604020202020204" pitchFamily="34" charset="0"/>
                </a:rPr>
                <a:t> </a:t>
              </a:r>
              <a:r>
                <a:rPr lang="en-US" sz="1200" dirty="0" err="1">
                  <a:cs typeface="Arial" panose="020B0604020202020204" pitchFamily="34" charset="0"/>
                </a:rPr>
                <a:t>năng</a:t>
              </a:r>
              <a:r>
                <a:rPr lang="en-US" sz="1200" dirty="0">
                  <a:cs typeface="Arial" panose="020B0604020202020204" pitchFamily="34" charset="0"/>
                </a:rPr>
                <a:t> </a:t>
              </a:r>
              <a:r>
                <a:rPr lang="en-US" sz="1200" dirty="0" err="1">
                  <a:cs typeface="Arial" panose="020B0604020202020204" pitchFamily="34" charset="0"/>
                </a:rPr>
                <a:t>lượng</a:t>
              </a:r>
              <a:r>
                <a:rPr lang="en-US" sz="1200" dirty="0">
                  <a:cs typeface="Arial" panose="020B0604020202020204" pitchFamily="34" charset="0"/>
                </a:rPr>
                <a:t> </a:t>
              </a:r>
              <a:r>
                <a:rPr lang="en-US" sz="1200" dirty="0" err="1">
                  <a:cs typeface="Arial" panose="020B0604020202020204" pitchFamily="34" charset="0"/>
                </a:rPr>
                <a:t>vận</a:t>
              </a:r>
              <a:r>
                <a:rPr lang="en-US" sz="1200" dirty="0">
                  <a:cs typeface="Arial" panose="020B0604020202020204" pitchFamily="34" charset="0"/>
                </a:rPr>
                <a:t> </a:t>
              </a:r>
              <a:r>
                <a:rPr lang="en-US" sz="1200" dirty="0" err="1">
                  <a:cs typeface="Arial" panose="020B0604020202020204" pitchFamily="34" charset="0"/>
                </a:rPr>
                <a:t>hành</a:t>
              </a:r>
              <a:r>
                <a:rPr lang="en-US" sz="1200" dirty="0">
                  <a:cs typeface="Arial" panose="020B0604020202020204" pitchFamily="34" charset="0"/>
                </a:rPr>
                <a:t> (</a:t>
              </a:r>
              <a:r>
                <a:rPr lang="en-US" sz="1200" dirty="0" err="1">
                  <a:cs typeface="Arial" panose="020B0604020202020204" pitchFamily="34" charset="0"/>
                </a:rPr>
                <a:t>có</a:t>
              </a:r>
              <a:r>
                <a:rPr lang="en-US" sz="1200" dirty="0">
                  <a:cs typeface="Arial" panose="020B0604020202020204" pitchFamily="34" charset="0"/>
                </a:rPr>
                <a:t> </a:t>
              </a:r>
              <a:r>
                <a:rPr lang="en-US" sz="1200" dirty="0" err="1">
                  <a:cs typeface="Arial" panose="020B0604020202020204" pitchFamily="34" charset="0"/>
                </a:rPr>
                <a:t>nghĩa</a:t>
              </a:r>
              <a:r>
                <a:rPr lang="en-US" sz="1200" dirty="0">
                  <a:cs typeface="Arial" panose="020B0604020202020204" pitchFamily="34" charset="0"/>
                </a:rPr>
                <a:t> </a:t>
              </a:r>
              <a:r>
                <a:rPr lang="en-US" sz="1200" dirty="0" err="1">
                  <a:cs typeface="Arial" panose="020B0604020202020204" pitchFamily="34" charset="0"/>
                </a:rPr>
                <a:t>là</a:t>
              </a:r>
              <a:r>
                <a:rPr lang="en-US" sz="1200" dirty="0">
                  <a:cs typeface="Arial" panose="020B0604020202020204" pitchFamily="34" charset="0"/>
                </a:rPr>
                <a:t> chi </a:t>
              </a:r>
              <a:r>
                <a:rPr lang="en-US" sz="1200" dirty="0" err="1">
                  <a:cs typeface="Arial" panose="020B0604020202020204" pitchFamily="34" charset="0"/>
                </a:rPr>
                <a:t>phí</a:t>
              </a:r>
              <a:r>
                <a:rPr lang="en-US" sz="1200" dirty="0">
                  <a:cs typeface="Arial" panose="020B0604020202020204" pitchFamily="34" charset="0"/>
                </a:rPr>
                <a:t> </a:t>
              </a:r>
              <a:r>
                <a:rPr lang="en-US" sz="1200" dirty="0" err="1">
                  <a:cs typeface="Arial" panose="020B0604020202020204" pitchFamily="34" charset="0"/>
                </a:rPr>
                <a:t>điện</a:t>
              </a:r>
              <a:r>
                <a:rPr lang="en-US" sz="1200" dirty="0">
                  <a:cs typeface="Arial" panose="020B0604020202020204" pitchFamily="34" charset="0"/>
                </a:rPr>
                <a:t> </a:t>
              </a:r>
              <a:r>
                <a:rPr lang="en-US" sz="1200" dirty="0" err="1">
                  <a:cs typeface="Arial" panose="020B0604020202020204" pitchFamily="34" charset="0"/>
                </a:rPr>
                <a:t>cho</a:t>
              </a:r>
              <a:r>
                <a:rPr lang="en-US" sz="1200" dirty="0">
                  <a:cs typeface="Arial" panose="020B0604020202020204" pitchFamily="34" charset="0"/>
                </a:rPr>
                <a:t> </a:t>
              </a:r>
              <a:r>
                <a:rPr lang="en-US" sz="1200" dirty="0" err="1">
                  <a:cs typeface="Arial" panose="020B0604020202020204" pitchFamily="34" charset="0"/>
                </a:rPr>
                <a:t>thiết</a:t>
              </a:r>
              <a:r>
                <a:rPr lang="en-US" sz="1200" dirty="0">
                  <a:cs typeface="Arial" panose="020B0604020202020204" pitchFamily="34" charset="0"/>
                </a:rPr>
                <a:t> </a:t>
              </a:r>
              <a:r>
                <a:rPr lang="en-US" sz="1200" dirty="0" err="1">
                  <a:cs typeface="Arial" panose="020B0604020202020204" pitchFamily="34" charset="0"/>
                </a:rPr>
                <a:t>bị</a:t>
              </a:r>
              <a:r>
                <a:rPr lang="en-US" sz="1200" dirty="0">
                  <a:cs typeface="Arial" panose="020B0604020202020204" pitchFamily="34" charset="0"/>
                </a:rPr>
                <a:t>, </a:t>
              </a:r>
              <a:r>
                <a:rPr lang="en-US" sz="1200" dirty="0" err="1">
                  <a:cs typeface="Arial" panose="020B0604020202020204" pitchFamily="34" charset="0"/>
                </a:rPr>
                <a:t>ví</a:t>
              </a:r>
              <a:r>
                <a:rPr lang="en-US" sz="1200" dirty="0">
                  <a:cs typeface="Arial" panose="020B0604020202020204" pitchFamily="34" charset="0"/>
                </a:rPr>
                <a:t> </a:t>
              </a:r>
              <a:r>
                <a:rPr lang="en-US" sz="1200" dirty="0" err="1">
                  <a:cs typeface="Arial" panose="020B0604020202020204" pitchFamily="34" charset="0"/>
                </a:rPr>
                <a:t>dụ</a:t>
              </a:r>
              <a:r>
                <a:rPr lang="en-US" sz="1200" dirty="0">
                  <a:cs typeface="Arial" panose="020B0604020202020204" pitchFamily="34" charset="0"/>
                </a:rPr>
                <a:t>  </a:t>
              </a:r>
              <a:r>
                <a:rPr lang="en-US" sz="1200" dirty="0" err="1">
                  <a:cs typeface="Arial" panose="020B0604020202020204" pitchFamily="34" charset="0"/>
                </a:rPr>
                <a:t>bơm</a:t>
              </a:r>
              <a:r>
                <a:rPr lang="en-US" sz="1200" dirty="0">
                  <a:cs typeface="Arial" panose="020B0604020202020204" pitchFamily="34" charset="0"/>
                </a:rPr>
                <a:t> </a:t>
              </a:r>
              <a:r>
                <a:rPr lang="en-US" sz="1200" dirty="0" err="1">
                  <a:cs typeface="Arial" panose="020B0604020202020204" pitchFamily="34" charset="0"/>
                </a:rPr>
                <a:t>hoặc</a:t>
              </a:r>
              <a:r>
                <a:rPr lang="en-US" sz="1200" dirty="0">
                  <a:cs typeface="Arial" panose="020B0604020202020204" pitchFamily="34" charset="0"/>
                </a:rPr>
                <a:t> quạt10kW)/ </a:t>
              </a:r>
              <a:r>
                <a:rPr lang="en-US" sz="1200" dirty="0" err="1">
                  <a:cs typeface="Arial" panose="020B0604020202020204" pitchFamily="34" charset="0"/>
                </a:rPr>
                <a:t>năm</a:t>
              </a:r>
              <a:r>
                <a:rPr lang="en-US" sz="1200" dirty="0">
                  <a:cs typeface="Arial" panose="020B0604020202020204" pitchFamily="34" charset="0"/>
                </a:rPr>
                <a:t> </a:t>
              </a:r>
              <a:r>
                <a:rPr lang="en-US" sz="1200" dirty="0" err="1">
                  <a:cs typeface="Arial" panose="020B0604020202020204" pitchFamily="34" charset="0"/>
                </a:rPr>
                <a:t>sẽ</a:t>
              </a:r>
              <a:r>
                <a:rPr lang="en-US" sz="1200" dirty="0">
                  <a:cs typeface="Arial" panose="020B0604020202020204" pitchFamily="34" charset="0"/>
                </a:rPr>
                <a:t> </a:t>
              </a:r>
              <a:r>
                <a:rPr lang="en-US" sz="1200" dirty="0" err="1">
                  <a:cs typeface="Arial" panose="020B0604020202020204" pitchFamily="34" charset="0"/>
                </a:rPr>
                <a:t>cao</a:t>
              </a:r>
              <a:r>
                <a:rPr lang="en-US" sz="1200" dirty="0">
                  <a:cs typeface="Arial" panose="020B0604020202020204" pitchFamily="34" charset="0"/>
                </a:rPr>
                <a:t> </a:t>
              </a:r>
              <a:r>
                <a:rPr lang="en-US" sz="1200" dirty="0" err="1">
                  <a:cs typeface="Arial" panose="020B0604020202020204" pitchFamily="34" charset="0"/>
                </a:rPr>
                <a:t>hơn</a:t>
              </a:r>
              <a:r>
                <a:rPr lang="en-US" sz="1200" dirty="0">
                  <a:cs typeface="Arial" panose="020B0604020202020204" pitchFamily="34" charset="0"/>
                </a:rPr>
                <a:t> chi </a:t>
              </a:r>
              <a:r>
                <a:rPr lang="en-US" sz="1200" dirty="0" err="1">
                  <a:cs typeface="Arial" panose="020B0604020202020204" pitchFamily="34" charset="0"/>
                </a:rPr>
                <a:t>phí</a:t>
              </a:r>
              <a:r>
                <a:rPr lang="en-US" sz="1200" dirty="0">
                  <a:cs typeface="Arial" panose="020B0604020202020204" pitchFamily="34" charset="0"/>
                </a:rPr>
                <a:t> </a:t>
              </a:r>
              <a:r>
                <a:rPr lang="en-US" sz="1200" dirty="0" err="1">
                  <a:cs typeface="Arial" panose="020B0604020202020204" pitchFamily="34" charset="0"/>
                </a:rPr>
                <a:t>đầu</a:t>
              </a:r>
              <a:r>
                <a:rPr lang="en-US" sz="1200" dirty="0">
                  <a:cs typeface="Arial" panose="020B0604020202020204" pitchFamily="34" charset="0"/>
                </a:rPr>
                <a:t> </a:t>
              </a:r>
              <a:r>
                <a:rPr lang="en-US" sz="1200" dirty="0" err="1">
                  <a:cs typeface="Arial" panose="020B0604020202020204" pitchFamily="34" charset="0"/>
                </a:rPr>
                <a:t>tư</a:t>
              </a:r>
              <a:r>
                <a:rPr lang="en-US" sz="1200" dirty="0">
                  <a:cs typeface="Arial" panose="020B0604020202020204" pitchFamily="34" charset="0"/>
                </a:rPr>
                <a:t> ban </a:t>
              </a:r>
              <a:r>
                <a:rPr lang="en-US" sz="1200" dirty="0" err="1">
                  <a:cs typeface="Arial" panose="020B0604020202020204" pitchFamily="34" charset="0"/>
                </a:rPr>
                <a:t>đầu</a:t>
              </a:r>
              <a:r>
                <a:rPr lang="en-US" sz="1200" dirty="0">
                  <a:cs typeface="Arial" panose="020B0604020202020204" pitchFamily="34" charset="0"/>
                </a:rPr>
                <a:t> </a:t>
              </a:r>
              <a:r>
                <a:rPr lang="en-US" sz="1200" dirty="0" err="1">
                  <a:cs typeface="Arial" panose="020B0604020202020204" pitchFamily="34" charset="0"/>
                </a:rPr>
                <a:t>của</a:t>
              </a:r>
              <a:r>
                <a:rPr lang="en-US" sz="1200" dirty="0">
                  <a:cs typeface="Arial" panose="020B0604020202020204" pitchFamily="34" charset="0"/>
                </a:rPr>
                <a:t> </a:t>
              </a:r>
              <a:r>
                <a:rPr lang="en-US" sz="1200" dirty="0" err="1">
                  <a:cs typeface="Arial" panose="020B0604020202020204" pitchFamily="34" charset="0"/>
                </a:rPr>
                <a:t>thiết</a:t>
              </a:r>
              <a:r>
                <a:rPr lang="en-US" sz="1200" dirty="0">
                  <a:cs typeface="Arial" panose="020B0604020202020204" pitchFamily="34" charset="0"/>
                </a:rPr>
                <a:t> </a:t>
              </a:r>
              <a:r>
                <a:rPr lang="en-US" sz="1200" dirty="0" err="1">
                  <a:cs typeface="Arial" panose="020B0604020202020204" pitchFamily="34" charset="0"/>
                </a:rPr>
                <a:t>bị</a:t>
              </a:r>
              <a:r>
                <a:rPr lang="en-US" sz="1200" dirty="0">
                  <a:cs typeface="Arial" panose="020B0604020202020204" pitchFamily="34" charset="0"/>
                </a:rPr>
                <a:t>.</a:t>
              </a:r>
            </a:p>
          </p:txBody>
        </p:sp>
      </p:grpSp>
      <p:grpSp>
        <p:nvGrpSpPr>
          <p:cNvPr id="397" name="Google Shape;397;p16"/>
          <p:cNvGrpSpPr/>
          <p:nvPr/>
        </p:nvGrpSpPr>
        <p:grpSpPr>
          <a:xfrm>
            <a:off x="608930" y="5126971"/>
            <a:ext cx="4023174" cy="1115068"/>
            <a:chOff x="471275" y="3990439"/>
            <a:chExt cx="3017381" cy="836300"/>
          </a:xfrm>
        </p:grpSpPr>
        <p:sp>
          <p:nvSpPr>
            <p:cNvPr id="398" name="Google Shape;398;p16"/>
            <p:cNvSpPr/>
            <p:nvPr/>
          </p:nvSpPr>
          <p:spPr>
            <a:xfrm>
              <a:off x="471275" y="407185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ea typeface="Fira Sans Extra Condensed"/>
                  <a:cs typeface="Fira Sans Extra Condensed"/>
                  <a:sym typeface="Fira Sans Extra Condensed"/>
                </a:rPr>
                <a:t>3</a:t>
              </a:r>
              <a:endParaRPr sz="2489" dirty="0"/>
            </a:p>
          </p:txBody>
        </p:sp>
        <p:sp>
          <p:nvSpPr>
            <p:cNvPr id="375" name="Google Shape;375;p16"/>
            <p:cNvSpPr txBox="1"/>
            <p:nvPr/>
          </p:nvSpPr>
          <p:spPr>
            <a:xfrm>
              <a:off x="1170400" y="3990439"/>
              <a:ext cx="663300" cy="331800"/>
            </a:xfrm>
            <a:prstGeom prst="rect">
              <a:avLst/>
            </a:prstGeom>
            <a:noFill/>
            <a:ln>
              <a:noFill/>
            </a:ln>
          </p:spPr>
          <p:txBody>
            <a:bodyPr spcFirstLastPara="1" wrap="square" lIns="121900" tIns="121900" rIns="121900" bIns="121900" anchor="ctr" anchorCtr="0">
              <a:noAutofit/>
            </a:bodyPr>
            <a:lstStyle/>
            <a:p>
              <a:r>
                <a:rPr lang="en" sz="2400" b="1" dirty="0">
                  <a:solidFill>
                    <a:schemeClr val="dk1"/>
                  </a:solidFill>
                  <a:ea typeface="Fira Sans Extra Condensed"/>
                  <a:cs typeface="Fira Sans Extra Condensed"/>
                  <a:sym typeface="Fira Sans Extra Condensed"/>
                </a:rPr>
                <a:t>NPV</a:t>
              </a:r>
              <a:endParaRPr sz="2400" b="1" dirty="0">
                <a:solidFill>
                  <a:schemeClr val="dk1"/>
                </a:solidFill>
                <a:ea typeface="Fira Sans Extra Condensed"/>
                <a:cs typeface="Fira Sans Extra Condensed"/>
                <a:sym typeface="Fira Sans Extra Condensed"/>
              </a:endParaRPr>
            </a:p>
          </p:txBody>
        </p:sp>
        <p:sp>
          <p:nvSpPr>
            <p:cNvPr id="399" name="Google Shape;399;p16"/>
            <p:cNvSpPr txBox="1"/>
            <p:nvPr/>
          </p:nvSpPr>
          <p:spPr>
            <a:xfrm>
              <a:off x="1019996" y="4281544"/>
              <a:ext cx="2468660" cy="545195"/>
            </a:xfrm>
            <a:prstGeom prst="rect">
              <a:avLst/>
            </a:prstGeom>
            <a:noFill/>
            <a:ln>
              <a:noFill/>
            </a:ln>
          </p:spPr>
          <p:txBody>
            <a:bodyPr spcFirstLastPara="1" wrap="square" lIns="121900" tIns="121900" rIns="121900" bIns="121900" anchor="ctr" anchorCtr="0">
              <a:noAutofit/>
            </a:bodyPr>
            <a:lstStyle/>
            <a:p>
              <a:pPr lvl="0" algn="just"/>
              <a:r>
                <a:rPr lang="en-US" sz="1200" dirty="0" err="1">
                  <a:cs typeface="Arial" panose="020B0604020202020204" pitchFamily="34" charset="0"/>
                </a:rPr>
                <a:t>Tất</a:t>
              </a:r>
              <a:r>
                <a:rPr lang="en-US" sz="1200" dirty="0">
                  <a:cs typeface="Arial" panose="020B0604020202020204" pitchFamily="34" charset="0"/>
                </a:rPr>
                <a:t> </a:t>
              </a:r>
              <a:r>
                <a:rPr lang="en-US" sz="1200" dirty="0" err="1">
                  <a:cs typeface="Arial" panose="020B0604020202020204" pitchFamily="34" charset="0"/>
                </a:rPr>
                <a:t>cả</a:t>
              </a:r>
              <a:r>
                <a:rPr lang="en-US" sz="1200" dirty="0">
                  <a:cs typeface="Arial" panose="020B0604020202020204" pitchFamily="34" charset="0"/>
                </a:rPr>
                <a:t> </a:t>
              </a:r>
              <a:r>
                <a:rPr lang="en-US" sz="1200" dirty="0" err="1">
                  <a:cs typeface="Arial" panose="020B0604020202020204" pitchFamily="34" charset="0"/>
                </a:rPr>
                <a:t>các</a:t>
              </a:r>
              <a:r>
                <a:rPr lang="en-US" sz="1200" dirty="0">
                  <a:cs typeface="Arial" panose="020B0604020202020204" pitchFamily="34" charset="0"/>
                </a:rPr>
                <a:t> </a:t>
              </a:r>
              <a:r>
                <a:rPr lang="en-US" sz="1200" dirty="0" err="1">
                  <a:cs typeface="Arial" panose="020B0604020202020204" pitchFamily="34" charset="0"/>
                </a:rPr>
                <a:t>lợi</a:t>
              </a:r>
              <a:r>
                <a:rPr lang="en-US" sz="1200" dirty="0">
                  <a:cs typeface="Arial" panose="020B0604020202020204" pitchFamily="34" charset="0"/>
                </a:rPr>
                <a:t> </a:t>
              </a:r>
              <a:r>
                <a:rPr lang="en-US" sz="1200" dirty="0" err="1">
                  <a:cs typeface="Arial" panose="020B0604020202020204" pitchFamily="34" charset="0"/>
                </a:rPr>
                <a:t>ích</a:t>
              </a:r>
              <a:r>
                <a:rPr lang="en-US" sz="1200" dirty="0">
                  <a:cs typeface="Arial" panose="020B0604020202020204" pitchFamily="34" charset="0"/>
                </a:rPr>
                <a:t> Net </a:t>
              </a:r>
              <a:r>
                <a:rPr lang="en-US" sz="1200" dirty="0" err="1">
                  <a:cs typeface="Arial" panose="020B0604020202020204" pitchFamily="34" charset="0"/>
                </a:rPr>
                <a:t>được</a:t>
              </a:r>
              <a:r>
                <a:rPr lang="en-US" sz="1200" dirty="0">
                  <a:cs typeface="Arial" panose="020B0604020202020204" pitchFamily="34" charset="0"/>
                </a:rPr>
                <a:t> </a:t>
              </a:r>
              <a:r>
                <a:rPr lang="en-US" sz="1200" dirty="0" err="1">
                  <a:cs typeface="Arial" panose="020B0604020202020204" pitchFamily="34" charset="0"/>
                </a:rPr>
                <a:t>khấu</a:t>
              </a:r>
              <a:r>
                <a:rPr lang="en-US" sz="1200" dirty="0">
                  <a:cs typeface="Arial" panose="020B0604020202020204" pitchFamily="34" charset="0"/>
                </a:rPr>
                <a:t> </a:t>
              </a:r>
              <a:r>
                <a:rPr lang="en-US" sz="1200" dirty="0" err="1">
                  <a:cs typeface="Arial" panose="020B0604020202020204" pitchFamily="34" charset="0"/>
                </a:rPr>
                <a:t>hao</a:t>
              </a:r>
              <a:r>
                <a:rPr lang="en-US" sz="1200" dirty="0">
                  <a:cs typeface="Arial" panose="020B0604020202020204" pitchFamily="34" charset="0"/>
                </a:rPr>
                <a:t> </a:t>
              </a:r>
              <a:r>
                <a:rPr lang="en-US" sz="1200" dirty="0" err="1">
                  <a:cs typeface="Arial" panose="020B0604020202020204" pitchFamily="34" charset="0"/>
                </a:rPr>
                <a:t>tại</a:t>
              </a:r>
              <a:r>
                <a:rPr lang="en-US" sz="1200" dirty="0">
                  <a:cs typeface="Arial" panose="020B0604020202020204" pitchFamily="34" charset="0"/>
                </a:rPr>
                <a:t> </a:t>
              </a:r>
              <a:r>
                <a:rPr lang="en-US" sz="1200" dirty="0" err="1">
                  <a:cs typeface="Arial" panose="020B0604020202020204" pitchFamily="34" charset="0"/>
                </a:rPr>
                <a:t>suất</a:t>
              </a:r>
              <a:r>
                <a:rPr lang="en-US" sz="1200" dirty="0">
                  <a:cs typeface="Arial" panose="020B0604020202020204" pitchFamily="34" charset="0"/>
                </a:rPr>
                <a:t> </a:t>
              </a:r>
              <a:r>
                <a:rPr lang="en-US" sz="1200" dirty="0" err="1">
                  <a:cs typeface="Arial" panose="020B0604020202020204" pitchFamily="34" charset="0"/>
                </a:rPr>
                <a:t>hoàn</a:t>
              </a:r>
              <a:r>
                <a:rPr lang="en-US" sz="1200" dirty="0">
                  <a:cs typeface="Arial" panose="020B0604020202020204" pitchFamily="34" charset="0"/>
                </a:rPr>
                <a:t> </a:t>
              </a:r>
              <a:r>
                <a:rPr lang="en-US" sz="1200" dirty="0" err="1">
                  <a:cs typeface="Arial" panose="020B0604020202020204" pitchFamily="34" charset="0"/>
                </a:rPr>
                <a:t>vốn</a:t>
              </a:r>
              <a:r>
                <a:rPr lang="en-US" sz="1200" dirty="0">
                  <a:cs typeface="Arial" panose="020B0604020202020204" pitchFamily="34" charset="0"/>
                </a:rPr>
                <a:t> </a:t>
              </a:r>
              <a:r>
                <a:rPr lang="en-US" sz="1200" dirty="0" err="1">
                  <a:cs typeface="Arial" panose="020B0604020202020204" pitchFamily="34" charset="0"/>
                </a:rPr>
                <a:t>hấp</a:t>
              </a:r>
              <a:r>
                <a:rPr lang="en-US" sz="1200" dirty="0">
                  <a:cs typeface="Arial" panose="020B0604020202020204" pitchFamily="34" charset="0"/>
                </a:rPr>
                <a:t> </a:t>
              </a:r>
              <a:r>
                <a:rPr lang="en-US" sz="1200" dirty="0" err="1">
                  <a:cs typeface="Arial" panose="020B0604020202020204" pitchFamily="34" charset="0"/>
                </a:rPr>
                <a:t>dẫn</a:t>
              </a:r>
              <a:r>
                <a:rPr lang="en-US" sz="1200" dirty="0">
                  <a:cs typeface="Arial" panose="020B0604020202020204" pitchFamily="34" charset="0"/>
                </a:rPr>
                <a:t> </a:t>
              </a:r>
              <a:r>
                <a:rPr lang="en-US" sz="1200" dirty="0" err="1">
                  <a:cs typeface="Arial" panose="020B0604020202020204" pitchFamily="34" charset="0"/>
                </a:rPr>
                <a:t>thấp</a:t>
              </a:r>
              <a:r>
                <a:rPr lang="en-US" sz="1200" dirty="0">
                  <a:cs typeface="Arial" panose="020B0604020202020204" pitchFamily="34" charset="0"/>
                </a:rPr>
                <a:t> </a:t>
              </a:r>
              <a:r>
                <a:rPr lang="en-US" sz="1200" dirty="0" err="1">
                  <a:cs typeface="Arial" panose="020B0604020202020204" pitchFamily="34" charset="0"/>
                </a:rPr>
                <a:t>nhất</a:t>
              </a:r>
              <a:r>
                <a:rPr lang="en-US" sz="1200" dirty="0">
                  <a:cs typeface="Arial" panose="020B0604020202020204" pitchFamily="34" charset="0"/>
                </a:rPr>
                <a:t> </a:t>
              </a:r>
              <a:r>
                <a:rPr lang="en-US" sz="1200" dirty="0" err="1">
                  <a:cs typeface="Arial" panose="020B0604020202020204" pitchFamily="34" charset="0"/>
                </a:rPr>
                <a:t>để</a:t>
              </a:r>
              <a:r>
                <a:rPr lang="en-US" sz="1200" dirty="0">
                  <a:cs typeface="Arial" panose="020B0604020202020204" pitchFamily="34" charset="0"/>
                </a:rPr>
                <a:t> </a:t>
              </a:r>
              <a:r>
                <a:rPr lang="en-US" sz="1200" dirty="0" err="1">
                  <a:cs typeface="Arial" panose="020B0604020202020204" pitchFamily="34" charset="0"/>
                </a:rPr>
                <a:t>quyết</a:t>
              </a:r>
              <a:r>
                <a:rPr lang="en-US" sz="1200" dirty="0">
                  <a:cs typeface="Arial" panose="020B0604020202020204" pitchFamily="34" charset="0"/>
                </a:rPr>
                <a:t> </a:t>
              </a:r>
              <a:r>
                <a:rPr lang="en-US" sz="1200" dirty="0" err="1">
                  <a:cs typeface="Arial" panose="020B0604020202020204" pitchFamily="34" charset="0"/>
                </a:rPr>
                <a:t>định</a:t>
              </a:r>
              <a:r>
                <a:rPr lang="en-US" sz="1200" dirty="0">
                  <a:cs typeface="Arial" panose="020B0604020202020204" pitchFamily="34" charset="0"/>
                </a:rPr>
                <a:t> </a:t>
              </a:r>
              <a:r>
                <a:rPr lang="en-US" sz="1200" dirty="0" err="1">
                  <a:cs typeface="Arial" panose="020B0604020202020204" pitchFamily="34" charset="0"/>
                </a:rPr>
                <a:t>các</a:t>
              </a:r>
              <a:r>
                <a:rPr lang="en-US" sz="1200" dirty="0">
                  <a:cs typeface="Arial" panose="020B0604020202020204" pitchFamily="34" charset="0"/>
                </a:rPr>
                <a:t> </a:t>
              </a:r>
              <a:r>
                <a:rPr lang="en-US" sz="1200" dirty="0" err="1">
                  <a:cs typeface="Arial" panose="020B0604020202020204" pitchFamily="34" charset="0"/>
                </a:rPr>
                <a:t>giá</a:t>
              </a:r>
              <a:r>
                <a:rPr lang="en-US" sz="1200" dirty="0">
                  <a:cs typeface="Arial" panose="020B0604020202020204" pitchFamily="34" charset="0"/>
                </a:rPr>
                <a:t> </a:t>
              </a:r>
              <a:r>
                <a:rPr lang="en-US" sz="1200" dirty="0" err="1">
                  <a:cs typeface="Arial" panose="020B0604020202020204" pitchFamily="34" charset="0"/>
                </a:rPr>
                <a:t>trị</a:t>
              </a:r>
              <a:r>
                <a:rPr lang="en-US" sz="1200" dirty="0">
                  <a:cs typeface="Arial" panose="020B0604020202020204" pitchFamily="34" charset="0"/>
                </a:rPr>
                <a:t> </a:t>
              </a:r>
              <a:r>
                <a:rPr lang="en-US" sz="1200" dirty="0" err="1">
                  <a:cs typeface="Arial" panose="020B0604020202020204" pitchFamily="34" charset="0"/>
                </a:rPr>
                <a:t>hiện</a:t>
              </a:r>
              <a:r>
                <a:rPr lang="en-US" sz="1200" dirty="0">
                  <a:cs typeface="Arial" panose="020B0604020202020204" pitchFamily="34" charset="0"/>
                </a:rPr>
                <a:t> </a:t>
              </a:r>
              <a:r>
                <a:rPr lang="en-US" sz="1200" dirty="0" err="1">
                  <a:cs typeface="Arial" panose="020B0604020202020204" pitchFamily="34" charset="0"/>
                </a:rPr>
                <a:t>tại</a:t>
              </a:r>
              <a:r>
                <a:rPr lang="en-US" sz="1200" dirty="0">
                  <a:cs typeface="Arial" panose="020B0604020202020204" pitchFamily="34" charset="0"/>
                </a:rPr>
                <a:t> </a:t>
              </a:r>
              <a:r>
                <a:rPr lang="en-US" sz="1200" dirty="0" err="1">
                  <a:cs typeface="Arial" panose="020B0604020202020204" pitchFamily="34" charset="0"/>
                </a:rPr>
                <a:t>tương</a:t>
              </a:r>
              <a:r>
                <a:rPr lang="en-US" sz="1200" dirty="0">
                  <a:cs typeface="Arial" panose="020B0604020202020204" pitchFamily="34" charset="0"/>
                </a:rPr>
                <a:t> </a:t>
              </a:r>
              <a:r>
                <a:rPr lang="en-US" sz="1200" dirty="0" err="1">
                  <a:cs typeface="Arial" panose="020B0604020202020204" pitchFamily="34" charset="0"/>
                </a:rPr>
                <a:t>đương</a:t>
              </a:r>
              <a:endParaRPr lang="en-US" sz="1200" dirty="0">
                <a:cs typeface="Arial" panose="020B0604020202020204" pitchFamily="34" charset="0"/>
              </a:endParaRPr>
            </a:p>
          </p:txBody>
        </p:sp>
      </p:grpSp>
      <p:grpSp>
        <p:nvGrpSpPr>
          <p:cNvPr id="400" name="Google Shape;400;p16"/>
          <p:cNvGrpSpPr/>
          <p:nvPr/>
        </p:nvGrpSpPr>
        <p:grpSpPr>
          <a:xfrm>
            <a:off x="7700907" y="5005039"/>
            <a:ext cx="3881494" cy="1800859"/>
            <a:chOff x="5683313" y="3990440"/>
            <a:chExt cx="2911120" cy="1350644"/>
          </a:xfrm>
        </p:grpSpPr>
        <p:sp>
          <p:nvSpPr>
            <p:cNvPr id="401" name="Google Shape;401;p16"/>
            <p:cNvSpPr/>
            <p:nvPr/>
          </p:nvSpPr>
          <p:spPr>
            <a:xfrm>
              <a:off x="8042433" y="4194486"/>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a:solidFill>
                    <a:schemeClr val="lt1"/>
                  </a:solidFill>
                  <a:ea typeface="Fira Sans Extra Condensed"/>
                  <a:cs typeface="Fira Sans Extra Condensed"/>
                  <a:sym typeface="Fira Sans Extra Condensed"/>
                </a:rPr>
                <a:t>6</a:t>
              </a:r>
              <a:endParaRPr sz="2489"/>
            </a:p>
          </p:txBody>
        </p:sp>
        <p:sp>
          <p:nvSpPr>
            <p:cNvPr id="377" name="Google Shape;377;p16"/>
            <p:cNvSpPr txBox="1"/>
            <p:nvPr/>
          </p:nvSpPr>
          <p:spPr>
            <a:xfrm>
              <a:off x="7189851" y="3990440"/>
              <a:ext cx="774000" cy="331800"/>
            </a:xfrm>
            <a:prstGeom prst="rect">
              <a:avLst/>
            </a:prstGeom>
            <a:noFill/>
            <a:ln>
              <a:noFill/>
            </a:ln>
          </p:spPr>
          <p:txBody>
            <a:bodyPr spcFirstLastPara="1" wrap="square" lIns="121900" tIns="121900" rIns="121900" bIns="121900" anchor="ctr" anchorCtr="0">
              <a:noAutofit/>
            </a:bodyPr>
            <a:lstStyle/>
            <a:p>
              <a:pPr algn="r"/>
              <a:r>
                <a:rPr lang="en" sz="2400" b="1" dirty="0">
                  <a:solidFill>
                    <a:schemeClr val="dk1"/>
                  </a:solidFill>
                  <a:ea typeface="Fira Sans Extra Condensed"/>
                  <a:cs typeface="Fira Sans Extra Condensed"/>
                  <a:sym typeface="Fira Sans Extra Condensed"/>
                </a:rPr>
                <a:t>LCC</a:t>
              </a:r>
              <a:endParaRPr sz="2400" b="1" dirty="0">
                <a:solidFill>
                  <a:schemeClr val="dk1"/>
                </a:solidFill>
                <a:ea typeface="Fira Sans Extra Condensed"/>
                <a:cs typeface="Fira Sans Extra Condensed"/>
                <a:sym typeface="Fira Sans Extra Condensed"/>
              </a:endParaRPr>
            </a:p>
          </p:txBody>
        </p:sp>
        <p:sp>
          <p:nvSpPr>
            <p:cNvPr id="402" name="Google Shape;402;p16"/>
            <p:cNvSpPr txBox="1"/>
            <p:nvPr/>
          </p:nvSpPr>
          <p:spPr>
            <a:xfrm>
              <a:off x="5683313" y="4305102"/>
              <a:ext cx="2102281" cy="1035982"/>
            </a:xfrm>
            <a:prstGeom prst="rect">
              <a:avLst/>
            </a:prstGeom>
            <a:noFill/>
            <a:ln>
              <a:noFill/>
            </a:ln>
          </p:spPr>
          <p:txBody>
            <a:bodyPr spcFirstLastPara="1" wrap="square" lIns="121900" tIns="121900" rIns="121900" bIns="121900" anchor="ctr" anchorCtr="0">
              <a:noAutofit/>
            </a:bodyPr>
            <a:lstStyle/>
            <a:p>
              <a:pPr lvl="0" algn="just"/>
              <a:r>
                <a:rPr lang="en-US" sz="1200" dirty="0" err="1">
                  <a:cs typeface="Arial" panose="020B0604020202020204" pitchFamily="34" charset="0"/>
                </a:rPr>
                <a:t>Ví</a:t>
              </a:r>
              <a:r>
                <a:rPr lang="en-US" sz="1200" dirty="0">
                  <a:cs typeface="Arial" panose="020B0604020202020204" pitchFamily="34" charset="0"/>
                </a:rPr>
                <a:t> </a:t>
              </a:r>
              <a:r>
                <a:rPr lang="en-US" sz="1200" dirty="0" err="1">
                  <a:cs typeface="Arial" panose="020B0604020202020204" pitchFamily="34" charset="0"/>
                </a:rPr>
                <a:t>dụ</a:t>
              </a:r>
              <a:r>
                <a:rPr lang="en-US" sz="1200" dirty="0">
                  <a:cs typeface="Arial" panose="020B0604020202020204" pitchFamily="34" charset="0"/>
                </a:rPr>
                <a:t>: </a:t>
              </a:r>
              <a:r>
                <a:rPr lang="en-US" sz="1200" dirty="0" err="1">
                  <a:cs typeface="Arial" panose="020B0604020202020204" pitchFamily="34" charset="0"/>
                </a:rPr>
                <a:t>xem</a:t>
              </a:r>
              <a:r>
                <a:rPr lang="en-US" sz="1200" dirty="0">
                  <a:cs typeface="Arial" panose="020B0604020202020204" pitchFamily="34" charset="0"/>
                </a:rPr>
                <a:t> </a:t>
              </a:r>
              <a:r>
                <a:rPr lang="en-US" sz="1200" dirty="0" err="1">
                  <a:cs typeface="Arial" panose="020B0604020202020204" pitchFamily="34" charset="0"/>
                </a:rPr>
                <a:t>xét</a:t>
              </a:r>
              <a:r>
                <a:rPr lang="en-US" sz="1200" dirty="0">
                  <a:cs typeface="Arial" panose="020B0604020202020204" pitchFamily="34" charset="0"/>
                </a:rPr>
                <a:t> </a:t>
              </a:r>
              <a:r>
                <a:rPr lang="en-US" sz="1200" dirty="0" err="1">
                  <a:cs typeface="Arial" panose="020B0604020202020204" pitchFamily="34" charset="0"/>
                </a:rPr>
                <a:t>việc</a:t>
              </a:r>
              <a:r>
                <a:rPr lang="en-US" sz="1200" dirty="0">
                  <a:cs typeface="Arial" panose="020B0604020202020204" pitchFamily="34" charset="0"/>
                </a:rPr>
                <a:t> so </a:t>
              </a:r>
              <a:r>
                <a:rPr lang="en-US" sz="1200" dirty="0" err="1">
                  <a:cs typeface="Arial" panose="020B0604020202020204" pitchFamily="34" charset="0"/>
                </a:rPr>
                <a:t>sánh</a:t>
              </a:r>
              <a:r>
                <a:rPr lang="en-US" sz="1200" dirty="0">
                  <a:cs typeface="Arial" panose="020B0604020202020204" pitchFamily="34" charset="0"/>
                </a:rPr>
                <a:t> </a:t>
              </a:r>
              <a:r>
                <a:rPr lang="en-US" sz="1200" dirty="0" err="1">
                  <a:cs typeface="Arial" panose="020B0604020202020204" pitchFamily="34" charset="0"/>
                </a:rPr>
                <a:t>đèn</a:t>
              </a:r>
              <a:r>
                <a:rPr lang="en-US" sz="1200" dirty="0">
                  <a:cs typeface="Arial" panose="020B0604020202020204" pitchFamily="34" charset="0"/>
                </a:rPr>
                <a:t> </a:t>
              </a:r>
              <a:r>
                <a:rPr lang="en-US" sz="1200" dirty="0" err="1">
                  <a:cs typeface="Arial" panose="020B0604020202020204" pitchFamily="34" charset="0"/>
                </a:rPr>
                <a:t>huỳnh</a:t>
              </a:r>
              <a:r>
                <a:rPr lang="en-US" sz="1200" dirty="0">
                  <a:cs typeface="Arial" panose="020B0604020202020204" pitchFamily="34" charset="0"/>
                </a:rPr>
                <a:t> </a:t>
              </a:r>
              <a:r>
                <a:rPr lang="en-US" sz="1200" dirty="0" err="1">
                  <a:cs typeface="Arial" panose="020B0604020202020204" pitchFamily="34" charset="0"/>
                </a:rPr>
                <a:t>quang</a:t>
              </a:r>
              <a:r>
                <a:rPr lang="en-US" sz="1200" dirty="0">
                  <a:cs typeface="Arial" panose="020B0604020202020204" pitchFamily="34" charset="0"/>
                </a:rPr>
                <a:t> </a:t>
              </a:r>
              <a:r>
                <a:rPr lang="en-US" sz="1200" dirty="0" err="1">
                  <a:cs typeface="Arial" panose="020B0604020202020204" pitchFamily="34" charset="0"/>
                </a:rPr>
                <a:t>truyền</a:t>
              </a:r>
              <a:r>
                <a:rPr lang="en-US" sz="1200" dirty="0">
                  <a:cs typeface="Arial" panose="020B0604020202020204" pitchFamily="34" charset="0"/>
                </a:rPr>
                <a:t> </a:t>
              </a:r>
              <a:r>
                <a:rPr lang="en-US" sz="1200" dirty="0" err="1">
                  <a:cs typeface="Arial" panose="020B0604020202020204" pitchFamily="34" charset="0"/>
                </a:rPr>
                <a:t>thống</a:t>
              </a:r>
              <a:r>
                <a:rPr lang="en-US" sz="1200" dirty="0">
                  <a:cs typeface="Arial" panose="020B0604020202020204" pitchFamily="34" charset="0"/>
                </a:rPr>
                <a:t>, </a:t>
              </a:r>
              <a:r>
                <a:rPr lang="en-US" sz="1200" dirty="0" err="1">
                  <a:cs typeface="Arial" panose="020B0604020202020204" pitchFamily="34" charset="0"/>
                </a:rPr>
                <a:t>đèn</a:t>
              </a:r>
              <a:r>
                <a:rPr lang="en-US" sz="1200" dirty="0">
                  <a:cs typeface="Arial" panose="020B0604020202020204" pitchFamily="34" charset="0"/>
                </a:rPr>
                <a:t> </a:t>
              </a:r>
              <a:r>
                <a:rPr lang="en-US" sz="1200" dirty="0" err="1">
                  <a:cs typeface="Arial" panose="020B0604020202020204" pitchFamily="34" charset="0"/>
                </a:rPr>
                <a:t>điểm</a:t>
              </a:r>
              <a:r>
                <a:rPr lang="en-US" sz="1200" dirty="0">
                  <a:cs typeface="Arial" panose="020B0604020202020204" pitchFamily="34" charset="0"/>
                </a:rPr>
                <a:t>, </a:t>
              </a:r>
              <a:r>
                <a:rPr lang="en-US" sz="1200" dirty="0" err="1">
                  <a:cs typeface="Arial" panose="020B0604020202020204" pitchFamily="34" charset="0"/>
                </a:rPr>
                <a:t>để</a:t>
              </a:r>
              <a:r>
                <a:rPr lang="en-US" sz="1200" dirty="0">
                  <a:cs typeface="Arial" panose="020B0604020202020204" pitchFamily="34" charset="0"/>
                </a:rPr>
                <a:t> </a:t>
              </a:r>
              <a:r>
                <a:rPr lang="en-US" sz="1200" dirty="0" err="1">
                  <a:cs typeface="Arial" panose="020B0604020202020204" pitchFamily="34" charset="0"/>
                </a:rPr>
                <a:t>thay</a:t>
              </a:r>
              <a:r>
                <a:rPr lang="en-US" sz="1200" dirty="0">
                  <a:cs typeface="Arial" panose="020B0604020202020204" pitchFamily="34" charset="0"/>
                </a:rPr>
                <a:t> </a:t>
              </a:r>
              <a:r>
                <a:rPr lang="en-US" sz="1200" dirty="0" err="1">
                  <a:cs typeface="Arial" panose="020B0604020202020204" pitchFamily="34" charset="0"/>
                </a:rPr>
                <a:t>thế</a:t>
              </a:r>
              <a:r>
                <a:rPr lang="en-US" sz="1200" dirty="0">
                  <a:cs typeface="Arial" panose="020B0604020202020204" pitchFamily="34" charset="0"/>
                </a:rPr>
                <a:t> </a:t>
              </a:r>
              <a:r>
                <a:rPr lang="en-US" sz="1200" dirty="0" err="1">
                  <a:cs typeface="Arial" panose="020B0604020202020204" pitchFamily="34" charset="0"/>
                </a:rPr>
                <a:t>bằng</a:t>
              </a:r>
              <a:r>
                <a:rPr lang="en-US" sz="1200" dirty="0">
                  <a:cs typeface="Arial" panose="020B0604020202020204" pitchFamily="34" charset="0"/>
                </a:rPr>
                <a:t> CFL </a:t>
              </a:r>
              <a:r>
                <a:rPr lang="en-US" sz="1200" dirty="0" err="1">
                  <a:cs typeface="Arial" panose="020B0604020202020204" pitchFamily="34" charset="0"/>
                </a:rPr>
                <a:t>hoặc</a:t>
              </a:r>
              <a:r>
                <a:rPr lang="en-US" sz="1200" dirty="0">
                  <a:cs typeface="Arial" panose="020B0604020202020204" pitchFamily="34" charset="0"/>
                </a:rPr>
                <a:t> LED.</a:t>
              </a:r>
            </a:p>
            <a:p>
              <a:pPr lvl="0" algn="just"/>
              <a:r>
                <a:rPr lang="en-US" sz="1200" dirty="0" err="1">
                  <a:cs typeface="Arial" panose="020B0604020202020204" pitchFamily="34" charset="0"/>
                </a:rPr>
                <a:t>Tuổi</a:t>
              </a:r>
              <a:r>
                <a:rPr lang="en-US" sz="1200" dirty="0">
                  <a:cs typeface="Arial" panose="020B0604020202020204" pitchFamily="34" charset="0"/>
                </a:rPr>
                <a:t> </a:t>
              </a:r>
              <a:r>
                <a:rPr lang="en-US" sz="1200" dirty="0" err="1">
                  <a:cs typeface="Arial" panose="020B0604020202020204" pitchFamily="34" charset="0"/>
                </a:rPr>
                <a:t>thọ</a:t>
              </a:r>
              <a:r>
                <a:rPr lang="en-US" sz="1200" dirty="0">
                  <a:cs typeface="Arial" panose="020B0604020202020204" pitchFamily="34" charset="0"/>
                </a:rPr>
                <a:t> </a:t>
              </a:r>
              <a:r>
                <a:rPr lang="en-US" sz="1200" dirty="0" err="1">
                  <a:cs typeface="Arial" panose="020B0604020202020204" pitchFamily="34" charset="0"/>
                </a:rPr>
                <a:t>của</a:t>
              </a:r>
              <a:r>
                <a:rPr lang="en-US" sz="1200" dirty="0">
                  <a:cs typeface="Arial" panose="020B0604020202020204" pitchFamily="34" charset="0"/>
                </a:rPr>
                <a:t> </a:t>
              </a:r>
              <a:r>
                <a:rPr lang="en-US" sz="1200" dirty="0" err="1">
                  <a:cs typeface="Arial" panose="020B0604020202020204" pitchFamily="34" charset="0"/>
                </a:rPr>
                <a:t>đèn</a:t>
              </a:r>
              <a:r>
                <a:rPr lang="en-US" sz="1200" dirty="0">
                  <a:cs typeface="Arial" panose="020B0604020202020204" pitchFamily="34" charset="0"/>
                </a:rPr>
                <a:t> CFL </a:t>
              </a:r>
              <a:r>
                <a:rPr lang="en-US" sz="1200" dirty="0" err="1">
                  <a:cs typeface="Arial" panose="020B0604020202020204" pitchFamily="34" charset="0"/>
                </a:rPr>
                <a:t>gấp</a:t>
              </a:r>
              <a:r>
                <a:rPr lang="en-US" sz="1200" dirty="0">
                  <a:cs typeface="Arial" panose="020B0604020202020204" pitchFamily="34" charset="0"/>
                </a:rPr>
                <a:t> 5 </a:t>
              </a:r>
              <a:r>
                <a:rPr lang="en-US" sz="1200" dirty="0" err="1">
                  <a:cs typeface="Arial" panose="020B0604020202020204" pitchFamily="34" charset="0"/>
                </a:rPr>
                <a:t>lần</a:t>
              </a:r>
              <a:r>
                <a:rPr lang="en-US" sz="1200" dirty="0">
                  <a:cs typeface="Arial" panose="020B0604020202020204" pitchFamily="34" charset="0"/>
                </a:rPr>
                <a:t> </a:t>
              </a:r>
              <a:r>
                <a:rPr lang="en-US" sz="1200" dirty="0" err="1">
                  <a:cs typeface="Arial" panose="020B0604020202020204" pitchFamily="34" charset="0"/>
                </a:rPr>
                <a:t>đèn</a:t>
              </a:r>
              <a:r>
                <a:rPr lang="en-US" sz="1200" dirty="0">
                  <a:cs typeface="Arial" panose="020B0604020202020204" pitchFamily="34" charset="0"/>
                </a:rPr>
                <a:t> halogen </a:t>
              </a:r>
              <a:r>
                <a:rPr lang="en-US" sz="1200" dirty="0" err="1">
                  <a:cs typeface="Arial" panose="020B0604020202020204" pitchFamily="34" charset="0"/>
                </a:rPr>
                <a:t>và</a:t>
              </a:r>
              <a:r>
                <a:rPr lang="en-US" sz="1200" dirty="0">
                  <a:cs typeface="Arial" panose="020B0604020202020204" pitchFamily="34" charset="0"/>
                </a:rPr>
                <a:t> </a:t>
              </a:r>
              <a:r>
                <a:rPr lang="en-US" sz="1200" dirty="0" err="1">
                  <a:cs typeface="Arial" panose="020B0604020202020204" pitchFamily="34" charset="0"/>
                </a:rPr>
                <a:t>tuổi</a:t>
              </a:r>
              <a:r>
                <a:rPr lang="en-US" sz="1200" dirty="0">
                  <a:cs typeface="Arial" panose="020B0604020202020204" pitchFamily="34" charset="0"/>
                </a:rPr>
                <a:t> </a:t>
              </a:r>
              <a:r>
                <a:rPr lang="en-US" sz="1200" dirty="0" err="1">
                  <a:cs typeface="Arial" panose="020B0604020202020204" pitchFamily="34" charset="0"/>
                </a:rPr>
                <a:t>thọ</a:t>
              </a:r>
              <a:r>
                <a:rPr lang="en-US" sz="1200" dirty="0">
                  <a:cs typeface="Arial" panose="020B0604020202020204" pitchFamily="34" charset="0"/>
                </a:rPr>
                <a:t> </a:t>
              </a:r>
              <a:r>
                <a:rPr lang="en-US" sz="1200" dirty="0" err="1">
                  <a:cs typeface="Arial" panose="020B0604020202020204" pitchFamily="34" charset="0"/>
                </a:rPr>
                <a:t>đèn</a:t>
              </a:r>
              <a:r>
                <a:rPr lang="en-US" sz="1200" dirty="0">
                  <a:cs typeface="Arial" panose="020B0604020202020204" pitchFamily="34" charset="0"/>
                </a:rPr>
                <a:t> LED </a:t>
              </a:r>
              <a:r>
                <a:rPr lang="en-US" sz="1200" dirty="0" err="1">
                  <a:cs typeface="Arial" panose="020B0604020202020204" pitchFamily="34" charset="0"/>
                </a:rPr>
                <a:t>gấp</a:t>
              </a:r>
              <a:r>
                <a:rPr lang="en-US" sz="1200" dirty="0">
                  <a:cs typeface="Arial" panose="020B0604020202020204" pitchFamily="34" charset="0"/>
                </a:rPr>
                <a:t> </a:t>
              </a:r>
              <a:r>
                <a:rPr lang="en-US" sz="1200" dirty="0" err="1">
                  <a:cs typeface="Arial" panose="020B0604020202020204" pitchFamily="34" charset="0"/>
                </a:rPr>
                <a:t>ít</a:t>
              </a:r>
              <a:r>
                <a:rPr lang="en-US" sz="1200" dirty="0">
                  <a:cs typeface="Arial" panose="020B0604020202020204" pitchFamily="34" charset="0"/>
                </a:rPr>
                <a:t> </a:t>
              </a:r>
              <a:r>
                <a:rPr lang="en-US" sz="1200" dirty="0" err="1">
                  <a:cs typeface="Arial" panose="020B0604020202020204" pitchFamily="34" charset="0"/>
                </a:rPr>
                <a:t>nhất</a:t>
              </a:r>
              <a:r>
                <a:rPr lang="en-US" sz="1200" dirty="0">
                  <a:cs typeface="Arial" panose="020B0604020202020204" pitchFamily="34" charset="0"/>
                </a:rPr>
                <a:t> 20 </a:t>
              </a:r>
              <a:r>
                <a:rPr lang="en-US" sz="1200" dirty="0" err="1">
                  <a:cs typeface="Arial" panose="020B0604020202020204" pitchFamily="34" charset="0"/>
                </a:rPr>
                <a:t>lần</a:t>
              </a:r>
              <a:r>
                <a:rPr lang="en-US" sz="1200" dirty="0">
                  <a:cs typeface="Arial" panose="020B0604020202020204" pitchFamily="34" charset="0"/>
                </a:rPr>
                <a:t>  </a:t>
              </a:r>
              <a:r>
                <a:rPr lang="en-US" sz="1200" dirty="0" err="1">
                  <a:cs typeface="Arial" panose="020B0604020202020204" pitchFamily="34" charset="0"/>
                </a:rPr>
                <a:t>đèn</a:t>
              </a:r>
              <a:r>
                <a:rPr lang="en-US" sz="1200" dirty="0">
                  <a:cs typeface="Arial" panose="020B0604020202020204" pitchFamily="34" charset="0"/>
                </a:rPr>
                <a:t> halogen. </a:t>
              </a:r>
              <a:r>
                <a:rPr lang="en-US" sz="1200" dirty="0">
                  <a:cs typeface="Arial" panose="020B0604020202020204" pitchFamily="34" charset="0"/>
                  <a:sym typeface="Wingdings" pitchFamily="2" charset="2"/>
                </a:rPr>
                <a:t> </a:t>
              </a:r>
              <a:r>
                <a:rPr lang="en-US" sz="1200" dirty="0" err="1">
                  <a:cs typeface="Arial" panose="020B0604020202020204" pitchFamily="34" charset="0"/>
                  <a:sym typeface="Wingdings" pitchFamily="2" charset="2"/>
                </a:rPr>
                <a:t>tính</a:t>
              </a:r>
              <a:r>
                <a:rPr lang="en-US" sz="1200" dirty="0">
                  <a:cs typeface="Arial" panose="020B0604020202020204" pitchFamily="34" charset="0"/>
                  <a:sym typeface="Wingdings" pitchFamily="2" charset="2"/>
                </a:rPr>
                <a:t> </a:t>
              </a:r>
              <a:r>
                <a:rPr lang="en-US" sz="1200" dirty="0" err="1">
                  <a:cs typeface="Arial" panose="020B0604020202020204" pitchFamily="34" charset="0"/>
                  <a:sym typeface="Wingdings" pitchFamily="2" charset="2"/>
                </a:rPr>
                <a:t>toán</a:t>
              </a:r>
              <a:r>
                <a:rPr lang="en-US" sz="1200" dirty="0">
                  <a:cs typeface="Arial" panose="020B0604020202020204" pitchFamily="34" charset="0"/>
                  <a:sym typeface="Wingdings" pitchFamily="2" charset="2"/>
                </a:rPr>
                <a:t> </a:t>
              </a:r>
              <a:r>
                <a:rPr lang="en-US" sz="1200" dirty="0" err="1">
                  <a:cs typeface="Arial" panose="020B0604020202020204" pitchFamily="34" charset="0"/>
                  <a:sym typeface="Wingdings" pitchFamily="2" charset="2"/>
                </a:rPr>
                <a:t>sẽ</a:t>
              </a:r>
              <a:r>
                <a:rPr lang="en-US" sz="1200" dirty="0">
                  <a:cs typeface="Arial" panose="020B0604020202020204" pitchFamily="34" charset="0"/>
                  <a:sym typeface="Wingdings" pitchFamily="2" charset="2"/>
                </a:rPr>
                <a:t> </a:t>
              </a:r>
              <a:r>
                <a:rPr lang="en-US" sz="1200" dirty="0" err="1">
                  <a:cs typeface="Arial" panose="020B0604020202020204" pitchFamily="34" charset="0"/>
                  <a:sym typeface="Wingdings" pitchFamily="2" charset="2"/>
                </a:rPr>
                <a:t>tính</a:t>
              </a:r>
              <a:r>
                <a:rPr lang="en-US" sz="1200" dirty="0">
                  <a:cs typeface="Arial" panose="020B0604020202020204" pitchFamily="34" charset="0"/>
                  <a:sym typeface="Wingdings" pitchFamily="2" charset="2"/>
                </a:rPr>
                <a:t> </a:t>
              </a:r>
              <a:r>
                <a:rPr lang="en-US" sz="1200" dirty="0" err="1">
                  <a:cs typeface="Arial" panose="020B0604020202020204" pitchFamily="34" charset="0"/>
                  <a:sym typeface="Wingdings" pitchFamily="2" charset="2"/>
                </a:rPr>
                <a:t>đến</a:t>
              </a:r>
              <a:r>
                <a:rPr lang="en-US" sz="1200" dirty="0">
                  <a:cs typeface="Arial" panose="020B0604020202020204" pitchFamily="34" charset="0"/>
                  <a:sym typeface="Wingdings" pitchFamily="2" charset="2"/>
                </a:rPr>
                <a:t> </a:t>
              </a:r>
              <a:r>
                <a:rPr lang="en-US" sz="1200" dirty="0" err="1">
                  <a:cs typeface="Arial" panose="020B0604020202020204" pitchFamily="34" charset="0"/>
                  <a:sym typeface="Wingdings" pitchFamily="2" charset="2"/>
                </a:rPr>
                <a:t>vòng</a:t>
              </a:r>
              <a:r>
                <a:rPr lang="en-US" sz="1200" dirty="0">
                  <a:cs typeface="Arial" panose="020B0604020202020204" pitchFamily="34" charset="0"/>
                  <a:sym typeface="Wingdings" pitchFamily="2" charset="2"/>
                </a:rPr>
                <a:t> </a:t>
              </a:r>
              <a:r>
                <a:rPr lang="en-US" sz="1200" dirty="0" err="1">
                  <a:cs typeface="Arial" panose="020B0604020202020204" pitchFamily="34" charset="0"/>
                  <a:sym typeface="Wingdings" pitchFamily="2" charset="2"/>
                </a:rPr>
                <a:t>đời</a:t>
              </a:r>
              <a:r>
                <a:rPr lang="en-US" sz="1200" dirty="0">
                  <a:cs typeface="Arial" panose="020B0604020202020204" pitchFamily="34" charset="0"/>
                  <a:sym typeface="Wingdings" pitchFamily="2" charset="2"/>
                </a:rPr>
                <a:t> </a:t>
              </a:r>
              <a:r>
                <a:rPr lang="en-US" sz="1200" dirty="0" err="1">
                  <a:cs typeface="Arial" panose="020B0604020202020204" pitchFamily="34" charset="0"/>
                  <a:sym typeface="Wingdings" pitchFamily="2" charset="2"/>
                </a:rPr>
                <a:t>để</a:t>
              </a:r>
              <a:r>
                <a:rPr lang="en-US" sz="1200" dirty="0">
                  <a:cs typeface="Arial" panose="020B0604020202020204" pitchFamily="34" charset="0"/>
                  <a:sym typeface="Wingdings" pitchFamily="2" charset="2"/>
                </a:rPr>
                <a:t> so </a:t>
              </a:r>
              <a:r>
                <a:rPr lang="en-US" sz="1200" dirty="0" err="1">
                  <a:cs typeface="Arial" panose="020B0604020202020204" pitchFamily="34" charset="0"/>
                  <a:sym typeface="Wingdings" pitchFamily="2" charset="2"/>
                </a:rPr>
                <a:t>sánh</a:t>
              </a:r>
              <a:r>
                <a:rPr lang="en-US" sz="1200" dirty="0">
                  <a:cs typeface="Arial" panose="020B0604020202020204" pitchFamily="34" charset="0"/>
                  <a:sym typeface="Wingdings" pitchFamily="2" charset="2"/>
                </a:rPr>
                <a:t> </a:t>
              </a:r>
              <a:r>
                <a:rPr lang="en-US" sz="1200" dirty="0" err="1">
                  <a:cs typeface="Arial" panose="020B0604020202020204" pitchFamily="34" charset="0"/>
                  <a:sym typeface="Wingdings" pitchFamily="2" charset="2"/>
                </a:rPr>
                <a:t>thiết</a:t>
              </a:r>
              <a:r>
                <a:rPr lang="en-US" sz="1200" dirty="0">
                  <a:cs typeface="Arial" panose="020B0604020202020204" pitchFamily="34" charset="0"/>
                  <a:sym typeface="Wingdings" pitchFamily="2" charset="2"/>
                </a:rPr>
                <a:t> </a:t>
              </a:r>
              <a:r>
                <a:rPr lang="en-US" sz="1200" dirty="0" err="1">
                  <a:cs typeface="Arial" panose="020B0604020202020204" pitchFamily="34" charset="0"/>
                  <a:sym typeface="Wingdings" pitchFamily="2" charset="2"/>
                </a:rPr>
                <a:t>bị</a:t>
              </a:r>
              <a:r>
                <a:rPr lang="en-US" sz="1200" dirty="0">
                  <a:cs typeface="Arial" panose="020B0604020202020204" pitchFamily="34" charset="0"/>
                  <a:sym typeface="Wingdings" pitchFamily="2" charset="2"/>
                </a:rPr>
                <a:t> </a:t>
              </a:r>
              <a:r>
                <a:rPr lang="en-US" sz="1200" dirty="0" err="1">
                  <a:cs typeface="Arial" panose="020B0604020202020204" pitchFamily="34" charset="0"/>
                  <a:sym typeface="Wingdings" pitchFamily="2" charset="2"/>
                </a:rPr>
                <a:t>gốc</a:t>
              </a:r>
              <a:r>
                <a:rPr lang="en-US" sz="1200" dirty="0">
                  <a:cs typeface="Arial" panose="020B0604020202020204" pitchFamily="34" charset="0"/>
                  <a:sym typeface="Wingdings" pitchFamily="2" charset="2"/>
                </a:rPr>
                <a:t> </a:t>
              </a:r>
              <a:r>
                <a:rPr lang="en-US" sz="1200" dirty="0" err="1">
                  <a:cs typeface="Arial" panose="020B0604020202020204" pitchFamily="34" charset="0"/>
                  <a:sym typeface="Wingdings" pitchFamily="2" charset="2"/>
                </a:rPr>
                <a:t>và</a:t>
              </a:r>
              <a:r>
                <a:rPr lang="en-US" sz="1200" dirty="0">
                  <a:cs typeface="Arial" panose="020B0604020202020204" pitchFamily="34" charset="0"/>
                  <a:sym typeface="Wingdings" pitchFamily="2" charset="2"/>
                </a:rPr>
                <a:t> </a:t>
              </a:r>
              <a:r>
                <a:rPr lang="en-US" sz="1200" dirty="0" err="1">
                  <a:cs typeface="Arial" panose="020B0604020202020204" pitchFamily="34" charset="0"/>
                  <a:sym typeface="Wingdings" pitchFamily="2" charset="2"/>
                </a:rPr>
                <a:t>thay</a:t>
              </a:r>
              <a:r>
                <a:rPr lang="en-US" sz="1200" dirty="0">
                  <a:cs typeface="Arial" panose="020B0604020202020204" pitchFamily="34" charset="0"/>
                  <a:sym typeface="Wingdings" pitchFamily="2" charset="2"/>
                </a:rPr>
                <a:t> </a:t>
              </a:r>
              <a:r>
                <a:rPr lang="en-US" sz="1200" dirty="0" err="1">
                  <a:cs typeface="Arial" panose="020B0604020202020204" pitchFamily="34" charset="0"/>
                  <a:sym typeface="Wingdings" pitchFamily="2" charset="2"/>
                </a:rPr>
                <a:t>thế</a:t>
              </a:r>
              <a:endParaRPr lang="en-US" sz="1200" dirty="0">
                <a:cs typeface="Arial" panose="020B0604020202020204" pitchFamily="34" charset="0"/>
              </a:endParaRPr>
            </a:p>
          </p:txBody>
        </p:sp>
      </p:grpSp>
      <p:grpSp>
        <p:nvGrpSpPr>
          <p:cNvPr id="403" name="Google Shape;403;p16"/>
          <p:cNvGrpSpPr/>
          <p:nvPr/>
        </p:nvGrpSpPr>
        <p:grpSpPr>
          <a:xfrm>
            <a:off x="4818317" y="1814975"/>
            <a:ext cx="2555369" cy="4014979"/>
            <a:chOff x="2142875" y="238125"/>
            <a:chExt cx="3334250" cy="5238750"/>
          </a:xfrm>
        </p:grpSpPr>
        <p:sp>
          <p:nvSpPr>
            <p:cNvPr id="404" name="Google Shape;404;p16"/>
            <p:cNvSpPr/>
            <p:nvPr/>
          </p:nvSpPr>
          <p:spPr>
            <a:xfrm>
              <a:off x="2142875" y="238125"/>
              <a:ext cx="3334250" cy="3565725"/>
            </a:xfrm>
            <a:custGeom>
              <a:avLst/>
              <a:gdLst/>
              <a:ahLst/>
              <a:cxnLst/>
              <a:rect l="l" t="t" r="r" b="b"/>
              <a:pathLst>
                <a:path w="133370" h="142629" extrusionOk="0">
                  <a:moveTo>
                    <a:pt x="66922" y="0"/>
                  </a:moveTo>
                  <a:lnTo>
                    <a:pt x="65111" y="21"/>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405" name="Google Shape;405;p16"/>
            <p:cNvSpPr/>
            <p:nvPr/>
          </p:nvSpPr>
          <p:spPr>
            <a:xfrm>
              <a:off x="2142875" y="238125"/>
              <a:ext cx="3334250" cy="3565725"/>
            </a:xfrm>
            <a:custGeom>
              <a:avLst/>
              <a:gdLst/>
              <a:ahLst/>
              <a:cxnLst/>
              <a:rect l="l" t="t" r="r" b="b"/>
              <a:pathLst>
                <a:path w="133370" h="142629" fill="none" extrusionOk="0">
                  <a:moveTo>
                    <a:pt x="93275" y="142628"/>
                  </a:move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lnTo>
                    <a:pt x="65111" y="21"/>
                  </a:lnTo>
                  <a:lnTo>
                    <a:pt x="63301" y="82"/>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path>
              </a:pathLst>
            </a:custGeom>
            <a:noFill/>
            <a:ln>
              <a:noFill/>
            </a:ln>
          </p:spPr>
          <p:txBody>
            <a:bodyPr spcFirstLastPara="1" wrap="square" lIns="121900" tIns="121900" rIns="121900" bIns="121900" anchor="ctr" anchorCtr="0">
              <a:noAutofit/>
            </a:bodyPr>
            <a:lstStyle/>
            <a:p>
              <a:endParaRPr sz="2489"/>
            </a:p>
          </p:txBody>
        </p:sp>
        <p:sp>
          <p:nvSpPr>
            <p:cNvPr id="406" name="Google Shape;406;p16"/>
            <p:cNvSpPr/>
            <p:nvPr/>
          </p:nvSpPr>
          <p:spPr>
            <a:xfrm>
              <a:off x="3165300" y="1822700"/>
              <a:ext cx="1309450" cy="2005325"/>
            </a:xfrm>
            <a:custGeom>
              <a:avLst/>
              <a:gdLst/>
              <a:ahLst/>
              <a:cxnLst/>
              <a:rect l="l" t="t" r="r" b="b"/>
              <a:pathLst>
                <a:path w="52378" h="80213" extrusionOk="0">
                  <a:moveTo>
                    <a:pt x="16170" y="0"/>
                  </a:moveTo>
                  <a:lnTo>
                    <a:pt x="15718" y="42"/>
                  </a:lnTo>
                  <a:lnTo>
                    <a:pt x="15265" y="103"/>
                  </a:lnTo>
                  <a:lnTo>
                    <a:pt x="14813" y="186"/>
                  </a:lnTo>
                  <a:lnTo>
                    <a:pt x="14381" y="288"/>
                  </a:lnTo>
                  <a:lnTo>
                    <a:pt x="13949" y="412"/>
                  </a:lnTo>
                  <a:lnTo>
                    <a:pt x="13517" y="556"/>
                  </a:lnTo>
                  <a:lnTo>
                    <a:pt x="13105" y="720"/>
                  </a:lnTo>
                  <a:lnTo>
                    <a:pt x="12714" y="906"/>
                  </a:lnTo>
                  <a:lnTo>
                    <a:pt x="12323" y="1132"/>
                  </a:lnTo>
                  <a:lnTo>
                    <a:pt x="11953" y="1358"/>
                  </a:lnTo>
                  <a:lnTo>
                    <a:pt x="11583" y="1626"/>
                  </a:lnTo>
                  <a:lnTo>
                    <a:pt x="11254" y="1914"/>
                  </a:lnTo>
                  <a:lnTo>
                    <a:pt x="10925" y="2222"/>
                  </a:lnTo>
                  <a:lnTo>
                    <a:pt x="10616" y="2551"/>
                  </a:lnTo>
                  <a:lnTo>
                    <a:pt x="10328" y="2901"/>
                  </a:lnTo>
                  <a:lnTo>
                    <a:pt x="10143" y="3066"/>
                  </a:lnTo>
                  <a:lnTo>
                    <a:pt x="9958" y="3230"/>
                  </a:lnTo>
                  <a:lnTo>
                    <a:pt x="9752" y="3395"/>
                  </a:lnTo>
                  <a:lnTo>
                    <a:pt x="9526" y="3539"/>
                  </a:lnTo>
                  <a:lnTo>
                    <a:pt x="9299" y="3662"/>
                  </a:lnTo>
                  <a:lnTo>
                    <a:pt x="9073" y="3786"/>
                  </a:lnTo>
                  <a:lnTo>
                    <a:pt x="8826" y="3889"/>
                  </a:lnTo>
                  <a:lnTo>
                    <a:pt x="8579" y="3991"/>
                  </a:lnTo>
                  <a:lnTo>
                    <a:pt x="8332" y="4074"/>
                  </a:lnTo>
                  <a:lnTo>
                    <a:pt x="8065" y="4135"/>
                  </a:lnTo>
                  <a:lnTo>
                    <a:pt x="7551" y="4259"/>
                  </a:lnTo>
                  <a:lnTo>
                    <a:pt x="7016" y="4321"/>
                  </a:lnTo>
                  <a:lnTo>
                    <a:pt x="6460" y="4341"/>
                  </a:lnTo>
                  <a:lnTo>
                    <a:pt x="6090" y="4321"/>
                  </a:lnTo>
                  <a:lnTo>
                    <a:pt x="5679" y="4259"/>
                  </a:lnTo>
                  <a:lnTo>
                    <a:pt x="5247" y="4135"/>
                  </a:lnTo>
                  <a:lnTo>
                    <a:pt x="4835" y="3991"/>
                  </a:lnTo>
                  <a:lnTo>
                    <a:pt x="4629" y="3889"/>
                  </a:lnTo>
                  <a:lnTo>
                    <a:pt x="4444" y="3786"/>
                  </a:lnTo>
                  <a:lnTo>
                    <a:pt x="4259" y="3662"/>
                  </a:lnTo>
                  <a:lnTo>
                    <a:pt x="4095" y="3539"/>
                  </a:lnTo>
                  <a:lnTo>
                    <a:pt x="3930" y="3395"/>
                  </a:lnTo>
                  <a:lnTo>
                    <a:pt x="3786" y="3230"/>
                  </a:lnTo>
                  <a:lnTo>
                    <a:pt x="3663" y="3066"/>
                  </a:lnTo>
                  <a:lnTo>
                    <a:pt x="3560" y="2901"/>
                  </a:lnTo>
                  <a:lnTo>
                    <a:pt x="3375" y="2716"/>
                  </a:lnTo>
                  <a:lnTo>
                    <a:pt x="3128" y="2551"/>
                  </a:lnTo>
                  <a:lnTo>
                    <a:pt x="2840" y="2407"/>
                  </a:lnTo>
                  <a:lnTo>
                    <a:pt x="2552" y="2284"/>
                  </a:lnTo>
                  <a:lnTo>
                    <a:pt x="2387" y="2243"/>
                  </a:lnTo>
                  <a:lnTo>
                    <a:pt x="2222" y="2222"/>
                  </a:lnTo>
                  <a:lnTo>
                    <a:pt x="1873" y="2222"/>
                  </a:lnTo>
                  <a:lnTo>
                    <a:pt x="1688" y="2243"/>
                  </a:lnTo>
                  <a:lnTo>
                    <a:pt x="1523" y="2284"/>
                  </a:lnTo>
                  <a:lnTo>
                    <a:pt x="1338" y="2325"/>
                  </a:lnTo>
                  <a:lnTo>
                    <a:pt x="1153" y="2407"/>
                  </a:lnTo>
                  <a:lnTo>
                    <a:pt x="988" y="2510"/>
                  </a:lnTo>
                  <a:lnTo>
                    <a:pt x="824" y="2613"/>
                  </a:lnTo>
                  <a:lnTo>
                    <a:pt x="659" y="2737"/>
                  </a:lnTo>
                  <a:lnTo>
                    <a:pt x="536" y="2860"/>
                  </a:lnTo>
                  <a:lnTo>
                    <a:pt x="412" y="2983"/>
                  </a:lnTo>
                  <a:lnTo>
                    <a:pt x="289" y="3127"/>
                  </a:lnTo>
                  <a:lnTo>
                    <a:pt x="206" y="3292"/>
                  </a:lnTo>
                  <a:lnTo>
                    <a:pt x="124" y="3436"/>
                  </a:lnTo>
                  <a:lnTo>
                    <a:pt x="62" y="3601"/>
                  </a:lnTo>
                  <a:lnTo>
                    <a:pt x="21" y="3765"/>
                  </a:lnTo>
                  <a:lnTo>
                    <a:pt x="1" y="3930"/>
                  </a:lnTo>
                  <a:lnTo>
                    <a:pt x="1" y="4115"/>
                  </a:lnTo>
                  <a:lnTo>
                    <a:pt x="21" y="4279"/>
                  </a:lnTo>
                  <a:lnTo>
                    <a:pt x="42" y="4465"/>
                  </a:lnTo>
                  <a:lnTo>
                    <a:pt x="104" y="4650"/>
                  </a:lnTo>
                  <a:lnTo>
                    <a:pt x="186" y="4835"/>
                  </a:lnTo>
                  <a:lnTo>
                    <a:pt x="19524" y="80212"/>
                  </a:lnTo>
                  <a:lnTo>
                    <a:pt x="23865" y="80212"/>
                  </a:lnTo>
                  <a:lnTo>
                    <a:pt x="4527" y="8209"/>
                  </a:lnTo>
                  <a:lnTo>
                    <a:pt x="6440" y="8209"/>
                  </a:lnTo>
                  <a:lnTo>
                    <a:pt x="6892" y="8168"/>
                  </a:lnTo>
                  <a:lnTo>
                    <a:pt x="7345" y="8106"/>
                  </a:lnTo>
                  <a:lnTo>
                    <a:pt x="7798" y="8024"/>
                  </a:lnTo>
                  <a:lnTo>
                    <a:pt x="8230" y="7921"/>
                  </a:lnTo>
                  <a:lnTo>
                    <a:pt x="8682" y="7797"/>
                  </a:lnTo>
                  <a:lnTo>
                    <a:pt x="9114" y="7653"/>
                  </a:lnTo>
                  <a:lnTo>
                    <a:pt x="9546" y="7489"/>
                  </a:lnTo>
                  <a:lnTo>
                    <a:pt x="9978" y="7283"/>
                  </a:lnTo>
                  <a:lnTo>
                    <a:pt x="10390" y="7077"/>
                  </a:lnTo>
                  <a:lnTo>
                    <a:pt x="10801" y="6830"/>
                  </a:lnTo>
                  <a:lnTo>
                    <a:pt x="11213" y="6584"/>
                  </a:lnTo>
                  <a:lnTo>
                    <a:pt x="11624" y="6296"/>
                  </a:lnTo>
                  <a:lnTo>
                    <a:pt x="11994" y="5987"/>
                  </a:lnTo>
                  <a:lnTo>
                    <a:pt x="12385" y="5658"/>
                  </a:lnTo>
                  <a:lnTo>
                    <a:pt x="12755" y="5308"/>
                  </a:lnTo>
                  <a:lnTo>
                    <a:pt x="13105" y="4979"/>
                  </a:lnTo>
                  <a:lnTo>
                    <a:pt x="13476" y="4670"/>
                  </a:lnTo>
                  <a:lnTo>
                    <a:pt x="13866" y="4423"/>
                  </a:lnTo>
                  <a:lnTo>
                    <a:pt x="14052" y="4321"/>
                  </a:lnTo>
                  <a:lnTo>
                    <a:pt x="14257" y="4218"/>
                  </a:lnTo>
                  <a:lnTo>
                    <a:pt x="14463" y="4135"/>
                  </a:lnTo>
                  <a:lnTo>
                    <a:pt x="14669" y="4074"/>
                  </a:lnTo>
                  <a:lnTo>
                    <a:pt x="14895" y="4012"/>
                  </a:lnTo>
                  <a:lnTo>
                    <a:pt x="15121" y="3950"/>
                  </a:lnTo>
                  <a:lnTo>
                    <a:pt x="15368" y="3909"/>
                  </a:lnTo>
                  <a:lnTo>
                    <a:pt x="15615" y="3889"/>
                  </a:lnTo>
                  <a:lnTo>
                    <a:pt x="16129" y="3868"/>
                  </a:lnTo>
                  <a:lnTo>
                    <a:pt x="16644" y="3889"/>
                  </a:lnTo>
                  <a:lnTo>
                    <a:pt x="16891" y="3909"/>
                  </a:lnTo>
                  <a:lnTo>
                    <a:pt x="17137" y="3950"/>
                  </a:lnTo>
                  <a:lnTo>
                    <a:pt x="17364" y="4012"/>
                  </a:lnTo>
                  <a:lnTo>
                    <a:pt x="17590" y="4074"/>
                  </a:lnTo>
                  <a:lnTo>
                    <a:pt x="17796" y="4135"/>
                  </a:lnTo>
                  <a:lnTo>
                    <a:pt x="18001" y="4218"/>
                  </a:lnTo>
                  <a:lnTo>
                    <a:pt x="18207" y="4321"/>
                  </a:lnTo>
                  <a:lnTo>
                    <a:pt x="18392" y="4423"/>
                  </a:lnTo>
                  <a:lnTo>
                    <a:pt x="18783" y="4670"/>
                  </a:lnTo>
                  <a:lnTo>
                    <a:pt x="19153" y="4979"/>
                  </a:lnTo>
                  <a:lnTo>
                    <a:pt x="19524" y="5308"/>
                  </a:lnTo>
                  <a:lnTo>
                    <a:pt x="19832" y="5658"/>
                  </a:lnTo>
                  <a:lnTo>
                    <a:pt x="20182" y="5987"/>
                  </a:lnTo>
                  <a:lnTo>
                    <a:pt x="20532" y="6296"/>
                  </a:lnTo>
                  <a:lnTo>
                    <a:pt x="20882" y="6584"/>
                  </a:lnTo>
                  <a:lnTo>
                    <a:pt x="21252" y="6830"/>
                  </a:lnTo>
                  <a:lnTo>
                    <a:pt x="21643" y="7077"/>
                  </a:lnTo>
                  <a:lnTo>
                    <a:pt x="22034" y="7283"/>
                  </a:lnTo>
                  <a:lnTo>
                    <a:pt x="22424" y="7489"/>
                  </a:lnTo>
                  <a:lnTo>
                    <a:pt x="22836" y="7653"/>
                  </a:lnTo>
                  <a:lnTo>
                    <a:pt x="23247" y="7797"/>
                  </a:lnTo>
                  <a:lnTo>
                    <a:pt x="23659" y="7921"/>
                  </a:lnTo>
                  <a:lnTo>
                    <a:pt x="24091" y="8024"/>
                  </a:lnTo>
                  <a:lnTo>
                    <a:pt x="24502" y="8106"/>
                  </a:lnTo>
                  <a:lnTo>
                    <a:pt x="24934" y="8168"/>
                  </a:lnTo>
                  <a:lnTo>
                    <a:pt x="25366" y="8209"/>
                  </a:lnTo>
                  <a:lnTo>
                    <a:pt x="26230" y="8209"/>
                  </a:lnTo>
                  <a:lnTo>
                    <a:pt x="26662" y="8168"/>
                  </a:lnTo>
                  <a:lnTo>
                    <a:pt x="27074" y="8106"/>
                  </a:lnTo>
                  <a:lnTo>
                    <a:pt x="27506" y="8024"/>
                  </a:lnTo>
                  <a:lnTo>
                    <a:pt x="27938" y="7921"/>
                  </a:lnTo>
                  <a:lnTo>
                    <a:pt x="28349" y="7797"/>
                  </a:lnTo>
                  <a:lnTo>
                    <a:pt x="28761" y="7653"/>
                  </a:lnTo>
                  <a:lnTo>
                    <a:pt x="29152" y="7489"/>
                  </a:lnTo>
                  <a:lnTo>
                    <a:pt x="29563" y="7283"/>
                  </a:lnTo>
                  <a:lnTo>
                    <a:pt x="29954" y="7077"/>
                  </a:lnTo>
                  <a:lnTo>
                    <a:pt x="30324" y="6830"/>
                  </a:lnTo>
                  <a:lnTo>
                    <a:pt x="30694" y="6584"/>
                  </a:lnTo>
                  <a:lnTo>
                    <a:pt x="31065" y="6296"/>
                  </a:lnTo>
                  <a:lnTo>
                    <a:pt x="31415" y="5987"/>
                  </a:lnTo>
                  <a:lnTo>
                    <a:pt x="31744" y="5658"/>
                  </a:lnTo>
                  <a:lnTo>
                    <a:pt x="32073" y="5308"/>
                  </a:lnTo>
                  <a:lnTo>
                    <a:pt x="32443" y="4979"/>
                  </a:lnTo>
                  <a:lnTo>
                    <a:pt x="32813" y="4670"/>
                  </a:lnTo>
                  <a:lnTo>
                    <a:pt x="33184" y="4423"/>
                  </a:lnTo>
                  <a:lnTo>
                    <a:pt x="33389" y="4321"/>
                  </a:lnTo>
                  <a:lnTo>
                    <a:pt x="33595" y="4218"/>
                  </a:lnTo>
                  <a:lnTo>
                    <a:pt x="33801" y="4135"/>
                  </a:lnTo>
                  <a:lnTo>
                    <a:pt x="34007" y="4074"/>
                  </a:lnTo>
                  <a:lnTo>
                    <a:pt x="34233" y="4012"/>
                  </a:lnTo>
                  <a:lnTo>
                    <a:pt x="34459" y="3950"/>
                  </a:lnTo>
                  <a:lnTo>
                    <a:pt x="34686" y="3909"/>
                  </a:lnTo>
                  <a:lnTo>
                    <a:pt x="34932" y="3889"/>
                  </a:lnTo>
                  <a:lnTo>
                    <a:pt x="35467" y="3868"/>
                  </a:lnTo>
                  <a:lnTo>
                    <a:pt x="35838" y="3889"/>
                  </a:lnTo>
                  <a:lnTo>
                    <a:pt x="36249" y="3950"/>
                  </a:lnTo>
                  <a:lnTo>
                    <a:pt x="36702" y="4074"/>
                  </a:lnTo>
                  <a:lnTo>
                    <a:pt x="37154" y="4218"/>
                  </a:lnTo>
                  <a:lnTo>
                    <a:pt x="37607" y="4423"/>
                  </a:lnTo>
                  <a:lnTo>
                    <a:pt x="38039" y="4670"/>
                  </a:lnTo>
                  <a:lnTo>
                    <a:pt x="38245" y="4814"/>
                  </a:lnTo>
                  <a:lnTo>
                    <a:pt x="38450" y="4979"/>
                  </a:lnTo>
                  <a:lnTo>
                    <a:pt x="38656" y="5144"/>
                  </a:lnTo>
                  <a:lnTo>
                    <a:pt x="38841" y="5308"/>
                  </a:lnTo>
                  <a:lnTo>
                    <a:pt x="39211" y="5658"/>
                  </a:lnTo>
                  <a:lnTo>
                    <a:pt x="39561" y="5987"/>
                  </a:lnTo>
                  <a:lnTo>
                    <a:pt x="39931" y="6296"/>
                  </a:lnTo>
                  <a:lnTo>
                    <a:pt x="40302" y="6584"/>
                  </a:lnTo>
                  <a:lnTo>
                    <a:pt x="40672" y="6830"/>
                  </a:lnTo>
                  <a:lnTo>
                    <a:pt x="41063" y="7077"/>
                  </a:lnTo>
                  <a:lnTo>
                    <a:pt x="41454" y="7283"/>
                  </a:lnTo>
                  <a:lnTo>
                    <a:pt x="41865" y="7489"/>
                  </a:lnTo>
                  <a:lnTo>
                    <a:pt x="42277" y="7653"/>
                  </a:lnTo>
                  <a:lnTo>
                    <a:pt x="42709" y="7797"/>
                  </a:lnTo>
                  <a:lnTo>
                    <a:pt x="43141" y="7921"/>
                  </a:lnTo>
                  <a:lnTo>
                    <a:pt x="43593" y="8024"/>
                  </a:lnTo>
                  <a:lnTo>
                    <a:pt x="44066" y="8106"/>
                  </a:lnTo>
                  <a:lnTo>
                    <a:pt x="44560" y="8168"/>
                  </a:lnTo>
                  <a:lnTo>
                    <a:pt x="45075" y="8209"/>
                  </a:lnTo>
                  <a:lnTo>
                    <a:pt x="47049" y="8209"/>
                  </a:lnTo>
                  <a:lnTo>
                    <a:pt x="28205" y="80212"/>
                  </a:lnTo>
                  <a:lnTo>
                    <a:pt x="32567" y="80212"/>
                  </a:lnTo>
                  <a:lnTo>
                    <a:pt x="52378" y="4835"/>
                  </a:lnTo>
                  <a:lnTo>
                    <a:pt x="52357" y="4465"/>
                  </a:lnTo>
                  <a:lnTo>
                    <a:pt x="52357" y="4115"/>
                  </a:lnTo>
                  <a:lnTo>
                    <a:pt x="52316" y="3765"/>
                  </a:lnTo>
                  <a:lnTo>
                    <a:pt x="52254" y="3436"/>
                  </a:lnTo>
                  <a:lnTo>
                    <a:pt x="52193" y="3292"/>
                  </a:lnTo>
                  <a:lnTo>
                    <a:pt x="52131" y="3127"/>
                  </a:lnTo>
                  <a:lnTo>
                    <a:pt x="52049" y="2983"/>
                  </a:lnTo>
                  <a:lnTo>
                    <a:pt x="51966" y="2860"/>
                  </a:lnTo>
                  <a:lnTo>
                    <a:pt x="51843" y="2737"/>
                  </a:lnTo>
                  <a:lnTo>
                    <a:pt x="51719" y="2613"/>
                  </a:lnTo>
                  <a:lnTo>
                    <a:pt x="51575" y="2510"/>
                  </a:lnTo>
                  <a:lnTo>
                    <a:pt x="51411" y="2407"/>
                  </a:lnTo>
                  <a:lnTo>
                    <a:pt x="51226" y="2325"/>
                  </a:lnTo>
                  <a:lnTo>
                    <a:pt x="51040" y="2284"/>
                  </a:lnTo>
                  <a:lnTo>
                    <a:pt x="50855" y="2243"/>
                  </a:lnTo>
                  <a:lnTo>
                    <a:pt x="50691" y="2222"/>
                  </a:lnTo>
                  <a:lnTo>
                    <a:pt x="50341" y="2222"/>
                  </a:lnTo>
                  <a:lnTo>
                    <a:pt x="50176" y="2243"/>
                  </a:lnTo>
                  <a:lnTo>
                    <a:pt x="50012" y="2284"/>
                  </a:lnTo>
                  <a:lnTo>
                    <a:pt x="49703" y="2407"/>
                  </a:lnTo>
                  <a:lnTo>
                    <a:pt x="49436" y="2551"/>
                  </a:lnTo>
                  <a:lnTo>
                    <a:pt x="49189" y="2716"/>
                  </a:lnTo>
                  <a:lnTo>
                    <a:pt x="48983" y="2901"/>
                  </a:lnTo>
                  <a:lnTo>
                    <a:pt x="48634" y="3230"/>
                  </a:lnTo>
                  <a:lnTo>
                    <a:pt x="48263" y="3539"/>
                  </a:lnTo>
                  <a:lnTo>
                    <a:pt x="47893" y="3786"/>
                  </a:lnTo>
                  <a:lnTo>
                    <a:pt x="47543" y="3991"/>
                  </a:lnTo>
                  <a:lnTo>
                    <a:pt x="47173" y="4135"/>
                  </a:lnTo>
                  <a:lnTo>
                    <a:pt x="46803" y="4259"/>
                  </a:lnTo>
                  <a:lnTo>
                    <a:pt x="46453" y="4321"/>
                  </a:lnTo>
                  <a:lnTo>
                    <a:pt x="46083" y="4341"/>
                  </a:lnTo>
                  <a:lnTo>
                    <a:pt x="45568" y="4321"/>
                  </a:lnTo>
                  <a:lnTo>
                    <a:pt x="45075" y="4259"/>
                  </a:lnTo>
                  <a:lnTo>
                    <a:pt x="44601" y="4135"/>
                  </a:lnTo>
                  <a:lnTo>
                    <a:pt x="44149" y="3991"/>
                  </a:lnTo>
                  <a:lnTo>
                    <a:pt x="43696" y="3786"/>
                  </a:lnTo>
                  <a:lnTo>
                    <a:pt x="43244" y="3539"/>
                  </a:lnTo>
                  <a:lnTo>
                    <a:pt x="42750" y="3230"/>
                  </a:lnTo>
                  <a:lnTo>
                    <a:pt x="42215" y="2901"/>
                  </a:lnTo>
                  <a:lnTo>
                    <a:pt x="41865" y="2551"/>
                  </a:lnTo>
                  <a:lnTo>
                    <a:pt x="41495" y="2222"/>
                  </a:lnTo>
                  <a:lnTo>
                    <a:pt x="41125" y="1914"/>
                  </a:lnTo>
                  <a:lnTo>
                    <a:pt x="40775" y="1626"/>
                  </a:lnTo>
                  <a:lnTo>
                    <a:pt x="40405" y="1358"/>
                  </a:lnTo>
                  <a:lnTo>
                    <a:pt x="40014" y="1132"/>
                  </a:lnTo>
                  <a:lnTo>
                    <a:pt x="39643" y="906"/>
                  </a:lnTo>
                  <a:lnTo>
                    <a:pt x="39273" y="720"/>
                  </a:lnTo>
                  <a:lnTo>
                    <a:pt x="38882" y="556"/>
                  </a:lnTo>
                  <a:lnTo>
                    <a:pt x="38471" y="412"/>
                  </a:lnTo>
                  <a:lnTo>
                    <a:pt x="38080" y="288"/>
                  </a:lnTo>
                  <a:lnTo>
                    <a:pt x="37668" y="186"/>
                  </a:lnTo>
                  <a:lnTo>
                    <a:pt x="37257" y="103"/>
                  </a:lnTo>
                  <a:lnTo>
                    <a:pt x="36825" y="42"/>
                  </a:lnTo>
                  <a:lnTo>
                    <a:pt x="36393" y="0"/>
                  </a:lnTo>
                  <a:lnTo>
                    <a:pt x="35488" y="0"/>
                  </a:lnTo>
                  <a:lnTo>
                    <a:pt x="35056" y="42"/>
                  </a:lnTo>
                  <a:lnTo>
                    <a:pt x="34624" y="103"/>
                  </a:lnTo>
                  <a:lnTo>
                    <a:pt x="34212" y="186"/>
                  </a:lnTo>
                  <a:lnTo>
                    <a:pt x="33801" y="288"/>
                  </a:lnTo>
                  <a:lnTo>
                    <a:pt x="33410" y="412"/>
                  </a:lnTo>
                  <a:lnTo>
                    <a:pt x="32999" y="556"/>
                  </a:lnTo>
                  <a:lnTo>
                    <a:pt x="32628" y="720"/>
                  </a:lnTo>
                  <a:lnTo>
                    <a:pt x="32237" y="906"/>
                  </a:lnTo>
                  <a:lnTo>
                    <a:pt x="31867" y="1132"/>
                  </a:lnTo>
                  <a:lnTo>
                    <a:pt x="31476" y="1358"/>
                  </a:lnTo>
                  <a:lnTo>
                    <a:pt x="31127" y="1626"/>
                  </a:lnTo>
                  <a:lnTo>
                    <a:pt x="30756" y="1914"/>
                  </a:lnTo>
                  <a:lnTo>
                    <a:pt x="30386" y="2222"/>
                  </a:lnTo>
                  <a:lnTo>
                    <a:pt x="30016" y="2551"/>
                  </a:lnTo>
                  <a:lnTo>
                    <a:pt x="29666" y="2901"/>
                  </a:lnTo>
                  <a:lnTo>
                    <a:pt x="29296" y="3230"/>
                  </a:lnTo>
                  <a:lnTo>
                    <a:pt x="28884" y="3539"/>
                  </a:lnTo>
                  <a:lnTo>
                    <a:pt x="28493" y="3786"/>
                  </a:lnTo>
                  <a:lnTo>
                    <a:pt x="28061" y="3991"/>
                  </a:lnTo>
                  <a:lnTo>
                    <a:pt x="27629" y="4135"/>
                  </a:lnTo>
                  <a:lnTo>
                    <a:pt x="27177" y="4259"/>
                  </a:lnTo>
                  <a:lnTo>
                    <a:pt x="26724" y="4321"/>
                  </a:lnTo>
                  <a:lnTo>
                    <a:pt x="26271" y="4341"/>
                  </a:lnTo>
                  <a:lnTo>
                    <a:pt x="25819" y="4321"/>
                  </a:lnTo>
                  <a:lnTo>
                    <a:pt x="25366" y="4259"/>
                  </a:lnTo>
                  <a:lnTo>
                    <a:pt x="24934" y="4135"/>
                  </a:lnTo>
                  <a:lnTo>
                    <a:pt x="24502" y="3991"/>
                  </a:lnTo>
                  <a:lnTo>
                    <a:pt x="24070" y="3786"/>
                  </a:lnTo>
                  <a:lnTo>
                    <a:pt x="23659" y="3539"/>
                  </a:lnTo>
                  <a:lnTo>
                    <a:pt x="23268" y="3230"/>
                  </a:lnTo>
                  <a:lnTo>
                    <a:pt x="22898" y="2901"/>
                  </a:lnTo>
                  <a:lnTo>
                    <a:pt x="22610" y="2551"/>
                  </a:lnTo>
                  <a:lnTo>
                    <a:pt x="22301" y="2222"/>
                  </a:lnTo>
                  <a:lnTo>
                    <a:pt x="21992" y="1914"/>
                  </a:lnTo>
                  <a:lnTo>
                    <a:pt x="21643" y="1626"/>
                  </a:lnTo>
                  <a:lnTo>
                    <a:pt x="21293" y="1358"/>
                  </a:lnTo>
                  <a:lnTo>
                    <a:pt x="20902" y="1132"/>
                  </a:lnTo>
                  <a:lnTo>
                    <a:pt x="20511" y="906"/>
                  </a:lnTo>
                  <a:lnTo>
                    <a:pt x="20120" y="720"/>
                  </a:lnTo>
                  <a:lnTo>
                    <a:pt x="19709" y="556"/>
                  </a:lnTo>
                  <a:lnTo>
                    <a:pt x="19277" y="412"/>
                  </a:lnTo>
                  <a:lnTo>
                    <a:pt x="18845" y="288"/>
                  </a:lnTo>
                  <a:lnTo>
                    <a:pt x="18413" y="186"/>
                  </a:lnTo>
                  <a:lnTo>
                    <a:pt x="17960" y="103"/>
                  </a:lnTo>
                  <a:lnTo>
                    <a:pt x="17528" y="42"/>
                  </a:lnTo>
                  <a:lnTo>
                    <a:pt x="17076" y="0"/>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407" name="Google Shape;407;p16"/>
            <p:cNvSpPr/>
            <p:nvPr/>
          </p:nvSpPr>
          <p:spPr>
            <a:xfrm>
              <a:off x="3435825" y="5223300"/>
              <a:ext cx="748850" cy="253575"/>
            </a:xfrm>
            <a:custGeom>
              <a:avLst/>
              <a:gdLst/>
              <a:ahLst/>
              <a:cxnLst/>
              <a:rect l="l" t="t" r="r" b="b"/>
              <a:pathLst>
                <a:path w="29954" h="10143" extrusionOk="0">
                  <a:moveTo>
                    <a:pt x="1" y="1"/>
                  </a:moveTo>
                  <a:lnTo>
                    <a:pt x="227" y="536"/>
                  </a:lnTo>
                  <a:lnTo>
                    <a:pt x="494" y="1071"/>
                  </a:lnTo>
                  <a:lnTo>
                    <a:pt x="762" y="1585"/>
                  </a:lnTo>
                  <a:lnTo>
                    <a:pt x="1050" y="2099"/>
                  </a:lnTo>
                  <a:lnTo>
                    <a:pt x="1358" y="2593"/>
                  </a:lnTo>
                  <a:lnTo>
                    <a:pt x="1688" y="3087"/>
                  </a:lnTo>
                  <a:lnTo>
                    <a:pt x="2037" y="3560"/>
                  </a:lnTo>
                  <a:lnTo>
                    <a:pt x="2408" y="4033"/>
                  </a:lnTo>
                  <a:lnTo>
                    <a:pt x="2778" y="4486"/>
                  </a:lnTo>
                  <a:lnTo>
                    <a:pt x="3169" y="4918"/>
                  </a:lnTo>
                  <a:lnTo>
                    <a:pt x="3580" y="5350"/>
                  </a:lnTo>
                  <a:lnTo>
                    <a:pt x="4012" y="5761"/>
                  </a:lnTo>
                  <a:lnTo>
                    <a:pt x="4444" y="6152"/>
                  </a:lnTo>
                  <a:lnTo>
                    <a:pt x="4897" y="6543"/>
                  </a:lnTo>
                  <a:lnTo>
                    <a:pt x="5370" y="6893"/>
                  </a:lnTo>
                  <a:lnTo>
                    <a:pt x="5864" y="7242"/>
                  </a:lnTo>
                  <a:lnTo>
                    <a:pt x="6358" y="7571"/>
                  </a:lnTo>
                  <a:lnTo>
                    <a:pt x="6851" y="7880"/>
                  </a:lnTo>
                  <a:lnTo>
                    <a:pt x="7366" y="8189"/>
                  </a:lnTo>
                  <a:lnTo>
                    <a:pt x="7900" y="8456"/>
                  </a:lnTo>
                  <a:lnTo>
                    <a:pt x="8435" y="8724"/>
                  </a:lnTo>
                  <a:lnTo>
                    <a:pt x="8991" y="8950"/>
                  </a:lnTo>
                  <a:lnTo>
                    <a:pt x="9546" y="9176"/>
                  </a:lnTo>
                  <a:lnTo>
                    <a:pt x="10122" y="9382"/>
                  </a:lnTo>
                  <a:lnTo>
                    <a:pt x="10698" y="9546"/>
                  </a:lnTo>
                  <a:lnTo>
                    <a:pt x="11295" y="9711"/>
                  </a:lnTo>
                  <a:lnTo>
                    <a:pt x="11891" y="9834"/>
                  </a:lnTo>
                  <a:lnTo>
                    <a:pt x="12488" y="9937"/>
                  </a:lnTo>
                  <a:lnTo>
                    <a:pt x="13105" y="10040"/>
                  </a:lnTo>
                  <a:lnTo>
                    <a:pt x="13722" y="10102"/>
                  </a:lnTo>
                  <a:lnTo>
                    <a:pt x="14340" y="10122"/>
                  </a:lnTo>
                  <a:lnTo>
                    <a:pt x="14977" y="10143"/>
                  </a:lnTo>
                  <a:lnTo>
                    <a:pt x="15615" y="10122"/>
                  </a:lnTo>
                  <a:lnTo>
                    <a:pt x="16232" y="10102"/>
                  </a:lnTo>
                  <a:lnTo>
                    <a:pt x="16849" y="10040"/>
                  </a:lnTo>
                  <a:lnTo>
                    <a:pt x="17467" y="9937"/>
                  </a:lnTo>
                  <a:lnTo>
                    <a:pt x="18063" y="9834"/>
                  </a:lnTo>
                  <a:lnTo>
                    <a:pt x="18660" y="9711"/>
                  </a:lnTo>
                  <a:lnTo>
                    <a:pt x="19256" y="9546"/>
                  </a:lnTo>
                  <a:lnTo>
                    <a:pt x="19832" y="9382"/>
                  </a:lnTo>
                  <a:lnTo>
                    <a:pt x="20388" y="9176"/>
                  </a:lnTo>
                  <a:lnTo>
                    <a:pt x="20964" y="8950"/>
                  </a:lnTo>
                  <a:lnTo>
                    <a:pt x="21499" y="8724"/>
                  </a:lnTo>
                  <a:lnTo>
                    <a:pt x="22054" y="8456"/>
                  </a:lnTo>
                  <a:lnTo>
                    <a:pt x="22568" y="8189"/>
                  </a:lnTo>
                  <a:lnTo>
                    <a:pt x="23103" y="7880"/>
                  </a:lnTo>
                  <a:lnTo>
                    <a:pt x="23597" y="7571"/>
                  </a:lnTo>
                  <a:lnTo>
                    <a:pt x="24091" y="7242"/>
                  </a:lnTo>
                  <a:lnTo>
                    <a:pt x="24564" y="6893"/>
                  </a:lnTo>
                  <a:lnTo>
                    <a:pt x="25037" y="6543"/>
                  </a:lnTo>
                  <a:lnTo>
                    <a:pt x="25490" y="6152"/>
                  </a:lnTo>
                  <a:lnTo>
                    <a:pt x="25942" y="5761"/>
                  </a:lnTo>
                  <a:lnTo>
                    <a:pt x="26354" y="5350"/>
                  </a:lnTo>
                  <a:lnTo>
                    <a:pt x="26765" y="4918"/>
                  </a:lnTo>
                  <a:lnTo>
                    <a:pt x="27156" y="4486"/>
                  </a:lnTo>
                  <a:lnTo>
                    <a:pt x="27547" y="4033"/>
                  </a:lnTo>
                  <a:lnTo>
                    <a:pt x="27897" y="3560"/>
                  </a:lnTo>
                  <a:lnTo>
                    <a:pt x="28246" y="3087"/>
                  </a:lnTo>
                  <a:lnTo>
                    <a:pt x="28576" y="2593"/>
                  </a:lnTo>
                  <a:lnTo>
                    <a:pt x="28884" y="2099"/>
                  </a:lnTo>
                  <a:lnTo>
                    <a:pt x="29193" y="1585"/>
                  </a:lnTo>
                  <a:lnTo>
                    <a:pt x="29460" y="1071"/>
                  </a:lnTo>
                  <a:lnTo>
                    <a:pt x="29707" y="536"/>
                  </a:lnTo>
                  <a:lnTo>
                    <a:pt x="29954" y="1"/>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408" name="Google Shape;408;p16"/>
            <p:cNvSpPr/>
            <p:nvPr/>
          </p:nvSpPr>
          <p:spPr>
            <a:xfrm>
              <a:off x="3158100" y="3791475"/>
              <a:ext cx="1316650" cy="1431850"/>
            </a:xfrm>
            <a:custGeom>
              <a:avLst/>
              <a:gdLst/>
              <a:ahLst/>
              <a:cxnLst/>
              <a:rect l="l" t="t" r="r" b="b"/>
              <a:pathLst>
                <a:path w="52666" h="57274" extrusionOk="0">
                  <a:moveTo>
                    <a:pt x="1" y="0"/>
                  </a:moveTo>
                  <a:lnTo>
                    <a:pt x="1" y="48572"/>
                  </a:lnTo>
                  <a:lnTo>
                    <a:pt x="1" y="49024"/>
                  </a:lnTo>
                  <a:lnTo>
                    <a:pt x="42" y="49477"/>
                  </a:lnTo>
                  <a:lnTo>
                    <a:pt x="83" y="49909"/>
                  </a:lnTo>
                  <a:lnTo>
                    <a:pt x="165" y="50341"/>
                  </a:lnTo>
                  <a:lnTo>
                    <a:pt x="268" y="50752"/>
                  </a:lnTo>
                  <a:lnTo>
                    <a:pt x="371" y="51164"/>
                  </a:lnTo>
                  <a:lnTo>
                    <a:pt x="515" y="51575"/>
                  </a:lnTo>
                  <a:lnTo>
                    <a:pt x="680" y="51966"/>
                  </a:lnTo>
                  <a:lnTo>
                    <a:pt x="844" y="52357"/>
                  </a:lnTo>
                  <a:lnTo>
                    <a:pt x="1029" y="52727"/>
                  </a:lnTo>
                  <a:lnTo>
                    <a:pt x="1235" y="53098"/>
                  </a:lnTo>
                  <a:lnTo>
                    <a:pt x="1461" y="53447"/>
                  </a:lnTo>
                  <a:lnTo>
                    <a:pt x="1708" y="53797"/>
                  </a:lnTo>
                  <a:lnTo>
                    <a:pt x="1976" y="54126"/>
                  </a:lnTo>
                  <a:lnTo>
                    <a:pt x="2243" y="54435"/>
                  </a:lnTo>
                  <a:lnTo>
                    <a:pt x="2531" y="54743"/>
                  </a:lnTo>
                  <a:lnTo>
                    <a:pt x="2840" y="55031"/>
                  </a:lnTo>
                  <a:lnTo>
                    <a:pt x="3148" y="55299"/>
                  </a:lnTo>
                  <a:lnTo>
                    <a:pt x="3477" y="55546"/>
                  </a:lnTo>
                  <a:lnTo>
                    <a:pt x="3807" y="55793"/>
                  </a:lnTo>
                  <a:lnTo>
                    <a:pt x="4156" y="56019"/>
                  </a:lnTo>
                  <a:lnTo>
                    <a:pt x="4527" y="56225"/>
                  </a:lnTo>
                  <a:lnTo>
                    <a:pt x="4897" y="56410"/>
                  </a:lnTo>
                  <a:lnTo>
                    <a:pt x="5288" y="56595"/>
                  </a:lnTo>
                  <a:lnTo>
                    <a:pt x="5679" y="56739"/>
                  </a:lnTo>
                  <a:lnTo>
                    <a:pt x="6090" y="56883"/>
                  </a:lnTo>
                  <a:lnTo>
                    <a:pt x="6501" y="57006"/>
                  </a:lnTo>
                  <a:lnTo>
                    <a:pt x="6934" y="57089"/>
                  </a:lnTo>
                  <a:lnTo>
                    <a:pt x="7366" y="57171"/>
                  </a:lnTo>
                  <a:lnTo>
                    <a:pt x="7798" y="57233"/>
                  </a:lnTo>
                  <a:lnTo>
                    <a:pt x="8230" y="57253"/>
                  </a:lnTo>
                  <a:lnTo>
                    <a:pt x="8682" y="57274"/>
                  </a:lnTo>
                  <a:lnTo>
                    <a:pt x="43964" y="57274"/>
                  </a:lnTo>
                  <a:lnTo>
                    <a:pt x="44416" y="57253"/>
                  </a:lnTo>
                  <a:lnTo>
                    <a:pt x="44848" y="57233"/>
                  </a:lnTo>
                  <a:lnTo>
                    <a:pt x="45301" y="57171"/>
                  </a:lnTo>
                  <a:lnTo>
                    <a:pt x="45712" y="57089"/>
                  </a:lnTo>
                  <a:lnTo>
                    <a:pt x="46144" y="57006"/>
                  </a:lnTo>
                  <a:lnTo>
                    <a:pt x="46556" y="56883"/>
                  </a:lnTo>
                  <a:lnTo>
                    <a:pt x="46967" y="56739"/>
                  </a:lnTo>
                  <a:lnTo>
                    <a:pt x="47358" y="56595"/>
                  </a:lnTo>
                  <a:lnTo>
                    <a:pt x="47749" y="56410"/>
                  </a:lnTo>
                  <a:lnTo>
                    <a:pt x="48119" y="56225"/>
                  </a:lnTo>
                  <a:lnTo>
                    <a:pt x="48489" y="56019"/>
                  </a:lnTo>
                  <a:lnTo>
                    <a:pt x="48839" y="55793"/>
                  </a:lnTo>
                  <a:lnTo>
                    <a:pt x="49168" y="55546"/>
                  </a:lnTo>
                  <a:lnTo>
                    <a:pt x="49498" y="55299"/>
                  </a:lnTo>
                  <a:lnTo>
                    <a:pt x="49827" y="55031"/>
                  </a:lnTo>
                  <a:lnTo>
                    <a:pt x="50115" y="54743"/>
                  </a:lnTo>
                  <a:lnTo>
                    <a:pt x="50403" y="54435"/>
                  </a:lnTo>
                  <a:lnTo>
                    <a:pt x="50670" y="54126"/>
                  </a:lnTo>
                  <a:lnTo>
                    <a:pt x="50938" y="53797"/>
                  </a:lnTo>
                  <a:lnTo>
                    <a:pt x="51184" y="53447"/>
                  </a:lnTo>
                  <a:lnTo>
                    <a:pt x="51411" y="53098"/>
                  </a:lnTo>
                  <a:lnTo>
                    <a:pt x="51616" y="52727"/>
                  </a:lnTo>
                  <a:lnTo>
                    <a:pt x="51802" y="52357"/>
                  </a:lnTo>
                  <a:lnTo>
                    <a:pt x="51987" y="51966"/>
                  </a:lnTo>
                  <a:lnTo>
                    <a:pt x="52131" y="51575"/>
                  </a:lnTo>
                  <a:lnTo>
                    <a:pt x="52275" y="51164"/>
                  </a:lnTo>
                  <a:lnTo>
                    <a:pt x="52378" y="50752"/>
                  </a:lnTo>
                  <a:lnTo>
                    <a:pt x="52481" y="50341"/>
                  </a:lnTo>
                  <a:lnTo>
                    <a:pt x="52563" y="49909"/>
                  </a:lnTo>
                  <a:lnTo>
                    <a:pt x="52604" y="49477"/>
                  </a:lnTo>
                  <a:lnTo>
                    <a:pt x="52645" y="49024"/>
                  </a:lnTo>
                  <a:lnTo>
                    <a:pt x="52666" y="48572"/>
                  </a:lnTo>
                  <a:lnTo>
                    <a:pt x="52666"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409" name="Google Shape;409;p16"/>
            <p:cNvSpPr/>
            <p:nvPr/>
          </p:nvSpPr>
          <p:spPr>
            <a:xfrm>
              <a:off x="3024900" y="4117550"/>
              <a:ext cx="1570200" cy="265925"/>
            </a:xfrm>
            <a:custGeom>
              <a:avLst/>
              <a:gdLst/>
              <a:ahLst/>
              <a:cxnLst/>
              <a:rect l="l" t="t" r="r" b="b"/>
              <a:pathLst>
                <a:path w="62808" h="10637" extrusionOk="0">
                  <a:moveTo>
                    <a:pt x="5329" y="0"/>
                  </a:moveTo>
                  <a:lnTo>
                    <a:pt x="5041" y="21"/>
                  </a:lnTo>
                  <a:lnTo>
                    <a:pt x="4773" y="41"/>
                  </a:lnTo>
                  <a:lnTo>
                    <a:pt x="4526" y="62"/>
                  </a:lnTo>
                  <a:lnTo>
                    <a:pt x="4259" y="124"/>
                  </a:lnTo>
                  <a:lnTo>
                    <a:pt x="4012" y="165"/>
                  </a:lnTo>
                  <a:lnTo>
                    <a:pt x="3745" y="247"/>
                  </a:lnTo>
                  <a:lnTo>
                    <a:pt x="3498" y="329"/>
                  </a:lnTo>
                  <a:lnTo>
                    <a:pt x="3271" y="432"/>
                  </a:lnTo>
                  <a:lnTo>
                    <a:pt x="3025" y="535"/>
                  </a:lnTo>
                  <a:lnTo>
                    <a:pt x="2798" y="659"/>
                  </a:lnTo>
                  <a:lnTo>
                    <a:pt x="2366" y="926"/>
                  </a:lnTo>
                  <a:lnTo>
                    <a:pt x="1955" y="1235"/>
                  </a:lnTo>
                  <a:lnTo>
                    <a:pt x="1585" y="1584"/>
                  </a:lnTo>
                  <a:lnTo>
                    <a:pt x="1235" y="1955"/>
                  </a:lnTo>
                  <a:lnTo>
                    <a:pt x="926" y="2366"/>
                  </a:lnTo>
                  <a:lnTo>
                    <a:pt x="659" y="2798"/>
                  </a:lnTo>
                  <a:lnTo>
                    <a:pt x="535" y="3024"/>
                  </a:lnTo>
                  <a:lnTo>
                    <a:pt x="432" y="3271"/>
                  </a:lnTo>
                  <a:lnTo>
                    <a:pt x="330" y="3498"/>
                  </a:lnTo>
                  <a:lnTo>
                    <a:pt x="247" y="3744"/>
                  </a:lnTo>
                  <a:lnTo>
                    <a:pt x="165" y="4012"/>
                  </a:lnTo>
                  <a:lnTo>
                    <a:pt x="124" y="4259"/>
                  </a:lnTo>
                  <a:lnTo>
                    <a:pt x="62" y="4526"/>
                  </a:lnTo>
                  <a:lnTo>
                    <a:pt x="42" y="4773"/>
                  </a:lnTo>
                  <a:lnTo>
                    <a:pt x="21" y="5041"/>
                  </a:lnTo>
                  <a:lnTo>
                    <a:pt x="0" y="5329"/>
                  </a:lnTo>
                  <a:lnTo>
                    <a:pt x="21" y="5596"/>
                  </a:lnTo>
                  <a:lnTo>
                    <a:pt x="42" y="5863"/>
                  </a:lnTo>
                  <a:lnTo>
                    <a:pt x="62" y="6110"/>
                  </a:lnTo>
                  <a:lnTo>
                    <a:pt x="124" y="6378"/>
                  </a:lnTo>
                  <a:lnTo>
                    <a:pt x="165" y="6645"/>
                  </a:lnTo>
                  <a:lnTo>
                    <a:pt x="247" y="6892"/>
                  </a:lnTo>
                  <a:lnTo>
                    <a:pt x="330" y="7139"/>
                  </a:lnTo>
                  <a:lnTo>
                    <a:pt x="432" y="7365"/>
                  </a:lnTo>
                  <a:lnTo>
                    <a:pt x="535" y="7612"/>
                  </a:lnTo>
                  <a:lnTo>
                    <a:pt x="659" y="7838"/>
                  </a:lnTo>
                  <a:lnTo>
                    <a:pt x="926" y="8270"/>
                  </a:lnTo>
                  <a:lnTo>
                    <a:pt x="1235" y="8682"/>
                  </a:lnTo>
                  <a:lnTo>
                    <a:pt x="1585" y="9073"/>
                  </a:lnTo>
                  <a:lnTo>
                    <a:pt x="1955" y="9402"/>
                  </a:lnTo>
                  <a:lnTo>
                    <a:pt x="2366" y="9710"/>
                  </a:lnTo>
                  <a:lnTo>
                    <a:pt x="2798" y="9978"/>
                  </a:lnTo>
                  <a:lnTo>
                    <a:pt x="3025" y="10101"/>
                  </a:lnTo>
                  <a:lnTo>
                    <a:pt x="3271" y="10204"/>
                  </a:lnTo>
                  <a:lnTo>
                    <a:pt x="3498" y="10307"/>
                  </a:lnTo>
                  <a:lnTo>
                    <a:pt x="3745" y="10389"/>
                  </a:lnTo>
                  <a:lnTo>
                    <a:pt x="4012" y="10472"/>
                  </a:lnTo>
                  <a:lnTo>
                    <a:pt x="4259" y="10533"/>
                  </a:lnTo>
                  <a:lnTo>
                    <a:pt x="4526" y="10574"/>
                  </a:lnTo>
                  <a:lnTo>
                    <a:pt x="4773" y="10616"/>
                  </a:lnTo>
                  <a:lnTo>
                    <a:pt x="5041" y="10636"/>
                  </a:lnTo>
                  <a:lnTo>
                    <a:pt x="57767" y="10636"/>
                  </a:lnTo>
                  <a:lnTo>
                    <a:pt x="58035" y="10616"/>
                  </a:lnTo>
                  <a:lnTo>
                    <a:pt x="58302" y="10574"/>
                  </a:lnTo>
                  <a:lnTo>
                    <a:pt x="58570" y="10533"/>
                  </a:lnTo>
                  <a:lnTo>
                    <a:pt x="58817" y="10472"/>
                  </a:lnTo>
                  <a:lnTo>
                    <a:pt x="59063" y="10389"/>
                  </a:lnTo>
                  <a:lnTo>
                    <a:pt x="59310" y="10307"/>
                  </a:lnTo>
                  <a:lnTo>
                    <a:pt x="59557" y="10204"/>
                  </a:lnTo>
                  <a:lnTo>
                    <a:pt x="59783" y="10101"/>
                  </a:lnTo>
                  <a:lnTo>
                    <a:pt x="60010" y="9978"/>
                  </a:lnTo>
                  <a:lnTo>
                    <a:pt x="60462" y="9710"/>
                  </a:lnTo>
                  <a:lnTo>
                    <a:pt x="60874" y="9402"/>
                  </a:lnTo>
                  <a:lnTo>
                    <a:pt x="61244" y="9073"/>
                  </a:lnTo>
                  <a:lnTo>
                    <a:pt x="61594" y="8682"/>
                  </a:lnTo>
                  <a:lnTo>
                    <a:pt x="61902" y="8270"/>
                  </a:lnTo>
                  <a:lnTo>
                    <a:pt x="62170" y="7838"/>
                  </a:lnTo>
                  <a:lnTo>
                    <a:pt x="62293" y="7612"/>
                  </a:lnTo>
                  <a:lnTo>
                    <a:pt x="62396" y="7365"/>
                  </a:lnTo>
                  <a:lnTo>
                    <a:pt x="62499" y="7139"/>
                  </a:lnTo>
                  <a:lnTo>
                    <a:pt x="62581" y="6892"/>
                  </a:lnTo>
                  <a:lnTo>
                    <a:pt x="62643" y="6645"/>
                  </a:lnTo>
                  <a:lnTo>
                    <a:pt x="62705" y="6378"/>
                  </a:lnTo>
                  <a:lnTo>
                    <a:pt x="62746" y="6110"/>
                  </a:lnTo>
                  <a:lnTo>
                    <a:pt x="62787" y="5863"/>
                  </a:lnTo>
                  <a:lnTo>
                    <a:pt x="62808" y="5596"/>
                  </a:lnTo>
                  <a:lnTo>
                    <a:pt x="62808" y="5329"/>
                  </a:lnTo>
                  <a:lnTo>
                    <a:pt x="62808" y="5041"/>
                  </a:lnTo>
                  <a:lnTo>
                    <a:pt x="62787" y="4773"/>
                  </a:lnTo>
                  <a:lnTo>
                    <a:pt x="62746" y="4526"/>
                  </a:lnTo>
                  <a:lnTo>
                    <a:pt x="62705" y="4259"/>
                  </a:lnTo>
                  <a:lnTo>
                    <a:pt x="62643" y="4012"/>
                  </a:lnTo>
                  <a:lnTo>
                    <a:pt x="62581" y="3744"/>
                  </a:lnTo>
                  <a:lnTo>
                    <a:pt x="62499" y="3498"/>
                  </a:lnTo>
                  <a:lnTo>
                    <a:pt x="62396" y="3271"/>
                  </a:lnTo>
                  <a:lnTo>
                    <a:pt x="62293" y="3024"/>
                  </a:lnTo>
                  <a:lnTo>
                    <a:pt x="62170" y="2798"/>
                  </a:lnTo>
                  <a:lnTo>
                    <a:pt x="61902" y="2366"/>
                  </a:lnTo>
                  <a:lnTo>
                    <a:pt x="61594" y="1955"/>
                  </a:lnTo>
                  <a:lnTo>
                    <a:pt x="61244" y="1584"/>
                  </a:lnTo>
                  <a:lnTo>
                    <a:pt x="60874" y="1235"/>
                  </a:lnTo>
                  <a:lnTo>
                    <a:pt x="60462" y="926"/>
                  </a:lnTo>
                  <a:lnTo>
                    <a:pt x="60010" y="659"/>
                  </a:lnTo>
                  <a:lnTo>
                    <a:pt x="59783" y="535"/>
                  </a:lnTo>
                  <a:lnTo>
                    <a:pt x="59557" y="432"/>
                  </a:lnTo>
                  <a:lnTo>
                    <a:pt x="59310" y="329"/>
                  </a:lnTo>
                  <a:lnTo>
                    <a:pt x="59063" y="247"/>
                  </a:lnTo>
                  <a:lnTo>
                    <a:pt x="58817" y="165"/>
                  </a:lnTo>
                  <a:lnTo>
                    <a:pt x="58570" y="124"/>
                  </a:lnTo>
                  <a:lnTo>
                    <a:pt x="58302" y="62"/>
                  </a:lnTo>
                  <a:lnTo>
                    <a:pt x="58035" y="41"/>
                  </a:lnTo>
                  <a:lnTo>
                    <a:pt x="57767" y="21"/>
                  </a:lnTo>
                  <a:lnTo>
                    <a:pt x="5750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410" name="Google Shape;410;p16"/>
            <p:cNvSpPr/>
            <p:nvPr/>
          </p:nvSpPr>
          <p:spPr>
            <a:xfrm>
              <a:off x="3024900" y="4669900"/>
              <a:ext cx="1570200" cy="265925"/>
            </a:xfrm>
            <a:custGeom>
              <a:avLst/>
              <a:gdLst/>
              <a:ahLst/>
              <a:cxnLst/>
              <a:rect l="l" t="t" r="r" b="b"/>
              <a:pathLst>
                <a:path w="62808" h="10637" extrusionOk="0">
                  <a:moveTo>
                    <a:pt x="5329" y="1"/>
                  </a:moveTo>
                  <a:lnTo>
                    <a:pt x="5041" y="22"/>
                  </a:lnTo>
                  <a:lnTo>
                    <a:pt x="4773" y="42"/>
                  </a:lnTo>
                  <a:lnTo>
                    <a:pt x="4526" y="63"/>
                  </a:lnTo>
                  <a:lnTo>
                    <a:pt x="4259" y="124"/>
                  </a:lnTo>
                  <a:lnTo>
                    <a:pt x="4012" y="186"/>
                  </a:lnTo>
                  <a:lnTo>
                    <a:pt x="3745" y="248"/>
                  </a:lnTo>
                  <a:lnTo>
                    <a:pt x="3498" y="330"/>
                  </a:lnTo>
                  <a:lnTo>
                    <a:pt x="3271" y="433"/>
                  </a:lnTo>
                  <a:lnTo>
                    <a:pt x="3025" y="536"/>
                  </a:lnTo>
                  <a:lnTo>
                    <a:pt x="2798" y="659"/>
                  </a:lnTo>
                  <a:lnTo>
                    <a:pt x="2366" y="927"/>
                  </a:lnTo>
                  <a:lnTo>
                    <a:pt x="1955" y="1235"/>
                  </a:lnTo>
                  <a:lnTo>
                    <a:pt x="1585" y="1585"/>
                  </a:lnTo>
                  <a:lnTo>
                    <a:pt x="1235" y="1955"/>
                  </a:lnTo>
                  <a:lnTo>
                    <a:pt x="926" y="2367"/>
                  </a:lnTo>
                  <a:lnTo>
                    <a:pt x="659" y="2799"/>
                  </a:lnTo>
                  <a:lnTo>
                    <a:pt x="535" y="3046"/>
                  </a:lnTo>
                  <a:lnTo>
                    <a:pt x="432" y="3272"/>
                  </a:lnTo>
                  <a:lnTo>
                    <a:pt x="330" y="3519"/>
                  </a:lnTo>
                  <a:lnTo>
                    <a:pt x="247" y="3766"/>
                  </a:lnTo>
                  <a:lnTo>
                    <a:pt x="165" y="4013"/>
                  </a:lnTo>
                  <a:lnTo>
                    <a:pt x="124" y="4259"/>
                  </a:lnTo>
                  <a:lnTo>
                    <a:pt x="62" y="4527"/>
                  </a:lnTo>
                  <a:lnTo>
                    <a:pt x="42" y="4794"/>
                  </a:lnTo>
                  <a:lnTo>
                    <a:pt x="21" y="5062"/>
                  </a:lnTo>
                  <a:lnTo>
                    <a:pt x="0" y="5329"/>
                  </a:lnTo>
                  <a:lnTo>
                    <a:pt x="21" y="5597"/>
                  </a:lnTo>
                  <a:lnTo>
                    <a:pt x="42" y="5864"/>
                  </a:lnTo>
                  <a:lnTo>
                    <a:pt x="62" y="6132"/>
                  </a:lnTo>
                  <a:lnTo>
                    <a:pt x="124" y="6378"/>
                  </a:lnTo>
                  <a:lnTo>
                    <a:pt x="165" y="6646"/>
                  </a:lnTo>
                  <a:lnTo>
                    <a:pt x="247" y="6893"/>
                  </a:lnTo>
                  <a:lnTo>
                    <a:pt x="330" y="7140"/>
                  </a:lnTo>
                  <a:lnTo>
                    <a:pt x="432" y="7386"/>
                  </a:lnTo>
                  <a:lnTo>
                    <a:pt x="535" y="7613"/>
                  </a:lnTo>
                  <a:lnTo>
                    <a:pt x="659" y="7839"/>
                  </a:lnTo>
                  <a:lnTo>
                    <a:pt x="926" y="8271"/>
                  </a:lnTo>
                  <a:lnTo>
                    <a:pt x="1235" y="8683"/>
                  </a:lnTo>
                  <a:lnTo>
                    <a:pt x="1585" y="9073"/>
                  </a:lnTo>
                  <a:lnTo>
                    <a:pt x="1955" y="9423"/>
                  </a:lnTo>
                  <a:lnTo>
                    <a:pt x="2366" y="9732"/>
                  </a:lnTo>
                  <a:lnTo>
                    <a:pt x="2798" y="9999"/>
                  </a:lnTo>
                  <a:lnTo>
                    <a:pt x="3025" y="10102"/>
                  </a:lnTo>
                  <a:lnTo>
                    <a:pt x="3271" y="10225"/>
                  </a:lnTo>
                  <a:lnTo>
                    <a:pt x="3498" y="10308"/>
                  </a:lnTo>
                  <a:lnTo>
                    <a:pt x="3745" y="10390"/>
                  </a:lnTo>
                  <a:lnTo>
                    <a:pt x="4012" y="10472"/>
                  </a:lnTo>
                  <a:lnTo>
                    <a:pt x="4259" y="10534"/>
                  </a:lnTo>
                  <a:lnTo>
                    <a:pt x="4526" y="10575"/>
                  </a:lnTo>
                  <a:lnTo>
                    <a:pt x="4773" y="10616"/>
                  </a:lnTo>
                  <a:lnTo>
                    <a:pt x="5041" y="10637"/>
                  </a:lnTo>
                  <a:lnTo>
                    <a:pt x="57767" y="10637"/>
                  </a:lnTo>
                  <a:lnTo>
                    <a:pt x="58035" y="10616"/>
                  </a:lnTo>
                  <a:lnTo>
                    <a:pt x="58302" y="10575"/>
                  </a:lnTo>
                  <a:lnTo>
                    <a:pt x="58570" y="10534"/>
                  </a:lnTo>
                  <a:lnTo>
                    <a:pt x="58817" y="10472"/>
                  </a:lnTo>
                  <a:lnTo>
                    <a:pt x="59063" y="10390"/>
                  </a:lnTo>
                  <a:lnTo>
                    <a:pt x="59310" y="10308"/>
                  </a:lnTo>
                  <a:lnTo>
                    <a:pt x="59557" y="10225"/>
                  </a:lnTo>
                  <a:lnTo>
                    <a:pt x="59783" y="10102"/>
                  </a:lnTo>
                  <a:lnTo>
                    <a:pt x="60010" y="9999"/>
                  </a:lnTo>
                  <a:lnTo>
                    <a:pt x="60462" y="9732"/>
                  </a:lnTo>
                  <a:lnTo>
                    <a:pt x="60874" y="9423"/>
                  </a:lnTo>
                  <a:lnTo>
                    <a:pt x="61244" y="9073"/>
                  </a:lnTo>
                  <a:lnTo>
                    <a:pt x="61594" y="8683"/>
                  </a:lnTo>
                  <a:lnTo>
                    <a:pt x="61902" y="8271"/>
                  </a:lnTo>
                  <a:lnTo>
                    <a:pt x="62170" y="7839"/>
                  </a:lnTo>
                  <a:lnTo>
                    <a:pt x="62293" y="7613"/>
                  </a:lnTo>
                  <a:lnTo>
                    <a:pt x="62396" y="7386"/>
                  </a:lnTo>
                  <a:lnTo>
                    <a:pt x="62499" y="7140"/>
                  </a:lnTo>
                  <a:lnTo>
                    <a:pt x="62581" y="6893"/>
                  </a:lnTo>
                  <a:lnTo>
                    <a:pt x="62643" y="6646"/>
                  </a:lnTo>
                  <a:lnTo>
                    <a:pt x="62705" y="6378"/>
                  </a:lnTo>
                  <a:lnTo>
                    <a:pt x="62746" y="6132"/>
                  </a:lnTo>
                  <a:lnTo>
                    <a:pt x="62787" y="5864"/>
                  </a:lnTo>
                  <a:lnTo>
                    <a:pt x="62808" y="5597"/>
                  </a:lnTo>
                  <a:lnTo>
                    <a:pt x="62808" y="5329"/>
                  </a:lnTo>
                  <a:lnTo>
                    <a:pt x="62808" y="5062"/>
                  </a:lnTo>
                  <a:lnTo>
                    <a:pt x="62787" y="4794"/>
                  </a:lnTo>
                  <a:lnTo>
                    <a:pt x="62746" y="4527"/>
                  </a:lnTo>
                  <a:lnTo>
                    <a:pt x="62705" y="4259"/>
                  </a:lnTo>
                  <a:lnTo>
                    <a:pt x="62643" y="4013"/>
                  </a:lnTo>
                  <a:lnTo>
                    <a:pt x="62581" y="3766"/>
                  </a:lnTo>
                  <a:lnTo>
                    <a:pt x="62499" y="3519"/>
                  </a:lnTo>
                  <a:lnTo>
                    <a:pt x="62396" y="3272"/>
                  </a:lnTo>
                  <a:lnTo>
                    <a:pt x="62293" y="3046"/>
                  </a:lnTo>
                  <a:lnTo>
                    <a:pt x="62170" y="2799"/>
                  </a:lnTo>
                  <a:lnTo>
                    <a:pt x="61902" y="2367"/>
                  </a:lnTo>
                  <a:lnTo>
                    <a:pt x="61594" y="1955"/>
                  </a:lnTo>
                  <a:lnTo>
                    <a:pt x="61244" y="1585"/>
                  </a:lnTo>
                  <a:lnTo>
                    <a:pt x="60874" y="1235"/>
                  </a:lnTo>
                  <a:lnTo>
                    <a:pt x="60462" y="927"/>
                  </a:lnTo>
                  <a:lnTo>
                    <a:pt x="60010" y="659"/>
                  </a:lnTo>
                  <a:lnTo>
                    <a:pt x="59783" y="536"/>
                  </a:lnTo>
                  <a:lnTo>
                    <a:pt x="59557" y="433"/>
                  </a:lnTo>
                  <a:lnTo>
                    <a:pt x="59310" y="330"/>
                  </a:lnTo>
                  <a:lnTo>
                    <a:pt x="59063" y="248"/>
                  </a:lnTo>
                  <a:lnTo>
                    <a:pt x="58817" y="186"/>
                  </a:lnTo>
                  <a:lnTo>
                    <a:pt x="58570" y="124"/>
                  </a:lnTo>
                  <a:lnTo>
                    <a:pt x="58302" y="63"/>
                  </a:lnTo>
                  <a:lnTo>
                    <a:pt x="58035" y="42"/>
                  </a:lnTo>
                  <a:lnTo>
                    <a:pt x="57767" y="22"/>
                  </a:lnTo>
                  <a:lnTo>
                    <a:pt x="57500" y="1"/>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411" name="Google Shape;411;p16"/>
            <p:cNvSpPr/>
            <p:nvPr/>
          </p:nvSpPr>
          <p:spPr>
            <a:xfrm>
              <a:off x="4192375" y="578575"/>
              <a:ext cx="963825" cy="1089350"/>
            </a:xfrm>
            <a:custGeom>
              <a:avLst/>
              <a:gdLst/>
              <a:ahLst/>
              <a:cxnLst/>
              <a:rect l="l" t="t" r="r" b="b"/>
              <a:pathLst>
                <a:path w="38553" h="43574" extrusionOk="0">
                  <a:moveTo>
                    <a:pt x="4506" y="1"/>
                  </a:move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315" y="43573"/>
                  </a:lnTo>
                  <a:lnTo>
                    <a:pt x="34582" y="43532"/>
                  </a:lnTo>
                  <a:lnTo>
                    <a:pt x="34870" y="43491"/>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5843" y="207"/>
                  </a:lnTo>
                  <a:lnTo>
                    <a:pt x="5390" y="83"/>
                  </a:lnTo>
                  <a:lnTo>
                    <a:pt x="4958" y="21"/>
                  </a:lnTo>
                  <a:lnTo>
                    <a:pt x="450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412" name="Google Shape;412;p16"/>
            <p:cNvSpPr/>
            <p:nvPr/>
          </p:nvSpPr>
          <p:spPr>
            <a:xfrm>
              <a:off x="4192375" y="578575"/>
              <a:ext cx="963825" cy="1089350"/>
            </a:xfrm>
            <a:custGeom>
              <a:avLst/>
              <a:gdLst/>
              <a:ahLst/>
              <a:cxnLst/>
              <a:rect l="l" t="t" r="r" b="b"/>
              <a:pathLst>
                <a:path w="38553" h="43574" fill="none" extrusionOk="0">
                  <a:moveTo>
                    <a:pt x="4506" y="1"/>
                  </a:moveTo>
                  <a:lnTo>
                    <a:pt x="4506" y="1"/>
                  </a:ln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048" y="43573"/>
                  </a:lnTo>
                  <a:lnTo>
                    <a:pt x="34315" y="43573"/>
                  </a:lnTo>
                  <a:lnTo>
                    <a:pt x="34582" y="43532"/>
                  </a:lnTo>
                  <a:lnTo>
                    <a:pt x="34870" y="43491"/>
                  </a:lnTo>
                  <a:lnTo>
                    <a:pt x="35138" y="43429"/>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6275" y="351"/>
                  </a:lnTo>
                  <a:lnTo>
                    <a:pt x="5843" y="207"/>
                  </a:lnTo>
                  <a:lnTo>
                    <a:pt x="5390" y="83"/>
                  </a:lnTo>
                  <a:lnTo>
                    <a:pt x="4958" y="21"/>
                  </a:lnTo>
                  <a:lnTo>
                    <a:pt x="4506" y="1"/>
                  </a:lnTo>
                </a:path>
              </a:pathLst>
            </a:custGeom>
            <a:solidFill>
              <a:schemeClr val="lt1"/>
            </a:solidFill>
            <a:ln>
              <a:noFill/>
            </a:ln>
          </p:spPr>
          <p:txBody>
            <a:bodyPr spcFirstLastPara="1" wrap="square" lIns="121900" tIns="121900" rIns="121900" bIns="121900" anchor="ctr" anchorCtr="0">
              <a:noAutofit/>
            </a:bodyPr>
            <a:lstStyle/>
            <a:p>
              <a:endParaRPr sz="2489"/>
            </a:p>
          </p:txBody>
        </p:sp>
      </p:grpSp>
      <p:sp>
        <p:nvSpPr>
          <p:cNvPr id="48" name="Title 1">
            <a:extLst>
              <a:ext uri="{FF2B5EF4-FFF2-40B4-BE49-F238E27FC236}">
                <a16:creationId xmlns:a16="http://schemas.microsoft.com/office/drawing/2014/main" id="{3E17ADDD-78C2-46AF-A032-E20E4988F0E3}"/>
              </a:ext>
            </a:extLst>
          </p:cNvPr>
          <p:cNvSpPr>
            <a:spLocks noGrp="1"/>
          </p:cNvSpPr>
          <p:nvPr>
            <p:ph type="title"/>
          </p:nvPr>
        </p:nvSpPr>
        <p:spPr>
          <a:xfrm>
            <a:off x="609600" y="548633"/>
            <a:ext cx="10972800" cy="495200"/>
          </a:xfrm>
        </p:spPr>
        <p:txBody>
          <a:bodyPr>
            <a:noAutofit/>
          </a:bodyPr>
          <a:lstStyle/>
          <a:p>
            <a:r>
              <a:rPr lang="en-US" smtClean="0">
                <a:solidFill>
                  <a:schemeClr val="accent1">
                    <a:lumMod val="50000"/>
                  </a:schemeClr>
                </a:solidFill>
                <a:latin typeface="+mn-lt"/>
              </a:rPr>
              <a:t>2. CÁC CHỈ TIÊU TÀI CHÍNH SỬ DỤNG ĐÁNH GIÁ DỰ ÁN TKNL</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19820146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a16="http://schemas.microsoft.com/office/drawing/2014/main" id="{B7696AA7-0B05-48CB-B44D-A7103E88957A}"/>
              </a:ext>
            </a:extLst>
          </p:cNvPr>
          <p:cNvSpPr txBox="1">
            <a:spLocks noChangeArrowheads="1"/>
          </p:cNvSpPr>
          <p:nvPr/>
        </p:nvSpPr>
        <p:spPr>
          <a:xfrm>
            <a:off x="504967" y="2426508"/>
            <a:ext cx="11077433" cy="201987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342900" indent="-342900" algn="just">
              <a:buFont typeface="Arial" panose="020B0604020202020204" pitchFamily="34" charset="0"/>
              <a:buChar char="•"/>
            </a:pPr>
            <a:r>
              <a:rPr lang="en-GB" sz="2000" dirty="0" err="1">
                <a:solidFill>
                  <a:srgbClr val="002060"/>
                </a:solidFill>
                <a:latin typeface="+mn-lt"/>
                <a:ea typeface="ＭＳ Ｐゴシック" charset="-128"/>
              </a:rPr>
              <a:t>Thời</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hạn</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hoàn</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vốn</a:t>
            </a:r>
            <a:r>
              <a:rPr lang="en-GB" sz="2000" dirty="0">
                <a:solidFill>
                  <a:srgbClr val="002060"/>
                </a:solidFill>
                <a:latin typeface="+mn-lt"/>
                <a:ea typeface="ＭＳ Ｐゴシック" charset="-128"/>
              </a:rPr>
              <a:t> – </a:t>
            </a:r>
            <a:r>
              <a:rPr lang="en-GB" sz="2000" dirty="0" err="1">
                <a:solidFill>
                  <a:srgbClr val="002060"/>
                </a:solidFill>
                <a:latin typeface="+mn-lt"/>
                <a:ea typeface="ＭＳ Ｐゴシック" charset="-128"/>
              </a:rPr>
              <a:t>độ</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dài</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thời</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gian</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cần</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thiết</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để</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thu</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nhập</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từ</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dự</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án</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có</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thể</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bù</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đắp</a:t>
            </a:r>
            <a:r>
              <a:rPr lang="en-GB" sz="2000" dirty="0">
                <a:solidFill>
                  <a:srgbClr val="002060"/>
                </a:solidFill>
                <a:latin typeface="+mn-lt"/>
                <a:ea typeface="ＭＳ Ｐゴシック" charset="-128"/>
              </a:rPr>
              <a:t> hay </a:t>
            </a:r>
            <a:r>
              <a:rPr lang="en-GB" sz="2000" dirty="0" err="1">
                <a:solidFill>
                  <a:srgbClr val="002060"/>
                </a:solidFill>
                <a:latin typeface="+mn-lt"/>
                <a:ea typeface="ＭＳ Ｐゴシック" charset="-128"/>
              </a:rPr>
              <a:t>khôi</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phục</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lại</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được</a:t>
            </a:r>
            <a:r>
              <a:rPr lang="en-GB" sz="2000" dirty="0">
                <a:solidFill>
                  <a:srgbClr val="002060"/>
                </a:solidFill>
                <a:latin typeface="+mn-lt"/>
                <a:ea typeface="ＭＳ Ｐゴシック" charset="-128"/>
              </a:rPr>
              <a:t> chi </a:t>
            </a:r>
            <a:r>
              <a:rPr lang="en-GB" sz="2000" dirty="0" err="1">
                <a:solidFill>
                  <a:srgbClr val="002060"/>
                </a:solidFill>
                <a:latin typeface="+mn-lt"/>
                <a:ea typeface="ＭＳ Ｐゴシック" charset="-128"/>
              </a:rPr>
              <a:t>phí</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đầu</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tư</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dự</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án</a:t>
            </a:r>
            <a:r>
              <a:rPr lang="en-GB" sz="2000" dirty="0">
                <a:solidFill>
                  <a:srgbClr val="002060"/>
                </a:solidFill>
                <a:latin typeface="+mn-lt"/>
                <a:ea typeface="ＭＳ Ｐゴシック" charset="-128"/>
              </a:rPr>
              <a:t>.</a:t>
            </a:r>
          </a:p>
          <a:p>
            <a:pPr marL="342900" indent="-342900" algn="just">
              <a:buFont typeface="Arial" panose="020B0604020202020204" pitchFamily="34" charset="0"/>
              <a:buChar char="•"/>
            </a:pPr>
            <a:r>
              <a:rPr lang="en-GB" sz="2000" dirty="0" err="1">
                <a:solidFill>
                  <a:srgbClr val="002060"/>
                </a:solidFill>
                <a:latin typeface="+mn-lt"/>
                <a:ea typeface="ＭＳ Ｐゴシック" charset="-128"/>
              </a:rPr>
              <a:t>Thời</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hạn</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hoàn</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vốn</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giản</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đơn</a:t>
            </a:r>
            <a:r>
              <a:rPr lang="en-GB" sz="2000" dirty="0">
                <a:solidFill>
                  <a:srgbClr val="002060"/>
                </a:solidFill>
                <a:latin typeface="+mn-lt"/>
                <a:ea typeface="ＭＳ Ｐゴシック" charset="-128"/>
              </a:rPr>
              <a:t> (SPP): </a:t>
            </a:r>
            <a:r>
              <a:rPr lang="en-GB" sz="2000" dirty="0" err="1">
                <a:solidFill>
                  <a:srgbClr val="002060"/>
                </a:solidFill>
                <a:latin typeface="+mn-lt"/>
                <a:ea typeface="ＭＳ Ｐゴシック" charset="-128"/>
              </a:rPr>
              <a:t>không</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tính</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giá</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trị</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theo</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thời</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gian</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của</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tiền</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Thường</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chỉ</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áp</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dụng</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với</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các</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dự</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án</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có</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thời</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gian</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hoàn</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vốn</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ngắn</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nhỏ</a:t>
            </a:r>
            <a:r>
              <a:rPr lang="en-GB" sz="2000" dirty="0">
                <a:solidFill>
                  <a:srgbClr val="002060"/>
                </a:solidFill>
                <a:latin typeface="+mn-lt"/>
                <a:ea typeface="ＭＳ Ｐゴシック" charset="-128"/>
              </a:rPr>
              <a:t> </a:t>
            </a:r>
            <a:r>
              <a:rPr lang="en-GB" sz="2000" dirty="0" err="1">
                <a:solidFill>
                  <a:srgbClr val="002060"/>
                </a:solidFill>
                <a:latin typeface="+mn-lt"/>
                <a:ea typeface="ＭＳ Ｐゴシック" charset="-128"/>
              </a:rPr>
              <a:t>hơn</a:t>
            </a:r>
            <a:r>
              <a:rPr lang="en-GB" sz="2000" dirty="0">
                <a:solidFill>
                  <a:srgbClr val="002060"/>
                </a:solidFill>
                <a:latin typeface="+mn-lt"/>
                <a:ea typeface="ＭＳ Ｐゴシック" charset="-128"/>
              </a:rPr>
              <a:t> 3 </a:t>
            </a:r>
            <a:r>
              <a:rPr lang="en-GB" sz="2000" dirty="0" err="1">
                <a:solidFill>
                  <a:srgbClr val="002060"/>
                </a:solidFill>
                <a:latin typeface="+mn-lt"/>
                <a:ea typeface="ＭＳ Ｐゴシック" charset="-128"/>
              </a:rPr>
              <a:t>năm</a:t>
            </a:r>
            <a:r>
              <a:rPr lang="en-GB" sz="2000" dirty="0">
                <a:solidFill>
                  <a:srgbClr val="002060"/>
                </a:solidFill>
                <a:latin typeface="+mn-lt"/>
                <a:ea typeface="ＭＳ Ｐゴシック" charset="-128"/>
              </a:rPr>
              <a:t>).</a:t>
            </a:r>
          </a:p>
          <a:p>
            <a:pPr>
              <a:buFont typeface="Wingdings" pitchFamily="2" charset="2"/>
              <a:buNone/>
            </a:pPr>
            <a:r>
              <a:rPr lang="en-US" sz="2000" dirty="0">
                <a:solidFill>
                  <a:srgbClr val="002060"/>
                </a:solidFill>
                <a:latin typeface="+mn-lt"/>
                <a:ea typeface="ＭＳ Ｐゴシック" charset="-128"/>
              </a:rPr>
              <a:t>						                  </a:t>
            </a:r>
          </a:p>
          <a:p>
            <a:pPr>
              <a:buFont typeface="Wingdings" pitchFamily="2" charset="2"/>
              <a:buNone/>
            </a:pPr>
            <a:r>
              <a:rPr lang="en-GB" sz="2000" dirty="0">
                <a:solidFill>
                  <a:srgbClr val="002060"/>
                </a:solidFill>
                <a:latin typeface="+mn-lt"/>
                <a:ea typeface="ＭＳ Ｐゴシック" charset="-128"/>
              </a:rPr>
              <a:t>						      </a:t>
            </a:r>
          </a:p>
        </p:txBody>
      </p:sp>
      <p:grpSp>
        <p:nvGrpSpPr>
          <p:cNvPr id="13" name="Group 12">
            <a:extLst>
              <a:ext uri="{FF2B5EF4-FFF2-40B4-BE49-F238E27FC236}">
                <a16:creationId xmlns:a16="http://schemas.microsoft.com/office/drawing/2014/main" id="{46E1A1DF-8E62-44B7-ABBC-0A114556638C}"/>
              </a:ext>
            </a:extLst>
          </p:cNvPr>
          <p:cNvGrpSpPr/>
          <p:nvPr/>
        </p:nvGrpSpPr>
        <p:grpSpPr>
          <a:xfrm>
            <a:off x="2032403" y="3970459"/>
            <a:ext cx="7924800" cy="2147888"/>
            <a:chOff x="1399393" y="1906137"/>
            <a:chExt cx="7924800" cy="2147888"/>
          </a:xfrm>
        </p:grpSpPr>
        <p:sp>
          <p:nvSpPr>
            <p:cNvPr id="14" name="Pentagon 16">
              <a:extLst>
                <a:ext uri="{FF2B5EF4-FFF2-40B4-BE49-F238E27FC236}">
                  <a16:creationId xmlns:a16="http://schemas.microsoft.com/office/drawing/2014/main" id="{C970B089-5171-4AAE-8610-25D880B1C61A}"/>
                </a:ext>
              </a:extLst>
            </p:cNvPr>
            <p:cNvSpPr/>
            <p:nvPr/>
          </p:nvSpPr>
          <p:spPr>
            <a:xfrm>
              <a:off x="1399393" y="1906137"/>
              <a:ext cx="4071937" cy="928688"/>
            </a:xfrm>
            <a:prstGeom prst="homePlat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2400" dirty="0" err="1">
                  <a:solidFill>
                    <a:schemeClr val="tx1"/>
                  </a:solidFill>
                </a:rPr>
                <a:t>Tổng</a:t>
              </a:r>
              <a:r>
                <a:rPr lang="en-US" sz="2400" dirty="0">
                  <a:solidFill>
                    <a:schemeClr val="tx1"/>
                  </a:solidFill>
                </a:rPr>
                <a:t> </a:t>
              </a:r>
              <a:r>
                <a:rPr lang="en-US" sz="2400" dirty="0" err="1">
                  <a:solidFill>
                    <a:schemeClr val="tx1"/>
                  </a:solidFill>
                </a:rPr>
                <a:t>giá</a:t>
              </a:r>
              <a:r>
                <a:rPr lang="en-US" sz="2400" dirty="0">
                  <a:solidFill>
                    <a:schemeClr val="tx1"/>
                  </a:solidFill>
                </a:rPr>
                <a:t> </a:t>
              </a:r>
              <a:r>
                <a:rPr lang="en-US" sz="2400" dirty="0" err="1">
                  <a:solidFill>
                    <a:schemeClr val="tx1"/>
                  </a:solidFill>
                </a:rPr>
                <a:t>trị</a:t>
              </a:r>
              <a:r>
                <a:rPr lang="en-US" sz="2400" dirty="0">
                  <a:solidFill>
                    <a:schemeClr val="tx1"/>
                  </a:solidFill>
                </a:rPr>
                <a:t> </a:t>
              </a:r>
              <a:r>
                <a:rPr lang="en-US" sz="2400" dirty="0" err="1">
                  <a:solidFill>
                    <a:schemeClr val="tx1"/>
                  </a:solidFill>
                </a:rPr>
                <a:t>mang</a:t>
              </a:r>
              <a:r>
                <a:rPr lang="en-US" sz="2400" dirty="0">
                  <a:solidFill>
                    <a:schemeClr val="tx1"/>
                  </a:solidFill>
                </a:rPr>
                <a:t> </a:t>
              </a:r>
              <a:r>
                <a:rPr lang="en-US" sz="2400" dirty="0" err="1">
                  <a:solidFill>
                    <a:schemeClr val="tx1"/>
                  </a:solidFill>
                </a:rPr>
                <a:t>lại</a:t>
              </a:r>
              <a:r>
                <a:rPr lang="en-US" sz="2400" dirty="0">
                  <a:solidFill>
                    <a:schemeClr val="tx1"/>
                  </a:solidFill>
                </a:rPr>
                <a:t> ?</a:t>
              </a:r>
            </a:p>
          </p:txBody>
        </p:sp>
        <p:sp>
          <p:nvSpPr>
            <p:cNvPr id="15" name="Pentagon 19">
              <a:extLst>
                <a:ext uri="{FF2B5EF4-FFF2-40B4-BE49-F238E27FC236}">
                  <a16:creationId xmlns:a16="http://schemas.microsoft.com/office/drawing/2014/main" id="{43089256-677C-4A3D-AA91-8EB575963DF5}"/>
                </a:ext>
              </a:extLst>
            </p:cNvPr>
            <p:cNvSpPr/>
            <p:nvPr/>
          </p:nvSpPr>
          <p:spPr>
            <a:xfrm>
              <a:off x="1399393" y="3125337"/>
              <a:ext cx="4071937" cy="928688"/>
            </a:xfrm>
            <a:prstGeom prst="homePlat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2400" dirty="0" err="1">
                  <a:solidFill>
                    <a:schemeClr val="tx1"/>
                  </a:solidFill>
                </a:rPr>
                <a:t>Khả</a:t>
              </a:r>
              <a:r>
                <a:rPr lang="en-US" sz="2400" dirty="0">
                  <a:solidFill>
                    <a:schemeClr val="tx1"/>
                  </a:solidFill>
                </a:rPr>
                <a:t> n</a:t>
              </a:r>
              <a:r>
                <a:rPr lang="vi-VN" sz="2400" dirty="0">
                  <a:solidFill>
                    <a:schemeClr val="tx1"/>
                  </a:solidFill>
                </a:rPr>
                <a:t>ă</a:t>
              </a:r>
              <a:r>
                <a:rPr lang="en-US" sz="2400" dirty="0" err="1">
                  <a:solidFill>
                    <a:schemeClr val="tx1"/>
                  </a:solidFill>
                </a:rPr>
                <a:t>ng</a:t>
              </a:r>
              <a:r>
                <a:rPr lang="en-US" sz="2400" dirty="0">
                  <a:solidFill>
                    <a:schemeClr val="tx1"/>
                  </a:solidFill>
                </a:rPr>
                <a:t> </a:t>
              </a:r>
              <a:r>
                <a:rPr lang="en-US" sz="2400" dirty="0" err="1">
                  <a:solidFill>
                    <a:schemeClr val="tx1"/>
                  </a:solidFill>
                </a:rPr>
                <a:t>sinh</a:t>
              </a:r>
              <a:r>
                <a:rPr lang="en-US" sz="2400" dirty="0">
                  <a:solidFill>
                    <a:schemeClr val="tx1"/>
                  </a:solidFill>
                </a:rPr>
                <a:t> </a:t>
              </a:r>
              <a:r>
                <a:rPr lang="en-US" sz="2400" dirty="0" err="1">
                  <a:solidFill>
                    <a:schemeClr val="tx1"/>
                  </a:solidFill>
                </a:rPr>
                <a:t>lợi</a:t>
              </a:r>
              <a:r>
                <a:rPr lang="en-US" sz="2400" dirty="0">
                  <a:solidFill>
                    <a:schemeClr val="tx1"/>
                  </a:solidFill>
                </a:rPr>
                <a:t> </a:t>
              </a:r>
              <a:r>
                <a:rPr lang="en-US" sz="2400" dirty="0" err="1">
                  <a:solidFill>
                    <a:schemeClr val="tx1"/>
                  </a:solidFill>
                </a:rPr>
                <a:t>trên</a:t>
              </a:r>
              <a:r>
                <a:rPr lang="en-US" sz="2400" dirty="0">
                  <a:solidFill>
                    <a:schemeClr val="tx1"/>
                  </a:solidFill>
                </a:rPr>
                <a:t> </a:t>
              </a:r>
              <a:r>
                <a:rPr lang="en-US" sz="2400" dirty="0" err="1">
                  <a:solidFill>
                    <a:schemeClr val="tx1"/>
                  </a:solidFill>
                </a:rPr>
                <a:t>mỗi</a:t>
              </a:r>
              <a:r>
                <a:rPr lang="en-US" sz="2400" dirty="0">
                  <a:solidFill>
                    <a:schemeClr val="tx1"/>
                  </a:solidFill>
                </a:rPr>
                <a:t> </a:t>
              </a:r>
              <a:r>
                <a:rPr lang="vi-VN" sz="2400" dirty="0">
                  <a:solidFill>
                    <a:schemeClr val="tx1"/>
                  </a:solidFill>
                </a:rPr>
                <a:t>đồ</a:t>
              </a:r>
              <a:r>
                <a:rPr lang="en-US" sz="2400" dirty="0" err="1">
                  <a:solidFill>
                    <a:schemeClr val="tx1"/>
                  </a:solidFill>
                </a:rPr>
                <a:t>ng</a:t>
              </a:r>
              <a:r>
                <a:rPr lang="en-US" sz="2400" dirty="0">
                  <a:solidFill>
                    <a:schemeClr val="tx1"/>
                  </a:solidFill>
                </a:rPr>
                <a:t> </a:t>
              </a:r>
              <a:r>
                <a:rPr lang="en-US" sz="2400" dirty="0" err="1">
                  <a:solidFill>
                    <a:schemeClr val="tx1"/>
                  </a:solidFill>
                </a:rPr>
                <a:t>vốn</a:t>
              </a:r>
              <a:r>
                <a:rPr lang="en-US" sz="2400" dirty="0">
                  <a:solidFill>
                    <a:schemeClr val="tx1"/>
                  </a:solidFill>
                </a:rPr>
                <a:t> ?</a:t>
              </a:r>
            </a:p>
          </p:txBody>
        </p:sp>
        <p:sp>
          <p:nvSpPr>
            <p:cNvPr id="16" name="Rounded Rectangle 22">
              <a:extLst>
                <a:ext uri="{FF2B5EF4-FFF2-40B4-BE49-F238E27FC236}">
                  <a16:creationId xmlns:a16="http://schemas.microsoft.com/office/drawing/2014/main" id="{0A403FD2-BCC4-4617-9BE7-3B0BD1887D37}"/>
                </a:ext>
              </a:extLst>
            </p:cNvPr>
            <p:cNvSpPr/>
            <p:nvPr/>
          </p:nvSpPr>
          <p:spPr>
            <a:xfrm>
              <a:off x="5680880" y="1906137"/>
              <a:ext cx="3643313" cy="928688"/>
            </a:xfrm>
            <a:prstGeom prst="roundRect">
              <a:avLst/>
            </a:prstGeom>
            <a:solidFill>
              <a:srgbClr val="C00000"/>
            </a:solidFill>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2400" dirty="0" err="1"/>
                <a:t>Giá</a:t>
              </a:r>
              <a:r>
                <a:rPr lang="en-US" sz="2400" dirty="0"/>
                <a:t> </a:t>
              </a:r>
              <a:r>
                <a:rPr lang="en-US" sz="2400" dirty="0" err="1"/>
                <a:t>trị</a:t>
              </a:r>
              <a:r>
                <a:rPr lang="en-US" sz="2400" dirty="0"/>
                <a:t> </a:t>
              </a:r>
              <a:r>
                <a:rPr lang="en-US" sz="2400" dirty="0" err="1"/>
                <a:t>hiện</a:t>
              </a:r>
              <a:r>
                <a:rPr lang="en-US" sz="2400" dirty="0"/>
                <a:t> </a:t>
              </a:r>
              <a:r>
                <a:rPr lang="en-US" sz="2400" dirty="0" err="1"/>
                <a:t>tại</a:t>
              </a:r>
              <a:r>
                <a:rPr lang="en-US" sz="2400" dirty="0"/>
                <a:t> </a:t>
              </a:r>
              <a:r>
                <a:rPr lang="en-US" sz="2400" dirty="0" err="1"/>
                <a:t>thuần</a:t>
              </a:r>
              <a:r>
                <a:rPr lang="en-US" sz="2400" dirty="0"/>
                <a:t> (NPV)</a:t>
              </a:r>
            </a:p>
          </p:txBody>
        </p:sp>
        <p:sp>
          <p:nvSpPr>
            <p:cNvPr id="17" name="Rounded Rectangle 23">
              <a:extLst>
                <a:ext uri="{FF2B5EF4-FFF2-40B4-BE49-F238E27FC236}">
                  <a16:creationId xmlns:a16="http://schemas.microsoft.com/office/drawing/2014/main" id="{79A77ED5-89A9-4B7C-AA68-9274900BCF80}"/>
                </a:ext>
              </a:extLst>
            </p:cNvPr>
            <p:cNvSpPr/>
            <p:nvPr/>
          </p:nvSpPr>
          <p:spPr>
            <a:xfrm>
              <a:off x="5680880" y="3125337"/>
              <a:ext cx="3643313" cy="928688"/>
            </a:xfrm>
            <a:prstGeom prst="roundRect">
              <a:avLst/>
            </a:prstGeom>
            <a:solidFill>
              <a:schemeClr val="accent1">
                <a:lumMod val="50000"/>
              </a:schemeClr>
            </a:solidFill>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2400" dirty="0" err="1"/>
                <a:t>Tỷ</a:t>
              </a:r>
              <a:r>
                <a:rPr lang="en-US" sz="2400" dirty="0"/>
                <a:t> </a:t>
              </a:r>
              <a:r>
                <a:rPr lang="en-US" sz="2400" dirty="0" err="1"/>
                <a:t>suất</a:t>
              </a:r>
              <a:r>
                <a:rPr lang="en-US" sz="2400" dirty="0"/>
                <a:t> </a:t>
              </a:r>
              <a:r>
                <a:rPr lang="en-US" sz="2400" dirty="0" err="1"/>
                <a:t>hoàn</a:t>
              </a:r>
              <a:r>
                <a:rPr lang="en-US" sz="2400" dirty="0"/>
                <a:t> </a:t>
              </a:r>
              <a:r>
                <a:rPr lang="en-US" sz="2400" dirty="0" err="1"/>
                <a:t>vốn</a:t>
              </a:r>
              <a:r>
                <a:rPr lang="en-US" sz="2400" dirty="0"/>
                <a:t> </a:t>
              </a:r>
              <a:r>
                <a:rPr lang="en-US" sz="2400" dirty="0" err="1"/>
                <a:t>nội</a:t>
              </a:r>
              <a:r>
                <a:rPr lang="en-US" sz="2400" dirty="0"/>
                <a:t> </a:t>
              </a:r>
              <a:r>
                <a:rPr lang="en-US" sz="2400" dirty="0" err="1"/>
                <a:t>tại</a:t>
              </a:r>
              <a:r>
                <a:rPr lang="en-US" sz="2400" dirty="0"/>
                <a:t> </a:t>
              </a:r>
              <a:r>
                <a:rPr lang="en-US" sz="2400" b="1" dirty="0"/>
                <a:t>(IRR)</a:t>
              </a:r>
            </a:p>
          </p:txBody>
        </p:sp>
      </p:grpSp>
      <p:sp>
        <p:nvSpPr>
          <p:cNvPr id="18" name="TextBox 17">
            <a:extLst>
              <a:ext uri="{FF2B5EF4-FFF2-40B4-BE49-F238E27FC236}">
                <a16:creationId xmlns:a16="http://schemas.microsoft.com/office/drawing/2014/main" id="{0A199309-8B3A-4FA9-B5DA-DE06CCCF6F8C}"/>
              </a:ext>
            </a:extLst>
          </p:cNvPr>
          <p:cNvSpPr txBox="1"/>
          <p:nvPr/>
        </p:nvSpPr>
        <p:spPr>
          <a:xfrm>
            <a:off x="504967" y="1501000"/>
            <a:ext cx="11077433" cy="769441"/>
          </a:xfrm>
          <a:prstGeom prst="rect">
            <a:avLst/>
          </a:prstGeom>
          <a:noFill/>
        </p:spPr>
        <p:txBody>
          <a:bodyPr wrap="square">
            <a:spAutoFit/>
          </a:bodyPr>
          <a:lstStyle/>
          <a:p>
            <a:pPr algn="just">
              <a:lnSpc>
                <a:spcPct val="110000"/>
              </a:lnSpc>
              <a:spcBef>
                <a:spcPts val="600"/>
              </a:spcBef>
              <a:defRPr/>
            </a:pPr>
            <a:r>
              <a:rPr lang="en-US" sz="2000" b="1" i="1" dirty="0" err="1">
                <a:solidFill>
                  <a:schemeClr val="tx1"/>
                </a:solidFill>
                <a:cs typeface="Arial" pitchFamily="34" charset="0"/>
              </a:rPr>
              <a:t>Các</a:t>
            </a:r>
            <a:r>
              <a:rPr lang="en-US" sz="2000" b="1" i="1" dirty="0">
                <a:solidFill>
                  <a:schemeClr val="tx1"/>
                </a:solidFill>
                <a:cs typeface="Arial" pitchFamily="34" charset="0"/>
              </a:rPr>
              <a:t> </a:t>
            </a:r>
            <a:r>
              <a:rPr lang="en-US" sz="2000" b="1" i="1" dirty="0" err="1">
                <a:solidFill>
                  <a:schemeClr val="tx1"/>
                </a:solidFill>
                <a:cs typeface="Arial" pitchFamily="34" charset="0"/>
              </a:rPr>
              <a:t>anh</a:t>
            </a:r>
            <a:r>
              <a:rPr lang="en-US" sz="2000" b="1" i="1" dirty="0">
                <a:solidFill>
                  <a:schemeClr val="tx1"/>
                </a:solidFill>
                <a:cs typeface="Arial" pitchFamily="34" charset="0"/>
              </a:rPr>
              <a:t>/</a:t>
            </a:r>
            <a:r>
              <a:rPr lang="en-US" sz="2000" b="1" i="1" dirty="0" err="1">
                <a:solidFill>
                  <a:schemeClr val="tx1"/>
                </a:solidFill>
                <a:cs typeface="Arial" pitchFamily="34" charset="0"/>
              </a:rPr>
              <a:t>chị</a:t>
            </a:r>
            <a:r>
              <a:rPr lang="en-US" sz="2000" b="1" i="1" dirty="0">
                <a:solidFill>
                  <a:schemeClr val="tx1"/>
                </a:solidFill>
                <a:cs typeface="Arial" pitchFamily="34" charset="0"/>
              </a:rPr>
              <a:t> </a:t>
            </a:r>
            <a:r>
              <a:rPr lang="en-US" sz="2000" b="1" i="1" dirty="0" err="1">
                <a:solidFill>
                  <a:schemeClr val="tx1"/>
                </a:solidFill>
                <a:cs typeface="Arial" pitchFamily="34" charset="0"/>
              </a:rPr>
              <a:t>thường</a:t>
            </a:r>
            <a:r>
              <a:rPr lang="en-US" sz="2000" b="1" i="1" dirty="0">
                <a:solidFill>
                  <a:schemeClr val="tx1"/>
                </a:solidFill>
                <a:cs typeface="Arial" pitchFamily="34" charset="0"/>
              </a:rPr>
              <a:t> </a:t>
            </a:r>
            <a:r>
              <a:rPr lang="en-US" sz="2000" b="1" i="1" dirty="0" err="1">
                <a:solidFill>
                  <a:schemeClr val="tx1"/>
                </a:solidFill>
                <a:cs typeface="Arial" pitchFamily="34" charset="0"/>
              </a:rPr>
              <a:t>sử</a:t>
            </a:r>
            <a:r>
              <a:rPr lang="en-US" sz="2000" b="1" i="1" dirty="0">
                <a:solidFill>
                  <a:schemeClr val="tx1"/>
                </a:solidFill>
                <a:cs typeface="Arial" pitchFamily="34" charset="0"/>
              </a:rPr>
              <a:t> </a:t>
            </a:r>
            <a:r>
              <a:rPr lang="en-US" sz="2000" b="1" i="1" dirty="0" err="1">
                <a:solidFill>
                  <a:schemeClr val="tx1"/>
                </a:solidFill>
                <a:cs typeface="Arial" pitchFamily="34" charset="0"/>
              </a:rPr>
              <a:t>dụng</a:t>
            </a:r>
            <a:r>
              <a:rPr lang="en-US" sz="2000" b="1" i="1" dirty="0">
                <a:solidFill>
                  <a:schemeClr val="tx1"/>
                </a:solidFill>
                <a:cs typeface="Arial" pitchFamily="34" charset="0"/>
              </a:rPr>
              <a:t> </a:t>
            </a:r>
            <a:r>
              <a:rPr lang="en-US" sz="2000" b="1" i="1" dirty="0" err="1">
                <a:solidFill>
                  <a:schemeClr val="tx1"/>
                </a:solidFill>
                <a:cs typeface="Arial" pitchFamily="34" charset="0"/>
              </a:rPr>
              <a:t>các</a:t>
            </a:r>
            <a:r>
              <a:rPr lang="en-US" sz="2000" b="1" i="1" dirty="0">
                <a:solidFill>
                  <a:schemeClr val="tx1"/>
                </a:solidFill>
                <a:cs typeface="Arial" pitchFamily="34" charset="0"/>
              </a:rPr>
              <a:t> </a:t>
            </a:r>
            <a:r>
              <a:rPr lang="en-US" sz="2000" b="1" i="1" dirty="0" err="1">
                <a:solidFill>
                  <a:schemeClr val="tx1"/>
                </a:solidFill>
                <a:cs typeface="Arial" pitchFamily="34" charset="0"/>
              </a:rPr>
              <a:t>chỉ</a:t>
            </a:r>
            <a:r>
              <a:rPr lang="en-US" sz="2000" b="1" i="1" dirty="0">
                <a:solidFill>
                  <a:schemeClr val="tx1"/>
                </a:solidFill>
                <a:cs typeface="Arial" pitchFamily="34" charset="0"/>
              </a:rPr>
              <a:t> </a:t>
            </a:r>
            <a:r>
              <a:rPr lang="en-US" sz="2000" b="1" i="1" dirty="0" err="1">
                <a:solidFill>
                  <a:schemeClr val="tx1"/>
                </a:solidFill>
                <a:cs typeface="Arial" pitchFamily="34" charset="0"/>
              </a:rPr>
              <a:t>tiêu</a:t>
            </a:r>
            <a:r>
              <a:rPr lang="en-US" sz="2000" b="1" i="1" dirty="0">
                <a:solidFill>
                  <a:schemeClr val="tx1"/>
                </a:solidFill>
                <a:cs typeface="Arial" pitchFamily="34" charset="0"/>
              </a:rPr>
              <a:t> </a:t>
            </a:r>
            <a:r>
              <a:rPr lang="en-US" sz="2000" b="1" i="1" dirty="0" err="1">
                <a:solidFill>
                  <a:schemeClr val="tx1"/>
                </a:solidFill>
                <a:cs typeface="Arial" pitchFamily="34" charset="0"/>
              </a:rPr>
              <a:t>đánh</a:t>
            </a:r>
            <a:r>
              <a:rPr lang="en-US" sz="2000" b="1" i="1" dirty="0">
                <a:solidFill>
                  <a:schemeClr val="tx1"/>
                </a:solidFill>
                <a:cs typeface="Arial" pitchFamily="34" charset="0"/>
              </a:rPr>
              <a:t> </a:t>
            </a:r>
            <a:r>
              <a:rPr lang="en-US" sz="2000" b="1" i="1" dirty="0" err="1">
                <a:solidFill>
                  <a:schemeClr val="tx1"/>
                </a:solidFill>
                <a:cs typeface="Arial" pitchFamily="34" charset="0"/>
              </a:rPr>
              <a:t>giá</a:t>
            </a:r>
            <a:r>
              <a:rPr lang="en-US" sz="2000" b="1" i="1" dirty="0">
                <a:solidFill>
                  <a:schemeClr val="tx1"/>
                </a:solidFill>
                <a:cs typeface="Arial" pitchFamily="34" charset="0"/>
              </a:rPr>
              <a:t> </a:t>
            </a:r>
            <a:r>
              <a:rPr lang="en-US" sz="2000" b="1" i="1" dirty="0" err="1">
                <a:solidFill>
                  <a:schemeClr val="tx1"/>
                </a:solidFill>
                <a:cs typeface="Arial" pitchFamily="34" charset="0"/>
              </a:rPr>
              <a:t>hiệu</a:t>
            </a:r>
            <a:r>
              <a:rPr lang="en-US" sz="2000" b="1" i="1" dirty="0">
                <a:solidFill>
                  <a:schemeClr val="tx1"/>
                </a:solidFill>
                <a:cs typeface="Arial" pitchFamily="34" charset="0"/>
              </a:rPr>
              <a:t> </a:t>
            </a:r>
            <a:r>
              <a:rPr lang="en-US" sz="2000" b="1" i="1" dirty="0" err="1">
                <a:solidFill>
                  <a:schemeClr val="tx1"/>
                </a:solidFill>
                <a:cs typeface="Arial" pitchFamily="34" charset="0"/>
              </a:rPr>
              <a:t>quả</a:t>
            </a:r>
            <a:r>
              <a:rPr lang="en-US" sz="2000" b="1" i="1" dirty="0">
                <a:solidFill>
                  <a:schemeClr val="tx1"/>
                </a:solidFill>
                <a:cs typeface="Arial" pitchFamily="34" charset="0"/>
              </a:rPr>
              <a:t> </a:t>
            </a:r>
            <a:r>
              <a:rPr lang="en-US" sz="2000" b="1" i="1" dirty="0" err="1">
                <a:solidFill>
                  <a:schemeClr val="tx1"/>
                </a:solidFill>
                <a:cs typeface="Arial" pitchFamily="34" charset="0"/>
              </a:rPr>
              <a:t>tài</a:t>
            </a:r>
            <a:r>
              <a:rPr lang="en-US" sz="2000" b="1" i="1" dirty="0">
                <a:solidFill>
                  <a:schemeClr val="tx1"/>
                </a:solidFill>
                <a:cs typeface="Arial" pitchFamily="34" charset="0"/>
              </a:rPr>
              <a:t> </a:t>
            </a:r>
            <a:r>
              <a:rPr lang="en-US" sz="2000" b="1" i="1" dirty="0" err="1">
                <a:solidFill>
                  <a:schemeClr val="tx1"/>
                </a:solidFill>
                <a:cs typeface="Arial" pitchFamily="34" charset="0"/>
              </a:rPr>
              <a:t>chính</a:t>
            </a:r>
            <a:r>
              <a:rPr lang="en-US" sz="2000" b="1" i="1" dirty="0">
                <a:solidFill>
                  <a:schemeClr val="tx1"/>
                </a:solidFill>
                <a:cs typeface="Arial" pitchFamily="34" charset="0"/>
              </a:rPr>
              <a:t> </a:t>
            </a:r>
            <a:r>
              <a:rPr lang="en-US" sz="2000" b="1" i="1" dirty="0" err="1">
                <a:solidFill>
                  <a:schemeClr val="tx1"/>
                </a:solidFill>
                <a:cs typeface="Arial" pitchFamily="34" charset="0"/>
              </a:rPr>
              <a:t>dự</a:t>
            </a:r>
            <a:r>
              <a:rPr lang="en-US" sz="2000" b="1" i="1" dirty="0">
                <a:solidFill>
                  <a:schemeClr val="tx1"/>
                </a:solidFill>
                <a:cs typeface="Arial" pitchFamily="34" charset="0"/>
              </a:rPr>
              <a:t> </a:t>
            </a:r>
            <a:r>
              <a:rPr lang="en-US" sz="2000" b="1" i="1" dirty="0" err="1">
                <a:solidFill>
                  <a:schemeClr val="tx1"/>
                </a:solidFill>
                <a:cs typeface="Arial" pitchFamily="34" charset="0"/>
              </a:rPr>
              <a:t>án</a:t>
            </a:r>
            <a:r>
              <a:rPr lang="en-US" sz="2000" b="1" i="1" dirty="0">
                <a:solidFill>
                  <a:schemeClr val="tx1"/>
                </a:solidFill>
                <a:cs typeface="Arial" pitchFamily="34" charset="0"/>
              </a:rPr>
              <a:t> </a:t>
            </a:r>
            <a:r>
              <a:rPr lang="en-US" sz="2000" b="1" i="1" dirty="0" err="1">
                <a:solidFill>
                  <a:schemeClr val="tx1"/>
                </a:solidFill>
                <a:cs typeface="Arial" pitchFamily="34" charset="0"/>
              </a:rPr>
              <a:t>nào</a:t>
            </a:r>
            <a:r>
              <a:rPr lang="en-US" sz="2000" b="1" i="1" dirty="0">
                <a:solidFill>
                  <a:schemeClr val="tx1"/>
                </a:solidFill>
                <a:cs typeface="Arial" pitchFamily="34" charset="0"/>
              </a:rPr>
              <a:t> </a:t>
            </a:r>
            <a:r>
              <a:rPr lang="vi-VN" sz="2000" b="1" i="1" dirty="0">
                <a:solidFill>
                  <a:schemeClr val="tx1"/>
                </a:solidFill>
                <a:cs typeface="Arial" pitchFamily="34" charset="0"/>
              </a:rPr>
              <a:t>để đưa ra quyết định đầu tư</a:t>
            </a:r>
            <a:r>
              <a:rPr lang="en-US" sz="2000" b="1" i="1" dirty="0">
                <a:solidFill>
                  <a:schemeClr val="tx1"/>
                </a:solidFill>
                <a:cs typeface="Arial" pitchFamily="34" charset="0"/>
              </a:rPr>
              <a:t>?</a:t>
            </a:r>
          </a:p>
        </p:txBody>
      </p:sp>
      <p:sp>
        <p:nvSpPr>
          <p:cNvPr id="11" name="Title 1">
            <a:extLst>
              <a:ext uri="{FF2B5EF4-FFF2-40B4-BE49-F238E27FC236}">
                <a16:creationId xmlns:a16="http://schemas.microsoft.com/office/drawing/2014/main" id="{3E17ADDD-78C2-46AF-A032-E20E4988F0E3}"/>
              </a:ext>
            </a:extLst>
          </p:cNvPr>
          <p:cNvSpPr>
            <a:spLocks noGrp="1"/>
          </p:cNvSpPr>
          <p:nvPr>
            <p:ph type="title"/>
          </p:nvPr>
        </p:nvSpPr>
        <p:spPr>
          <a:xfrm>
            <a:off x="609600" y="589577"/>
            <a:ext cx="10972800" cy="495200"/>
          </a:xfrm>
        </p:spPr>
        <p:txBody>
          <a:bodyPr>
            <a:noAutofit/>
          </a:bodyPr>
          <a:lstStyle/>
          <a:p>
            <a:r>
              <a:rPr lang="en-US" smtClean="0">
                <a:solidFill>
                  <a:schemeClr val="accent1">
                    <a:lumMod val="50000"/>
                  </a:schemeClr>
                </a:solidFill>
                <a:latin typeface="+mn-lt"/>
              </a:rPr>
              <a:t>2. CÁC CHỈ TIÊU TÀI CHÍNH SỬ DỤNG ĐÁNH GIÁ DỰ ÁN TKNL</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3712557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C063E-DF63-44BE-9751-72F10B030A0F}"/>
              </a:ext>
            </a:extLst>
          </p:cNvPr>
          <p:cNvSpPr>
            <a:spLocks noGrp="1"/>
          </p:cNvSpPr>
          <p:nvPr>
            <p:ph type="title"/>
          </p:nvPr>
        </p:nvSpPr>
        <p:spPr/>
        <p:txBody>
          <a:bodyPr>
            <a:noAutofit/>
          </a:bodyPr>
          <a:lstStyle/>
          <a:p>
            <a:r>
              <a:rPr lang="en-US" sz="3200" smtClean="0">
                <a:solidFill>
                  <a:schemeClr val="accent1">
                    <a:lumMod val="50000"/>
                  </a:schemeClr>
                </a:solidFill>
                <a:latin typeface="+mn-lt"/>
              </a:rPr>
              <a:t>ĐÁNH GIÁ THEO NPV VÀ IRR</a:t>
            </a:r>
            <a:endParaRPr lang="en-US" sz="3200" dirty="0">
              <a:solidFill>
                <a:schemeClr val="accent1">
                  <a:lumMod val="50000"/>
                </a:schemeClr>
              </a:solidFill>
              <a:latin typeface="+mn-lt"/>
            </a:endParaRPr>
          </a:p>
        </p:txBody>
      </p:sp>
      <p:sp>
        <p:nvSpPr>
          <p:cNvPr id="3" name="Content Placeholder 21">
            <a:extLst>
              <a:ext uri="{FF2B5EF4-FFF2-40B4-BE49-F238E27FC236}">
                <a16:creationId xmlns:a16="http://schemas.microsoft.com/office/drawing/2014/main" id="{3E838B6D-AF73-494A-9E0E-9BC24CF523D8}"/>
              </a:ext>
            </a:extLst>
          </p:cNvPr>
          <p:cNvSpPr txBox="1">
            <a:spLocks/>
          </p:cNvSpPr>
          <p:nvPr/>
        </p:nvSpPr>
        <p:spPr>
          <a:xfrm>
            <a:off x="1783527" y="3679627"/>
            <a:ext cx="4286250" cy="1295400"/>
          </a:xfrm>
          <a:prstGeom prst="rect">
            <a:avLst/>
          </a:prstGeom>
        </p:spPr>
        <p:style>
          <a:lnRef idx="2">
            <a:schemeClr val="accent2"/>
          </a:lnRef>
          <a:fillRef idx="1">
            <a:schemeClr val="lt1"/>
          </a:fillRef>
          <a:effectRef idx="0">
            <a:schemeClr val="accent2"/>
          </a:effectRef>
          <a:fontRef idx="minor">
            <a:schemeClr val="dk1"/>
          </a:fontRef>
        </p:style>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9pPr>
          </a:lstStyle>
          <a:p>
            <a:pPr algn="ctr">
              <a:buFontTx/>
              <a:buNone/>
              <a:defRPr/>
            </a:pPr>
            <a:r>
              <a:rPr lang="en-US" b="1">
                <a:solidFill>
                  <a:srgbClr val="FF0000"/>
                </a:solidFill>
                <a:latin typeface="Arial" panose="020B0604020202020204" pitchFamily="34" charset="0"/>
              </a:rPr>
              <a:t>NPV</a:t>
            </a:r>
          </a:p>
          <a:p>
            <a:pPr>
              <a:buFontTx/>
              <a:buNone/>
              <a:defRPr/>
            </a:pPr>
            <a:r>
              <a:rPr lang="en-US" sz="2400">
                <a:latin typeface="Arial" panose="020B0604020202020204" pitchFamily="34" charset="0"/>
              </a:rPr>
              <a:t> </a:t>
            </a:r>
          </a:p>
          <a:p>
            <a:pPr>
              <a:buFontTx/>
              <a:buNone/>
              <a:defRPr/>
            </a:pPr>
            <a:endParaRPr lang="en-US" sz="2400">
              <a:latin typeface="Arial" panose="020B0604020202020204" pitchFamily="34" charset="0"/>
            </a:endParaRPr>
          </a:p>
        </p:txBody>
      </p:sp>
      <p:sp>
        <p:nvSpPr>
          <p:cNvPr id="4" name="Content Placeholder 22">
            <a:extLst>
              <a:ext uri="{FF2B5EF4-FFF2-40B4-BE49-F238E27FC236}">
                <a16:creationId xmlns:a16="http://schemas.microsoft.com/office/drawing/2014/main" id="{0224B3E8-0D07-4C12-B629-1105F82B617A}"/>
              </a:ext>
            </a:extLst>
          </p:cNvPr>
          <p:cNvSpPr txBox="1">
            <a:spLocks/>
          </p:cNvSpPr>
          <p:nvPr/>
        </p:nvSpPr>
        <p:spPr bwMode="auto">
          <a:xfrm>
            <a:off x="7522339" y="1393628"/>
            <a:ext cx="2857500" cy="1643063"/>
          </a:xfrm>
          <a:prstGeom prst="rect">
            <a:avLst/>
          </a:prstGeom>
          <a:noFill/>
          <a:ln w="9525">
            <a:noFill/>
            <a:miter lim="800000"/>
            <a:headEnd/>
            <a:tailEnd/>
          </a:ln>
        </p:spPr>
        <p:txBody>
          <a:bodyPr/>
          <a:lstStyle/>
          <a:p>
            <a:pPr marL="342900" indent="-342900" eaLnBrk="0" hangingPunct="0">
              <a:lnSpc>
                <a:spcPct val="150000"/>
              </a:lnSpc>
              <a:spcBef>
                <a:spcPct val="20000"/>
              </a:spcBef>
              <a:buClr>
                <a:schemeClr val="tx2"/>
              </a:buClr>
              <a:buSzPct val="66000"/>
              <a:defRPr/>
            </a:pPr>
            <a:r>
              <a:rPr lang="en-US" sz="2200" b="1" kern="0" dirty="0">
                <a:solidFill>
                  <a:srgbClr val="008000"/>
                </a:solidFill>
                <a:latin typeface="Arial" panose="020B0604020202020204" pitchFamily="34" charset="0"/>
              </a:rPr>
              <a:t>B</a:t>
            </a:r>
            <a:r>
              <a:rPr lang="en-US" sz="2200" b="1" kern="0" baseline="-25000" dirty="0">
                <a:solidFill>
                  <a:srgbClr val="008000"/>
                </a:solidFill>
                <a:latin typeface="Arial" panose="020B0604020202020204" pitchFamily="34" charset="0"/>
              </a:rPr>
              <a:t>t</a:t>
            </a:r>
            <a:r>
              <a:rPr lang="en-US" sz="2200" kern="0" dirty="0">
                <a:latin typeface="Arial" panose="020B0604020202020204" pitchFamily="34" charset="0"/>
              </a:rPr>
              <a:t>: </a:t>
            </a:r>
            <a:r>
              <a:rPr lang="en-US" sz="2200" kern="0" dirty="0" err="1">
                <a:latin typeface="Arial" panose="020B0604020202020204" pitchFamily="34" charset="0"/>
              </a:rPr>
              <a:t>Lợi</a:t>
            </a:r>
            <a:r>
              <a:rPr lang="en-US" sz="2200" kern="0" dirty="0">
                <a:latin typeface="Arial" panose="020B0604020202020204" pitchFamily="34" charset="0"/>
              </a:rPr>
              <a:t> </a:t>
            </a:r>
            <a:r>
              <a:rPr lang="en-US" sz="2200" kern="0" dirty="0" err="1">
                <a:latin typeface="Arial" panose="020B0604020202020204" pitchFamily="34" charset="0"/>
              </a:rPr>
              <a:t>ích</a:t>
            </a:r>
            <a:r>
              <a:rPr lang="en-US" sz="2200" kern="0" dirty="0">
                <a:latin typeface="Arial" panose="020B0604020202020204" pitchFamily="34" charset="0"/>
              </a:rPr>
              <a:t> </a:t>
            </a:r>
            <a:r>
              <a:rPr lang="en-US" sz="2200" kern="0" dirty="0" err="1">
                <a:latin typeface="Arial" panose="020B0604020202020204" pitchFamily="34" charset="0"/>
              </a:rPr>
              <a:t>hằng</a:t>
            </a:r>
            <a:r>
              <a:rPr lang="en-US" sz="2200" kern="0" dirty="0">
                <a:latin typeface="Arial" panose="020B0604020202020204" pitchFamily="34" charset="0"/>
              </a:rPr>
              <a:t> n</a:t>
            </a:r>
            <a:r>
              <a:rPr lang="vi-VN" sz="2200" kern="0" dirty="0">
                <a:latin typeface="Arial" panose="020B0604020202020204" pitchFamily="34" charset="0"/>
              </a:rPr>
              <a:t>ă</a:t>
            </a:r>
            <a:r>
              <a:rPr lang="en-US" sz="2200" kern="0" dirty="0">
                <a:latin typeface="Arial" panose="020B0604020202020204" pitchFamily="34" charset="0"/>
              </a:rPr>
              <a:t>m</a:t>
            </a:r>
          </a:p>
          <a:p>
            <a:pPr marL="342900" indent="-342900" eaLnBrk="0" hangingPunct="0">
              <a:lnSpc>
                <a:spcPct val="150000"/>
              </a:lnSpc>
              <a:spcBef>
                <a:spcPct val="20000"/>
              </a:spcBef>
              <a:buClr>
                <a:schemeClr val="tx2"/>
              </a:buClr>
              <a:buSzPct val="66000"/>
              <a:defRPr/>
            </a:pPr>
            <a:r>
              <a:rPr lang="en-US" sz="2200" b="1" kern="0" dirty="0">
                <a:solidFill>
                  <a:srgbClr val="FF0000"/>
                </a:solidFill>
                <a:latin typeface="Arial" panose="020B0604020202020204" pitchFamily="34" charset="0"/>
              </a:rPr>
              <a:t>C</a:t>
            </a:r>
            <a:r>
              <a:rPr lang="en-US" sz="2200" b="1" kern="0" baseline="-25000" dirty="0">
                <a:solidFill>
                  <a:srgbClr val="FF0000"/>
                </a:solidFill>
                <a:latin typeface="Arial" panose="020B0604020202020204" pitchFamily="34" charset="0"/>
              </a:rPr>
              <a:t>t</a:t>
            </a:r>
            <a:r>
              <a:rPr lang="en-US" sz="2200" kern="0" dirty="0">
                <a:latin typeface="Arial" panose="020B0604020202020204" pitchFamily="34" charset="0"/>
              </a:rPr>
              <a:t>: Chi </a:t>
            </a:r>
            <a:r>
              <a:rPr lang="en-US" sz="2200" kern="0" dirty="0" err="1">
                <a:latin typeface="Arial" panose="020B0604020202020204" pitchFamily="34" charset="0"/>
              </a:rPr>
              <a:t>phí</a:t>
            </a:r>
            <a:r>
              <a:rPr lang="en-US" sz="2200" kern="0" dirty="0">
                <a:latin typeface="Arial" panose="020B0604020202020204" pitchFamily="34" charset="0"/>
              </a:rPr>
              <a:t> </a:t>
            </a:r>
            <a:r>
              <a:rPr lang="en-US" sz="2200" kern="0" dirty="0" err="1">
                <a:latin typeface="Arial" panose="020B0604020202020204" pitchFamily="34" charset="0"/>
              </a:rPr>
              <a:t>hằng</a:t>
            </a:r>
            <a:r>
              <a:rPr lang="en-US" sz="2200" kern="0" dirty="0">
                <a:latin typeface="Arial" panose="020B0604020202020204" pitchFamily="34" charset="0"/>
              </a:rPr>
              <a:t> n</a:t>
            </a:r>
            <a:r>
              <a:rPr lang="vi-VN" sz="2200" kern="0" dirty="0">
                <a:latin typeface="Arial" panose="020B0604020202020204" pitchFamily="34" charset="0"/>
              </a:rPr>
              <a:t>ă</a:t>
            </a:r>
            <a:r>
              <a:rPr lang="en-US" sz="2200" kern="0" dirty="0">
                <a:latin typeface="Arial" panose="020B0604020202020204" pitchFamily="34" charset="0"/>
              </a:rPr>
              <a:t>m</a:t>
            </a:r>
          </a:p>
          <a:p>
            <a:pPr marL="342900" indent="-342900" eaLnBrk="0" hangingPunct="0">
              <a:lnSpc>
                <a:spcPct val="150000"/>
              </a:lnSpc>
              <a:spcBef>
                <a:spcPct val="20000"/>
              </a:spcBef>
              <a:buClr>
                <a:schemeClr val="tx2"/>
              </a:buClr>
              <a:buSzPct val="66000"/>
              <a:defRPr/>
            </a:pPr>
            <a:r>
              <a:rPr lang="en-US" sz="2200" b="1" i="1" kern="0" dirty="0" err="1">
                <a:latin typeface="Arial" panose="020B0604020202020204" pitchFamily="34" charset="0"/>
              </a:rPr>
              <a:t>i</a:t>
            </a:r>
            <a:r>
              <a:rPr lang="en-US" sz="2200" b="1" kern="0" dirty="0">
                <a:latin typeface="Arial" panose="020B0604020202020204" pitchFamily="34" charset="0"/>
              </a:rPr>
              <a:t> </a:t>
            </a:r>
            <a:r>
              <a:rPr lang="en-US" sz="2200" kern="0" dirty="0">
                <a:latin typeface="Arial" panose="020B0604020202020204" pitchFamily="34" charset="0"/>
              </a:rPr>
              <a:t>: </a:t>
            </a:r>
            <a:r>
              <a:rPr lang="en-US" sz="2200" kern="0" dirty="0" err="1">
                <a:latin typeface="Arial" panose="020B0604020202020204" pitchFamily="34" charset="0"/>
              </a:rPr>
              <a:t>Tỷ</a:t>
            </a:r>
            <a:r>
              <a:rPr lang="en-US" sz="2200" kern="0" dirty="0">
                <a:latin typeface="Arial" panose="020B0604020202020204" pitchFamily="34" charset="0"/>
              </a:rPr>
              <a:t> </a:t>
            </a:r>
            <a:r>
              <a:rPr lang="en-US" sz="2200" kern="0" dirty="0" err="1">
                <a:latin typeface="Arial" panose="020B0604020202020204" pitchFamily="34" charset="0"/>
              </a:rPr>
              <a:t>suất</a:t>
            </a:r>
            <a:r>
              <a:rPr lang="en-US" sz="2200" kern="0" dirty="0">
                <a:latin typeface="Arial" panose="020B0604020202020204" pitchFamily="34" charset="0"/>
              </a:rPr>
              <a:t> </a:t>
            </a:r>
            <a:r>
              <a:rPr lang="en-US" sz="2200" kern="0" dirty="0" err="1">
                <a:latin typeface="Arial" panose="020B0604020202020204" pitchFamily="34" charset="0"/>
              </a:rPr>
              <a:t>chiết</a:t>
            </a:r>
            <a:r>
              <a:rPr lang="en-US" sz="2200" kern="0" dirty="0">
                <a:latin typeface="Arial" panose="020B0604020202020204" pitchFamily="34" charset="0"/>
              </a:rPr>
              <a:t> </a:t>
            </a:r>
            <a:r>
              <a:rPr lang="en-US" sz="2200" kern="0" dirty="0" err="1">
                <a:latin typeface="Arial" panose="020B0604020202020204" pitchFamily="34" charset="0"/>
              </a:rPr>
              <a:t>khấu</a:t>
            </a:r>
            <a:r>
              <a:rPr lang="en-US" sz="2200" kern="0" dirty="0">
                <a:latin typeface="Arial" panose="020B0604020202020204" pitchFamily="34" charset="0"/>
              </a:rPr>
              <a:t> </a:t>
            </a:r>
          </a:p>
          <a:p>
            <a:pPr marL="342900" indent="-342900" eaLnBrk="0" hangingPunct="0">
              <a:lnSpc>
                <a:spcPct val="150000"/>
              </a:lnSpc>
              <a:spcBef>
                <a:spcPct val="20000"/>
              </a:spcBef>
              <a:buClr>
                <a:schemeClr val="tx2"/>
              </a:buClr>
              <a:buSzPct val="66000"/>
              <a:defRPr/>
            </a:pPr>
            <a:endParaRPr lang="en-US" sz="2200" kern="0" dirty="0">
              <a:latin typeface="Arial" panose="020B0604020202020204" pitchFamily="34" charset="0"/>
            </a:endParaRPr>
          </a:p>
        </p:txBody>
      </p:sp>
      <p:graphicFrame>
        <p:nvGraphicFramePr>
          <p:cNvPr id="5" name="Object 2">
            <a:extLst>
              <a:ext uri="{FF2B5EF4-FFF2-40B4-BE49-F238E27FC236}">
                <a16:creationId xmlns:a16="http://schemas.microsoft.com/office/drawing/2014/main" id="{D007E95E-54B2-4EEF-A086-ED7E65E2494E}"/>
              </a:ext>
            </a:extLst>
          </p:cNvPr>
          <p:cNvGraphicFramePr>
            <a:graphicFrameLocks noChangeAspect="1"/>
          </p:cNvGraphicFramePr>
          <p:nvPr>
            <p:extLst>
              <p:ext uri="{D42A27DB-BD31-4B8C-83A1-F6EECF244321}">
                <p14:modId xmlns:p14="http://schemas.microsoft.com/office/powerpoint/2010/main" val="3530755699"/>
              </p:ext>
            </p:extLst>
          </p:nvPr>
        </p:nvGraphicFramePr>
        <p:xfrm>
          <a:off x="1953390" y="3984427"/>
          <a:ext cx="4017963" cy="863600"/>
        </p:xfrm>
        <a:graphic>
          <a:graphicData uri="http://schemas.openxmlformats.org/presentationml/2006/ole">
            <mc:AlternateContent xmlns:mc="http://schemas.openxmlformats.org/markup-compatibility/2006">
              <mc:Choice xmlns:v="urn:schemas-microsoft-com:vml" Requires="v">
                <p:oleObj spid="_x0000_s3080" name="Equation" r:id="rId4" imgW="1904760" imgH="431640" progId="Equation.DSMT4">
                  <p:embed/>
                </p:oleObj>
              </mc:Choice>
              <mc:Fallback>
                <p:oleObj name="Equation" r:id="rId4" imgW="1904760" imgH="431640" progId="Equation.DSMT4">
                  <p:embed/>
                  <p:pic>
                    <p:nvPicPr>
                      <p:cNvPr id="5" name="Object 2">
                        <a:extLst>
                          <a:ext uri="{FF2B5EF4-FFF2-40B4-BE49-F238E27FC236}">
                            <a16:creationId xmlns:a16="http://schemas.microsoft.com/office/drawing/2014/main" id="{D007E95E-54B2-4EEF-A086-ED7E65E249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53390" y="3984427"/>
                        <a:ext cx="4017963" cy="863600"/>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FFCC00"/>
                            </a:solidFill>
                            <a:miter lim="800000"/>
                            <a:headEnd/>
                            <a:tailEnd/>
                          </a14:hiddenLine>
                        </a:ext>
                      </a:extLst>
                    </p:spPr>
                  </p:pic>
                </p:oleObj>
              </mc:Fallback>
            </mc:AlternateContent>
          </a:graphicData>
        </a:graphic>
      </p:graphicFrame>
      <p:grpSp>
        <p:nvGrpSpPr>
          <p:cNvPr id="6" name="Group 38">
            <a:extLst>
              <a:ext uri="{FF2B5EF4-FFF2-40B4-BE49-F238E27FC236}">
                <a16:creationId xmlns:a16="http://schemas.microsoft.com/office/drawing/2014/main" id="{9A972104-9A97-48FD-A226-D34297D38D10}"/>
              </a:ext>
            </a:extLst>
          </p:cNvPr>
          <p:cNvGrpSpPr>
            <a:grpSpLocks/>
          </p:cNvGrpSpPr>
          <p:nvPr/>
        </p:nvGrpSpPr>
        <p:grpSpPr bwMode="auto">
          <a:xfrm>
            <a:off x="1731139" y="1303141"/>
            <a:ext cx="5724741" cy="2071687"/>
            <a:chOff x="304800" y="976314"/>
            <a:chExt cx="5671057" cy="2071686"/>
          </a:xfrm>
        </p:grpSpPr>
        <p:grpSp>
          <p:nvGrpSpPr>
            <p:cNvPr id="7" name="Group 29">
              <a:extLst>
                <a:ext uri="{FF2B5EF4-FFF2-40B4-BE49-F238E27FC236}">
                  <a16:creationId xmlns:a16="http://schemas.microsoft.com/office/drawing/2014/main" id="{CC8B9CAD-0CB4-4EB7-BC64-B9D9AFA714E0}"/>
                </a:ext>
              </a:extLst>
            </p:cNvPr>
            <p:cNvGrpSpPr>
              <a:grpSpLocks/>
            </p:cNvGrpSpPr>
            <p:nvPr/>
          </p:nvGrpSpPr>
          <p:grpSpPr bwMode="auto">
            <a:xfrm>
              <a:off x="304800" y="976314"/>
              <a:ext cx="5671057" cy="2071686"/>
              <a:chOff x="357158" y="1357298"/>
              <a:chExt cx="5618695" cy="2071752"/>
            </a:xfrm>
          </p:grpSpPr>
          <p:grpSp>
            <p:nvGrpSpPr>
              <p:cNvPr id="13" name="Group 20">
                <a:extLst>
                  <a:ext uri="{FF2B5EF4-FFF2-40B4-BE49-F238E27FC236}">
                    <a16:creationId xmlns:a16="http://schemas.microsoft.com/office/drawing/2014/main" id="{0293B1A2-A80B-4C8F-A8E7-B011D6B910E8}"/>
                  </a:ext>
                </a:extLst>
              </p:cNvPr>
              <p:cNvGrpSpPr>
                <a:grpSpLocks/>
              </p:cNvGrpSpPr>
              <p:nvPr/>
            </p:nvGrpSpPr>
            <p:grpSpPr bwMode="auto">
              <a:xfrm>
                <a:off x="357158" y="1643055"/>
                <a:ext cx="5286568" cy="1785995"/>
                <a:chOff x="2732880" y="2486031"/>
                <a:chExt cx="3687078" cy="1671990"/>
              </a:xfrm>
            </p:grpSpPr>
            <p:cxnSp>
              <p:nvCxnSpPr>
                <p:cNvPr id="19" name="Straight Connector 18">
                  <a:extLst>
                    <a:ext uri="{FF2B5EF4-FFF2-40B4-BE49-F238E27FC236}">
                      <a16:creationId xmlns:a16="http://schemas.microsoft.com/office/drawing/2014/main" id="{79158EE0-2CCA-4C18-A642-674DDD6ECF76}"/>
                    </a:ext>
                  </a:extLst>
                </p:cNvPr>
                <p:cNvCxnSpPr/>
                <p:nvPr/>
              </p:nvCxnSpPr>
              <p:spPr>
                <a:xfrm>
                  <a:off x="2742660" y="3065656"/>
                  <a:ext cx="1839749" cy="0"/>
                </a:xfrm>
                <a:prstGeom prst="line">
                  <a:avLst/>
                </a:prstGeom>
                <a:ln w="25400">
                  <a:solidFill>
                    <a:srgbClr val="00339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50F4483-EFBC-4C16-8235-6406B4B16729}"/>
                    </a:ext>
                  </a:extLst>
                </p:cNvPr>
                <p:cNvCxnSpPr/>
                <p:nvPr/>
              </p:nvCxnSpPr>
              <p:spPr>
                <a:xfrm>
                  <a:off x="5790798" y="3056738"/>
                  <a:ext cx="629188" cy="0"/>
                </a:xfrm>
                <a:prstGeom prst="line">
                  <a:avLst/>
                </a:prstGeom>
                <a:ln w="25400">
                  <a:solidFill>
                    <a:srgbClr val="003399"/>
                  </a:solidFill>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0B1BABA-0E43-46CF-B357-723FCC603DC7}"/>
                    </a:ext>
                  </a:extLst>
                </p:cNvPr>
                <p:cNvCxnSpPr/>
                <p:nvPr/>
              </p:nvCxnSpPr>
              <p:spPr>
                <a:xfrm rot="5400000">
                  <a:off x="2185754" y="3609809"/>
                  <a:ext cx="1095338" cy="10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63E7E09-6512-427F-96B8-E70CE8E363A4}"/>
                    </a:ext>
                  </a:extLst>
                </p:cNvPr>
                <p:cNvCxnSpPr/>
                <p:nvPr/>
              </p:nvCxnSpPr>
              <p:spPr>
                <a:xfrm rot="4860000">
                  <a:off x="3179760" y="3208379"/>
                  <a:ext cx="297242" cy="32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4F50C140-B549-4226-A0AB-5555364BA0B1}"/>
                    </a:ext>
                  </a:extLst>
                </p:cNvPr>
                <p:cNvCxnSpPr/>
                <p:nvPr/>
              </p:nvCxnSpPr>
              <p:spPr>
                <a:xfrm rot="5400000" flipH="1" flipV="1">
                  <a:off x="3056956" y="2771585"/>
                  <a:ext cx="572191" cy="1086"/>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733F2DA-1EEF-4E87-B749-D4D9E91F21A6}"/>
                    </a:ext>
                  </a:extLst>
                </p:cNvPr>
                <p:cNvCxnSpPr/>
                <p:nvPr/>
              </p:nvCxnSpPr>
              <p:spPr>
                <a:xfrm rot="5400000" flipH="1" flipV="1">
                  <a:off x="3685600" y="2771042"/>
                  <a:ext cx="572191" cy="2173"/>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1FA8C962-F3CE-402D-ADF3-50B7348B823D}"/>
                    </a:ext>
                  </a:extLst>
                </p:cNvPr>
                <p:cNvCxnSpPr/>
                <p:nvPr/>
              </p:nvCxnSpPr>
              <p:spPr>
                <a:xfrm rot="5400000" flipH="1" flipV="1">
                  <a:off x="4285448" y="2771042"/>
                  <a:ext cx="572191" cy="2173"/>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E1761AA4-F38C-4941-A646-81DA7F00A5AB}"/>
                    </a:ext>
                  </a:extLst>
                </p:cNvPr>
                <p:cNvCxnSpPr/>
                <p:nvPr/>
              </p:nvCxnSpPr>
              <p:spPr>
                <a:xfrm rot="5400000" flipH="1" flipV="1">
                  <a:off x="5514483" y="2771042"/>
                  <a:ext cx="572191" cy="2173"/>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187647FE-50BF-4E6B-81C5-A6CEE6C7B524}"/>
                    </a:ext>
                  </a:extLst>
                </p:cNvPr>
                <p:cNvCxnSpPr/>
                <p:nvPr/>
              </p:nvCxnSpPr>
              <p:spPr>
                <a:xfrm rot="5400000" flipH="1" flipV="1">
                  <a:off x="6114331" y="2771042"/>
                  <a:ext cx="572191" cy="2173"/>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3BEE8FB-CBF3-431B-96FD-DF5ABC6EC3C6}"/>
                    </a:ext>
                  </a:extLst>
                </p:cNvPr>
                <p:cNvCxnSpPr/>
                <p:nvPr/>
              </p:nvCxnSpPr>
              <p:spPr>
                <a:xfrm flipV="1">
                  <a:off x="4582410" y="3056738"/>
                  <a:ext cx="1208389" cy="8917"/>
                </a:xfrm>
                <a:prstGeom prst="line">
                  <a:avLst/>
                </a:prstGeom>
                <a:ln w="25400">
                  <a:solidFill>
                    <a:srgbClr val="003399"/>
                  </a:solidFill>
                  <a:prstDash val="dash"/>
                </a:ln>
              </p:spPr>
              <p:style>
                <a:lnRef idx="1">
                  <a:schemeClr val="accent1"/>
                </a:lnRef>
                <a:fillRef idx="0">
                  <a:schemeClr val="accent1"/>
                </a:fillRef>
                <a:effectRef idx="0">
                  <a:schemeClr val="accent1"/>
                </a:effectRef>
                <a:fontRef idx="minor">
                  <a:schemeClr val="tx1"/>
                </a:fontRef>
              </p:style>
            </p:cxnSp>
          </p:grpSp>
          <p:sp>
            <p:nvSpPr>
              <p:cNvPr id="14" name="TextBox 23">
                <a:extLst>
                  <a:ext uri="{FF2B5EF4-FFF2-40B4-BE49-F238E27FC236}">
                    <a16:creationId xmlns:a16="http://schemas.microsoft.com/office/drawing/2014/main" id="{033DABF9-BC6C-4291-9118-839FA6D22961}"/>
                  </a:ext>
                </a:extLst>
              </p:cNvPr>
              <p:cNvSpPr txBox="1">
                <a:spLocks noChangeArrowheads="1"/>
              </p:cNvSpPr>
              <p:nvPr/>
            </p:nvSpPr>
            <p:spPr bwMode="auto">
              <a:xfrm>
                <a:off x="357158" y="2438420"/>
                <a:ext cx="431402" cy="400123"/>
              </a:xfrm>
              <a:prstGeom prst="rect">
                <a:avLst/>
              </a:prstGeom>
              <a:noFill/>
              <a:ln w="9525">
                <a:noFill/>
                <a:miter lim="800000"/>
                <a:headEnd/>
                <a:tailEnd/>
              </a:ln>
            </p:spPr>
            <p:txBody>
              <a:bodyPr wrap="none">
                <a:spAutoFit/>
              </a:bodyPr>
              <a:lstStyle/>
              <a:p>
                <a:r>
                  <a:rPr lang="en-US" sz="2000" b="1">
                    <a:solidFill>
                      <a:srgbClr val="FF0000"/>
                    </a:solidFill>
                    <a:latin typeface="Arial" panose="020B0604020202020204" pitchFamily="34" charset="0"/>
                  </a:rPr>
                  <a:t>C</a:t>
                </a:r>
                <a:r>
                  <a:rPr lang="en-US" sz="2000" b="1" baseline="-25000">
                    <a:solidFill>
                      <a:srgbClr val="FF0000"/>
                    </a:solidFill>
                    <a:latin typeface="Arial" panose="020B0604020202020204" pitchFamily="34" charset="0"/>
                  </a:rPr>
                  <a:t>t</a:t>
                </a:r>
              </a:p>
            </p:txBody>
          </p:sp>
          <p:sp>
            <p:nvSpPr>
              <p:cNvPr id="15" name="TextBox 24">
                <a:extLst>
                  <a:ext uri="{FF2B5EF4-FFF2-40B4-BE49-F238E27FC236}">
                    <a16:creationId xmlns:a16="http://schemas.microsoft.com/office/drawing/2014/main" id="{6041CEDB-1A4F-4860-9EFD-7C89E067328C}"/>
                  </a:ext>
                </a:extLst>
              </p:cNvPr>
              <p:cNvSpPr txBox="1">
                <a:spLocks noChangeArrowheads="1"/>
              </p:cNvSpPr>
              <p:nvPr/>
            </p:nvSpPr>
            <p:spPr bwMode="auto">
              <a:xfrm>
                <a:off x="642910" y="1357298"/>
                <a:ext cx="436121" cy="400123"/>
              </a:xfrm>
              <a:prstGeom prst="rect">
                <a:avLst/>
              </a:prstGeom>
              <a:noFill/>
              <a:ln w="9525">
                <a:noFill/>
                <a:miter lim="800000"/>
                <a:headEnd/>
                <a:tailEnd/>
              </a:ln>
            </p:spPr>
            <p:txBody>
              <a:bodyPr wrap="none">
                <a:spAutoFit/>
              </a:bodyPr>
              <a:lstStyle/>
              <a:p>
                <a:r>
                  <a:rPr lang="en-US" sz="2000" b="1">
                    <a:solidFill>
                      <a:srgbClr val="008000"/>
                    </a:solidFill>
                    <a:latin typeface="Arial" panose="020B0604020202020204" pitchFamily="34" charset="0"/>
                  </a:rPr>
                  <a:t>B</a:t>
                </a:r>
                <a:r>
                  <a:rPr lang="en-US" sz="2000" b="1" baseline="-25000">
                    <a:solidFill>
                      <a:srgbClr val="008000"/>
                    </a:solidFill>
                    <a:latin typeface="Arial" panose="020B0604020202020204" pitchFamily="34" charset="0"/>
                  </a:rPr>
                  <a:t>t</a:t>
                </a:r>
              </a:p>
            </p:txBody>
          </p:sp>
          <p:sp>
            <p:nvSpPr>
              <p:cNvPr id="16" name="TextBox 25">
                <a:extLst>
                  <a:ext uri="{FF2B5EF4-FFF2-40B4-BE49-F238E27FC236}">
                    <a16:creationId xmlns:a16="http://schemas.microsoft.com/office/drawing/2014/main" id="{4718E602-2E16-44B7-8B58-F292CEA0D1A6}"/>
                  </a:ext>
                </a:extLst>
              </p:cNvPr>
              <p:cNvSpPr txBox="1">
                <a:spLocks noChangeArrowheads="1"/>
              </p:cNvSpPr>
              <p:nvPr/>
            </p:nvSpPr>
            <p:spPr bwMode="auto">
              <a:xfrm>
                <a:off x="1185386" y="1915420"/>
                <a:ext cx="307110" cy="369344"/>
              </a:xfrm>
              <a:prstGeom prst="rect">
                <a:avLst/>
              </a:prstGeom>
              <a:noFill/>
              <a:ln w="9525">
                <a:noFill/>
                <a:miter lim="800000"/>
                <a:headEnd/>
                <a:tailEnd/>
              </a:ln>
            </p:spPr>
            <p:txBody>
              <a:bodyPr wrap="none">
                <a:spAutoFit/>
              </a:bodyPr>
              <a:lstStyle/>
              <a:p>
                <a:r>
                  <a:rPr lang="en-US" b="1">
                    <a:solidFill>
                      <a:srgbClr val="003399"/>
                    </a:solidFill>
                    <a:latin typeface="Arial" panose="020B0604020202020204" pitchFamily="34" charset="0"/>
                  </a:rPr>
                  <a:t>1</a:t>
                </a:r>
                <a:endParaRPr lang="en-US" b="1" baseline="-25000">
                  <a:solidFill>
                    <a:srgbClr val="003399"/>
                  </a:solidFill>
                  <a:latin typeface="Arial" panose="020B0604020202020204" pitchFamily="34" charset="0"/>
                </a:endParaRPr>
              </a:p>
            </p:txBody>
          </p:sp>
          <p:sp>
            <p:nvSpPr>
              <p:cNvPr id="17" name="TextBox 26">
                <a:extLst>
                  <a:ext uri="{FF2B5EF4-FFF2-40B4-BE49-F238E27FC236}">
                    <a16:creationId xmlns:a16="http://schemas.microsoft.com/office/drawing/2014/main" id="{EF92793C-9B0C-4187-8D00-2E41F914C702}"/>
                  </a:ext>
                </a:extLst>
              </p:cNvPr>
              <p:cNvSpPr txBox="1">
                <a:spLocks noChangeArrowheads="1"/>
              </p:cNvSpPr>
              <p:nvPr/>
            </p:nvSpPr>
            <p:spPr bwMode="auto">
              <a:xfrm>
                <a:off x="2143108" y="1915420"/>
                <a:ext cx="312906" cy="369332"/>
              </a:xfrm>
              <a:prstGeom prst="rect">
                <a:avLst/>
              </a:prstGeom>
              <a:noFill/>
              <a:ln w="9525">
                <a:noFill/>
                <a:miter lim="800000"/>
                <a:headEnd/>
                <a:tailEnd/>
              </a:ln>
            </p:spPr>
            <p:txBody>
              <a:bodyPr wrap="none">
                <a:spAutoFit/>
              </a:bodyPr>
              <a:lstStyle/>
              <a:p>
                <a:r>
                  <a:rPr lang="en-US" b="1">
                    <a:solidFill>
                      <a:srgbClr val="003399"/>
                    </a:solidFill>
                    <a:latin typeface="Arial" panose="020B0604020202020204" pitchFamily="34" charset="0"/>
                  </a:rPr>
                  <a:t>2</a:t>
                </a:r>
                <a:endParaRPr lang="en-US" b="1" baseline="-25000">
                  <a:solidFill>
                    <a:srgbClr val="003399"/>
                  </a:solidFill>
                  <a:latin typeface="Arial" panose="020B0604020202020204" pitchFamily="34" charset="0"/>
                </a:endParaRPr>
              </a:p>
            </p:txBody>
          </p:sp>
          <p:sp>
            <p:nvSpPr>
              <p:cNvPr id="18" name="TextBox 27">
                <a:extLst>
                  <a:ext uri="{FF2B5EF4-FFF2-40B4-BE49-F238E27FC236}">
                    <a16:creationId xmlns:a16="http://schemas.microsoft.com/office/drawing/2014/main" id="{903C74AF-0F8C-49B5-9047-E949C54E226F}"/>
                  </a:ext>
                </a:extLst>
              </p:cNvPr>
              <p:cNvSpPr txBox="1">
                <a:spLocks noChangeArrowheads="1"/>
              </p:cNvSpPr>
              <p:nvPr/>
            </p:nvSpPr>
            <p:spPr bwMode="auto">
              <a:xfrm>
                <a:off x="5643570" y="1915420"/>
                <a:ext cx="332283" cy="369344"/>
              </a:xfrm>
              <a:prstGeom prst="rect">
                <a:avLst/>
              </a:prstGeom>
              <a:noFill/>
              <a:ln w="9525">
                <a:noFill/>
                <a:miter lim="800000"/>
                <a:headEnd/>
                <a:tailEnd/>
              </a:ln>
            </p:spPr>
            <p:txBody>
              <a:bodyPr wrap="none">
                <a:spAutoFit/>
              </a:bodyPr>
              <a:lstStyle/>
              <a:p>
                <a:r>
                  <a:rPr lang="en-US" b="1">
                    <a:solidFill>
                      <a:srgbClr val="003399"/>
                    </a:solidFill>
                    <a:latin typeface="Arial" panose="020B0604020202020204" pitchFamily="34" charset="0"/>
                  </a:rPr>
                  <a:t>n</a:t>
                </a:r>
                <a:endParaRPr lang="en-US" b="1" baseline="-25000">
                  <a:solidFill>
                    <a:srgbClr val="003399"/>
                  </a:solidFill>
                  <a:latin typeface="Arial" panose="020B0604020202020204" pitchFamily="34" charset="0"/>
                </a:endParaRPr>
              </a:p>
            </p:txBody>
          </p:sp>
        </p:grpSp>
        <p:grpSp>
          <p:nvGrpSpPr>
            <p:cNvPr id="8" name="Group 37">
              <a:extLst>
                <a:ext uri="{FF2B5EF4-FFF2-40B4-BE49-F238E27FC236}">
                  <a16:creationId xmlns:a16="http://schemas.microsoft.com/office/drawing/2014/main" id="{8CADF92E-1DA1-420F-8ECE-12D10A60F5D4}"/>
                </a:ext>
              </a:extLst>
            </p:cNvPr>
            <p:cNvGrpSpPr>
              <a:grpSpLocks/>
            </p:cNvGrpSpPr>
            <p:nvPr/>
          </p:nvGrpSpPr>
          <p:grpSpPr bwMode="auto">
            <a:xfrm>
              <a:off x="2061157" y="1906793"/>
              <a:ext cx="3573885" cy="317504"/>
              <a:chOff x="2061157" y="1906793"/>
              <a:chExt cx="3573885" cy="317504"/>
            </a:xfrm>
          </p:grpSpPr>
          <p:cxnSp>
            <p:nvCxnSpPr>
              <p:cNvPr id="9" name="Straight Arrow Connector 8">
                <a:extLst>
                  <a:ext uri="{FF2B5EF4-FFF2-40B4-BE49-F238E27FC236}">
                    <a16:creationId xmlns:a16="http://schemas.microsoft.com/office/drawing/2014/main" id="{C33E2CBA-7722-4364-85E0-AAB590279897}"/>
                  </a:ext>
                </a:extLst>
              </p:cNvPr>
              <p:cNvCxnSpPr/>
              <p:nvPr/>
            </p:nvCxnSpPr>
            <p:spPr bwMode="auto">
              <a:xfrm rot="4860000">
                <a:off x="1926249" y="2041749"/>
                <a:ext cx="317500" cy="4717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5D8D538-F7F9-47D8-B402-DA38C55E2AB5}"/>
                  </a:ext>
                </a:extLst>
              </p:cNvPr>
              <p:cNvCxnSpPr/>
              <p:nvPr/>
            </p:nvCxnSpPr>
            <p:spPr bwMode="auto">
              <a:xfrm rot="4860000">
                <a:off x="2785682" y="2040964"/>
                <a:ext cx="317500" cy="487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A97869DA-7259-4992-9EAD-99D37A43D830}"/>
                  </a:ext>
                </a:extLst>
              </p:cNvPr>
              <p:cNvCxnSpPr/>
              <p:nvPr/>
            </p:nvCxnSpPr>
            <p:spPr bwMode="auto">
              <a:xfrm rot="4860000">
                <a:off x="4592614" y="2040963"/>
                <a:ext cx="317500" cy="487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45BB8AC-2F63-497D-A67E-6BB387672206}"/>
                  </a:ext>
                </a:extLst>
              </p:cNvPr>
              <p:cNvCxnSpPr/>
              <p:nvPr/>
            </p:nvCxnSpPr>
            <p:spPr bwMode="auto">
              <a:xfrm rot="4860000">
                <a:off x="5452048" y="2041749"/>
                <a:ext cx="317500" cy="4717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29" name="Content Placeholder 22">
            <a:extLst>
              <a:ext uri="{FF2B5EF4-FFF2-40B4-BE49-F238E27FC236}">
                <a16:creationId xmlns:a16="http://schemas.microsoft.com/office/drawing/2014/main" id="{3F373956-9EF7-4039-9EF8-D572E91B3A83}"/>
              </a:ext>
            </a:extLst>
          </p:cNvPr>
          <p:cNvSpPr txBox="1">
            <a:spLocks/>
          </p:cNvSpPr>
          <p:nvPr/>
        </p:nvSpPr>
        <p:spPr>
          <a:xfrm>
            <a:off x="6358704" y="3702175"/>
            <a:ext cx="3900487" cy="1295400"/>
          </a:xfrm>
          <a:prstGeom prst="rect">
            <a:avLst/>
          </a:prstGeom>
          <a:ln w="25400" cap="flat" cmpd="sng" algn="ctr">
            <a:solidFill>
              <a:srgbClr val="003399"/>
            </a:solidFill>
            <a:prstDash val="solid"/>
          </a:ln>
        </p:spPr>
        <p:style>
          <a:lnRef idx="2">
            <a:schemeClr val="accent1"/>
          </a:lnRef>
          <a:fillRef idx="1">
            <a:schemeClr val="lt1"/>
          </a:fillRef>
          <a:effectRef idx="0">
            <a:schemeClr val="accent1"/>
          </a:effectRef>
          <a:fontRef idx="minor">
            <a:schemeClr val="dk1"/>
          </a:fontRef>
        </p:style>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9pPr>
          </a:lstStyle>
          <a:p>
            <a:pPr algn="ctr">
              <a:buFontTx/>
              <a:buNone/>
              <a:defRPr/>
            </a:pPr>
            <a:r>
              <a:rPr lang="en-US" b="1">
                <a:solidFill>
                  <a:srgbClr val="FF0000"/>
                </a:solidFill>
                <a:latin typeface="Arial" panose="020B0604020202020204" pitchFamily="34" charset="0"/>
              </a:rPr>
              <a:t>IRR</a:t>
            </a:r>
          </a:p>
          <a:p>
            <a:pPr algn="ctr">
              <a:buFontTx/>
              <a:buNone/>
              <a:defRPr/>
            </a:pPr>
            <a:r>
              <a:rPr lang="en-US">
                <a:solidFill>
                  <a:schemeClr val="tx1"/>
                </a:solidFill>
                <a:latin typeface="Arial" panose="020B0604020202020204" pitchFamily="34" charset="0"/>
              </a:rPr>
              <a:t>NPV= 0 </a:t>
            </a:r>
            <a:r>
              <a:rPr lang="en-US">
                <a:solidFill>
                  <a:schemeClr val="tx1"/>
                </a:solidFill>
                <a:latin typeface="Arial" panose="020B0604020202020204" pitchFamily="34" charset="0"/>
                <a:sym typeface="Wingdings" pitchFamily="2" charset="2"/>
              </a:rPr>
              <a:t> giá trị IRR</a:t>
            </a:r>
            <a:endParaRPr lang="en-US" dirty="0">
              <a:solidFill>
                <a:schemeClr val="tx1"/>
              </a:solidFill>
              <a:latin typeface="Arial" panose="020B0604020202020204" pitchFamily="34" charset="0"/>
            </a:endParaRPr>
          </a:p>
        </p:txBody>
      </p:sp>
      <p:sp>
        <p:nvSpPr>
          <p:cNvPr id="30" name="Content Placeholder 22">
            <a:extLst>
              <a:ext uri="{FF2B5EF4-FFF2-40B4-BE49-F238E27FC236}">
                <a16:creationId xmlns:a16="http://schemas.microsoft.com/office/drawing/2014/main" id="{FD92FAC8-8FC0-4EDB-BEAD-DDC230091036}"/>
              </a:ext>
            </a:extLst>
          </p:cNvPr>
          <p:cNvSpPr txBox="1">
            <a:spLocks/>
          </p:cNvSpPr>
          <p:nvPr/>
        </p:nvSpPr>
        <p:spPr bwMode="auto">
          <a:xfrm>
            <a:off x="1953390" y="5226175"/>
            <a:ext cx="8305800" cy="914400"/>
          </a:xfrm>
          <a:prstGeom prst="rect">
            <a:avLst/>
          </a:prstGeom>
          <a:ln w="12700" cap="flat" cmpd="sng" algn="ctr">
            <a:solidFill>
              <a:srgbClr val="00B050"/>
            </a:solidFill>
            <a:prstDash val="solid"/>
            <a:miter lim="800000"/>
            <a:headEnd/>
            <a:tailEnd/>
          </a:ln>
        </p:spPr>
        <p:style>
          <a:lnRef idx="2">
            <a:schemeClr val="accent1"/>
          </a:lnRef>
          <a:fillRef idx="1">
            <a:schemeClr val="lt1"/>
          </a:fillRef>
          <a:effectRef idx="0">
            <a:schemeClr val="accent1"/>
          </a:effectRef>
          <a:fontRef idx="minor">
            <a:schemeClr val="dk1"/>
          </a:fontRef>
        </p:style>
        <p:txBody>
          <a:bodyPr/>
          <a:lstStyle/>
          <a:p>
            <a:pPr marL="633413" indent="-633413">
              <a:spcBef>
                <a:spcPct val="20000"/>
              </a:spcBef>
              <a:defRPr/>
            </a:pPr>
            <a:r>
              <a:rPr lang="en-US" sz="2400" kern="0" dirty="0">
                <a:solidFill>
                  <a:srgbClr val="003399"/>
                </a:solidFill>
                <a:latin typeface="Arial" panose="020B0604020202020204" pitchFamily="34" charset="0"/>
              </a:rPr>
              <a:t>IRR (Internal Rate of Return - </a:t>
            </a:r>
            <a:r>
              <a:rPr lang="en-US" sz="2400" kern="0" dirty="0" err="1">
                <a:solidFill>
                  <a:srgbClr val="003399"/>
                </a:solidFill>
                <a:latin typeface="Arial" panose="020B0604020202020204" pitchFamily="34" charset="0"/>
              </a:rPr>
              <a:t>suất</a:t>
            </a:r>
            <a:r>
              <a:rPr lang="en-US" sz="2400" kern="0" dirty="0">
                <a:solidFill>
                  <a:srgbClr val="003399"/>
                </a:solidFill>
                <a:latin typeface="Arial" panose="020B0604020202020204" pitchFamily="34" charset="0"/>
              </a:rPr>
              <a:t> </a:t>
            </a:r>
            <a:r>
              <a:rPr lang="en-US" sz="2400" kern="0" dirty="0" err="1">
                <a:solidFill>
                  <a:srgbClr val="003399"/>
                </a:solidFill>
                <a:latin typeface="Arial" panose="020B0604020202020204" pitchFamily="34" charset="0"/>
              </a:rPr>
              <a:t>hoàn</a:t>
            </a:r>
            <a:r>
              <a:rPr lang="en-US" sz="2400" kern="0" dirty="0">
                <a:solidFill>
                  <a:srgbClr val="003399"/>
                </a:solidFill>
                <a:latin typeface="Arial" panose="020B0604020202020204" pitchFamily="34" charset="0"/>
              </a:rPr>
              <a:t> </a:t>
            </a:r>
            <a:r>
              <a:rPr lang="en-US" sz="2400" kern="0" dirty="0" err="1">
                <a:solidFill>
                  <a:srgbClr val="003399"/>
                </a:solidFill>
                <a:latin typeface="Arial" panose="020B0604020202020204" pitchFamily="34" charset="0"/>
              </a:rPr>
              <a:t>vốn</a:t>
            </a:r>
            <a:r>
              <a:rPr lang="en-US" sz="2400" kern="0" dirty="0">
                <a:solidFill>
                  <a:srgbClr val="003399"/>
                </a:solidFill>
                <a:latin typeface="Arial" panose="020B0604020202020204" pitchFamily="34" charset="0"/>
              </a:rPr>
              <a:t> </a:t>
            </a:r>
            <a:r>
              <a:rPr lang="en-US" sz="2400" kern="0" dirty="0" err="1">
                <a:solidFill>
                  <a:srgbClr val="003399"/>
                </a:solidFill>
                <a:latin typeface="Arial" panose="020B0604020202020204" pitchFamily="34" charset="0"/>
              </a:rPr>
              <a:t>nội</a:t>
            </a:r>
            <a:r>
              <a:rPr lang="en-US" sz="2400" kern="0" dirty="0">
                <a:solidFill>
                  <a:srgbClr val="003399"/>
                </a:solidFill>
                <a:latin typeface="Arial" panose="020B0604020202020204" pitchFamily="34" charset="0"/>
              </a:rPr>
              <a:t> </a:t>
            </a:r>
            <a:r>
              <a:rPr lang="en-US" sz="2400" kern="0" dirty="0" err="1">
                <a:solidFill>
                  <a:srgbClr val="003399"/>
                </a:solidFill>
                <a:latin typeface="Arial" panose="020B0604020202020204" pitchFamily="34" charset="0"/>
              </a:rPr>
              <a:t>tại</a:t>
            </a:r>
            <a:r>
              <a:rPr lang="en-US" sz="2400" kern="0" dirty="0">
                <a:solidFill>
                  <a:srgbClr val="003399"/>
                </a:solidFill>
                <a:latin typeface="Arial" panose="020B0604020202020204" pitchFamily="34" charset="0"/>
              </a:rPr>
              <a:t>): </a:t>
            </a:r>
            <a:r>
              <a:rPr lang="en-US" sz="2400" kern="0" dirty="0" err="1">
                <a:solidFill>
                  <a:srgbClr val="003399"/>
                </a:solidFill>
                <a:latin typeface="Arial" panose="020B0604020202020204" pitchFamily="34" charset="0"/>
              </a:rPr>
              <a:t>chính</a:t>
            </a:r>
            <a:r>
              <a:rPr lang="en-US" sz="2400" kern="0" dirty="0">
                <a:solidFill>
                  <a:srgbClr val="003399"/>
                </a:solidFill>
                <a:latin typeface="Arial" panose="020B0604020202020204" pitchFamily="34" charset="0"/>
              </a:rPr>
              <a:t> </a:t>
            </a:r>
            <a:r>
              <a:rPr lang="en-US" sz="2400" kern="0" dirty="0" err="1">
                <a:solidFill>
                  <a:srgbClr val="003399"/>
                </a:solidFill>
                <a:latin typeface="Arial" panose="020B0604020202020204" pitchFamily="34" charset="0"/>
              </a:rPr>
              <a:t>là</a:t>
            </a:r>
            <a:r>
              <a:rPr lang="en-US" sz="2400" kern="0" dirty="0">
                <a:solidFill>
                  <a:srgbClr val="003399"/>
                </a:solidFill>
                <a:latin typeface="Arial" panose="020B0604020202020204" pitchFamily="34" charset="0"/>
              </a:rPr>
              <a:t> </a:t>
            </a:r>
            <a:r>
              <a:rPr lang="en-US" sz="2400" kern="0" dirty="0" err="1">
                <a:solidFill>
                  <a:srgbClr val="003399"/>
                </a:solidFill>
                <a:latin typeface="Arial" panose="020B0604020202020204" pitchFamily="34" charset="0"/>
              </a:rPr>
              <a:t>tỷ</a:t>
            </a:r>
            <a:r>
              <a:rPr lang="en-US" sz="2400" kern="0" dirty="0">
                <a:solidFill>
                  <a:srgbClr val="003399"/>
                </a:solidFill>
                <a:latin typeface="Arial" panose="020B0604020202020204" pitchFamily="34" charset="0"/>
              </a:rPr>
              <a:t> </a:t>
            </a:r>
            <a:r>
              <a:rPr lang="en-US" sz="2400" kern="0" dirty="0" err="1">
                <a:solidFill>
                  <a:srgbClr val="003399"/>
                </a:solidFill>
                <a:latin typeface="Arial" panose="020B0604020202020204" pitchFamily="34" charset="0"/>
              </a:rPr>
              <a:t>suất</a:t>
            </a:r>
            <a:r>
              <a:rPr lang="en-US" sz="2400" kern="0" dirty="0">
                <a:solidFill>
                  <a:srgbClr val="003399"/>
                </a:solidFill>
                <a:latin typeface="Arial" panose="020B0604020202020204" pitchFamily="34" charset="0"/>
              </a:rPr>
              <a:t> </a:t>
            </a:r>
            <a:r>
              <a:rPr lang="en-US" sz="2400" kern="0" dirty="0" err="1">
                <a:solidFill>
                  <a:srgbClr val="003399"/>
                </a:solidFill>
                <a:latin typeface="Arial" panose="020B0604020202020204" pitchFamily="34" charset="0"/>
              </a:rPr>
              <a:t>chiết</a:t>
            </a:r>
            <a:r>
              <a:rPr lang="en-US" sz="2400" kern="0" dirty="0">
                <a:solidFill>
                  <a:srgbClr val="003399"/>
                </a:solidFill>
                <a:latin typeface="Arial" panose="020B0604020202020204" pitchFamily="34" charset="0"/>
              </a:rPr>
              <a:t> </a:t>
            </a:r>
            <a:r>
              <a:rPr lang="en-US" sz="2400" kern="0" dirty="0" err="1">
                <a:solidFill>
                  <a:srgbClr val="003399"/>
                </a:solidFill>
                <a:latin typeface="Arial" panose="020B0604020202020204" pitchFamily="34" charset="0"/>
              </a:rPr>
              <a:t>khấu</a:t>
            </a:r>
            <a:r>
              <a:rPr lang="en-US" sz="2400" kern="0" dirty="0">
                <a:solidFill>
                  <a:srgbClr val="003399"/>
                </a:solidFill>
                <a:latin typeface="Arial" panose="020B0604020202020204" pitchFamily="34" charset="0"/>
              </a:rPr>
              <a:t> </a:t>
            </a:r>
            <a:r>
              <a:rPr lang="en-US" sz="2400" kern="0" dirty="0" err="1">
                <a:solidFill>
                  <a:srgbClr val="003399"/>
                </a:solidFill>
                <a:latin typeface="Arial" panose="020B0604020202020204" pitchFamily="34" charset="0"/>
              </a:rPr>
              <a:t>phù</a:t>
            </a:r>
            <a:r>
              <a:rPr lang="en-US" sz="2400" kern="0" dirty="0">
                <a:solidFill>
                  <a:srgbClr val="003399"/>
                </a:solidFill>
                <a:latin typeface="Arial" panose="020B0604020202020204" pitchFamily="34" charset="0"/>
              </a:rPr>
              <a:t> </a:t>
            </a:r>
            <a:r>
              <a:rPr lang="en-US" sz="2400" kern="0" dirty="0" err="1">
                <a:solidFill>
                  <a:srgbClr val="003399"/>
                </a:solidFill>
                <a:latin typeface="Arial" panose="020B0604020202020204" pitchFamily="34" charset="0"/>
              </a:rPr>
              <a:t>hợp</a:t>
            </a:r>
            <a:r>
              <a:rPr lang="en-US" sz="2400" kern="0" dirty="0">
                <a:solidFill>
                  <a:srgbClr val="003399"/>
                </a:solidFill>
                <a:latin typeface="Arial" panose="020B0604020202020204" pitchFamily="34" charset="0"/>
              </a:rPr>
              <a:t>, </a:t>
            </a:r>
            <a:r>
              <a:rPr lang="en-US" sz="2400" kern="0" dirty="0" err="1">
                <a:solidFill>
                  <a:srgbClr val="003399"/>
                </a:solidFill>
                <a:latin typeface="Arial" panose="020B0604020202020204" pitchFamily="34" charset="0"/>
              </a:rPr>
              <a:t>tại</a:t>
            </a:r>
            <a:r>
              <a:rPr lang="en-US" sz="2400" kern="0" dirty="0">
                <a:solidFill>
                  <a:srgbClr val="003399"/>
                </a:solidFill>
                <a:latin typeface="Arial" panose="020B0604020202020204" pitchFamily="34" charset="0"/>
              </a:rPr>
              <a:t> </a:t>
            </a:r>
            <a:r>
              <a:rPr lang="vi-VN" sz="2400" kern="0" dirty="0">
                <a:solidFill>
                  <a:srgbClr val="003399"/>
                </a:solidFill>
                <a:latin typeface="Arial" panose="020B0604020202020204" pitchFamily="34" charset="0"/>
              </a:rPr>
              <a:t>đó</a:t>
            </a:r>
            <a:r>
              <a:rPr lang="en-US" sz="2400" kern="0" dirty="0">
                <a:solidFill>
                  <a:srgbClr val="003399"/>
                </a:solidFill>
                <a:latin typeface="Arial" panose="020B0604020202020204" pitchFamily="34" charset="0"/>
              </a:rPr>
              <a:t> NPV = 0   </a:t>
            </a:r>
          </a:p>
          <a:p>
            <a:pPr marL="342900" indent="-342900" algn="ctr">
              <a:spcBef>
                <a:spcPct val="20000"/>
              </a:spcBef>
              <a:defRPr/>
            </a:pPr>
            <a:endParaRPr lang="en-US" sz="2400" kern="0" dirty="0">
              <a:solidFill>
                <a:srgbClr val="003399"/>
              </a:solidFill>
              <a:latin typeface="Arial" panose="020B0604020202020204" pitchFamily="34" charset="0"/>
            </a:endParaRPr>
          </a:p>
        </p:txBody>
      </p:sp>
    </p:spTree>
    <p:extLst>
      <p:ext uri="{BB962C8B-B14F-4D97-AF65-F5344CB8AC3E}">
        <p14:creationId xmlns:p14="http://schemas.microsoft.com/office/powerpoint/2010/main" val="3814346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bg/>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
                                            <p:bg/>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9">
                                            <p:txEl>
                                              <p:pRg st="1" end="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0">
                                            <p:bg/>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p:bldP spid="29" grpId="0" build="p" animBg="1"/>
      <p:bldP spid="30"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E0A62-C25F-4940-A5C8-069A0A1ADCA2}"/>
              </a:ext>
            </a:extLst>
          </p:cNvPr>
          <p:cNvSpPr>
            <a:spLocks noGrp="1"/>
          </p:cNvSpPr>
          <p:nvPr>
            <p:ph type="title"/>
          </p:nvPr>
        </p:nvSpPr>
        <p:spPr/>
        <p:txBody>
          <a:bodyPr>
            <a:noAutofit/>
          </a:bodyPr>
          <a:lstStyle/>
          <a:p>
            <a:r>
              <a:rPr lang="en-US" sz="3200" smtClean="0">
                <a:solidFill>
                  <a:schemeClr val="accent1">
                    <a:lumMod val="50000"/>
                  </a:schemeClr>
                </a:solidFill>
                <a:latin typeface="+mn-lt"/>
              </a:rPr>
              <a:t>ĐÁNH GIÁ DỰ ÁN TKNL THEO NPV</a:t>
            </a:r>
            <a:endParaRPr lang="en-US" sz="3200"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8387B3D5-081D-4B86-BC2E-60E0451878BE}"/>
              </a:ext>
            </a:extLst>
          </p:cNvPr>
          <p:cNvSpPr txBox="1"/>
          <p:nvPr/>
        </p:nvSpPr>
        <p:spPr>
          <a:xfrm>
            <a:off x="914400" y="1597972"/>
            <a:ext cx="10668000" cy="4050340"/>
          </a:xfrm>
          <a:prstGeom prst="rect">
            <a:avLst/>
          </a:prstGeom>
          <a:noFill/>
        </p:spPr>
        <p:txBody>
          <a:bodyPr wrap="square">
            <a:spAutoFit/>
          </a:bodyPr>
          <a:lstStyle/>
          <a:p>
            <a:pPr marL="560388" indent="-560388">
              <a:lnSpc>
                <a:spcPct val="110000"/>
              </a:lnSpc>
              <a:spcBef>
                <a:spcPts val="600"/>
              </a:spcBef>
              <a:buFont typeface="Arial" panose="020B0604020202020204" pitchFamily="34" charset="0"/>
              <a:buChar char="•"/>
              <a:defRPr/>
            </a:pPr>
            <a:r>
              <a:rPr lang="en-US" sz="2400" dirty="0">
                <a:solidFill>
                  <a:schemeClr val="tx1"/>
                </a:solidFill>
                <a:cs typeface="Arial" pitchFamily="34" charset="0"/>
              </a:rPr>
              <a:t>NPV &gt; 0: </a:t>
            </a:r>
            <a:r>
              <a:rPr lang="en-US" sz="2400" dirty="0" err="1">
                <a:solidFill>
                  <a:schemeClr val="tx1"/>
                </a:solidFill>
                <a:cs typeface="Arial" pitchFamily="34" charset="0"/>
              </a:rPr>
              <a:t>dự</a:t>
            </a:r>
            <a:r>
              <a:rPr lang="en-US" sz="2400" dirty="0">
                <a:solidFill>
                  <a:schemeClr val="tx1"/>
                </a:solidFill>
                <a:cs typeface="Arial" pitchFamily="34" charset="0"/>
              </a:rPr>
              <a:t> </a:t>
            </a:r>
            <a:r>
              <a:rPr lang="en-US" sz="2400" dirty="0" err="1">
                <a:solidFill>
                  <a:schemeClr val="tx1"/>
                </a:solidFill>
                <a:cs typeface="Arial" pitchFamily="34" charset="0"/>
              </a:rPr>
              <a:t>án</a:t>
            </a:r>
            <a:r>
              <a:rPr lang="en-US" sz="2400" dirty="0">
                <a:solidFill>
                  <a:schemeClr val="tx1"/>
                </a:solidFill>
                <a:cs typeface="Arial" pitchFamily="34" charset="0"/>
              </a:rPr>
              <a:t> </a:t>
            </a:r>
            <a:r>
              <a:rPr lang="en-US" sz="2400" dirty="0" err="1">
                <a:solidFill>
                  <a:schemeClr val="tx1"/>
                </a:solidFill>
                <a:cs typeface="Arial" pitchFamily="34" charset="0"/>
              </a:rPr>
              <a:t>có</a:t>
            </a:r>
            <a:r>
              <a:rPr lang="en-US" sz="2400" dirty="0">
                <a:solidFill>
                  <a:schemeClr val="tx1"/>
                </a:solidFill>
                <a:cs typeface="Arial" pitchFamily="34" charset="0"/>
              </a:rPr>
              <a:t> NPV </a:t>
            </a:r>
            <a:r>
              <a:rPr lang="en-US" sz="2400" dirty="0" err="1">
                <a:solidFill>
                  <a:schemeClr val="tx1"/>
                </a:solidFill>
                <a:cs typeface="Arial" pitchFamily="34" charset="0"/>
              </a:rPr>
              <a:t>càng</a:t>
            </a:r>
            <a:r>
              <a:rPr lang="en-US" sz="2400" dirty="0">
                <a:solidFill>
                  <a:schemeClr val="tx1"/>
                </a:solidFill>
                <a:cs typeface="Arial" pitchFamily="34" charset="0"/>
              </a:rPr>
              <a:t> </a:t>
            </a:r>
            <a:r>
              <a:rPr lang="en-US" sz="2400" dirty="0" err="1">
                <a:solidFill>
                  <a:schemeClr val="tx1"/>
                </a:solidFill>
                <a:cs typeface="Arial" pitchFamily="34" charset="0"/>
              </a:rPr>
              <a:t>lớn</a:t>
            </a:r>
            <a:r>
              <a:rPr lang="en-US" sz="2400" dirty="0">
                <a:solidFill>
                  <a:schemeClr val="tx1"/>
                </a:solidFill>
                <a:cs typeface="Arial" pitchFamily="34" charset="0"/>
              </a:rPr>
              <a:t> </a:t>
            </a:r>
            <a:r>
              <a:rPr lang="en-US" sz="2400" dirty="0" err="1">
                <a:solidFill>
                  <a:schemeClr val="tx1"/>
                </a:solidFill>
                <a:cs typeface="Arial" pitchFamily="34" charset="0"/>
              </a:rPr>
              <a:t>thì</a:t>
            </a:r>
            <a:r>
              <a:rPr lang="en-US" sz="2400" dirty="0">
                <a:solidFill>
                  <a:schemeClr val="tx1"/>
                </a:solidFill>
                <a:cs typeface="Arial" pitchFamily="34" charset="0"/>
              </a:rPr>
              <a:t> </a:t>
            </a:r>
            <a:r>
              <a:rPr lang="en-US" sz="2400" dirty="0" err="1">
                <a:solidFill>
                  <a:schemeClr val="tx1"/>
                </a:solidFill>
                <a:cs typeface="Arial" pitchFamily="34" charset="0"/>
              </a:rPr>
              <a:t>hiệu</a:t>
            </a:r>
            <a:r>
              <a:rPr lang="en-US" sz="2400" dirty="0">
                <a:solidFill>
                  <a:schemeClr val="tx1"/>
                </a:solidFill>
                <a:cs typeface="Arial" pitchFamily="34" charset="0"/>
              </a:rPr>
              <a:t> </a:t>
            </a:r>
            <a:r>
              <a:rPr lang="en-US" sz="2400" dirty="0" err="1">
                <a:solidFill>
                  <a:schemeClr val="tx1"/>
                </a:solidFill>
                <a:cs typeface="Arial" pitchFamily="34" charset="0"/>
              </a:rPr>
              <a:t>quả</a:t>
            </a:r>
            <a:r>
              <a:rPr lang="en-US" sz="2400" dirty="0">
                <a:solidFill>
                  <a:schemeClr val="tx1"/>
                </a:solidFill>
                <a:cs typeface="Arial" pitchFamily="34" charset="0"/>
              </a:rPr>
              <a:t> </a:t>
            </a:r>
            <a:r>
              <a:rPr lang="en-US" sz="2400" dirty="0" err="1">
                <a:solidFill>
                  <a:schemeClr val="tx1"/>
                </a:solidFill>
                <a:cs typeface="Arial" pitchFamily="34" charset="0"/>
              </a:rPr>
              <a:t>tài</a:t>
            </a:r>
            <a:r>
              <a:rPr lang="en-US" sz="2400" dirty="0">
                <a:solidFill>
                  <a:schemeClr val="tx1"/>
                </a:solidFill>
                <a:cs typeface="Arial" pitchFamily="34" charset="0"/>
              </a:rPr>
              <a:t> </a:t>
            </a:r>
            <a:r>
              <a:rPr lang="en-US" sz="2400" dirty="0" err="1">
                <a:solidFill>
                  <a:schemeClr val="tx1"/>
                </a:solidFill>
                <a:cs typeface="Arial" pitchFamily="34" charset="0"/>
              </a:rPr>
              <a:t>chính</a:t>
            </a:r>
            <a:r>
              <a:rPr lang="en-US" sz="2400" dirty="0">
                <a:solidFill>
                  <a:schemeClr val="tx1"/>
                </a:solidFill>
                <a:cs typeface="Arial" pitchFamily="34" charset="0"/>
              </a:rPr>
              <a:t> </a:t>
            </a:r>
            <a:r>
              <a:rPr lang="en-US" sz="2400" dirty="0" err="1">
                <a:solidFill>
                  <a:schemeClr val="tx1"/>
                </a:solidFill>
                <a:cs typeface="Arial" pitchFamily="34" charset="0"/>
              </a:rPr>
              <a:t>dự</a:t>
            </a:r>
            <a:r>
              <a:rPr lang="en-US" sz="2400" dirty="0">
                <a:solidFill>
                  <a:schemeClr val="tx1"/>
                </a:solidFill>
                <a:cs typeface="Arial" pitchFamily="34" charset="0"/>
              </a:rPr>
              <a:t> </a:t>
            </a:r>
            <a:r>
              <a:rPr lang="en-US" sz="2400" dirty="0" err="1">
                <a:solidFill>
                  <a:schemeClr val="tx1"/>
                </a:solidFill>
                <a:cs typeface="Arial" pitchFamily="34" charset="0"/>
              </a:rPr>
              <a:t>án</a:t>
            </a:r>
            <a:r>
              <a:rPr lang="en-US" sz="2400" dirty="0">
                <a:solidFill>
                  <a:schemeClr val="tx1"/>
                </a:solidFill>
                <a:cs typeface="Arial" pitchFamily="34" charset="0"/>
              </a:rPr>
              <a:t> </a:t>
            </a:r>
            <a:r>
              <a:rPr lang="en-US" sz="2400" dirty="0" err="1">
                <a:solidFill>
                  <a:schemeClr val="tx1"/>
                </a:solidFill>
                <a:cs typeface="Arial" pitchFamily="34" charset="0"/>
              </a:rPr>
              <a:t>càng</a:t>
            </a:r>
            <a:r>
              <a:rPr lang="en-US" sz="2400" dirty="0">
                <a:solidFill>
                  <a:schemeClr val="tx1"/>
                </a:solidFill>
                <a:cs typeface="Arial" pitchFamily="34" charset="0"/>
              </a:rPr>
              <a:t> </a:t>
            </a:r>
            <a:r>
              <a:rPr lang="en-US" sz="2400" dirty="0" err="1">
                <a:solidFill>
                  <a:schemeClr val="tx1"/>
                </a:solidFill>
                <a:cs typeface="Arial" pitchFamily="34" charset="0"/>
              </a:rPr>
              <a:t>cao</a:t>
            </a:r>
            <a:r>
              <a:rPr lang="en-US" sz="2400" dirty="0">
                <a:solidFill>
                  <a:schemeClr val="tx1"/>
                </a:solidFill>
                <a:cs typeface="Arial" pitchFamily="34" charset="0"/>
              </a:rPr>
              <a:t>.</a:t>
            </a:r>
          </a:p>
          <a:p>
            <a:pPr marL="560388" indent="-560388">
              <a:lnSpc>
                <a:spcPct val="110000"/>
              </a:lnSpc>
              <a:spcBef>
                <a:spcPts val="600"/>
              </a:spcBef>
              <a:buFont typeface="Arial" panose="020B0604020202020204" pitchFamily="34" charset="0"/>
              <a:buChar char="•"/>
              <a:defRPr/>
            </a:pPr>
            <a:r>
              <a:rPr lang="en-US" sz="2400" dirty="0">
                <a:solidFill>
                  <a:schemeClr val="tx1"/>
                </a:solidFill>
                <a:cs typeface="Arial" pitchFamily="34" charset="0"/>
              </a:rPr>
              <a:t>NPV ≤ 0: </a:t>
            </a:r>
            <a:r>
              <a:rPr lang="en-US" sz="2400" dirty="0" err="1">
                <a:solidFill>
                  <a:schemeClr val="tx1"/>
                </a:solidFill>
                <a:cs typeface="Arial" pitchFamily="34" charset="0"/>
              </a:rPr>
              <a:t>dự</a:t>
            </a:r>
            <a:r>
              <a:rPr lang="en-US" sz="2400" dirty="0">
                <a:solidFill>
                  <a:schemeClr val="tx1"/>
                </a:solidFill>
                <a:cs typeface="Arial" pitchFamily="34" charset="0"/>
              </a:rPr>
              <a:t> </a:t>
            </a:r>
            <a:r>
              <a:rPr lang="en-US" sz="2400" dirty="0" err="1">
                <a:solidFill>
                  <a:schemeClr val="tx1"/>
                </a:solidFill>
                <a:cs typeface="Arial" pitchFamily="34" charset="0"/>
              </a:rPr>
              <a:t>án</a:t>
            </a:r>
            <a:r>
              <a:rPr lang="en-US" sz="2400" dirty="0">
                <a:solidFill>
                  <a:schemeClr val="tx1"/>
                </a:solidFill>
                <a:cs typeface="Arial" pitchFamily="34" charset="0"/>
              </a:rPr>
              <a:t> </a:t>
            </a:r>
            <a:r>
              <a:rPr lang="en-US" sz="2400" dirty="0" err="1">
                <a:solidFill>
                  <a:schemeClr val="tx1"/>
                </a:solidFill>
                <a:cs typeface="Arial" pitchFamily="34" charset="0"/>
              </a:rPr>
              <a:t>không</a:t>
            </a:r>
            <a:r>
              <a:rPr lang="en-US" sz="2400" dirty="0">
                <a:solidFill>
                  <a:schemeClr val="tx1"/>
                </a:solidFill>
                <a:cs typeface="Arial" pitchFamily="34" charset="0"/>
              </a:rPr>
              <a:t> </a:t>
            </a:r>
            <a:r>
              <a:rPr lang="en-US" sz="2400" dirty="0" err="1">
                <a:solidFill>
                  <a:schemeClr val="tx1"/>
                </a:solidFill>
                <a:cs typeface="Arial" pitchFamily="34" charset="0"/>
              </a:rPr>
              <a:t>đạt</a:t>
            </a:r>
            <a:r>
              <a:rPr lang="en-US" sz="2400" dirty="0">
                <a:solidFill>
                  <a:schemeClr val="tx1"/>
                </a:solidFill>
                <a:cs typeface="Arial" pitchFamily="34" charset="0"/>
              </a:rPr>
              <a:t> </a:t>
            </a:r>
            <a:r>
              <a:rPr lang="en-US" sz="2400" dirty="0" err="1">
                <a:solidFill>
                  <a:schemeClr val="tx1"/>
                </a:solidFill>
                <a:cs typeface="Arial" pitchFamily="34" charset="0"/>
              </a:rPr>
              <a:t>hiệu</a:t>
            </a:r>
            <a:r>
              <a:rPr lang="en-US" sz="2400" dirty="0">
                <a:solidFill>
                  <a:schemeClr val="tx1"/>
                </a:solidFill>
                <a:cs typeface="Arial" pitchFamily="34" charset="0"/>
              </a:rPr>
              <a:t> </a:t>
            </a:r>
            <a:r>
              <a:rPr lang="en-US" sz="2400" dirty="0" err="1">
                <a:solidFill>
                  <a:schemeClr val="tx1"/>
                </a:solidFill>
                <a:cs typeface="Arial" pitchFamily="34" charset="0"/>
              </a:rPr>
              <a:t>quả</a:t>
            </a:r>
            <a:r>
              <a:rPr lang="en-US" sz="2400" dirty="0">
                <a:solidFill>
                  <a:schemeClr val="tx1"/>
                </a:solidFill>
                <a:cs typeface="Arial" pitchFamily="34" charset="0"/>
              </a:rPr>
              <a:t> </a:t>
            </a:r>
            <a:r>
              <a:rPr lang="en-US" sz="2400" dirty="0" err="1">
                <a:solidFill>
                  <a:schemeClr val="tx1"/>
                </a:solidFill>
                <a:cs typeface="Arial" pitchFamily="34" charset="0"/>
              </a:rPr>
              <a:t>tài</a:t>
            </a:r>
            <a:r>
              <a:rPr lang="en-US" sz="2400" dirty="0">
                <a:solidFill>
                  <a:schemeClr val="tx1"/>
                </a:solidFill>
                <a:cs typeface="Arial" pitchFamily="34" charset="0"/>
              </a:rPr>
              <a:t> </a:t>
            </a:r>
            <a:r>
              <a:rPr lang="en-US" sz="2400" dirty="0" err="1">
                <a:solidFill>
                  <a:schemeClr val="tx1"/>
                </a:solidFill>
                <a:cs typeface="Arial" pitchFamily="34" charset="0"/>
              </a:rPr>
              <a:t>chính</a:t>
            </a:r>
            <a:endParaRPr lang="en-US" sz="2400" dirty="0">
              <a:solidFill>
                <a:schemeClr val="tx1"/>
              </a:solidFill>
            </a:endParaRPr>
          </a:p>
          <a:p>
            <a:pPr marL="560388" indent="-560388">
              <a:lnSpc>
                <a:spcPct val="110000"/>
              </a:lnSpc>
              <a:spcBef>
                <a:spcPts val="600"/>
              </a:spcBef>
              <a:defRPr/>
            </a:pPr>
            <a:r>
              <a:rPr lang="en-US" sz="2400" b="1" dirty="0">
                <a:solidFill>
                  <a:schemeClr val="tx1"/>
                </a:solidFill>
              </a:rPr>
              <a:t>Ph</a:t>
            </a:r>
            <a:r>
              <a:rPr lang="vi-VN" sz="2400" b="1" dirty="0">
                <a:solidFill>
                  <a:schemeClr val="tx1"/>
                </a:solidFill>
              </a:rPr>
              <a:t>ươ</a:t>
            </a:r>
            <a:r>
              <a:rPr lang="en-US" sz="2400" b="1" dirty="0">
                <a:solidFill>
                  <a:schemeClr val="tx1"/>
                </a:solidFill>
              </a:rPr>
              <a:t>ng </a:t>
            </a:r>
            <a:r>
              <a:rPr lang="en-US" sz="2400" b="1" dirty="0" err="1">
                <a:solidFill>
                  <a:schemeClr val="tx1"/>
                </a:solidFill>
              </a:rPr>
              <a:t>án</a:t>
            </a:r>
            <a:r>
              <a:rPr lang="en-US" sz="2400" b="1" dirty="0">
                <a:solidFill>
                  <a:schemeClr val="tx1"/>
                </a:solidFill>
              </a:rPr>
              <a:t> </a:t>
            </a:r>
            <a:r>
              <a:rPr lang="vi-VN" sz="2400" b="1" dirty="0">
                <a:solidFill>
                  <a:schemeClr val="tx1"/>
                </a:solidFill>
              </a:rPr>
              <a:t>đượ</a:t>
            </a:r>
            <a:r>
              <a:rPr lang="en-US" sz="2400" b="1" dirty="0">
                <a:solidFill>
                  <a:schemeClr val="tx1"/>
                </a:solidFill>
              </a:rPr>
              <a:t>c </a:t>
            </a:r>
            <a:r>
              <a:rPr lang="en-US" sz="2400" b="1" dirty="0" err="1">
                <a:solidFill>
                  <a:schemeClr val="tx1"/>
                </a:solidFill>
              </a:rPr>
              <a:t>chọn</a:t>
            </a:r>
            <a:r>
              <a:rPr lang="en-US" sz="2400" b="1" dirty="0">
                <a:solidFill>
                  <a:schemeClr val="tx1"/>
                </a:solidFill>
              </a:rPr>
              <a:t> </a:t>
            </a:r>
            <a:r>
              <a:rPr lang="en-US" sz="2400" b="1" dirty="0" err="1">
                <a:solidFill>
                  <a:schemeClr val="tx1"/>
                </a:solidFill>
              </a:rPr>
              <a:t>là</a:t>
            </a:r>
            <a:r>
              <a:rPr lang="en-US" sz="2400" b="1" dirty="0">
                <a:solidFill>
                  <a:schemeClr val="tx1"/>
                </a:solidFill>
              </a:rPr>
              <a:t> </a:t>
            </a:r>
            <a:r>
              <a:rPr lang="en-US" sz="2400" b="1" dirty="0" err="1">
                <a:solidFill>
                  <a:schemeClr val="tx1"/>
                </a:solidFill>
              </a:rPr>
              <a:t>ph</a:t>
            </a:r>
            <a:r>
              <a:rPr lang="vi-VN" sz="2400" b="1" dirty="0">
                <a:solidFill>
                  <a:schemeClr val="tx1"/>
                </a:solidFill>
              </a:rPr>
              <a:t>ươ</a:t>
            </a:r>
            <a:r>
              <a:rPr lang="en-US" sz="2400" b="1" dirty="0">
                <a:solidFill>
                  <a:schemeClr val="tx1"/>
                </a:solidFill>
              </a:rPr>
              <a:t>ng </a:t>
            </a:r>
            <a:r>
              <a:rPr lang="en-US" sz="2400" b="1" dirty="0" err="1">
                <a:solidFill>
                  <a:schemeClr val="tx1"/>
                </a:solidFill>
              </a:rPr>
              <a:t>án</a:t>
            </a:r>
            <a:r>
              <a:rPr lang="en-US" sz="2400" b="1" dirty="0">
                <a:solidFill>
                  <a:schemeClr val="tx1"/>
                </a:solidFill>
              </a:rPr>
              <a:t> </a:t>
            </a:r>
            <a:r>
              <a:rPr lang="en-US" sz="2400" b="1" dirty="0" err="1">
                <a:solidFill>
                  <a:schemeClr val="tx1"/>
                </a:solidFill>
              </a:rPr>
              <a:t>có</a:t>
            </a:r>
            <a:r>
              <a:rPr lang="en-US" sz="2400" b="1" dirty="0">
                <a:solidFill>
                  <a:schemeClr val="tx1"/>
                </a:solidFill>
              </a:rPr>
              <a:t> NPV </a:t>
            </a:r>
            <a:r>
              <a:rPr lang="en-US" sz="2400" b="1" dirty="0" err="1">
                <a:solidFill>
                  <a:schemeClr val="tx1"/>
                </a:solidFill>
              </a:rPr>
              <a:t>lớn</a:t>
            </a:r>
            <a:r>
              <a:rPr lang="en-US" sz="2400" b="1" dirty="0">
                <a:solidFill>
                  <a:schemeClr val="tx1"/>
                </a:solidFill>
              </a:rPr>
              <a:t> </a:t>
            </a:r>
            <a:r>
              <a:rPr lang="en-US" sz="2400" b="1" dirty="0" err="1">
                <a:solidFill>
                  <a:schemeClr val="tx1"/>
                </a:solidFill>
              </a:rPr>
              <a:t>nhất</a:t>
            </a:r>
            <a:r>
              <a:rPr lang="en-US" sz="2400" b="1" dirty="0">
                <a:solidFill>
                  <a:schemeClr val="tx1"/>
                </a:solidFill>
              </a:rPr>
              <a:t> </a:t>
            </a:r>
            <a:r>
              <a:rPr lang="en-US" sz="2400" b="1" dirty="0" err="1">
                <a:solidFill>
                  <a:schemeClr val="tx1"/>
                </a:solidFill>
              </a:rPr>
              <a:t>và</a:t>
            </a:r>
            <a:r>
              <a:rPr lang="en-US" sz="2400" b="1" dirty="0">
                <a:solidFill>
                  <a:schemeClr val="tx1"/>
                </a:solidFill>
              </a:rPr>
              <a:t> NPV &gt;0</a:t>
            </a:r>
          </a:p>
          <a:p>
            <a:pPr marL="342900" indent="-342900">
              <a:buFont typeface="Wingdings" panose="05000000000000000000" pitchFamily="2" charset="2"/>
              <a:buChar char="q"/>
            </a:pPr>
            <a:r>
              <a:rPr lang="en-US" sz="2400" b="1" dirty="0" err="1">
                <a:solidFill>
                  <a:schemeClr val="tx1"/>
                </a:solidFill>
              </a:rPr>
              <a:t>Các</a:t>
            </a:r>
            <a:r>
              <a:rPr lang="en-US" sz="2400" b="1" dirty="0">
                <a:solidFill>
                  <a:schemeClr val="tx1"/>
                </a:solidFill>
              </a:rPr>
              <a:t> </a:t>
            </a:r>
            <a:r>
              <a:rPr lang="en-US" sz="2400" b="1" dirty="0" err="1">
                <a:solidFill>
                  <a:schemeClr val="tx1"/>
                </a:solidFill>
              </a:rPr>
              <a:t>dự</a:t>
            </a:r>
            <a:r>
              <a:rPr lang="en-US" sz="2400" b="1" dirty="0">
                <a:solidFill>
                  <a:schemeClr val="tx1"/>
                </a:solidFill>
              </a:rPr>
              <a:t> </a:t>
            </a:r>
            <a:r>
              <a:rPr lang="en-US" sz="2400" b="1" dirty="0" err="1">
                <a:solidFill>
                  <a:schemeClr val="tx1"/>
                </a:solidFill>
              </a:rPr>
              <a:t>án</a:t>
            </a:r>
            <a:r>
              <a:rPr lang="en-US" sz="2400" b="1" dirty="0">
                <a:solidFill>
                  <a:schemeClr val="tx1"/>
                </a:solidFill>
              </a:rPr>
              <a:t> </a:t>
            </a:r>
            <a:r>
              <a:rPr lang="en-US" sz="2400" b="1" dirty="0" err="1">
                <a:solidFill>
                  <a:schemeClr val="tx1"/>
                </a:solidFill>
              </a:rPr>
              <a:t>có</a:t>
            </a:r>
            <a:r>
              <a:rPr lang="en-US" sz="2400" b="1" dirty="0">
                <a:solidFill>
                  <a:schemeClr val="tx1"/>
                </a:solidFill>
              </a:rPr>
              <a:t> </a:t>
            </a:r>
            <a:r>
              <a:rPr lang="en-US" sz="2400" b="1" dirty="0" err="1">
                <a:solidFill>
                  <a:schemeClr val="tx1"/>
                </a:solidFill>
              </a:rPr>
              <a:t>tuổi</a:t>
            </a:r>
            <a:r>
              <a:rPr lang="en-US" sz="2400" b="1" dirty="0">
                <a:solidFill>
                  <a:schemeClr val="tx1"/>
                </a:solidFill>
              </a:rPr>
              <a:t> </a:t>
            </a:r>
            <a:r>
              <a:rPr lang="en-US" sz="2400" b="1" dirty="0" err="1">
                <a:solidFill>
                  <a:schemeClr val="tx1"/>
                </a:solidFill>
              </a:rPr>
              <a:t>thọ</a:t>
            </a:r>
            <a:r>
              <a:rPr lang="en-US" sz="2400" b="1" dirty="0">
                <a:solidFill>
                  <a:schemeClr val="tx1"/>
                </a:solidFill>
              </a:rPr>
              <a:t> </a:t>
            </a:r>
            <a:r>
              <a:rPr lang="en-US" sz="2400" b="1" dirty="0" err="1">
                <a:solidFill>
                  <a:schemeClr val="tx1"/>
                </a:solidFill>
              </a:rPr>
              <a:t>bằng</a:t>
            </a:r>
            <a:r>
              <a:rPr lang="en-US" sz="2400" b="1" dirty="0">
                <a:solidFill>
                  <a:schemeClr val="tx1"/>
                </a:solidFill>
              </a:rPr>
              <a:t> </a:t>
            </a:r>
            <a:r>
              <a:rPr lang="en-US" sz="2400" b="1" dirty="0" err="1">
                <a:solidFill>
                  <a:schemeClr val="tx1"/>
                </a:solidFill>
              </a:rPr>
              <a:t>nhau</a:t>
            </a:r>
            <a:endParaRPr lang="en-US" sz="2400" b="1" dirty="0">
              <a:solidFill>
                <a:schemeClr val="tx1"/>
              </a:solidFill>
            </a:endParaRPr>
          </a:p>
          <a:p>
            <a:pPr marL="342900" lvl="1" indent="0">
              <a:buNone/>
            </a:pPr>
            <a:r>
              <a:rPr lang="en-US" sz="2400" dirty="0">
                <a:solidFill>
                  <a:schemeClr val="tx1"/>
                </a:solidFill>
              </a:rPr>
              <a:t>- So </a:t>
            </a:r>
            <a:r>
              <a:rPr lang="en-US" sz="2400" dirty="0" err="1">
                <a:solidFill>
                  <a:schemeClr val="tx1"/>
                </a:solidFill>
              </a:rPr>
              <a:t>sánh</a:t>
            </a:r>
            <a:r>
              <a:rPr lang="en-US" sz="2400" dirty="0">
                <a:solidFill>
                  <a:schemeClr val="tx1"/>
                </a:solidFill>
              </a:rPr>
              <a:t> </a:t>
            </a:r>
            <a:r>
              <a:rPr lang="en-US" sz="2400" dirty="0" err="1">
                <a:solidFill>
                  <a:schemeClr val="tx1"/>
                </a:solidFill>
              </a:rPr>
              <a:t>trực</a:t>
            </a:r>
            <a:r>
              <a:rPr lang="en-US" sz="2400" dirty="0">
                <a:solidFill>
                  <a:schemeClr val="tx1"/>
                </a:solidFill>
              </a:rPr>
              <a:t> </a:t>
            </a:r>
            <a:r>
              <a:rPr lang="en-US" sz="2400" dirty="0" err="1">
                <a:solidFill>
                  <a:schemeClr val="tx1"/>
                </a:solidFill>
              </a:rPr>
              <a:t>tiếp</a:t>
            </a:r>
            <a:r>
              <a:rPr lang="en-US" sz="2400" dirty="0">
                <a:solidFill>
                  <a:schemeClr val="tx1"/>
                </a:solidFill>
              </a:rPr>
              <a:t> </a:t>
            </a:r>
            <a:r>
              <a:rPr lang="en-US" sz="2400" dirty="0" err="1">
                <a:solidFill>
                  <a:schemeClr val="tx1"/>
                </a:solidFill>
              </a:rPr>
              <a:t>giá</a:t>
            </a:r>
            <a:r>
              <a:rPr lang="en-US" sz="2400" dirty="0">
                <a:solidFill>
                  <a:schemeClr val="tx1"/>
                </a:solidFill>
              </a:rPr>
              <a:t> </a:t>
            </a:r>
            <a:r>
              <a:rPr lang="en-US" sz="2400" dirty="0" err="1">
                <a:solidFill>
                  <a:schemeClr val="tx1"/>
                </a:solidFill>
              </a:rPr>
              <a:t>trị</a:t>
            </a:r>
            <a:r>
              <a:rPr lang="en-US" sz="2400" dirty="0">
                <a:solidFill>
                  <a:schemeClr val="tx1"/>
                </a:solidFill>
              </a:rPr>
              <a:t> NPV </a:t>
            </a:r>
            <a:r>
              <a:rPr lang="en-US" sz="2400" dirty="0" err="1">
                <a:solidFill>
                  <a:schemeClr val="tx1"/>
                </a:solidFill>
              </a:rPr>
              <a:t>của</a:t>
            </a:r>
            <a:r>
              <a:rPr lang="en-US" sz="2400" dirty="0">
                <a:solidFill>
                  <a:schemeClr val="tx1"/>
                </a:solidFill>
              </a:rPr>
              <a:t> </a:t>
            </a:r>
            <a:r>
              <a:rPr lang="en-US" sz="2400" dirty="0" err="1">
                <a:solidFill>
                  <a:schemeClr val="tx1"/>
                </a:solidFill>
              </a:rPr>
              <a:t>các</a:t>
            </a:r>
            <a:r>
              <a:rPr lang="en-US" sz="2400" dirty="0">
                <a:solidFill>
                  <a:schemeClr val="tx1"/>
                </a:solidFill>
              </a:rPr>
              <a:t> </a:t>
            </a:r>
            <a:r>
              <a:rPr lang="en-US" sz="2400" dirty="0" err="1">
                <a:solidFill>
                  <a:schemeClr val="tx1"/>
                </a:solidFill>
              </a:rPr>
              <a:t>dự</a:t>
            </a:r>
            <a:r>
              <a:rPr lang="en-US" sz="2400" dirty="0">
                <a:solidFill>
                  <a:schemeClr val="tx1"/>
                </a:solidFill>
              </a:rPr>
              <a:t> </a:t>
            </a:r>
            <a:r>
              <a:rPr lang="en-US" sz="2400" dirty="0" err="1">
                <a:solidFill>
                  <a:schemeClr val="tx1"/>
                </a:solidFill>
              </a:rPr>
              <a:t>án</a:t>
            </a:r>
            <a:endParaRPr lang="en-US" sz="2400" dirty="0">
              <a:solidFill>
                <a:schemeClr val="tx1"/>
              </a:solidFill>
            </a:endParaRPr>
          </a:p>
          <a:p>
            <a:pPr marL="342900" indent="-342900">
              <a:buFont typeface="Wingdings" panose="05000000000000000000" pitchFamily="2" charset="2"/>
              <a:buChar char="q"/>
            </a:pPr>
            <a:r>
              <a:rPr lang="en-US" sz="2400" b="1" dirty="0" err="1">
                <a:solidFill>
                  <a:schemeClr val="tx1"/>
                </a:solidFill>
              </a:rPr>
              <a:t>Các</a:t>
            </a:r>
            <a:r>
              <a:rPr lang="en-US" sz="2400" b="1" dirty="0">
                <a:solidFill>
                  <a:schemeClr val="tx1"/>
                </a:solidFill>
              </a:rPr>
              <a:t> </a:t>
            </a:r>
            <a:r>
              <a:rPr lang="en-US" sz="2400" b="1" dirty="0" err="1">
                <a:solidFill>
                  <a:schemeClr val="tx1"/>
                </a:solidFill>
              </a:rPr>
              <a:t>dự</a:t>
            </a:r>
            <a:r>
              <a:rPr lang="en-US" sz="2400" b="1" dirty="0">
                <a:solidFill>
                  <a:schemeClr val="tx1"/>
                </a:solidFill>
              </a:rPr>
              <a:t> </a:t>
            </a:r>
            <a:r>
              <a:rPr lang="en-US" sz="2400" b="1" dirty="0" err="1">
                <a:solidFill>
                  <a:schemeClr val="tx1"/>
                </a:solidFill>
              </a:rPr>
              <a:t>án</a:t>
            </a:r>
            <a:r>
              <a:rPr lang="en-US" sz="2400" b="1" dirty="0">
                <a:solidFill>
                  <a:schemeClr val="tx1"/>
                </a:solidFill>
              </a:rPr>
              <a:t> </a:t>
            </a:r>
            <a:r>
              <a:rPr lang="en-US" sz="2400" b="1" dirty="0" err="1">
                <a:solidFill>
                  <a:schemeClr val="tx1"/>
                </a:solidFill>
              </a:rPr>
              <a:t>có</a:t>
            </a:r>
            <a:r>
              <a:rPr lang="en-US" sz="2400" b="1" dirty="0">
                <a:solidFill>
                  <a:schemeClr val="tx1"/>
                </a:solidFill>
              </a:rPr>
              <a:t> </a:t>
            </a:r>
            <a:r>
              <a:rPr lang="en-US" sz="2400" b="1" dirty="0" err="1">
                <a:solidFill>
                  <a:schemeClr val="tx1"/>
                </a:solidFill>
              </a:rPr>
              <a:t>tuổi</a:t>
            </a:r>
            <a:r>
              <a:rPr lang="en-US" sz="2400" b="1" dirty="0">
                <a:solidFill>
                  <a:schemeClr val="tx1"/>
                </a:solidFill>
              </a:rPr>
              <a:t> </a:t>
            </a:r>
            <a:r>
              <a:rPr lang="en-US" sz="2400" b="1" dirty="0" err="1">
                <a:solidFill>
                  <a:schemeClr val="tx1"/>
                </a:solidFill>
              </a:rPr>
              <a:t>thọ</a:t>
            </a:r>
            <a:r>
              <a:rPr lang="en-US" sz="2400" b="1" dirty="0">
                <a:solidFill>
                  <a:schemeClr val="tx1"/>
                </a:solidFill>
              </a:rPr>
              <a:t> </a:t>
            </a:r>
            <a:r>
              <a:rPr lang="en-US" sz="2400" b="1" dirty="0" err="1">
                <a:solidFill>
                  <a:schemeClr val="tx1"/>
                </a:solidFill>
              </a:rPr>
              <a:t>khác</a:t>
            </a:r>
            <a:r>
              <a:rPr lang="en-US" sz="2400" b="1" dirty="0">
                <a:solidFill>
                  <a:schemeClr val="tx1"/>
                </a:solidFill>
              </a:rPr>
              <a:t> </a:t>
            </a:r>
            <a:r>
              <a:rPr lang="en-US" sz="2400" b="1" dirty="0" err="1">
                <a:solidFill>
                  <a:schemeClr val="tx1"/>
                </a:solidFill>
              </a:rPr>
              <a:t>nhau</a:t>
            </a:r>
            <a:endParaRPr lang="en-US" sz="2400" b="1" dirty="0">
              <a:solidFill>
                <a:schemeClr val="tx1"/>
              </a:solidFill>
            </a:endParaRPr>
          </a:p>
          <a:p>
            <a:pPr marL="342900" lvl="1" indent="0">
              <a:buNone/>
            </a:pPr>
            <a:r>
              <a:rPr lang="en-US" sz="2400" dirty="0">
                <a:solidFill>
                  <a:schemeClr val="tx1"/>
                </a:solidFill>
              </a:rPr>
              <a:t>- </a:t>
            </a:r>
            <a:r>
              <a:rPr lang="en-US" sz="2400" dirty="0" err="1">
                <a:solidFill>
                  <a:schemeClr val="tx1"/>
                </a:solidFill>
              </a:rPr>
              <a:t>Tìm</a:t>
            </a:r>
            <a:r>
              <a:rPr lang="en-US" sz="2400" dirty="0">
                <a:solidFill>
                  <a:schemeClr val="tx1"/>
                </a:solidFill>
              </a:rPr>
              <a:t> </a:t>
            </a:r>
            <a:r>
              <a:rPr lang="en-US" sz="2400" dirty="0" err="1">
                <a:solidFill>
                  <a:schemeClr val="tx1"/>
                </a:solidFill>
              </a:rPr>
              <a:t>bội</a:t>
            </a:r>
            <a:r>
              <a:rPr lang="en-US" sz="2400" dirty="0">
                <a:solidFill>
                  <a:schemeClr val="tx1"/>
                </a:solidFill>
              </a:rPr>
              <a:t> </a:t>
            </a:r>
            <a:r>
              <a:rPr lang="en-US" sz="2400" dirty="0" err="1">
                <a:solidFill>
                  <a:schemeClr val="tx1"/>
                </a:solidFill>
              </a:rPr>
              <a:t>số</a:t>
            </a:r>
            <a:r>
              <a:rPr lang="en-US" sz="2400" dirty="0">
                <a:solidFill>
                  <a:schemeClr val="tx1"/>
                </a:solidFill>
              </a:rPr>
              <a:t> </a:t>
            </a:r>
            <a:r>
              <a:rPr lang="en-US" sz="2400" dirty="0" err="1">
                <a:solidFill>
                  <a:schemeClr val="tx1"/>
                </a:solidFill>
              </a:rPr>
              <a:t>chung</a:t>
            </a:r>
            <a:r>
              <a:rPr lang="en-US" sz="2400" dirty="0">
                <a:solidFill>
                  <a:schemeClr val="tx1"/>
                </a:solidFill>
              </a:rPr>
              <a:t> </a:t>
            </a:r>
            <a:r>
              <a:rPr lang="en-US" sz="2400" dirty="0" err="1">
                <a:solidFill>
                  <a:schemeClr val="tx1"/>
                </a:solidFill>
              </a:rPr>
              <a:t>nhỏ</a:t>
            </a:r>
            <a:r>
              <a:rPr lang="en-US" sz="2400" dirty="0">
                <a:solidFill>
                  <a:schemeClr val="tx1"/>
                </a:solidFill>
              </a:rPr>
              <a:t> </a:t>
            </a:r>
            <a:r>
              <a:rPr lang="en-US" sz="2400" dirty="0" err="1">
                <a:solidFill>
                  <a:schemeClr val="tx1"/>
                </a:solidFill>
              </a:rPr>
              <a:t>nhất</a:t>
            </a:r>
            <a:r>
              <a:rPr lang="en-US" sz="2400" dirty="0">
                <a:solidFill>
                  <a:schemeClr val="tx1"/>
                </a:solidFill>
              </a:rPr>
              <a:t> </a:t>
            </a:r>
            <a:r>
              <a:rPr lang="en-US" sz="2400" dirty="0" err="1">
                <a:solidFill>
                  <a:schemeClr val="tx1"/>
                </a:solidFill>
              </a:rPr>
              <a:t>của</a:t>
            </a:r>
            <a:r>
              <a:rPr lang="en-US" sz="2400" dirty="0">
                <a:solidFill>
                  <a:schemeClr val="tx1"/>
                </a:solidFill>
              </a:rPr>
              <a:t> </a:t>
            </a:r>
            <a:r>
              <a:rPr lang="en-US" sz="2400" dirty="0" err="1">
                <a:solidFill>
                  <a:schemeClr val="tx1"/>
                </a:solidFill>
              </a:rPr>
              <a:t>tuổi</a:t>
            </a:r>
            <a:r>
              <a:rPr lang="en-US" sz="2400" dirty="0">
                <a:solidFill>
                  <a:schemeClr val="tx1"/>
                </a:solidFill>
              </a:rPr>
              <a:t> </a:t>
            </a:r>
            <a:r>
              <a:rPr lang="en-US" sz="2400" dirty="0" err="1">
                <a:solidFill>
                  <a:schemeClr val="tx1"/>
                </a:solidFill>
              </a:rPr>
              <a:t>thọ</a:t>
            </a:r>
            <a:r>
              <a:rPr lang="en-US" sz="2400" dirty="0">
                <a:solidFill>
                  <a:schemeClr val="tx1"/>
                </a:solidFill>
              </a:rPr>
              <a:t> </a:t>
            </a:r>
            <a:r>
              <a:rPr lang="en-US" sz="2400" dirty="0" err="1">
                <a:solidFill>
                  <a:schemeClr val="tx1"/>
                </a:solidFill>
              </a:rPr>
              <a:t>các</a:t>
            </a:r>
            <a:r>
              <a:rPr lang="en-US" sz="2400" dirty="0">
                <a:solidFill>
                  <a:schemeClr val="tx1"/>
                </a:solidFill>
              </a:rPr>
              <a:t> </a:t>
            </a:r>
            <a:r>
              <a:rPr lang="en-US" sz="2400" dirty="0" err="1">
                <a:solidFill>
                  <a:schemeClr val="tx1"/>
                </a:solidFill>
              </a:rPr>
              <a:t>dự</a:t>
            </a:r>
            <a:r>
              <a:rPr lang="en-US" sz="2400" dirty="0">
                <a:solidFill>
                  <a:schemeClr val="tx1"/>
                </a:solidFill>
              </a:rPr>
              <a:t> </a:t>
            </a:r>
            <a:r>
              <a:rPr lang="en-US" sz="2400" dirty="0" err="1">
                <a:solidFill>
                  <a:schemeClr val="tx1"/>
                </a:solidFill>
              </a:rPr>
              <a:t>án</a:t>
            </a:r>
            <a:endParaRPr lang="en-US" sz="2400" dirty="0">
              <a:solidFill>
                <a:schemeClr val="tx1"/>
              </a:solidFill>
            </a:endParaRPr>
          </a:p>
          <a:p>
            <a:pPr marL="342900" lvl="1" indent="0">
              <a:buNone/>
            </a:pPr>
            <a:r>
              <a:rPr lang="en-US" sz="2400" dirty="0">
                <a:solidFill>
                  <a:schemeClr val="tx1"/>
                </a:solidFill>
              </a:rPr>
              <a:t>- </a:t>
            </a:r>
            <a:r>
              <a:rPr lang="en-US" sz="2400" dirty="0" err="1">
                <a:solidFill>
                  <a:schemeClr val="tx1"/>
                </a:solidFill>
              </a:rPr>
              <a:t>Lặp</a:t>
            </a:r>
            <a:r>
              <a:rPr lang="en-US" sz="2400" dirty="0">
                <a:solidFill>
                  <a:schemeClr val="tx1"/>
                </a:solidFill>
              </a:rPr>
              <a:t> </a:t>
            </a:r>
            <a:r>
              <a:rPr lang="en-US" sz="2400" dirty="0" err="1">
                <a:solidFill>
                  <a:schemeClr val="tx1"/>
                </a:solidFill>
              </a:rPr>
              <a:t>các</a:t>
            </a:r>
            <a:r>
              <a:rPr lang="en-US" sz="2400" dirty="0">
                <a:solidFill>
                  <a:schemeClr val="tx1"/>
                </a:solidFill>
              </a:rPr>
              <a:t> </a:t>
            </a:r>
            <a:r>
              <a:rPr lang="en-US" sz="2400" dirty="0" err="1">
                <a:solidFill>
                  <a:schemeClr val="tx1"/>
                </a:solidFill>
              </a:rPr>
              <a:t>dự</a:t>
            </a:r>
            <a:r>
              <a:rPr lang="en-US" sz="2400" dirty="0">
                <a:solidFill>
                  <a:schemeClr val="tx1"/>
                </a:solidFill>
              </a:rPr>
              <a:t> </a:t>
            </a:r>
            <a:r>
              <a:rPr lang="en-US" sz="2400" dirty="0" err="1">
                <a:solidFill>
                  <a:schemeClr val="tx1"/>
                </a:solidFill>
              </a:rPr>
              <a:t>án</a:t>
            </a:r>
            <a:r>
              <a:rPr lang="en-US" sz="2400" dirty="0">
                <a:solidFill>
                  <a:schemeClr val="tx1"/>
                </a:solidFill>
              </a:rPr>
              <a:t> </a:t>
            </a:r>
            <a:r>
              <a:rPr lang="en-US" sz="2400" dirty="0" err="1">
                <a:solidFill>
                  <a:schemeClr val="tx1"/>
                </a:solidFill>
              </a:rPr>
              <a:t>tới</a:t>
            </a:r>
            <a:r>
              <a:rPr lang="en-US" sz="2400" dirty="0">
                <a:solidFill>
                  <a:schemeClr val="tx1"/>
                </a:solidFill>
              </a:rPr>
              <a:t> </a:t>
            </a:r>
            <a:r>
              <a:rPr lang="en-US" sz="2400" dirty="0" err="1">
                <a:solidFill>
                  <a:schemeClr val="tx1"/>
                </a:solidFill>
              </a:rPr>
              <a:t>tuổi</a:t>
            </a:r>
            <a:r>
              <a:rPr lang="en-US" sz="2400" dirty="0">
                <a:solidFill>
                  <a:schemeClr val="tx1"/>
                </a:solidFill>
              </a:rPr>
              <a:t> </a:t>
            </a:r>
            <a:r>
              <a:rPr lang="en-US" sz="2400" dirty="0" err="1">
                <a:solidFill>
                  <a:schemeClr val="tx1"/>
                </a:solidFill>
              </a:rPr>
              <a:t>thọ</a:t>
            </a:r>
            <a:r>
              <a:rPr lang="en-US" sz="2400" dirty="0">
                <a:solidFill>
                  <a:schemeClr val="tx1"/>
                </a:solidFill>
              </a:rPr>
              <a:t> </a:t>
            </a:r>
            <a:r>
              <a:rPr lang="en-US" sz="2400" dirty="0" err="1">
                <a:solidFill>
                  <a:schemeClr val="tx1"/>
                </a:solidFill>
              </a:rPr>
              <a:t>bằng</a:t>
            </a:r>
            <a:r>
              <a:rPr lang="en-US" sz="2400" dirty="0">
                <a:solidFill>
                  <a:schemeClr val="tx1"/>
                </a:solidFill>
              </a:rPr>
              <a:t> </a:t>
            </a:r>
            <a:r>
              <a:rPr lang="en-US" sz="2400" dirty="0" err="1">
                <a:solidFill>
                  <a:schemeClr val="tx1"/>
                </a:solidFill>
              </a:rPr>
              <a:t>bội</a:t>
            </a:r>
            <a:r>
              <a:rPr lang="en-US" sz="2400" dirty="0">
                <a:solidFill>
                  <a:schemeClr val="tx1"/>
                </a:solidFill>
              </a:rPr>
              <a:t> </a:t>
            </a:r>
            <a:r>
              <a:rPr lang="en-US" sz="2400" dirty="0" err="1">
                <a:solidFill>
                  <a:schemeClr val="tx1"/>
                </a:solidFill>
              </a:rPr>
              <a:t>số</a:t>
            </a:r>
            <a:r>
              <a:rPr lang="en-US" sz="2400" dirty="0">
                <a:solidFill>
                  <a:schemeClr val="tx1"/>
                </a:solidFill>
              </a:rPr>
              <a:t> </a:t>
            </a:r>
            <a:r>
              <a:rPr lang="en-US" sz="2400" dirty="0" err="1">
                <a:solidFill>
                  <a:schemeClr val="tx1"/>
                </a:solidFill>
              </a:rPr>
              <a:t>chung</a:t>
            </a:r>
            <a:r>
              <a:rPr lang="en-US" sz="2400" dirty="0">
                <a:solidFill>
                  <a:schemeClr val="tx1"/>
                </a:solidFill>
              </a:rPr>
              <a:t> </a:t>
            </a:r>
            <a:r>
              <a:rPr lang="en-US" sz="2400" dirty="0" err="1">
                <a:solidFill>
                  <a:schemeClr val="tx1"/>
                </a:solidFill>
              </a:rPr>
              <a:t>nhỏ</a:t>
            </a:r>
            <a:r>
              <a:rPr lang="en-US" sz="2400" dirty="0">
                <a:solidFill>
                  <a:schemeClr val="tx1"/>
                </a:solidFill>
              </a:rPr>
              <a:t> </a:t>
            </a:r>
            <a:r>
              <a:rPr lang="en-US" sz="2400" dirty="0" err="1">
                <a:solidFill>
                  <a:schemeClr val="tx1"/>
                </a:solidFill>
              </a:rPr>
              <a:t>nhất</a:t>
            </a:r>
            <a:endParaRPr lang="en-US" sz="2400" dirty="0">
              <a:solidFill>
                <a:schemeClr val="tx1"/>
              </a:solidFill>
            </a:endParaRPr>
          </a:p>
          <a:p>
            <a:pPr marL="342900" lvl="1" indent="0">
              <a:buNone/>
            </a:pPr>
            <a:r>
              <a:rPr lang="en-US" sz="2400" dirty="0">
                <a:solidFill>
                  <a:schemeClr val="tx1"/>
                </a:solidFill>
              </a:rPr>
              <a:t>- So </a:t>
            </a:r>
            <a:r>
              <a:rPr lang="en-US" sz="2400" dirty="0" err="1">
                <a:solidFill>
                  <a:schemeClr val="tx1"/>
                </a:solidFill>
              </a:rPr>
              <a:t>sánh</a:t>
            </a:r>
            <a:r>
              <a:rPr lang="en-US" sz="2400" dirty="0">
                <a:solidFill>
                  <a:schemeClr val="tx1"/>
                </a:solidFill>
              </a:rPr>
              <a:t> </a:t>
            </a:r>
            <a:r>
              <a:rPr lang="en-US" sz="2400" dirty="0" err="1">
                <a:solidFill>
                  <a:schemeClr val="tx1"/>
                </a:solidFill>
              </a:rPr>
              <a:t>các</a:t>
            </a:r>
            <a:r>
              <a:rPr lang="en-US" sz="2400" dirty="0">
                <a:solidFill>
                  <a:schemeClr val="tx1"/>
                </a:solidFill>
              </a:rPr>
              <a:t> </a:t>
            </a:r>
            <a:r>
              <a:rPr lang="en-US" sz="2400" dirty="0" err="1">
                <a:solidFill>
                  <a:schemeClr val="tx1"/>
                </a:solidFill>
              </a:rPr>
              <a:t>dự</a:t>
            </a:r>
            <a:r>
              <a:rPr lang="en-US" sz="2400" dirty="0">
                <a:solidFill>
                  <a:schemeClr val="tx1"/>
                </a:solidFill>
              </a:rPr>
              <a:t> </a:t>
            </a:r>
            <a:r>
              <a:rPr lang="en-US" sz="2400" dirty="0" err="1">
                <a:solidFill>
                  <a:schemeClr val="tx1"/>
                </a:solidFill>
              </a:rPr>
              <a:t>án</a:t>
            </a:r>
            <a:r>
              <a:rPr lang="en-US" sz="2400" dirty="0">
                <a:solidFill>
                  <a:schemeClr val="tx1"/>
                </a:solidFill>
              </a:rPr>
              <a:t> </a:t>
            </a:r>
            <a:r>
              <a:rPr lang="en-US" sz="2400" dirty="0" err="1">
                <a:solidFill>
                  <a:schemeClr val="tx1"/>
                </a:solidFill>
              </a:rPr>
              <a:t>với</a:t>
            </a:r>
            <a:r>
              <a:rPr lang="en-US" sz="2400" dirty="0">
                <a:solidFill>
                  <a:schemeClr val="tx1"/>
                </a:solidFill>
              </a:rPr>
              <a:t> </a:t>
            </a:r>
            <a:r>
              <a:rPr lang="en-US" sz="2400" dirty="0" err="1">
                <a:solidFill>
                  <a:schemeClr val="tx1"/>
                </a:solidFill>
              </a:rPr>
              <a:t>thuổi</a:t>
            </a:r>
            <a:r>
              <a:rPr lang="en-US" sz="2400" dirty="0">
                <a:solidFill>
                  <a:schemeClr val="tx1"/>
                </a:solidFill>
              </a:rPr>
              <a:t> </a:t>
            </a:r>
            <a:r>
              <a:rPr lang="en-US" sz="2400" dirty="0" err="1">
                <a:solidFill>
                  <a:schemeClr val="tx1"/>
                </a:solidFill>
              </a:rPr>
              <a:t>thọ</a:t>
            </a:r>
            <a:r>
              <a:rPr lang="en-US" sz="2400" dirty="0">
                <a:solidFill>
                  <a:schemeClr val="tx1"/>
                </a:solidFill>
              </a:rPr>
              <a:t> </a:t>
            </a:r>
            <a:r>
              <a:rPr lang="en-US" sz="2400" dirty="0" err="1">
                <a:solidFill>
                  <a:schemeClr val="tx1"/>
                </a:solidFill>
              </a:rPr>
              <a:t>mới</a:t>
            </a:r>
            <a:endParaRPr lang="en-US" sz="2400" dirty="0">
              <a:solidFill>
                <a:schemeClr val="tx1"/>
              </a:solidFill>
            </a:endParaRPr>
          </a:p>
          <a:p>
            <a:pPr marL="342900" lvl="1" indent="0">
              <a:buNone/>
            </a:pPr>
            <a:r>
              <a:rPr lang="en-US" sz="2400" dirty="0">
                <a:solidFill>
                  <a:schemeClr val="tx1"/>
                </a:solidFill>
              </a:rPr>
              <a:t>- </a:t>
            </a:r>
            <a:r>
              <a:rPr lang="en-US" sz="2400" dirty="0" err="1">
                <a:solidFill>
                  <a:schemeClr val="tx1"/>
                </a:solidFill>
              </a:rPr>
              <a:t>Lưu</a:t>
            </a:r>
            <a:r>
              <a:rPr lang="en-US" sz="2400" dirty="0">
                <a:solidFill>
                  <a:schemeClr val="tx1"/>
                </a:solidFill>
              </a:rPr>
              <a:t> ý: </a:t>
            </a:r>
            <a:r>
              <a:rPr lang="en-US" sz="2400" dirty="0" err="1">
                <a:solidFill>
                  <a:schemeClr val="tx1"/>
                </a:solidFill>
              </a:rPr>
              <a:t>có</a:t>
            </a:r>
            <a:r>
              <a:rPr lang="en-US" sz="2400" dirty="0">
                <a:solidFill>
                  <a:schemeClr val="tx1"/>
                </a:solidFill>
              </a:rPr>
              <a:t> </a:t>
            </a:r>
            <a:r>
              <a:rPr lang="en-US" sz="2400" dirty="0" err="1">
                <a:solidFill>
                  <a:schemeClr val="tx1"/>
                </a:solidFill>
              </a:rPr>
              <a:t>thể</a:t>
            </a:r>
            <a:r>
              <a:rPr lang="en-US" sz="2400" dirty="0">
                <a:solidFill>
                  <a:schemeClr val="tx1"/>
                </a:solidFill>
              </a:rPr>
              <a:t> so </a:t>
            </a:r>
            <a:r>
              <a:rPr lang="en-US" sz="2400" dirty="0" err="1">
                <a:solidFill>
                  <a:schemeClr val="tx1"/>
                </a:solidFill>
              </a:rPr>
              <a:t>sánh</a:t>
            </a:r>
            <a:r>
              <a:rPr lang="en-US" sz="2400" dirty="0">
                <a:solidFill>
                  <a:schemeClr val="tx1"/>
                </a:solidFill>
              </a:rPr>
              <a:t> </a:t>
            </a:r>
            <a:r>
              <a:rPr lang="en-US" sz="2400" dirty="0" err="1">
                <a:solidFill>
                  <a:schemeClr val="tx1"/>
                </a:solidFill>
              </a:rPr>
              <a:t>từng</a:t>
            </a:r>
            <a:r>
              <a:rPr lang="en-US" sz="2400" dirty="0">
                <a:solidFill>
                  <a:schemeClr val="tx1"/>
                </a:solidFill>
              </a:rPr>
              <a:t> </a:t>
            </a:r>
            <a:r>
              <a:rPr lang="en-US" sz="2400" dirty="0" err="1">
                <a:solidFill>
                  <a:schemeClr val="tx1"/>
                </a:solidFill>
              </a:rPr>
              <a:t>cặp</a:t>
            </a:r>
            <a:r>
              <a:rPr lang="en-US" sz="2400" dirty="0">
                <a:solidFill>
                  <a:schemeClr val="tx1"/>
                </a:solidFill>
              </a:rPr>
              <a:t> </a:t>
            </a:r>
            <a:r>
              <a:rPr lang="en-US" sz="2400" dirty="0" err="1">
                <a:solidFill>
                  <a:schemeClr val="tx1"/>
                </a:solidFill>
              </a:rPr>
              <a:t>dự</a:t>
            </a:r>
            <a:r>
              <a:rPr lang="en-US" sz="2400" dirty="0">
                <a:solidFill>
                  <a:schemeClr val="tx1"/>
                </a:solidFill>
              </a:rPr>
              <a:t> </a:t>
            </a:r>
            <a:r>
              <a:rPr lang="en-US" sz="2400" dirty="0" err="1">
                <a:solidFill>
                  <a:schemeClr val="tx1"/>
                </a:solidFill>
              </a:rPr>
              <a:t>án</a:t>
            </a:r>
            <a:endParaRPr lang="en-US" sz="2400" dirty="0">
              <a:solidFill>
                <a:schemeClr val="tx1"/>
              </a:solidFill>
            </a:endParaRPr>
          </a:p>
        </p:txBody>
      </p:sp>
    </p:spTree>
    <p:extLst>
      <p:ext uri="{BB962C8B-B14F-4D97-AF65-F5344CB8AC3E}">
        <p14:creationId xmlns:p14="http://schemas.microsoft.com/office/powerpoint/2010/main" val="31622360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0F4D8-DFFC-4B6A-8CC3-A8F4DAE4BCA7}"/>
              </a:ext>
            </a:extLst>
          </p:cNvPr>
          <p:cNvSpPr>
            <a:spLocks noGrp="1"/>
          </p:cNvSpPr>
          <p:nvPr>
            <p:ph type="title"/>
          </p:nvPr>
        </p:nvSpPr>
        <p:spPr/>
        <p:txBody>
          <a:bodyPr>
            <a:noAutofit/>
          </a:bodyPr>
          <a:lstStyle/>
          <a:p>
            <a:r>
              <a:rPr lang="en-US" sz="3200" smtClean="0">
                <a:solidFill>
                  <a:schemeClr val="accent1">
                    <a:lumMod val="50000"/>
                  </a:schemeClr>
                </a:solidFill>
                <a:latin typeface="+mn-lt"/>
              </a:rPr>
              <a:t>ĐÁNH GIÁ DỰ ÁN TKNL THEO IRR</a:t>
            </a:r>
            <a:endParaRPr lang="en-US" sz="3200" dirty="0">
              <a:solidFill>
                <a:schemeClr val="accent1">
                  <a:lumMod val="50000"/>
                </a:schemeClr>
              </a:solidFill>
              <a:latin typeface="+mn-lt"/>
            </a:endParaRPr>
          </a:p>
        </p:txBody>
      </p:sp>
      <p:sp>
        <p:nvSpPr>
          <p:cNvPr id="6" name="Rectangle 3">
            <a:extLst>
              <a:ext uri="{FF2B5EF4-FFF2-40B4-BE49-F238E27FC236}">
                <a16:creationId xmlns:a16="http://schemas.microsoft.com/office/drawing/2014/main" id="{EC35EF71-B718-48C1-ACB2-FCD163F7D2E9}"/>
              </a:ext>
            </a:extLst>
          </p:cNvPr>
          <p:cNvSpPr txBox="1">
            <a:spLocks noChangeArrowheads="1"/>
          </p:cNvSpPr>
          <p:nvPr/>
        </p:nvSpPr>
        <p:spPr bwMode="auto">
          <a:xfrm>
            <a:off x="7233201" y="1412116"/>
            <a:ext cx="4812196"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rgbClr val="7F7F7F"/>
                </a:solidFill>
                <a:latin typeface="Arial" panose="020B0604020202020204" pitchFamily="34" charset="0"/>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rgbClr val="7F7F7F"/>
                </a:solidFill>
                <a:latin typeface="Arial" panose="020B0604020202020204" pitchFamily="34" charset="0"/>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rgbClr val="7F7F7F"/>
                </a:solidFill>
                <a:latin typeface="Arial" panose="020B0604020202020204" pitchFamily="34" charset="0"/>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rgbClr val="7F7F7F"/>
                </a:solidFill>
                <a:latin typeface="Arial" panose="020B0604020202020204" pitchFamily="34" charset="0"/>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rgbClr val="7F7F7F"/>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buFont typeface="Wingdings" panose="05000000000000000000" pitchFamily="2" charset="2"/>
              <a:buChar char="v"/>
            </a:pPr>
            <a:r>
              <a:rPr lang="en-US" altLang="en-US" sz="2400" dirty="0">
                <a:solidFill>
                  <a:srgbClr val="000000"/>
                </a:solidFill>
                <a:ea typeface="ＭＳ Ｐゴシック" panose="020B0600070205080204" pitchFamily="34" charset="-128"/>
              </a:rPr>
              <a:t>IRR : </a:t>
            </a:r>
            <a:r>
              <a:rPr lang="en-US" altLang="en-US" sz="2400" dirty="0" err="1">
                <a:solidFill>
                  <a:srgbClr val="000000"/>
                </a:solidFill>
                <a:ea typeface="ＭＳ Ｐゴシック" panose="020B0600070205080204" pitchFamily="34" charset="-128"/>
              </a:rPr>
              <a:t>Suất</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thu</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lợi</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nội</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tại</a:t>
            </a:r>
            <a:endParaRPr lang="en-US" altLang="en-US" sz="2400" dirty="0">
              <a:solidFill>
                <a:srgbClr val="000000"/>
              </a:solidFill>
              <a:ea typeface="ＭＳ Ｐゴシック" panose="020B0600070205080204" pitchFamily="34" charset="-128"/>
            </a:endParaRPr>
          </a:p>
          <a:p>
            <a:pPr eaLnBrk="1" hangingPunct="1">
              <a:buFont typeface="Wingdings" panose="05000000000000000000" pitchFamily="2" charset="2"/>
              <a:buNone/>
            </a:pPr>
            <a:r>
              <a:rPr lang="en-US" altLang="en-US" sz="2400" dirty="0" err="1">
                <a:solidFill>
                  <a:srgbClr val="000000"/>
                </a:solidFill>
                <a:ea typeface="ＭＳ Ｐゴシック" panose="020B0600070205080204" pitchFamily="34" charset="-128"/>
              </a:rPr>
              <a:t>Với</a:t>
            </a:r>
            <a:r>
              <a:rPr lang="en-US" altLang="en-US" sz="2400" dirty="0">
                <a:solidFill>
                  <a:srgbClr val="000000"/>
                </a:solidFill>
                <a:ea typeface="ＭＳ Ｐゴシック" panose="020B0600070205080204" pitchFamily="34" charset="-128"/>
              </a:rPr>
              <a:t> i1 ta </a:t>
            </a:r>
            <a:r>
              <a:rPr lang="en-US" altLang="en-US" sz="2400" dirty="0" err="1">
                <a:solidFill>
                  <a:srgbClr val="000000"/>
                </a:solidFill>
                <a:ea typeface="ＭＳ Ｐゴシック" panose="020B0600070205080204" pitchFamily="34" charset="-128"/>
              </a:rPr>
              <a:t>có</a:t>
            </a:r>
            <a:r>
              <a:rPr lang="en-US" altLang="en-US" sz="2400" dirty="0">
                <a:solidFill>
                  <a:srgbClr val="000000"/>
                </a:solidFill>
                <a:ea typeface="ＭＳ Ｐゴシック" panose="020B0600070205080204" pitchFamily="34" charset="-128"/>
              </a:rPr>
              <a:t> NPV1;  NPV1 &gt;0</a:t>
            </a:r>
          </a:p>
          <a:p>
            <a:pPr eaLnBrk="1" hangingPunct="1">
              <a:buFont typeface="Wingdings" panose="05000000000000000000" pitchFamily="2" charset="2"/>
              <a:buNone/>
            </a:pPr>
            <a:r>
              <a:rPr lang="en-US" altLang="en-US" sz="2400" dirty="0" err="1">
                <a:solidFill>
                  <a:srgbClr val="000000"/>
                </a:solidFill>
                <a:ea typeface="ＭＳ Ｐゴシック" panose="020B0600070205080204" pitchFamily="34" charset="-128"/>
              </a:rPr>
              <a:t>Với</a:t>
            </a:r>
            <a:r>
              <a:rPr lang="en-US" altLang="en-US" sz="2400" dirty="0">
                <a:solidFill>
                  <a:srgbClr val="000000"/>
                </a:solidFill>
                <a:ea typeface="ＭＳ Ｐゴシック" panose="020B0600070205080204" pitchFamily="34" charset="-128"/>
              </a:rPr>
              <a:t> i2 ta </a:t>
            </a:r>
            <a:r>
              <a:rPr lang="en-US" altLang="en-US" sz="2400" dirty="0" err="1">
                <a:solidFill>
                  <a:srgbClr val="000000"/>
                </a:solidFill>
                <a:ea typeface="ＭＳ Ｐゴシック" panose="020B0600070205080204" pitchFamily="34" charset="-128"/>
              </a:rPr>
              <a:t>có</a:t>
            </a:r>
            <a:r>
              <a:rPr lang="en-US" altLang="en-US" sz="2400" dirty="0">
                <a:solidFill>
                  <a:srgbClr val="000000"/>
                </a:solidFill>
                <a:ea typeface="ＭＳ Ｐゴシック" panose="020B0600070205080204" pitchFamily="34" charset="-128"/>
              </a:rPr>
              <a:t> NPV; NPV2 &lt;0</a:t>
            </a:r>
          </a:p>
          <a:p>
            <a:pPr eaLnBrk="1" hangingPunct="1">
              <a:buFont typeface="Wingdings" panose="05000000000000000000" pitchFamily="2" charset="2"/>
              <a:buNone/>
            </a:pPr>
            <a:r>
              <a:rPr lang="en-US" altLang="en-US" sz="2400" dirty="0">
                <a:solidFill>
                  <a:srgbClr val="000000"/>
                </a:solidFill>
                <a:ea typeface="ＭＳ Ｐゴシック" panose="020B0600070205080204" pitchFamily="34" charset="-128"/>
              </a:rPr>
              <a:t> Ta </a:t>
            </a:r>
            <a:r>
              <a:rPr lang="en-US" altLang="en-US" sz="2400" dirty="0" err="1">
                <a:solidFill>
                  <a:srgbClr val="000000"/>
                </a:solidFill>
                <a:ea typeface="ＭＳ Ｐゴシック" panose="020B0600070205080204" pitchFamily="34" charset="-128"/>
              </a:rPr>
              <a:t>có</a:t>
            </a:r>
            <a:r>
              <a:rPr lang="en-US" altLang="en-US" sz="2400" dirty="0">
                <a:solidFill>
                  <a:srgbClr val="000000"/>
                </a:solidFill>
                <a:ea typeface="ＭＳ Ｐゴシック" panose="020B0600070205080204" pitchFamily="34" charset="-128"/>
              </a:rPr>
              <a:t>:</a:t>
            </a:r>
            <a:br>
              <a:rPr lang="en-US" altLang="en-US" sz="2400" dirty="0">
                <a:solidFill>
                  <a:srgbClr val="000000"/>
                </a:solidFill>
                <a:ea typeface="ＭＳ Ｐゴシック" panose="020B0600070205080204" pitchFamily="34" charset="-128"/>
              </a:rPr>
            </a:br>
            <a:endParaRPr lang="en-US" altLang="en-US" sz="2400" dirty="0">
              <a:solidFill>
                <a:srgbClr val="000000"/>
              </a:solidFill>
              <a:ea typeface="ＭＳ Ｐゴシック" panose="020B0600070205080204" pitchFamily="34" charset="-128"/>
            </a:endParaRPr>
          </a:p>
          <a:p>
            <a:pPr eaLnBrk="1" hangingPunct="1">
              <a:buFont typeface="Wingdings" panose="05000000000000000000" pitchFamily="2" charset="2"/>
              <a:buNone/>
            </a:pPr>
            <a:endParaRPr lang="en-US" altLang="en-US" sz="2400" dirty="0">
              <a:solidFill>
                <a:srgbClr val="000000"/>
              </a:solidFill>
              <a:ea typeface="ＭＳ Ｐゴシック" panose="020B0600070205080204" pitchFamily="34" charset="-128"/>
            </a:endParaRPr>
          </a:p>
          <a:p>
            <a:pPr eaLnBrk="1" hangingPunct="1">
              <a:buFont typeface="Wingdings" panose="05000000000000000000" pitchFamily="2" charset="2"/>
              <a:buNone/>
            </a:pPr>
            <a:endParaRPr lang="en-US" altLang="en-US" sz="2400" dirty="0">
              <a:solidFill>
                <a:srgbClr val="000000"/>
              </a:solidFill>
              <a:ea typeface="ＭＳ Ｐゴシック" panose="020B0600070205080204" pitchFamily="34" charset="-128"/>
            </a:endParaRPr>
          </a:p>
          <a:p>
            <a:pPr eaLnBrk="1" hangingPunct="1">
              <a:buFont typeface="Wingdings" panose="05000000000000000000" pitchFamily="2" charset="2"/>
              <a:buNone/>
            </a:pPr>
            <a:r>
              <a:rPr lang="en-US" altLang="en-US" sz="2400" dirty="0" err="1">
                <a:solidFill>
                  <a:srgbClr val="000000"/>
                </a:solidFill>
                <a:ea typeface="ＭＳ Ｐゴシック" panose="020B0600070205080204" pitchFamily="34" charset="-128"/>
              </a:rPr>
              <a:t>Dự</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án</a:t>
            </a:r>
            <a:r>
              <a:rPr lang="en-US" altLang="en-US" sz="2400" dirty="0">
                <a:solidFill>
                  <a:srgbClr val="000000"/>
                </a:solidFill>
                <a:ea typeface="ＭＳ Ｐゴシック" panose="020B0600070205080204" pitchFamily="34" charset="-128"/>
              </a:rPr>
              <a:t> </a:t>
            </a:r>
            <a:r>
              <a:rPr lang="en-US" altLang="en-US" sz="2400" dirty="0" err="1">
                <a:solidFill>
                  <a:srgbClr val="000000"/>
                </a:solidFill>
                <a:ea typeface="ＭＳ Ｐゴシック" panose="020B0600070205080204" pitchFamily="34" charset="-128"/>
              </a:rPr>
              <a:t>có</a:t>
            </a:r>
            <a:r>
              <a:rPr lang="en-US" altLang="en-US" sz="2400" dirty="0">
                <a:solidFill>
                  <a:srgbClr val="000000"/>
                </a:solidFill>
                <a:ea typeface="ＭＳ Ｐゴシック" panose="020B0600070205080204" pitchFamily="34" charset="-128"/>
              </a:rPr>
              <a:t> IRR </a:t>
            </a:r>
            <a:r>
              <a:rPr lang="en-US" altLang="en-US" sz="2400" dirty="0">
                <a:solidFill>
                  <a:srgbClr val="000000"/>
                </a:solidFill>
                <a:ea typeface="ＭＳ Ｐゴシック" panose="020B0600070205080204" pitchFamily="34" charset="-128"/>
                <a:sym typeface="Symbol" panose="05050102010706020507" pitchFamily="18" charset="2"/>
              </a:rPr>
              <a:t> </a:t>
            </a:r>
            <a:r>
              <a:rPr lang="en-US" altLang="en-US" sz="2400" dirty="0" err="1">
                <a:solidFill>
                  <a:srgbClr val="000000"/>
                </a:solidFill>
                <a:ea typeface="ＭＳ Ｐゴシック" panose="020B0600070205080204" pitchFamily="34" charset="-128"/>
                <a:sym typeface="Symbol" panose="05050102010706020507" pitchFamily="18" charset="2"/>
              </a:rPr>
              <a:t>i</a:t>
            </a:r>
            <a:r>
              <a:rPr lang="en-US" altLang="en-US" sz="2400" dirty="0">
                <a:solidFill>
                  <a:srgbClr val="000000"/>
                </a:solidFill>
                <a:ea typeface="ＭＳ Ｐゴシック" panose="020B0600070205080204" pitchFamily="34" charset="-128"/>
                <a:sym typeface="Symbol" panose="05050102010706020507" pitchFamily="18" charset="2"/>
              </a:rPr>
              <a:t>* </a:t>
            </a:r>
            <a:r>
              <a:rPr lang="en-US" altLang="en-US" sz="2400" dirty="0" err="1">
                <a:solidFill>
                  <a:srgbClr val="000000"/>
                </a:solidFill>
                <a:ea typeface="ＭＳ Ｐゴシック" panose="020B0600070205080204" pitchFamily="34" charset="-128"/>
                <a:sym typeface="Symbol" panose="05050102010706020507" pitchFamily="18" charset="2"/>
              </a:rPr>
              <a:t>dự</a:t>
            </a:r>
            <a:r>
              <a:rPr lang="en-US" altLang="en-US" sz="2400" dirty="0">
                <a:solidFill>
                  <a:srgbClr val="000000"/>
                </a:solidFill>
                <a:ea typeface="ＭＳ Ｐゴシック" panose="020B0600070205080204" pitchFamily="34" charset="-128"/>
                <a:sym typeface="Symbol" panose="05050102010706020507" pitchFamily="18" charset="2"/>
              </a:rPr>
              <a:t> </a:t>
            </a:r>
            <a:r>
              <a:rPr lang="en-US" altLang="en-US" sz="2400" dirty="0" err="1">
                <a:solidFill>
                  <a:srgbClr val="000000"/>
                </a:solidFill>
                <a:ea typeface="ＭＳ Ｐゴシック" panose="020B0600070205080204" pitchFamily="34" charset="-128"/>
                <a:sym typeface="Symbol" panose="05050102010706020507" pitchFamily="18" charset="2"/>
              </a:rPr>
              <a:t>án</a:t>
            </a:r>
            <a:r>
              <a:rPr lang="en-US" altLang="en-US" sz="2400" dirty="0">
                <a:solidFill>
                  <a:srgbClr val="000000"/>
                </a:solidFill>
                <a:ea typeface="ＭＳ Ｐゴシック" panose="020B0600070205080204" pitchFamily="34" charset="-128"/>
                <a:sym typeface="Symbol" panose="05050102010706020507" pitchFamily="18" charset="2"/>
              </a:rPr>
              <a:t> </a:t>
            </a:r>
            <a:r>
              <a:rPr lang="en-US" altLang="en-US" sz="2400" dirty="0" err="1">
                <a:solidFill>
                  <a:srgbClr val="000000"/>
                </a:solidFill>
                <a:ea typeface="ＭＳ Ｐゴシック" panose="020B0600070205080204" pitchFamily="34" charset="-128"/>
                <a:sym typeface="Symbol" panose="05050102010706020507" pitchFamily="18" charset="2"/>
              </a:rPr>
              <a:t>khả</a:t>
            </a:r>
            <a:r>
              <a:rPr lang="en-US" altLang="en-US" sz="2400" dirty="0">
                <a:solidFill>
                  <a:srgbClr val="000000"/>
                </a:solidFill>
                <a:ea typeface="ＭＳ Ｐゴシック" panose="020B0600070205080204" pitchFamily="34" charset="-128"/>
                <a:sym typeface="Symbol" panose="05050102010706020507" pitchFamily="18" charset="2"/>
              </a:rPr>
              <a:t> </a:t>
            </a:r>
            <a:r>
              <a:rPr lang="en-US" altLang="en-US" sz="2400" dirty="0" err="1">
                <a:solidFill>
                  <a:srgbClr val="000000"/>
                </a:solidFill>
                <a:ea typeface="ＭＳ Ｐゴシック" panose="020B0600070205080204" pitchFamily="34" charset="-128"/>
                <a:sym typeface="Symbol" panose="05050102010706020507" pitchFamily="18" charset="2"/>
              </a:rPr>
              <a:t>thi</a:t>
            </a:r>
            <a:endParaRPr lang="en-US" altLang="en-US" sz="2400" dirty="0">
              <a:solidFill>
                <a:srgbClr val="000000"/>
              </a:solidFill>
              <a:ea typeface="ＭＳ Ｐゴシック" panose="020B0600070205080204" pitchFamily="34" charset="-128"/>
              <a:sym typeface="Symbol" panose="05050102010706020507" pitchFamily="18" charset="2"/>
            </a:endParaRPr>
          </a:p>
          <a:p>
            <a:pPr marL="0" indent="0" eaLnBrk="1" hangingPunct="1">
              <a:buFont typeface="Wingdings" panose="05000000000000000000" pitchFamily="2" charset="2"/>
              <a:buNone/>
            </a:pPr>
            <a:r>
              <a:rPr lang="en-US" altLang="en-US" sz="2400" dirty="0" err="1">
                <a:solidFill>
                  <a:srgbClr val="000000"/>
                </a:solidFill>
                <a:ea typeface="ＭＳ Ｐゴシック" panose="020B0600070205080204" pitchFamily="34" charset="-128"/>
                <a:sym typeface="Symbol" panose="05050102010706020507" pitchFamily="18" charset="2"/>
              </a:rPr>
              <a:t>Dự</a:t>
            </a:r>
            <a:r>
              <a:rPr lang="en-US" altLang="en-US" sz="2400" dirty="0">
                <a:solidFill>
                  <a:srgbClr val="000000"/>
                </a:solidFill>
                <a:ea typeface="ＭＳ Ｐゴシック" panose="020B0600070205080204" pitchFamily="34" charset="-128"/>
                <a:sym typeface="Symbol" panose="05050102010706020507" pitchFamily="18" charset="2"/>
              </a:rPr>
              <a:t> </a:t>
            </a:r>
            <a:r>
              <a:rPr lang="en-US" altLang="en-US" sz="2400" dirty="0" err="1">
                <a:solidFill>
                  <a:srgbClr val="000000"/>
                </a:solidFill>
                <a:ea typeface="ＭＳ Ｐゴシック" panose="020B0600070205080204" pitchFamily="34" charset="-128"/>
                <a:sym typeface="Symbol" panose="05050102010706020507" pitchFamily="18" charset="2"/>
              </a:rPr>
              <a:t>án</a:t>
            </a:r>
            <a:r>
              <a:rPr lang="en-US" altLang="en-US" sz="2400" dirty="0">
                <a:solidFill>
                  <a:srgbClr val="000000"/>
                </a:solidFill>
                <a:ea typeface="ＭＳ Ｐゴシック" panose="020B0600070205080204" pitchFamily="34" charset="-128"/>
                <a:sym typeface="Symbol" panose="05050102010706020507" pitchFamily="18" charset="2"/>
              </a:rPr>
              <a:t> </a:t>
            </a:r>
            <a:r>
              <a:rPr lang="en-US" altLang="en-US" sz="2400" dirty="0" err="1">
                <a:solidFill>
                  <a:srgbClr val="000000"/>
                </a:solidFill>
                <a:ea typeface="ＭＳ Ｐゴシック" panose="020B0600070205080204" pitchFamily="34" charset="-128"/>
                <a:sym typeface="Symbol" panose="05050102010706020507" pitchFamily="18" charset="2"/>
              </a:rPr>
              <a:t>có</a:t>
            </a:r>
            <a:r>
              <a:rPr lang="en-US" altLang="en-US" sz="2400" dirty="0">
                <a:solidFill>
                  <a:srgbClr val="000000"/>
                </a:solidFill>
                <a:ea typeface="ＭＳ Ｐゴシック" panose="020B0600070205080204" pitchFamily="34" charset="-128"/>
                <a:sym typeface="Symbol" panose="05050102010706020507" pitchFamily="18" charset="2"/>
              </a:rPr>
              <a:t> IRR </a:t>
            </a:r>
            <a:r>
              <a:rPr lang="en-US" altLang="en-US" sz="2400" dirty="0" err="1">
                <a:solidFill>
                  <a:srgbClr val="000000"/>
                </a:solidFill>
                <a:ea typeface="ＭＳ Ｐゴシック" panose="020B0600070205080204" pitchFamily="34" charset="-128"/>
                <a:sym typeface="Symbol" panose="05050102010706020507" pitchFamily="18" charset="2"/>
              </a:rPr>
              <a:t>lớn</a:t>
            </a:r>
            <a:r>
              <a:rPr lang="en-US" altLang="en-US" sz="2400" dirty="0">
                <a:solidFill>
                  <a:srgbClr val="000000"/>
                </a:solidFill>
                <a:ea typeface="ＭＳ Ｐゴシック" panose="020B0600070205080204" pitchFamily="34" charset="-128"/>
                <a:sym typeface="Symbol" panose="05050102010706020507" pitchFamily="18" charset="2"/>
              </a:rPr>
              <a:t> </a:t>
            </a:r>
            <a:r>
              <a:rPr lang="en-US" altLang="en-US" sz="2400" dirty="0" err="1">
                <a:solidFill>
                  <a:srgbClr val="000000"/>
                </a:solidFill>
                <a:ea typeface="ＭＳ Ｐゴシック" panose="020B0600070205080204" pitchFamily="34" charset="-128"/>
                <a:sym typeface="Symbol" panose="05050102010706020507" pitchFamily="18" charset="2"/>
              </a:rPr>
              <a:t>nhất</a:t>
            </a:r>
            <a:r>
              <a:rPr lang="en-US" altLang="en-US" sz="2400" dirty="0">
                <a:solidFill>
                  <a:srgbClr val="000000"/>
                </a:solidFill>
                <a:ea typeface="ＭＳ Ｐゴシック" panose="020B0600070205080204" pitchFamily="34" charset="-128"/>
                <a:sym typeface="Symbol" panose="05050102010706020507" pitchFamily="18" charset="2"/>
              </a:rPr>
              <a:t> </a:t>
            </a:r>
            <a:r>
              <a:rPr lang="en-US" altLang="en-US" sz="2400" dirty="0" err="1">
                <a:solidFill>
                  <a:srgbClr val="000000"/>
                </a:solidFill>
                <a:ea typeface="ＭＳ Ｐゴシック" panose="020B0600070205080204" pitchFamily="34" charset="-128"/>
                <a:sym typeface="Symbol" panose="05050102010706020507" pitchFamily="18" charset="2"/>
              </a:rPr>
              <a:t>là</a:t>
            </a:r>
            <a:r>
              <a:rPr lang="en-US" altLang="en-US" sz="2400" dirty="0">
                <a:solidFill>
                  <a:srgbClr val="000000"/>
                </a:solidFill>
                <a:ea typeface="ＭＳ Ｐゴシック" panose="020B0600070205080204" pitchFamily="34" charset="-128"/>
                <a:sym typeface="Symbol" panose="05050102010706020507" pitchFamily="18" charset="2"/>
              </a:rPr>
              <a:t> </a:t>
            </a:r>
            <a:r>
              <a:rPr lang="en-US" altLang="en-US" sz="2400" err="1">
                <a:solidFill>
                  <a:srgbClr val="000000"/>
                </a:solidFill>
                <a:ea typeface="ＭＳ Ｐゴシック" panose="020B0600070205080204" pitchFamily="34" charset="-128"/>
                <a:sym typeface="Symbol" panose="05050102010706020507" pitchFamily="18" charset="2"/>
              </a:rPr>
              <a:t>dự</a:t>
            </a:r>
            <a:r>
              <a:rPr lang="en-US" altLang="en-US" sz="2400">
                <a:solidFill>
                  <a:srgbClr val="000000"/>
                </a:solidFill>
                <a:ea typeface="ＭＳ Ｐゴシック" panose="020B0600070205080204" pitchFamily="34" charset="-128"/>
                <a:sym typeface="Symbol" panose="05050102010706020507" pitchFamily="18" charset="2"/>
              </a:rPr>
              <a:t> </a:t>
            </a:r>
            <a:r>
              <a:rPr lang="en-US" altLang="en-US" sz="2400" smtClean="0">
                <a:solidFill>
                  <a:srgbClr val="000000"/>
                </a:solidFill>
                <a:ea typeface="ＭＳ Ｐゴシック" panose="020B0600070205080204" pitchFamily="34" charset="-128"/>
                <a:sym typeface="Symbol" panose="05050102010706020507" pitchFamily="18" charset="2"/>
              </a:rPr>
              <a:t>án</a:t>
            </a:r>
            <a:r>
              <a:rPr lang="en-US" altLang="en-US" sz="2400" dirty="0">
                <a:solidFill>
                  <a:srgbClr val="000000"/>
                </a:solidFill>
                <a:ea typeface="ＭＳ Ｐゴシック" panose="020B0600070205080204" pitchFamily="34" charset="-128"/>
                <a:sym typeface="Symbol" panose="05050102010706020507" pitchFamily="18" charset="2"/>
              </a:rPr>
              <a:t> </a:t>
            </a:r>
            <a:r>
              <a:rPr lang="en-US" altLang="en-US" sz="2400" smtClean="0">
                <a:solidFill>
                  <a:srgbClr val="000000"/>
                </a:solidFill>
                <a:ea typeface="ＭＳ Ｐゴシック" panose="020B0600070205080204" pitchFamily="34" charset="-128"/>
                <a:sym typeface="Symbol" panose="05050102010706020507" pitchFamily="18" charset="2"/>
              </a:rPr>
              <a:t>tối </a:t>
            </a:r>
            <a:r>
              <a:rPr lang="en-US" altLang="en-US" sz="2400" dirty="0" err="1">
                <a:solidFill>
                  <a:srgbClr val="000000"/>
                </a:solidFill>
                <a:ea typeface="ＭＳ Ｐゴシック" panose="020B0600070205080204" pitchFamily="34" charset="-128"/>
                <a:sym typeface="Symbol" panose="05050102010706020507" pitchFamily="18" charset="2"/>
              </a:rPr>
              <a:t>ưu</a:t>
            </a:r>
            <a:endParaRPr lang="en-US" altLang="en-US" sz="2400" dirty="0">
              <a:solidFill>
                <a:srgbClr val="000000"/>
              </a:solidFill>
              <a:ea typeface="ＭＳ Ｐゴシック" panose="020B0600070205080204" pitchFamily="34" charset="-128"/>
              <a:sym typeface="Symbol" panose="05050102010706020507" pitchFamily="18" charset="2"/>
            </a:endParaRPr>
          </a:p>
        </p:txBody>
      </p:sp>
      <p:graphicFrame>
        <p:nvGraphicFramePr>
          <p:cNvPr id="7" name="Object 6">
            <a:extLst>
              <a:ext uri="{FF2B5EF4-FFF2-40B4-BE49-F238E27FC236}">
                <a16:creationId xmlns:a16="http://schemas.microsoft.com/office/drawing/2014/main" id="{F4EFC8CD-9D73-483B-B49F-BE67095DB01F}"/>
              </a:ext>
            </a:extLst>
          </p:cNvPr>
          <p:cNvGraphicFramePr>
            <a:graphicFrameLocks noChangeAspect="1"/>
          </p:cNvGraphicFramePr>
          <p:nvPr/>
        </p:nvGraphicFramePr>
        <p:xfrm>
          <a:off x="7230026" y="3159159"/>
          <a:ext cx="4360862" cy="925513"/>
        </p:xfrm>
        <a:graphic>
          <a:graphicData uri="http://schemas.openxmlformats.org/presentationml/2006/ole">
            <mc:AlternateContent xmlns:mc="http://schemas.openxmlformats.org/markup-compatibility/2006">
              <mc:Choice xmlns:v="urn:schemas-microsoft-com:vml" Requires="v">
                <p:oleObj spid="_x0000_s4104" name="Equation" r:id="rId3" imgW="2094591" imgH="444307" progId="Equation.DSMT4">
                  <p:embed/>
                </p:oleObj>
              </mc:Choice>
              <mc:Fallback>
                <p:oleObj name="Equation" r:id="rId3" imgW="2094591" imgH="444307" progId="Equation.DSMT4">
                  <p:embed/>
                  <p:pic>
                    <p:nvPicPr>
                      <p:cNvPr id="7" name="Object 6">
                        <a:extLst>
                          <a:ext uri="{FF2B5EF4-FFF2-40B4-BE49-F238E27FC236}">
                            <a16:creationId xmlns:a16="http://schemas.microsoft.com/office/drawing/2014/main" id="{F4EFC8CD-9D73-483B-B49F-BE67095DB0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0026" y="3159159"/>
                        <a:ext cx="4360862" cy="925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Line 4">
            <a:extLst>
              <a:ext uri="{FF2B5EF4-FFF2-40B4-BE49-F238E27FC236}">
                <a16:creationId xmlns:a16="http://schemas.microsoft.com/office/drawing/2014/main" id="{C2359FEF-0432-4A9B-BA97-F8FB4AC156AF}"/>
              </a:ext>
            </a:extLst>
          </p:cNvPr>
          <p:cNvSpPr>
            <a:spLocks noChangeShapeType="1"/>
          </p:cNvSpPr>
          <p:nvPr/>
        </p:nvSpPr>
        <p:spPr bwMode="auto">
          <a:xfrm>
            <a:off x="1714500" y="4155316"/>
            <a:ext cx="4191000" cy="0"/>
          </a:xfrm>
          <a:prstGeom prst="line">
            <a:avLst/>
          </a:prstGeom>
          <a:noFill/>
          <a:ln w="12700">
            <a:solidFill>
              <a:schemeClr val="tx1"/>
            </a:solidFill>
            <a:round/>
            <a:headEnd type="none" w="sm" len="sm"/>
            <a:tailEnd type="none" w="sm" len="sm"/>
          </a:ln>
        </p:spPr>
        <p:txBody>
          <a:bodyPr/>
          <a:lstStyle/>
          <a:p>
            <a:endParaRPr lang="en-US"/>
          </a:p>
        </p:txBody>
      </p:sp>
      <p:sp>
        <p:nvSpPr>
          <p:cNvPr id="9" name="Freeform 5">
            <a:extLst>
              <a:ext uri="{FF2B5EF4-FFF2-40B4-BE49-F238E27FC236}">
                <a16:creationId xmlns:a16="http://schemas.microsoft.com/office/drawing/2014/main" id="{C22399B6-1AB8-4657-A026-0E433EE1A199}"/>
              </a:ext>
            </a:extLst>
          </p:cNvPr>
          <p:cNvSpPr>
            <a:spLocks/>
          </p:cNvSpPr>
          <p:nvPr/>
        </p:nvSpPr>
        <p:spPr bwMode="auto">
          <a:xfrm>
            <a:off x="2427287" y="2305879"/>
            <a:ext cx="2332038" cy="2201863"/>
          </a:xfrm>
          <a:custGeom>
            <a:avLst/>
            <a:gdLst>
              <a:gd name="T0" fmla="*/ 0 w 1469"/>
              <a:gd name="T1" fmla="*/ 0 h 1387"/>
              <a:gd name="T2" fmla="*/ 2147483647 w 1469"/>
              <a:gd name="T3" fmla="*/ 2147483647 h 1387"/>
              <a:gd name="T4" fmla="*/ 2147483647 w 1469"/>
              <a:gd name="T5" fmla="*/ 2147483647 h 1387"/>
              <a:gd name="T6" fmla="*/ 2147483647 w 1469"/>
              <a:gd name="T7" fmla="*/ 2147483647 h 1387"/>
              <a:gd name="T8" fmla="*/ 2147483647 w 1469"/>
              <a:gd name="T9" fmla="*/ 2147483647 h 1387"/>
              <a:gd name="T10" fmla="*/ 2147483647 w 1469"/>
              <a:gd name="T11" fmla="*/ 2147483647 h 1387"/>
              <a:gd name="T12" fmla="*/ 2147483647 w 1469"/>
              <a:gd name="T13" fmla="*/ 2147483647 h 1387"/>
              <a:gd name="T14" fmla="*/ 2147483647 w 1469"/>
              <a:gd name="T15" fmla="*/ 2147483647 h 1387"/>
              <a:gd name="T16" fmla="*/ 2147483647 w 1469"/>
              <a:gd name="T17" fmla="*/ 2147483647 h 1387"/>
              <a:gd name="T18" fmla="*/ 2147483647 w 1469"/>
              <a:gd name="T19" fmla="*/ 2147483647 h 1387"/>
              <a:gd name="T20" fmla="*/ 2147483647 w 1469"/>
              <a:gd name="T21" fmla="*/ 2147483647 h 1387"/>
              <a:gd name="T22" fmla="*/ 2147483647 w 1469"/>
              <a:gd name="T23" fmla="*/ 2147483647 h 13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69"/>
              <a:gd name="T37" fmla="*/ 0 h 1387"/>
              <a:gd name="T38" fmla="*/ 1469 w 1469"/>
              <a:gd name="T39" fmla="*/ 1387 h 138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69" h="1387">
                <a:moveTo>
                  <a:pt x="0" y="0"/>
                </a:moveTo>
                <a:cubicBezTo>
                  <a:pt x="14" y="137"/>
                  <a:pt x="35" y="163"/>
                  <a:pt x="94" y="282"/>
                </a:cubicBezTo>
                <a:cubicBezTo>
                  <a:pt x="118" y="330"/>
                  <a:pt x="188" y="412"/>
                  <a:pt x="188" y="412"/>
                </a:cubicBezTo>
                <a:cubicBezTo>
                  <a:pt x="215" y="526"/>
                  <a:pt x="294" y="626"/>
                  <a:pt x="364" y="717"/>
                </a:cubicBezTo>
                <a:cubicBezTo>
                  <a:pt x="390" y="751"/>
                  <a:pt x="411" y="788"/>
                  <a:pt x="435" y="823"/>
                </a:cubicBezTo>
                <a:cubicBezTo>
                  <a:pt x="492" y="906"/>
                  <a:pt x="577" y="965"/>
                  <a:pt x="646" y="1035"/>
                </a:cubicBezTo>
                <a:cubicBezTo>
                  <a:pt x="660" y="1049"/>
                  <a:pt x="667" y="1068"/>
                  <a:pt x="681" y="1082"/>
                </a:cubicBezTo>
                <a:cubicBezTo>
                  <a:pt x="721" y="1122"/>
                  <a:pt x="778" y="1142"/>
                  <a:pt x="823" y="1176"/>
                </a:cubicBezTo>
                <a:cubicBezTo>
                  <a:pt x="872" y="1212"/>
                  <a:pt x="855" y="1234"/>
                  <a:pt x="928" y="1258"/>
                </a:cubicBezTo>
                <a:cubicBezTo>
                  <a:pt x="975" y="1274"/>
                  <a:pt x="1024" y="1295"/>
                  <a:pt x="1069" y="1317"/>
                </a:cubicBezTo>
                <a:cubicBezTo>
                  <a:pt x="1121" y="1343"/>
                  <a:pt x="1099" y="1353"/>
                  <a:pt x="1175" y="1364"/>
                </a:cubicBezTo>
                <a:cubicBezTo>
                  <a:pt x="1273" y="1378"/>
                  <a:pt x="1370" y="1387"/>
                  <a:pt x="1469" y="1387"/>
                </a:cubicBezTo>
              </a:path>
            </a:pathLst>
          </a:custGeom>
          <a:noFill/>
          <a:ln w="12700">
            <a:solidFill>
              <a:schemeClr val="tx1"/>
            </a:solidFill>
            <a:round/>
            <a:headEnd type="none" w="sm" len="sm"/>
            <a:tailEnd type="none" w="sm" len="sm"/>
          </a:ln>
        </p:spPr>
        <p:txBody>
          <a:bodyPr/>
          <a:lstStyle/>
          <a:p>
            <a:endParaRPr lang="en-US"/>
          </a:p>
        </p:txBody>
      </p:sp>
      <p:sp>
        <p:nvSpPr>
          <p:cNvPr id="10" name="Line 6">
            <a:extLst>
              <a:ext uri="{FF2B5EF4-FFF2-40B4-BE49-F238E27FC236}">
                <a16:creationId xmlns:a16="http://schemas.microsoft.com/office/drawing/2014/main" id="{3F05A32B-8A8D-4DF4-B269-5EA427CEDA03}"/>
              </a:ext>
            </a:extLst>
          </p:cNvPr>
          <p:cNvSpPr>
            <a:spLocks noChangeShapeType="1"/>
          </p:cNvSpPr>
          <p:nvPr/>
        </p:nvSpPr>
        <p:spPr bwMode="auto">
          <a:xfrm flipV="1">
            <a:off x="3695700" y="3317116"/>
            <a:ext cx="1066800" cy="838200"/>
          </a:xfrm>
          <a:prstGeom prst="line">
            <a:avLst/>
          </a:prstGeom>
          <a:noFill/>
          <a:ln w="12700">
            <a:solidFill>
              <a:schemeClr val="tx1"/>
            </a:solidFill>
            <a:round/>
            <a:headEnd type="none" w="sm" len="sm"/>
            <a:tailEnd type="triangle" w="sm" len="sm"/>
          </a:ln>
        </p:spPr>
        <p:txBody>
          <a:bodyPr/>
          <a:lstStyle/>
          <a:p>
            <a:endParaRPr lang="en-US"/>
          </a:p>
        </p:txBody>
      </p:sp>
      <p:sp>
        <p:nvSpPr>
          <p:cNvPr id="11" name="Oval 10">
            <a:extLst>
              <a:ext uri="{FF2B5EF4-FFF2-40B4-BE49-F238E27FC236}">
                <a16:creationId xmlns:a16="http://schemas.microsoft.com/office/drawing/2014/main" id="{642D5C28-9749-4BD4-91BA-BF80CA16F434}"/>
              </a:ext>
            </a:extLst>
          </p:cNvPr>
          <p:cNvSpPr>
            <a:spLocks noChangeArrowheads="1"/>
          </p:cNvSpPr>
          <p:nvPr/>
        </p:nvSpPr>
        <p:spPr bwMode="auto">
          <a:xfrm>
            <a:off x="5219700" y="2402716"/>
            <a:ext cx="1981200" cy="609600"/>
          </a:xfrm>
          <a:prstGeom prst="ellipse">
            <a:avLst/>
          </a:prstGeom>
          <a:solidFill>
            <a:schemeClr val="accent1"/>
          </a:solidFill>
          <a:ln w="12700">
            <a:solidFill>
              <a:schemeClr val="tx1"/>
            </a:solidFill>
            <a:round/>
            <a:headEnd type="none" w="sm" len="sm"/>
            <a:tailEnd type="none" w="sm" len="sm"/>
          </a:ln>
        </p:spPr>
        <p:txBody>
          <a:bodyPr wrap="none" anchor="ctr"/>
          <a:lstStyle/>
          <a:p>
            <a:pPr algn="ctr" eaLnBrk="0" hangingPunct="0"/>
            <a:r>
              <a:rPr lang="en-US" sz="2400">
                <a:solidFill>
                  <a:srgbClr val="FF0000"/>
                </a:solidFill>
              </a:rPr>
              <a:t>IRR</a:t>
            </a:r>
          </a:p>
        </p:txBody>
      </p:sp>
      <p:sp>
        <p:nvSpPr>
          <p:cNvPr id="12" name="Oval 11">
            <a:extLst>
              <a:ext uri="{FF2B5EF4-FFF2-40B4-BE49-F238E27FC236}">
                <a16:creationId xmlns:a16="http://schemas.microsoft.com/office/drawing/2014/main" id="{8AFB356A-0EAB-46AE-A207-8D76D2773089}"/>
              </a:ext>
            </a:extLst>
          </p:cNvPr>
          <p:cNvSpPr>
            <a:spLocks noChangeArrowheads="1"/>
          </p:cNvSpPr>
          <p:nvPr/>
        </p:nvSpPr>
        <p:spPr bwMode="auto">
          <a:xfrm>
            <a:off x="342900" y="1869316"/>
            <a:ext cx="1219200" cy="685800"/>
          </a:xfrm>
          <a:prstGeom prst="ellipse">
            <a:avLst/>
          </a:prstGeom>
          <a:solidFill>
            <a:schemeClr val="accent1"/>
          </a:solidFill>
          <a:ln w="12700">
            <a:solidFill>
              <a:schemeClr val="tx1"/>
            </a:solidFill>
            <a:round/>
            <a:headEnd type="none" w="sm" len="sm"/>
            <a:tailEnd type="none" w="sm" len="sm"/>
          </a:ln>
        </p:spPr>
        <p:txBody>
          <a:bodyPr wrap="none" anchor="ctr"/>
          <a:lstStyle/>
          <a:p>
            <a:pPr algn="ctr" eaLnBrk="0" hangingPunct="0"/>
            <a:r>
              <a:rPr lang="en-US" sz="2400">
                <a:solidFill>
                  <a:srgbClr val="FF0000"/>
                </a:solidFill>
              </a:rPr>
              <a:t>NPV</a:t>
            </a:r>
          </a:p>
        </p:txBody>
      </p:sp>
      <p:sp>
        <p:nvSpPr>
          <p:cNvPr id="13" name="Oval 12">
            <a:extLst>
              <a:ext uri="{FF2B5EF4-FFF2-40B4-BE49-F238E27FC236}">
                <a16:creationId xmlns:a16="http://schemas.microsoft.com/office/drawing/2014/main" id="{33204BF7-EDD7-4A35-9ACB-542C69ABDA45}"/>
              </a:ext>
            </a:extLst>
          </p:cNvPr>
          <p:cNvSpPr>
            <a:spLocks noChangeArrowheads="1"/>
          </p:cNvSpPr>
          <p:nvPr/>
        </p:nvSpPr>
        <p:spPr bwMode="auto">
          <a:xfrm>
            <a:off x="5448300" y="4307716"/>
            <a:ext cx="1676400" cy="533400"/>
          </a:xfrm>
          <a:prstGeom prst="ellipse">
            <a:avLst/>
          </a:prstGeom>
          <a:solidFill>
            <a:schemeClr val="accent1"/>
          </a:solidFill>
          <a:ln w="12700">
            <a:solidFill>
              <a:schemeClr val="tx1"/>
            </a:solidFill>
            <a:round/>
            <a:headEnd type="none" w="sm" len="sm"/>
            <a:tailEnd type="none" w="sm" len="sm"/>
          </a:ln>
        </p:spPr>
        <p:txBody>
          <a:bodyPr wrap="none" anchor="ctr"/>
          <a:lstStyle/>
          <a:p>
            <a:pPr algn="ctr" eaLnBrk="0" hangingPunct="0"/>
            <a:r>
              <a:rPr lang="en-US" sz="2400">
                <a:solidFill>
                  <a:srgbClr val="FF0000"/>
                </a:solidFill>
              </a:rPr>
              <a:t>i</a:t>
            </a:r>
          </a:p>
        </p:txBody>
      </p:sp>
      <p:sp>
        <p:nvSpPr>
          <p:cNvPr id="14" name="Line 10">
            <a:extLst>
              <a:ext uri="{FF2B5EF4-FFF2-40B4-BE49-F238E27FC236}">
                <a16:creationId xmlns:a16="http://schemas.microsoft.com/office/drawing/2014/main" id="{7219C1A2-D0CF-4AE6-ADC4-D4FD05DDF9E9}"/>
              </a:ext>
            </a:extLst>
          </p:cNvPr>
          <p:cNvSpPr>
            <a:spLocks noChangeShapeType="1"/>
          </p:cNvSpPr>
          <p:nvPr/>
        </p:nvSpPr>
        <p:spPr bwMode="auto">
          <a:xfrm>
            <a:off x="1714500" y="3621916"/>
            <a:ext cx="1371600" cy="0"/>
          </a:xfrm>
          <a:prstGeom prst="line">
            <a:avLst/>
          </a:prstGeom>
          <a:noFill/>
          <a:ln w="12700">
            <a:solidFill>
              <a:schemeClr val="tx1"/>
            </a:solidFill>
            <a:round/>
            <a:headEnd type="none" w="sm" len="sm"/>
            <a:tailEnd type="none" w="sm" len="sm"/>
          </a:ln>
        </p:spPr>
        <p:txBody>
          <a:bodyPr/>
          <a:lstStyle/>
          <a:p>
            <a:endParaRPr lang="en-US"/>
          </a:p>
        </p:txBody>
      </p:sp>
      <p:sp>
        <p:nvSpPr>
          <p:cNvPr id="15" name="Line 11">
            <a:extLst>
              <a:ext uri="{FF2B5EF4-FFF2-40B4-BE49-F238E27FC236}">
                <a16:creationId xmlns:a16="http://schemas.microsoft.com/office/drawing/2014/main" id="{A9845241-D6BA-4211-B9E9-00515C03BBB7}"/>
              </a:ext>
            </a:extLst>
          </p:cNvPr>
          <p:cNvSpPr>
            <a:spLocks noChangeShapeType="1"/>
          </p:cNvSpPr>
          <p:nvPr/>
        </p:nvSpPr>
        <p:spPr bwMode="auto">
          <a:xfrm>
            <a:off x="1714500" y="2174116"/>
            <a:ext cx="0" cy="2819400"/>
          </a:xfrm>
          <a:prstGeom prst="line">
            <a:avLst/>
          </a:prstGeom>
          <a:noFill/>
          <a:ln w="12700">
            <a:solidFill>
              <a:schemeClr val="tx1"/>
            </a:solidFill>
            <a:round/>
            <a:headEnd type="none" w="sm" len="sm"/>
            <a:tailEnd type="none" w="sm" len="sm"/>
          </a:ln>
        </p:spPr>
        <p:txBody>
          <a:bodyPr/>
          <a:lstStyle/>
          <a:p>
            <a:endParaRPr lang="en-US"/>
          </a:p>
        </p:txBody>
      </p:sp>
      <p:sp>
        <p:nvSpPr>
          <p:cNvPr id="16" name="Line 12">
            <a:extLst>
              <a:ext uri="{FF2B5EF4-FFF2-40B4-BE49-F238E27FC236}">
                <a16:creationId xmlns:a16="http://schemas.microsoft.com/office/drawing/2014/main" id="{BCE745C4-C7B7-46DD-886E-1FBF1FEB3319}"/>
              </a:ext>
            </a:extLst>
          </p:cNvPr>
          <p:cNvSpPr>
            <a:spLocks noChangeShapeType="1"/>
          </p:cNvSpPr>
          <p:nvPr/>
        </p:nvSpPr>
        <p:spPr bwMode="auto">
          <a:xfrm>
            <a:off x="3086100" y="3621916"/>
            <a:ext cx="0" cy="533400"/>
          </a:xfrm>
          <a:prstGeom prst="line">
            <a:avLst/>
          </a:prstGeom>
          <a:noFill/>
          <a:ln w="12700">
            <a:solidFill>
              <a:schemeClr val="tx1"/>
            </a:solidFill>
            <a:round/>
            <a:headEnd type="none" w="sm" len="sm"/>
            <a:tailEnd type="none" w="sm" len="sm"/>
          </a:ln>
        </p:spPr>
        <p:txBody>
          <a:bodyPr/>
          <a:lstStyle/>
          <a:p>
            <a:endParaRPr lang="en-US"/>
          </a:p>
        </p:txBody>
      </p:sp>
      <p:sp>
        <p:nvSpPr>
          <p:cNvPr id="17" name="Line 13">
            <a:extLst>
              <a:ext uri="{FF2B5EF4-FFF2-40B4-BE49-F238E27FC236}">
                <a16:creationId xmlns:a16="http://schemas.microsoft.com/office/drawing/2014/main" id="{555F4B51-415A-4F43-9AD3-6EE2DAAF11BA}"/>
              </a:ext>
            </a:extLst>
          </p:cNvPr>
          <p:cNvSpPr>
            <a:spLocks noChangeShapeType="1"/>
          </p:cNvSpPr>
          <p:nvPr/>
        </p:nvSpPr>
        <p:spPr bwMode="auto">
          <a:xfrm>
            <a:off x="4229100" y="4155316"/>
            <a:ext cx="0" cy="304800"/>
          </a:xfrm>
          <a:prstGeom prst="line">
            <a:avLst/>
          </a:prstGeom>
          <a:noFill/>
          <a:ln w="12700">
            <a:solidFill>
              <a:schemeClr val="tx1"/>
            </a:solidFill>
            <a:round/>
            <a:headEnd type="none" w="sm" len="sm"/>
            <a:tailEnd type="none" w="sm" len="sm"/>
          </a:ln>
        </p:spPr>
        <p:txBody>
          <a:bodyPr/>
          <a:lstStyle/>
          <a:p>
            <a:endParaRPr lang="en-US"/>
          </a:p>
        </p:txBody>
      </p:sp>
      <p:sp>
        <p:nvSpPr>
          <p:cNvPr id="18" name="Line 14">
            <a:extLst>
              <a:ext uri="{FF2B5EF4-FFF2-40B4-BE49-F238E27FC236}">
                <a16:creationId xmlns:a16="http://schemas.microsoft.com/office/drawing/2014/main" id="{A6253A1C-82AA-450A-A46C-BD1C6B280985}"/>
              </a:ext>
            </a:extLst>
          </p:cNvPr>
          <p:cNvSpPr>
            <a:spLocks noChangeShapeType="1"/>
          </p:cNvSpPr>
          <p:nvPr/>
        </p:nvSpPr>
        <p:spPr bwMode="auto">
          <a:xfrm>
            <a:off x="1714500" y="4460116"/>
            <a:ext cx="2514600" cy="0"/>
          </a:xfrm>
          <a:prstGeom prst="line">
            <a:avLst/>
          </a:prstGeom>
          <a:noFill/>
          <a:ln w="12700">
            <a:solidFill>
              <a:schemeClr val="tx1"/>
            </a:solidFill>
            <a:round/>
            <a:headEnd type="none" w="sm" len="sm"/>
            <a:tailEnd type="none" w="sm" len="sm"/>
          </a:ln>
        </p:spPr>
        <p:txBody>
          <a:bodyPr/>
          <a:lstStyle/>
          <a:p>
            <a:endParaRPr lang="en-US"/>
          </a:p>
        </p:txBody>
      </p:sp>
      <p:sp>
        <p:nvSpPr>
          <p:cNvPr id="19" name="Oval 18">
            <a:extLst>
              <a:ext uri="{FF2B5EF4-FFF2-40B4-BE49-F238E27FC236}">
                <a16:creationId xmlns:a16="http://schemas.microsoft.com/office/drawing/2014/main" id="{5397B882-07A5-450C-946F-CC388534C665}"/>
              </a:ext>
            </a:extLst>
          </p:cNvPr>
          <p:cNvSpPr>
            <a:spLocks noChangeArrowheads="1"/>
          </p:cNvSpPr>
          <p:nvPr/>
        </p:nvSpPr>
        <p:spPr bwMode="auto">
          <a:xfrm>
            <a:off x="342900" y="3317116"/>
            <a:ext cx="1219200" cy="685800"/>
          </a:xfrm>
          <a:prstGeom prst="ellipse">
            <a:avLst/>
          </a:prstGeom>
          <a:solidFill>
            <a:schemeClr val="accent1"/>
          </a:solidFill>
          <a:ln w="12700">
            <a:solidFill>
              <a:schemeClr val="tx1"/>
            </a:solidFill>
            <a:round/>
            <a:headEnd type="none" w="sm" len="sm"/>
            <a:tailEnd type="none" w="sm" len="sm"/>
          </a:ln>
        </p:spPr>
        <p:txBody>
          <a:bodyPr wrap="none" anchor="ctr"/>
          <a:lstStyle/>
          <a:p>
            <a:pPr algn="ctr" eaLnBrk="0" hangingPunct="0"/>
            <a:r>
              <a:rPr lang="en-US" sz="2400">
                <a:solidFill>
                  <a:srgbClr val="FF0000"/>
                </a:solidFill>
              </a:rPr>
              <a:t>NPV1</a:t>
            </a:r>
          </a:p>
        </p:txBody>
      </p:sp>
      <p:sp>
        <p:nvSpPr>
          <p:cNvPr id="20" name="Oval 19">
            <a:extLst>
              <a:ext uri="{FF2B5EF4-FFF2-40B4-BE49-F238E27FC236}">
                <a16:creationId xmlns:a16="http://schemas.microsoft.com/office/drawing/2014/main" id="{3CC7025B-11E3-4996-AC0F-597175D05E26}"/>
              </a:ext>
            </a:extLst>
          </p:cNvPr>
          <p:cNvSpPr>
            <a:spLocks noChangeArrowheads="1"/>
          </p:cNvSpPr>
          <p:nvPr/>
        </p:nvSpPr>
        <p:spPr bwMode="auto">
          <a:xfrm>
            <a:off x="342900" y="4383916"/>
            <a:ext cx="1219200" cy="685800"/>
          </a:xfrm>
          <a:prstGeom prst="ellipse">
            <a:avLst/>
          </a:prstGeom>
          <a:solidFill>
            <a:schemeClr val="accent1"/>
          </a:solidFill>
          <a:ln w="12700">
            <a:solidFill>
              <a:schemeClr val="tx1"/>
            </a:solidFill>
            <a:round/>
            <a:headEnd type="none" w="sm" len="sm"/>
            <a:tailEnd type="none" w="sm" len="sm"/>
          </a:ln>
        </p:spPr>
        <p:txBody>
          <a:bodyPr wrap="none" anchor="ctr"/>
          <a:lstStyle/>
          <a:p>
            <a:pPr algn="ctr" eaLnBrk="0" hangingPunct="0"/>
            <a:r>
              <a:rPr lang="en-US" sz="2400">
                <a:solidFill>
                  <a:srgbClr val="FF0000"/>
                </a:solidFill>
              </a:rPr>
              <a:t>NPV2</a:t>
            </a:r>
          </a:p>
        </p:txBody>
      </p:sp>
    </p:spTree>
    <p:extLst>
      <p:ext uri="{BB962C8B-B14F-4D97-AF65-F5344CB8AC3E}">
        <p14:creationId xmlns:p14="http://schemas.microsoft.com/office/powerpoint/2010/main" val="3075914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F1BAD-05ED-4AC0-95FF-5F2EA52CCAC0}"/>
              </a:ext>
            </a:extLst>
          </p:cNvPr>
          <p:cNvSpPr>
            <a:spLocks noGrp="1"/>
          </p:cNvSpPr>
          <p:nvPr>
            <p:ph type="title"/>
          </p:nvPr>
        </p:nvSpPr>
        <p:spPr/>
        <p:txBody>
          <a:bodyPr>
            <a:noAutofit/>
          </a:bodyPr>
          <a:lstStyle/>
          <a:p>
            <a:r>
              <a:rPr lang="en-US" sz="3200" smtClean="0">
                <a:solidFill>
                  <a:schemeClr val="accent1">
                    <a:lumMod val="50000"/>
                  </a:schemeClr>
                </a:solidFill>
                <a:latin typeface="+mn-lt"/>
              </a:rPr>
              <a:t>ĐÁNH GIÁ DỰ ÁN TKNL THEO IRR</a:t>
            </a:r>
            <a:endParaRPr lang="en-US" sz="3200" dirty="0">
              <a:solidFill>
                <a:schemeClr val="accent1">
                  <a:lumMod val="50000"/>
                </a:schemeClr>
              </a:solidFill>
              <a:latin typeface="+mn-lt"/>
            </a:endParaRPr>
          </a:p>
        </p:txBody>
      </p:sp>
      <p:sp>
        <p:nvSpPr>
          <p:cNvPr id="3" name="Content Placeholder 6">
            <a:extLst>
              <a:ext uri="{FF2B5EF4-FFF2-40B4-BE49-F238E27FC236}">
                <a16:creationId xmlns:a16="http://schemas.microsoft.com/office/drawing/2014/main" id="{3ADBBA30-333A-4018-BABA-66D58955AF07}"/>
              </a:ext>
            </a:extLst>
          </p:cNvPr>
          <p:cNvSpPr txBox="1">
            <a:spLocks/>
          </p:cNvSpPr>
          <p:nvPr/>
        </p:nvSpPr>
        <p:spPr>
          <a:xfrm>
            <a:off x="609600" y="1351722"/>
            <a:ext cx="10972800" cy="4512365"/>
          </a:xfrm>
          <a:prstGeom prst="rect">
            <a:avLst/>
          </a:prstGeom>
          <a:ln>
            <a:solidFill>
              <a:srgbClr val="003399"/>
            </a:solidFill>
          </a:ln>
        </p:spPr>
        <p:txBody>
          <a:bodyPr>
            <a:normAutofit fontScale="925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457200" indent="-457200">
              <a:lnSpc>
                <a:spcPct val="110000"/>
              </a:lnSpc>
              <a:spcBef>
                <a:spcPts val="600"/>
              </a:spcBef>
              <a:buFont typeface="Arial" panose="020B0604020202020204" pitchFamily="34" charset="0"/>
              <a:buChar char="•"/>
              <a:defRPr/>
            </a:pPr>
            <a:r>
              <a:rPr lang="en-US" sz="2600" dirty="0">
                <a:cs typeface="Arial" pitchFamily="34" charset="0"/>
              </a:rPr>
              <a:t>IRR </a:t>
            </a:r>
            <a:r>
              <a:rPr lang="en-US" sz="2600" dirty="0"/>
              <a:t>≥</a:t>
            </a:r>
            <a:r>
              <a:rPr lang="en-US" sz="2600" dirty="0">
                <a:cs typeface="Arial" pitchFamily="34" charset="0"/>
              </a:rPr>
              <a:t> MARR -  </a:t>
            </a:r>
            <a:r>
              <a:rPr lang="en-US" sz="2600" dirty="0" err="1">
                <a:cs typeface="Arial" pitchFamily="34" charset="0"/>
              </a:rPr>
              <a:t>dự</a:t>
            </a:r>
            <a:r>
              <a:rPr lang="en-US" sz="2600" dirty="0">
                <a:cs typeface="Arial" pitchFamily="34" charset="0"/>
              </a:rPr>
              <a:t> </a:t>
            </a:r>
            <a:r>
              <a:rPr lang="en-US" sz="2600" dirty="0" err="1">
                <a:cs typeface="Arial" pitchFamily="34" charset="0"/>
              </a:rPr>
              <a:t>án</a:t>
            </a:r>
            <a:r>
              <a:rPr lang="en-US" sz="2600" dirty="0">
                <a:cs typeface="Arial" pitchFamily="34" charset="0"/>
              </a:rPr>
              <a:t> </a:t>
            </a:r>
            <a:r>
              <a:rPr lang="en-US" sz="2600" dirty="0" err="1">
                <a:cs typeface="Arial" pitchFamily="34" charset="0"/>
              </a:rPr>
              <a:t>có</a:t>
            </a:r>
            <a:r>
              <a:rPr lang="en-US" sz="2600" dirty="0">
                <a:cs typeface="Arial" pitchFamily="34" charset="0"/>
              </a:rPr>
              <a:t> IRR </a:t>
            </a:r>
            <a:r>
              <a:rPr lang="en-US" sz="2600" dirty="0" err="1">
                <a:cs typeface="Arial" pitchFamily="34" charset="0"/>
              </a:rPr>
              <a:t>càng</a:t>
            </a:r>
            <a:r>
              <a:rPr lang="en-US" sz="2600" dirty="0">
                <a:cs typeface="Arial" pitchFamily="34" charset="0"/>
              </a:rPr>
              <a:t> </a:t>
            </a:r>
            <a:r>
              <a:rPr lang="en-US" sz="2600" dirty="0" err="1">
                <a:cs typeface="Arial" pitchFamily="34" charset="0"/>
              </a:rPr>
              <a:t>lớn</a:t>
            </a:r>
            <a:r>
              <a:rPr lang="en-US" sz="2600" dirty="0">
                <a:cs typeface="Arial" pitchFamily="34" charset="0"/>
              </a:rPr>
              <a:t> </a:t>
            </a:r>
            <a:r>
              <a:rPr lang="en-US" sz="2600" dirty="0" err="1">
                <a:cs typeface="Arial" pitchFamily="34" charset="0"/>
              </a:rPr>
              <a:t>thì</a:t>
            </a:r>
            <a:r>
              <a:rPr lang="en-US" sz="2600" dirty="0">
                <a:cs typeface="Arial" pitchFamily="34" charset="0"/>
              </a:rPr>
              <a:t> </a:t>
            </a:r>
            <a:r>
              <a:rPr lang="en-US" sz="2600" dirty="0" err="1">
                <a:cs typeface="Arial" pitchFamily="34" charset="0"/>
              </a:rPr>
              <a:t>hiệu</a:t>
            </a:r>
            <a:r>
              <a:rPr lang="en-US" sz="2600" dirty="0">
                <a:cs typeface="Arial" pitchFamily="34" charset="0"/>
              </a:rPr>
              <a:t> </a:t>
            </a:r>
            <a:r>
              <a:rPr lang="en-US" sz="2600" dirty="0" err="1">
                <a:cs typeface="Arial" pitchFamily="34" charset="0"/>
              </a:rPr>
              <a:t>quả</a:t>
            </a:r>
            <a:r>
              <a:rPr lang="en-US" sz="2600" dirty="0">
                <a:cs typeface="Arial" pitchFamily="34" charset="0"/>
              </a:rPr>
              <a:t> </a:t>
            </a:r>
            <a:r>
              <a:rPr lang="en-US" sz="2600" dirty="0" err="1">
                <a:cs typeface="Arial" pitchFamily="34" charset="0"/>
              </a:rPr>
              <a:t>tài</a:t>
            </a:r>
            <a:r>
              <a:rPr lang="en-US" sz="2600" dirty="0">
                <a:cs typeface="Arial" pitchFamily="34" charset="0"/>
              </a:rPr>
              <a:t> </a:t>
            </a:r>
            <a:r>
              <a:rPr lang="en-US" sz="2600" dirty="0" err="1">
                <a:cs typeface="Arial" pitchFamily="34" charset="0"/>
              </a:rPr>
              <a:t>chính</a:t>
            </a:r>
            <a:r>
              <a:rPr lang="en-US" sz="2600" dirty="0">
                <a:cs typeface="Arial" pitchFamily="34" charset="0"/>
              </a:rPr>
              <a:t> </a:t>
            </a:r>
            <a:r>
              <a:rPr lang="en-US" sz="2600" dirty="0" err="1">
                <a:cs typeface="Arial" pitchFamily="34" charset="0"/>
              </a:rPr>
              <a:t>dự</a:t>
            </a:r>
            <a:r>
              <a:rPr lang="en-US" sz="2600" dirty="0">
                <a:cs typeface="Arial" pitchFamily="34" charset="0"/>
              </a:rPr>
              <a:t> </a:t>
            </a:r>
            <a:r>
              <a:rPr lang="en-US" sz="2600" dirty="0" err="1">
                <a:cs typeface="Arial" pitchFamily="34" charset="0"/>
              </a:rPr>
              <a:t>án</a:t>
            </a:r>
            <a:r>
              <a:rPr lang="en-US" sz="2600" dirty="0">
                <a:cs typeface="Arial" pitchFamily="34" charset="0"/>
              </a:rPr>
              <a:t> </a:t>
            </a:r>
            <a:r>
              <a:rPr lang="en-US" sz="2600" dirty="0" err="1">
                <a:cs typeface="Arial" pitchFamily="34" charset="0"/>
              </a:rPr>
              <a:t>càng</a:t>
            </a:r>
            <a:r>
              <a:rPr lang="en-US" sz="2600" dirty="0">
                <a:cs typeface="Arial" pitchFamily="34" charset="0"/>
              </a:rPr>
              <a:t> </a:t>
            </a:r>
            <a:r>
              <a:rPr lang="en-US" sz="2600" dirty="0" err="1">
                <a:cs typeface="Arial" pitchFamily="34" charset="0"/>
              </a:rPr>
              <a:t>cao</a:t>
            </a:r>
            <a:r>
              <a:rPr lang="en-US" sz="2600" dirty="0">
                <a:cs typeface="Arial" pitchFamily="34" charset="0"/>
              </a:rPr>
              <a:t>.</a:t>
            </a:r>
          </a:p>
          <a:p>
            <a:pPr marL="457200" indent="-457200">
              <a:lnSpc>
                <a:spcPct val="110000"/>
              </a:lnSpc>
              <a:spcBef>
                <a:spcPts val="600"/>
              </a:spcBef>
              <a:buFont typeface="Arial" panose="020B0604020202020204" pitchFamily="34" charset="0"/>
              <a:buChar char="•"/>
              <a:defRPr/>
            </a:pPr>
            <a:r>
              <a:rPr lang="en-US" sz="2600" dirty="0">
                <a:cs typeface="Arial" pitchFamily="34" charset="0"/>
              </a:rPr>
              <a:t>IRR &lt; MARR - </a:t>
            </a:r>
            <a:r>
              <a:rPr lang="en-US" sz="2600" dirty="0" err="1">
                <a:cs typeface="Arial" pitchFamily="34" charset="0"/>
              </a:rPr>
              <a:t>dự</a:t>
            </a:r>
            <a:r>
              <a:rPr lang="en-US" sz="2600" dirty="0">
                <a:cs typeface="Arial" pitchFamily="34" charset="0"/>
              </a:rPr>
              <a:t> </a:t>
            </a:r>
            <a:r>
              <a:rPr lang="en-US" sz="2600" dirty="0" err="1">
                <a:cs typeface="Arial" pitchFamily="34" charset="0"/>
              </a:rPr>
              <a:t>án</a:t>
            </a:r>
            <a:r>
              <a:rPr lang="en-US" sz="2600" dirty="0">
                <a:cs typeface="Arial" pitchFamily="34" charset="0"/>
              </a:rPr>
              <a:t> </a:t>
            </a:r>
            <a:r>
              <a:rPr lang="en-US" sz="2600" dirty="0" err="1">
                <a:cs typeface="Arial" pitchFamily="34" charset="0"/>
              </a:rPr>
              <a:t>không</a:t>
            </a:r>
            <a:r>
              <a:rPr lang="en-US" sz="2600" dirty="0">
                <a:cs typeface="Arial" pitchFamily="34" charset="0"/>
              </a:rPr>
              <a:t> </a:t>
            </a:r>
            <a:r>
              <a:rPr lang="en-US" sz="2600" dirty="0" err="1">
                <a:cs typeface="Arial" pitchFamily="34" charset="0"/>
              </a:rPr>
              <a:t>đạt</a:t>
            </a:r>
            <a:r>
              <a:rPr lang="en-US" sz="2600" dirty="0">
                <a:cs typeface="Arial" pitchFamily="34" charset="0"/>
              </a:rPr>
              <a:t> </a:t>
            </a:r>
            <a:r>
              <a:rPr lang="en-US" sz="2600" dirty="0" err="1">
                <a:cs typeface="Arial" pitchFamily="34" charset="0"/>
              </a:rPr>
              <a:t>hiệu</a:t>
            </a:r>
            <a:r>
              <a:rPr lang="en-US" sz="2600" dirty="0">
                <a:cs typeface="Arial" pitchFamily="34" charset="0"/>
              </a:rPr>
              <a:t> </a:t>
            </a:r>
            <a:r>
              <a:rPr lang="en-US" sz="2600" dirty="0" err="1">
                <a:cs typeface="Arial" pitchFamily="34" charset="0"/>
              </a:rPr>
              <a:t>quả</a:t>
            </a:r>
            <a:r>
              <a:rPr lang="en-US" sz="2600" dirty="0">
                <a:cs typeface="Arial" pitchFamily="34" charset="0"/>
              </a:rPr>
              <a:t> </a:t>
            </a:r>
            <a:r>
              <a:rPr lang="en-US" sz="2600" dirty="0" err="1">
                <a:cs typeface="Arial" pitchFamily="34" charset="0"/>
              </a:rPr>
              <a:t>tài</a:t>
            </a:r>
            <a:r>
              <a:rPr lang="en-US" sz="2600" dirty="0">
                <a:cs typeface="Arial" pitchFamily="34" charset="0"/>
              </a:rPr>
              <a:t> </a:t>
            </a:r>
            <a:r>
              <a:rPr lang="en-US" sz="2600" dirty="0" err="1">
                <a:cs typeface="Arial" pitchFamily="34" charset="0"/>
              </a:rPr>
              <a:t>chính</a:t>
            </a:r>
            <a:r>
              <a:rPr lang="en-US" sz="2600" dirty="0">
                <a:cs typeface="Arial" pitchFamily="34" charset="0"/>
              </a:rPr>
              <a:t>.</a:t>
            </a:r>
          </a:p>
          <a:p>
            <a:pPr>
              <a:lnSpc>
                <a:spcPct val="110000"/>
              </a:lnSpc>
              <a:spcBef>
                <a:spcPts val="600"/>
              </a:spcBef>
              <a:defRPr/>
            </a:pPr>
            <a:r>
              <a:rPr lang="en-US" sz="2600" b="1" dirty="0"/>
              <a:t>Ph</a:t>
            </a:r>
            <a:r>
              <a:rPr lang="vi-VN" sz="2600" b="1" dirty="0"/>
              <a:t>ươ</a:t>
            </a:r>
            <a:r>
              <a:rPr lang="en-US" sz="2600" b="1" dirty="0"/>
              <a:t>ng </a:t>
            </a:r>
            <a:r>
              <a:rPr lang="en-US" sz="2600" b="1" dirty="0" err="1"/>
              <a:t>án</a:t>
            </a:r>
            <a:r>
              <a:rPr lang="en-US" sz="2600" b="1" dirty="0"/>
              <a:t> </a:t>
            </a:r>
            <a:r>
              <a:rPr lang="vi-VN" sz="2600" b="1" dirty="0"/>
              <a:t>đượ</a:t>
            </a:r>
            <a:r>
              <a:rPr lang="en-US" sz="2600" b="1" dirty="0"/>
              <a:t>c </a:t>
            </a:r>
            <a:r>
              <a:rPr lang="en-US" sz="2600" b="1" dirty="0" err="1"/>
              <a:t>chọn</a:t>
            </a:r>
            <a:r>
              <a:rPr lang="en-US" sz="2600" b="1" dirty="0"/>
              <a:t> </a:t>
            </a:r>
            <a:r>
              <a:rPr lang="en-US" sz="2600" b="1" dirty="0" err="1"/>
              <a:t>là</a:t>
            </a:r>
            <a:r>
              <a:rPr lang="en-US" sz="2600" b="1" dirty="0"/>
              <a:t> </a:t>
            </a:r>
            <a:r>
              <a:rPr lang="en-US" sz="2600" b="1" dirty="0" err="1"/>
              <a:t>ph</a:t>
            </a:r>
            <a:r>
              <a:rPr lang="vi-VN" sz="2600" b="1" dirty="0"/>
              <a:t>ươ</a:t>
            </a:r>
            <a:r>
              <a:rPr lang="en-US" sz="2600" b="1" dirty="0"/>
              <a:t>ng </a:t>
            </a:r>
            <a:r>
              <a:rPr lang="en-US" sz="2600" b="1" dirty="0" err="1"/>
              <a:t>án</a:t>
            </a:r>
            <a:r>
              <a:rPr lang="en-US" sz="2600" b="1" dirty="0"/>
              <a:t> </a:t>
            </a:r>
            <a:r>
              <a:rPr lang="en-US" sz="2600" b="1" dirty="0" err="1"/>
              <a:t>có</a:t>
            </a:r>
            <a:r>
              <a:rPr lang="en-US" sz="2600" b="1" dirty="0"/>
              <a:t> IRR </a:t>
            </a:r>
            <a:r>
              <a:rPr lang="en-US" sz="2600" b="1" dirty="0" err="1"/>
              <a:t>lớn</a:t>
            </a:r>
            <a:r>
              <a:rPr lang="en-US" sz="2600" b="1" dirty="0"/>
              <a:t> </a:t>
            </a:r>
            <a:r>
              <a:rPr lang="en-US" sz="2600" b="1" dirty="0" err="1"/>
              <a:t>nhất</a:t>
            </a:r>
            <a:r>
              <a:rPr lang="en-US" sz="2600" b="1" dirty="0"/>
              <a:t> ≥ MARR</a:t>
            </a:r>
          </a:p>
          <a:p>
            <a:pPr>
              <a:lnSpc>
                <a:spcPct val="110000"/>
              </a:lnSpc>
              <a:spcBef>
                <a:spcPts val="600"/>
              </a:spcBef>
              <a:defRPr/>
            </a:pPr>
            <a:r>
              <a:rPr lang="en-US" sz="2600" dirty="0"/>
              <a:t>MARR: </a:t>
            </a:r>
            <a:r>
              <a:rPr lang="en-US" sz="2600" dirty="0" err="1"/>
              <a:t>Suất</a:t>
            </a:r>
            <a:r>
              <a:rPr lang="en-US" sz="2600" dirty="0"/>
              <a:t> </a:t>
            </a:r>
            <a:r>
              <a:rPr lang="en-US" sz="2600" dirty="0" err="1"/>
              <a:t>thu</a:t>
            </a:r>
            <a:r>
              <a:rPr lang="en-US" sz="2600" dirty="0"/>
              <a:t> </a:t>
            </a:r>
            <a:r>
              <a:rPr lang="en-US" sz="2600" dirty="0" err="1"/>
              <a:t>lợi</a:t>
            </a:r>
            <a:r>
              <a:rPr lang="en-US" sz="2600" dirty="0"/>
              <a:t> </a:t>
            </a:r>
            <a:r>
              <a:rPr lang="en-US" sz="2600" dirty="0" err="1"/>
              <a:t>tối</a:t>
            </a:r>
            <a:r>
              <a:rPr lang="en-US" sz="2600" dirty="0"/>
              <a:t> </a:t>
            </a:r>
            <a:r>
              <a:rPr lang="en-US" sz="2600" dirty="0" err="1"/>
              <a:t>thiểu</a:t>
            </a:r>
            <a:r>
              <a:rPr lang="en-US" sz="2600" dirty="0"/>
              <a:t> </a:t>
            </a:r>
            <a:r>
              <a:rPr lang="en-US" sz="2600" dirty="0" err="1"/>
              <a:t>chấp</a:t>
            </a:r>
            <a:r>
              <a:rPr lang="en-US" sz="2600" dirty="0"/>
              <a:t> </a:t>
            </a:r>
            <a:r>
              <a:rPr lang="en-US" sz="2600" dirty="0" err="1"/>
              <a:t>nhận</a:t>
            </a:r>
            <a:r>
              <a:rPr lang="en-US" sz="2600" dirty="0"/>
              <a:t> </a:t>
            </a:r>
            <a:r>
              <a:rPr lang="en-US" sz="2600" dirty="0" err="1"/>
              <a:t>được</a:t>
            </a:r>
            <a:r>
              <a:rPr lang="en-US" sz="2600" dirty="0"/>
              <a:t>-Minimum Acceptable Rate of Return</a:t>
            </a:r>
          </a:p>
          <a:p>
            <a:r>
              <a:rPr lang="en-US" sz="2600" b="1" dirty="0" err="1"/>
              <a:t>Các</a:t>
            </a:r>
            <a:r>
              <a:rPr lang="en-US" sz="2600" b="1" dirty="0"/>
              <a:t> </a:t>
            </a:r>
            <a:r>
              <a:rPr lang="en-US" sz="2600" b="1" dirty="0" err="1"/>
              <a:t>dự</a:t>
            </a:r>
            <a:r>
              <a:rPr lang="en-US" sz="2600" b="1" dirty="0"/>
              <a:t> </a:t>
            </a:r>
            <a:r>
              <a:rPr lang="en-US" sz="2600" b="1" dirty="0" err="1"/>
              <a:t>án</a:t>
            </a:r>
            <a:r>
              <a:rPr lang="en-US" sz="2600" b="1" dirty="0"/>
              <a:t> </a:t>
            </a:r>
            <a:r>
              <a:rPr lang="en-US" sz="2600" b="1" dirty="0" err="1"/>
              <a:t>có</a:t>
            </a:r>
            <a:r>
              <a:rPr lang="en-US" sz="2600" b="1" dirty="0"/>
              <a:t> </a:t>
            </a:r>
            <a:r>
              <a:rPr lang="en-US" sz="2600" b="1" dirty="0" err="1"/>
              <a:t>tuổi</a:t>
            </a:r>
            <a:r>
              <a:rPr lang="en-US" sz="2600" b="1" dirty="0"/>
              <a:t> </a:t>
            </a:r>
            <a:r>
              <a:rPr lang="en-US" sz="2600" b="1" dirty="0" err="1"/>
              <a:t>thọ</a:t>
            </a:r>
            <a:r>
              <a:rPr lang="en-US" sz="2600" b="1" dirty="0"/>
              <a:t> </a:t>
            </a:r>
            <a:r>
              <a:rPr lang="en-US" sz="2600" b="1" dirty="0" err="1"/>
              <a:t>bằng</a:t>
            </a:r>
            <a:r>
              <a:rPr lang="en-US" sz="2600" b="1" dirty="0"/>
              <a:t> </a:t>
            </a:r>
            <a:r>
              <a:rPr lang="en-US" sz="2600" b="1" dirty="0" err="1"/>
              <a:t>nhau</a:t>
            </a:r>
            <a:endParaRPr lang="en-US" sz="2600" b="1" dirty="0"/>
          </a:p>
          <a:p>
            <a:pPr marL="457200" lvl="1" indent="-457200">
              <a:buFont typeface="Wingdings" panose="05000000000000000000" pitchFamily="2" charset="2"/>
              <a:buChar char="q"/>
            </a:pPr>
            <a:r>
              <a:rPr lang="en-US" sz="2600" dirty="0"/>
              <a:t>So </a:t>
            </a:r>
            <a:r>
              <a:rPr lang="en-US" sz="2600" dirty="0" err="1"/>
              <a:t>sánh</a:t>
            </a:r>
            <a:r>
              <a:rPr lang="en-US" sz="2600" dirty="0"/>
              <a:t> </a:t>
            </a:r>
            <a:r>
              <a:rPr lang="en-US" sz="2600" dirty="0" err="1"/>
              <a:t>trực</a:t>
            </a:r>
            <a:r>
              <a:rPr lang="en-US" sz="2600" dirty="0"/>
              <a:t> </a:t>
            </a:r>
            <a:r>
              <a:rPr lang="en-US" sz="2600" dirty="0" err="1"/>
              <a:t>tiếp</a:t>
            </a:r>
            <a:r>
              <a:rPr lang="en-US" sz="2600" dirty="0"/>
              <a:t> </a:t>
            </a:r>
            <a:r>
              <a:rPr lang="en-US" sz="2600" dirty="0" err="1"/>
              <a:t>giá</a:t>
            </a:r>
            <a:r>
              <a:rPr lang="en-US" sz="2600" dirty="0"/>
              <a:t> </a:t>
            </a:r>
            <a:r>
              <a:rPr lang="en-US" sz="2600" dirty="0" err="1"/>
              <a:t>trị</a:t>
            </a:r>
            <a:r>
              <a:rPr lang="en-US" sz="2600" dirty="0"/>
              <a:t> IRR </a:t>
            </a:r>
            <a:r>
              <a:rPr lang="en-US" sz="2600" dirty="0" err="1"/>
              <a:t>của</a:t>
            </a:r>
            <a:r>
              <a:rPr lang="en-US" sz="2600" dirty="0"/>
              <a:t> </a:t>
            </a:r>
            <a:r>
              <a:rPr lang="en-US" sz="2600" dirty="0" err="1"/>
              <a:t>các</a:t>
            </a:r>
            <a:r>
              <a:rPr lang="en-US" sz="2600" dirty="0"/>
              <a:t> </a:t>
            </a:r>
            <a:r>
              <a:rPr lang="en-US" sz="2600" dirty="0" err="1"/>
              <a:t>dự</a:t>
            </a:r>
            <a:r>
              <a:rPr lang="en-US" sz="2600" dirty="0"/>
              <a:t> </a:t>
            </a:r>
            <a:r>
              <a:rPr lang="en-US" sz="2600" dirty="0" err="1"/>
              <a:t>án</a:t>
            </a:r>
            <a:endParaRPr lang="en-US" sz="2600" dirty="0"/>
          </a:p>
          <a:p>
            <a:r>
              <a:rPr lang="en-US" sz="2600" b="1" dirty="0" err="1"/>
              <a:t>Các</a:t>
            </a:r>
            <a:r>
              <a:rPr lang="en-US" sz="2600" b="1" dirty="0"/>
              <a:t> </a:t>
            </a:r>
            <a:r>
              <a:rPr lang="en-US" sz="2600" b="1" dirty="0" err="1"/>
              <a:t>dự</a:t>
            </a:r>
            <a:r>
              <a:rPr lang="en-US" sz="2600" b="1" dirty="0"/>
              <a:t> </a:t>
            </a:r>
            <a:r>
              <a:rPr lang="en-US" sz="2600" b="1" dirty="0" err="1"/>
              <a:t>án</a:t>
            </a:r>
            <a:r>
              <a:rPr lang="en-US" sz="2600" b="1" dirty="0"/>
              <a:t> </a:t>
            </a:r>
            <a:r>
              <a:rPr lang="en-US" sz="2600" b="1" dirty="0" err="1"/>
              <a:t>có</a:t>
            </a:r>
            <a:r>
              <a:rPr lang="en-US" sz="2600" b="1" dirty="0"/>
              <a:t> </a:t>
            </a:r>
            <a:r>
              <a:rPr lang="en-US" sz="2600" b="1" dirty="0" err="1"/>
              <a:t>tuổi</a:t>
            </a:r>
            <a:r>
              <a:rPr lang="en-US" sz="2600" b="1" dirty="0"/>
              <a:t> </a:t>
            </a:r>
            <a:r>
              <a:rPr lang="en-US" sz="2600" b="1" dirty="0" err="1"/>
              <a:t>thọ</a:t>
            </a:r>
            <a:r>
              <a:rPr lang="en-US" sz="2600" b="1" dirty="0"/>
              <a:t> </a:t>
            </a:r>
            <a:r>
              <a:rPr lang="en-US" sz="2600" b="1" dirty="0" err="1"/>
              <a:t>khác</a:t>
            </a:r>
            <a:r>
              <a:rPr lang="en-US" sz="2600" b="1" dirty="0"/>
              <a:t> </a:t>
            </a:r>
            <a:r>
              <a:rPr lang="en-US" sz="2600" b="1" dirty="0" err="1"/>
              <a:t>nhau</a:t>
            </a:r>
            <a:endParaRPr lang="en-US" sz="2600" b="1" dirty="0"/>
          </a:p>
          <a:p>
            <a:pPr marL="457200" lvl="1" indent="-457200">
              <a:buFont typeface="Wingdings" panose="05000000000000000000" pitchFamily="2" charset="2"/>
              <a:buChar char="q"/>
            </a:pPr>
            <a:r>
              <a:rPr lang="en-US" sz="2600" dirty="0"/>
              <a:t>So </a:t>
            </a:r>
            <a:r>
              <a:rPr lang="en-US" sz="2600" dirty="0" err="1"/>
              <a:t>sánh</a:t>
            </a:r>
            <a:r>
              <a:rPr lang="en-US" sz="2600" dirty="0"/>
              <a:t> </a:t>
            </a:r>
            <a:r>
              <a:rPr lang="en-US" sz="2600" dirty="0" err="1"/>
              <a:t>từng</a:t>
            </a:r>
            <a:r>
              <a:rPr lang="en-US" sz="2600" dirty="0"/>
              <a:t> </a:t>
            </a:r>
            <a:r>
              <a:rPr lang="en-US" sz="2600" dirty="0" err="1"/>
              <a:t>cặp</a:t>
            </a:r>
            <a:r>
              <a:rPr lang="en-US" sz="2600" dirty="0"/>
              <a:t> </a:t>
            </a:r>
            <a:r>
              <a:rPr lang="en-US" sz="2600" dirty="0" err="1"/>
              <a:t>dự</a:t>
            </a:r>
            <a:r>
              <a:rPr lang="en-US" sz="2600" dirty="0"/>
              <a:t> </a:t>
            </a:r>
            <a:r>
              <a:rPr lang="en-US" sz="2600" dirty="0" err="1"/>
              <a:t>án</a:t>
            </a:r>
            <a:endParaRPr lang="en-US" sz="2600" dirty="0"/>
          </a:p>
          <a:p>
            <a:pPr marL="457200" lvl="1" indent="-457200">
              <a:buFont typeface="Wingdings" panose="05000000000000000000" pitchFamily="2" charset="2"/>
              <a:buChar char="q"/>
            </a:pPr>
            <a:r>
              <a:rPr lang="en-US" sz="2600" dirty="0" err="1"/>
              <a:t>Lấy</a:t>
            </a:r>
            <a:r>
              <a:rPr lang="en-US" sz="2600" dirty="0"/>
              <a:t> </a:t>
            </a:r>
            <a:r>
              <a:rPr lang="en-US" sz="2600" dirty="0" err="1"/>
              <a:t>dự</a:t>
            </a:r>
            <a:r>
              <a:rPr lang="en-US" sz="2600" dirty="0"/>
              <a:t> </a:t>
            </a:r>
            <a:r>
              <a:rPr lang="en-US" sz="2600" dirty="0" err="1"/>
              <a:t>án</a:t>
            </a:r>
            <a:r>
              <a:rPr lang="en-US" sz="2600" dirty="0"/>
              <a:t> </a:t>
            </a:r>
            <a:r>
              <a:rPr lang="en-US" sz="2600" dirty="0" err="1"/>
              <a:t>có</a:t>
            </a:r>
            <a:r>
              <a:rPr lang="en-US" sz="2600" dirty="0"/>
              <a:t> </a:t>
            </a:r>
            <a:r>
              <a:rPr lang="en-US" sz="2600" dirty="0" err="1"/>
              <a:t>đầu</a:t>
            </a:r>
            <a:r>
              <a:rPr lang="en-US" sz="2600" dirty="0"/>
              <a:t> </a:t>
            </a:r>
            <a:r>
              <a:rPr lang="en-US" sz="2600" dirty="0" err="1"/>
              <a:t>tư</a:t>
            </a:r>
            <a:r>
              <a:rPr lang="en-US" sz="2600" dirty="0"/>
              <a:t> </a:t>
            </a:r>
            <a:r>
              <a:rPr lang="en-US" sz="2600" dirty="0" err="1"/>
              <a:t>lớn</a:t>
            </a:r>
            <a:r>
              <a:rPr lang="en-US" sz="2600" dirty="0"/>
              <a:t> </a:t>
            </a:r>
            <a:r>
              <a:rPr lang="en-US" sz="2600" dirty="0" err="1"/>
              <a:t>trừ</a:t>
            </a:r>
            <a:r>
              <a:rPr lang="en-US" sz="2600" dirty="0"/>
              <a:t> </a:t>
            </a:r>
            <a:r>
              <a:rPr lang="en-US" sz="2600" dirty="0" err="1"/>
              <a:t>dự</a:t>
            </a:r>
            <a:r>
              <a:rPr lang="en-US" sz="2600" dirty="0"/>
              <a:t> </a:t>
            </a:r>
            <a:r>
              <a:rPr lang="en-US" sz="2600" dirty="0" err="1"/>
              <a:t>án</a:t>
            </a:r>
            <a:r>
              <a:rPr lang="en-US" sz="2600" dirty="0"/>
              <a:t> </a:t>
            </a:r>
            <a:r>
              <a:rPr lang="en-US" sz="2600" dirty="0" err="1"/>
              <a:t>có</a:t>
            </a:r>
            <a:r>
              <a:rPr lang="en-US" sz="2600" dirty="0"/>
              <a:t> </a:t>
            </a:r>
            <a:r>
              <a:rPr lang="en-US" sz="2600" dirty="0" err="1"/>
              <a:t>đầu</a:t>
            </a:r>
            <a:r>
              <a:rPr lang="en-US" sz="2600" dirty="0"/>
              <a:t> </a:t>
            </a:r>
            <a:r>
              <a:rPr lang="en-US" sz="2600" dirty="0" err="1"/>
              <a:t>tư</a:t>
            </a:r>
            <a:r>
              <a:rPr lang="en-US" sz="2600" dirty="0"/>
              <a:t> </a:t>
            </a:r>
            <a:r>
              <a:rPr lang="en-US" sz="2600" dirty="0" err="1"/>
              <a:t>nhỏ</a:t>
            </a:r>
            <a:endParaRPr lang="en-US" sz="2600" dirty="0"/>
          </a:p>
          <a:p>
            <a:pPr marL="457200" lvl="1" indent="-457200">
              <a:buFont typeface="Wingdings" panose="05000000000000000000" pitchFamily="2" charset="2"/>
              <a:buChar char="q"/>
            </a:pPr>
            <a:r>
              <a:rPr lang="en-US" sz="2600" dirty="0" err="1"/>
              <a:t>Nếu</a:t>
            </a:r>
            <a:r>
              <a:rPr lang="en-US" sz="2600" dirty="0"/>
              <a:t> </a:t>
            </a:r>
            <a:r>
              <a:rPr lang="en-US" sz="2600" dirty="0" err="1"/>
              <a:t>dự</a:t>
            </a:r>
            <a:r>
              <a:rPr lang="en-US" sz="2600" dirty="0"/>
              <a:t> </a:t>
            </a:r>
            <a:r>
              <a:rPr lang="en-US" sz="2600" dirty="0" err="1"/>
              <a:t>án</a:t>
            </a:r>
            <a:r>
              <a:rPr lang="en-US" sz="2600" dirty="0"/>
              <a:t> </a:t>
            </a:r>
            <a:r>
              <a:rPr lang="en-US" sz="2600" dirty="0" err="1"/>
              <a:t>mới</a:t>
            </a:r>
            <a:r>
              <a:rPr lang="en-US" sz="2600" dirty="0"/>
              <a:t> </a:t>
            </a:r>
            <a:r>
              <a:rPr lang="en-US" sz="2600" dirty="0" err="1"/>
              <a:t>có</a:t>
            </a:r>
            <a:r>
              <a:rPr lang="en-US" sz="2600" dirty="0"/>
              <a:t> IRR </a:t>
            </a:r>
            <a:r>
              <a:rPr lang="en-US" sz="2600" dirty="0" err="1"/>
              <a:t>lớn</a:t>
            </a:r>
            <a:r>
              <a:rPr lang="en-US" sz="2600" dirty="0"/>
              <a:t> </a:t>
            </a:r>
            <a:r>
              <a:rPr lang="en-US" sz="2600" dirty="0" err="1"/>
              <a:t>hơn</a:t>
            </a:r>
            <a:r>
              <a:rPr lang="en-US" sz="2600" dirty="0"/>
              <a:t> MARR </a:t>
            </a:r>
            <a:r>
              <a:rPr lang="en-US" sz="2600" dirty="0" err="1"/>
              <a:t>thì</a:t>
            </a:r>
            <a:r>
              <a:rPr lang="en-US" sz="2600" dirty="0"/>
              <a:t> </a:t>
            </a:r>
            <a:r>
              <a:rPr lang="en-US" sz="2600" dirty="0" err="1"/>
              <a:t>dự</a:t>
            </a:r>
            <a:r>
              <a:rPr lang="en-US" sz="2600" dirty="0"/>
              <a:t> </a:t>
            </a:r>
            <a:r>
              <a:rPr lang="en-US" sz="2600" dirty="0" err="1"/>
              <a:t>án</a:t>
            </a:r>
            <a:r>
              <a:rPr lang="en-US" sz="2600" dirty="0"/>
              <a:t> </a:t>
            </a:r>
            <a:r>
              <a:rPr lang="en-US" sz="2600" dirty="0" err="1"/>
              <a:t>có</a:t>
            </a:r>
            <a:r>
              <a:rPr lang="en-US" sz="2600" dirty="0"/>
              <a:t> </a:t>
            </a:r>
            <a:r>
              <a:rPr lang="en-US" sz="2600" dirty="0" err="1"/>
              <a:t>đầu</a:t>
            </a:r>
            <a:r>
              <a:rPr lang="en-US" sz="2600" dirty="0"/>
              <a:t> </a:t>
            </a:r>
            <a:r>
              <a:rPr lang="en-US" sz="2600" dirty="0" err="1"/>
              <a:t>tư</a:t>
            </a:r>
            <a:r>
              <a:rPr lang="en-US" sz="2600" dirty="0"/>
              <a:t> </a:t>
            </a:r>
            <a:r>
              <a:rPr lang="en-US" sz="2600" dirty="0" err="1"/>
              <a:t>lớn</a:t>
            </a:r>
            <a:r>
              <a:rPr lang="en-US" sz="2600" dirty="0"/>
              <a:t> </a:t>
            </a:r>
            <a:r>
              <a:rPr lang="en-US" sz="2600" dirty="0" err="1"/>
              <a:t>tốt</a:t>
            </a:r>
            <a:r>
              <a:rPr lang="en-US" sz="2600" dirty="0"/>
              <a:t> </a:t>
            </a:r>
            <a:r>
              <a:rPr lang="en-US" sz="2600" dirty="0" err="1"/>
              <a:t>hơn</a:t>
            </a:r>
            <a:r>
              <a:rPr lang="en-US" sz="2600" dirty="0"/>
              <a:t>, </a:t>
            </a:r>
            <a:r>
              <a:rPr lang="en-US" sz="2600" dirty="0" err="1"/>
              <a:t>ngược</a:t>
            </a:r>
            <a:r>
              <a:rPr lang="en-US" sz="2600" dirty="0"/>
              <a:t> </a:t>
            </a:r>
            <a:r>
              <a:rPr lang="en-US" sz="2600" dirty="0" err="1"/>
              <a:t>lại</a:t>
            </a:r>
            <a:r>
              <a:rPr lang="en-US" sz="2600" dirty="0"/>
              <a:t> </a:t>
            </a:r>
            <a:r>
              <a:rPr lang="en-US" sz="2600" dirty="0" err="1"/>
              <a:t>dự</a:t>
            </a:r>
            <a:r>
              <a:rPr lang="en-US" sz="2600" dirty="0"/>
              <a:t> </a:t>
            </a:r>
            <a:r>
              <a:rPr lang="en-US" sz="2600" dirty="0" err="1"/>
              <a:t>án</a:t>
            </a:r>
            <a:r>
              <a:rPr lang="en-US" sz="2600" dirty="0"/>
              <a:t> </a:t>
            </a:r>
            <a:r>
              <a:rPr lang="en-US" sz="2600" dirty="0" err="1"/>
              <a:t>có</a:t>
            </a:r>
            <a:r>
              <a:rPr lang="en-US" sz="2600" dirty="0"/>
              <a:t> </a:t>
            </a:r>
            <a:r>
              <a:rPr lang="en-US" sz="2600" dirty="0" err="1"/>
              <a:t>đầu</a:t>
            </a:r>
            <a:r>
              <a:rPr lang="en-US" sz="2600" dirty="0"/>
              <a:t> </a:t>
            </a:r>
            <a:r>
              <a:rPr lang="en-US" sz="2600" dirty="0" err="1"/>
              <a:t>tư</a:t>
            </a:r>
            <a:r>
              <a:rPr lang="en-US" sz="2600" dirty="0"/>
              <a:t> </a:t>
            </a:r>
            <a:r>
              <a:rPr lang="en-US" sz="2600" dirty="0" err="1"/>
              <a:t>nhỏ</a:t>
            </a:r>
            <a:r>
              <a:rPr lang="en-US" sz="2600" dirty="0"/>
              <a:t> </a:t>
            </a:r>
            <a:r>
              <a:rPr lang="en-US" sz="2600" dirty="0" err="1"/>
              <a:t>tốt</a:t>
            </a:r>
            <a:r>
              <a:rPr lang="en-US" sz="2600" dirty="0"/>
              <a:t> </a:t>
            </a:r>
            <a:r>
              <a:rPr lang="en-US" sz="2600" dirty="0" err="1"/>
              <a:t>hơn</a:t>
            </a:r>
            <a:endParaRPr lang="en-US" sz="2600" dirty="0"/>
          </a:p>
          <a:p>
            <a:pPr>
              <a:lnSpc>
                <a:spcPct val="110000"/>
              </a:lnSpc>
              <a:spcBef>
                <a:spcPts val="600"/>
              </a:spcBef>
              <a:defRPr/>
            </a:pPr>
            <a:endParaRPr lang="en-US" sz="2800" dirty="0"/>
          </a:p>
        </p:txBody>
      </p:sp>
    </p:spTree>
    <p:extLst>
      <p:ext uri="{BB962C8B-B14F-4D97-AF65-F5344CB8AC3E}">
        <p14:creationId xmlns:p14="http://schemas.microsoft.com/office/powerpoint/2010/main" val="4138241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grpSp>
        <p:nvGrpSpPr>
          <p:cNvPr id="368" name="Google Shape;368;p16"/>
          <p:cNvGrpSpPr/>
          <p:nvPr/>
        </p:nvGrpSpPr>
        <p:grpSpPr>
          <a:xfrm>
            <a:off x="2788035" y="1731531"/>
            <a:ext cx="5431192" cy="4035045"/>
            <a:chOff x="2111497" y="1186054"/>
            <a:chExt cx="4073394" cy="3026285"/>
          </a:xfrm>
        </p:grpSpPr>
        <p:grpSp>
          <p:nvGrpSpPr>
            <p:cNvPr id="369" name="Google Shape;369;p16"/>
            <p:cNvGrpSpPr/>
            <p:nvPr/>
          </p:nvGrpSpPr>
          <p:grpSpPr>
            <a:xfrm>
              <a:off x="3224250" y="1228235"/>
              <a:ext cx="2695500" cy="2729590"/>
              <a:chOff x="-3475000" y="782863"/>
              <a:chExt cx="2695500" cy="2729590"/>
            </a:xfrm>
          </p:grpSpPr>
          <p:sp>
            <p:nvSpPr>
              <p:cNvPr id="370" name="Google Shape;370;p16"/>
              <p:cNvSpPr/>
              <p:nvPr/>
            </p:nvSpPr>
            <p:spPr>
              <a:xfrm>
                <a:off x="-3475000" y="782863"/>
                <a:ext cx="2695500" cy="2695500"/>
              </a:xfrm>
              <a:prstGeom prst="ellipse">
                <a:avLst/>
              </a:prstGeom>
              <a:solidFill>
                <a:schemeClr val="lt1"/>
              </a:solidFill>
              <a:ln w="9525"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371" name="Google Shape;371;p16"/>
              <p:cNvSpPr/>
              <p:nvPr/>
            </p:nvSpPr>
            <p:spPr>
              <a:xfrm>
                <a:off x="-2949575" y="3141052"/>
                <a:ext cx="1596000" cy="371400"/>
              </a:xfrm>
              <a:prstGeom prst="rect">
                <a:avLst/>
              </a:prstGeom>
              <a:solidFill>
                <a:schemeClr val="lt1"/>
              </a:solidFill>
              <a:ln>
                <a:noFill/>
              </a:ln>
            </p:spPr>
            <p:txBody>
              <a:bodyPr spcFirstLastPara="1" wrap="square" lIns="121900" tIns="121900" rIns="121900" bIns="121900" anchor="ctr" anchorCtr="0">
                <a:noAutofit/>
              </a:bodyPr>
              <a:lstStyle/>
              <a:p>
                <a:endParaRPr sz="2489"/>
              </a:p>
            </p:txBody>
          </p:sp>
        </p:grpSp>
        <p:cxnSp>
          <p:nvCxnSpPr>
            <p:cNvPr id="372" name="Google Shape;372;p16"/>
            <p:cNvCxnSpPr>
              <a:endCxn id="370" idx="1"/>
            </p:cNvCxnSpPr>
            <p:nvPr/>
          </p:nvCxnSpPr>
          <p:spPr>
            <a:xfrm>
              <a:off x="2111497" y="1251582"/>
              <a:ext cx="1507500" cy="371400"/>
            </a:xfrm>
            <a:prstGeom prst="bentConnector2">
              <a:avLst/>
            </a:prstGeom>
            <a:noFill/>
            <a:ln w="9525" cap="flat" cmpd="sng">
              <a:solidFill>
                <a:schemeClr val="dk2"/>
              </a:solidFill>
              <a:prstDash val="dash"/>
              <a:round/>
              <a:headEnd type="none" w="med" len="med"/>
              <a:tailEnd type="oval" w="med" len="med"/>
            </a:ln>
          </p:spPr>
        </p:cxnSp>
        <p:cxnSp>
          <p:nvCxnSpPr>
            <p:cNvPr id="374" name="Google Shape;374;p16"/>
            <p:cNvCxnSpPr>
              <a:cxnSpLocks/>
              <a:stCxn id="375" idx="3"/>
              <a:endCxn id="370" idx="3"/>
            </p:cNvCxnSpPr>
            <p:nvPr/>
          </p:nvCxnSpPr>
          <p:spPr>
            <a:xfrm flipV="1">
              <a:off x="2298684" y="3528988"/>
              <a:ext cx="1320313" cy="683351"/>
            </a:xfrm>
            <a:prstGeom prst="bentConnector2">
              <a:avLst/>
            </a:prstGeom>
            <a:noFill/>
            <a:ln w="9525" cap="flat" cmpd="sng">
              <a:solidFill>
                <a:schemeClr val="dk1"/>
              </a:solidFill>
              <a:prstDash val="dash"/>
              <a:round/>
              <a:headEnd type="none" w="med" len="med"/>
              <a:tailEnd type="oval" w="med" len="med"/>
            </a:ln>
          </p:spPr>
        </p:cxnSp>
        <p:cxnSp>
          <p:nvCxnSpPr>
            <p:cNvPr id="376" name="Google Shape;376;p16"/>
            <p:cNvCxnSpPr>
              <a:cxnSpLocks/>
              <a:stCxn id="377" idx="1"/>
              <a:endCxn id="370" idx="5"/>
            </p:cNvCxnSpPr>
            <p:nvPr/>
          </p:nvCxnSpPr>
          <p:spPr>
            <a:xfrm rot="10800000">
              <a:off x="5525004" y="3528989"/>
              <a:ext cx="322400" cy="584591"/>
            </a:xfrm>
            <a:prstGeom prst="bentConnector2">
              <a:avLst/>
            </a:prstGeom>
            <a:noFill/>
            <a:ln w="9525" cap="flat" cmpd="sng">
              <a:solidFill>
                <a:schemeClr val="dk1"/>
              </a:solidFill>
              <a:prstDash val="dash"/>
              <a:round/>
              <a:headEnd type="none" w="med" len="med"/>
              <a:tailEnd type="oval" w="med" len="med"/>
            </a:ln>
          </p:spPr>
        </p:cxnSp>
        <p:cxnSp>
          <p:nvCxnSpPr>
            <p:cNvPr id="378" name="Google Shape;378;p16"/>
            <p:cNvCxnSpPr>
              <a:cxnSpLocks/>
              <a:stCxn id="379" idx="1"/>
              <a:endCxn id="370" idx="7"/>
            </p:cNvCxnSpPr>
            <p:nvPr/>
          </p:nvCxnSpPr>
          <p:spPr>
            <a:xfrm rot="10800000" flipV="1">
              <a:off x="5525004" y="1186054"/>
              <a:ext cx="659887" cy="436927"/>
            </a:xfrm>
            <a:prstGeom prst="bentConnector2">
              <a:avLst/>
            </a:prstGeom>
            <a:noFill/>
            <a:ln w="9525" cap="flat" cmpd="sng">
              <a:solidFill>
                <a:schemeClr val="dk2"/>
              </a:solidFill>
              <a:prstDash val="dash"/>
              <a:round/>
              <a:headEnd type="none" w="med" len="med"/>
              <a:tailEnd type="oval" w="med" len="med"/>
            </a:ln>
          </p:spPr>
        </p:cxnSp>
      </p:grpSp>
      <p:sp>
        <p:nvSpPr>
          <p:cNvPr id="381" name="Google Shape;381;p16"/>
          <p:cNvSpPr txBox="1">
            <a:spLocks noGrp="1"/>
          </p:cNvSpPr>
          <p:nvPr>
            <p:ph type="title"/>
          </p:nvPr>
        </p:nvSpPr>
        <p:spPr>
          <a:xfrm>
            <a:off x="0" y="633993"/>
            <a:ext cx="12192000" cy="533719"/>
          </a:xfrm>
          <a:prstGeom prst="rect">
            <a:avLst/>
          </a:prstGeom>
        </p:spPr>
        <p:txBody>
          <a:bodyPr spcFirstLastPara="1" wrap="square" lIns="121900" tIns="121900" rIns="121900" bIns="121900" anchor="ctr" anchorCtr="0">
            <a:noAutofit/>
          </a:bodyPr>
          <a:lstStyle/>
          <a:p>
            <a:r>
              <a:rPr lang="en" sz="2400" dirty="0">
                <a:solidFill>
                  <a:schemeClr val="accent1">
                    <a:lumMod val="50000"/>
                  </a:schemeClr>
                </a:solidFill>
                <a:latin typeface="+mn-lt"/>
              </a:rPr>
              <a:t/>
            </a:r>
            <a:br>
              <a:rPr lang="en" sz="2400" dirty="0">
                <a:solidFill>
                  <a:schemeClr val="accent1">
                    <a:lumMod val="50000"/>
                  </a:schemeClr>
                </a:solidFill>
                <a:latin typeface="+mn-lt"/>
              </a:rPr>
            </a:br>
            <a:r>
              <a:rPr lang="en" sz="2400" dirty="0">
                <a:solidFill>
                  <a:schemeClr val="accent1">
                    <a:lumMod val="50000"/>
                  </a:schemeClr>
                </a:solidFill>
                <a:latin typeface="+mn-lt"/>
              </a:rPr>
              <a:t>Hợp phần 19: </a:t>
            </a:r>
            <a:r>
              <a:rPr lang="en-GB" sz="2400" dirty="0" err="1">
                <a:solidFill>
                  <a:schemeClr val="accent1">
                    <a:lumMod val="50000"/>
                  </a:schemeClr>
                </a:solidFill>
                <a:latin typeface="+mn-lt"/>
              </a:rPr>
              <a:t>Khái</a:t>
            </a:r>
            <a:r>
              <a:rPr lang="en-GB" sz="2400" dirty="0">
                <a:solidFill>
                  <a:schemeClr val="accent1">
                    <a:lumMod val="50000"/>
                  </a:schemeClr>
                </a:solidFill>
                <a:latin typeface="+mn-lt"/>
              </a:rPr>
              <a:t> </a:t>
            </a:r>
            <a:r>
              <a:rPr lang="en-GB" sz="2400" dirty="0" err="1">
                <a:solidFill>
                  <a:schemeClr val="accent1">
                    <a:lumMod val="50000"/>
                  </a:schemeClr>
                </a:solidFill>
                <a:latin typeface="+mn-lt"/>
              </a:rPr>
              <a:t>niệm</a:t>
            </a:r>
            <a:r>
              <a:rPr lang="en-GB" sz="2400" dirty="0">
                <a:solidFill>
                  <a:schemeClr val="accent1">
                    <a:lumMod val="50000"/>
                  </a:schemeClr>
                </a:solidFill>
                <a:latin typeface="+mn-lt"/>
              </a:rPr>
              <a:t>, </a:t>
            </a:r>
            <a:r>
              <a:rPr lang="en-GB" sz="2400" dirty="0" err="1">
                <a:solidFill>
                  <a:schemeClr val="accent1">
                    <a:lumMod val="50000"/>
                  </a:schemeClr>
                </a:solidFill>
                <a:latin typeface="+mn-lt"/>
              </a:rPr>
              <a:t>chỉ</a:t>
            </a:r>
            <a:r>
              <a:rPr lang="en-GB" sz="2400" dirty="0">
                <a:solidFill>
                  <a:schemeClr val="accent1">
                    <a:lumMod val="50000"/>
                  </a:schemeClr>
                </a:solidFill>
                <a:latin typeface="+mn-lt"/>
              </a:rPr>
              <a:t> </a:t>
            </a:r>
            <a:r>
              <a:rPr lang="en-GB" sz="2400" dirty="0" err="1">
                <a:solidFill>
                  <a:schemeClr val="accent1">
                    <a:lumMod val="50000"/>
                  </a:schemeClr>
                </a:solidFill>
                <a:latin typeface="+mn-lt"/>
              </a:rPr>
              <a:t>tiêu</a:t>
            </a:r>
            <a:r>
              <a:rPr lang="en-GB" sz="2400" dirty="0">
                <a:solidFill>
                  <a:schemeClr val="accent1">
                    <a:lumMod val="50000"/>
                  </a:schemeClr>
                </a:solidFill>
                <a:latin typeface="+mn-lt"/>
              </a:rPr>
              <a:t> </a:t>
            </a:r>
            <a:r>
              <a:rPr lang="en-GB" sz="2400" dirty="0" err="1">
                <a:solidFill>
                  <a:schemeClr val="accent1">
                    <a:lumMod val="50000"/>
                  </a:schemeClr>
                </a:solidFill>
                <a:latin typeface="+mn-lt"/>
              </a:rPr>
              <a:t>về</a:t>
            </a:r>
            <a:r>
              <a:rPr lang="en-GB" sz="2400" dirty="0">
                <a:solidFill>
                  <a:schemeClr val="accent1">
                    <a:lumMod val="50000"/>
                  </a:schemeClr>
                </a:solidFill>
                <a:latin typeface="+mn-lt"/>
              </a:rPr>
              <a:t> </a:t>
            </a:r>
            <a:r>
              <a:rPr lang="en-GB" sz="2400" dirty="0" err="1">
                <a:solidFill>
                  <a:schemeClr val="accent1">
                    <a:lumMod val="50000"/>
                  </a:schemeClr>
                </a:solidFill>
                <a:latin typeface="+mn-lt"/>
              </a:rPr>
              <a:t>phân</a:t>
            </a:r>
            <a:r>
              <a:rPr lang="en-GB" sz="2400" dirty="0">
                <a:solidFill>
                  <a:schemeClr val="accent1">
                    <a:lumMod val="50000"/>
                  </a:schemeClr>
                </a:solidFill>
                <a:latin typeface="+mn-lt"/>
              </a:rPr>
              <a:t> </a:t>
            </a:r>
            <a:r>
              <a:rPr lang="en-GB" sz="2400" dirty="0" err="1">
                <a:solidFill>
                  <a:schemeClr val="accent1">
                    <a:lumMod val="50000"/>
                  </a:schemeClr>
                </a:solidFill>
                <a:latin typeface="+mn-lt"/>
              </a:rPr>
              <a:t>tích</a:t>
            </a:r>
            <a:r>
              <a:rPr lang="en-GB" sz="2400" dirty="0">
                <a:solidFill>
                  <a:schemeClr val="accent1">
                    <a:lumMod val="50000"/>
                  </a:schemeClr>
                </a:solidFill>
                <a:latin typeface="+mn-lt"/>
              </a:rPr>
              <a:t> </a:t>
            </a:r>
            <a:r>
              <a:rPr lang="en-GB" sz="2400" dirty="0" err="1">
                <a:solidFill>
                  <a:schemeClr val="accent1">
                    <a:lumMod val="50000"/>
                  </a:schemeClr>
                </a:solidFill>
                <a:latin typeface="+mn-lt"/>
              </a:rPr>
              <a:t>kinh</a:t>
            </a:r>
            <a:r>
              <a:rPr lang="en-GB" sz="2400" dirty="0">
                <a:solidFill>
                  <a:schemeClr val="accent1">
                    <a:lumMod val="50000"/>
                  </a:schemeClr>
                </a:solidFill>
                <a:latin typeface="+mn-lt"/>
              </a:rPr>
              <a:t> </a:t>
            </a:r>
            <a:r>
              <a:rPr lang="en-GB" sz="2400" dirty="0" err="1">
                <a:solidFill>
                  <a:schemeClr val="accent1">
                    <a:lumMod val="50000"/>
                  </a:schemeClr>
                </a:solidFill>
                <a:latin typeface="+mn-lt"/>
              </a:rPr>
              <a:t>tế</a:t>
            </a:r>
            <a:r>
              <a:rPr lang="en-GB" sz="2400" dirty="0">
                <a:solidFill>
                  <a:schemeClr val="accent1">
                    <a:lumMod val="50000"/>
                  </a:schemeClr>
                </a:solidFill>
                <a:latin typeface="+mn-lt"/>
              </a:rPr>
              <a:t> </a:t>
            </a:r>
            <a:r>
              <a:rPr lang="en-GB" sz="2400" dirty="0" err="1">
                <a:solidFill>
                  <a:schemeClr val="accent1">
                    <a:lumMod val="50000"/>
                  </a:schemeClr>
                </a:solidFill>
                <a:latin typeface="+mn-lt"/>
              </a:rPr>
              <a:t>tài</a:t>
            </a:r>
            <a:r>
              <a:rPr lang="en-GB" sz="2400" dirty="0">
                <a:solidFill>
                  <a:schemeClr val="accent1">
                    <a:lumMod val="50000"/>
                  </a:schemeClr>
                </a:solidFill>
                <a:latin typeface="+mn-lt"/>
              </a:rPr>
              <a:t> </a:t>
            </a:r>
            <a:r>
              <a:rPr lang="en-GB" sz="2400" dirty="0" err="1">
                <a:solidFill>
                  <a:schemeClr val="accent1">
                    <a:lumMod val="50000"/>
                  </a:schemeClr>
                </a:solidFill>
                <a:latin typeface="+mn-lt"/>
              </a:rPr>
              <a:t>chính</a:t>
            </a:r>
            <a:r>
              <a:rPr lang="en-GB" sz="2400" dirty="0">
                <a:solidFill>
                  <a:schemeClr val="accent1">
                    <a:lumMod val="50000"/>
                  </a:schemeClr>
                </a:solidFill>
                <a:latin typeface="+mn-lt"/>
              </a:rPr>
              <a:t> </a:t>
            </a:r>
            <a:r>
              <a:rPr lang="en-GB" sz="2400" dirty="0" err="1">
                <a:solidFill>
                  <a:schemeClr val="accent1">
                    <a:lumMod val="50000"/>
                  </a:schemeClr>
                </a:solidFill>
                <a:latin typeface="+mn-lt"/>
              </a:rPr>
              <a:t>dự</a:t>
            </a:r>
            <a:r>
              <a:rPr lang="en-GB" sz="2400" dirty="0">
                <a:solidFill>
                  <a:schemeClr val="accent1">
                    <a:lumMod val="50000"/>
                  </a:schemeClr>
                </a:solidFill>
                <a:latin typeface="+mn-lt"/>
              </a:rPr>
              <a:t> </a:t>
            </a:r>
            <a:r>
              <a:rPr lang="en-GB" sz="2400" dirty="0" err="1">
                <a:solidFill>
                  <a:schemeClr val="accent1">
                    <a:lumMod val="50000"/>
                  </a:schemeClr>
                </a:solidFill>
                <a:latin typeface="+mn-lt"/>
              </a:rPr>
              <a:t>án</a:t>
            </a:r>
            <a:r>
              <a:rPr lang="en-GB" sz="2400" dirty="0">
                <a:solidFill>
                  <a:schemeClr val="accent1">
                    <a:lumMod val="50000"/>
                  </a:schemeClr>
                </a:solidFill>
                <a:latin typeface="+mn-lt"/>
              </a:rPr>
              <a:t> TKNL</a:t>
            </a:r>
            <a:r>
              <a:rPr lang="en-GB" sz="2400" dirty="0">
                <a:solidFill>
                  <a:schemeClr val="accent1">
                    <a:lumMod val="50000"/>
                  </a:schemeClr>
                </a:solidFill>
                <a:latin typeface="+mn-lt"/>
                <a:sym typeface="Fira Sans Extra Condensed Medium"/>
              </a:rPr>
              <a:t/>
            </a:r>
            <a:br>
              <a:rPr lang="en-GB" sz="2400" dirty="0">
                <a:solidFill>
                  <a:schemeClr val="accent1">
                    <a:lumMod val="50000"/>
                  </a:schemeClr>
                </a:solidFill>
                <a:latin typeface="+mn-lt"/>
                <a:sym typeface="Fira Sans Extra Condensed Medium"/>
              </a:rPr>
            </a:br>
            <a:endParaRPr sz="2400" dirty="0">
              <a:solidFill>
                <a:schemeClr val="accent1">
                  <a:lumMod val="50000"/>
                </a:schemeClr>
              </a:solidFill>
              <a:latin typeface="+mn-lt"/>
            </a:endParaRPr>
          </a:p>
        </p:txBody>
      </p:sp>
      <p:grpSp>
        <p:nvGrpSpPr>
          <p:cNvPr id="382" name="Google Shape;382;p16"/>
          <p:cNvGrpSpPr/>
          <p:nvPr/>
        </p:nvGrpSpPr>
        <p:grpSpPr>
          <a:xfrm>
            <a:off x="601072" y="1597856"/>
            <a:ext cx="3487367" cy="1530083"/>
            <a:chOff x="471275" y="1085799"/>
            <a:chExt cx="2615525" cy="1147562"/>
          </a:xfrm>
        </p:grpSpPr>
        <p:sp>
          <p:nvSpPr>
            <p:cNvPr id="383" name="Google Shape;383;p16"/>
            <p:cNvSpPr/>
            <p:nvPr/>
          </p:nvSpPr>
          <p:spPr>
            <a:xfrm>
              <a:off x="471275" y="1167125"/>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a:solidFill>
                    <a:schemeClr val="lt1"/>
                  </a:solidFill>
                  <a:ea typeface="Fira Sans Extra Condensed"/>
                  <a:cs typeface="Fira Sans Extra Condensed"/>
                  <a:sym typeface="Fira Sans Extra Condensed"/>
                </a:rPr>
                <a:t>1</a:t>
              </a:r>
              <a:endParaRPr sz="2489">
                <a:solidFill>
                  <a:schemeClr val="lt1"/>
                </a:solidFill>
              </a:endParaRPr>
            </a:p>
          </p:txBody>
        </p:sp>
        <p:sp>
          <p:nvSpPr>
            <p:cNvPr id="384" name="Google Shape;384;p16"/>
            <p:cNvSpPr txBox="1"/>
            <p:nvPr/>
          </p:nvSpPr>
          <p:spPr>
            <a:xfrm>
              <a:off x="1042710" y="1085799"/>
              <a:ext cx="1153358" cy="1147562"/>
            </a:xfrm>
            <a:prstGeom prst="rect">
              <a:avLst/>
            </a:prstGeom>
            <a:noFill/>
            <a:ln>
              <a:noFill/>
            </a:ln>
          </p:spPr>
          <p:txBody>
            <a:bodyPr spcFirstLastPara="1" wrap="square" lIns="121900" tIns="121900" rIns="121900" bIns="121900" anchor="ctr" anchorCtr="0">
              <a:noAutofit/>
            </a:bodyPr>
            <a:lstStyle/>
            <a:p>
              <a:r>
                <a:rPr lang="en-US" sz="1800" b="1" dirty="0" err="1">
                  <a:effectLst/>
                  <a:ea typeface="Calibri" panose="020F0502020204030204" pitchFamily="34" charset="0"/>
                  <a:cs typeface="Times New Roman" panose="02020603050405020304" pitchFamily="18" charset="0"/>
                </a:rPr>
                <a:t>Một</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số</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vấn</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đề</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cơ</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bản</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về</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tài</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chính</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dự</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án</a:t>
              </a:r>
              <a:endParaRPr lang="en-US" sz="1800" dirty="0">
                <a:effectLst/>
                <a:ea typeface="Calibri" panose="020F0502020204030204" pitchFamily="34" charset="0"/>
                <a:cs typeface="Times New Roman" panose="02020603050405020304" pitchFamily="18" charset="0"/>
              </a:endParaRPr>
            </a:p>
            <a:p>
              <a:endParaRPr sz="2400" b="1" dirty="0">
                <a:solidFill>
                  <a:schemeClr val="dk1"/>
                </a:solidFill>
                <a:ea typeface="Fira Sans Extra Condensed"/>
                <a:cs typeface="Fira Sans Extra Condensed"/>
                <a:sym typeface="Fira Sans Extra Condensed"/>
              </a:endParaRPr>
            </a:p>
          </p:txBody>
        </p:sp>
        <p:sp>
          <p:nvSpPr>
            <p:cNvPr id="385" name="Google Shape;385;p16"/>
            <p:cNvSpPr txBox="1"/>
            <p:nvPr/>
          </p:nvSpPr>
          <p:spPr>
            <a:xfrm>
              <a:off x="1170400" y="1427400"/>
              <a:ext cx="1916400" cy="371400"/>
            </a:xfrm>
            <a:prstGeom prst="rect">
              <a:avLst/>
            </a:prstGeom>
            <a:noFill/>
            <a:ln>
              <a:noFill/>
            </a:ln>
          </p:spPr>
          <p:txBody>
            <a:bodyPr spcFirstLastPara="1" wrap="square" lIns="121900" tIns="121900" rIns="121900" bIns="121900" anchor="ctr" anchorCtr="0">
              <a:noAutofit/>
            </a:bodyPr>
            <a:lstStyle/>
            <a:p>
              <a:endParaRPr sz="1600" dirty="0">
                <a:solidFill>
                  <a:schemeClr val="dk1"/>
                </a:solidFill>
                <a:ea typeface="Roboto"/>
                <a:cs typeface="Roboto"/>
                <a:sym typeface="Roboto"/>
              </a:endParaRPr>
            </a:p>
          </p:txBody>
        </p:sp>
      </p:grpSp>
      <p:grpSp>
        <p:nvGrpSpPr>
          <p:cNvPr id="386" name="Google Shape;386;p16"/>
          <p:cNvGrpSpPr/>
          <p:nvPr/>
        </p:nvGrpSpPr>
        <p:grpSpPr>
          <a:xfrm>
            <a:off x="8035959" y="1361488"/>
            <a:ext cx="3500364" cy="842234"/>
            <a:chOff x="6047440" y="1167125"/>
            <a:chExt cx="2625273" cy="631675"/>
          </a:xfrm>
        </p:grpSpPr>
        <p:sp>
          <p:nvSpPr>
            <p:cNvPr id="387" name="Google Shape;387;p16"/>
            <p:cNvSpPr/>
            <p:nvPr/>
          </p:nvSpPr>
          <p:spPr>
            <a:xfrm>
              <a:off x="8120713" y="1167125"/>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dirty="0">
                  <a:solidFill>
                    <a:schemeClr val="lt1"/>
                  </a:solidFill>
                  <a:sym typeface="Fira Sans Extra Condensed"/>
                </a:rPr>
                <a:t>3</a:t>
              </a:r>
              <a:endParaRPr sz="2489" dirty="0">
                <a:solidFill>
                  <a:schemeClr val="accent2"/>
                </a:solidFill>
              </a:endParaRPr>
            </a:p>
          </p:txBody>
        </p:sp>
        <p:sp>
          <p:nvSpPr>
            <p:cNvPr id="379" name="Google Shape;379;p16"/>
            <p:cNvSpPr txBox="1"/>
            <p:nvPr/>
          </p:nvSpPr>
          <p:spPr>
            <a:xfrm>
              <a:off x="6184890" y="1168851"/>
              <a:ext cx="1916399" cy="551614"/>
            </a:xfrm>
            <a:prstGeom prst="rect">
              <a:avLst/>
            </a:prstGeom>
            <a:noFill/>
            <a:ln>
              <a:noFill/>
            </a:ln>
          </p:spPr>
          <p:txBody>
            <a:bodyPr spcFirstLastPara="1" wrap="square" lIns="121900" tIns="121900" rIns="121900" bIns="121900" anchor="ctr" anchorCtr="0">
              <a:noAutofit/>
            </a:bodyPr>
            <a:lstStyle/>
            <a:p>
              <a:pPr marL="342900" lvl="0" indent="-342900" algn="just">
                <a:lnSpc>
                  <a:spcPct val="125000"/>
                </a:lnSpc>
                <a:spcBef>
                  <a:spcPts val="300"/>
                </a:spcBef>
                <a:spcAft>
                  <a:spcPts val="300"/>
                </a:spcAft>
                <a:tabLst>
                  <a:tab pos="228600" algn="l"/>
                </a:tabLst>
              </a:pPr>
              <a:r>
                <a:rPr lang="vi-VN" sz="1800" b="1" dirty="0">
                  <a:effectLst/>
                  <a:ea typeface="Calibri" panose="020F0502020204030204" pitchFamily="34" charset="0"/>
                  <a:cs typeface="Times New Roman" panose="02020603050405020304" pitchFamily="18" charset="0"/>
                </a:rPr>
                <a:t>Ước tính chi phí, lợi ích dự án TKNL</a:t>
              </a:r>
              <a:endParaRPr lang="en-US" sz="1800" dirty="0">
                <a:effectLst/>
                <a:ea typeface="Calibri" panose="020F0502020204030204" pitchFamily="34" charset="0"/>
                <a:cs typeface="Times New Roman" panose="02020603050405020304" pitchFamily="18" charset="0"/>
              </a:endParaRPr>
            </a:p>
          </p:txBody>
        </p:sp>
        <p:sp>
          <p:nvSpPr>
            <p:cNvPr id="388" name="Google Shape;388;p16"/>
            <p:cNvSpPr txBox="1"/>
            <p:nvPr/>
          </p:nvSpPr>
          <p:spPr>
            <a:xfrm>
              <a:off x="6047440" y="1427400"/>
              <a:ext cx="1916400" cy="371400"/>
            </a:xfrm>
            <a:prstGeom prst="rect">
              <a:avLst/>
            </a:prstGeom>
            <a:noFill/>
            <a:ln>
              <a:noFill/>
            </a:ln>
          </p:spPr>
          <p:txBody>
            <a:bodyPr spcFirstLastPara="1" wrap="square" lIns="121900" tIns="121900" rIns="121900" bIns="121900" anchor="ctr" anchorCtr="0">
              <a:noAutofit/>
            </a:bodyPr>
            <a:lstStyle/>
            <a:p>
              <a:pPr algn="r"/>
              <a:endParaRPr sz="1600" dirty="0">
                <a:solidFill>
                  <a:schemeClr val="dk1"/>
                </a:solidFill>
                <a:ea typeface="Roboto"/>
                <a:cs typeface="Roboto"/>
                <a:sym typeface="Roboto"/>
              </a:endParaRPr>
            </a:p>
          </p:txBody>
        </p:sp>
      </p:grpSp>
      <p:grpSp>
        <p:nvGrpSpPr>
          <p:cNvPr id="397" name="Google Shape;397;p16"/>
          <p:cNvGrpSpPr/>
          <p:nvPr/>
        </p:nvGrpSpPr>
        <p:grpSpPr>
          <a:xfrm>
            <a:off x="621517" y="5166437"/>
            <a:ext cx="3466922" cy="1254940"/>
            <a:chOff x="486609" y="3762235"/>
            <a:chExt cx="2600191" cy="941205"/>
          </a:xfrm>
        </p:grpSpPr>
        <p:sp>
          <p:nvSpPr>
            <p:cNvPr id="398" name="Google Shape;398;p16"/>
            <p:cNvSpPr/>
            <p:nvPr/>
          </p:nvSpPr>
          <p:spPr>
            <a:xfrm>
              <a:off x="486609" y="3762235"/>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sym typeface="Fira Sans Extra Condensed"/>
                </a:rPr>
                <a:t>2</a:t>
              </a:r>
              <a:endParaRPr sz="2489" dirty="0"/>
            </a:p>
          </p:txBody>
        </p:sp>
        <p:sp>
          <p:nvSpPr>
            <p:cNvPr id="375" name="Google Shape;375;p16"/>
            <p:cNvSpPr txBox="1"/>
            <p:nvPr/>
          </p:nvSpPr>
          <p:spPr>
            <a:xfrm>
              <a:off x="1076890" y="3800825"/>
              <a:ext cx="1221795" cy="823028"/>
            </a:xfrm>
            <a:prstGeom prst="rect">
              <a:avLst/>
            </a:prstGeom>
            <a:noFill/>
            <a:ln>
              <a:noFill/>
            </a:ln>
          </p:spPr>
          <p:txBody>
            <a:bodyPr spcFirstLastPara="1" wrap="square" lIns="121900" tIns="121900" rIns="121900" bIns="121900" anchor="ctr" anchorCtr="0">
              <a:noAutofit/>
            </a:bodyPr>
            <a:lstStyle/>
            <a:p>
              <a:r>
                <a:rPr lang="vi-VN" sz="1800" b="1" dirty="0">
                  <a:effectLst/>
                  <a:ea typeface="Calibri" panose="020F0502020204030204" pitchFamily="34" charset="0"/>
                  <a:cs typeface="Times New Roman" panose="02020603050405020304" pitchFamily="18" charset="0"/>
                </a:rPr>
                <a:t>Các </a:t>
              </a:r>
              <a:r>
                <a:rPr lang="en-US" sz="1800" b="1" dirty="0" err="1">
                  <a:effectLst/>
                  <a:ea typeface="Calibri" panose="020F0502020204030204" pitchFamily="34" charset="0"/>
                  <a:cs typeface="Times New Roman" panose="02020603050405020304" pitchFamily="18" charset="0"/>
                </a:rPr>
                <a:t>kỹ</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thuật</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phân</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tích</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tài</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chính</a:t>
              </a:r>
              <a:endParaRPr lang="en-US" sz="1800" dirty="0">
                <a:effectLst/>
                <a:ea typeface="Calibri" panose="020F0502020204030204" pitchFamily="34" charset="0"/>
                <a:cs typeface="Times New Roman" panose="02020603050405020304" pitchFamily="18" charset="0"/>
              </a:endParaRPr>
            </a:p>
            <a:p>
              <a:endParaRPr sz="2400" b="1" dirty="0">
                <a:solidFill>
                  <a:schemeClr val="dk1"/>
                </a:solidFill>
                <a:ea typeface="Fira Sans Extra Condensed"/>
                <a:cs typeface="Fira Sans Extra Condensed"/>
                <a:sym typeface="Fira Sans Extra Condensed"/>
              </a:endParaRPr>
            </a:p>
          </p:txBody>
        </p:sp>
        <p:sp>
          <p:nvSpPr>
            <p:cNvPr id="399" name="Google Shape;399;p16"/>
            <p:cNvSpPr txBox="1"/>
            <p:nvPr/>
          </p:nvSpPr>
          <p:spPr>
            <a:xfrm>
              <a:off x="1170400" y="4332040"/>
              <a:ext cx="1916400" cy="371400"/>
            </a:xfrm>
            <a:prstGeom prst="rect">
              <a:avLst/>
            </a:prstGeom>
            <a:noFill/>
            <a:ln>
              <a:noFill/>
            </a:ln>
          </p:spPr>
          <p:txBody>
            <a:bodyPr spcFirstLastPara="1" wrap="square" lIns="121900" tIns="121900" rIns="121900" bIns="121900" anchor="ctr" anchorCtr="0">
              <a:noAutofit/>
            </a:bodyPr>
            <a:lstStyle/>
            <a:p>
              <a:endParaRPr sz="1600" dirty="0">
                <a:solidFill>
                  <a:schemeClr val="dk1"/>
                </a:solidFill>
                <a:ea typeface="Roboto"/>
                <a:cs typeface="Roboto"/>
                <a:sym typeface="Roboto"/>
              </a:endParaRPr>
            </a:p>
          </p:txBody>
        </p:sp>
      </p:grpSp>
      <p:grpSp>
        <p:nvGrpSpPr>
          <p:cNvPr id="400" name="Google Shape;400;p16"/>
          <p:cNvGrpSpPr/>
          <p:nvPr/>
        </p:nvGrpSpPr>
        <p:grpSpPr>
          <a:xfrm>
            <a:off x="7769244" y="4954530"/>
            <a:ext cx="3785863" cy="1466850"/>
            <a:chOff x="5847403" y="3603303"/>
            <a:chExt cx="2839397" cy="1100137"/>
          </a:xfrm>
        </p:grpSpPr>
        <p:sp>
          <p:nvSpPr>
            <p:cNvPr id="401" name="Google Shape;401;p16"/>
            <p:cNvSpPr/>
            <p:nvPr/>
          </p:nvSpPr>
          <p:spPr>
            <a:xfrm>
              <a:off x="8134800" y="3843305"/>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dirty="0">
                  <a:solidFill>
                    <a:schemeClr val="lt1"/>
                  </a:solidFill>
                  <a:sym typeface="Fira Sans Extra Condensed"/>
                </a:rPr>
                <a:t>4</a:t>
              </a:r>
              <a:endParaRPr sz="2489" dirty="0"/>
            </a:p>
          </p:txBody>
        </p:sp>
        <p:sp>
          <p:nvSpPr>
            <p:cNvPr id="377" name="Google Shape;377;p16"/>
            <p:cNvSpPr txBox="1"/>
            <p:nvPr/>
          </p:nvSpPr>
          <p:spPr>
            <a:xfrm>
              <a:off x="5847403" y="3603303"/>
              <a:ext cx="2253886" cy="1020549"/>
            </a:xfrm>
            <a:prstGeom prst="rect">
              <a:avLst/>
            </a:prstGeom>
            <a:noFill/>
            <a:ln>
              <a:noFill/>
            </a:ln>
          </p:spPr>
          <p:txBody>
            <a:bodyPr spcFirstLastPara="1" wrap="square" lIns="121900" tIns="121900" rIns="121900" bIns="121900" anchor="ctr" anchorCtr="0">
              <a:noAutofit/>
            </a:bodyPr>
            <a:lstStyle/>
            <a:p>
              <a:pPr marL="342900" lvl="0" indent="-342900" algn="just">
                <a:lnSpc>
                  <a:spcPct val="125000"/>
                </a:lnSpc>
                <a:spcBef>
                  <a:spcPts val="300"/>
                </a:spcBef>
                <a:spcAft>
                  <a:spcPts val="300"/>
                </a:spcAft>
                <a:tabLst>
                  <a:tab pos="228600" algn="l"/>
                </a:tabLst>
              </a:pPr>
              <a:r>
                <a:rPr lang="en-US" sz="1800" b="1" dirty="0" err="1">
                  <a:effectLst/>
                  <a:ea typeface="Calibri" panose="020F0502020204030204" pitchFamily="34" charset="0"/>
                  <a:cs typeface="Times New Roman" panose="02020603050405020304" pitchFamily="18" charset="0"/>
                </a:rPr>
                <a:t>Đánh</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giá</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toàn</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diện</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các</a:t>
              </a:r>
              <a:r>
                <a:rPr lang="vi-VN" sz="1800" b="1" dirty="0">
                  <a:effectLst/>
                  <a:ea typeface="Calibri" panose="020F0502020204030204" pitchFamily="34" charset="0"/>
                  <a:cs typeface="Times New Roman" panose="02020603050405020304" pitchFamily="18" charset="0"/>
                </a:rPr>
                <a:t> dự án</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hiệu</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quả</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năng</a:t>
              </a:r>
              <a:r>
                <a:rPr lang="en-US" sz="1800" b="1" dirty="0">
                  <a:effectLst/>
                  <a:ea typeface="Calibri" panose="020F0502020204030204" pitchFamily="34" charset="0"/>
                  <a:cs typeface="Times New Roman" panose="02020603050405020304" pitchFamily="18" charset="0"/>
                </a:rPr>
                <a:t> </a:t>
              </a:r>
              <a:r>
                <a:rPr lang="en-US" sz="1800" b="1" dirty="0" err="1">
                  <a:effectLst/>
                  <a:ea typeface="Calibri" panose="020F0502020204030204" pitchFamily="34" charset="0"/>
                  <a:cs typeface="Times New Roman" panose="02020603050405020304" pitchFamily="18" charset="0"/>
                </a:rPr>
                <a:t>lượng</a:t>
              </a:r>
              <a:endParaRPr lang="en-US" sz="1800" dirty="0">
                <a:effectLst/>
                <a:ea typeface="Calibri" panose="020F0502020204030204" pitchFamily="34" charset="0"/>
                <a:cs typeface="Times New Roman" panose="02020603050405020304" pitchFamily="18" charset="0"/>
              </a:endParaRPr>
            </a:p>
          </p:txBody>
        </p:sp>
        <p:sp>
          <p:nvSpPr>
            <p:cNvPr id="402" name="Google Shape;402;p16"/>
            <p:cNvSpPr txBox="1"/>
            <p:nvPr/>
          </p:nvSpPr>
          <p:spPr>
            <a:xfrm>
              <a:off x="6047440" y="4332040"/>
              <a:ext cx="1916400" cy="371400"/>
            </a:xfrm>
            <a:prstGeom prst="rect">
              <a:avLst/>
            </a:prstGeom>
            <a:noFill/>
            <a:ln>
              <a:noFill/>
            </a:ln>
          </p:spPr>
          <p:txBody>
            <a:bodyPr spcFirstLastPara="1" wrap="square" lIns="121900" tIns="121900" rIns="121900" bIns="121900" anchor="ctr" anchorCtr="0">
              <a:noAutofit/>
            </a:bodyPr>
            <a:lstStyle/>
            <a:p>
              <a:pPr algn="r"/>
              <a:endParaRPr sz="1600" dirty="0">
                <a:solidFill>
                  <a:schemeClr val="dk1"/>
                </a:solidFill>
                <a:ea typeface="Roboto"/>
                <a:cs typeface="Roboto"/>
                <a:sym typeface="Roboto"/>
              </a:endParaRPr>
            </a:p>
          </p:txBody>
        </p:sp>
      </p:grpSp>
      <p:grpSp>
        <p:nvGrpSpPr>
          <p:cNvPr id="403" name="Google Shape;403;p16"/>
          <p:cNvGrpSpPr/>
          <p:nvPr/>
        </p:nvGrpSpPr>
        <p:grpSpPr>
          <a:xfrm>
            <a:off x="4791022" y="1965100"/>
            <a:ext cx="2555369" cy="4014979"/>
            <a:chOff x="2142875" y="238125"/>
            <a:chExt cx="3334250" cy="5238750"/>
          </a:xfrm>
        </p:grpSpPr>
        <p:sp>
          <p:nvSpPr>
            <p:cNvPr id="404" name="Google Shape;404;p16"/>
            <p:cNvSpPr/>
            <p:nvPr/>
          </p:nvSpPr>
          <p:spPr>
            <a:xfrm>
              <a:off x="2142875" y="238125"/>
              <a:ext cx="3334250" cy="3565725"/>
            </a:xfrm>
            <a:custGeom>
              <a:avLst/>
              <a:gdLst/>
              <a:ahLst/>
              <a:cxnLst/>
              <a:rect l="l" t="t" r="r" b="b"/>
              <a:pathLst>
                <a:path w="133370" h="142629" extrusionOk="0">
                  <a:moveTo>
                    <a:pt x="66922" y="0"/>
                  </a:moveTo>
                  <a:lnTo>
                    <a:pt x="65111" y="21"/>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405" name="Google Shape;405;p16"/>
            <p:cNvSpPr/>
            <p:nvPr/>
          </p:nvSpPr>
          <p:spPr>
            <a:xfrm>
              <a:off x="2142875" y="238125"/>
              <a:ext cx="3334250" cy="3565725"/>
            </a:xfrm>
            <a:custGeom>
              <a:avLst/>
              <a:gdLst/>
              <a:ahLst/>
              <a:cxnLst/>
              <a:rect l="l" t="t" r="r" b="b"/>
              <a:pathLst>
                <a:path w="133370" h="142629" fill="none" extrusionOk="0">
                  <a:moveTo>
                    <a:pt x="93275" y="142628"/>
                  </a:move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lnTo>
                    <a:pt x="65111" y="21"/>
                  </a:lnTo>
                  <a:lnTo>
                    <a:pt x="63301" y="82"/>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path>
              </a:pathLst>
            </a:custGeom>
            <a:noFill/>
            <a:ln>
              <a:noFill/>
            </a:ln>
          </p:spPr>
          <p:txBody>
            <a:bodyPr spcFirstLastPara="1" wrap="square" lIns="121900" tIns="121900" rIns="121900" bIns="121900" anchor="ctr" anchorCtr="0">
              <a:noAutofit/>
            </a:bodyPr>
            <a:lstStyle/>
            <a:p>
              <a:endParaRPr sz="2489"/>
            </a:p>
          </p:txBody>
        </p:sp>
        <p:sp>
          <p:nvSpPr>
            <p:cNvPr id="406" name="Google Shape;406;p16"/>
            <p:cNvSpPr/>
            <p:nvPr/>
          </p:nvSpPr>
          <p:spPr>
            <a:xfrm>
              <a:off x="3165300" y="1822700"/>
              <a:ext cx="1309450" cy="2005325"/>
            </a:xfrm>
            <a:custGeom>
              <a:avLst/>
              <a:gdLst/>
              <a:ahLst/>
              <a:cxnLst/>
              <a:rect l="l" t="t" r="r" b="b"/>
              <a:pathLst>
                <a:path w="52378" h="80213" extrusionOk="0">
                  <a:moveTo>
                    <a:pt x="16170" y="0"/>
                  </a:moveTo>
                  <a:lnTo>
                    <a:pt x="15718" y="42"/>
                  </a:lnTo>
                  <a:lnTo>
                    <a:pt x="15265" y="103"/>
                  </a:lnTo>
                  <a:lnTo>
                    <a:pt x="14813" y="186"/>
                  </a:lnTo>
                  <a:lnTo>
                    <a:pt x="14381" y="288"/>
                  </a:lnTo>
                  <a:lnTo>
                    <a:pt x="13949" y="412"/>
                  </a:lnTo>
                  <a:lnTo>
                    <a:pt x="13517" y="556"/>
                  </a:lnTo>
                  <a:lnTo>
                    <a:pt x="13105" y="720"/>
                  </a:lnTo>
                  <a:lnTo>
                    <a:pt x="12714" y="906"/>
                  </a:lnTo>
                  <a:lnTo>
                    <a:pt x="12323" y="1132"/>
                  </a:lnTo>
                  <a:lnTo>
                    <a:pt x="11953" y="1358"/>
                  </a:lnTo>
                  <a:lnTo>
                    <a:pt x="11583" y="1626"/>
                  </a:lnTo>
                  <a:lnTo>
                    <a:pt x="11254" y="1914"/>
                  </a:lnTo>
                  <a:lnTo>
                    <a:pt x="10925" y="2222"/>
                  </a:lnTo>
                  <a:lnTo>
                    <a:pt x="10616" y="2551"/>
                  </a:lnTo>
                  <a:lnTo>
                    <a:pt x="10328" y="2901"/>
                  </a:lnTo>
                  <a:lnTo>
                    <a:pt x="10143" y="3066"/>
                  </a:lnTo>
                  <a:lnTo>
                    <a:pt x="9958" y="3230"/>
                  </a:lnTo>
                  <a:lnTo>
                    <a:pt x="9752" y="3395"/>
                  </a:lnTo>
                  <a:lnTo>
                    <a:pt x="9526" y="3539"/>
                  </a:lnTo>
                  <a:lnTo>
                    <a:pt x="9299" y="3662"/>
                  </a:lnTo>
                  <a:lnTo>
                    <a:pt x="9073" y="3786"/>
                  </a:lnTo>
                  <a:lnTo>
                    <a:pt x="8826" y="3889"/>
                  </a:lnTo>
                  <a:lnTo>
                    <a:pt x="8579" y="3991"/>
                  </a:lnTo>
                  <a:lnTo>
                    <a:pt x="8332" y="4074"/>
                  </a:lnTo>
                  <a:lnTo>
                    <a:pt x="8065" y="4135"/>
                  </a:lnTo>
                  <a:lnTo>
                    <a:pt x="7551" y="4259"/>
                  </a:lnTo>
                  <a:lnTo>
                    <a:pt x="7016" y="4321"/>
                  </a:lnTo>
                  <a:lnTo>
                    <a:pt x="6460" y="4341"/>
                  </a:lnTo>
                  <a:lnTo>
                    <a:pt x="6090" y="4321"/>
                  </a:lnTo>
                  <a:lnTo>
                    <a:pt x="5679" y="4259"/>
                  </a:lnTo>
                  <a:lnTo>
                    <a:pt x="5247" y="4135"/>
                  </a:lnTo>
                  <a:lnTo>
                    <a:pt x="4835" y="3991"/>
                  </a:lnTo>
                  <a:lnTo>
                    <a:pt x="4629" y="3889"/>
                  </a:lnTo>
                  <a:lnTo>
                    <a:pt x="4444" y="3786"/>
                  </a:lnTo>
                  <a:lnTo>
                    <a:pt x="4259" y="3662"/>
                  </a:lnTo>
                  <a:lnTo>
                    <a:pt x="4095" y="3539"/>
                  </a:lnTo>
                  <a:lnTo>
                    <a:pt x="3930" y="3395"/>
                  </a:lnTo>
                  <a:lnTo>
                    <a:pt x="3786" y="3230"/>
                  </a:lnTo>
                  <a:lnTo>
                    <a:pt x="3663" y="3066"/>
                  </a:lnTo>
                  <a:lnTo>
                    <a:pt x="3560" y="2901"/>
                  </a:lnTo>
                  <a:lnTo>
                    <a:pt x="3375" y="2716"/>
                  </a:lnTo>
                  <a:lnTo>
                    <a:pt x="3128" y="2551"/>
                  </a:lnTo>
                  <a:lnTo>
                    <a:pt x="2840" y="2407"/>
                  </a:lnTo>
                  <a:lnTo>
                    <a:pt x="2552" y="2284"/>
                  </a:lnTo>
                  <a:lnTo>
                    <a:pt x="2387" y="2243"/>
                  </a:lnTo>
                  <a:lnTo>
                    <a:pt x="2222" y="2222"/>
                  </a:lnTo>
                  <a:lnTo>
                    <a:pt x="1873" y="2222"/>
                  </a:lnTo>
                  <a:lnTo>
                    <a:pt x="1688" y="2243"/>
                  </a:lnTo>
                  <a:lnTo>
                    <a:pt x="1523" y="2284"/>
                  </a:lnTo>
                  <a:lnTo>
                    <a:pt x="1338" y="2325"/>
                  </a:lnTo>
                  <a:lnTo>
                    <a:pt x="1153" y="2407"/>
                  </a:lnTo>
                  <a:lnTo>
                    <a:pt x="988" y="2510"/>
                  </a:lnTo>
                  <a:lnTo>
                    <a:pt x="824" y="2613"/>
                  </a:lnTo>
                  <a:lnTo>
                    <a:pt x="659" y="2737"/>
                  </a:lnTo>
                  <a:lnTo>
                    <a:pt x="536" y="2860"/>
                  </a:lnTo>
                  <a:lnTo>
                    <a:pt x="412" y="2983"/>
                  </a:lnTo>
                  <a:lnTo>
                    <a:pt x="289" y="3127"/>
                  </a:lnTo>
                  <a:lnTo>
                    <a:pt x="206" y="3292"/>
                  </a:lnTo>
                  <a:lnTo>
                    <a:pt x="124" y="3436"/>
                  </a:lnTo>
                  <a:lnTo>
                    <a:pt x="62" y="3601"/>
                  </a:lnTo>
                  <a:lnTo>
                    <a:pt x="21" y="3765"/>
                  </a:lnTo>
                  <a:lnTo>
                    <a:pt x="1" y="3930"/>
                  </a:lnTo>
                  <a:lnTo>
                    <a:pt x="1" y="4115"/>
                  </a:lnTo>
                  <a:lnTo>
                    <a:pt x="21" y="4279"/>
                  </a:lnTo>
                  <a:lnTo>
                    <a:pt x="42" y="4465"/>
                  </a:lnTo>
                  <a:lnTo>
                    <a:pt x="104" y="4650"/>
                  </a:lnTo>
                  <a:lnTo>
                    <a:pt x="186" y="4835"/>
                  </a:lnTo>
                  <a:lnTo>
                    <a:pt x="19524" y="80212"/>
                  </a:lnTo>
                  <a:lnTo>
                    <a:pt x="23865" y="80212"/>
                  </a:lnTo>
                  <a:lnTo>
                    <a:pt x="4527" y="8209"/>
                  </a:lnTo>
                  <a:lnTo>
                    <a:pt x="6440" y="8209"/>
                  </a:lnTo>
                  <a:lnTo>
                    <a:pt x="6892" y="8168"/>
                  </a:lnTo>
                  <a:lnTo>
                    <a:pt x="7345" y="8106"/>
                  </a:lnTo>
                  <a:lnTo>
                    <a:pt x="7798" y="8024"/>
                  </a:lnTo>
                  <a:lnTo>
                    <a:pt x="8230" y="7921"/>
                  </a:lnTo>
                  <a:lnTo>
                    <a:pt x="8682" y="7797"/>
                  </a:lnTo>
                  <a:lnTo>
                    <a:pt x="9114" y="7653"/>
                  </a:lnTo>
                  <a:lnTo>
                    <a:pt x="9546" y="7489"/>
                  </a:lnTo>
                  <a:lnTo>
                    <a:pt x="9978" y="7283"/>
                  </a:lnTo>
                  <a:lnTo>
                    <a:pt x="10390" y="7077"/>
                  </a:lnTo>
                  <a:lnTo>
                    <a:pt x="10801" y="6830"/>
                  </a:lnTo>
                  <a:lnTo>
                    <a:pt x="11213" y="6584"/>
                  </a:lnTo>
                  <a:lnTo>
                    <a:pt x="11624" y="6296"/>
                  </a:lnTo>
                  <a:lnTo>
                    <a:pt x="11994" y="5987"/>
                  </a:lnTo>
                  <a:lnTo>
                    <a:pt x="12385" y="5658"/>
                  </a:lnTo>
                  <a:lnTo>
                    <a:pt x="12755" y="5308"/>
                  </a:lnTo>
                  <a:lnTo>
                    <a:pt x="13105" y="4979"/>
                  </a:lnTo>
                  <a:lnTo>
                    <a:pt x="13476" y="4670"/>
                  </a:lnTo>
                  <a:lnTo>
                    <a:pt x="13866" y="4423"/>
                  </a:lnTo>
                  <a:lnTo>
                    <a:pt x="14052" y="4321"/>
                  </a:lnTo>
                  <a:lnTo>
                    <a:pt x="14257" y="4218"/>
                  </a:lnTo>
                  <a:lnTo>
                    <a:pt x="14463" y="4135"/>
                  </a:lnTo>
                  <a:lnTo>
                    <a:pt x="14669" y="4074"/>
                  </a:lnTo>
                  <a:lnTo>
                    <a:pt x="14895" y="4012"/>
                  </a:lnTo>
                  <a:lnTo>
                    <a:pt x="15121" y="3950"/>
                  </a:lnTo>
                  <a:lnTo>
                    <a:pt x="15368" y="3909"/>
                  </a:lnTo>
                  <a:lnTo>
                    <a:pt x="15615" y="3889"/>
                  </a:lnTo>
                  <a:lnTo>
                    <a:pt x="16129" y="3868"/>
                  </a:lnTo>
                  <a:lnTo>
                    <a:pt x="16644" y="3889"/>
                  </a:lnTo>
                  <a:lnTo>
                    <a:pt x="16891" y="3909"/>
                  </a:lnTo>
                  <a:lnTo>
                    <a:pt x="17137" y="3950"/>
                  </a:lnTo>
                  <a:lnTo>
                    <a:pt x="17364" y="4012"/>
                  </a:lnTo>
                  <a:lnTo>
                    <a:pt x="17590" y="4074"/>
                  </a:lnTo>
                  <a:lnTo>
                    <a:pt x="17796" y="4135"/>
                  </a:lnTo>
                  <a:lnTo>
                    <a:pt x="18001" y="4218"/>
                  </a:lnTo>
                  <a:lnTo>
                    <a:pt x="18207" y="4321"/>
                  </a:lnTo>
                  <a:lnTo>
                    <a:pt x="18392" y="4423"/>
                  </a:lnTo>
                  <a:lnTo>
                    <a:pt x="18783" y="4670"/>
                  </a:lnTo>
                  <a:lnTo>
                    <a:pt x="19153" y="4979"/>
                  </a:lnTo>
                  <a:lnTo>
                    <a:pt x="19524" y="5308"/>
                  </a:lnTo>
                  <a:lnTo>
                    <a:pt x="19832" y="5658"/>
                  </a:lnTo>
                  <a:lnTo>
                    <a:pt x="20182" y="5987"/>
                  </a:lnTo>
                  <a:lnTo>
                    <a:pt x="20532" y="6296"/>
                  </a:lnTo>
                  <a:lnTo>
                    <a:pt x="20882" y="6584"/>
                  </a:lnTo>
                  <a:lnTo>
                    <a:pt x="21252" y="6830"/>
                  </a:lnTo>
                  <a:lnTo>
                    <a:pt x="21643" y="7077"/>
                  </a:lnTo>
                  <a:lnTo>
                    <a:pt x="22034" y="7283"/>
                  </a:lnTo>
                  <a:lnTo>
                    <a:pt x="22424" y="7489"/>
                  </a:lnTo>
                  <a:lnTo>
                    <a:pt x="22836" y="7653"/>
                  </a:lnTo>
                  <a:lnTo>
                    <a:pt x="23247" y="7797"/>
                  </a:lnTo>
                  <a:lnTo>
                    <a:pt x="23659" y="7921"/>
                  </a:lnTo>
                  <a:lnTo>
                    <a:pt x="24091" y="8024"/>
                  </a:lnTo>
                  <a:lnTo>
                    <a:pt x="24502" y="8106"/>
                  </a:lnTo>
                  <a:lnTo>
                    <a:pt x="24934" y="8168"/>
                  </a:lnTo>
                  <a:lnTo>
                    <a:pt x="25366" y="8209"/>
                  </a:lnTo>
                  <a:lnTo>
                    <a:pt x="26230" y="8209"/>
                  </a:lnTo>
                  <a:lnTo>
                    <a:pt x="26662" y="8168"/>
                  </a:lnTo>
                  <a:lnTo>
                    <a:pt x="27074" y="8106"/>
                  </a:lnTo>
                  <a:lnTo>
                    <a:pt x="27506" y="8024"/>
                  </a:lnTo>
                  <a:lnTo>
                    <a:pt x="27938" y="7921"/>
                  </a:lnTo>
                  <a:lnTo>
                    <a:pt x="28349" y="7797"/>
                  </a:lnTo>
                  <a:lnTo>
                    <a:pt x="28761" y="7653"/>
                  </a:lnTo>
                  <a:lnTo>
                    <a:pt x="29152" y="7489"/>
                  </a:lnTo>
                  <a:lnTo>
                    <a:pt x="29563" y="7283"/>
                  </a:lnTo>
                  <a:lnTo>
                    <a:pt x="29954" y="7077"/>
                  </a:lnTo>
                  <a:lnTo>
                    <a:pt x="30324" y="6830"/>
                  </a:lnTo>
                  <a:lnTo>
                    <a:pt x="30694" y="6584"/>
                  </a:lnTo>
                  <a:lnTo>
                    <a:pt x="31065" y="6296"/>
                  </a:lnTo>
                  <a:lnTo>
                    <a:pt x="31415" y="5987"/>
                  </a:lnTo>
                  <a:lnTo>
                    <a:pt x="31744" y="5658"/>
                  </a:lnTo>
                  <a:lnTo>
                    <a:pt x="32073" y="5308"/>
                  </a:lnTo>
                  <a:lnTo>
                    <a:pt x="32443" y="4979"/>
                  </a:lnTo>
                  <a:lnTo>
                    <a:pt x="32813" y="4670"/>
                  </a:lnTo>
                  <a:lnTo>
                    <a:pt x="33184" y="4423"/>
                  </a:lnTo>
                  <a:lnTo>
                    <a:pt x="33389" y="4321"/>
                  </a:lnTo>
                  <a:lnTo>
                    <a:pt x="33595" y="4218"/>
                  </a:lnTo>
                  <a:lnTo>
                    <a:pt x="33801" y="4135"/>
                  </a:lnTo>
                  <a:lnTo>
                    <a:pt x="34007" y="4074"/>
                  </a:lnTo>
                  <a:lnTo>
                    <a:pt x="34233" y="4012"/>
                  </a:lnTo>
                  <a:lnTo>
                    <a:pt x="34459" y="3950"/>
                  </a:lnTo>
                  <a:lnTo>
                    <a:pt x="34686" y="3909"/>
                  </a:lnTo>
                  <a:lnTo>
                    <a:pt x="34932" y="3889"/>
                  </a:lnTo>
                  <a:lnTo>
                    <a:pt x="35467" y="3868"/>
                  </a:lnTo>
                  <a:lnTo>
                    <a:pt x="35838" y="3889"/>
                  </a:lnTo>
                  <a:lnTo>
                    <a:pt x="36249" y="3950"/>
                  </a:lnTo>
                  <a:lnTo>
                    <a:pt x="36702" y="4074"/>
                  </a:lnTo>
                  <a:lnTo>
                    <a:pt x="37154" y="4218"/>
                  </a:lnTo>
                  <a:lnTo>
                    <a:pt x="37607" y="4423"/>
                  </a:lnTo>
                  <a:lnTo>
                    <a:pt x="38039" y="4670"/>
                  </a:lnTo>
                  <a:lnTo>
                    <a:pt x="38245" y="4814"/>
                  </a:lnTo>
                  <a:lnTo>
                    <a:pt x="38450" y="4979"/>
                  </a:lnTo>
                  <a:lnTo>
                    <a:pt x="38656" y="5144"/>
                  </a:lnTo>
                  <a:lnTo>
                    <a:pt x="38841" y="5308"/>
                  </a:lnTo>
                  <a:lnTo>
                    <a:pt x="39211" y="5658"/>
                  </a:lnTo>
                  <a:lnTo>
                    <a:pt x="39561" y="5987"/>
                  </a:lnTo>
                  <a:lnTo>
                    <a:pt x="39931" y="6296"/>
                  </a:lnTo>
                  <a:lnTo>
                    <a:pt x="40302" y="6584"/>
                  </a:lnTo>
                  <a:lnTo>
                    <a:pt x="40672" y="6830"/>
                  </a:lnTo>
                  <a:lnTo>
                    <a:pt x="41063" y="7077"/>
                  </a:lnTo>
                  <a:lnTo>
                    <a:pt x="41454" y="7283"/>
                  </a:lnTo>
                  <a:lnTo>
                    <a:pt x="41865" y="7489"/>
                  </a:lnTo>
                  <a:lnTo>
                    <a:pt x="42277" y="7653"/>
                  </a:lnTo>
                  <a:lnTo>
                    <a:pt x="42709" y="7797"/>
                  </a:lnTo>
                  <a:lnTo>
                    <a:pt x="43141" y="7921"/>
                  </a:lnTo>
                  <a:lnTo>
                    <a:pt x="43593" y="8024"/>
                  </a:lnTo>
                  <a:lnTo>
                    <a:pt x="44066" y="8106"/>
                  </a:lnTo>
                  <a:lnTo>
                    <a:pt x="44560" y="8168"/>
                  </a:lnTo>
                  <a:lnTo>
                    <a:pt x="45075" y="8209"/>
                  </a:lnTo>
                  <a:lnTo>
                    <a:pt x="47049" y="8209"/>
                  </a:lnTo>
                  <a:lnTo>
                    <a:pt x="28205" y="80212"/>
                  </a:lnTo>
                  <a:lnTo>
                    <a:pt x="32567" y="80212"/>
                  </a:lnTo>
                  <a:lnTo>
                    <a:pt x="52378" y="4835"/>
                  </a:lnTo>
                  <a:lnTo>
                    <a:pt x="52357" y="4465"/>
                  </a:lnTo>
                  <a:lnTo>
                    <a:pt x="52357" y="4115"/>
                  </a:lnTo>
                  <a:lnTo>
                    <a:pt x="52316" y="3765"/>
                  </a:lnTo>
                  <a:lnTo>
                    <a:pt x="52254" y="3436"/>
                  </a:lnTo>
                  <a:lnTo>
                    <a:pt x="52193" y="3292"/>
                  </a:lnTo>
                  <a:lnTo>
                    <a:pt x="52131" y="3127"/>
                  </a:lnTo>
                  <a:lnTo>
                    <a:pt x="52049" y="2983"/>
                  </a:lnTo>
                  <a:lnTo>
                    <a:pt x="51966" y="2860"/>
                  </a:lnTo>
                  <a:lnTo>
                    <a:pt x="51843" y="2737"/>
                  </a:lnTo>
                  <a:lnTo>
                    <a:pt x="51719" y="2613"/>
                  </a:lnTo>
                  <a:lnTo>
                    <a:pt x="51575" y="2510"/>
                  </a:lnTo>
                  <a:lnTo>
                    <a:pt x="51411" y="2407"/>
                  </a:lnTo>
                  <a:lnTo>
                    <a:pt x="51226" y="2325"/>
                  </a:lnTo>
                  <a:lnTo>
                    <a:pt x="51040" y="2284"/>
                  </a:lnTo>
                  <a:lnTo>
                    <a:pt x="50855" y="2243"/>
                  </a:lnTo>
                  <a:lnTo>
                    <a:pt x="50691" y="2222"/>
                  </a:lnTo>
                  <a:lnTo>
                    <a:pt x="50341" y="2222"/>
                  </a:lnTo>
                  <a:lnTo>
                    <a:pt x="50176" y="2243"/>
                  </a:lnTo>
                  <a:lnTo>
                    <a:pt x="50012" y="2284"/>
                  </a:lnTo>
                  <a:lnTo>
                    <a:pt x="49703" y="2407"/>
                  </a:lnTo>
                  <a:lnTo>
                    <a:pt x="49436" y="2551"/>
                  </a:lnTo>
                  <a:lnTo>
                    <a:pt x="49189" y="2716"/>
                  </a:lnTo>
                  <a:lnTo>
                    <a:pt x="48983" y="2901"/>
                  </a:lnTo>
                  <a:lnTo>
                    <a:pt x="48634" y="3230"/>
                  </a:lnTo>
                  <a:lnTo>
                    <a:pt x="48263" y="3539"/>
                  </a:lnTo>
                  <a:lnTo>
                    <a:pt x="47893" y="3786"/>
                  </a:lnTo>
                  <a:lnTo>
                    <a:pt x="47543" y="3991"/>
                  </a:lnTo>
                  <a:lnTo>
                    <a:pt x="47173" y="4135"/>
                  </a:lnTo>
                  <a:lnTo>
                    <a:pt x="46803" y="4259"/>
                  </a:lnTo>
                  <a:lnTo>
                    <a:pt x="46453" y="4321"/>
                  </a:lnTo>
                  <a:lnTo>
                    <a:pt x="46083" y="4341"/>
                  </a:lnTo>
                  <a:lnTo>
                    <a:pt x="45568" y="4321"/>
                  </a:lnTo>
                  <a:lnTo>
                    <a:pt x="45075" y="4259"/>
                  </a:lnTo>
                  <a:lnTo>
                    <a:pt x="44601" y="4135"/>
                  </a:lnTo>
                  <a:lnTo>
                    <a:pt x="44149" y="3991"/>
                  </a:lnTo>
                  <a:lnTo>
                    <a:pt x="43696" y="3786"/>
                  </a:lnTo>
                  <a:lnTo>
                    <a:pt x="43244" y="3539"/>
                  </a:lnTo>
                  <a:lnTo>
                    <a:pt x="42750" y="3230"/>
                  </a:lnTo>
                  <a:lnTo>
                    <a:pt x="42215" y="2901"/>
                  </a:lnTo>
                  <a:lnTo>
                    <a:pt x="41865" y="2551"/>
                  </a:lnTo>
                  <a:lnTo>
                    <a:pt x="41495" y="2222"/>
                  </a:lnTo>
                  <a:lnTo>
                    <a:pt x="41125" y="1914"/>
                  </a:lnTo>
                  <a:lnTo>
                    <a:pt x="40775" y="1626"/>
                  </a:lnTo>
                  <a:lnTo>
                    <a:pt x="40405" y="1358"/>
                  </a:lnTo>
                  <a:lnTo>
                    <a:pt x="40014" y="1132"/>
                  </a:lnTo>
                  <a:lnTo>
                    <a:pt x="39643" y="906"/>
                  </a:lnTo>
                  <a:lnTo>
                    <a:pt x="39273" y="720"/>
                  </a:lnTo>
                  <a:lnTo>
                    <a:pt x="38882" y="556"/>
                  </a:lnTo>
                  <a:lnTo>
                    <a:pt x="38471" y="412"/>
                  </a:lnTo>
                  <a:lnTo>
                    <a:pt x="38080" y="288"/>
                  </a:lnTo>
                  <a:lnTo>
                    <a:pt x="37668" y="186"/>
                  </a:lnTo>
                  <a:lnTo>
                    <a:pt x="37257" y="103"/>
                  </a:lnTo>
                  <a:lnTo>
                    <a:pt x="36825" y="42"/>
                  </a:lnTo>
                  <a:lnTo>
                    <a:pt x="36393" y="0"/>
                  </a:lnTo>
                  <a:lnTo>
                    <a:pt x="35488" y="0"/>
                  </a:lnTo>
                  <a:lnTo>
                    <a:pt x="35056" y="42"/>
                  </a:lnTo>
                  <a:lnTo>
                    <a:pt x="34624" y="103"/>
                  </a:lnTo>
                  <a:lnTo>
                    <a:pt x="34212" y="186"/>
                  </a:lnTo>
                  <a:lnTo>
                    <a:pt x="33801" y="288"/>
                  </a:lnTo>
                  <a:lnTo>
                    <a:pt x="33410" y="412"/>
                  </a:lnTo>
                  <a:lnTo>
                    <a:pt x="32999" y="556"/>
                  </a:lnTo>
                  <a:lnTo>
                    <a:pt x="32628" y="720"/>
                  </a:lnTo>
                  <a:lnTo>
                    <a:pt x="32237" y="906"/>
                  </a:lnTo>
                  <a:lnTo>
                    <a:pt x="31867" y="1132"/>
                  </a:lnTo>
                  <a:lnTo>
                    <a:pt x="31476" y="1358"/>
                  </a:lnTo>
                  <a:lnTo>
                    <a:pt x="31127" y="1626"/>
                  </a:lnTo>
                  <a:lnTo>
                    <a:pt x="30756" y="1914"/>
                  </a:lnTo>
                  <a:lnTo>
                    <a:pt x="30386" y="2222"/>
                  </a:lnTo>
                  <a:lnTo>
                    <a:pt x="30016" y="2551"/>
                  </a:lnTo>
                  <a:lnTo>
                    <a:pt x="29666" y="2901"/>
                  </a:lnTo>
                  <a:lnTo>
                    <a:pt x="29296" y="3230"/>
                  </a:lnTo>
                  <a:lnTo>
                    <a:pt x="28884" y="3539"/>
                  </a:lnTo>
                  <a:lnTo>
                    <a:pt x="28493" y="3786"/>
                  </a:lnTo>
                  <a:lnTo>
                    <a:pt x="28061" y="3991"/>
                  </a:lnTo>
                  <a:lnTo>
                    <a:pt x="27629" y="4135"/>
                  </a:lnTo>
                  <a:lnTo>
                    <a:pt x="27177" y="4259"/>
                  </a:lnTo>
                  <a:lnTo>
                    <a:pt x="26724" y="4321"/>
                  </a:lnTo>
                  <a:lnTo>
                    <a:pt x="26271" y="4341"/>
                  </a:lnTo>
                  <a:lnTo>
                    <a:pt x="25819" y="4321"/>
                  </a:lnTo>
                  <a:lnTo>
                    <a:pt x="25366" y="4259"/>
                  </a:lnTo>
                  <a:lnTo>
                    <a:pt x="24934" y="4135"/>
                  </a:lnTo>
                  <a:lnTo>
                    <a:pt x="24502" y="3991"/>
                  </a:lnTo>
                  <a:lnTo>
                    <a:pt x="24070" y="3786"/>
                  </a:lnTo>
                  <a:lnTo>
                    <a:pt x="23659" y="3539"/>
                  </a:lnTo>
                  <a:lnTo>
                    <a:pt x="23268" y="3230"/>
                  </a:lnTo>
                  <a:lnTo>
                    <a:pt x="22898" y="2901"/>
                  </a:lnTo>
                  <a:lnTo>
                    <a:pt x="22610" y="2551"/>
                  </a:lnTo>
                  <a:lnTo>
                    <a:pt x="22301" y="2222"/>
                  </a:lnTo>
                  <a:lnTo>
                    <a:pt x="21992" y="1914"/>
                  </a:lnTo>
                  <a:lnTo>
                    <a:pt x="21643" y="1626"/>
                  </a:lnTo>
                  <a:lnTo>
                    <a:pt x="21293" y="1358"/>
                  </a:lnTo>
                  <a:lnTo>
                    <a:pt x="20902" y="1132"/>
                  </a:lnTo>
                  <a:lnTo>
                    <a:pt x="20511" y="906"/>
                  </a:lnTo>
                  <a:lnTo>
                    <a:pt x="20120" y="720"/>
                  </a:lnTo>
                  <a:lnTo>
                    <a:pt x="19709" y="556"/>
                  </a:lnTo>
                  <a:lnTo>
                    <a:pt x="19277" y="412"/>
                  </a:lnTo>
                  <a:lnTo>
                    <a:pt x="18845" y="288"/>
                  </a:lnTo>
                  <a:lnTo>
                    <a:pt x="18413" y="186"/>
                  </a:lnTo>
                  <a:lnTo>
                    <a:pt x="17960" y="103"/>
                  </a:lnTo>
                  <a:lnTo>
                    <a:pt x="17528" y="42"/>
                  </a:lnTo>
                  <a:lnTo>
                    <a:pt x="17076" y="0"/>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407" name="Google Shape;407;p16"/>
            <p:cNvSpPr/>
            <p:nvPr/>
          </p:nvSpPr>
          <p:spPr>
            <a:xfrm>
              <a:off x="3435825" y="5223300"/>
              <a:ext cx="748850" cy="253575"/>
            </a:xfrm>
            <a:custGeom>
              <a:avLst/>
              <a:gdLst/>
              <a:ahLst/>
              <a:cxnLst/>
              <a:rect l="l" t="t" r="r" b="b"/>
              <a:pathLst>
                <a:path w="29954" h="10143" extrusionOk="0">
                  <a:moveTo>
                    <a:pt x="1" y="1"/>
                  </a:moveTo>
                  <a:lnTo>
                    <a:pt x="227" y="536"/>
                  </a:lnTo>
                  <a:lnTo>
                    <a:pt x="494" y="1071"/>
                  </a:lnTo>
                  <a:lnTo>
                    <a:pt x="762" y="1585"/>
                  </a:lnTo>
                  <a:lnTo>
                    <a:pt x="1050" y="2099"/>
                  </a:lnTo>
                  <a:lnTo>
                    <a:pt x="1358" y="2593"/>
                  </a:lnTo>
                  <a:lnTo>
                    <a:pt x="1688" y="3087"/>
                  </a:lnTo>
                  <a:lnTo>
                    <a:pt x="2037" y="3560"/>
                  </a:lnTo>
                  <a:lnTo>
                    <a:pt x="2408" y="4033"/>
                  </a:lnTo>
                  <a:lnTo>
                    <a:pt x="2778" y="4486"/>
                  </a:lnTo>
                  <a:lnTo>
                    <a:pt x="3169" y="4918"/>
                  </a:lnTo>
                  <a:lnTo>
                    <a:pt x="3580" y="5350"/>
                  </a:lnTo>
                  <a:lnTo>
                    <a:pt x="4012" y="5761"/>
                  </a:lnTo>
                  <a:lnTo>
                    <a:pt x="4444" y="6152"/>
                  </a:lnTo>
                  <a:lnTo>
                    <a:pt x="4897" y="6543"/>
                  </a:lnTo>
                  <a:lnTo>
                    <a:pt x="5370" y="6893"/>
                  </a:lnTo>
                  <a:lnTo>
                    <a:pt x="5864" y="7242"/>
                  </a:lnTo>
                  <a:lnTo>
                    <a:pt x="6358" y="7571"/>
                  </a:lnTo>
                  <a:lnTo>
                    <a:pt x="6851" y="7880"/>
                  </a:lnTo>
                  <a:lnTo>
                    <a:pt x="7366" y="8189"/>
                  </a:lnTo>
                  <a:lnTo>
                    <a:pt x="7900" y="8456"/>
                  </a:lnTo>
                  <a:lnTo>
                    <a:pt x="8435" y="8724"/>
                  </a:lnTo>
                  <a:lnTo>
                    <a:pt x="8991" y="8950"/>
                  </a:lnTo>
                  <a:lnTo>
                    <a:pt x="9546" y="9176"/>
                  </a:lnTo>
                  <a:lnTo>
                    <a:pt x="10122" y="9382"/>
                  </a:lnTo>
                  <a:lnTo>
                    <a:pt x="10698" y="9546"/>
                  </a:lnTo>
                  <a:lnTo>
                    <a:pt x="11295" y="9711"/>
                  </a:lnTo>
                  <a:lnTo>
                    <a:pt x="11891" y="9834"/>
                  </a:lnTo>
                  <a:lnTo>
                    <a:pt x="12488" y="9937"/>
                  </a:lnTo>
                  <a:lnTo>
                    <a:pt x="13105" y="10040"/>
                  </a:lnTo>
                  <a:lnTo>
                    <a:pt x="13722" y="10102"/>
                  </a:lnTo>
                  <a:lnTo>
                    <a:pt x="14340" y="10122"/>
                  </a:lnTo>
                  <a:lnTo>
                    <a:pt x="14977" y="10143"/>
                  </a:lnTo>
                  <a:lnTo>
                    <a:pt x="15615" y="10122"/>
                  </a:lnTo>
                  <a:lnTo>
                    <a:pt x="16232" y="10102"/>
                  </a:lnTo>
                  <a:lnTo>
                    <a:pt x="16849" y="10040"/>
                  </a:lnTo>
                  <a:lnTo>
                    <a:pt x="17467" y="9937"/>
                  </a:lnTo>
                  <a:lnTo>
                    <a:pt x="18063" y="9834"/>
                  </a:lnTo>
                  <a:lnTo>
                    <a:pt x="18660" y="9711"/>
                  </a:lnTo>
                  <a:lnTo>
                    <a:pt x="19256" y="9546"/>
                  </a:lnTo>
                  <a:lnTo>
                    <a:pt x="19832" y="9382"/>
                  </a:lnTo>
                  <a:lnTo>
                    <a:pt x="20388" y="9176"/>
                  </a:lnTo>
                  <a:lnTo>
                    <a:pt x="20964" y="8950"/>
                  </a:lnTo>
                  <a:lnTo>
                    <a:pt x="21499" y="8724"/>
                  </a:lnTo>
                  <a:lnTo>
                    <a:pt x="22054" y="8456"/>
                  </a:lnTo>
                  <a:lnTo>
                    <a:pt x="22568" y="8189"/>
                  </a:lnTo>
                  <a:lnTo>
                    <a:pt x="23103" y="7880"/>
                  </a:lnTo>
                  <a:lnTo>
                    <a:pt x="23597" y="7571"/>
                  </a:lnTo>
                  <a:lnTo>
                    <a:pt x="24091" y="7242"/>
                  </a:lnTo>
                  <a:lnTo>
                    <a:pt x="24564" y="6893"/>
                  </a:lnTo>
                  <a:lnTo>
                    <a:pt x="25037" y="6543"/>
                  </a:lnTo>
                  <a:lnTo>
                    <a:pt x="25490" y="6152"/>
                  </a:lnTo>
                  <a:lnTo>
                    <a:pt x="25942" y="5761"/>
                  </a:lnTo>
                  <a:lnTo>
                    <a:pt x="26354" y="5350"/>
                  </a:lnTo>
                  <a:lnTo>
                    <a:pt x="26765" y="4918"/>
                  </a:lnTo>
                  <a:lnTo>
                    <a:pt x="27156" y="4486"/>
                  </a:lnTo>
                  <a:lnTo>
                    <a:pt x="27547" y="4033"/>
                  </a:lnTo>
                  <a:lnTo>
                    <a:pt x="27897" y="3560"/>
                  </a:lnTo>
                  <a:lnTo>
                    <a:pt x="28246" y="3087"/>
                  </a:lnTo>
                  <a:lnTo>
                    <a:pt x="28576" y="2593"/>
                  </a:lnTo>
                  <a:lnTo>
                    <a:pt x="28884" y="2099"/>
                  </a:lnTo>
                  <a:lnTo>
                    <a:pt x="29193" y="1585"/>
                  </a:lnTo>
                  <a:lnTo>
                    <a:pt x="29460" y="1071"/>
                  </a:lnTo>
                  <a:lnTo>
                    <a:pt x="29707" y="536"/>
                  </a:lnTo>
                  <a:lnTo>
                    <a:pt x="29954" y="1"/>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408" name="Google Shape;408;p16"/>
            <p:cNvSpPr/>
            <p:nvPr/>
          </p:nvSpPr>
          <p:spPr>
            <a:xfrm>
              <a:off x="3158100" y="3791475"/>
              <a:ext cx="1316650" cy="1431850"/>
            </a:xfrm>
            <a:custGeom>
              <a:avLst/>
              <a:gdLst/>
              <a:ahLst/>
              <a:cxnLst/>
              <a:rect l="l" t="t" r="r" b="b"/>
              <a:pathLst>
                <a:path w="52666" h="57274" extrusionOk="0">
                  <a:moveTo>
                    <a:pt x="1" y="0"/>
                  </a:moveTo>
                  <a:lnTo>
                    <a:pt x="1" y="48572"/>
                  </a:lnTo>
                  <a:lnTo>
                    <a:pt x="1" y="49024"/>
                  </a:lnTo>
                  <a:lnTo>
                    <a:pt x="42" y="49477"/>
                  </a:lnTo>
                  <a:lnTo>
                    <a:pt x="83" y="49909"/>
                  </a:lnTo>
                  <a:lnTo>
                    <a:pt x="165" y="50341"/>
                  </a:lnTo>
                  <a:lnTo>
                    <a:pt x="268" y="50752"/>
                  </a:lnTo>
                  <a:lnTo>
                    <a:pt x="371" y="51164"/>
                  </a:lnTo>
                  <a:lnTo>
                    <a:pt x="515" y="51575"/>
                  </a:lnTo>
                  <a:lnTo>
                    <a:pt x="680" y="51966"/>
                  </a:lnTo>
                  <a:lnTo>
                    <a:pt x="844" y="52357"/>
                  </a:lnTo>
                  <a:lnTo>
                    <a:pt x="1029" y="52727"/>
                  </a:lnTo>
                  <a:lnTo>
                    <a:pt x="1235" y="53098"/>
                  </a:lnTo>
                  <a:lnTo>
                    <a:pt x="1461" y="53447"/>
                  </a:lnTo>
                  <a:lnTo>
                    <a:pt x="1708" y="53797"/>
                  </a:lnTo>
                  <a:lnTo>
                    <a:pt x="1976" y="54126"/>
                  </a:lnTo>
                  <a:lnTo>
                    <a:pt x="2243" y="54435"/>
                  </a:lnTo>
                  <a:lnTo>
                    <a:pt x="2531" y="54743"/>
                  </a:lnTo>
                  <a:lnTo>
                    <a:pt x="2840" y="55031"/>
                  </a:lnTo>
                  <a:lnTo>
                    <a:pt x="3148" y="55299"/>
                  </a:lnTo>
                  <a:lnTo>
                    <a:pt x="3477" y="55546"/>
                  </a:lnTo>
                  <a:lnTo>
                    <a:pt x="3807" y="55793"/>
                  </a:lnTo>
                  <a:lnTo>
                    <a:pt x="4156" y="56019"/>
                  </a:lnTo>
                  <a:lnTo>
                    <a:pt x="4527" y="56225"/>
                  </a:lnTo>
                  <a:lnTo>
                    <a:pt x="4897" y="56410"/>
                  </a:lnTo>
                  <a:lnTo>
                    <a:pt x="5288" y="56595"/>
                  </a:lnTo>
                  <a:lnTo>
                    <a:pt x="5679" y="56739"/>
                  </a:lnTo>
                  <a:lnTo>
                    <a:pt x="6090" y="56883"/>
                  </a:lnTo>
                  <a:lnTo>
                    <a:pt x="6501" y="57006"/>
                  </a:lnTo>
                  <a:lnTo>
                    <a:pt x="6934" y="57089"/>
                  </a:lnTo>
                  <a:lnTo>
                    <a:pt x="7366" y="57171"/>
                  </a:lnTo>
                  <a:lnTo>
                    <a:pt x="7798" y="57233"/>
                  </a:lnTo>
                  <a:lnTo>
                    <a:pt x="8230" y="57253"/>
                  </a:lnTo>
                  <a:lnTo>
                    <a:pt x="8682" y="57274"/>
                  </a:lnTo>
                  <a:lnTo>
                    <a:pt x="43964" y="57274"/>
                  </a:lnTo>
                  <a:lnTo>
                    <a:pt x="44416" y="57253"/>
                  </a:lnTo>
                  <a:lnTo>
                    <a:pt x="44848" y="57233"/>
                  </a:lnTo>
                  <a:lnTo>
                    <a:pt x="45301" y="57171"/>
                  </a:lnTo>
                  <a:lnTo>
                    <a:pt x="45712" y="57089"/>
                  </a:lnTo>
                  <a:lnTo>
                    <a:pt x="46144" y="57006"/>
                  </a:lnTo>
                  <a:lnTo>
                    <a:pt x="46556" y="56883"/>
                  </a:lnTo>
                  <a:lnTo>
                    <a:pt x="46967" y="56739"/>
                  </a:lnTo>
                  <a:lnTo>
                    <a:pt x="47358" y="56595"/>
                  </a:lnTo>
                  <a:lnTo>
                    <a:pt x="47749" y="56410"/>
                  </a:lnTo>
                  <a:lnTo>
                    <a:pt x="48119" y="56225"/>
                  </a:lnTo>
                  <a:lnTo>
                    <a:pt x="48489" y="56019"/>
                  </a:lnTo>
                  <a:lnTo>
                    <a:pt x="48839" y="55793"/>
                  </a:lnTo>
                  <a:lnTo>
                    <a:pt x="49168" y="55546"/>
                  </a:lnTo>
                  <a:lnTo>
                    <a:pt x="49498" y="55299"/>
                  </a:lnTo>
                  <a:lnTo>
                    <a:pt x="49827" y="55031"/>
                  </a:lnTo>
                  <a:lnTo>
                    <a:pt x="50115" y="54743"/>
                  </a:lnTo>
                  <a:lnTo>
                    <a:pt x="50403" y="54435"/>
                  </a:lnTo>
                  <a:lnTo>
                    <a:pt x="50670" y="54126"/>
                  </a:lnTo>
                  <a:lnTo>
                    <a:pt x="50938" y="53797"/>
                  </a:lnTo>
                  <a:lnTo>
                    <a:pt x="51184" y="53447"/>
                  </a:lnTo>
                  <a:lnTo>
                    <a:pt x="51411" y="53098"/>
                  </a:lnTo>
                  <a:lnTo>
                    <a:pt x="51616" y="52727"/>
                  </a:lnTo>
                  <a:lnTo>
                    <a:pt x="51802" y="52357"/>
                  </a:lnTo>
                  <a:lnTo>
                    <a:pt x="51987" y="51966"/>
                  </a:lnTo>
                  <a:lnTo>
                    <a:pt x="52131" y="51575"/>
                  </a:lnTo>
                  <a:lnTo>
                    <a:pt x="52275" y="51164"/>
                  </a:lnTo>
                  <a:lnTo>
                    <a:pt x="52378" y="50752"/>
                  </a:lnTo>
                  <a:lnTo>
                    <a:pt x="52481" y="50341"/>
                  </a:lnTo>
                  <a:lnTo>
                    <a:pt x="52563" y="49909"/>
                  </a:lnTo>
                  <a:lnTo>
                    <a:pt x="52604" y="49477"/>
                  </a:lnTo>
                  <a:lnTo>
                    <a:pt x="52645" y="49024"/>
                  </a:lnTo>
                  <a:lnTo>
                    <a:pt x="52666" y="48572"/>
                  </a:lnTo>
                  <a:lnTo>
                    <a:pt x="52666"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409" name="Google Shape;409;p16"/>
            <p:cNvSpPr/>
            <p:nvPr/>
          </p:nvSpPr>
          <p:spPr>
            <a:xfrm>
              <a:off x="3024900" y="4117550"/>
              <a:ext cx="1570200" cy="265925"/>
            </a:xfrm>
            <a:custGeom>
              <a:avLst/>
              <a:gdLst/>
              <a:ahLst/>
              <a:cxnLst/>
              <a:rect l="l" t="t" r="r" b="b"/>
              <a:pathLst>
                <a:path w="62808" h="10637" extrusionOk="0">
                  <a:moveTo>
                    <a:pt x="5329" y="0"/>
                  </a:moveTo>
                  <a:lnTo>
                    <a:pt x="5041" y="21"/>
                  </a:lnTo>
                  <a:lnTo>
                    <a:pt x="4773" y="41"/>
                  </a:lnTo>
                  <a:lnTo>
                    <a:pt x="4526" y="62"/>
                  </a:lnTo>
                  <a:lnTo>
                    <a:pt x="4259" y="124"/>
                  </a:lnTo>
                  <a:lnTo>
                    <a:pt x="4012" y="165"/>
                  </a:lnTo>
                  <a:lnTo>
                    <a:pt x="3745" y="247"/>
                  </a:lnTo>
                  <a:lnTo>
                    <a:pt x="3498" y="329"/>
                  </a:lnTo>
                  <a:lnTo>
                    <a:pt x="3271" y="432"/>
                  </a:lnTo>
                  <a:lnTo>
                    <a:pt x="3025" y="535"/>
                  </a:lnTo>
                  <a:lnTo>
                    <a:pt x="2798" y="659"/>
                  </a:lnTo>
                  <a:lnTo>
                    <a:pt x="2366" y="926"/>
                  </a:lnTo>
                  <a:lnTo>
                    <a:pt x="1955" y="1235"/>
                  </a:lnTo>
                  <a:lnTo>
                    <a:pt x="1585" y="1584"/>
                  </a:lnTo>
                  <a:lnTo>
                    <a:pt x="1235" y="1955"/>
                  </a:lnTo>
                  <a:lnTo>
                    <a:pt x="926" y="2366"/>
                  </a:lnTo>
                  <a:lnTo>
                    <a:pt x="659" y="2798"/>
                  </a:lnTo>
                  <a:lnTo>
                    <a:pt x="535" y="3024"/>
                  </a:lnTo>
                  <a:lnTo>
                    <a:pt x="432" y="3271"/>
                  </a:lnTo>
                  <a:lnTo>
                    <a:pt x="330" y="3498"/>
                  </a:lnTo>
                  <a:lnTo>
                    <a:pt x="247" y="3744"/>
                  </a:lnTo>
                  <a:lnTo>
                    <a:pt x="165" y="4012"/>
                  </a:lnTo>
                  <a:lnTo>
                    <a:pt x="124" y="4259"/>
                  </a:lnTo>
                  <a:lnTo>
                    <a:pt x="62" y="4526"/>
                  </a:lnTo>
                  <a:lnTo>
                    <a:pt x="42" y="4773"/>
                  </a:lnTo>
                  <a:lnTo>
                    <a:pt x="21" y="5041"/>
                  </a:lnTo>
                  <a:lnTo>
                    <a:pt x="0" y="5329"/>
                  </a:lnTo>
                  <a:lnTo>
                    <a:pt x="21" y="5596"/>
                  </a:lnTo>
                  <a:lnTo>
                    <a:pt x="42" y="5863"/>
                  </a:lnTo>
                  <a:lnTo>
                    <a:pt x="62" y="6110"/>
                  </a:lnTo>
                  <a:lnTo>
                    <a:pt x="124" y="6378"/>
                  </a:lnTo>
                  <a:lnTo>
                    <a:pt x="165" y="6645"/>
                  </a:lnTo>
                  <a:lnTo>
                    <a:pt x="247" y="6892"/>
                  </a:lnTo>
                  <a:lnTo>
                    <a:pt x="330" y="7139"/>
                  </a:lnTo>
                  <a:lnTo>
                    <a:pt x="432" y="7365"/>
                  </a:lnTo>
                  <a:lnTo>
                    <a:pt x="535" y="7612"/>
                  </a:lnTo>
                  <a:lnTo>
                    <a:pt x="659" y="7838"/>
                  </a:lnTo>
                  <a:lnTo>
                    <a:pt x="926" y="8270"/>
                  </a:lnTo>
                  <a:lnTo>
                    <a:pt x="1235" y="8682"/>
                  </a:lnTo>
                  <a:lnTo>
                    <a:pt x="1585" y="9073"/>
                  </a:lnTo>
                  <a:lnTo>
                    <a:pt x="1955" y="9402"/>
                  </a:lnTo>
                  <a:lnTo>
                    <a:pt x="2366" y="9710"/>
                  </a:lnTo>
                  <a:lnTo>
                    <a:pt x="2798" y="9978"/>
                  </a:lnTo>
                  <a:lnTo>
                    <a:pt x="3025" y="10101"/>
                  </a:lnTo>
                  <a:lnTo>
                    <a:pt x="3271" y="10204"/>
                  </a:lnTo>
                  <a:lnTo>
                    <a:pt x="3498" y="10307"/>
                  </a:lnTo>
                  <a:lnTo>
                    <a:pt x="3745" y="10389"/>
                  </a:lnTo>
                  <a:lnTo>
                    <a:pt x="4012" y="10472"/>
                  </a:lnTo>
                  <a:lnTo>
                    <a:pt x="4259" y="10533"/>
                  </a:lnTo>
                  <a:lnTo>
                    <a:pt x="4526" y="10574"/>
                  </a:lnTo>
                  <a:lnTo>
                    <a:pt x="4773" y="10616"/>
                  </a:lnTo>
                  <a:lnTo>
                    <a:pt x="5041" y="10636"/>
                  </a:lnTo>
                  <a:lnTo>
                    <a:pt x="57767" y="10636"/>
                  </a:lnTo>
                  <a:lnTo>
                    <a:pt x="58035" y="10616"/>
                  </a:lnTo>
                  <a:lnTo>
                    <a:pt x="58302" y="10574"/>
                  </a:lnTo>
                  <a:lnTo>
                    <a:pt x="58570" y="10533"/>
                  </a:lnTo>
                  <a:lnTo>
                    <a:pt x="58817" y="10472"/>
                  </a:lnTo>
                  <a:lnTo>
                    <a:pt x="59063" y="10389"/>
                  </a:lnTo>
                  <a:lnTo>
                    <a:pt x="59310" y="10307"/>
                  </a:lnTo>
                  <a:lnTo>
                    <a:pt x="59557" y="10204"/>
                  </a:lnTo>
                  <a:lnTo>
                    <a:pt x="59783" y="10101"/>
                  </a:lnTo>
                  <a:lnTo>
                    <a:pt x="60010" y="9978"/>
                  </a:lnTo>
                  <a:lnTo>
                    <a:pt x="60462" y="9710"/>
                  </a:lnTo>
                  <a:lnTo>
                    <a:pt x="60874" y="9402"/>
                  </a:lnTo>
                  <a:lnTo>
                    <a:pt x="61244" y="9073"/>
                  </a:lnTo>
                  <a:lnTo>
                    <a:pt x="61594" y="8682"/>
                  </a:lnTo>
                  <a:lnTo>
                    <a:pt x="61902" y="8270"/>
                  </a:lnTo>
                  <a:lnTo>
                    <a:pt x="62170" y="7838"/>
                  </a:lnTo>
                  <a:lnTo>
                    <a:pt x="62293" y="7612"/>
                  </a:lnTo>
                  <a:lnTo>
                    <a:pt x="62396" y="7365"/>
                  </a:lnTo>
                  <a:lnTo>
                    <a:pt x="62499" y="7139"/>
                  </a:lnTo>
                  <a:lnTo>
                    <a:pt x="62581" y="6892"/>
                  </a:lnTo>
                  <a:lnTo>
                    <a:pt x="62643" y="6645"/>
                  </a:lnTo>
                  <a:lnTo>
                    <a:pt x="62705" y="6378"/>
                  </a:lnTo>
                  <a:lnTo>
                    <a:pt x="62746" y="6110"/>
                  </a:lnTo>
                  <a:lnTo>
                    <a:pt x="62787" y="5863"/>
                  </a:lnTo>
                  <a:lnTo>
                    <a:pt x="62808" y="5596"/>
                  </a:lnTo>
                  <a:lnTo>
                    <a:pt x="62808" y="5329"/>
                  </a:lnTo>
                  <a:lnTo>
                    <a:pt x="62808" y="5041"/>
                  </a:lnTo>
                  <a:lnTo>
                    <a:pt x="62787" y="4773"/>
                  </a:lnTo>
                  <a:lnTo>
                    <a:pt x="62746" y="4526"/>
                  </a:lnTo>
                  <a:lnTo>
                    <a:pt x="62705" y="4259"/>
                  </a:lnTo>
                  <a:lnTo>
                    <a:pt x="62643" y="4012"/>
                  </a:lnTo>
                  <a:lnTo>
                    <a:pt x="62581" y="3744"/>
                  </a:lnTo>
                  <a:lnTo>
                    <a:pt x="62499" y="3498"/>
                  </a:lnTo>
                  <a:lnTo>
                    <a:pt x="62396" y="3271"/>
                  </a:lnTo>
                  <a:lnTo>
                    <a:pt x="62293" y="3024"/>
                  </a:lnTo>
                  <a:lnTo>
                    <a:pt x="62170" y="2798"/>
                  </a:lnTo>
                  <a:lnTo>
                    <a:pt x="61902" y="2366"/>
                  </a:lnTo>
                  <a:lnTo>
                    <a:pt x="61594" y="1955"/>
                  </a:lnTo>
                  <a:lnTo>
                    <a:pt x="61244" y="1584"/>
                  </a:lnTo>
                  <a:lnTo>
                    <a:pt x="60874" y="1235"/>
                  </a:lnTo>
                  <a:lnTo>
                    <a:pt x="60462" y="926"/>
                  </a:lnTo>
                  <a:lnTo>
                    <a:pt x="60010" y="659"/>
                  </a:lnTo>
                  <a:lnTo>
                    <a:pt x="59783" y="535"/>
                  </a:lnTo>
                  <a:lnTo>
                    <a:pt x="59557" y="432"/>
                  </a:lnTo>
                  <a:lnTo>
                    <a:pt x="59310" y="329"/>
                  </a:lnTo>
                  <a:lnTo>
                    <a:pt x="59063" y="247"/>
                  </a:lnTo>
                  <a:lnTo>
                    <a:pt x="58817" y="165"/>
                  </a:lnTo>
                  <a:lnTo>
                    <a:pt x="58570" y="124"/>
                  </a:lnTo>
                  <a:lnTo>
                    <a:pt x="58302" y="62"/>
                  </a:lnTo>
                  <a:lnTo>
                    <a:pt x="58035" y="41"/>
                  </a:lnTo>
                  <a:lnTo>
                    <a:pt x="57767" y="21"/>
                  </a:lnTo>
                  <a:lnTo>
                    <a:pt x="5750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410" name="Google Shape;410;p16"/>
            <p:cNvSpPr/>
            <p:nvPr/>
          </p:nvSpPr>
          <p:spPr>
            <a:xfrm>
              <a:off x="3024900" y="4669900"/>
              <a:ext cx="1570200" cy="265925"/>
            </a:xfrm>
            <a:custGeom>
              <a:avLst/>
              <a:gdLst/>
              <a:ahLst/>
              <a:cxnLst/>
              <a:rect l="l" t="t" r="r" b="b"/>
              <a:pathLst>
                <a:path w="62808" h="10637" extrusionOk="0">
                  <a:moveTo>
                    <a:pt x="5329" y="1"/>
                  </a:moveTo>
                  <a:lnTo>
                    <a:pt x="5041" y="22"/>
                  </a:lnTo>
                  <a:lnTo>
                    <a:pt x="4773" y="42"/>
                  </a:lnTo>
                  <a:lnTo>
                    <a:pt x="4526" y="63"/>
                  </a:lnTo>
                  <a:lnTo>
                    <a:pt x="4259" y="124"/>
                  </a:lnTo>
                  <a:lnTo>
                    <a:pt x="4012" y="186"/>
                  </a:lnTo>
                  <a:lnTo>
                    <a:pt x="3745" y="248"/>
                  </a:lnTo>
                  <a:lnTo>
                    <a:pt x="3498" y="330"/>
                  </a:lnTo>
                  <a:lnTo>
                    <a:pt x="3271" y="433"/>
                  </a:lnTo>
                  <a:lnTo>
                    <a:pt x="3025" y="536"/>
                  </a:lnTo>
                  <a:lnTo>
                    <a:pt x="2798" y="659"/>
                  </a:lnTo>
                  <a:lnTo>
                    <a:pt x="2366" y="927"/>
                  </a:lnTo>
                  <a:lnTo>
                    <a:pt x="1955" y="1235"/>
                  </a:lnTo>
                  <a:lnTo>
                    <a:pt x="1585" y="1585"/>
                  </a:lnTo>
                  <a:lnTo>
                    <a:pt x="1235" y="1955"/>
                  </a:lnTo>
                  <a:lnTo>
                    <a:pt x="926" y="2367"/>
                  </a:lnTo>
                  <a:lnTo>
                    <a:pt x="659" y="2799"/>
                  </a:lnTo>
                  <a:lnTo>
                    <a:pt x="535" y="3046"/>
                  </a:lnTo>
                  <a:lnTo>
                    <a:pt x="432" y="3272"/>
                  </a:lnTo>
                  <a:lnTo>
                    <a:pt x="330" y="3519"/>
                  </a:lnTo>
                  <a:lnTo>
                    <a:pt x="247" y="3766"/>
                  </a:lnTo>
                  <a:lnTo>
                    <a:pt x="165" y="4013"/>
                  </a:lnTo>
                  <a:lnTo>
                    <a:pt x="124" y="4259"/>
                  </a:lnTo>
                  <a:lnTo>
                    <a:pt x="62" y="4527"/>
                  </a:lnTo>
                  <a:lnTo>
                    <a:pt x="42" y="4794"/>
                  </a:lnTo>
                  <a:lnTo>
                    <a:pt x="21" y="5062"/>
                  </a:lnTo>
                  <a:lnTo>
                    <a:pt x="0" y="5329"/>
                  </a:lnTo>
                  <a:lnTo>
                    <a:pt x="21" y="5597"/>
                  </a:lnTo>
                  <a:lnTo>
                    <a:pt x="42" y="5864"/>
                  </a:lnTo>
                  <a:lnTo>
                    <a:pt x="62" y="6132"/>
                  </a:lnTo>
                  <a:lnTo>
                    <a:pt x="124" y="6378"/>
                  </a:lnTo>
                  <a:lnTo>
                    <a:pt x="165" y="6646"/>
                  </a:lnTo>
                  <a:lnTo>
                    <a:pt x="247" y="6893"/>
                  </a:lnTo>
                  <a:lnTo>
                    <a:pt x="330" y="7140"/>
                  </a:lnTo>
                  <a:lnTo>
                    <a:pt x="432" y="7386"/>
                  </a:lnTo>
                  <a:lnTo>
                    <a:pt x="535" y="7613"/>
                  </a:lnTo>
                  <a:lnTo>
                    <a:pt x="659" y="7839"/>
                  </a:lnTo>
                  <a:lnTo>
                    <a:pt x="926" y="8271"/>
                  </a:lnTo>
                  <a:lnTo>
                    <a:pt x="1235" y="8683"/>
                  </a:lnTo>
                  <a:lnTo>
                    <a:pt x="1585" y="9073"/>
                  </a:lnTo>
                  <a:lnTo>
                    <a:pt x="1955" y="9423"/>
                  </a:lnTo>
                  <a:lnTo>
                    <a:pt x="2366" y="9732"/>
                  </a:lnTo>
                  <a:lnTo>
                    <a:pt x="2798" y="9999"/>
                  </a:lnTo>
                  <a:lnTo>
                    <a:pt x="3025" y="10102"/>
                  </a:lnTo>
                  <a:lnTo>
                    <a:pt x="3271" y="10225"/>
                  </a:lnTo>
                  <a:lnTo>
                    <a:pt x="3498" y="10308"/>
                  </a:lnTo>
                  <a:lnTo>
                    <a:pt x="3745" y="10390"/>
                  </a:lnTo>
                  <a:lnTo>
                    <a:pt x="4012" y="10472"/>
                  </a:lnTo>
                  <a:lnTo>
                    <a:pt x="4259" y="10534"/>
                  </a:lnTo>
                  <a:lnTo>
                    <a:pt x="4526" y="10575"/>
                  </a:lnTo>
                  <a:lnTo>
                    <a:pt x="4773" y="10616"/>
                  </a:lnTo>
                  <a:lnTo>
                    <a:pt x="5041" y="10637"/>
                  </a:lnTo>
                  <a:lnTo>
                    <a:pt x="57767" y="10637"/>
                  </a:lnTo>
                  <a:lnTo>
                    <a:pt x="58035" y="10616"/>
                  </a:lnTo>
                  <a:lnTo>
                    <a:pt x="58302" y="10575"/>
                  </a:lnTo>
                  <a:lnTo>
                    <a:pt x="58570" y="10534"/>
                  </a:lnTo>
                  <a:lnTo>
                    <a:pt x="58817" y="10472"/>
                  </a:lnTo>
                  <a:lnTo>
                    <a:pt x="59063" y="10390"/>
                  </a:lnTo>
                  <a:lnTo>
                    <a:pt x="59310" y="10308"/>
                  </a:lnTo>
                  <a:lnTo>
                    <a:pt x="59557" y="10225"/>
                  </a:lnTo>
                  <a:lnTo>
                    <a:pt x="59783" y="10102"/>
                  </a:lnTo>
                  <a:lnTo>
                    <a:pt x="60010" y="9999"/>
                  </a:lnTo>
                  <a:lnTo>
                    <a:pt x="60462" y="9732"/>
                  </a:lnTo>
                  <a:lnTo>
                    <a:pt x="60874" y="9423"/>
                  </a:lnTo>
                  <a:lnTo>
                    <a:pt x="61244" y="9073"/>
                  </a:lnTo>
                  <a:lnTo>
                    <a:pt x="61594" y="8683"/>
                  </a:lnTo>
                  <a:lnTo>
                    <a:pt x="61902" y="8271"/>
                  </a:lnTo>
                  <a:lnTo>
                    <a:pt x="62170" y="7839"/>
                  </a:lnTo>
                  <a:lnTo>
                    <a:pt x="62293" y="7613"/>
                  </a:lnTo>
                  <a:lnTo>
                    <a:pt x="62396" y="7386"/>
                  </a:lnTo>
                  <a:lnTo>
                    <a:pt x="62499" y="7140"/>
                  </a:lnTo>
                  <a:lnTo>
                    <a:pt x="62581" y="6893"/>
                  </a:lnTo>
                  <a:lnTo>
                    <a:pt x="62643" y="6646"/>
                  </a:lnTo>
                  <a:lnTo>
                    <a:pt x="62705" y="6378"/>
                  </a:lnTo>
                  <a:lnTo>
                    <a:pt x="62746" y="6132"/>
                  </a:lnTo>
                  <a:lnTo>
                    <a:pt x="62787" y="5864"/>
                  </a:lnTo>
                  <a:lnTo>
                    <a:pt x="62808" y="5597"/>
                  </a:lnTo>
                  <a:lnTo>
                    <a:pt x="62808" y="5329"/>
                  </a:lnTo>
                  <a:lnTo>
                    <a:pt x="62808" y="5062"/>
                  </a:lnTo>
                  <a:lnTo>
                    <a:pt x="62787" y="4794"/>
                  </a:lnTo>
                  <a:lnTo>
                    <a:pt x="62746" y="4527"/>
                  </a:lnTo>
                  <a:lnTo>
                    <a:pt x="62705" y="4259"/>
                  </a:lnTo>
                  <a:lnTo>
                    <a:pt x="62643" y="4013"/>
                  </a:lnTo>
                  <a:lnTo>
                    <a:pt x="62581" y="3766"/>
                  </a:lnTo>
                  <a:lnTo>
                    <a:pt x="62499" y="3519"/>
                  </a:lnTo>
                  <a:lnTo>
                    <a:pt x="62396" y="3272"/>
                  </a:lnTo>
                  <a:lnTo>
                    <a:pt x="62293" y="3046"/>
                  </a:lnTo>
                  <a:lnTo>
                    <a:pt x="62170" y="2799"/>
                  </a:lnTo>
                  <a:lnTo>
                    <a:pt x="61902" y="2367"/>
                  </a:lnTo>
                  <a:lnTo>
                    <a:pt x="61594" y="1955"/>
                  </a:lnTo>
                  <a:lnTo>
                    <a:pt x="61244" y="1585"/>
                  </a:lnTo>
                  <a:lnTo>
                    <a:pt x="60874" y="1235"/>
                  </a:lnTo>
                  <a:lnTo>
                    <a:pt x="60462" y="927"/>
                  </a:lnTo>
                  <a:lnTo>
                    <a:pt x="60010" y="659"/>
                  </a:lnTo>
                  <a:lnTo>
                    <a:pt x="59783" y="536"/>
                  </a:lnTo>
                  <a:lnTo>
                    <a:pt x="59557" y="433"/>
                  </a:lnTo>
                  <a:lnTo>
                    <a:pt x="59310" y="330"/>
                  </a:lnTo>
                  <a:lnTo>
                    <a:pt x="59063" y="248"/>
                  </a:lnTo>
                  <a:lnTo>
                    <a:pt x="58817" y="186"/>
                  </a:lnTo>
                  <a:lnTo>
                    <a:pt x="58570" y="124"/>
                  </a:lnTo>
                  <a:lnTo>
                    <a:pt x="58302" y="63"/>
                  </a:lnTo>
                  <a:lnTo>
                    <a:pt x="58035" y="42"/>
                  </a:lnTo>
                  <a:lnTo>
                    <a:pt x="57767" y="22"/>
                  </a:lnTo>
                  <a:lnTo>
                    <a:pt x="57500" y="1"/>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411" name="Google Shape;411;p16"/>
            <p:cNvSpPr/>
            <p:nvPr/>
          </p:nvSpPr>
          <p:spPr>
            <a:xfrm>
              <a:off x="4192375" y="578575"/>
              <a:ext cx="963825" cy="1089350"/>
            </a:xfrm>
            <a:custGeom>
              <a:avLst/>
              <a:gdLst/>
              <a:ahLst/>
              <a:cxnLst/>
              <a:rect l="l" t="t" r="r" b="b"/>
              <a:pathLst>
                <a:path w="38553" h="43574" extrusionOk="0">
                  <a:moveTo>
                    <a:pt x="4506" y="1"/>
                  </a:move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315" y="43573"/>
                  </a:lnTo>
                  <a:lnTo>
                    <a:pt x="34582" y="43532"/>
                  </a:lnTo>
                  <a:lnTo>
                    <a:pt x="34870" y="43491"/>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5843" y="207"/>
                  </a:lnTo>
                  <a:lnTo>
                    <a:pt x="5390" y="83"/>
                  </a:lnTo>
                  <a:lnTo>
                    <a:pt x="4958" y="21"/>
                  </a:lnTo>
                  <a:lnTo>
                    <a:pt x="450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412" name="Google Shape;412;p16"/>
            <p:cNvSpPr/>
            <p:nvPr/>
          </p:nvSpPr>
          <p:spPr>
            <a:xfrm>
              <a:off x="4192375" y="578575"/>
              <a:ext cx="963825" cy="1089350"/>
            </a:xfrm>
            <a:custGeom>
              <a:avLst/>
              <a:gdLst/>
              <a:ahLst/>
              <a:cxnLst/>
              <a:rect l="l" t="t" r="r" b="b"/>
              <a:pathLst>
                <a:path w="38553" h="43574" fill="none" extrusionOk="0">
                  <a:moveTo>
                    <a:pt x="4506" y="1"/>
                  </a:moveTo>
                  <a:lnTo>
                    <a:pt x="4506" y="1"/>
                  </a:ln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048" y="43573"/>
                  </a:lnTo>
                  <a:lnTo>
                    <a:pt x="34315" y="43573"/>
                  </a:lnTo>
                  <a:lnTo>
                    <a:pt x="34582" y="43532"/>
                  </a:lnTo>
                  <a:lnTo>
                    <a:pt x="34870" y="43491"/>
                  </a:lnTo>
                  <a:lnTo>
                    <a:pt x="35138" y="43429"/>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6275" y="351"/>
                  </a:lnTo>
                  <a:lnTo>
                    <a:pt x="5843" y="207"/>
                  </a:lnTo>
                  <a:lnTo>
                    <a:pt x="5390" y="83"/>
                  </a:lnTo>
                  <a:lnTo>
                    <a:pt x="4958" y="21"/>
                  </a:lnTo>
                  <a:lnTo>
                    <a:pt x="4506" y="1"/>
                  </a:lnTo>
                </a:path>
              </a:pathLst>
            </a:custGeom>
            <a:solidFill>
              <a:schemeClr val="lt1"/>
            </a:solidFill>
            <a:ln>
              <a:noFill/>
            </a:ln>
          </p:spPr>
          <p:txBody>
            <a:bodyPr spcFirstLastPara="1" wrap="square" lIns="121900" tIns="121900" rIns="121900" bIns="121900" anchor="ctr" anchorCtr="0">
              <a:noAutofit/>
            </a:bodyPr>
            <a:lstStyle/>
            <a:p>
              <a:endParaRPr sz="2489"/>
            </a:p>
          </p:txBody>
        </p:sp>
      </p:grpSp>
    </p:spTree>
    <p:extLst>
      <p:ext uri="{BB962C8B-B14F-4D97-AF65-F5344CB8AC3E}">
        <p14:creationId xmlns:p14="http://schemas.microsoft.com/office/powerpoint/2010/main" val="32468494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DB4DA-C751-499E-97DB-4CA8AA2BF486}"/>
              </a:ext>
            </a:extLst>
          </p:cNvPr>
          <p:cNvSpPr>
            <a:spLocks noGrp="1"/>
          </p:cNvSpPr>
          <p:nvPr>
            <p:ph type="title"/>
          </p:nvPr>
        </p:nvSpPr>
        <p:spPr>
          <a:xfrm>
            <a:off x="0" y="586417"/>
            <a:ext cx="12192000" cy="495200"/>
          </a:xfrm>
        </p:spPr>
        <p:txBody>
          <a:bodyPr>
            <a:noAutofit/>
          </a:bodyPr>
          <a:lstStyle/>
          <a:p>
            <a:r>
              <a:rPr lang="en-US" smtClean="0">
                <a:solidFill>
                  <a:schemeClr val="accent1">
                    <a:lumMod val="50000"/>
                  </a:schemeClr>
                </a:solidFill>
                <a:latin typeface="+mn-lt"/>
              </a:rPr>
              <a:t>CÁC CHỈ TIÊU TÀI CHÍNH SỬ DỤNG ĐÁNH GIÁ DỰ ÁN TKNL</a:t>
            </a:r>
            <a:endParaRPr lang="en-US" dirty="0">
              <a:solidFill>
                <a:schemeClr val="accent1">
                  <a:lumMod val="50000"/>
                </a:schemeClr>
              </a:solidFill>
              <a:latin typeface="+mn-lt"/>
            </a:endParaRPr>
          </a:p>
        </p:txBody>
      </p:sp>
      <p:graphicFrame>
        <p:nvGraphicFramePr>
          <p:cNvPr id="5" name="Table 5">
            <a:extLst>
              <a:ext uri="{FF2B5EF4-FFF2-40B4-BE49-F238E27FC236}">
                <a16:creationId xmlns:a16="http://schemas.microsoft.com/office/drawing/2014/main" id="{2AE5529A-4E2E-4992-95F5-C49FC9323432}"/>
              </a:ext>
            </a:extLst>
          </p:cNvPr>
          <p:cNvGraphicFramePr>
            <a:graphicFrameLocks noGrp="1"/>
          </p:cNvGraphicFramePr>
          <p:nvPr>
            <p:extLst>
              <p:ext uri="{D42A27DB-BD31-4B8C-83A1-F6EECF244321}">
                <p14:modId xmlns:p14="http://schemas.microsoft.com/office/powerpoint/2010/main" val="2513317651"/>
              </p:ext>
            </p:extLst>
          </p:nvPr>
        </p:nvGraphicFramePr>
        <p:xfrm>
          <a:off x="0" y="1271089"/>
          <a:ext cx="12192000" cy="4915813"/>
        </p:xfrm>
        <a:graphic>
          <a:graphicData uri="http://schemas.openxmlformats.org/drawingml/2006/table">
            <a:tbl>
              <a:tblPr firstRow="1" bandRow="1"/>
              <a:tblGrid>
                <a:gridCol w="1105469">
                  <a:extLst>
                    <a:ext uri="{9D8B030D-6E8A-4147-A177-3AD203B41FA5}">
                      <a16:colId xmlns:a16="http://schemas.microsoft.com/office/drawing/2014/main" val="83932005"/>
                    </a:ext>
                  </a:extLst>
                </a:gridCol>
                <a:gridCol w="2729552">
                  <a:extLst>
                    <a:ext uri="{9D8B030D-6E8A-4147-A177-3AD203B41FA5}">
                      <a16:colId xmlns:a16="http://schemas.microsoft.com/office/drawing/2014/main" val="3874337431"/>
                    </a:ext>
                  </a:extLst>
                </a:gridCol>
                <a:gridCol w="3070746">
                  <a:extLst>
                    <a:ext uri="{9D8B030D-6E8A-4147-A177-3AD203B41FA5}">
                      <a16:colId xmlns:a16="http://schemas.microsoft.com/office/drawing/2014/main" val="2257747013"/>
                    </a:ext>
                  </a:extLst>
                </a:gridCol>
                <a:gridCol w="2729552">
                  <a:extLst>
                    <a:ext uri="{9D8B030D-6E8A-4147-A177-3AD203B41FA5}">
                      <a16:colId xmlns:a16="http://schemas.microsoft.com/office/drawing/2014/main" val="1548757473"/>
                    </a:ext>
                  </a:extLst>
                </a:gridCol>
                <a:gridCol w="2556681">
                  <a:extLst>
                    <a:ext uri="{9D8B030D-6E8A-4147-A177-3AD203B41FA5}">
                      <a16:colId xmlns:a16="http://schemas.microsoft.com/office/drawing/2014/main" val="2390172225"/>
                    </a:ext>
                  </a:extLst>
                </a:gridCol>
              </a:tblGrid>
              <a:tr h="267911">
                <a:tc>
                  <a:txBody>
                    <a:bodyPr/>
                    <a:lstStyle/>
                    <a:p>
                      <a:pPr algn="ctr"/>
                      <a:r>
                        <a:rPr lang="en-US" sz="1400" b="1" dirty="0" err="1"/>
                        <a:t>Chỉ</a:t>
                      </a:r>
                      <a:r>
                        <a:rPr lang="en-US" sz="1400" b="1" dirty="0"/>
                        <a:t> </a:t>
                      </a:r>
                      <a:r>
                        <a:rPr lang="en-US" sz="1400" b="1" dirty="0" err="1"/>
                        <a:t>Tiêu</a:t>
                      </a:r>
                      <a:endParaRPr lang="en-US" sz="1400" b="1" dirty="0"/>
                    </a:p>
                  </a:txBody>
                  <a:tcPr/>
                </a:tc>
                <a:tc>
                  <a:txBody>
                    <a:bodyPr/>
                    <a:lstStyle/>
                    <a:p>
                      <a:pPr algn="ctr"/>
                      <a:r>
                        <a:rPr lang="en-US" sz="1400" b="1" dirty="0" err="1"/>
                        <a:t>Định</a:t>
                      </a:r>
                      <a:r>
                        <a:rPr lang="en-US" sz="1400" b="1" dirty="0"/>
                        <a:t> </a:t>
                      </a:r>
                      <a:r>
                        <a:rPr lang="en-US" sz="1400" b="1" dirty="0" err="1"/>
                        <a:t>Nghĩa</a:t>
                      </a:r>
                      <a:endParaRPr lang="en-US" sz="1400" b="1" dirty="0"/>
                    </a:p>
                  </a:txBody>
                  <a:tcPr/>
                </a:tc>
                <a:tc>
                  <a:txBody>
                    <a:bodyPr/>
                    <a:lstStyle/>
                    <a:p>
                      <a:pPr algn="ctr"/>
                      <a:r>
                        <a:rPr lang="vi-VN" sz="1400" b="1" dirty="0"/>
                        <a:t>Ưu Điểm</a:t>
                      </a:r>
                      <a:endParaRPr lang="en-US" sz="1400" b="1" dirty="0"/>
                    </a:p>
                  </a:txBody>
                  <a:tcPr/>
                </a:tc>
                <a:tc>
                  <a:txBody>
                    <a:bodyPr/>
                    <a:lstStyle/>
                    <a:p>
                      <a:pPr algn="ctr"/>
                      <a:r>
                        <a:rPr lang="vi-VN" sz="1400" b="1" dirty="0"/>
                        <a:t>Nhược Điểm</a:t>
                      </a:r>
                      <a:endParaRPr lang="en-US" sz="1400" b="1" dirty="0"/>
                    </a:p>
                  </a:txBody>
                  <a:tcPr/>
                </a:tc>
                <a:tc>
                  <a:txBody>
                    <a:bodyPr/>
                    <a:lstStyle/>
                    <a:p>
                      <a:pPr algn="ctr"/>
                      <a:r>
                        <a:rPr lang="en-US" sz="1400" b="1" dirty="0" err="1"/>
                        <a:t>Gợi</a:t>
                      </a:r>
                      <a:r>
                        <a:rPr lang="en-US" sz="1400" b="1" dirty="0"/>
                        <a:t> ý </a:t>
                      </a:r>
                      <a:r>
                        <a:rPr lang="en-US" sz="1400" b="1" dirty="0" err="1"/>
                        <a:t>Áp</a:t>
                      </a:r>
                      <a:r>
                        <a:rPr lang="en-US" sz="1400" b="1" dirty="0"/>
                        <a:t> </a:t>
                      </a:r>
                      <a:r>
                        <a:rPr lang="en-US" sz="1400" b="1" dirty="0" err="1"/>
                        <a:t>Dụng</a:t>
                      </a:r>
                      <a:endParaRPr lang="en-US" sz="1400" b="1" dirty="0"/>
                    </a:p>
                  </a:txBody>
                  <a:tcPr/>
                </a:tc>
                <a:extLst>
                  <a:ext uri="{0D108BD9-81ED-4DB2-BD59-A6C34878D82A}">
                    <a16:rowId xmlns:a16="http://schemas.microsoft.com/office/drawing/2014/main" val="3348239338"/>
                  </a:ext>
                </a:extLst>
              </a:tr>
              <a:tr h="1044853">
                <a:tc>
                  <a:txBody>
                    <a:bodyPr/>
                    <a:lstStyle/>
                    <a:p>
                      <a:r>
                        <a:rPr lang="en-US" sz="1200" b="1" dirty="0"/>
                        <a:t>NPV (Net Present Value</a:t>
                      </a:r>
                    </a:p>
                  </a:txBody>
                  <a:tcPr/>
                </a:tc>
                <a:tc>
                  <a:txBody>
                    <a:bodyPr/>
                    <a:lstStyle/>
                    <a:p>
                      <a:r>
                        <a:rPr lang="vi-VN" sz="1200" dirty="0"/>
                        <a:t>NPV là giá trị hiện tại ròng, đo lường sự chênh lệch giữa tổng giá trị hiện tại của dòng tiền vào và dòng tiền ra trong suốt vòng đời dự án, sau khi chiết khấu theo tỷ lệ thích hợp.</a:t>
                      </a:r>
                      <a:endParaRPr lang="en-US" sz="1200" dirty="0"/>
                    </a:p>
                  </a:txBody>
                  <a:tcPr/>
                </a:tc>
                <a:tc>
                  <a:txBody>
                    <a:bodyPr/>
                    <a:lstStyle/>
                    <a:p>
                      <a:r>
                        <a:rPr lang="en-US" sz="1200" dirty="0"/>
                        <a:t>- </a:t>
                      </a:r>
                      <a:r>
                        <a:rPr lang="en-US" sz="1200" dirty="0" err="1"/>
                        <a:t>Xem</a:t>
                      </a:r>
                      <a:r>
                        <a:rPr lang="en-US" sz="1200" dirty="0"/>
                        <a:t> </a:t>
                      </a:r>
                      <a:r>
                        <a:rPr lang="en-US" sz="1200" dirty="0" err="1"/>
                        <a:t>xét</a:t>
                      </a:r>
                      <a:r>
                        <a:rPr lang="en-US" sz="1200" dirty="0"/>
                        <a:t> </a:t>
                      </a:r>
                      <a:r>
                        <a:rPr lang="en-US" sz="1200" dirty="0" err="1"/>
                        <a:t>đầy</a:t>
                      </a:r>
                      <a:r>
                        <a:rPr lang="en-US" sz="1200" dirty="0"/>
                        <a:t> </a:t>
                      </a:r>
                      <a:r>
                        <a:rPr lang="en-US" sz="1200" dirty="0" err="1"/>
                        <a:t>đủ</a:t>
                      </a:r>
                      <a:r>
                        <a:rPr lang="en-US" sz="1200" dirty="0"/>
                        <a:t> </a:t>
                      </a:r>
                      <a:r>
                        <a:rPr lang="en-US" sz="1200" dirty="0" err="1"/>
                        <a:t>dòng</a:t>
                      </a:r>
                      <a:r>
                        <a:rPr lang="en-US" sz="1200" dirty="0"/>
                        <a:t> </a:t>
                      </a:r>
                      <a:r>
                        <a:rPr lang="en-US" sz="1200" dirty="0" err="1"/>
                        <a:t>tiền</a:t>
                      </a:r>
                      <a:r>
                        <a:rPr lang="en-US" sz="1200" dirty="0"/>
                        <a:t> </a:t>
                      </a:r>
                      <a:r>
                        <a:rPr lang="en-US" sz="1200" dirty="0" err="1"/>
                        <a:t>trong</a:t>
                      </a:r>
                      <a:r>
                        <a:rPr lang="en-US" sz="1200" dirty="0"/>
                        <a:t> </a:t>
                      </a:r>
                      <a:r>
                        <a:rPr lang="en-US" sz="1200" dirty="0" err="1"/>
                        <a:t>suốt</a:t>
                      </a:r>
                      <a:r>
                        <a:rPr lang="en-US" sz="1200" dirty="0"/>
                        <a:t> </a:t>
                      </a:r>
                      <a:r>
                        <a:rPr lang="en-US" sz="1200" dirty="0" err="1"/>
                        <a:t>thời</a:t>
                      </a:r>
                      <a:r>
                        <a:rPr lang="en-US" sz="1200" dirty="0"/>
                        <a:t> </a:t>
                      </a:r>
                      <a:r>
                        <a:rPr lang="en-US" sz="1200" dirty="0" err="1"/>
                        <a:t>gian</a:t>
                      </a:r>
                      <a:r>
                        <a:rPr lang="en-US" sz="1200" dirty="0"/>
                        <a:t> </a:t>
                      </a:r>
                      <a:r>
                        <a:rPr lang="en-US" sz="1200" dirty="0" err="1"/>
                        <a:t>dự</a:t>
                      </a:r>
                      <a:r>
                        <a:rPr lang="en-US" sz="1200" dirty="0"/>
                        <a:t> </a:t>
                      </a:r>
                      <a:r>
                        <a:rPr lang="en-US" sz="1200" dirty="0" err="1"/>
                        <a:t>án</a:t>
                      </a:r>
                      <a:r>
                        <a:rPr lang="en-US" sz="1200" dirty="0"/>
                        <a:t>. </a:t>
                      </a:r>
                      <a:br>
                        <a:rPr lang="en-US" sz="1200" dirty="0"/>
                      </a:br>
                      <a:r>
                        <a:rPr lang="en-US" sz="1200" dirty="0"/>
                        <a:t>- </a:t>
                      </a:r>
                      <a:r>
                        <a:rPr lang="en-US" sz="1200" dirty="0" err="1"/>
                        <a:t>Phản</a:t>
                      </a:r>
                      <a:r>
                        <a:rPr lang="en-US" sz="1200" dirty="0"/>
                        <a:t> </a:t>
                      </a:r>
                      <a:r>
                        <a:rPr lang="en-US" sz="1200" dirty="0" err="1"/>
                        <a:t>ánh</a:t>
                      </a:r>
                      <a:r>
                        <a:rPr lang="en-US" sz="1200" dirty="0"/>
                        <a:t> </a:t>
                      </a:r>
                      <a:r>
                        <a:rPr lang="en-US" sz="1200" dirty="0" err="1"/>
                        <a:t>giá</a:t>
                      </a:r>
                      <a:r>
                        <a:rPr lang="en-US" sz="1200" dirty="0"/>
                        <a:t> </a:t>
                      </a:r>
                      <a:r>
                        <a:rPr lang="en-US" sz="1200" dirty="0" err="1"/>
                        <a:t>trị</a:t>
                      </a:r>
                      <a:r>
                        <a:rPr lang="en-US" sz="1200" dirty="0"/>
                        <a:t> </a:t>
                      </a:r>
                      <a:r>
                        <a:rPr lang="en-US" sz="1200" dirty="0" err="1"/>
                        <a:t>thời</a:t>
                      </a:r>
                      <a:r>
                        <a:rPr lang="en-US" sz="1200" dirty="0"/>
                        <a:t> </a:t>
                      </a:r>
                      <a:r>
                        <a:rPr lang="en-US" sz="1200" dirty="0" err="1"/>
                        <a:t>gian</a:t>
                      </a:r>
                      <a:r>
                        <a:rPr lang="en-US" sz="1200" dirty="0"/>
                        <a:t> </a:t>
                      </a:r>
                      <a:r>
                        <a:rPr lang="en-US" sz="1200" dirty="0" err="1"/>
                        <a:t>của</a:t>
                      </a:r>
                      <a:r>
                        <a:rPr lang="en-US" sz="1200" dirty="0"/>
                        <a:t> </a:t>
                      </a:r>
                      <a:r>
                        <a:rPr lang="en-US" sz="1200" dirty="0" err="1"/>
                        <a:t>tiền</a:t>
                      </a:r>
                      <a:r>
                        <a:rPr lang="en-US" sz="1200" dirty="0"/>
                        <a:t> </a:t>
                      </a:r>
                      <a:r>
                        <a:rPr lang="en-US" sz="1200" dirty="0" err="1"/>
                        <a:t>tệ</a:t>
                      </a:r>
                      <a:r>
                        <a:rPr lang="en-US" sz="1200" dirty="0"/>
                        <a:t>. </a:t>
                      </a:r>
                      <a:br>
                        <a:rPr lang="en-US" sz="1200" dirty="0"/>
                      </a:br>
                      <a:r>
                        <a:rPr lang="en-US" sz="1200" dirty="0"/>
                        <a:t>- </a:t>
                      </a:r>
                      <a:r>
                        <a:rPr lang="en-US" sz="1200" dirty="0" err="1"/>
                        <a:t>Dễ</a:t>
                      </a:r>
                      <a:r>
                        <a:rPr lang="en-US" sz="1200" dirty="0"/>
                        <a:t> </a:t>
                      </a:r>
                      <a:r>
                        <a:rPr lang="en-US" sz="1200" dirty="0" err="1"/>
                        <a:t>dàng</a:t>
                      </a:r>
                      <a:r>
                        <a:rPr lang="en-US" sz="1200" dirty="0"/>
                        <a:t> so </a:t>
                      </a:r>
                      <a:r>
                        <a:rPr lang="en-US" sz="1200" dirty="0" err="1"/>
                        <a:t>sánh</a:t>
                      </a:r>
                      <a:r>
                        <a:rPr lang="en-US" sz="1200" dirty="0"/>
                        <a:t> </a:t>
                      </a:r>
                      <a:r>
                        <a:rPr lang="en-US" sz="1200" dirty="0" err="1"/>
                        <a:t>giữa</a:t>
                      </a:r>
                      <a:r>
                        <a:rPr lang="en-US" sz="1200" dirty="0"/>
                        <a:t> </a:t>
                      </a:r>
                      <a:r>
                        <a:rPr lang="en-US" sz="1200" dirty="0" err="1"/>
                        <a:t>các</a:t>
                      </a:r>
                      <a:r>
                        <a:rPr lang="en-US" sz="1200" dirty="0"/>
                        <a:t> </a:t>
                      </a:r>
                      <a:r>
                        <a:rPr lang="en-US" sz="1200" dirty="0" err="1"/>
                        <a:t>dự</a:t>
                      </a:r>
                      <a:r>
                        <a:rPr lang="en-US" sz="1200" dirty="0"/>
                        <a:t> </a:t>
                      </a:r>
                      <a:r>
                        <a:rPr lang="en-US" sz="1200" dirty="0" err="1"/>
                        <a:t>án</a:t>
                      </a:r>
                      <a:r>
                        <a:rPr lang="en-US" sz="1200" dirty="0"/>
                        <a:t> </a:t>
                      </a:r>
                      <a:r>
                        <a:rPr lang="en-US" sz="1200" dirty="0" err="1"/>
                        <a:t>khác</a:t>
                      </a:r>
                      <a:r>
                        <a:rPr lang="en-US" sz="1200" dirty="0"/>
                        <a:t> </a:t>
                      </a:r>
                      <a:r>
                        <a:rPr lang="en-US" sz="1200" dirty="0" err="1"/>
                        <a:t>nhau</a:t>
                      </a:r>
                      <a:endParaRPr lang="en-US" sz="1200" dirty="0"/>
                    </a:p>
                  </a:txBody>
                  <a:tcPr/>
                </a:tc>
                <a:tc>
                  <a:txBody>
                    <a:bodyPr/>
                    <a:lstStyle/>
                    <a:p>
                      <a:r>
                        <a:rPr lang="en-US" sz="1200" dirty="0"/>
                        <a:t>- </a:t>
                      </a:r>
                      <a:r>
                        <a:rPr lang="en-US" sz="1200" dirty="0" err="1"/>
                        <a:t>Cần</a:t>
                      </a:r>
                      <a:r>
                        <a:rPr lang="en-US" sz="1200" dirty="0"/>
                        <a:t> </a:t>
                      </a:r>
                      <a:r>
                        <a:rPr lang="en-US" sz="1200" dirty="0" err="1"/>
                        <a:t>chọn</a:t>
                      </a:r>
                      <a:r>
                        <a:rPr lang="en-US" sz="1200" dirty="0"/>
                        <a:t> </a:t>
                      </a:r>
                      <a:r>
                        <a:rPr lang="en-US" sz="1200" dirty="0" err="1"/>
                        <a:t>tỷ</a:t>
                      </a:r>
                      <a:r>
                        <a:rPr lang="en-US" sz="1200" dirty="0"/>
                        <a:t> </a:t>
                      </a:r>
                      <a:r>
                        <a:rPr lang="en-US" sz="1200" dirty="0" err="1"/>
                        <a:t>lệ</a:t>
                      </a:r>
                      <a:r>
                        <a:rPr lang="en-US" sz="1200" dirty="0"/>
                        <a:t> </a:t>
                      </a:r>
                      <a:r>
                        <a:rPr lang="en-US" sz="1200" dirty="0" err="1"/>
                        <a:t>chiết</a:t>
                      </a:r>
                      <a:r>
                        <a:rPr lang="en-US" sz="1200" dirty="0"/>
                        <a:t> </a:t>
                      </a:r>
                      <a:r>
                        <a:rPr lang="en-US" sz="1200" dirty="0" err="1"/>
                        <a:t>khấu</a:t>
                      </a:r>
                      <a:r>
                        <a:rPr lang="en-US" sz="1200" dirty="0"/>
                        <a:t> </a:t>
                      </a:r>
                      <a:r>
                        <a:rPr lang="en-US" sz="1200" dirty="0" err="1"/>
                        <a:t>phù</a:t>
                      </a:r>
                      <a:r>
                        <a:rPr lang="en-US" sz="1200" dirty="0"/>
                        <a:t> </a:t>
                      </a:r>
                      <a:r>
                        <a:rPr lang="en-US" sz="1200" dirty="0" err="1"/>
                        <a:t>hợp</a:t>
                      </a:r>
                      <a:r>
                        <a:rPr lang="en-US" sz="1200" dirty="0"/>
                        <a:t>, </a:t>
                      </a:r>
                      <a:r>
                        <a:rPr lang="en-US" sz="1200" dirty="0" err="1"/>
                        <a:t>nếu</a:t>
                      </a:r>
                      <a:r>
                        <a:rPr lang="en-US" sz="1200" dirty="0"/>
                        <a:t> </a:t>
                      </a:r>
                      <a:r>
                        <a:rPr lang="en-US" sz="1200" dirty="0" err="1"/>
                        <a:t>không</a:t>
                      </a:r>
                      <a:r>
                        <a:rPr lang="en-US" sz="1200" dirty="0"/>
                        <a:t> </a:t>
                      </a:r>
                      <a:r>
                        <a:rPr lang="en-US" sz="1200" dirty="0" err="1"/>
                        <a:t>có</a:t>
                      </a:r>
                      <a:r>
                        <a:rPr lang="en-US" sz="1200" dirty="0"/>
                        <a:t> </a:t>
                      </a:r>
                      <a:r>
                        <a:rPr lang="en-US" sz="1200" dirty="0" err="1"/>
                        <a:t>thể</a:t>
                      </a:r>
                      <a:r>
                        <a:rPr lang="en-US" sz="1200" dirty="0"/>
                        <a:t> </a:t>
                      </a:r>
                      <a:r>
                        <a:rPr lang="en-US" sz="1200" dirty="0" err="1"/>
                        <a:t>dẫn</a:t>
                      </a:r>
                      <a:r>
                        <a:rPr lang="en-US" sz="1200" dirty="0"/>
                        <a:t> </a:t>
                      </a:r>
                      <a:r>
                        <a:rPr lang="en-US" sz="1200" dirty="0" err="1"/>
                        <a:t>đến</a:t>
                      </a:r>
                      <a:r>
                        <a:rPr lang="en-US" sz="1200" dirty="0"/>
                        <a:t> </a:t>
                      </a:r>
                      <a:r>
                        <a:rPr lang="en-US" sz="1200" dirty="0" err="1"/>
                        <a:t>kết</a:t>
                      </a:r>
                      <a:r>
                        <a:rPr lang="en-US" sz="1200" dirty="0"/>
                        <a:t> </a:t>
                      </a:r>
                      <a:r>
                        <a:rPr lang="en-US" sz="1200" dirty="0" err="1"/>
                        <a:t>quả</a:t>
                      </a:r>
                      <a:r>
                        <a:rPr lang="en-US" sz="1200" dirty="0"/>
                        <a:t> </a:t>
                      </a:r>
                      <a:r>
                        <a:rPr lang="en-US" sz="1200" dirty="0" err="1"/>
                        <a:t>sai</a:t>
                      </a:r>
                      <a:r>
                        <a:rPr lang="en-US" sz="1200" dirty="0"/>
                        <a:t> </a:t>
                      </a:r>
                      <a:r>
                        <a:rPr lang="en-US" sz="1200" dirty="0" err="1"/>
                        <a:t>lệch</a:t>
                      </a:r>
                      <a:r>
                        <a:rPr lang="en-US" sz="1200" dirty="0"/>
                        <a:t>. </a:t>
                      </a:r>
                      <a:br>
                        <a:rPr lang="en-US" sz="1200" dirty="0"/>
                      </a:br>
                      <a:r>
                        <a:rPr lang="en-US" sz="1200" dirty="0"/>
                        <a:t>- </a:t>
                      </a:r>
                      <a:r>
                        <a:rPr lang="en-US" sz="1200" dirty="0" err="1"/>
                        <a:t>Không</a:t>
                      </a:r>
                      <a:r>
                        <a:rPr lang="en-US" sz="1200" dirty="0"/>
                        <a:t> </a:t>
                      </a:r>
                      <a:r>
                        <a:rPr lang="en-US" sz="1200" dirty="0" err="1"/>
                        <a:t>thể</a:t>
                      </a:r>
                      <a:r>
                        <a:rPr lang="en-US" sz="1200" dirty="0"/>
                        <a:t> </a:t>
                      </a:r>
                      <a:r>
                        <a:rPr lang="en-US" sz="1200" dirty="0" err="1"/>
                        <a:t>áp</a:t>
                      </a:r>
                      <a:r>
                        <a:rPr lang="en-US" sz="1200" dirty="0"/>
                        <a:t> </a:t>
                      </a:r>
                      <a:r>
                        <a:rPr lang="en-US" sz="1200" dirty="0" err="1"/>
                        <a:t>dụng</a:t>
                      </a:r>
                      <a:r>
                        <a:rPr lang="en-US" sz="1200" dirty="0"/>
                        <a:t> </a:t>
                      </a:r>
                      <a:r>
                        <a:rPr lang="en-US" sz="1200" dirty="0" err="1"/>
                        <a:t>cho</a:t>
                      </a:r>
                      <a:r>
                        <a:rPr lang="en-US" sz="1200" dirty="0"/>
                        <a:t> </a:t>
                      </a:r>
                      <a:r>
                        <a:rPr lang="en-US" sz="1200" dirty="0" err="1"/>
                        <a:t>các</a:t>
                      </a:r>
                      <a:r>
                        <a:rPr lang="en-US" sz="1200" dirty="0"/>
                        <a:t> </a:t>
                      </a:r>
                      <a:r>
                        <a:rPr lang="en-US" sz="1200" dirty="0" err="1"/>
                        <a:t>dự</a:t>
                      </a:r>
                      <a:r>
                        <a:rPr lang="en-US" sz="1200" dirty="0"/>
                        <a:t> </a:t>
                      </a:r>
                      <a:r>
                        <a:rPr lang="en-US" sz="1200" dirty="0" err="1"/>
                        <a:t>án</a:t>
                      </a:r>
                      <a:r>
                        <a:rPr lang="en-US" sz="1200" dirty="0"/>
                        <a:t> </a:t>
                      </a:r>
                      <a:r>
                        <a:rPr lang="en-US" sz="1200" dirty="0" err="1"/>
                        <a:t>có</a:t>
                      </a:r>
                      <a:r>
                        <a:rPr lang="en-US" sz="1200" dirty="0"/>
                        <a:t> </a:t>
                      </a:r>
                      <a:r>
                        <a:rPr lang="en-US" sz="1200" dirty="0" err="1"/>
                        <a:t>thời</a:t>
                      </a:r>
                      <a:r>
                        <a:rPr lang="en-US" sz="1200" dirty="0"/>
                        <a:t> </a:t>
                      </a:r>
                      <a:r>
                        <a:rPr lang="en-US" sz="1200" dirty="0" err="1"/>
                        <a:t>gian</a:t>
                      </a:r>
                      <a:r>
                        <a:rPr lang="en-US" sz="1200" dirty="0"/>
                        <a:t> </a:t>
                      </a:r>
                      <a:r>
                        <a:rPr lang="en-US" sz="1200" dirty="0" err="1"/>
                        <a:t>và</a:t>
                      </a:r>
                      <a:r>
                        <a:rPr lang="en-US" sz="1200" dirty="0"/>
                        <a:t> </a:t>
                      </a:r>
                      <a:r>
                        <a:rPr lang="en-US" sz="1200" dirty="0" err="1"/>
                        <a:t>dòng</a:t>
                      </a:r>
                      <a:r>
                        <a:rPr lang="en-US" sz="1200" dirty="0"/>
                        <a:t> </a:t>
                      </a:r>
                      <a:r>
                        <a:rPr lang="en-US" sz="1200" dirty="0" err="1"/>
                        <a:t>tiền</a:t>
                      </a:r>
                      <a:r>
                        <a:rPr lang="en-US" sz="1200" dirty="0"/>
                        <a:t> </a:t>
                      </a:r>
                      <a:r>
                        <a:rPr lang="en-US" sz="1200" dirty="0" err="1"/>
                        <a:t>quá</a:t>
                      </a:r>
                      <a:r>
                        <a:rPr lang="en-US" sz="1200" dirty="0"/>
                        <a:t> </a:t>
                      </a:r>
                      <a:r>
                        <a:rPr lang="en-US" sz="1200" dirty="0" err="1"/>
                        <a:t>dài</a:t>
                      </a:r>
                      <a:r>
                        <a:rPr lang="en-US" sz="1200" dirty="0"/>
                        <a:t> </a:t>
                      </a:r>
                      <a:r>
                        <a:rPr lang="en-US" sz="1200" dirty="0" err="1"/>
                        <a:t>hoặc</a:t>
                      </a:r>
                      <a:r>
                        <a:rPr lang="en-US" sz="1200" dirty="0"/>
                        <a:t> </a:t>
                      </a:r>
                      <a:r>
                        <a:rPr lang="en-US" sz="1200" dirty="0" err="1"/>
                        <a:t>không</a:t>
                      </a:r>
                      <a:r>
                        <a:rPr lang="en-US" sz="1200" dirty="0"/>
                        <a:t> </a:t>
                      </a:r>
                      <a:r>
                        <a:rPr lang="en-US" sz="1200" dirty="0" err="1"/>
                        <a:t>chắc</a:t>
                      </a:r>
                      <a:r>
                        <a:rPr lang="en-US" sz="1200" dirty="0"/>
                        <a:t> </a:t>
                      </a:r>
                      <a:r>
                        <a:rPr lang="en-US" sz="1200" dirty="0" err="1"/>
                        <a:t>chắn</a:t>
                      </a:r>
                      <a:r>
                        <a:rPr lang="en-US" sz="1200" dirty="0"/>
                        <a:t>.</a:t>
                      </a:r>
                    </a:p>
                  </a:txBody>
                  <a:tcPr/>
                </a:tc>
                <a:tc>
                  <a:txBody>
                    <a:bodyPr/>
                    <a:lstStyle/>
                    <a:p>
                      <a:r>
                        <a:rPr lang="vi-VN" sz="1200" dirty="0"/>
                        <a:t>- Dùng trong các dự án dài hạn, khi có thể dự báo dòng tiền và xác định được tỷ lệ chiết khấu hợp lý.</a:t>
                      </a:r>
                      <a:endParaRPr lang="en-US" sz="1200" dirty="0"/>
                    </a:p>
                  </a:txBody>
                  <a:tcPr/>
                </a:tc>
                <a:extLst>
                  <a:ext uri="{0D108BD9-81ED-4DB2-BD59-A6C34878D82A}">
                    <a16:rowId xmlns:a16="http://schemas.microsoft.com/office/drawing/2014/main" val="1669616953"/>
                  </a:ext>
                </a:extLst>
              </a:tr>
              <a:tr h="1044853">
                <a:tc>
                  <a:txBody>
                    <a:bodyPr/>
                    <a:lstStyle/>
                    <a:p>
                      <a:r>
                        <a:rPr lang="en-US" sz="1200" b="1" dirty="0"/>
                        <a:t>IRR (Internal Rate of Return)</a:t>
                      </a:r>
                    </a:p>
                  </a:txBody>
                  <a:tcPr/>
                </a:tc>
                <a:tc>
                  <a:txBody>
                    <a:bodyPr/>
                    <a:lstStyle/>
                    <a:p>
                      <a:r>
                        <a:rPr lang="en-US" sz="1200" dirty="0"/>
                        <a:t>IRR </a:t>
                      </a:r>
                      <a:r>
                        <a:rPr lang="en-US" sz="1200" dirty="0" err="1"/>
                        <a:t>là</a:t>
                      </a:r>
                      <a:r>
                        <a:rPr lang="en-US" sz="1200" dirty="0"/>
                        <a:t> </a:t>
                      </a:r>
                      <a:r>
                        <a:rPr lang="en-US" sz="1200" dirty="0" err="1"/>
                        <a:t>tỷ</a:t>
                      </a:r>
                      <a:r>
                        <a:rPr lang="en-US" sz="1200" dirty="0"/>
                        <a:t> </a:t>
                      </a:r>
                      <a:r>
                        <a:rPr lang="en-US" sz="1200" dirty="0" err="1"/>
                        <a:t>lệ</a:t>
                      </a:r>
                      <a:r>
                        <a:rPr lang="en-US" sz="1200" dirty="0"/>
                        <a:t> </a:t>
                      </a:r>
                      <a:r>
                        <a:rPr lang="en-US" sz="1200" dirty="0" err="1"/>
                        <a:t>sinh</a:t>
                      </a:r>
                      <a:r>
                        <a:rPr lang="en-US" sz="1200" dirty="0"/>
                        <a:t> </a:t>
                      </a:r>
                      <a:r>
                        <a:rPr lang="en-US" sz="1200" dirty="0" err="1"/>
                        <a:t>lời</a:t>
                      </a:r>
                      <a:r>
                        <a:rPr lang="en-US" sz="1200" dirty="0"/>
                        <a:t> </a:t>
                      </a:r>
                      <a:r>
                        <a:rPr lang="en-US" sz="1200" dirty="0" err="1"/>
                        <a:t>nội</a:t>
                      </a:r>
                      <a:r>
                        <a:rPr lang="en-US" sz="1200" dirty="0"/>
                        <a:t> </a:t>
                      </a:r>
                      <a:r>
                        <a:rPr lang="en-US" sz="1200" dirty="0" err="1"/>
                        <a:t>bộ</a:t>
                      </a:r>
                      <a:r>
                        <a:rPr lang="en-US" sz="1200" dirty="0"/>
                        <a:t>, </a:t>
                      </a:r>
                      <a:r>
                        <a:rPr lang="en-US" sz="1200" dirty="0" err="1"/>
                        <a:t>là</a:t>
                      </a:r>
                      <a:r>
                        <a:rPr lang="en-US" sz="1200" dirty="0"/>
                        <a:t> </a:t>
                      </a:r>
                      <a:r>
                        <a:rPr lang="en-US" sz="1200" dirty="0" err="1"/>
                        <a:t>tỷ</a:t>
                      </a:r>
                      <a:r>
                        <a:rPr lang="en-US" sz="1200" dirty="0"/>
                        <a:t> </a:t>
                      </a:r>
                      <a:r>
                        <a:rPr lang="en-US" sz="1200" dirty="0" err="1"/>
                        <a:t>lệ</a:t>
                      </a:r>
                      <a:r>
                        <a:rPr lang="en-US" sz="1200" dirty="0"/>
                        <a:t> </a:t>
                      </a:r>
                      <a:r>
                        <a:rPr lang="en-US" sz="1200" dirty="0" err="1"/>
                        <a:t>chiết</a:t>
                      </a:r>
                      <a:r>
                        <a:rPr lang="en-US" sz="1200" dirty="0"/>
                        <a:t> </a:t>
                      </a:r>
                      <a:r>
                        <a:rPr lang="en-US" sz="1200" dirty="0" err="1"/>
                        <a:t>khấu</a:t>
                      </a:r>
                      <a:r>
                        <a:rPr lang="en-US" sz="1200" dirty="0"/>
                        <a:t> </a:t>
                      </a:r>
                      <a:r>
                        <a:rPr lang="en-US" sz="1200" dirty="0" err="1"/>
                        <a:t>làm</a:t>
                      </a:r>
                      <a:r>
                        <a:rPr lang="en-US" sz="1200" dirty="0"/>
                        <a:t> </a:t>
                      </a:r>
                      <a:r>
                        <a:rPr lang="en-US" sz="1200" dirty="0" err="1"/>
                        <a:t>cho</a:t>
                      </a:r>
                      <a:r>
                        <a:rPr lang="en-US" sz="1200" dirty="0"/>
                        <a:t> </a:t>
                      </a:r>
                      <a:r>
                        <a:rPr lang="en-US" sz="1200" dirty="0" err="1"/>
                        <a:t>giá</a:t>
                      </a:r>
                      <a:r>
                        <a:rPr lang="en-US" sz="1200" dirty="0"/>
                        <a:t> </a:t>
                      </a:r>
                      <a:r>
                        <a:rPr lang="en-US" sz="1200" dirty="0" err="1"/>
                        <a:t>trị</a:t>
                      </a:r>
                      <a:r>
                        <a:rPr lang="en-US" sz="1200" dirty="0"/>
                        <a:t> </a:t>
                      </a:r>
                      <a:r>
                        <a:rPr lang="en-US" sz="1200" dirty="0" err="1"/>
                        <a:t>hiện</a:t>
                      </a:r>
                      <a:r>
                        <a:rPr lang="en-US" sz="1200" dirty="0"/>
                        <a:t> </a:t>
                      </a:r>
                      <a:r>
                        <a:rPr lang="en-US" sz="1200" dirty="0" err="1"/>
                        <a:t>tại</a:t>
                      </a:r>
                      <a:r>
                        <a:rPr lang="en-US" sz="1200" dirty="0"/>
                        <a:t> </a:t>
                      </a:r>
                      <a:r>
                        <a:rPr lang="en-US" sz="1200" dirty="0" err="1"/>
                        <a:t>ròng</a:t>
                      </a:r>
                      <a:r>
                        <a:rPr lang="en-US" sz="1200" dirty="0"/>
                        <a:t> (NPV) </a:t>
                      </a:r>
                      <a:r>
                        <a:rPr lang="en-US" sz="1200" dirty="0" err="1"/>
                        <a:t>của</a:t>
                      </a:r>
                      <a:r>
                        <a:rPr lang="en-US" sz="1200" dirty="0"/>
                        <a:t> </a:t>
                      </a:r>
                      <a:r>
                        <a:rPr lang="en-US" sz="1200" dirty="0" err="1"/>
                        <a:t>dự</a:t>
                      </a:r>
                      <a:r>
                        <a:rPr lang="en-US" sz="1200" dirty="0"/>
                        <a:t> </a:t>
                      </a:r>
                      <a:r>
                        <a:rPr lang="en-US" sz="1200" dirty="0" err="1"/>
                        <a:t>án</a:t>
                      </a:r>
                      <a:r>
                        <a:rPr lang="en-US" sz="1200" dirty="0"/>
                        <a:t> </a:t>
                      </a:r>
                      <a:r>
                        <a:rPr lang="en-US" sz="1200" dirty="0" err="1"/>
                        <a:t>bằng</a:t>
                      </a:r>
                      <a:r>
                        <a:rPr lang="en-US" sz="1200" dirty="0"/>
                        <a:t> 0. </a:t>
                      </a:r>
                      <a:r>
                        <a:rPr lang="en-US" sz="1200" dirty="0" err="1"/>
                        <a:t>Nó</a:t>
                      </a:r>
                      <a:r>
                        <a:rPr lang="en-US" sz="1200" dirty="0"/>
                        <a:t> </a:t>
                      </a:r>
                      <a:r>
                        <a:rPr lang="en-US" sz="1200" dirty="0" err="1"/>
                        <a:t>phản</a:t>
                      </a:r>
                      <a:r>
                        <a:rPr lang="en-US" sz="1200" dirty="0"/>
                        <a:t> </a:t>
                      </a:r>
                      <a:r>
                        <a:rPr lang="en-US" sz="1200" dirty="0" err="1"/>
                        <a:t>ánh</a:t>
                      </a:r>
                      <a:r>
                        <a:rPr lang="en-US" sz="1200" dirty="0"/>
                        <a:t> </a:t>
                      </a:r>
                      <a:r>
                        <a:rPr lang="en-US" sz="1200" dirty="0" err="1"/>
                        <a:t>mức</a:t>
                      </a:r>
                      <a:r>
                        <a:rPr lang="en-US" sz="1200" dirty="0"/>
                        <a:t> </a:t>
                      </a:r>
                      <a:r>
                        <a:rPr lang="en-US" sz="1200" dirty="0" err="1"/>
                        <a:t>độ</a:t>
                      </a:r>
                      <a:r>
                        <a:rPr lang="en-US" sz="1200" dirty="0"/>
                        <a:t> </a:t>
                      </a:r>
                      <a:r>
                        <a:rPr lang="en-US" sz="1200" dirty="0" err="1"/>
                        <a:t>sinh</a:t>
                      </a:r>
                      <a:r>
                        <a:rPr lang="en-US" sz="1200" dirty="0"/>
                        <a:t> </a:t>
                      </a:r>
                      <a:r>
                        <a:rPr lang="en-US" sz="1200" dirty="0" err="1"/>
                        <a:t>lời</a:t>
                      </a:r>
                      <a:r>
                        <a:rPr lang="en-US" sz="1200" dirty="0"/>
                        <a:t> </a:t>
                      </a:r>
                      <a:r>
                        <a:rPr lang="en-US" sz="1200" dirty="0" err="1"/>
                        <a:t>của</a:t>
                      </a:r>
                      <a:r>
                        <a:rPr lang="en-US" sz="1200" dirty="0"/>
                        <a:t> </a:t>
                      </a:r>
                      <a:r>
                        <a:rPr lang="en-US" sz="1200" dirty="0" err="1"/>
                        <a:t>dự</a:t>
                      </a:r>
                      <a:r>
                        <a:rPr lang="en-US" sz="1200" dirty="0"/>
                        <a:t> </a:t>
                      </a:r>
                      <a:r>
                        <a:rPr lang="en-US" sz="1200" dirty="0" err="1"/>
                        <a:t>án</a:t>
                      </a:r>
                      <a:endParaRPr lang="en-US" sz="1200" dirty="0"/>
                    </a:p>
                  </a:txBody>
                  <a:tcPr/>
                </a:tc>
                <a:tc>
                  <a:txBody>
                    <a:bodyPr/>
                    <a:lstStyle/>
                    <a:p>
                      <a:r>
                        <a:rPr lang="vi-VN" sz="1200" dirty="0"/>
                        <a:t>- Dễ hiểu, dễ sử dụng. </a:t>
                      </a:r>
                      <a:br>
                        <a:rPr lang="vi-VN" sz="1200" dirty="0"/>
                      </a:br>
                      <a:r>
                        <a:rPr lang="vi-VN" sz="1200" dirty="0"/>
                        <a:t>- Thể hiện tỷ suất lợi nhuận của dự án, giúp đánh giá mức độ hấp dẫn của dự án. </a:t>
                      </a:r>
                      <a:br>
                        <a:rPr lang="vi-VN" sz="1200" dirty="0"/>
                      </a:br>
                      <a:r>
                        <a:rPr lang="vi-VN" sz="1200" dirty="0"/>
                        <a:t>- Phù hợp với các nhà đầu tư yêu cầu tỷ suất sinh lời cao.</a:t>
                      </a:r>
                      <a:endParaRPr lang="en-US" sz="1200" dirty="0"/>
                    </a:p>
                  </a:txBody>
                  <a:tcPr/>
                </a:tc>
                <a:tc>
                  <a:txBody>
                    <a:bodyPr/>
                    <a:lstStyle/>
                    <a:p>
                      <a:r>
                        <a:rPr lang="en-US" sz="1200" dirty="0"/>
                        <a:t>- </a:t>
                      </a:r>
                      <a:r>
                        <a:rPr lang="en-US" sz="1200" dirty="0" err="1"/>
                        <a:t>Không</a:t>
                      </a:r>
                      <a:r>
                        <a:rPr lang="en-US" sz="1200" dirty="0"/>
                        <a:t> </a:t>
                      </a:r>
                      <a:r>
                        <a:rPr lang="en-US" sz="1200" dirty="0" err="1"/>
                        <a:t>thể</a:t>
                      </a:r>
                      <a:r>
                        <a:rPr lang="en-US" sz="1200" dirty="0"/>
                        <a:t> </a:t>
                      </a:r>
                      <a:r>
                        <a:rPr lang="en-US" sz="1200" dirty="0" err="1"/>
                        <a:t>áp</a:t>
                      </a:r>
                      <a:r>
                        <a:rPr lang="en-US" sz="1200" dirty="0"/>
                        <a:t> </a:t>
                      </a:r>
                      <a:r>
                        <a:rPr lang="en-US" sz="1200" dirty="0" err="1"/>
                        <a:t>dụng</a:t>
                      </a:r>
                      <a:r>
                        <a:rPr lang="en-US" sz="1200" dirty="0"/>
                        <a:t> </a:t>
                      </a:r>
                      <a:r>
                        <a:rPr lang="en-US" sz="1200" dirty="0" err="1"/>
                        <a:t>nếu</a:t>
                      </a:r>
                      <a:r>
                        <a:rPr lang="en-US" sz="1200" dirty="0"/>
                        <a:t> </a:t>
                      </a:r>
                      <a:r>
                        <a:rPr lang="en-US" sz="1200" dirty="0" err="1"/>
                        <a:t>có</a:t>
                      </a:r>
                      <a:r>
                        <a:rPr lang="en-US" sz="1200" dirty="0"/>
                        <a:t> </a:t>
                      </a:r>
                      <a:r>
                        <a:rPr lang="en-US" sz="1200" dirty="0" err="1"/>
                        <a:t>nhiều</a:t>
                      </a:r>
                      <a:r>
                        <a:rPr lang="en-US" sz="1200" dirty="0"/>
                        <a:t> </a:t>
                      </a:r>
                      <a:r>
                        <a:rPr lang="en-US" sz="1200" dirty="0" err="1"/>
                        <a:t>dòng</a:t>
                      </a:r>
                      <a:r>
                        <a:rPr lang="en-US" sz="1200" dirty="0"/>
                        <a:t> </a:t>
                      </a:r>
                      <a:r>
                        <a:rPr lang="en-US" sz="1200" dirty="0" err="1"/>
                        <a:t>tiền</a:t>
                      </a:r>
                      <a:r>
                        <a:rPr lang="en-US" sz="1200" dirty="0"/>
                        <a:t> </a:t>
                      </a:r>
                      <a:r>
                        <a:rPr lang="en-US" sz="1200" dirty="0" err="1"/>
                        <a:t>vào</a:t>
                      </a:r>
                      <a:r>
                        <a:rPr lang="en-US" sz="1200" dirty="0"/>
                        <a:t> </a:t>
                      </a:r>
                      <a:r>
                        <a:rPr lang="en-US" sz="1200" dirty="0" err="1"/>
                        <a:t>và</a:t>
                      </a:r>
                      <a:r>
                        <a:rPr lang="en-US" sz="1200" dirty="0"/>
                        <a:t> ra </a:t>
                      </a:r>
                      <a:r>
                        <a:rPr lang="en-US" sz="1200" dirty="0" err="1"/>
                        <a:t>không</a:t>
                      </a:r>
                      <a:r>
                        <a:rPr lang="en-US" sz="1200" dirty="0"/>
                        <a:t> </a:t>
                      </a:r>
                      <a:r>
                        <a:rPr lang="en-US" sz="1200" dirty="0" err="1"/>
                        <a:t>đồng</a:t>
                      </a:r>
                      <a:r>
                        <a:rPr lang="en-US" sz="1200" dirty="0"/>
                        <a:t> </a:t>
                      </a:r>
                      <a:r>
                        <a:rPr lang="en-US" sz="1200" dirty="0" err="1"/>
                        <a:t>nhất</a:t>
                      </a:r>
                      <a:r>
                        <a:rPr lang="en-US" sz="1200" dirty="0"/>
                        <a:t>. </a:t>
                      </a:r>
                      <a:br>
                        <a:rPr lang="en-US" sz="1200" dirty="0"/>
                      </a:br>
                      <a:r>
                        <a:rPr lang="en-US" sz="1200" dirty="0"/>
                        <a:t>- IRR </a:t>
                      </a:r>
                      <a:r>
                        <a:rPr lang="en-US" sz="1200" dirty="0" err="1"/>
                        <a:t>có</a:t>
                      </a:r>
                      <a:r>
                        <a:rPr lang="en-US" sz="1200" dirty="0"/>
                        <a:t> </a:t>
                      </a:r>
                      <a:r>
                        <a:rPr lang="en-US" sz="1200" dirty="0" err="1"/>
                        <a:t>thể</a:t>
                      </a:r>
                      <a:r>
                        <a:rPr lang="en-US" sz="1200" dirty="0"/>
                        <a:t> </a:t>
                      </a:r>
                      <a:r>
                        <a:rPr lang="en-US" sz="1200" dirty="0" err="1"/>
                        <a:t>có</a:t>
                      </a:r>
                      <a:r>
                        <a:rPr lang="en-US" sz="1200" dirty="0"/>
                        <a:t> </a:t>
                      </a:r>
                      <a:r>
                        <a:rPr lang="en-US" sz="1200" dirty="0" err="1"/>
                        <a:t>nhiều</a:t>
                      </a:r>
                      <a:r>
                        <a:rPr lang="en-US" sz="1200" dirty="0"/>
                        <a:t> </a:t>
                      </a:r>
                      <a:r>
                        <a:rPr lang="en-US" sz="1200" dirty="0" err="1"/>
                        <a:t>giá</a:t>
                      </a:r>
                      <a:r>
                        <a:rPr lang="en-US" sz="1200" dirty="0"/>
                        <a:t> </a:t>
                      </a:r>
                      <a:r>
                        <a:rPr lang="en-US" sz="1200" dirty="0" err="1"/>
                        <a:t>trị</a:t>
                      </a:r>
                      <a:r>
                        <a:rPr lang="en-US" sz="1200" dirty="0"/>
                        <a:t> </a:t>
                      </a:r>
                      <a:r>
                        <a:rPr lang="en-US" sz="1200" dirty="0" err="1"/>
                        <a:t>trong</a:t>
                      </a:r>
                      <a:r>
                        <a:rPr lang="en-US" sz="1200" dirty="0"/>
                        <a:t> </a:t>
                      </a:r>
                      <a:r>
                        <a:rPr lang="en-US" sz="1200" dirty="0" err="1"/>
                        <a:t>một</a:t>
                      </a:r>
                      <a:r>
                        <a:rPr lang="en-US" sz="1200" dirty="0"/>
                        <a:t> </a:t>
                      </a:r>
                      <a:r>
                        <a:rPr lang="en-US" sz="1200" dirty="0" err="1"/>
                        <a:t>số</a:t>
                      </a:r>
                      <a:r>
                        <a:rPr lang="en-US" sz="1200" dirty="0"/>
                        <a:t> </a:t>
                      </a:r>
                      <a:r>
                        <a:rPr lang="en-US" sz="1200" dirty="0" err="1"/>
                        <a:t>tình</a:t>
                      </a:r>
                      <a:r>
                        <a:rPr lang="en-US" sz="1200" dirty="0"/>
                        <a:t> </a:t>
                      </a:r>
                      <a:r>
                        <a:rPr lang="en-US" sz="1200" dirty="0" err="1"/>
                        <a:t>huống</a:t>
                      </a:r>
                      <a:r>
                        <a:rPr lang="en-US" sz="1200" dirty="0"/>
                        <a:t> </a:t>
                      </a:r>
                      <a:r>
                        <a:rPr lang="en-US" sz="1200" dirty="0" err="1"/>
                        <a:t>đặc</a:t>
                      </a:r>
                      <a:r>
                        <a:rPr lang="en-US" sz="1200" dirty="0"/>
                        <a:t> </a:t>
                      </a:r>
                      <a:r>
                        <a:rPr lang="en-US" sz="1200" dirty="0" err="1"/>
                        <a:t>biệt</a:t>
                      </a:r>
                      <a:r>
                        <a:rPr lang="en-US" sz="1200" dirty="0"/>
                        <a:t> (</a:t>
                      </a:r>
                      <a:r>
                        <a:rPr lang="en-US" sz="1200" dirty="0" err="1"/>
                        <a:t>dòng</a:t>
                      </a:r>
                      <a:r>
                        <a:rPr lang="en-US" sz="1200" dirty="0"/>
                        <a:t> </a:t>
                      </a:r>
                      <a:r>
                        <a:rPr lang="en-US" sz="1200" dirty="0" err="1"/>
                        <a:t>tiền</a:t>
                      </a:r>
                      <a:r>
                        <a:rPr lang="en-US" sz="1200" dirty="0"/>
                        <a:t> </a:t>
                      </a:r>
                      <a:r>
                        <a:rPr lang="en-US" sz="1200" dirty="0" err="1"/>
                        <a:t>không</a:t>
                      </a:r>
                      <a:r>
                        <a:rPr lang="en-US" sz="1200" dirty="0"/>
                        <a:t> </a:t>
                      </a:r>
                      <a:r>
                        <a:rPr lang="en-US" sz="1200" dirty="0" err="1"/>
                        <a:t>đều</a:t>
                      </a:r>
                      <a:r>
                        <a:rPr lang="en-US" sz="1200" dirty="0"/>
                        <a:t>).</a:t>
                      </a:r>
                    </a:p>
                  </a:txBody>
                  <a:tcPr/>
                </a:tc>
                <a:tc>
                  <a:txBody>
                    <a:bodyPr/>
                    <a:lstStyle/>
                    <a:p>
                      <a:r>
                        <a:rPr lang="vi-VN" sz="1200" dirty="0"/>
                        <a:t>- Dùng để so sánh giữa các dự án đầu tư có quy mô và thời gian khác nhau. </a:t>
                      </a:r>
                      <a:br>
                        <a:rPr lang="vi-VN" sz="1200" dirty="0"/>
                      </a:br>
                      <a:r>
                        <a:rPr lang="vi-VN" sz="1200" dirty="0"/>
                        <a:t>- Thích hợp cho các nhà đầu tư quan tâm đến tỷ suất sinh lời.</a:t>
                      </a:r>
                      <a:endParaRPr lang="en-US" sz="1200" dirty="0"/>
                    </a:p>
                  </a:txBody>
                  <a:tcPr/>
                </a:tc>
                <a:extLst>
                  <a:ext uri="{0D108BD9-81ED-4DB2-BD59-A6C34878D82A}">
                    <a16:rowId xmlns:a16="http://schemas.microsoft.com/office/drawing/2014/main" val="572701904"/>
                  </a:ext>
                </a:extLst>
              </a:tr>
              <a:tr h="1044853">
                <a:tc>
                  <a:txBody>
                    <a:bodyPr/>
                    <a:lstStyle/>
                    <a:p>
                      <a:r>
                        <a:rPr lang="en-US" sz="1200" b="1" dirty="0" err="1"/>
                        <a:t>Thời</a:t>
                      </a:r>
                      <a:r>
                        <a:rPr lang="en-US" sz="1200" b="1" dirty="0"/>
                        <a:t> </a:t>
                      </a:r>
                      <a:r>
                        <a:rPr lang="en-US" sz="1200" b="1" dirty="0" err="1"/>
                        <a:t>gian</a:t>
                      </a:r>
                      <a:r>
                        <a:rPr lang="en-US" sz="1200" b="1" dirty="0"/>
                        <a:t> </a:t>
                      </a:r>
                      <a:r>
                        <a:rPr lang="en-US" sz="1200" b="1" dirty="0" err="1"/>
                        <a:t>hoàn</a:t>
                      </a:r>
                      <a:r>
                        <a:rPr lang="en-US" sz="1200" b="1" dirty="0"/>
                        <a:t> </a:t>
                      </a:r>
                      <a:r>
                        <a:rPr lang="en-US" sz="1200" b="1" dirty="0" err="1"/>
                        <a:t>vốn</a:t>
                      </a:r>
                      <a:r>
                        <a:rPr lang="en-US" sz="1200" b="1" dirty="0"/>
                        <a:t> (Payback Period)</a:t>
                      </a:r>
                    </a:p>
                  </a:txBody>
                  <a:tcPr/>
                </a:tc>
                <a:tc>
                  <a:txBody>
                    <a:bodyPr/>
                    <a:lstStyle/>
                    <a:p>
                      <a:r>
                        <a:rPr lang="vi-VN" sz="1200" dirty="0"/>
                        <a:t>Thời gian hoàn vốn là khoảng thời gian cần thiết để thu hồi lại số vốn đầu tư ban đầu từ dòng tiền thu được trong suốt dự án.</a:t>
                      </a:r>
                      <a:endParaRPr lang="en-US" sz="1200" dirty="0"/>
                    </a:p>
                  </a:txBody>
                  <a:tcPr/>
                </a:tc>
                <a:tc>
                  <a:txBody>
                    <a:bodyPr/>
                    <a:lstStyle/>
                    <a:p>
                      <a:r>
                        <a:rPr lang="vi-VN" sz="1200" dirty="0"/>
                        <a:t>- Dễ hiểu và dễ tính toán. </a:t>
                      </a:r>
                      <a:br>
                        <a:rPr lang="vi-VN" sz="1200" dirty="0"/>
                      </a:br>
                      <a:r>
                        <a:rPr lang="vi-VN" sz="1200" dirty="0"/>
                        <a:t>- Phản ánh khả năng thu hồi vốn nhanh chóng. </a:t>
                      </a:r>
                      <a:br>
                        <a:rPr lang="vi-VN" sz="1200" dirty="0"/>
                      </a:br>
                      <a:r>
                        <a:rPr lang="vi-VN" sz="1200" dirty="0"/>
                        <a:t>- Đơn giản và tiết kiệm chi phí phân tích.</a:t>
                      </a:r>
                      <a:endParaRPr lang="en-US" sz="1200" dirty="0"/>
                    </a:p>
                  </a:txBody>
                  <a:tcPr/>
                </a:tc>
                <a:tc>
                  <a:txBody>
                    <a:bodyPr/>
                    <a:lstStyle/>
                    <a:p>
                      <a:r>
                        <a:rPr lang="vi-VN" sz="1200" dirty="0"/>
                        <a:t>- Không tính đến giá trị thời gian của tiền tệ. </a:t>
                      </a:r>
                      <a:br>
                        <a:rPr lang="vi-VN" sz="1200" dirty="0"/>
                      </a:br>
                      <a:r>
                        <a:rPr lang="vi-VN" sz="1200" dirty="0"/>
                        <a:t>- Không phản ánh đầy đủ tính khả thi tài chính dài hạn. </a:t>
                      </a:r>
                      <a:br>
                        <a:rPr lang="vi-VN" sz="1200" dirty="0"/>
                      </a:br>
                      <a:r>
                        <a:rPr lang="vi-VN" sz="1200" dirty="0"/>
                        <a:t>- Không đo lường được lợi nhuận sau thời gian hoàn vốn.</a:t>
                      </a:r>
                      <a:endParaRPr lang="en-US" sz="1200" dirty="0"/>
                    </a:p>
                  </a:txBody>
                  <a:tcPr/>
                </a:tc>
                <a:tc>
                  <a:txBody>
                    <a:bodyPr/>
                    <a:lstStyle/>
                    <a:p>
                      <a:r>
                        <a:rPr lang="en-US" sz="1200" dirty="0"/>
                        <a:t>- </a:t>
                      </a:r>
                      <a:r>
                        <a:rPr lang="en-US" sz="1200" dirty="0" err="1"/>
                        <a:t>Phù</a:t>
                      </a:r>
                      <a:r>
                        <a:rPr lang="en-US" sz="1200" dirty="0"/>
                        <a:t> </a:t>
                      </a:r>
                      <a:r>
                        <a:rPr lang="en-US" sz="1200" dirty="0" err="1"/>
                        <a:t>hợp</a:t>
                      </a:r>
                      <a:r>
                        <a:rPr lang="en-US" sz="1200" dirty="0"/>
                        <a:t> </a:t>
                      </a:r>
                      <a:r>
                        <a:rPr lang="en-US" sz="1200" dirty="0" err="1"/>
                        <a:t>với</a:t>
                      </a:r>
                      <a:r>
                        <a:rPr lang="en-US" sz="1200" dirty="0"/>
                        <a:t> </a:t>
                      </a:r>
                      <a:r>
                        <a:rPr lang="en-US" sz="1200" dirty="0" err="1"/>
                        <a:t>các</a:t>
                      </a:r>
                      <a:r>
                        <a:rPr lang="en-US" sz="1200" dirty="0"/>
                        <a:t> </a:t>
                      </a:r>
                      <a:r>
                        <a:rPr lang="en-US" sz="1200" dirty="0" err="1"/>
                        <a:t>dự</a:t>
                      </a:r>
                      <a:r>
                        <a:rPr lang="en-US" sz="1200" dirty="0"/>
                        <a:t> </a:t>
                      </a:r>
                      <a:r>
                        <a:rPr lang="en-US" sz="1200" dirty="0" err="1"/>
                        <a:t>án</a:t>
                      </a:r>
                      <a:r>
                        <a:rPr lang="en-US" sz="1200" dirty="0"/>
                        <a:t> </a:t>
                      </a:r>
                      <a:r>
                        <a:rPr lang="en-US" sz="1200" dirty="0" err="1"/>
                        <a:t>ngắn</a:t>
                      </a:r>
                      <a:r>
                        <a:rPr lang="en-US" sz="1200" dirty="0"/>
                        <a:t> </a:t>
                      </a:r>
                      <a:r>
                        <a:rPr lang="en-US" sz="1200" dirty="0" err="1"/>
                        <a:t>hạn</a:t>
                      </a:r>
                      <a:r>
                        <a:rPr lang="en-US" sz="1200" dirty="0"/>
                        <a:t> </a:t>
                      </a:r>
                      <a:r>
                        <a:rPr lang="en-US" sz="1200" dirty="0" err="1"/>
                        <a:t>hoặc</a:t>
                      </a:r>
                      <a:r>
                        <a:rPr lang="en-US" sz="1200" dirty="0"/>
                        <a:t> </a:t>
                      </a:r>
                      <a:r>
                        <a:rPr lang="en-US" sz="1200" dirty="0" err="1"/>
                        <a:t>khi</a:t>
                      </a:r>
                      <a:r>
                        <a:rPr lang="en-US" sz="1200" dirty="0"/>
                        <a:t> </a:t>
                      </a:r>
                      <a:r>
                        <a:rPr lang="en-US" sz="1200" dirty="0" err="1"/>
                        <a:t>cần</a:t>
                      </a:r>
                      <a:r>
                        <a:rPr lang="en-US" sz="1200" dirty="0"/>
                        <a:t> </a:t>
                      </a:r>
                      <a:r>
                        <a:rPr lang="en-US" sz="1200" dirty="0" err="1"/>
                        <a:t>quyết</a:t>
                      </a:r>
                      <a:r>
                        <a:rPr lang="en-US" sz="1200" dirty="0"/>
                        <a:t> </a:t>
                      </a:r>
                      <a:r>
                        <a:rPr lang="en-US" sz="1200" dirty="0" err="1"/>
                        <a:t>định</a:t>
                      </a:r>
                      <a:r>
                        <a:rPr lang="en-US" sz="1200" dirty="0"/>
                        <a:t> </a:t>
                      </a:r>
                      <a:r>
                        <a:rPr lang="en-US" sz="1200" dirty="0" err="1"/>
                        <a:t>nhanh</a:t>
                      </a:r>
                      <a:r>
                        <a:rPr lang="en-US" sz="1200" dirty="0"/>
                        <a:t> </a:t>
                      </a:r>
                      <a:r>
                        <a:rPr lang="en-US" sz="1200" dirty="0" err="1"/>
                        <a:t>chóng</a:t>
                      </a:r>
                      <a:r>
                        <a:rPr lang="en-US" sz="1200" dirty="0"/>
                        <a:t>. </a:t>
                      </a:r>
                      <a:br>
                        <a:rPr lang="en-US" sz="1200" dirty="0"/>
                      </a:br>
                      <a:r>
                        <a:rPr lang="en-US" sz="1200" dirty="0"/>
                        <a:t>- </a:t>
                      </a:r>
                      <a:r>
                        <a:rPr lang="en-US" sz="1200" dirty="0" err="1"/>
                        <a:t>Sử</a:t>
                      </a:r>
                      <a:r>
                        <a:rPr lang="en-US" sz="1200" dirty="0"/>
                        <a:t> </a:t>
                      </a:r>
                      <a:r>
                        <a:rPr lang="en-US" sz="1200" dirty="0" err="1"/>
                        <a:t>dụng</a:t>
                      </a:r>
                      <a:r>
                        <a:rPr lang="en-US" sz="1200" dirty="0"/>
                        <a:t> </a:t>
                      </a:r>
                      <a:r>
                        <a:rPr lang="en-US" sz="1200" dirty="0" err="1"/>
                        <a:t>khi</a:t>
                      </a:r>
                      <a:r>
                        <a:rPr lang="en-US" sz="1200" dirty="0"/>
                        <a:t> </a:t>
                      </a:r>
                      <a:r>
                        <a:rPr lang="en-US" sz="1200" dirty="0" err="1"/>
                        <a:t>muốn</a:t>
                      </a:r>
                      <a:r>
                        <a:rPr lang="en-US" sz="1200" dirty="0"/>
                        <a:t> </a:t>
                      </a:r>
                      <a:r>
                        <a:rPr lang="en-US" sz="1200" dirty="0" err="1"/>
                        <a:t>đánh</a:t>
                      </a:r>
                      <a:r>
                        <a:rPr lang="en-US" sz="1200" dirty="0"/>
                        <a:t> </a:t>
                      </a:r>
                      <a:r>
                        <a:rPr lang="en-US" sz="1200" dirty="0" err="1"/>
                        <a:t>giá</a:t>
                      </a:r>
                      <a:r>
                        <a:rPr lang="en-US" sz="1200" dirty="0"/>
                        <a:t> </a:t>
                      </a:r>
                      <a:r>
                        <a:rPr lang="en-US" sz="1200" dirty="0" err="1"/>
                        <a:t>tính</a:t>
                      </a:r>
                      <a:r>
                        <a:rPr lang="en-US" sz="1200" dirty="0"/>
                        <a:t> </a:t>
                      </a:r>
                      <a:r>
                        <a:rPr lang="en-US" sz="1200" dirty="0" err="1"/>
                        <a:t>thanh</a:t>
                      </a:r>
                      <a:r>
                        <a:rPr lang="en-US" sz="1200" dirty="0"/>
                        <a:t> </a:t>
                      </a:r>
                      <a:r>
                        <a:rPr lang="en-US" sz="1200" dirty="0" err="1"/>
                        <a:t>khoản</a:t>
                      </a:r>
                      <a:r>
                        <a:rPr lang="en-US" sz="1200" dirty="0"/>
                        <a:t> </a:t>
                      </a:r>
                      <a:r>
                        <a:rPr lang="en-US" sz="1200" dirty="0" err="1"/>
                        <a:t>của</a:t>
                      </a:r>
                      <a:r>
                        <a:rPr lang="en-US" sz="1200" dirty="0"/>
                        <a:t> </a:t>
                      </a:r>
                      <a:r>
                        <a:rPr lang="en-US" sz="1200" dirty="0" err="1"/>
                        <a:t>dự</a:t>
                      </a:r>
                      <a:r>
                        <a:rPr lang="en-US" sz="1200" dirty="0"/>
                        <a:t> </a:t>
                      </a:r>
                      <a:r>
                        <a:rPr lang="en-US" sz="1200" dirty="0" err="1"/>
                        <a:t>án</a:t>
                      </a:r>
                      <a:r>
                        <a:rPr lang="en-US" sz="1200" dirty="0"/>
                        <a:t>.</a:t>
                      </a:r>
                    </a:p>
                  </a:txBody>
                  <a:tcPr/>
                </a:tc>
                <a:extLst>
                  <a:ext uri="{0D108BD9-81ED-4DB2-BD59-A6C34878D82A}">
                    <a16:rowId xmlns:a16="http://schemas.microsoft.com/office/drawing/2014/main" val="995319929"/>
                  </a:ext>
                </a:extLst>
              </a:tr>
              <a:tr h="1044853">
                <a:tc>
                  <a:txBody>
                    <a:bodyPr/>
                    <a:lstStyle/>
                    <a:p>
                      <a:r>
                        <a:rPr lang="en-US" sz="1200" b="1" dirty="0" err="1"/>
                        <a:t>Phân</a:t>
                      </a:r>
                      <a:r>
                        <a:rPr lang="en-US" sz="1200" b="1" dirty="0"/>
                        <a:t> </a:t>
                      </a:r>
                      <a:r>
                        <a:rPr lang="en-US" sz="1200" b="1" dirty="0" err="1"/>
                        <a:t>tích</a:t>
                      </a:r>
                      <a:r>
                        <a:rPr lang="en-US" sz="1200" b="1" dirty="0"/>
                        <a:t> </a:t>
                      </a:r>
                      <a:r>
                        <a:rPr lang="en-US" sz="1200" b="1" dirty="0" err="1"/>
                        <a:t>vòng</a:t>
                      </a:r>
                      <a:r>
                        <a:rPr lang="en-US" sz="1200" b="1" dirty="0"/>
                        <a:t> </a:t>
                      </a:r>
                      <a:r>
                        <a:rPr lang="en-US" sz="1200" b="1" dirty="0" err="1"/>
                        <a:t>đời</a:t>
                      </a:r>
                      <a:r>
                        <a:rPr lang="en-US" sz="1200" b="1" dirty="0"/>
                        <a:t> (LCC - Life Cycle Costing)</a:t>
                      </a:r>
                    </a:p>
                  </a:txBody>
                  <a:tcPr/>
                </a:tc>
                <a:tc>
                  <a:txBody>
                    <a:bodyPr/>
                    <a:lstStyle/>
                    <a:p>
                      <a:r>
                        <a:rPr lang="vi-VN" sz="1200" dirty="0"/>
                        <a:t>LCC là phương pháp tính toán toàn bộ chi phí của một dự án trong suốt vòng đời của nó, từ giai đoạn thiết kế, xây dựng, vận hành đến bảo trì và loại bỏ.</a:t>
                      </a:r>
                      <a:endParaRPr lang="en-US" sz="1200" dirty="0"/>
                    </a:p>
                  </a:txBody>
                  <a:tcPr/>
                </a:tc>
                <a:tc>
                  <a:txBody>
                    <a:bodyPr/>
                    <a:lstStyle/>
                    <a:p>
                      <a:r>
                        <a:rPr lang="vi-VN" sz="1200" dirty="0"/>
                        <a:t>- Tính toán toàn bộ chi phí trong suốt vòng đời dự án. </a:t>
                      </a:r>
                      <a:br>
                        <a:rPr lang="vi-VN" sz="1200" dirty="0"/>
                      </a:br>
                      <a:r>
                        <a:rPr lang="vi-VN" sz="1200" dirty="0"/>
                        <a:t>- Hữu ích trong việc đưa ra quyết định về chi phí dài hạn. </a:t>
                      </a:r>
                      <a:br>
                        <a:rPr lang="vi-VN" sz="1200" dirty="0"/>
                      </a:br>
                      <a:r>
                        <a:rPr lang="vi-VN" sz="1200" dirty="0"/>
                        <a:t>- Có thể xác định các chi phí tiềm ẩn mà không thể thấy ngay từ ban đầu.</a:t>
                      </a:r>
                      <a:endParaRPr lang="en-US" sz="1200" dirty="0"/>
                    </a:p>
                  </a:txBody>
                  <a:tcPr/>
                </a:tc>
                <a:tc>
                  <a:txBody>
                    <a:bodyPr/>
                    <a:lstStyle/>
                    <a:p>
                      <a:r>
                        <a:rPr lang="vi-VN" sz="1200" dirty="0"/>
                        <a:t>- Phức tạp và cần rất nhiều dữ liệu dự báo trong dài hạn. </a:t>
                      </a:r>
                      <a:br>
                        <a:rPr lang="vi-VN" sz="1200" dirty="0"/>
                      </a:br>
                      <a:r>
                        <a:rPr lang="vi-VN" sz="1200" dirty="0"/>
                        <a:t>- Có thể khó xác định các chi phí tương lai chính xác.</a:t>
                      </a:r>
                      <a:endParaRPr lang="en-US" sz="1200" dirty="0"/>
                    </a:p>
                  </a:txBody>
                  <a:tcPr/>
                </a:tc>
                <a:tc>
                  <a:txBody>
                    <a:bodyPr/>
                    <a:lstStyle/>
                    <a:p>
                      <a:r>
                        <a:rPr lang="vi-VN" sz="1200" dirty="0"/>
                        <a:t>- Dùng trong các dự án đòi hỏi tính bền vững dài hạn, ví dụ như hạ tầng, nhà máy sản xuất. </a:t>
                      </a:r>
                      <a:br>
                        <a:rPr lang="vi-VN" sz="1200" dirty="0"/>
                      </a:br>
                      <a:r>
                        <a:rPr lang="vi-VN" sz="1200" dirty="0"/>
                        <a:t>- Thích hợp cho các quyết định về bảo trì và vận hành lâu dài.</a:t>
                      </a:r>
                      <a:endParaRPr lang="en-US" sz="1200" dirty="0"/>
                    </a:p>
                  </a:txBody>
                  <a:tcPr/>
                </a:tc>
                <a:extLst>
                  <a:ext uri="{0D108BD9-81ED-4DB2-BD59-A6C34878D82A}">
                    <a16:rowId xmlns:a16="http://schemas.microsoft.com/office/drawing/2014/main" val="2306776454"/>
                  </a:ext>
                </a:extLst>
              </a:tr>
            </a:tbl>
          </a:graphicData>
        </a:graphic>
      </p:graphicFrame>
    </p:spTree>
    <p:extLst>
      <p:ext uri="{BB962C8B-B14F-4D97-AF65-F5344CB8AC3E}">
        <p14:creationId xmlns:p14="http://schemas.microsoft.com/office/powerpoint/2010/main" val="31119175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54117AA-8EDB-4F02-8802-D58AF05CC37A}"/>
              </a:ext>
            </a:extLst>
          </p:cNvPr>
          <p:cNvSpPr txBox="1"/>
          <p:nvPr/>
        </p:nvSpPr>
        <p:spPr>
          <a:xfrm>
            <a:off x="600501" y="1519062"/>
            <a:ext cx="11013744" cy="4247317"/>
          </a:xfrm>
          <a:prstGeom prst="rect">
            <a:avLst/>
          </a:prstGeom>
          <a:noFill/>
        </p:spPr>
        <p:txBody>
          <a:bodyPr wrap="square">
            <a:spAutoFit/>
          </a:bodyPr>
          <a:lstStyle/>
          <a:p>
            <a:pPr marL="285750" indent="-285750" algn="just">
              <a:buFont typeface="Arial" panose="020B0604020202020204" pitchFamily="34" charset="0"/>
              <a:buChar char="•"/>
            </a:pPr>
            <a:r>
              <a:rPr lang="vi-VN" b="1" dirty="0"/>
              <a:t>NPV</a:t>
            </a:r>
            <a:r>
              <a:rPr lang="vi-VN" dirty="0"/>
              <a:t> là chỉ tiêu phân tích tài chính mạnh mẽ nhất vì nó xem xét đầy đủ dòng tiền của dự án và phản ánh giá trị thời gian của tiền tệ, giúp đưa ra quyết định chính xác hơn về tính khả thi của dự án. Tuy nhiên, nó yêu cầu chọn tỷ lệ chiết khấu phù hợp.</a:t>
            </a:r>
          </a:p>
          <a:p>
            <a:pPr marL="285750" indent="-285750" algn="just">
              <a:buFont typeface="Arial" panose="020B0604020202020204" pitchFamily="34" charset="0"/>
              <a:buChar char="•"/>
            </a:pPr>
            <a:r>
              <a:rPr lang="vi-VN" b="1" dirty="0"/>
              <a:t>IRR</a:t>
            </a:r>
            <a:r>
              <a:rPr lang="vi-VN" dirty="0"/>
              <a:t> rất hữu ích trong việc đo lường tỷ suất sinh lời của dự án, đặc biệt khi cần so sánh giữa các dự án có tỷ lệ sinh lời khác nhau. Tuy nhiên, nó có thể gặp phải vấn đề khi dòng tiền không ổn định hoặc không đồng nhất.</a:t>
            </a:r>
          </a:p>
          <a:p>
            <a:pPr marL="285750" indent="-285750" algn="just">
              <a:buFont typeface="Arial" panose="020B0604020202020204" pitchFamily="34" charset="0"/>
              <a:buChar char="•"/>
            </a:pPr>
            <a:r>
              <a:rPr lang="vi-VN" b="1" dirty="0"/>
              <a:t>Thời gian hoàn vốn</a:t>
            </a:r>
            <a:r>
              <a:rPr lang="vi-VN" dirty="0"/>
              <a:t> đơn giản và dễ sử dụng, đặc biệt trong các dự án ngắn hạn hoặc khi cần quyết định nhanh chóng. Tuy nhiên, nó không tính đến giá trị thời gian của tiền tệ và không phản ánh đầy đủ lợi nhuận dài hạn.</a:t>
            </a:r>
          </a:p>
          <a:p>
            <a:pPr marL="285750" indent="-285750" algn="just">
              <a:buFont typeface="Arial" panose="020B0604020202020204" pitchFamily="34" charset="0"/>
              <a:buChar char="•"/>
            </a:pPr>
            <a:r>
              <a:rPr lang="vi-VN" b="1" dirty="0"/>
              <a:t>Phân tích vòng đời (LCC)</a:t>
            </a:r>
            <a:r>
              <a:rPr lang="vi-VN" dirty="0"/>
              <a:t> là phương pháp tốt để đánh giá chi phí tổng thể trong suốt vòng đời dự án, rất hữu ích trong các dự án đòi hỏi tính bền vững dài hạn, nhưng cần nhiều dữ liệu dự báo và có thể phức tạp trong việc xác định chi phí tương lai.</a:t>
            </a:r>
            <a:endParaRPr lang="en-US" dirty="0"/>
          </a:p>
          <a:p>
            <a:pPr algn="ctr"/>
            <a:endParaRPr lang="en-US" dirty="0"/>
          </a:p>
          <a:p>
            <a:pPr algn="ctr"/>
            <a:r>
              <a:rPr lang="vi-VN" b="1" i="1" smtClean="0"/>
              <a:t>Tùy </a:t>
            </a:r>
            <a:r>
              <a:rPr lang="vi-VN" b="1" i="1" dirty="0"/>
              <a:t>vào mục tiêu và đặc điểm của từng dự án, các chỉ tiêu này có thể được sử dụng độc lập hoặc kết hợp với nhau để đưa ra quyết định tài chính tối ưu.</a:t>
            </a:r>
          </a:p>
        </p:txBody>
      </p:sp>
      <p:sp>
        <p:nvSpPr>
          <p:cNvPr id="6" name="Title 1">
            <a:extLst>
              <a:ext uri="{FF2B5EF4-FFF2-40B4-BE49-F238E27FC236}">
                <a16:creationId xmlns:a16="http://schemas.microsoft.com/office/drawing/2014/main" id="{E37DB4DA-C751-499E-97DB-4CA8AA2BF486}"/>
              </a:ext>
            </a:extLst>
          </p:cNvPr>
          <p:cNvSpPr>
            <a:spLocks noGrp="1"/>
          </p:cNvSpPr>
          <p:nvPr>
            <p:ph type="title"/>
          </p:nvPr>
        </p:nvSpPr>
        <p:spPr>
          <a:xfrm>
            <a:off x="0" y="586417"/>
            <a:ext cx="12192000" cy="495200"/>
          </a:xfrm>
        </p:spPr>
        <p:txBody>
          <a:bodyPr>
            <a:noAutofit/>
          </a:bodyPr>
          <a:lstStyle/>
          <a:p>
            <a:r>
              <a:rPr lang="en-US" smtClean="0">
                <a:solidFill>
                  <a:schemeClr val="accent1">
                    <a:lumMod val="50000"/>
                  </a:schemeClr>
                </a:solidFill>
                <a:latin typeface="+mn-lt"/>
              </a:rPr>
              <a:t>CÁC CHỈ TIÊU TÀI CHÍNH SỬ DỤNG ĐÁNH GIÁ DỰ ÁN TKNL</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38441813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7E1BA-C009-43ED-B04C-71BA202604CE}"/>
              </a:ext>
            </a:extLst>
          </p:cNvPr>
          <p:cNvSpPr>
            <a:spLocks noGrp="1"/>
          </p:cNvSpPr>
          <p:nvPr>
            <p:ph type="title"/>
          </p:nvPr>
        </p:nvSpPr>
        <p:spPr/>
        <p:txBody>
          <a:bodyPr>
            <a:noAutofit/>
          </a:bodyPr>
          <a:lstStyle/>
          <a:p>
            <a:r>
              <a:rPr lang="en-US" altLang="en-US" kern="0" smtClean="0">
                <a:solidFill>
                  <a:schemeClr val="accent1">
                    <a:lumMod val="50000"/>
                  </a:schemeClr>
                </a:solidFill>
                <a:latin typeface="+mn-lt"/>
              </a:rPr>
              <a:t>ƯU ĐIỂM CỦA NPV VÀ IRR SO VỚI CÁC PHƯƠNG PHÁP KHÁC</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48EBF9D6-C10C-4896-A8EF-13960F69364C}"/>
              </a:ext>
            </a:extLst>
          </p:cNvPr>
          <p:cNvSpPr>
            <a:spLocks noGrp="1"/>
          </p:cNvSpPr>
          <p:nvPr>
            <p:ph type="body" idx="1"/>
          </p:nvPr>
        </p:nvSpPr>
        <p:spPr/>
        <p:txBody>
          <a:bodyPr>
            <a:normAutofit/>
          </a:bodyPr>
          <a:lstStyle/>
          <a:p>
            <a:pPr algn="just"/>
            <a:r>
              <a:rPr lang="en-US" altLang="en-US" sz="2400" kern="0" dirty="0" err="1"/>
              <a:t>Có</a:t>
            </a:r>
            <a:r>
              <a:rPr lang="en-US" altLang="en-US" sz="2400" kern="0" dirty="0"/>
              <a:t> </a:t>
            </a:r>
            <a:r>
              <a:rPr lang="en-US" altLang="en-US" sz="2400" kern="0" dirty="0" err="1"/>
              <a:t>tính</a:t>
            </a:r>
            <a:r>
              <a:rPr lang="en-US" altLang="en-US" sz="2400" kern="0" dirty="0"/>
              <a:t> </a:t>
            </a:r>
            <a:r>
              <a:rPr lang="en-US" altLang="en-US" sz="2400" kern="0" dirty="0" err="1"/>
              <a:t>đến</a:t>
            </a:r>
            <a:r>
              <a:rPr lang="en-US" altLang="en-US" sz="2400" kern="0" dirty="0"/>
              <a:t> </a:t>
            </a:r>
            <a:r>
              <a:rPr lang="en-US" altLang="en-US" sz="2400" kern="0" dirty="0" err="1"/>
              <a:t>giá</a:t>
            </a:r>
            <a:r>
              <a:rPr lang="en-US" altLang="en-US" sz="2400" kern="0" dirty="0"/>
              <a:t> </a:t>
            </a:r>
            <a:r>
              <a:rPr lang="en-US" altLang="en-US" sz="2400" kern="0" dirty="0" err="1"/>
              <a:t>trị</a:t>
            </a:r>
            <a:r>
              <a:rPr lang="en-US" altLang="en-US" sz="2400" kern="0" dirty="0"/>
              <a:t> </a:t>
            </a:r>
            <a:r>
              <a:rPr lang="en-US" altLang="en-US" sz="2400" kern="0" dirty="0" err="1"/>
              <a:t>theo</a:t>
            </a:r>
            <a:r>
              <a:rPr lang="en-US" altLang="en-US" sz="2400" kern="0" dirty="0"/>
              <a:t> </a:t>
            </a:r>
            <a:r>
              <a:rPr lang="en-US" altLang="en-US" sz="2400" kern="0" dirty="0" err="1"/>
              <a:t>thời</a:t>
            </a:r>
            <a:r>
              <a:rPr lang="en-US" altLang="en-US" sz="2400" kern="0" dirty="0"/>
              <a:t> </a:t>
            </a:r>
            <a:r>
              <a:rPr lang="en-US" altLang="en-US" sz="2400" kern="0" dirty="0" err="1"/>
              <a:t>gian</a:t>
            </a:r>
            <a:r>
              <a:rPr lang="en-US" altLang="en-US" sz="2400" kern="0" dirty="0"/>
              <a:t> </a:t>
            </a:r>
            <a:r>
              <a:rPr lang="en-US" altLang="en-US" sz="2400" kern="0" dirty="0" err="1"/>
              <a:t>của</a:t>
            </a:r>
            <a:r>
              <a:rPr lang="en-US" altLang="en-US" sz="2400" kern="0" dirty="0"/>
              <a:t> </a:t>
            </a:r>
            <a:r>
              <a:rPr lang="en-US" altLang="en-US" sz="2400" kern="0" dirty="0" err="1"/>
              <a:t>tiền</a:t>
            </a:r>
            <a:endParaRPr lang="en-US" altLang="en-US" sz="2400" kern="0" dirty="0"/>
          </a:p>
          <a:p>
            <a:pPr algn="just"/>
            <a:r>
              <a:rPr lang="en-US" altLang="en-US" sz="2400" kern="0" dirty="0" err="1"/>
              <a:t>Có</a:t>
            </a:r>
            <a:r>
              <a:rPr lang="en-US" altLang="en-US" sz="2400" kern="0" dirty="0"/>
              <a:t> </a:t>
            </a:r>
            <a:r>
              <a:rPr lang="en-US" altLang="en-US" sz="2400" kern="0" dirty="0" err="1"/>
              <a:t>xét</a:t>
            </a:r>
            <a:r>
              <a:rPr lang="en-US" altLang="en-US" sz="2400" kern="0" dirty="0"/>
              <a:t> </a:t>
            </a:r>
            <a:r>
              <a:rPr lang="en-US" altLang="en-US" sz="2400" kern="0" dirty="0" err="1"/>
              <a:t>đến</a:t>
            </a:r>
            <a:r>
              <a:rPr lang="en-US" altLang="en-US" sz="2400" kern="0" dirty="0"/>
              <a:t> </a:t>
            </a:r>
            <a:r>
              <a:rPr lang="en-US" altLang="en-US" sz="2400" kern="0" dirty="0" err="1"/>
              <a:t>tất</a:t>
            </a:r>
            <a:r>
              <a:rPr lang="en-US" altLang="en-US" sz="2400" kern="0" dirty="0"/>
              <a:t> </a:t>
            </a:r>
            <a:r>
              <a:rPr lang="en-US" altLang="en-US" sz="2400" kern="0" dirty="0" err="1"/>
              <a:t>cả</a:t>
            </a:r>
            <a:r>
              <a:rPr lang="en-US" altLang="en-US" sz="2400" kern="0" dirty="0"/>
              <a:t> </a:t>
            </a:r>
            <a:r>
              <a:rPr lang="en-US" altLang="en-US" sz="2400" kern="0" dirty="0" err="1"/>
              <a:t>dòng</a:t>
            </a:r>
            <a:r>
              <a:rPr lang="en-US" altLang="en-US" sz="2400" kern="0" dirty="0"/>
              <a:t> </a:t>
            </a:r>
            <a:r>
              <a:rPr lang="en-US" altLang="en-US" sz="2400" kern="0" dirty="0" err="1"/>
              <a:t>tiền</a:t>
            </a:r>
            <a:r>
              <a:rPr lang="en-US" altLang="en-US" sz="2400" kern="0" dirty="0"/>
              <a:t> </a:t>
            </a:r>
            <a:r>
              <a:rPr lang="en-US" altLang="en-US" sz="2400" kern="0" dirty="0" err="1"/>
              <a:t>trong</a:t>
            </a:r>
            <a:r>
              <a:rPr lang="en-US" altLang="en-US" sz="2400" kern="0" dirty="0"/>
              <a:t> </a:t>
            </a:r>
            <a:r>
              <a:rPr lang="en-US" altLang="en-US" sz="2400" kern="0" dirty="0" err="1"/>
              <a:t>suốt</a:t>
            </a:r>
            <a:r>
              <a:rPr lang="en-US" altLang="en-US" sz="2400" kern="0" dirty="0"/>
              <a:t> </a:t>
            </a:r>
            <a:r>
              <a:rPr lang="en-US" altLang="en-US" sz="2400" kern="0" dirty="0" err="1"/>
              <a:t>tuổi</a:t>
            </a:r>
            <a:r>
              <a:rPr lang="en-US" altLang="en-US" sz="2400" kern="0" dirty="0"/>
              <a:t> </a:t>
            </a:r>
            <a:r>
              <a:rPr lang="en-US" altLang="en-US" sz="2400" kern="0" dirty="0" err="1"/>
              <a:t>thọ</a:t>
            </a:r>
            <a:r>
              <a:rPr lang="en-US" altLang="en-US" sz="2400" kern="0" dirty="0"/>
              <a:t> </a:t>
            </a:r>
            <a:r>
              <a:rPr lang="en-US" altLang="en-US" sz="2400" kern="0" dirty="0" err="1"/>
              <a:t>của</a:t>
            </a:r>
            <a:r>
              <a:rPr lang="en-US" altLang="en-US" sz="2400" kern="0" dirty="0"/>
              <a:t> </a:t>
            </a:r>
            <a:r>
              <a:rPr lang="en-US" altLang="en-US" sz="2400" kern="0" dirty="0" err="1"/>
              <a:t>dự</a:t>
            </a:r>
            <a:r>
              <a:rPr lang="en-US" altLang="en-US" sz="2400" kern="0" dirty="0"/>
              <a:t> </a:t>
            </a:r>
            <a:r>
              <a:rPr lang="en-US" altLang="en-US" sz="2400" kern="0" dirty="0" err="1"/>
              <a:t>án</a:t>
            </a:r>
            <a:endParaRPr lang="en-US" altLang="en-US" sz="2400" kern="0" dirty="0"/>
          </a:p>
          <a:p>
            <a:pPr algn="just"/>
            <a:r>
              <a:rPr lang="en-US" altLang="en-US" sz="2400" kern="0" dirty="0"/>
              <a:t>IRR </a:t>
            </a:r>
            <a:r>
              <a:rPr lang="en-US" altLang="en-US" sz="2400" kern="0" dirty="0" err="1"/>
              <a:t>phổ</a:t>
            </a:r>
            <a:r>
              <a:rPr lang="en-US" altLang="en-US" sz="2400" kern="0" dirty="0"/>
              <a:t> </a:t>
            </a:r>
            <a:r>
              <a:rPr lang="en-US" altLang="en-US" sz="2400" kern="0" dirty="0" err="1"/>
              <a:t>biến</a:t>
            </a:r>
            <a:r>
              <a:rPr lang="en-US" altLang="en-US" sz="2400" kern="0" dirty="0"/>
              <a:t> </a:t>
            </a:r>
            <a:r>
              <a:rPr lang="en-US" altLang="en-US" sz="2400" kern="0" dirty="0" err="1"/>
              <a:t>hơn</a:t>
            </a:r>
            <a:r>
              <a:rPr lang="en-US" altLang="en-US" sz="2400" kern="0" dirty="0"/>
              <a:t> </a:t>
            </a:r>
            <a:r>
              <a:rPr lang="en-US" altLang="en-US" sz="2400" kern="0" dirty="0" err="1"/>
              <a:t>với</a:t>
            </a:r>
            <a:r>
              <a:rPr lang="en-US" altLang="en-US" sz="2400" kern="0" dirty="0"/>
              <a:t> </a:t>
            </a:r>
            <a:r>
              <a:rPr lang="en-US" altLang="en-US" sz="2400" kern="0" dirty="0" err="1"/>
              <a:t>các</a:t>
            </a:r>
            <a:r>
              <a:rPr lang="en-US" altLang="en-US" sz="2400" kern="0" dirty="0"/>
              <a:t> </a:t>
            </a:r>
            <a:r>
              <a:rPr lang="en-US" altLang="en-US" sz="2400" kern="0" dirty="0" err="1"/>
              <a:t>nhà</a:t>
            </a:r>
            <a:r>
              <a:rPr lang="en-US" altLang="en-US" sz="2400" kern="0" dirty="0"/>
              <a:t> </a:t>
            </a:r>
            <a:r>
              <a:rPr lang="en-US" altLang="en-US" sz="2400" kern="0" dirty="0" err="1"/>
              <a:t>tài</a:t>
            </a:r>
            <a:r>
              <a:rPr lang="en-US" altLang="en-US" sz="2400" kern="0" dirty="0"/>
              <a:t> </a:t>
            </a:r>
            <a:r>
              <a:rPr lang="en-US" altLang="en-US" sz="2400" kern="0" dirty="0" err="1"/>
              <a:t>trợ</a:t>
            </a:r>
            <a:r>
              <a:rPr lang="en-US" altLang="en-US" sz="2400" kern="0" dirty="0"/>
              <a:t> </a:t>
            </a:r>
            <a:r>
              <a:rPr lang="en-US" altLang="en-US" sz="2400" kern="0" dirty="0" err="1"/>
              <a:t>phát</a:t>
            </a:r>
            <a:r>
              <a:rPr lang="en-US" altLang="en-US" sz="2400" kern="0" dirty="0"/>
              <a:t> </a:t>
            </a:r>
            <a:r>
              <a:rPr lang="en-US" altLang="en-US" sz="2400" kern="0" dirty="0" err="1"/>
              <a:t>triển</a:t>
            </a:r>
            <a:r>
              <a:rPr lang="en-US" altLang="en-US" sz="2400" kern="0" dirty="0"/>
              <a:t> </a:t>
            </a:r>
            <a:r>
              <a:rPr lang="en-US" altLang="en-US" sz="2400" kern="0" dirty="0" err="1"/>
              <a:t>và</a:t>
            </a:r>
            <a:r>
              <a:rPr lang="en-US" altLang="en-US" sz="2400" kern="0" dirty="0"/>
              <a:t> </a:t>
            </a:r>
            <a:r>
              <a:rPr lang="en-US" altLang="en-US" sz="2400" kern="0" dirty="0" err="1"/>
              <a:t>những</a:t>
            </a:r>
            <a:r>
              <a:rPr lang="en-US" altLang="en-US" sz="2400" kern="0" dirty="0"/>
              <a:t> </a:t>
            </a:r>
            <a:r>
              <a:rPr lang="en-US" altLang="en-US" sz="2400" kern="0" dirty="0" err="1"/>
              <a:t>người</a:t>
            </a:r>
            <a:r>
              <a:rPr lang="en-US" altLang="en-US" sz="2400" kern="0" dirty="0"/>
              <a:t> </a:t>
            </a:r>
            <a:r>
              <a:rPr lang="en-US" altLang="en-US" sz="2400" kern="0" dirty="0" err="1"/>
              <a:t>thường</a:t>
            </a:r>
            <a:r>
              <a:rPr lang="en-US" altLang="en-US" sz="2400" kern="0" dirty="0"/>
              <a:t> </a:t>
            </a:r>
            <a:r>
              <a:rPr lang="en-US" altLang="en-US" sz="2400" kern="0" dirty="0" err="1"/>
              <a:t>quen</a:t>
            </a:r>
            <a:r>
              <a:rPr lang="en-US" altLang="en-US" sz="2400" kern="0" dirty="0"/>
              <a:t> </a:t>
            </a:r>
            <a:r>
              <a:rPr lang="en-US" altLang="en-US" sz="2400" kern="0" dirty="0" err="1"/>
              <a:t>với</a:t>
            </a:r>
            <a:r>
              <a:rPr lang="en-US" altLang="en-US" sz="2400" kern="0" dirty="0"/>
              <a:t> </a:t>
            </a:r>
            <a:r>
              <a:rPr lang="en-US" altLang="en-US" sz="2400" kern="0" dirty="0" err="1"/>
              <a:t>hệ</a:t>
            </a:r>
            <a:r>
              <a:rPr lang="en-US" altLang="en-US" sz="2400" kern="0" dirty="0"/>
              <a:t> </a:t>
            </a:r>
            <a:r>
              <a:rPr lang="en-US" altLang="en-US" sz="2400" kern="0" dirty="0" err="1"/>
              <a:t>số</a:t>
            </a:r>
            <a:r>
              <a:rPr lang="en-US" altLang="en-US" sz="2400" kern="0" dirty="0"/>
              <a:t> </a:t>
            </a:r>
            <a:r>
              <a:rPr lang="en-US" altLang="en-US" sz="2400" kern="0" dirty="0" err="1"/>
              <a:t>hoàn</a:t>
            </a:r>
            <a:r>
              <a:rPr lang="en-US" altLang="en-US" sz="2400" kern="0" dirty="0"/>
              <a:t> </a:t>
            </a:r>
            <a:r>
              <a:rPr lang="en-US" altLang="en-US" sz="2400" kern="0" dirty="0" err="1"/>
              <a:t>vốn</a:t>
            </a:r>
            <a:endParaRPr lang="en-US" altLang="en-US" sz="2400" kern="0" dirty="0"/>
          </a:p>
          <a:p>
            <a:pPr algn="just"/>
            <a:r>
              <a:rPr lang="en-US" altLang="en-US" sz="2400" kern="0" dirty="0" err="1"/>
              <a:t>Một</a:t>
            </a:r>
            <a:r>
              <a:rPr lang="en-US" altLang="en-US" sz="2400" kern="0" dirty="0"/>
              <a:t> </a:t>
            </a:r>
            <a:r>
              <a:rPr lang="en-US" altLang="en-US" sz="2400" kern="0" dirty="0" err="1"/>
              <a:t>dự</a:t>
            </a:r>
            <a:r>
              <a:rPr lang="en-US" altLang="en-US" sz="2400" kern="0" dirty="0"/>
              <a:t> </a:t>
            </a:r>
            <a:r>
              <a:rPr lang="en-US" altLang="en-US" sz="2400" kern="0" dirty="0" err="1"/>
              <a:t>án</a:t>
            </a:r>
            <a:r>
              <a:rPr lang="en-US" altLang="en-US" sz="2400" kern="0" dirty="0"/>
              <a:t> </a:t>
            </a:r>
            <a:r>
              <a:rPr lang="en-US" altLang="en-US" sz="2400" kern="0" dirty="0" err="1"/>
              <a:t>chấp</a:t>
            </a:r>
            <a:r>
              <a:rPr lang="en-US" altLang="en-US" sz="2400" kern="0" dirty="0"/>
              <a:t> </a:t>
            </a:r>
            <a:r>
              <a:rPr lang="en-US" altLang="en-US" sz="2400" kern="0" dirty="0" err="1"/>
              <a:t>nhận</a:t>
            </a:r>
            <a:r>
              <a:rPr lang="en-US" altLang="en-US" sz="2400" kern="0" dirty="0"/>
              <a:t> </a:t>
            </a:r>
            <a:r>
              <a:rPr lang="en-US" altLang="en-US" sz="2400" kern="0" dirty="0" err="1"/>
              <a:t>được</a:t>
            </a:r>
            <a:r>
              <a:rPr lang="en-US" altLang="en-US" sz="2400" kern="0" dirty="0"/>
              <a:t> </a:t>
            </a:r>
            <a:r>
              <a:rPr lang="en-US" altLang="en-US" sz="2400" kern="0" dirty="0" err="1"/>
              <a:t>nếu</a:t>
            </a:r>
            <a:r>
              <a:rPr lang="en-US" altLang="en-US" sz="2400" kern="0" dirty="0"/>
              <a:t> IRR </a:t>
            </a:r>
            <a:r>
              <a:rPr lang="en-US" altLang="en-US" sz="2400" kern="0" dirty="0" err="1"/>
              <a:t>cao</a:t>
            </a:r>
            <a:r>
              <a:rPr lang="en-US" altLang="en-US" sz="2400" kern="0" dirty="0"/>
              <a:t> </a:t>
            </a:r>
            <a:r>
              <a:rPr lang="en-US" altLang="en-US" sz="2400" kern="0" dirty="0" err="1"/>
              <a:t>hơn</a:t>
            </a:r>
            <a:r>
              <a:rPr lang="en-US" altLang="en-US" sz="2400" kern="0" dirty="0"/>
              <a:t> chi </a:t>
            </a:r>
            <a:r>
              <a:rPr lang="en-US" altLang="en-US" sz="2400" kern="0" dirty="0" err="1"/>
              <a:t>phí</a:t>
            </a:r>
            <a:r>
              <a:rPr lang="en-US" altLang="en-US" sz="2400" kern="0" dirty="0"/>
              <a:t> </a:t>
            </a:r>
            <a:r>
              <a:rPr lang="en-US" altLang="en-US" sz="2400" kern="0" dirty="0" err="1"/>
              <a:t>tiền</a:t>
            </a:r>
            <a:r>
              <a:rPr lang="en-US" altLang="en-US" sz="2400" kern="0" dirty="0"/>
              <a:t> </a:t>
            </a:r>
            <a:r>
              <a:rPr lang="en-US" altLang="en-US" sz="2400" kern="0" dirty="0" err="1"/>
              <a:t>dùng</a:t>
            </a:r>
            <a:r>
              <a:rPr lang="en-US" altLang="en-US" sz="2400" kern="0" dirty="0"/>
              <a:t> </a:t>
            </a:r>
            <a:r>
              <a:rPr lang="en-US" altLang="en-US" sz="2400" kern="0" dirty="0" err="1"/>
              <a:t>để</a:t>
            </a:r>
            <a:r>
              <a:rPr lang="en-US" altLang="en-US" sz="2400" kern="0" dirty="0"/>
              <a:t> </a:t>
            </a:r>
            <a:r>
              <a:rPr lang="en-US" altLang="en-US" sz="2400" kern="0" dirty="0" err="1"/>
              <a:t>cung</a:t>
            </a:r>
            <a:r>
              <a:rPr lang="en-US" altLang="en-US" sz="2400" kern="0" dirty="0"/>
              <a:t> </a:t>
            </a:r>
            <a:r>
              <a:rPr lang="en-US" altLang="en-US" sz="2400" kern="0" dirty="0" err="1"/>
              <a:t>cấp</a:t>
            </a:r>
            <a:r>
              <a:rPr lang="en-US" altLang="en-US" sz="2400" kern="0" dirty="0"/>
              <a:t> </a:t>
            </a:r>
            <a:r>
              <a:rPr lang="en-US" altLang="en-US" sz="2400" kern="0" dirty="0" err="1"/>
              <a:t>tài</a:t>
            </a:r>
            <a:r>
              <a:rPr lang="en-US" altLang="en-US" sz="2400" kern="0" dirty="0"/>
              <a:t> </a:t>
            </a:r>
            <a:r>
              <a:rPr lang="en-US" altLang="en-US" sz="2400" kern="0" dirty="0" err="1"/>
              <a:t>chính</a:t>
            </a:r>
            <a:r>
              <a:rPr lang="en-US" altLang="en-US" sz="2400" kern="0" dirty="0"/>
              <a:t> </a:t>
            </a:r>
            <a:r>
              <a:rPr lang="en-US" altLang="en-US" sz="2400" kern="0" dirty="0" err="1"/>
              <a:t>cho</a:t>
            </a:r>
            <a:r>
              <a:rPr lang="en-US" altLang="en-US" sz="2400" kern="0" dirty="0"/>
              <a:t> </a:t>
            </a:r>
            <a:r>
              <a:rPr lang="en-US" altLang="en-US" sz="2400" kern="0" dirty="0" err="1"/>
              <a:t>dự</a:t>
            </a:r>
            <a:r>
              <a:rPr lang="en-US" altLang="en-US" sz="2400" kern="0" dirty="0"/>
              <a:t> </a:t>
            </a:r>
            <a:r>
              <a:rPr lang="en-US" altLang="en-US" sz="2400" kern="0" dirty="0" err="1"/>
              <a:t>án</a:t>
            </a:r>
            <a:r>
              <a:rPr lang="en-US" altLang="en-US" sz="2400" kern="0" dirty="0"/>
              <a:t>, </a:t>
            </a:r>
            <a:r>
              <a:rPr lang="en-US" altLang="en-US" sz="2400" kern="0" dirty="0" err="1"/>
              <a:t>vì</a:t>
            </a:r>
            <a:r>
              <a:rPr lang="en-US" altLang="en-US" sz="2400" kern="0" dirty="0"/>
              <a:t> </a:t>
            </a:r>
            <a:r>
              <a:rPr lang="en-US" altLang="en-US" sz="2400" kern="0" dirty="0" err="1"/>
              <a:t>vậy</a:t>
            </a:r>
            <a:r>
              <a:rPr lang="en-US" altLang="en-US" sz="2400" kern="0" dirty="0"/>
              <a:t> </a:t>
            </a:r>
            <a:r>
              <a:rPr lang="en-US" altLang="en-US" sz="2400" kern="0" dirty="0" err="1"/>
              <a:t>hệ</a:t>
            </a:r>
            <a:r>
              <a:rPr lang="en-US" altLang="en-US" sz="2400" kern="0" dirty="0"/>
              <a:t> </a:t>
            </a:r>
            <a:r>
              <a:rPr lang="en-US" altLang="en-US" sz="2400" kern="0" dirty="0" err="1"/>
              <a:t>số</a:t>
            </a:r>
            <a:r>
              <a:rPr lang="en-US" altLang="en-US" sz="2400" kern="0" dirty="0"/>
              <a:t> </a:t>
            </a:r>
            <a:r>
              <a:rPr lang="en-US" altLang="en-US" sz="2400" kern="0" dirty="0" err="1"/>
              <a:t>mong</a:t>
            </a:r>
            <a:r>
              <a:rPr lang="en-US" altLang="en-US" sz="2400" kern="0" dirty="0"/>
              <a:t> </a:t>
            </a:r>
            <a:r>
              <a:rPr lang="en-US" altLang="en-US" sz="2400" kern="0" dirty="0" err="1"/>
              <a:t>muốn</a:t>
            </a:r>
            <a:r>
              <a:rPr lang="en-US" altLang="en-US" sz="2400" kern="0" dirty="0"/>
              <a:t> </a:t>
            </a:r>
            <a:r>
              <a:rPr lang="en-US" altLang="en-US" sz="2400" kern="0" dirty="0" err="1"/>
              <a:t>của</a:t>
            </a:r>
            <a:r>
              <a:rPr lang="en-US" altLang="en-US" sz="2400" kern="0" dirty="0"/>
              <a:t> </a:t>
            </a:r>
            <a:r>
              <a:rPr lang="en-US" altLang="en-US" sz="2400" kern="0" dirty="0" err="1"/>
              <a:t>chủ</a:t>
            </a:r>
            <a:r>
              <a:rPr lang="en-US" altLang="en-US" sz="2400" kern="0" dirty="0"/>
              <a:t> </a:t>
            </a:r>
            <a:r>
              <a:rPr lang="en-US" altLang="en-US" sz="2400" kern="0" dirty="0" err="1"/>
              <a:t>đầu</a:t>
            </a:r>
            <a:r>
              <a:rPr lang="en-US" altLang="en-US" sz="2400" kern="0" dirty="0"/>
              <a:t> </a:t>
            </a:r>
            <a:r>
              <a:rPr lang="en-US" altLang="en-US" sz="2400" kern="0" dirty="0" err="1"/>
              <a:t>tư</a:t>
            </a:r>
            <a:r>
              <a:rPr lang="en-US" altLang="en-US" sz="2400" kern="0" dirty="0"/>
              <a:t> </a:t>
            </a:r>
            <a:r>
              <a:rPr lang="en-US" altLang="en-US" sz="2400" kern="0" dirty="0" err="1"/>
              <a:t>không</a:t>
            </a:r>
            <a:r>
              <a:rPr lang="en-US" altLang="en-US" sz="2400" kern="0" dirty="0"/>
              <a:t> </a:t>
            </a:r>
            <a:r>
              <a:rPr lang="en-US" altLang="en-US" sz="2400" kern="0" dirty="0" err="1"/>
              <a:t>thể</a:t>
            </a:r>
            <a:r>
              <a:rPr lang="en-US" altLang="en-US" sz="2400" kern="0" dirty="0"/>
              <a:t> </a:t>
            </a:r>
            <a:r>
              <a:rPr lang="en-US" altLang="en-US" sz="2400" kern="0" dirty="0" err="1"/>
              <a:t>tuỳ</a:t>
            </a:r>
            <a:r>
              <a:rPr lang="en-US" altLang="en-US" sz="2400" kern="0" dirty="0"/>
              <a:t> </a:t>
            </a:r>
            <a:r>
              <a:rPr lang="en-US" altLang="en-US" sz="2400" kern="0" dirty="0" err="1"/>
              <a:t>tiện</a:t>
            </a:r>
            <a:endParaRPr lang="en-US" altLang="en-US" sz="2400" kern="0" dirty="0"/>
          </a:p>
        </p:txBody>
      </p:sp>
    </p:spTree>
    <p:extLst>
      <p:ext uri="{BB962C8B-B14F-4D97-AF65-F5344CB8AC3E}">
        <p14:creationId xmlns:p14="http://schemas.microsoft.com/office/powerpoint/2010/main" val="31261201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69618-BCC4-429F-80C2-6DCF9EBDBA34}"/>
              </a:ext>
            </a:extLst>
          </p:cNvPr>
          <p:cNvSpPr>
            <a:spLocks noGrp="1"/>
          </p:cNvSpPr>
          <p:nvPr>
            <p:ph type="title"/>
          </p:nvPr>
        </p:nvSpPr>
        <p:spPr/>
        <p:txBody>
          <a:bodyPr>
            <a:noAutofit/>
          </a:bodyPr>
          <a:lstStyle/>
          <a:p>
            <a:r>
              <a:rPr lang="fr-FR" sz="3200" smtClean="0">
                <a:solidFill>
                  <a:schemeClr val="accent1">
                    <a:lumMod val="50000"/>
                  </a:schemeClr>
                </a:solidFill>
              </a:rPr>
              <a:t>DÙNG PHƯƠNG PHÁP NÀO?</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98679AC0-8D29-4E27-A9C3-DAE99764857D}"/>
              </a:ext>
            </a:extLst>
          </p:cNvPr>
          <p:cNvSpPr>
            <a:spLocks noGrp="1"/>
          </p:cNvSpPr>
          <p:nvPr>
            <p:ph type="body" idx="1"/>
          </p:nvPr>
        </p:nvSpPr>
        <p:spPr>
          <a:xfrm>
            <a:off x="609600" y="1213767"/>
            <a:ext cx="10972800" cy="5095600"/>
          </a:xfrm>
        </p:spPr>
        <p:txBody>
          <a:bodyPr>
            <a:noAutofit/>
          </a:bodyPr>
          <a:lstStyle/>
          <a:p>
            <a:pPr algn="just" eaLnBrk="1" hangingPunct="1">
              <a:spcBef>
                <a:spcPct val="50000"/>
              </a:spcBef>
              <a:buFont typeface="Arial" panose="020B0604020202020204" pitchFamily="34" charset="0"/>
              <a:buChar char="•"/>
            </a:pPr>
            <a:r>
              <a:rPr lang="en-US" sz="2000" dirty="0" err="1">
                <a:solidFill>
                  <a:schemeClr val="tx1"/>
                </a:solidFill>
                <a:latin typeface="+mj-lt"/>
              </a:rPr>
              <a:t>Một</a:t>
            </a:r>
            <a:r>
              <a:rPr lang="en-US" sz="2000" dirty="0">
                <a:solidFill>
                  <a:schemeClr val="tx1"/>
                </a:solidFill>
                <a:latin typeface="+mj-lt"/>
              </a:rPr>
              <a:t> </a:t>
            </a:r>
            <a:r>
              <a:rPr lang="en-US" sz="2000" dirty="0" err="1">
                <a:solidFill>
                  <a:schemeClr val="tx1"/>
                </a:solidFill>
                <a:latin typeface="+mj-lt"/>
              </a:rPr>
              <a:t>nhà</a:t>
            </a:r>
            <a:r>
              <a:rPr lang="en-US" sz="2000" dirty="0">
                <a:solidFill>
                  <a:schemeClr val="tx1"/>
                </a:solidFill>
                <a:latin typeface="+mj-lt"/>
              </a:rPr>
              <a:t> </a:t>
            </a:r>
            <a:r>
              <a:rPr lang="en-US" sz="2000" dirty="0" err="1">
                <a:solidFill>
                  <a:schemeClr val="tx1"/>
                </a:solidFill>
                <a:latin typeface="+mj-lt"/>
              </a:rPr>
              <a:t>đầu</a:t>
            </a:r>
            <a:r>
              <a:rPr lang="en-US" sz="2000" dirty="0">
                <a:solidFill>
                  <a:schemeClr val="tx1"/>
                </a:solidFill>
                <a:latin typeface="+mj-lt"/>
              </a:rPr>
              <a:t> </a:t>
            </a:r>
            <a:r>
              <a:rPr lang="en-US" sz="2000" dirty="0" err="1">
                <a:solidFill>
                  <a:schemeClr val="tx1"/>
                </a:solidFill>
                <a:latin typeface="+mj-lt"/>
              </a:rPr>
              <a:t>tư</a:t>
            </a:r>
            <a:r>
              <a:rPr lang="en-US" sz="2000" dirty="0">
                <a:solidFill>
                  <a:schemeClr val="tx1"/>
                </a:solidFill>
                <a:latin typeface="+mj-lt"/>
              </a:rPr>
              <a:t> </a:t>
            </a:r>
            <a:r>
              <a:rPr lang="en-US" sz="2000" dirty="0" err="1">
                <a:solidFill>
                  <a:schemeClr val="tx1"/>
                </a:solidFill>
                <a:latin typeface="+mj-lt"/>
              </a:rPr>
              <a:t>muốn</a:t>
            </a:r>
            <a:r>
              <a:rPr lang="en-US" sz="2000" dirty="0">
                <a:solidFill>
                  <a:schemeClr val="tx1"/>
                </a:solidFill>
                <a:latin typeface="+mj-lt"/>
              </a:rPr>
              <a:t> </a:t>
            </a:r>
            <a:r>
              <a:rPr lang="en-US" sz="2000" dirty="0" err="1">
                <a:solidFill>
                  <a:schemeClr val="tx1"/>
                </a:solidFill>
                <a:latin typeface="+mj-lt"/>
              </a:rPr>
              <a:t>tiền</a:t>
            </a:r>
            <a:r>
              <a:rPr lang="en-US" sz="2000" dirty="0">
                <a:solidFill>
                  <a:schemeClr val="tx1"/>
                </a:solidFill>
                <a:latin typeface="+mj-lt"/>
              </a:rPr>
              <a:t> </a:t>
            </a:r>
            <a:r>
              <a:rPr lang="en-US" sz="2000" dirty="0" err="1">
                <a:solidFill>
                  <a:schemeClr val="tx1"/>
                </a:solidFill>
                <a:latin typeface="+mj-lt"/>
              </a:rPr>
              <a:t>của</a:t>
            </a:r>
            <a:r>
              <a:rPr lang="en-US" sz="2000" dirty="0">
                <a:solidFill>
                  <a:schemeClr val="tx1"/>
                </a:solidFill>
                <a:latin typeface="+mj-lt"/>
              </a:rPr>
              <a:t> </a:t>
            </a:r>
            <a:r>
              <a:rPr lang="en-US" sz="2000" dirty="0" err="1">
                <a:solidFill>
                  <a:schemeClr val="tx1"/>
                </a:solidFill>
                <a:latin typeface="+mj-lt"/>
              </a:rPr>
              <a:t>anh</a:t>
            </a:r>
            <a:r>
              <a:rPr lang="en-US" sz="2000" dirty="0">
                <a:solidFill>
                  <a:schemeClr val="tx1"/>
                </a:solidFill>
                <a:latin typeface="+mj-lt"/>
              </a:rPr>
              <a:t> ta </a:t>
            </a:r>
            <a:r>
              <a:rPr lang="en-US" sz="2000" dirty="0" err="1">
                <a:solidFill>
                  <a:schemeClr val="tx1"/>
                </a:solidFill>
                <a:latin typeface="+mj-lt"/>
              </a:rPr>
              <a:t>hoàn</a:t>
            </a:r>
            <a:r>
              <a:rPr lang="en-US" sz="2000" dirty="0">
                <a:solidFill>
                  <a:schemeClr val="tx1"/>
                </a:solidFill>
                <a:latin typeface="+mj-lt"/>
              </a:rPr>
              <a:t> </a:t>
            </a:r>
            <a:r>
              <a:rPr lang="en-US" sz="2000" dirty="0" err="1">
                <a:solidFill>
                  <a:schemeClr val="tx1"/>
                </a:solidFill>
                <a:latin typeface="+mj-lt"/>
              </a:rPr>
              <a:t>vốn</a:t>
            </a:r>
            <a:r>
              <a:rPr lang="en-US" sz="2000" dirty="0">
                <a:solidFill>
                  <a:schemeClr val="tx1"/>
                </a:solidFill>
                <a:latin typeface="+mj-lt"/>
              </a:rPr>
              <a:t> </a:t>
            </a:r>
            <a:r>
              <a:rPr lang="en-US" sz="2000" dirty="0" err="1">
                <a:solidFill>
                  <a:schemeClr val="tx1"/>
                </a:solidFill>
                <a:latin typeface="+mj-lt"/>
              </a:rPr>
              <a:t>trong</a:t>
            </a:r>
            <a:r>
              <a:rPr lang="en-US" sz="2000" dirty="0">
                <a:solidFill>
                  <a:schemeClr val="tx1"/>
                </a:solidFill>
                <a:latin typeface="+mj-lt"/>
              </a:rPr>
              <a:t> </a:t>
            </a:r>
            <a:r>
              <a:rPr lang="en-US" sz="2000" dirty="0" err="1">
                <a:solidFill>
                  <a:schemeClr val="tx1"/>
                </a:solidFill>
                <a:latin typeface="+mj-lt"/>
              </a:rPr>
              <a:t>thời</a:t>
            </a:r>
            <a:r>
              <a:rPr lang="en-US" sz="2000" dirty="0">
                <a:solidFill>
                  <a:schemeClr val="tx1"/>
                </a:solidFill>
                <a:latin typeface="+mj-lt"/>
              </a:rPr>
              <a:t> </a:t>
            </a:r>
            <a:r>
              <a:rPr lang="en-US" sz="2000" dirty="0" err="1">
                <a:solidFill>
                  <a:schemeClr val="tx1"/>
                </a:solidFill>
                <a:latin typeface="+mj-lt"/>
              </a:rPr>
              <a:t>gian</a:t>
            </a:r>
            <a:r>
              <a:rPr lang="en-US" sz="2000" dirty="0">
                <a:solidFill>
                  <a:schemeClr val="tx1"/>
                </a:solidFill>
                <a:latin typeface="+mj-lt"/>
              </a:rPr>
              <a:t> </a:t>
            </a:r>
            <a:r>
              <a:rPr lang="en-US" sz="2000" dirty="0" err="1">
                <a:solidFill>
                  <a:schemeClr val="tx1"/>
                </a:solidFill>
                <a:latin typeface="+mj-lt"/>
              </a:rPr>
              <a:t>ngắn</a:t>
            </a:r>
            <a:r>
              <a:rPr lang="en-US" sz="2000" dirty="0">
                <a:solidFill>
                  <a:schemeClr val="tx1"/>
                </a:solidFill>
                <a:latin typeface="+mj-lt"/>
              </a:rPr>
              <a:t> </a:t>
            </a:r>
            <a:r>
              <a:rPr lang="en-US" sz="2000" dirty="0" err="1">
                <a:solidFill>
                  <a:schemeClr val="tx1"/>
                </a:solidFill>
                <a:latin typeface="+mj-lt"/>
              </a:rPr>
              <a:t>thì</a:t>
            </a:r>
            <a:r>
              <a:rPr lang="en-US" sz="2000" dirty="0">
                <a:solidFill>
                  <a:schemeClr val="tx1"/>
                </a:solidFill>
                <a:latin typeface="+mj-lt"/>
              </a:rPr>
              <a:t> </a:t>
            </a:r>
            <a:r>
              <a:rPr lang="en-US" sz="2000" dirty="0" err="1">
                <a:solidFill>
                  <a:schemeClr val="tx1"/>
                </a:solidFill>
                <a:latin typeface="+mj-lt"/>
              </a:rPr>
              <a:t>sẽ</a:t>
            </a:r>
            <a:r>
              <a:rPr lang="en-US" sz="2000" dirty="0">
                <a:solidFill>
                  <a:schemeClr val="tx1"/>
                </a:solidFill>
                <a:latin typeface="+mj-lt"/>
              </a:rPr>
              <a:t> </a:t>
            </a:r>
            <a:r>
              <a:rPr lang="en-US" sz="2000" dirty="0" err="1">
                <a:solidFill>
                  <a:schemeClr val="tx1"/>
                </a:solidFill>
                <a:latin typeface="+mj-lt"/>
              </a:rPr>
              <a:t>dùng</a:t>
            </a:r>
            <a:r>
              <a:rPr lang="en-US" sz="2000" dirty="0">
                <a:solidFill>
                  <a:schemeClr val="tx1"/>
                </a:solidFill>
                <a:latin typeface="+mj-lt"/>
              </a:rPr>
              <a:t> </a:t>
            </a:r>
            <a:r>
              <a:rPr lang="en-US" sz="2000" dirty="0" err="1">
                <a:solidFill>
                  <a:schemeClr val="tx1"/>
                </a:solidFill>
                <a:latin typeface="+mj-lt"/>
              </a:rPr>
              <a:t>thời</a:t>
            </a:r>
            <a:r>
              <a:rPr lang="en-US" sz="2000" dirty="0">
                <a:solidFill>
                  <a:schemeClr val="tx1"/>
                </a:solidFill>
                <a:latin typeface="+mj-lt"/>
              </a:rPr>
              <a:t> </a:t>
            </a:r>
            <a:r>
              <a:rPr lang="en-US" sz="2000" dirty="0" err="1">
                <a:solidFill>
                  <a:schemeClr val="tx1"/>
                </a:solidFill>
                <a:latin typeface="+mj-lt"/>
              </a:rPr>
              <a:t>gian</a:t>
            </a:r>
            <a:r>
              <a:rPr lang="en-US" sz="2000" dirty="0">
                <a:solidFill>
                  <a:schemeClr val="tx1"/>
                </a:solidFill>
                <a:latin typeface="+mj-lt"/>
              </a:rPr>
              <a:t> </a:t>
            </a:r>
            <a:r>
              <a:rPr lang="en-US" sz="2000" dirty="0" err="1">
                <a:solidFill>
                  <a:schemeClr val="tx1"/>
                </a:solidFill>
                <a:latin typeface="+mj-lt"/>
              </a:rPr>
              <a:t>hoàn</a:t>
            </a:r>
            <a:r>
              <a:rPr lang="en-US" sz="2000" dirty="0">
                <a:solidFill>
                  <a:schemeClr val="tx1"/>
                </a:solidFill>
                <a:latin typeface="+mj-lt"/>
              </a:rPr>
              <a:t> </a:t>
            </a:r>
            <a:r>
              <a:rPr lang="en-US" sz="2000" dirty="0" err="1">
                <a:solidFill>
                  <a:schemeClr val="tx1"/>
                </a:solidFill>
                <a:latin typeface="+mj-lt"/>
              </a:rPr>
              <a:t>vốn</a:t>
            </a:r>
            <a:r>
              <a:rPr lang="en-US" sz="2000" dirty="0">
                <a:solidFill>
                  <a:schemeClr val="tx1"/>
                </a:solidFill>
                <a:latin typeface="+mj-lt"/>
              </a:rPr>
              <a:t> </a:t>
            </a:r>
            <a:r>
              <a:rPr lang="en-US" sz="2000" dirty="0" err="1">
                <a:solidFill>
                  <a:schemeClr val="tx1"/>
                </a:solidFill>
                <a:latin typeface="+mj-lt"/>
              </a:rPr>
              <a:t>chiết</a:t>
            </a:r>
            <a:r>
              <a:rPr lang="en-US" sz="2000" dirty="0">
                <a:solidFill>
                  <a:schemeClr val="tx1"/>
                </a:solidFill>
                <a:latin typeface="+mj-lt"/>
              </a:rPr>
              <a:t> </a:t>
            </a:r>
            <a:r>
              <a:rPr lang="en-US" sz="2000" dirty="0" err="1">
                <a:solidFill>
                  <a:schemeClr val="tx1"/>
                </a:solidFill>
                <a:latin typeface="+mj-lt"/>
              </a:rPr>
              <a:t>khấu</a:t>
            </a:r>
            <a:r>
              <a:rPr lang="en-US" sz="2000" dirty="0">
                <a:solidFill>
                  <a:schemeClr val="tx1"/>
                </a:solidFill>
                <a:latin typeface="+mj-lt"/>
              </a:rPr>
              <a:t>.</a:t>
            </a:r>
          </a:p>
          <a:p>
            <a:pPr algn="just" eaLnBrk="1" hangingPunct="1">
              <a:spcBef>
                <a:spcPct val="50000"/>
              </a:spcBef>
              <a:buFont typeface="Arial" panose="020B0604020202020204" pitchFamily="34" charset="0"/>
              <a:buChar char="•"/>
            </a:pPr>
            <a:r>
              <a:rPr lang="en-US" sz="2000" dirty="0">
                <a:solidFill>
                  <a:schemeClr val="tx1"/>
                </a:solidFill>
                <a:latin typeface="+mj-lt"/>
              </a:rPr>
              <a:t>Khi </a:t>
            </a:r>
            <a:r>
              <a:rPr lang="en-US" sz="2000" dirty="0" err="1">
                <a:solidFill>
                  <a:schemeClr val="tx1"/>
                </a:solidFill>
                <a:latin typeface="+mj-lt"/>
              </a:rPr>
              <a:t>không</a:t>
            </a:r>
            <a:r>
              <a:rPr lang="en-US" sz="2000" dirty="0">
                <a:solidFill>
                  <a:schemeClr val="tx1"/>
                </a:solidFill>
                <a:latin typeface="+mj-lt"/>
              </a:rPr>
              <a:t> </a:t>
            </a:r>
            <a:r>
              <a:rPr lang="en-US" sz="2000" dirty="0" err="1">
                <a:solidFill>
                  <a:schemeClr val="tx1"/>
                </a:solidFill>
                <a:latin typeface="+mj-lt"/>
              </a:rPr>
              <a:t>có</a:t>
            </a:r>
            <a:r>
              <a:rPr lang="en-US" sz="2000" dirty="0">
                <a:solidFill>
                  <a:schemeClr val="tx1"/>
                </a:solidFill>
                <a:latin typeface="+mj-lt"/>
              </a:rPr>
              <a:t> </a:t>
            </a:r>
            <a:r>
              <a:rPr lang="en-US" sz="2000" dirty="0" err="1">
                <a:solidFill>
                  <a:schemeClr val="tx1"/>
                </a:solidFill>
                <a:latin typeface="+mj-lt"/>
              </a:rPr>
              <a:t>vay</a:t>
            </a:r>
            <a:r>
              <a:rPr lang="en-US" sz="2000" dirty="0">
                <a:solidFill>
                  <a:schemeClr val="tx1"/>
                </a:solidFill>
                <a:latin typeface="+mj-lt"/>
              </a:rPr>
              <a:t> </a:t>
            </a:r>
            <a:r>
              <a:rPr lang="en-US" sz="2000" dirty="0" err="1">
                <a:solidFill>
                  <a:schemeClr val="tx1"/>
                </a:solidFill>
                <a:latin typeface="+mj-lt"/>
              </a:rPr>
              <a:t>vốn</a:t>
            </a:r>
            <a:r>
              <a:rPr lang="en-US" sz="2000" dirty="0">
                <a:solidFill>
                  <a:schemeClr val="tx1"/>
                </a:solidFill>
                <a:latin typeface="+mj-lt"/>
              </a:rPr>
              <a:t> </a:t>
            </a:r>
            <a:r>
              <a:rPr lang="en-US" sz="2000" dirty="0" err="1">
                <a:solidFill>
                  <a:schemeClr val="tx1"/>
                </a:solidFill>
                <a:latin typeface="+mj-lt"/>
              </a:rPr>
              <a:t>thì</a:t>
            </a:r>
            <a:r>
              <a:rPr lang="en-US" sz="2000" dirty="0">
                <a:solidFill>
                  <a:schemeClr val="tx1"/>
                </a:solidFill>
                <a:latin typeface="+mj-lt"/>
              </a:rPr>
              <a:t> NPV </a:t>
            </a:r>
            <a:r>
              <a:rPr lang="en-US" sz="2000" dirty="0" err="1">
                <a:solidFill>
                  <a:schemeClr val="tx1"/>
                </a:solidFill>
                <a:latin typeface="+mj-lt"/>
              </a:rPr>
              <a:t>và</a:t>
            </a:r>
            <a:r>
              <a:rPr lang="en-US" sz="2000" dirty="0">
                <a:solidFill>
                  <a:schemeClr val="tx1"/>
                </a:solidFill>
                <a:latin typeface="+mj-lt"/>
              </a:rPr>
              <a:t> IRR </a:t>
            </a:r>
            <a:r>
              <a:rPr lang="en-US" sz="2000" dirty="0" err="1">
                <a:solidFill>
                  <a:schemeClr val="tx1"/>
                </a:solidFill>
                <a:latin typeface="+mj-lt"/>
              </a:rPr>
              <a:t>được</a:t>
            </a:r>
            <a:r>
              <a:rPr lang="en-US" sz="2000" dirty="0">
                <a:solidFill>
                  <a:schemeClr val="tx1"/>
                </a:solidFill>
                <a:latin typeface="+mj-lt"/>
              </a:rPr>
              <a:t> </a:t>
            </a:r>
            <a:r>
              <a:rPr lang="en-US" sz="2000" dirty="0" err="1">
                <a:solidFill>
                  <a:schemeClr val="tx1"/>
                </a:solidFill>
                <a:latin typeface="+mj-lt"/>
              </a:rPr>
              <a:t>ưa</a:t>
            </a:r>
            <a:r>
              <a:rPr lang="en-US" sz="2000" dirty="0">
                <a:solidFill>
                  <a:schemeClr val="tx1"/>
                </a:solidFill>
                <a:latin typeface="+mj-lt"/>
              </a:rPr>
              <a:t> </a:t>
            </a:r>
            <a:r>
              <a:rPr lang="en-US" sz="2000" dirty="0" err="1">
                <a:solidFill>
                  <a:schemeClr val="tx1"/>
                </a:solidFill>
                <a:latin typeface="+mj-lt"/>
              </a:rPr>
              <a:t>dùng</a:t>
            </a:r>
            <a:r>
              <a:rPr lang="en-US" sz="2000" dirty="0">
                <a:solidFill>
                  <a:schemeClr val="tx1"/>
                </a:solidFill>
                <a:latin typeface="+mj-lt"/>
              </a:rPr>
              <a:t>. </a:t>
            </a:r>
          </a:p>
          <a:p>
            <a:pPr algn="just" eaLnBrk="1" hangingPunct="1">
              <a:spcBef>
                <a:spcPct val="50000"/>
              </a:spcBef>
              <a:buFont typeface="Arial" panose="020B0604020202020204" pitchFamily="34" charset="0"/>
              <a:buChar char="•"/>
            </a:pPr>
            <a:r>
              <a:rPr lang="en-US" sz="2000" dirty="0" err="1">
                <a:solidFill>
                  <a:schemeClr val="tx1"/>
                </a:solidFill>
                <a:latin typeface="+mj-lt"/>
              </a:rPr>
              <a:t>Một</a:t>
            </a:r>
            <a:r>
              <a:rPr lang="en-US" sz="2000" dirty="0">
                <a:solidFill>
                  <a:schemeClr val="tx1"/>
                </a:solidFill>
                <a:latin typeface="+mj-lt"/>
              </a:rPr>
              <a:t> </a:t>
            </a:r>
            <a:r>
              <a:rPr lang="en-US" sz="2000" dirty="0" err="1">
                <a:solidFill>
                  <a:schemeClr val="tx1"/>
                </a:solidFill>
                <a:latin typeface="+mj-lt"/>
              </a:rPr>
              <a:t>ngân</a:t>
            </a:r>
            <a:r>
              <a:rPr lang="en-US" sz="2000" dirty="0">
                <a:solidFill>
                  <a:schemeClr val="tx1"/>
                </a:solidFill>
                <a:latin typeface="+mj-lt"/>
              </a:rPr>
              <a:t> </a:t>
            </a:r>
            <a:r>
              <a:rPr lang="en-US" sz="2000" dirty="0" err="1">
                <a:solidFill>
                  <a:schemeClr val="tx1"/>
                </a:solidFill>
                <a:latin typeface="+mj-lt"/>
              </a:rPr>
              <a:t>hàng</a:t>
            </a:r>
            <a:r>
              <a:rPr lang="en-US" sz="2000" dirty="0">
                <a:solidFill>
                  <a:schemeClr val="tx1"/>
                </a:solidFill>
                <a:latin typeface="+mj-lt"/>
              </a:rPr>
              <a:t> </a:t>
            </a:r>
            <a:r>
              <a:rPr lang="en-US" sz="2000" dirty="0" err="1">
                <a:solidFill>
                  <a:schemeClr val="tx1"/>
                </a:solidFill>
                <a:latin typeface="+mj-lt"/>
              </a:rPr>
              <a:t>cho</a:t>
            </a:r>
            <a:r>
              <a:rPr lang="en-US" sz="2000" dirty="0">
                <a:solidFill>
                  <a:schemeClr val="tx1"/>
                </a:solidFill>
                <a:latin typeface="+mj-lt"/>
              </a:rPr>
              <a:t> </a:t>
            </a:r>
            <a:r>
              <a:rPr lang="en-US" sz="2000" dirty="0" err="1">
                <a:solidFill>
                  <a:schemeClr val="tx1"/>
                </a:solidFill>
                <a:latin typeface="+mj-lt"/>
              </a:rPr>
              <a:t>vay</a:t>
            </a:r>
            <a:r>
              <a:rPr lang="en-US" sz="2000" dirty="0">
                <a:solidFill>
                  <a:schemeClr val="tx1"/>
                </a:solidFill>
                <a:latin typeface="+mj-lt"/>
              </a:rPr>
              <a:t> </a:t>
            </a:r>
            <a:r>
              <a:rPr lang="en-US" sz="2000" dirty="0" err="1">
                <a:solidFill>
                  <a:schemeClr val="tx1"/>
                </a:solidFill>
                <a:latin typeface="+mj-lt"/>
              </a:rPr>
              <a:t>và</a:t>
            </a:r>
            <a:r>
              <a:rPr lang="en-US" sz="2000" dirty="0">
                <a:solidFill>
                  <a:schemeClr val="tx1"/>
                </a:solidFill>
                <a:latin typeface="+mj-lt"/>
              </a:rPr>
              <a:t> </a:t>
            </a:r>
            <a:r>
              <a:rPr lang="en-US" sz="2000" dirty="0" err="1">
                <a:solidFill>
                  <a:schemeClr val="tx1"/>
                </a:solidFill>
                <a:latin typeface="+mj-lt"/>
              </a:rPr>
              <a:t>có</a:t>
            </a:r>
            <a:r>
              <a:rPr lang="en-US" sz="2000" dirty="0">
                <a:solidFill>
                  <a:schemeClr val="tx1"/>
                </a:solidFill>
                <a:latin typeface="+mj-lt"/>
              </a:rPr>
              <a:t> </a:t>
            </a:r>
            <a:r>
              <a:rPr lang="en-US" sz="2000" dirty="0" err="1">
                <a:solidFill>
                  <a:schemeClr val="tx1"/>
                </a:solidFill>
                <a:latin typeface="+mj-lt"/>
              </a:rPr>
              <a:t>một</a:t>
            </a:r>
            <a:r>
              <a:rPr lang="en-US" sz="2000" dirty="0">
                <a:solidFill>
                  <a:schemeClr val="tx1"/>
                </a:solidFill>
                <a:latin typeface="+mj-lt"/>
              </a:rPr>
              <a:t> </a:t>
            </a:r>
            <a:r>
              <a:rPr lang="en-US" sz="2000" dirty="0" err="1">
                <a:solidFill>
                  <a:schemeClr val="tx1"/>
                </a:solidFill>
                <a:latin typeface="+mj-lt"/>
              </a:rPr>
              <a:t>số</a:t>
            </a:r>
            <a:r>
              <a:rPr lang="en-US" sz="2000" dirty="0">
                <a:solidFill>
                  <a:schemeClr val="tx1"/>
                </a:solidFill>
                <a:latin typeface="+mj-lt"/>
              </a:rPr>
              <a:t> </a:t>
            </a:r>
            <a:r>
              <a:rPr lang="en-US" sz="2000" dirty="0" err="1">
                <a:solidFill>
                  <a:schemeClr val="tx1"/>
                </a:solidFill>
                <a:latin typeface="+mj-lt"/>
              </a:rPr>
              <a:t>phương</a:t>
            </a:r>
            <a:r>
              <a:rPr lang="en-US" sz="2000" dirty="0">
                <a:solidFill>
                  <a:schemeClr val="tx1"/>
                </a:solidFill>
                <a:latin typeface="+mj-lt"/>
              </a:rPr>
              <a:t> </a:t>
            </a:r>
            <a:r>
              <a:rPr lang="en-US" sz="2000" dirty="0" err="1">
                <a:solidFill>
                  <a:schemeClr val="tx1"/>
                </a:solidFill>
                <a:latin typeface="+mj-lt"/>
              </a:rPr>
              <a:t>án</a:t>
            </a:r>
            <a:r>
              <a:rPr lang="en-US" sz="2000" dirty="0">
                <a:solidFill>
                  <a:schemeClr val="tx1"/>
                </a:solidFill>
                <a:latin typeface="+mj-lt"/>
              </a:rPr>
              <a:t> </a:t>
            </a:r>
            <a:r>
              <a:rPr lang="en-US" sz="2000" dirty="0" err="1">
                <a:solidFill>
                  <a:schemeClr val="tx1"/>
                </a:solidFill>
                <a:latin typeface="+mj-lt"/>
              </a:rPr>
              <a:t>đầu</a:t>
            </a:r>
            <a:r>
              <a:rPr lang="en-US" sz="2000" dirty="0">
                <a:solidFill>
                  <a:schemeClr val="tx1"/>
                </a:solidFill>
                <a:latin typeface="+mj-lt"/>
              </a:rPr>
              <a:t> </a:t>
            </a:r>
            <a:r>
              <a:rPr lang="en-US" sz="2000" dirty="0" err="1">
                <a:solidFill>
                  <a:schemeClr val="tx1"/>
                </a:solidFill>
                <a:latin typeface="+mj-lt"/>
              </a:rPr>
              <a:t>tư</a:t>
            </a:r>
            <a:r>
              <a:rPr lang="en-US" sz="2000" dirty="0">
                <a:solidFill>
                  <a:schemeClr val="tx1"/>
                </a:solidFill>
                <a:latin typeface="+mj-lt"/>
              </a:rPr>
              <a:t> </a:t>
            </a:r>
            <a:r>
              <a:rPr lang="en-US" sz="2000" dirty="0" err="1">
                <a:solidFill>
                  <a:schemeClr val="tx1"/>
                </a:solidFill>
                <a:latin typeface="+mj-lt"/>
              </a:rPr>
              <a:t>sẽ</a:t>
            </a:r>
            <a:r>
              <a:rPr lang="en-US" sz="2000" dirty="0">
                <a:solidFill>
                  <a:schemeClr val="tx1"/>
                </a:solidFill>
                <a:latin typeface="+mj-lt"/>
              </a:rPr>
              <a:t> </a:t>
            </a:r>
            <a:r>
              <a:rPr lang="en-US" sz="2000" dirty="0" err="1">
                <a:solidFill>
                  <a:schemeClr val="tx1"/>
                </a:solidFill>
                <a:latin typeface="+mj-lt"/>
              </a:rPr>
              <a:t>muốn</a:t>
            </a:r>
            <a:r>
              <a:rPr lang="en-US" sz="2000" dirty="0">
                <a:solidFill>
                  <a:schemeClr val="tx1"/>
                </a:solidFill>
                <a:latin typeface="+mj-lt"/>
              </a:rPr>
              <a:t> </a:t>
            </a:r>
            <a:r>
              <a:rPr lang="en-US" sz="2000" dirty="0" err="1">
                <a:solidFill>
                  <a:schemeClr val="tx1"/>
                </a:solidFill>
                <a:latin typeface="+mj-lt"/>
              </a:rPr>
              <a:t>dùng</a:t>
            </a:r>
            <a:r>
              <a:rPr lang="en-US" sz="2000" dirty="0">
                <a:solidFill>
                  <a:schemeClr val="tx1"/>
                </a:solidFill>
                <a:latin typeface="+mj-lt"/>
              </a:rPr>
              <a:t> </a:t>
            </a:r>
            <a:r>
              <a:rPr lang="en-US" sz="2000" dirty="0" err="1">
                <a:solidFill>
                  <a:schemeClr val="tx1"/>
                </a:solidFill>
                <a:latin typeface="+mj-lt"/>
              </a:rPr>
              <a:t>phương</a:t>
            </a:r>
            <a:r>
              <a:rPr lang="en-US" sz="2000" dirty="0">
                <a:solidFill>
                  <a:schemeClr val="tx1"/>
                </a:solidFill>
                <a:latin typeface="+mj-lt"/>
              </a:rPr>
              <a:t> </a:t>
            </a:r>
            <a:r>
              <a:rPr lang="en-US" sz="2000" dirty="0" err="1">
                <a:solidFill>
                  <a:schemeClr val="tx1"/>
                </a:solidFill>
                <a:latin typeface="+mj-lt"/>
              </a:rPr>
              <a:t>pháp</a:t>
            </a:r>
            <a:r>
              <a:rPr lang="en-US" sz="2000" dirty="0">
                <a:solidFill>
                  <a:schemeClr val="tx1"/>
                </a:solidFill>
                <a:latin typeface="+mj-lt"/>
              </a:rPr>
              <a:t> NPV </a:t>
            </a:r>
            <a:r>
              <a:rPr lang="en-US" sz="2000" dirty="0" err="1">
                <a:solidFill>
                  <a:schemeClr val="tx1"/>
                </a:solidFill>
                <a:latin typeface="+mj-lt"/>
              </a:rPr>
              <a:t>và</a:t>
            </a:r>
            <a:r>
              <a:rPr lang="en-US" sz="2000" dirty="0">
                <a:solidFill>
                  <a:schemeClr val="tx1"/>
                </a:solidFill>
                <a:latin typeface="+mj-lt"/>
              </a:rPr>
              <a:t> IRR </a:t>
            </a:r>
            <a:r>
              <a:rPr lang="en-US" sz="2000" dirty="0" err="1">
                <a:solidFill>
                  <a:schemeClr val="tx1"/>
                </a:solidFill>
                <a:latin typeface="+mj-lt"/>
              </a:rPr>
              <a:t>để</a:t>
            </a:r>
            <a:r>
              <a:rPr lang="en-US" sz="2000" dirty="0">
                <a:solidFill>
                  <a:schemeClr val="tx1"/>
                </a:solidFill>
                <a:latin typeface="+mj-lt"/>
              </a:rPr>
              <a:t> so </a:t>
            </a:r>
            <a:r>
              <a:rPr lang="en-US" sz="2000" dirty="0" err="1">
                <a:solidFill>
                  <a:schemeClr val="tx1"/>
                </a:solidFill>
                <a:latin typeface="+mj-lt"/>
              </a:rPr>
              <a:t>sánh</a:t>
            </a:r>
            <a:r>
              <a:rPr lang="en-US" sz="2000" dirty="0">
                <a:solidFill>
                  <a:schemeClr val="tx1"/>
                </a:solidFill>
                <a:latin typeface="+mj-lt"/>
              </a:rPr>
              <a:t> </a:t>
            </a:r>
            <a:r>
              <a:rPr lang="en-US" sz="2000" dirty="0" err="1">
                <a:solidFill>
                  <a:schemeClr val="tx1"/>
                </a:solidFill>
                <a:latin typeface="+mj-lt"/>
              </a:rPr>
              <a:t>lợi</a:t>
            </a:r>
            <a:r>
              <a:rPr lang="en-US" sz="2000" dirty="0">
                <a:solidFill>
                  <a:schemeClr val="tx1"/>
                </a:solidFill>
                <a:latin typeface="+mj-lt"/>
              </a:rPr>
              <a:t> </a:t>
            </a:r>
            <a:r>
              <a:rPr lang="en-US" sz="2000" dirty="0" err="1">
                <a:solidFill>
                  <a:schemeClr val="tx1"/>
                </a:solidFill>
                <a:latin typeface="+mj-lt"/>
              </a:rPr>
              <a:t>nhuận</a:t>
            </a:r>
            <a:r>
              <a:rPr lang="en-US" sz="2000" dirty="0">
                <a:solidFill>
                  <a:schemeClr val="tx1"/>
                </a:solidFill>
                <a:latin typeface="+mj-lt"/>
              </a:rPr>
              <a:t> </a:t>
            </a:r>
            <a:r>
              <a:rPr lang="en-US" sz="2000" dirty="0" err="1">
                <a:solidFill>
                  <a:schemeClr val="tx1"/>
                </a:solidFill>
                <a:latin typeface="+mj-lt"/>
              </a:rPr>
              <a:t>với</a:t>
            </a:r>
            <a:r>
              <a:rPr lang="en-US" sz="2000" dirty="0">
                <a:solidFill>
                  <a:schemeClr val="tx1"/>
                </a:solidFill>
                <a:latin typeface="+mj-lt"/>
              </a:rPr>
              <a:t> </a:t>
            </a:r>
            <a:r>
              <a:rPr lang="en-US" sz="2000" dirty="0" err="1">
                <a:solidFill>
                  <a:schemeClr val="tx1"/>
                </a:solidFill>
                <a:latin typeface="+mj-lt"/>
              </a:rPr>
              <a:t>những</a:t>
            </a:r>
            <a:r>
              <a:rPr lang="en-US" sz="2000" dirty="0">
                <a:solidFill>
                  <a:schemeClr val="tx1"/>
                </a:solidFill>
                <a:latin typeface="+mj-lt"/>
              </a:rPr>
              <a:t> </a:t>
            </a:r>
            <a:r>
              <a:rPr lang="en-US" sz="2000" dirty="0" err="1">
                <a:solidFill>
                  <a:schemeClr val="tx1"/>
                </a:solidFill>
                <a:latin typeface="+mj-lt"/>
              </a:rPr>
              <a:t>phương</a:t>
            </a:r>
            <a:r>
              <a:rPr lang="en-US" sz="2000" dirty="0">
                <a:solidFill>
                  <a:schemeClr val="tx1"/>
                </a:solidFill>
                <a:latin typeface="+mj-lt"/>
              </a:rPr>
              <a:t> </a:t>
            </a:r>
            <a:r>
              <a:rPr lang="en-US" sz="2000" dirty="0" err="1">
                <a:solidFill>
                  <a:schemeClr val="tx1"/>
                </a:solidFill>
                <a:latin typeface="+mj-lt"/>
              </a:rPr>
              <a:t>án</a:t>
            </a:r>
            <a:r>
              <a:rPr lang="en-US" sz="2000" dirty="0">
                <a:solidFill>
                  <a:schemeClr val="tx1"/>
                </a:solidFill>
                <a:latin typeface="+mj-lt"/>
              </a:rPr>
              <a:t> </a:t>
            </a:r>
            <a:r>
              <a:rPr lang="en-US" sz="2000" dirty="0" err="1">
                <a:solidFill>
                  <a:schemeClr val="tx1"/>
                </a:solidFill>
                <a:latin typeface="+mj-lt"/>
              </a:rPr>
              <a:t>đầu</a:t>
            </a:r>
            <a:r>
              <a:rPr lang="en-US" sz="2000" dirty="0">
                <a:solidFill>
                  <a:schemeClr val="tx1"/>
                </a:solidFill>
                <a:latin typeface="+mj-lt"/>
              </a:rPr>
              <a:t> </a:t>
            </a:r>
            <a:r>
              <a:rPr lang="en-US" sz="2000" dirty="0" err="1">
                <a:solidFill>
                  <a:schemeClr val="tx1"/>
                </a:solidFill>
                <a:latin typeface="+mj-lt"/>
              </a:rPr>
              <a:t>tư</a:t>
            </a:r>
            <a:r>
              <a:rPr lang="en-US" sz="2000" dirty="0">
                <a:solidFill>
                  <a:schemeClr val="tx1"/>
                </a:solidFill>
                <a:latin typeface="+mj-lt"/>
              </a:rPr>
              <a:t> </a:t>
            </a:r>
            <a:r>
              <a:rPr lang="en-US" sz="2000" dirty="0" err="1">
                <a:solidFill>
                  <a:schemeClr val="tx1"/>
                </a:solidFill>
                <a:latin typeface="+mj-lt"/>
              </a:rPr>
              <a:t>khác</a:t>
            </a:r>
            <a:endParaRPr lang="en-US" sz="2000" dirty="0">
              <a:solidFill>
                <a:schemeClr val="tx1"/>
              </a:solidFill>
              <a:latin typeface="+mj-lt"/>
            </a:endParaRPr>
          </a:p>
          <a:p>
            <a:pPr algn="just" eaLnBrk="1" hangingPunct="1">
              <a:lnSpc>
                <a:spcPct val="90000"/>
              </a:lnSpc>
              <a:spcBef>
                <a:spcPct val="50000"/>
              </a:spcBef>
              <a:buClrTx/>
              <a:buSzTx/>
              <a:buFont typeface="Arial" panose="020B0604020202020204" pitchFamily="34" charset="0"/>
              <a:buChar char="•"/>
            </a:pPr>
            <a:r>
              <a:rPr lang="en-US" sz="2000" dirty="0" err="1">
                <a:solidFill>
                  <a:schemeClr val="tx1"/>
                </a:solidFill>
                <a:latin typeface="+mj-lt"/>
              </a:rPr>
              <a:t>Đối</a:t>
            </a:r>
            <a:r>
              <a:rPr lang="en-US" sz="2000" dirty="0">
                <a:solidFill>
                  <a:schemeClr val="tx1"/>
                </a:solidFill>
                <a:latin typeface="+mj-lt"/>
              </a:rPr>
              <a:t> </a:t>
            </a:r>
            <a:r>
              <a:rPr lang="en-US" sz="2000" dirty="0" err="1">
                <a:solidFill>
                  <a:schemeClr val="tx1"/>
                </a:solidFill>
                <a:latin typeface="+mj-lt"/>
              </a:rPr>
              <a:t>với</a:t>
            </a:r>
            <a:r>
              <a:rPr lang="en-US" sz="2000" dirty="0">
                <a:solidFill>
                  <a:schemeClr val="tx1"/>
                </a:solidFill>
                <a:latin typeface="+mj-lt"/>
              </a:rPr>
              <a:t> </a:t>
            </a:r>
            <a:r>
              <a:rPr lang="en-US" sz="2000" dirty="0" err="1">
                <a:solidFill>
                  <a:schemeClr val="tx1"/>
                </a:solidFill>
                <a:latin typeface="+mj-lt"/>
              </a:rPr>
              <a:t>các</a:t>
            </a:r>
            <a:r>
              <a:rPr lang="en-US" sz="2000" dirty="0">
                <a:solidFill>
                  <a:schemeClr val="tx1"/>
                </a:solidFill>
                <a:latin typeface="+mj-lt"/>
              </a:rPr>
              <a:t> </a:t>
            </a:r>
            <a:r>
              <a:rPr lang="en-US" sz="2000" dirty="0" err="1">
                <a:solidFill>
                  <a:schemeClr val="tx1"/>
                </a:solidFill>
                <a:latin typeface="+mj-lt"/>
              </a:rPr>
              <a:t>dự</a:t>
            </a:r>
            <a:r>
              <a:rPr lang="en-US" sz="2000" dirty="0">
                <a:solidFill>
                  <a:schemeClr val="tx1"/>
                </a:solidFill>
                <a:latin typeface="+mj-lt"/>
              </a:rPr>
              <a:t> </a:t>
            </a:r>
            <a:r>
              <a:rPr lang="en-US" sz="2000" dirty="0" err="1">
                <a:solidFill>
                  <a:schemeClr val="tx1"/>
                </a:solidFill>
                <a:latin typeface="+mj-lt"/>
              </a:rPr>
              <a:t>án</a:t>
            </a:r>
            <a:r>
              <a:rPr lang="en-US" sz="2000" dirty="0">
                <a:solidFill>
                  <a:schemeClr val="tx1"/>
                </a:solidFill>
                <a:latin typeface="+mj-lt"/>
              </a:rPr>
              <a:t> </a:t>
            </a:r>
            <a:r>
              <a:rPr lang="en-US" sz="2000" dirty="0" err="1">
                <a:solidFill>
                  <a:schemeClr val="tx1"/>
                </a:solidFill>
                <a:latin typeface="+mj-lt"/>
              </a:rPr>
              <a:t>nhỏ</a:t>
            </a:r>
            <a:r>
              <a:rPr lang="en-US" sz="2000" dirty="0">
                <a:solidFill>
                  <a:schemeClr val="tx1"/>
                </a:solidFill>
                <a:latin typeface="+mj-lt"/>
              </a:rPr>
              <a:t>, </a:t>
            </a:r>
            <a:r>
              <a:rPr lang="en-US" sz="2000" dirty="0" err="1">
                <a:solidFill>
                  <a:schemeClr val="tx1"/>
                </a:solidFill>
                <a:latin typeface="+mj-lt"/>
              </a:rPr>
              <a:t>việc</a:t>
            </a:r>
            <a:r>
              <a:rPr lang="en-US" sz="2000" dirty="0">
                <a:solidFill>
                  <a:schemeClr val="tx1"/>
                </a:solidFill>
                <a:latin typeface="+mj-lt"/>
              </a:rPr>
              <a:t> </a:t>
            </a:r>
            <a:r>
              <a:rPr lang="en-US" sz="2000" dirty="0" err="1">
                <a:solidFill>
                  <a:schemeClr val="tx1"/>
                </a:solidFill>
                <a:latin typeface="+mj-lt"/>
              </a:rPr>
              <a:t>tính</a:t>
            </a:r>
            <a:r>
              <a:rPr lang="en-US" sz="2000" dirty="0">
                <a:solidFill>
                  <a:schemeClr val="tx1"/>
                </a:solidFill>
                <a:latin typeface="+mj-lt"/>
              </a:rPr>
              <a:t> </a:t>
            </a:r>
            <a:r>
              <a:rPr lang="en-US" sz="2000" dirty="0" err="1">
                <a:solidFill>
                  <a:schemeClr val="tx1"/>
                </a:solidFill>
                <a:latin typeface="+mj-lt"/>
              </a:rPr>
              <a:t>toán</a:t>
            </a:r>
            <a:r>
              <a:rPr lang="en-US" sz="2000" dirty="0">
                <a:solidFill>
                  <a:schemeClr val="tx1"/>
                </a:solidFill>
                <a:latin typeface="+mj-lt"/>
              </a:rPr>
              <a:t> </a:t>
            </a:r>
            <a:r>
              <a:rPr lang="en-US" sz="2000" dirty="0" err="1">
                <a:solidFill>
                  <a:schemeClr val="tx1"/>
                </a:solidFill>
                <a:latin typeface="+mj-lt"/>
              </a:rPr>
              <a:t>thời</a:t>
            </a:r>
            <a:r>
              <a:rPr lang="en-US" sz="2000" dirty="0">
                <a:solidFill>
                  <a:schemeClr val="tx1"/>
                </a:solidFill>
                <a:latin typeface="+mj-lt"/>
              </a:rPr>
              <a:t> </a:t>
            </a:r>
            <a:r>
              <a:rPr lang="en-US" sz="2000" dirty="0" err="1">
                <a:solidFill>
                  <a:schemeClr val="tx1"/>
                </a:solidFill>
                <a:latin typeface="+mj-lt"/>
              </a:rPr>
              <a:t>gian</a:t>
            </a:r>
            <a:r>
              <a:rPr lang="en-US" sz="2000" dirty="0">
                <a:solidFill>
                  <a:schemeClr val="tx1"/>
                </a:solidFill>
                <a:latin typeface="+mj-lt"/>
              </a:rPr>
              <a:t> </a:t>
            </a:r>
            <a:r>
              <a:rPr lang="en-US" sz="2000" dirty="0" err="1">
                <a:solidFill>
                  <a:schemeClr val="tx1"/>
                </a:solidFill>
                <a:latin typeface="+mj-lt"/>
              </a:rPr>
              <a:t>hoàn</a:t>
            </a:r>
            <a:r>
              <a:rPr lang="en-US" sz="2000" dirty="0">
                <a:solidFill>
                  <a:schemeClr val="tx1"/>
                </a:solidFill>
                <a:latin typeface="+mj-lt"/>
              </a:rPr>
              <a:t> </a:t>
            </a:r>
            <a:r>
              <a:rPr lang="en-US" sz="2000" dirty="0" err="1">
                <a:solidFill>
                  <a:schemeClr val="tx1"/>
                </a:solidFill>
                <a:latin typeface="+mj-lt"/>
              </a:rPr>
              <a:t>vốn</a:t>
            </a:r>
            <a:r>
              <a:rPr lang="en-US" sz="2000" dirty="0">
                <a:solidFill>
                  <a:schemeClr val="tx1"/>
                </a:solidFill>
                <a:latin typeface="+mj-lt"/>
              </a:rPr>
              <a:t> </a:t>
            </a:r>
            <a:r>
              <a:rPr lang="en-US" sz="2000" dirty="0" err="1">
                <a:solidFill>
                  <a:schemeClr val="tx1"/>
                </a:solidFill>
                <a:latin typeface="+mj-lt"/>
              </a:rPr>
              <a:t>có</a:t>
            </a:r>
            <a:r>
              <a:rPr lang="en-US" sz="2000" dirty="0">
                <a:solidFill>
                  <a:schemeClr val="tx1"/>
                </a:solidFill>
                <a:latin typeface="+mj-lt"/>
              </a:rPr>
              <a:t> </a:t>
            </a:r>
            <a:r>
              <a:rPr lang="en-US" sz="2000" dirty="0" err="1">
                <a:solidFill>
                  <a:schemeClr val="tx1"/>
                </a:solidFill>
                <a:latin typeface="+mj-lt"/>
              </a:rPr>
              <a:t>thể</a:t>
            </a:r>
            <a:r>
              <a:rPr lang="en-US" sz="2000" dirty="0">
                <a:solidFill>
                  <a:schemeClr val="tx1"/>
                </a:solidFill>
                <a:latin typeface="+mj-lt"/>
              </a:rPr>
              <a:t> </a:t>
            </a:r>
            <a:r>
              <a:rPr lang="en-US" sz="2000" dirty="0" err="1">
                <a:solidFill>
                  <a:schemeClr val="tx1"/>
                </a:solidFill>
                <a:latin typeface="+mj-lt"/>
              </a:rPr>
              <a:t>là</a:t>
            </a:r>
            <a:r>
              <a:rPr lang="en-US" sz="2000" dirty="0">
                <a:solidFill>
                  <a:schemeClr val="tx1"/>
                </a:solidFill>
                <a:latin typeface="+mj-lt"/>
              </a:rPr>
              <a:t> </a:t>
            </a:r>
            <a:r>
              <a:rPr lang="en-US" sz="2000" dirty="0" err="1">
                <a:solidFill>
                  <a:schemeClr val="tx1"/>
                </a:solidFill>
                <a:latin typeface="+mj-lt"/>
              </a:rPr>
              <a:t>đủ</a:t>
            </a:r>
            <a:r>
              <a:rPr lang="en-US" sz="2000" dirty="0">
                <a:solidFill>
                  <a:schemeClr val="tx1"/>
                </a:solidFill>
                <a:latin typeface="+mj-lt"/>
              </a:rPr>
              <a:t> </a:t>
            </a:r>
            <a:r>
              <a:rPr lang="en-US" sz="2000" dirty="0" err="1">
                <a:solidFill>
                  <a:schemeClr val="tx1"/>
                </a:solidFill>
                <a:latin typeface="+mj-lt"/>
              </a:rPr>
              <a:t>nhưng</a:t>
            </a:r>
            <a:r>
              <a:rPr lang="en-US" sz="2000" dirty="0">
                <a:solidFill>
                  <a:schemeClr val="tx1"/>
                </a:solidFill>
                <a:latin typeface="+mj-lt"/>
              </a:rPr>
              <a:t> </a:t>
            </a:r>
            <a:r>
              <a:rPr lang="en-US" sz="2000" dirty="0" err="1">
                <a:solidFill>
                  <a:schemeClr val="tx1"/>
                </a:solidFill>
                <a:latin typeface="+mj-lt"/>
              </a:rPr>
              <a:t>đối</a:t>
            </a:r>
            <a:r>
              <a:rPr lang="en-US" sz="2000" dirty="0">
                <a:solidFill>
                  <a:schemeClr val="tx1"/>
                </a:solidFill>
                <a:latin typeface="+mj-lt"/>
              </a:rPr>
              <a:t> </a:t>
            </a:r>
            <a:r>
              <a:rPr lang="en-US" sz="2000" dirty="0" err="1">
                <a:solidFill>
                  <a:schemeClr val="tx1"/>
                </a:solidFill>
                <a:latin typeface="+mj-lt"/>
              </a:rPr>
              <a:t>với</a:t>
            </a:r>
            <a:r>
              <a:rPr lang="en-US" sz="2000" dirty="0">
                <a:solidFill>
                  <a:schemeClr val="tx1"/>
                </a:solidFill>
                <a:latin typeface="+mj-lt"/>
              </a:rPr>
              <a:t> </a:t>
            </a:r>
            <a:r>
              <a:rPr lang="en-US" sz="2000" dirty="0" err="1">
                <a:solidFill>
                  <a:schemeClr val="tx1"/>
                </a:solidFill>
                <a:latin typeface="+mj-lt"/>
              </a:rPr>
              <a:t>các</a:t>
            </a:r>
            <a:r>
              <a:rPr lang="en-US" sz="2000" dirty="0">
                <a:solidFill>
                  <a:schemeClr val="tx1"/>
                </a:solidFill>
                <a:latin typeface="+mj-lt"/>
              </a:rPr>
              <a:t> </a:t>
            </a:r>
            <a:r>
              <a:rPr lang="en-US" sz="2000" dirty="0" err="1">
                <a:solidFill>
                  <a:schemeClr val="tx1"/>
                </a:solidFill>
                <a:latin typeface="+mj-lt"/>
              </a:rPr>
              <a:t>dự</a:t>
            </a:r>
            <a:r>
              <a:rPr lang="en-US" sz="2000" dirty="0">
                <a:solidFill>
                  <a:schemeClr val="tx1"/>
                </a:solidFill>
                <a:latin typeface="+mj-lt"/>
              </a:rPr>
              <a:t> </a:t>
            </a:r>
            <a:r>
              <a:rPr lang="en-US" sz="2000" dirty="0" err="1">
                <a:solidFill>
                  <a:schemeClr val="tx1"/>
                </a:solidFill>
                <a:latin typeface="+mj-lt"/>
              </a:rPr>
              <a:t>án</a:t>
            </a:r>
            <a:r>
              <a:rPr lang="en-US" sz="2000" dirty="0">
                <a:solidFill>
                  <a:schemeClr val="tx1"/>
                </a:solidFill>
                <a:latin typeface="+mj-lt"/>
              </a:rPr>
              <a:t> </a:t>
            </a:r>
            <a:r>
              <a:rPr lang="en-US" sz="2000" dirty="0" err="1">
                <a:solidFill>
                  <a:schemeClr val="tx1"/>
                </a:solidFill>
                <a:latin typeface="+mj-lt"/>
              </a:rPr>
              <a:t>lớn</a:t>
            </a:r>
            <a:r>
              <a:rPr lang="en-US" sz="2000" dirty="0">
                <a:solidFill>
                  <a:schemeClr val="tx1"/>
                </a:solidFill>
                <a:latin typeface="+mj-lt"/>
              </a:rPr>
              <a:t> </a:t>
            </a:r>
            <a:r>
              <a:rPr lang="en-US" sz="2000" dirty="0" err="1">
                <a:solidFill>
                  <a:schemeClr val="tx1"/>
                </a:solidFill>
                <a:latin typeface="+mj-lt"/>
              </a:rPr>
              <a:t>mà</a:t>
            </a:r>
            <a:r>
              <a:rPr lang="en-US" sz="2000" dirty="0">
                <a:solidFill>
                  <a:schemeClr val="tx1"/>
                </a:solidFill>
                <a:latin typeface="+mj-lt"/>
              </a:rPr>
              <a:t> </a:t>
            </a:r>
            <a:r>
              <a:rPr lang="en-US" sz="2000" dirty="0" err="1">
                <a:solidFill>
                  <a:schemeClr val="tx1"/>
                </a:solidFill>
                <a:latin typeface="+mj-lt"/>
              </a:rPr>
              <a:t>có</a:t>
            </a:r>
            <a:r>
              <a:rPr lang="en-US" sz="2000" dirty="0">
                <a:solidFill>
                  <a:schemeClr val="tx1"/>
                </a:solidFill>
                <a:latin typeface="+mj-lt"/>
              </a:rPr>
              <a:t> </a:t>
            </a:r>
            <a:r>
              <a:rPr lang="en-US" sz="2000" dirty="0" err="1">
                <a:solidFill>
                  <a:schemeClr val="tx1"/>
                </a:solidFill>
                <a:latin typeface="+mj-lt"/>
              </a:rPr>
              <a:t>cần</a:t>
            </a:r>
            <a:r>
              <a:rPr lang="en-US" sz="2000" dirty="0">
                <a:solidFill>
                  <a:schemeClr val="tx1"/>
                </a:solidFill>
                <a:latin typeface="+mj-lt"/>
              </a:rPr>
              <a:t> </a:t>
            </a:r>
            <a:r>
              <a:rPr lang="en-US" sz="2000" dirty="0" err="1">
                <a:solidFill>
                  <a:schemeClr val="tx1"/>
                </a:solidFill>
                <a:latin typeface="+mj-lt"/>
              </a:rPr>
              <a:t>đến</a:t>
            </a:r>
            <a:r>
              <a:rPr lang="en-US" sz="2000" dirty="0">
                <a:solidFill>
                  <a:schemeClr val="tx1"/>
                </a:solidFill>
                <a:latin typeface="+mj-lt"/>
              </a:rPr>
              <a:t> </a:t>
            </a:r>
            <a:r>
              <a:rPr lang="en-US" sz="2000" dirty="0" err="1">
                <a:solidFill>
                  <a:schemeClr val="tx1"/>
                </a:solidFill>
                <a:latin typeface="+mj-lt"/>
              </a:rPr>
              <a:t>vốn</a:t>
            </a:r>
            <a:r>
              <a:rPr lang="en-US" sz="2000" dirty="0">
                <a:solidFill>
                  <a:schemeClr val="tx1"/>
                </a:solidFill>
                <a:latin typeface="+mj-lt"/>
              </a:rPr>
              <a:t> </a:t>
            </a:r>
            <a:r>
              <a:rPr lang="en-US" sz="2000" dirty="0" err="1">
                <a:solidFill>
                  <a:schemeClr val="tx1"/>
                </a:solidFill>
                <a:latin typeface="+mj-lt"/>
              </a:rPr>
              <a:t>vay</a:t>
            </a:r>
            <a:r>
              <a:rPr lang="en-US" sz="2000" dirty="0">
                <a:solidFill>
                  <a:schemeClr val="tx1"/>
                </a:solidFill>
                <a:latin typeface="+mj-lt"/>
              </a:rPr>
              <a:t> </a:t>
            </a:r>
            <a:r>
              <a:rPr lang="en-US" sz="2000" dirty="0" err="1">
                <a:solidFill>
                  <a:schemeClr val="tx1"/>
                </a:solidFill>
                <a:latin typeface="+mj-lt"/>
              </a:rPr>
              <a:t>bên</a:t>
            </a:r>
            <a:r>
              <a:rPr lang="en-US" sz="2000" dirty="0">
                <a:solidFill>
                  <a:schemeClr val="tx1"/>
                </a:solidFill>
                <a:latin typeface="+mj-lt"/>
              </a:rPr>
              <a:t> </a:t>
            </a:r>
            <a:r>
              <a:rPr lang="en-US" sz="2000" dirty="0" err="1">
                <a:solidFill>
                  <a:schemeClr val="tx1"/>
                </a:solidFill>
                <a:latin typeface="+mj-lt"/>
              </a:rPr>
              <a:t>ngoài</a:t>
            </a:r>
            <a:r>
              <a:rPr lang="en-US" sz="2000" dirty="0">
                <a:solidFill>
                  <a:schemeClr val="tx1"/>
                </a:solidFill>
                <a:latin typeface="+mj-lt"/>
              </a:rPr>
              <a:t> </a:t>
            </a:r>
            <a:r>
              <a:rPr lang="en-US" sz="2000" dirty="0" err="1">
                <a:solidFill>
                  <a:schemeClr val="tx1"/>
                </a:solidFill>
                <a:latin typeface="+mj-lt"/>
              </a:rPr>
              <a:t>thì</a:t>
            </a:r>
            <a:r>
              <a:rPr lang="en-US" sz="2000" dirty="0">
                <a:solidFill>
                  <a:schemeClr val="tx1"/>
                </a:solidFill>
                <a:latin typeface="+mj-lt"/>
              </a:rPr>
              <a:t> </a:t>
            </a:r>
            <a:r>
              <a:rPr lang="en-US" sz="2000" dirty="0" err="1">
                <a:solidFill>
                  <a:schemeClr val="tx1"/>
                </a:solidFill>
                <a:latin typeface="+mj-lt"/>
              </a:rPr>
              <a:t>khi</a:t>
            </a:r>
            <a:r>
              <a:rPr lang="en-US" sz="2000" dirty="0">
                <a:solidFill>
                  <a:schemeClr val="tx1"/>
                </a:solidFill>
                <a:latin typeface="+mj-lt"/>
              </a:rPr>
              <a:t> </a:t>
            </a:r>
            <a:r>
              <a:rPr lang="en-US" sz="2000" dirty="0" err="1">
                <a:solidFill>
                  <a:schemeClr val="tx1"/>
                </a:solidFill>
                <a:latin typeface="+mj-lt"/>
              </a:rPr>
              <a:t>đó</a:t>
            </a:r>
            <a:r>
              <a:rPr lang="en-US" sz="2000" dirty="0">
                <a:solidFill>
                  <a:schemeClr val="tx1"/>
                </a:solidFill>
                <a:latin typeface="+mj-lt"/>
              </a:rPr>
              <a:t> </a:t>
            </a:r>
            <a:r>
              <a:rPr lang="en-US" sz="2000" dirty="0" err="1">
                <a:solidFill>
                  <a:schemeClr val="tx1"/>
                </a:solidFill>
                <a:latin typeface="+mj-lt"/>
              </a:rPr>
              <a:t>cần</a:t>
            </a:r>
            <a:r>
              <a:rPr lang="en-US" sz="2000" dirty="0">
                <a:solidFill>
                  <a:schemeClr val="tx1"/>
                </a:solidFill>
                <a:latin typeface="+mj-lt"/>
              </a:rPr>
              <a:t> </a:t>
            </a:r>
            <a:r>
              <a:rPr lang="en-US" sz="2000" dirty="0" err="1">
                <a:solidFill>
                  <a:schemeClr val="tx1"/>
                </a:solidFill>
                <a:latin typeface="+mj-lt"/>
              </a:rPr>
              <a:t>tính</a:t>
            </a:r>
            <a:r>
              <a:rPr lang="en-US" sz="2000" dirty="0">
                <a:solidFill>
                  <a:schemeClr val="tx1"/>
                </a:solidFill>
                <a:latin typeface="+mj-lt"/>
              </a:rPr>
              <a:t> </a:t>
            </a:r>
            <a:r>
              <a:rPr lang="en-US" sz="2000" dirty="0" err="1">
                <a:solidFill>
                  <a:schemeClr val="tx1"/>
                </a:solidFill>
                <a:latin typeface="+mj-lt"/>
              </a:rPr>
              <a:t>thêm</a:t>
            </a:r>
            <a:r>
              <a:rPr lang="en-US" sz="2000" dirty="0">
                <a:solidFill>
                  <a:schemeClr val="tx1"/>
                </a:solidFill>
                <a:latin typeface="+mj-lt"/>
              </a:rPr>
              <a:t> NPV </a:t>
            </a:r>
            <a:r>
              <a:rPr lang="en-US" sz="2000" dirty="0" err="1">
                <a:solidFill>
                  <a:schemeClr val="tx1"/>
                </a:solidFill>
                <a:latin typeface="+mj-lt"/>
              </a:rPr>
              <a:t>và</a:t>
            </a:r>
            <a:r>
              <a:rPr lang="en-US" sz="2000" dirty="0">
                <a:solidFill>
                  <a:schemeClr val="tx1"/>
                </a:solidFill>
                <a:latin typeface="+mj-lt"/>
              </a:rPr>
              <a:t> IRR</a:t>
            </a:r>
          </a:p>
          <a:p>
            <a:pPr algn="just" eaLnBrk="1" hangingPunct="1">
              <a:lnSpc>
                <a:spcPct val="90000"/>
              </a:lnSpc>
              <a:spcBef>
                <a:spcPct val="50000"/>
              </a:spcBef>
              <a:buClrTx/>
              <a:buSzTx/>
              <a:buFont typeface="Arial" panose="020B0604020202020204" pitchFamily="34" charset="0"/>
              <a:buChar char="•"/>
            </a:pPr>
            <a:r>
              <a:rPr lang="en-US" sz="2000" dirty="0">
                <a:solidFill>
                  <a:schemeClr val="tx1"/>
                </a:solidFill>
                <a:latin typeface="+mj-lt"/>
              </a:rPr>
              <a:t>Khi </a:t>
            </a:r>
            <a:r>
              <a:rPr lang="en-US" sz="2000" dirty="0" err="1">
                <a:solidFill>
                  <a:schemeClr val="tx1"/>
                </a:solidFill>
                <a:latin typeface="+mj-lt"/>
              </a:rPr>
              <a:t>mà</a:t>
            </a:r>
            <a:r>
              <a:rPr lang="en-US" sz="2000" dirty="0">
                <a:solidFill>
                  <a:schemeClr val="tx1"/>
                </a:solidFill>
                <a:latin typeface="+mj-lt"/>
              </a:rPr>
              <a:t> </a:t>
            </a:r>
            <a:r>
              <a:rPr lang="en-US" sz="2000" dirty="0" err="1">
                <a:solidFill>
                  <a:schemeClr val="tx1"/>
                </a:solidFill>
                <a:latin typeface="+mj-lt"/>
              </a:rPr>
              <a:t>không</a:t>
            </a:r>
            <a:r>
              <a:rPr lang="en-US" sz="2000" dirty="0">
                <a:solidFill>
                  <a:schemeClr val="tx1"/>
                </a:solidFill>
                <a:latin typeface="+mj-lt"/>
              </a:rPr>
              <a:t> </a:t>
            </a:r>
            <a:r>
              <a:rPr lang="en-US" sz="2000" dirty="0" err="1">
                <a:solidFill>
                  <a:schemeClr val="tx1"/>
                </a:solidFill>
                <a:latin typeface="+mj-lt"/>
              </a:rPr>
              <a:t>có</a:t>
            </a:r>
            <a:r>
              <a:rPr lang="en-US" sz="2000" dirty="0">
                <a:solidFill>
                  <a:schemeClr val="tx1"/>
                </a:solidFill>
                <a:latin typeface="+mj-lt"/>
              </a:rPr>
              <a:t> </a:t>
            </a:r>
            <a:r>
              <a:rPr lang="en-US" sz="2000" dirty="0" err="1">
                <a:solidFill>
                  <a:schemeClr val="tx1"/>
                </a:solidFill>
                <a:latin typeface="+mj-lt"/>
              </a:rPr>
              <a:t>đủ</a:t>
            </a:r>
            <a:r>
              <a:rPr lang="en-US" sz="2000" dirty="0">
                <a:solidFill>
                  <a:schemeClr val="tx1"/>
                </a:solidFill>
                <a:latin typeface="+mj-lt"/>
              </a:rPr>
              <a:t> </a:t>
            </a:r>
            <a:r>
              <a:rPr lang="en-US" sz="2000" dirty="0" err="1">
                <a:solidFill>
                  <a:schemeClr val="tx1"/>
                </a:solidFill>
                <a:latin typeface="+mj-lt"/>
              </a:rPr>
              <a:t>thông</a:t>
            </a:r>
            <a:r>
              <a:rPr lang="en-US" sz="2000" dirty="0">
                <a:solidFill>
                  <a:schemeClr val="tx1"/>
                </a:solidFill>
                <a:latin typeface="+mj-lt"/>
              </a:rPr>
              <a:t> tin </a:t>
            </a:r>
            <a:r>
              <a:rPr lang="en-US" sz="2000" dirty="0" err="1">
                <a:solidFill>
                  <a:schemeClr val="tx1"/>
                </a:solidFill>
                <a:latin typeface="+mj-lt"/>
              </a:rPr>
              <a:t>trong</a:t>
            </a:r>
            <a:r>
              <a:rPr lang="en-US" sz="2000" dirty="0">
                <a:solidFill>
                  <a:schemeClr val="tx1"/>
                </a:solidFill>
                <a:latin typeface="+mj-lt"/>
              </a:rPr>
              <a:t> </a:t>
            </a:r>
            <a:r>
              <a:rPr lang="en-US" sz="2000" dirty="0" err="1">
                <a:solidFill>
                  <a:schemeClr val="tx1"/>
                </a:solidFill>
                <a:latin typeface="+mj-lt"/>
              </a:rPr>
              <a:t>tay</a:t>
            </a:r>
            <a:r>
              <a:rPr lang="en-US" sz="2000" dirty="0">
                <a:solidFill>
                  <a:schemeClr val="tx1"/>
                </a:solidFill>
                <a:latin typeface="+mj-lt"/>
              </a:rPr>
              <a:t>, </a:t>
            </a:r>
            <a:r>
              <a:rPr lang="en-US" sz="2000" dirty="0" err="1">
                <a:solidFill>
                  <a:schemeClr val="tx1"/>
                </a:solidFill>
                <a:latin typeface="+mj-lt"/>
              </a:rPr>
              <a:t>thường</a:t>
            </a:r>
            <a:r>
              <a:rPr lang="en-US" sz="2000" dirty="0">
                <a:solidFill>
                  <a:schemeClr val="tx1"/>
                </a:solidFill>
                <a:latin typeface="+mj-lt"/>
              </a:rPr>
              <a:t> </a:t>
            </a:r>
            <a:r>
              <a:rPr lang="en-US" sz="2000" dirty="0" err="1">
                <a:solidFill>
                  <a:schemeClr val="tx1"/>
                </a:solidFill>
                <a:latin typeface="+mj-lt"/>
              </a:rPr>
              <a:t>thời</a:t>
            </a:r>
            <a:r>
              <a:rPr lang="en-US" sz="2000" dirty="0">
                <a:solidFill>
                  <a:schemeClr val="tx1"/>
                </a:solidFill>
                <a:latin typeface="+mj-lt"/>
              </a:rPr>
              <a:t> </a:t>
            </a:r>
            <a:r>
              <a:rPr lang="en-US" sz="2000" dirty="0" err="1">
                <a:solidFill>
                  <a:schemeClr val="tx1"/>
                </a:solidFill>
                <a:latin typeface="+mj-lt"/>
              </a:rPr>
              <a:t>gian</a:t>
            </a:r>
            <a:r>
              <a:rPr lang="en-US" sz="2000" dirty="0">
                <a:solidFill>
                  <a:schemeClr val="tx1"/>
                </a:solidFill>
                <a:latin typeface="+mj-lt"/>
              </a:rPr>
              <a:t> </a:t>
            </a:r>
            <a:r>
              <a:rPr lang="en-US" sz="2000" dirty="0" err="1">
                <a:solidFill>
                  <a:schemeClr val="tx1"/>
                </a:solidFill>
                <a:latin typeface="+mj-lt"/>
              </a:rPr>
              <a:t>hoàn</a:t>
            </a:r>
            <a:r>
              <a:rPr lang="en-US" sz="2000" dirty="0">
                <a:solidFill>
                  <a:schemeClr val="tx1"/>
                </a:solidFill>
                <a:latin typeface="+mj-lt"/>
              </a:rPr>
              <a:t> </a:t>
            </a:r>
            <a:r>
              <a:rPr lang="en-US" sz="2000" dirty="0" err="1">
                <a:solidFill>
                  <a:schemeClr val="tx1"/>
                </a:solidFill>
                <a:latin typeface="+mj-lt"/>
              </a:rPr>
              <a:t>vốn</a:t>
            </a:r>
            <a:r>
              <a:rPr lang="en-US" sz="2000" dirty="0">
                <a:solidFill>
                  <a:schemeClr val="tx1"/>
                </a:solidFill>
                <a:latin typeface="+mj-lt"/>
              </a:rPr>
              <a:t> </a:t>
            </a:r>
            <a:r>
              <a:rPr lang="en-US" sz="2000" dirty="0" err="1">
                <a:solidFill>
                  <a:schemeClr val="tx1"/>
                </a:solidFill>
                <a:latin typeface="+mj-lt"/>
              </a:rPr>
              <a:t>giản</a:t>
            </a:r>
            <a:r>
              <a:rPr lang="en-US" sz="2000" dirty="0">
                <a:solidFill>
                  <a:schemeClr val="tx1"/>
                </a:solidFill>
                <a:latin typeface="+mj-lt"/>
              </a:rPr>
              <a:t> </a:t>
            </a:r>
            <a:r>
              <a:rPr lang="en-US" sz="2000" dirty="0" err="1">
                <a:solidFill>
                  <a:schemeClr val="tx1"/>
                </a:solidFill>
                <a:latin typeface="+mj-lt"/>
              </a:rPr>
              <a:t>đơn</a:t>
            </a:r>
            <a:r>
              <a:rPr lang="en-US" sz="2000" dirty="0">
                <a:solidFill>
                  <a:schemeClr val="tx1"/>
                </a:solidFill>
                <a:latin typeface="+mj-lt"/>
              </a:rPr>
              <a:t> </a:t>
            </a:r>
            <a:r>
              <a:rPr lang="en-US" sz="2000" dirty="0" err="1">
                <a:solidFill>
                  <a:schemeClr val="tx1"/>
                </a:solidFill>
                <a:latin typeface="+mj-lt"/>
              </a:rPr>
              <a:t>sẽ</a:t>
            </a:r>
            <a:r>
              <a:rPr lang="en-US" sz="2000" dirty="0">
                <a:solidFill>
                  <a:schemeClr val="tx1"/>
                </a:solidFill>
                <a:latin typeface="+mj-lt"/>
              </a:rPr>
              <a:t> </a:t>
            </a:r>
            <a:r>
              <a:rPr lang="en-US" sz="2000" dirty="0" err="1">
                <a:solidFill>
                  <a:schemeClr val="tx1"/>
                </a:solidFill>
                <a:latin typeface="+mj-lt"/>
              </a:rPr>
              <a:t>được</a:t>
            </a:r>
            <a:r>
              <a:rPr lang="en-US" sz="2000" dirty="0">
                <a:solidFill>
                  <a:schemeClr val="tx1"/>
                </a:solidFill>
                <a:latin typeface="+mj-lt"/>
              </a:rPr>
              <a:t> </a:t>
            </a:r>
            <a:r>
              <a:rPr lang="en-US" sz="2000" dirty="0" err="1">
                <a:solidFill>
                  <a:schemeClr val="tx1"/>
                </a:solidFill>
                <a:latin typeface="+mj-lt"/>
              </a:rPr>
              <a:t>sử</a:t>
            </a:r>
            <a:r>
              <a:rPr lang="en-US" sz="2000" dirty="0">
                <a:solidFill>
                  <a:schemeClr val="tx1"/>
                </a:solidFill>
                <a:latin typeface="+mj-lt"/>
              </a:rPr>
              <a:t> </a:t>
            </a:r>
            <a:r>
              <a:rPr lang="en-US" sz="2000" dirty="0" err="1">
                <a:solidFill>
                  <a:schemeClr val="tx1"/>
                </a:solidFill>
                <a:latin typeface="+mj-lt"/>
              </a:rPr>
              <a:t>dùng</a:t>
            </a:r>
            <a:endParaRPr lang="en-US" sz="2000" dirty="0">
              <a:solidFill>
                <a:schemeClr val="tx1"/>
              </a:solidFill>
              <a:latin typeface="+mj-lt"/>
            </a:endParaRPr>
          </a:p>
          <a:p>
            <a:pPr algn="just" eaLnBrk="1" hangingPunct="1">
              <a:lnSpc>
                <a:spcPct val="90000"/>
              </a:lnSpc>
              <a:spcBef>
                <a:spcPct val="50000"/>
              </a:spcBef>
              <a:buClrTx/>
              <a:buSzTx/>
              <a:buFont typeface="Arial" panose="020B0604020202020204" pitchFamily="34" charset="0"/>
              <a:buChar char="•"/>
            </a:pPr>
            <a:r>
              <a:rPr lang="en-US" sz="2000" dirty="0" err="1">
                <a:solidFill>
                  <a:schemeClr val="tx1"/>
                </a:solidFill>
                <a:latin typeface="+mj-lt"/>
              </a:rPr>
              <a:t>Một</a:t>
            </a:r>
            <a:r>
              <a:rPr lang="en-US" sz="2000" dirty="0">
                <a:solidFill>
                  <a:schemeClr val="tx1"/>
                </a:solidFill>
                <a:latin typeface="+mj-lt"/>
              </a:rPr>
              <a:t> </a:t>
            </a:r>
            <a:r>
              <a:rPr lang="en-US" sz="2000" dirty="0" err="1">
                <a:solidFill>
                  <a:schemeClr val="tx1"/>
                </a:solidFill>
                <a:latin typeface="+mj-lt"/>
              </a:rPr>
              <a:t>số</a:t>
            </a:r>
            <a:r>
              <a:rPr lang="en-US" sz="2000" dirty="0">
                <a:solidFill>
                  <a:schemeClr val="tx1"/>
                </a:solidFill>
                <a:latin typeface="+mj-lt"/>
              </a:rPr>
              <a:t> </a:t>
            </a:r>
            <a:r>
              <a:rPr lang="en-US" sz="2000" dirty="0" err="1">
                <a:solidFill>
                  <a:schemeClr val="tx1"/>
                </a:solidFill>
                <a:latin typeface="+mj-lt"/>
              </a:rPr>
              <a:t>nhà</a:t>
            </a:r>
            <a:r>
              <a:rPr lang="en-US" sz="2000" dirty="0">
                <a:solidFill>
                  <a:schemeClr val="tx1"/>
                </a:solidFill>
                <a:latin typeface="+mj-lt"/>
              </a:rPr>
              <a:t> </a:t>
            </a:r>
            <a:r>
              <a:rPr lang="en-US" sz="2000" dirty="0" err="1">
                <a:solidFill>
                  <a:schemeClr val="tx1"/>
                </a:solidFill>
                <a:latin typeface="+mj-lt"/>
              </a:rPr>
              <a:t>đầu</a:t>
            </a:r>
            <a:r>
              <a:rPr lang="en-US" sz="2000" dirty="0">
                <a:solidFill>
                  <a:schemeClr val="tx1"/>
                </a:solidFill>
                <a:latin typeface="+mj-lt"/>
              </a:rPr>
              <a:t> </a:t>
            </a:r>
            <a:r>
              <a:rPr lang="en-US" sz="2000" dirty="0" err="1">
                <a:solidFill>
                  <a:schemeClr val="tx1"/>
                </a:solidFill>
                <a:latin typeface="+mj-lt"/>
              </a:rPr>
              <a:t>tư</a:t>
            </a:r>
            <a:r>
              <a:rPr lang="en-US" sz="2000" dirty="0">
                <a:solidFill>
                  <a:schemeClr val="tx1"/>
                </a:solidFill>
                <a:latin typeface="+mj-lt"/>
              </a:rPr>
              <a:t> </a:t>
            </a:r>
            <a:r>
              <a:rPr lang="en-US" sz="2000" dirty="0" err="1">
                <a:solidFill>
                  <a:schemeClr val="tx1"/>
                </a:solidFill>
                <a:latin typeface="+mj-lt"/>
              </a:rPr>
              <a:t>lại</a:t>
            </a:r>
            <a:r>
              <a:rPr lang="en-US" sz="2000" dirty="0">
                <a:solidFill>
                  <a:schemeClr val="tx1"/>
                </a:solidFill>
                <a:latin typeface="+mj-lt"/>
              </a:rPr>
              <a:t> </a:t>
            </a:r>
            <a:r>
              <a:rPr lang="en-US" sz="2000" dirty="0" err="1">
                <a:solidFill>
                  <a:schemeClr val="tx1"/>
                </a:solidFill>
                <a:latin typeface="+mj-lt"/>
              </a:rPr>
              <a:t>muốn</a:t>
            </a:r>
            <a:r>
              <a:rPr lang="en-US" sz="2000" dirty="0">
                <a:solidFill>
                  <a:schemeClr val="tx1"/>
                </a:solidFill>
                <a:latin typeface="+mj-lt"/>
              </a:rPr>
              <a:t> </a:t>
            </a:r>
            <a:r>
              <a:rPr lang="en-US" sz="2000" dirty="0" err="1">
                <a:solidFill>
                  <a:schemeClr val="tx1"/>
                </a:solidFill>
                <a:latin typeface="+mj-lt"/>
              </a:rPr>
              <a:t>có</a:t>
            </a:r>
            <a:r>
              <a:rPr lang="en-US" sz="2000" dirty="0">
                <a:solidFill>
                  <a:schemeClr val="tx1"/>
                </a:solidFill>
                <a:latin typeface="+mj-lt"/>
              </a:rPr>
              <a:t> </a:t>
            </a:r>
            <a:r>
              <a:rPr lang="en-US" sz="2000" dirty="0" err="1">
                <a:solidFill>
                  <a:schemeClr val="tx1"/>
                </a:solidFill>
                <a:latin typeface="+mj-lt"/>
              </a:rPr>
              <a:t>hệ</a:t>
            </a:r>
            <a:r>
              <a:rPr lang="en-US" sz="2000" dirty="0">
                <a:solidFill>
                  <a:schemeClr val="tx1"/>
                </a:solidFill>
                <a:latin typeface="+mj-lt"/>
              </a:rPr>
              <a:t> </a:t>
            </a:r>
            <a:r>
              <a:rPr lang="en-US" sz="2000" dirty="0" err="1">
                <a:solidFill>
                  <a:schemeClr val="tx1"/>
                </a:solidFill>
                <a:latin typeface="+mj-lt"/>
              </a:rPr>
              <a:t>số</a:t>
            </a:r>
            <a:r>
              <a:rPr lang="en-US" sz="2000" dirty="0">
                <a:solidFill>
                  <a:schemeClr val="tx1"/>
                </a:solidFill>
                <a:latin typeface="+mj-lt"/>
              </a:rPr>
              <a:t> </a:t>
            </a:r>
            <a:r>
              <a:rPr lang="en-US" sz="2000" dirty="0" err="1">
                <a:solidFill>
                  <a:schemeClr val="tx1"/>
                </a:solidFill>
                <a:latin typeface="+mj-lt"/>
              </a:rPr>
              <a:t>hoàn</a:t>
            </a:r>
            <a:r>
              <a:rPr lang="en-US" sz="2000" dirty="0">
                <a:solidFill>
                  <a:schemeClr val="tx1"/>
                </a:solidFill>
                <a:latin typeface="+mj-lt"/>
              </a:rPr>
              <a:t> </a:t>
            </a:r>
            <a:r>
              <a:rPr lang="en-US" sz="2000" dirty="0" err="1">
                <a:solidFill>
                  <a:schemeClr val="tx1"/>
                </a:solidFill>
                <a:latin typeface="+mj-lt"/>
              </a:rPr>
              <a:t>vốn</a:t>
            </a:r>
            <a:r>
              <a:rPr lang="en-US" sz="2000" dirty="0">
                <a:solidFill>
                  <a:schemeClr val="tx1"/>
                </a:solidFill>
                <a:latin typeface="+mj-lt"/>
              </a:rPr>
              <a:t> </a:t>
            </a:r>
            <a:r>
              <a:rPr lang="en-US" sz="2000" dirty="0" err="1">
                <a:solidFill>
                  <a:schemeClr val="tx1"/>
                </a:solidFill>
                <a:latin typeface="+mj-lt"/>
              </a:rPr>
              <a:t>nội</a:t>
            </a:r>
            <a:r>
              <a:rPr lang="en-US" sz="2000" dirty="0">
                <a:solidFill>
                  <a:schemeClr val="tx1"/>
                </a:solidFill>
                <a:latin typeface="+mj-lt"/>
              </a:rPr>
              <a:t> </a:t>
            </a:r>
            <a:r>
              <a:rPr lang="en-US" sz="2000" dirty="0" err="1">
                <a:solidFill>
                  <a:schemeClr val="tx1"/>
                </a:solidFill>
                <a:latin typeface="+mj-lt"/>
              </a:rPr>
              <a:t>tại</a:t>
            </a:r>
            <a:r>
              <a:rPr lang="en-US" sz="2000" dirty="0">
                <a:solidFill>
                  <a:schemeClr val="tx1"/>
                </a:solidFill>
                <a:latin typeface="+mj-lt"/>
              </a:rPr>
              <a:t> </a:t>
            </a:r>
            <a:r>
              <a:rPr lang="en-US" sz="2000" dirty="0" err="1">
                <a:solidFill>
                  <a:schemeClr val="tx1"/>
                </a:solidFill>
                <a:latin typeface="+mj-lt"/>
              </a:rPr>
              <a:t>cao</a:t>
            </a:r>
            <a:r>
              <a:rPr lang="en-US" sz="2000" dirty="0">
                <a:solidFill>
                  <a:schemeClr val="tx1"/>
                </a:solidFill>
                <a:latin typeface="+mj-lt"/>
              </a:rPr>
              <a:t> </a:t>
            </a:r>
            <a:r>
              <a:rPr lang="en-US" sz="2000" dirty="0" err="1">
                <a:solidFill>
                  <a:schemeClr val="tx1"/>
                </a:solidFill>
                <a:latin typeface="+mj-lt"/>
              </a:rPr>
              <a:t>thay</a:t>
            </a:r>
            <a:r>
              <a:rPr lang="en-US" sz="2000" dirty="0">
                <a:solidFill>
                  <a:schemeClr val="tx1"/>
                </a:solidFill>
                <a:latin typeface="+mj-lt"/>
              </a:rPr>
              <a:t> </a:t>
            </a:r>
            <a:r>
              <a:rPr lang="en-US" sz="2000" dirty="0" err="1">
                <a:solidFill>
                  <a:schemeClr val="tx1"/>
                </a:solidFill>
                <a:latin typeface="+mj-lt"/>
              </a:rPr>
              <a:t>vì</a:t>
            </a:r>
            <a:r>
              <a:rPr lang="en-US" sz="2000" dirty="0">
                <a:solidFill>
                  <a:schemeClr val="tx1"/>
                </a:solidFill>
                <a:latin typeface="+mj-lt"/>
              </a:rPr>
              <a:t> </a:t>
            </a:r>
            <a:r>
              <a:rPr lang="en-US" sz="2000" dirty="0" err="1">
                <a:solidFill>
                  <a:schemeClr val="tx1"/>
                </a:solidFill>
                <a:latin typeface="+mj-lt"/>
              </a:rPr>
              <a:t>hoàn</a:t>
            </a:r>
            <a:r>
              <a:rPr lang="en-US" sz="2000" dirty="0">
                <a:solidFill>
                  <a:schemeClr val="tx1"/>
                </a:solidFill>
                <a:latin typeface="+mj-lt"/>
              </a:rPr>
              <a:t> </a:t>
            </a:r>
            <a:r>
              <a:rPr lang="en-US" sz="2000" dirty="0" err="1">
                <a:solidFill>
                  <a:schemeClr val="tx1"/>
                </a:solidFill>
                <a:latin typeface="+mj-lt"/>
              </a:rPr>
              <a:t>vốn</a:t>
            </a:r>
            <a:r>
              <a:rPr lang="en-US" sz="2000" dirty="0">
                <a:solidFill>
                  <a:schemeClr val="tx1"/>
                </a:solidFill>
                <a:latin typeface="+mj-lt"/>
              </a:rPr>
              <a:t> </a:t>
            </a:r>
            <a:r>
              <a:rPr lang="en-US" sz="2000" dirty="0" err="1">
                <a:solidFill>
                  <a:schemeClr val="tx1"/>
                </a:solidFill>
                <a:latin typeface="+mj-lt"/>
              </a:rPr>
              <a:t>đầu</a:t>
            </a:r>
            <a:r>
              <a:rPr lang="en-US" sz="2000" dirty="0">
                <a:solidFill>
                  <a:schemeClr val="tx1"/>
                </a:solidFill>
                <a:latin typeface="+mj-lt"/>
              </a:rPr>
              <a:t> </a:t>
            </a:r>
            <a:r>
              <a:rPr lang="en-US" sz="2000" dirty="0" err="1">
                <a:solidFill>
                  <a:schemeClr val="tx1"/>
                </a:solidFill>
                <a:latin typeface="+mj-lt"/>
              </a:rPr>
              <a:t>tư</a:t>
            </a:r>
            <a:r>
              <a:rPr lang="en-US" sz="2000" dirty="0">
                <a:solidFill>
                  <a:schemeClr val="tx1"/>
                </a:solidFill>
                <a:latin typeface="+mj-lt"/>
              </a:rPr>
              <a:t> </a:t>
            </a:r>
            <a:r>
              <a:rPr lang="en-US" sz="2000" dirty="0" err="1">
                <a:solidFill>
                  <a:schemeClr val="tx1"/>
                </a:solidFill>
                <a:latin typeface="+mj-lt"/>
              </a:rPr>
              <a:t>ngay</a:t>
            </a:r>
            <a:r>
              <a:rPr lang="en-US" sz="2000" dirty="0">
                <a:solidFill>
                  <a:schemeClr val="tx1"/>
                </a:solidFill>
                <a:latin typeface="+mj-lt"/>
              </a:rPr>
              <a:t> </a:t>
            </a:r>
            <a:r>
              <a:rPr lang="en-US" sz="2000" dirty="0" err="1">
                <a:solidFill>
                  <a:schemeClr val="tx1"/>
                </a:solidFill>
                <a:latin typeface="+mj-lt"/>
              </a:rPr>
              <a:t>lập</a:t>
            </a:r>
            <a:r>
              <a:rPr lang="en-US" sz="2000" dirty="0">
                <a:solidFill>
                  <a:schemeClr val="tx1"/>
                </a:solidFill>
                <a:latin typeface="+mj-lt"/>
              </a:rPr>
              <a:t> </a:t>
            </a:r>
            <a:r>
              <a:rPr lang="en-US" sz="2000" dirty="0" err="1">
                <a:solidFill>
                  <a:schemeClr val="tx1"/>
                </a:solidFill>
                <a:latin typeface="+mj-lt"/>
              </a:rPr>
              <a:t>tức</a:t>
            </a:r>
            <a:endParaRPr lang="en-US" sz="2000" dirty="0">
              <a:solidFill>
                <a:schemeClr val="tx1"/>
              </a:solidFill>
              <a:latin typeface="+mj-lt"/>
            </a:endParaRPr>
          </a:p>
          <a:p>
            <a:pPr algn="just" eaLnBrk="1" hangingPunct="1">
              <a:lnSpc>
                <a:spcPct val="90000"/>
              </a:lnSpc>
              <a:spcBef>
                <a:spcPct val="50000"/>
              </a:spcBef>
              <a:buClrTx/>
              <a:buSzTx/>
              <a:buFont typeface="Arial" panose="020B0604020202020204" pitchFamily="34" charset="0"/>
              <a:buChar char="•"/>
            </a:pPr>
            <a:r>
              <a:rPr lang="en-US" sz="2000" dirty="0">
                <a:solidFill>
                  <a:schemeClr val="tx1"/>
                </a:solidFill>
                <a:latin typeface="+mj-lt"/>
              </a:rPr>
              <a:t>IRR </a:t>
            </a:r>
            <a:r>
              <a:rPr lang="en-US" sz="2000" dirty="0" err="1">
                <a:solidFill>
                  <a:schemeClr val="tx1"/>
                </a:solidFill>
                <a:latin typeface="+mj-lt"/>
              </a:rPr>
              <a:t>không</a:t>
            </a:r>
            <a:r>
              <a:rPr lang="en-US" sz="2000" dirty="0">
                <a:solidFill>
                  <a:schemeClr val="tx1"/>
                </a:solidFill>
                <a:latin typeface="+mj-lt"/>
              </a:rPr>
              <a:t> </a:t>
            </a:r>
            <a:r>
              <a:rPr lang="en-US" sz="2000" dirty="0" err="1">
                <a:solidFill>
                  <a:schemeClr val="tx1"/>
                </a:solidFill>
                <a:latin typeface="+mj-lt"/>
              </a:rPr>
              <a:t>thể</a:t>
            </a:r>
            <a:r>
              <a:rPr lang="en-US" sz="2000" dirty="0">
                <a:solidFill>
                  <a:schemeClr val="tx1"/>
                </a:solidFill>
                <a:latin typeface="+mj-lt"/>
              </a:rPr>
              <a:t> </a:t>
            </a:r>
            <a:r>
              <a:rPr lang="en-US" sz="2000" dirty="0" err="1">
                <a:solidFill>
                  <a:schemeClr val="tx1"/>
                </a:solidFill>
                <a:latin typeface="+mj-lt"/>
              </a:rPr>
              <a:t>dùng</a:t>
            </a:r>
            <a:r>
              <a:rPr lang="en-US" sz="2000" dirty="0">
                <a:solidFill>
                  <a:schemeClr val="tx1"/>
                </a:solidFill>
                <a:latin typeface="+mj-lt"/>
              </a:rPr>
              <a:t> </a:t>
            </a:r>
            <a:r>
              <a:rPr lang="en-US" sz="2000" dirty="0" err="1">
                <a:solidFill>
                  <a:schemeClr val="tx1"/>
                </a:solidFill>
                <a:latin typeface="+mj-lt"/>
              </a:rPr>
              <a:t>được</a:t>
            </a:r>
            <a:r>
              <a:rPr lang="en-US" sz="2000" dirty="0">
                <a:solidFill>
                  <a:schemeClr val="tx1"/>
                </a:solidFill>
                <a:latin typeface="+mj-lt"/>
              </a:rPr>
              <a:t> </a:t>
            </a:r>
            <a:r>
              <a:rPr lang="en-US" sz="2000" dirty="0" err="1">
                <a:solidFill>
                  <a:schemeClr val="tx1"/>
                </a:solidFill>
                <a:latin typeface="+mj-lt"/>
              </a:rPr>
              <a:t>nếu</a:t>
            </a:r>
            <a:r>
              <a:rPr lang="en-US" sz="2000" dirty="0">
                <a:solidFill>
                  <a:schemeClr val="tx1"/>
                </a:solidFill>
                <a:latin typeface="+mj-lt"/>
              </a:rPr>
              <a:t> </a:t>
            </a:r>
            <a:r>
              <a:rPr lang="en-US" sz="2000" dirty="0" err="1">
                <a:solidFill>
                  <a:schemeClr val="tx1"/>
                </a:solidFill>
                <a:latin typeface="+mj-lt"/>
              </a:rPr>
              <a:t>dự</a:t>
            </a:r>
            <a:r>
              <a:rPr lang="en-US" sz="2000" dirty="0">
                <a:solidFill>
                  <a:schemeClr val="tx1"/>
                </a:solidFill>
                <a:latin typeface="+mj-lt"/>
              </a:rPr>
              <a:t> </a:t>
            </a:r>
            <a:r>
              <a:rPr lang="en-US" sz="2000" dirty="0" err="1">
                <a:solidFill>
                  <a:schemeClr val="tx1"/>
                </a:solidFill>
                <a:latin typeface="+mj-lt"/>
              </a:rPr>
              <a:t>án</a:t>
            </a:r>
            <a:r>
              <a:rPr lang="en-US" sz="2000" dirty="0">
                <a:solidFill>
                  <a:schemeClr val="tx1"/>
                </a:solidFill>
                <a:latin typeface="+mj-lt"/>
              </a:rPr>
              <a:t> </a:t>
            </a:r>
            <a:r>
              <a:rPr lang="en-US" sz="2000" dirty="0" err="1">
                <a:solidFill>
                  <a:schemeClr val="tx1"/>
                </a:solidFill>
                <a:latin typeface="+mj-lt"/>
              </a:rPr>
              <a:t>có</a:t>
            </a:r>
            <a:r>
              <a:rPr lang="en-US" sz="2000" dirty="0">
                <a:solidFill>
                  <a:schemeClr val="tx1"/>
                </a:solidFill>
                <a:latin typeface="+mj-lt"/>
              </a:rPr>
              <a:t> </a:t>
            </a:r>
            <a:r>
              <a:rPr lang="en-US" sz="2000" dirty="0" err="1">
                <a:solidFill>
                  <a:schemeClr val="tx1"/>
                </a:solidFill>
                <a:latin typeface="+mj-lt"/>
              </a:rPr>
              <a:t>hơn</a:t>
            </a:r>
            <a:r>
              <a:rPr lang="en-US" sz="2000" dirty="0">
                <a:solidFill>
                  <a:schemeClr val="tx1"/>
                </a:solidFill>
                <a:latin typeface="+mj-lt"/>
              </a:rPr>
              <a:t> 1 </a:t>
            </a:r>
            <a:r>
              <a:rPr lang="en-US" sz="2000" dirty="0" err="1">
                <a:solidFill>
                  <a:schemeClr val="tx1"/>
                </a:solidFill>
                <a:latin typeface="+mj-lt"/>
              </a:rPr>
              <a:t>năm</a:t>
            </a:r>
            <a:r>
              <a:rPr lang="en-US" sz="2000" dirty="0">
                <a:solidFill>
                  <a:schemeClr val="tx1"/>
                </a:solidFill>
                <a:latin typeface="+mj-lt"/>
              </a:rPr>
              <a:t> </a:t>
            </a:r>
            <a:r>
              <a:rPr lang="en-US" sz="2000" dirty="0" err="1">
                <a:solidFill>
                  <a:schemeClr val="tx1"/>
                </a:solidFill>
                <a:latin typeface="+mj-lt"/>
              </a:rPr>
              <a:t>dòng</a:t>
            </a:r>
            <a:r>
              <a:rPr lang="en-US" sz="2000" dirty="0">
                <a:solidFill>
                  <a:schemeClr val="tx1"/>
                </a:solidFill>
                <a:latin typeface="+mj-lt"/>
              </a:rPr>
              <a:t> </a:t>
            </a:r>
            <a:r>
              <a:rPr lang="en-US" sz="2000" dirty="0" err="1">
                <a:solidFill>
                  <a:schemeClr val="tx1"/>
                </a:solidFill>
                <a:latin typeface="+mj-lt"/>
              </a:rPr>
              <a:t>tiền</a:t>
            </a:r>
            <a:r>
              <a:rPr lang="en-US" sz="2000" dirty="0">
                <a:solidFill>
                  <a:schemeClr val="tx1"/>
                </a:solidFill>
                <a:latin typeface="+mj-lt"/>
              </a:rPr>
              <a:t> </a:t>
            </a:r>
            <a:r>
              <a:rPr lang="en-US" sz="2000" dirty="0" err="1">
                <a:solidFill>
                  <a:schemeClr val="tx1"/>
                </a:solidFill>
                <a:latin typeface="+mj-lt"/>
              </a:rPr>
              <a:t>thuần</a:t>
            </a:r>
            <a:r>
              <a:rPr lang="en-US" sz="2000" dirty="0">
                <a:solidFill>
                  <a:schemeClr val="tx1"/>
                </a:solidFill>
                <a:latin typeface="+mj-lt"/>
              </a:rPr>
              <a:t> </a:t>
            </a:r>
            <a:r>
              <a:rPr lang="en-US" sz="2000" dirty="0" err="1">
                <a:solidFill>
                  <a:schemeClr val="tx1"/>
                </a:solidFill>
                <a:latin typeface="+mj-lt"/>
              </a:rPr>
              <a:t>âm</a:t>
            </a:r>
            <a:r>
              <a:rPr lang="en-US" sz="2000" dirty="0">
                <a:solidFill>
                  <a:schemeClr val="tx1"/>
                </a:solidFill>
                <a:latin typeface="+mj-lt"/>
              </a:rPr>
              <a:t> hay </a:t>
            </a:r>
            <a:r>
              <a:rPr lang="en-US" sz="2000" dirty="0" err="1">
                <a:solidFill>
                  <a:schemeClr val="tx1"/>
                </a:solidFill>
                <a:latin typeface="+mj-lt"/>
              </a:rPr>
              <a:t>dự</a:t>
            </a:r>
            <a:r>
              <a:rPr lang="en-US" sz="2000" dirty="0">
                <a:solidFill>
                  <a:schemeClr val="tx1"/>
                </a:solidFill>
                <a:latin typeface="+mj-lt"/>
              </a:rPr>
              <a:t> </a:t>
            </a:r>
            <a:r>
              <a:rPr lang="en-US" sz="2000" dirty="0" err="1">
                <a:solidFill>
                  <a:schemeClr val="tx1"/>
                </a:solidFill>
                <a:latin typeface="+mj-lt"/>
              </a:rPr>
              <a:t>án</a:t>
            </a:r>
            <a:r>
              <a:rPr lang="en-US" sz="2000" dirty="0">
                <a:solidFill>
                  <a:schemeClr val="tx1"/>
                </a:solidFill>
                <a:latin typeface="+mj-lt"/>
              </a:rPr>
              <a:t> </a:t>
            </a:r>
            <a:r>
              <a:rPr lang="en-US" sz="2000" dirty="0" err="1">
                <a:solidFill>
                  <a:schemeClr val="tx1"/>
                </a:solidFill>
                <a:latin typeface="+mj-lt"/>
              </a:rPr>
              <a:t>nhiều</a:t>
            </a:r>
            <a:r>
              <a:rPr lang="en-US" sz="2000" dirty="0">
                <a:solidFill>
                  <a:schemeClr val="tx1"/>
                </a:solidFill>
                <a:latin typeface="+mj-lt"/>
              </a:rPr>
              <a:t> </a:t>
            </a:r>
            <a:r>
              <a:rPr lang="en-US" sz="2000" dirty="0" err="1">
                <a:solidFill>
                  <a:schemeClr val="tx1"/>
                </a:solidFill>
                <a:latin typeface="+mj-lt"/>
              </a:rPr>
              <a:t>dòng</a:t>
            </a:r>
            <a:r>
              <a:rPr lang="en-US" sz="2000" dirty="0">
                <a:solidFill>
                  <a:schemeClr val="tx1"/>
                </a:solidFill>
                <a:latin typeface="+mj-lt"/>
              </a:rPr>
              <a:t> </a:t>
            </a:r>
            <a:r>
              <a:rPr lang="en-US" sz="2000" dirty="0" err="1">
                <a:solidFill>
                  <a:schemeClr val="tx1"/>
                </a:solidFill>
                <a:latin typeface="+mj-lt"/>
              </a:rPr>
              <a:t>tiền</a:t>
            </a:r>
            <a:r>
              <a:rPr lang="en-US" sz="2000" dirty="0">
                <a:solidFill>
                  <a:schemeClr val="tx1"/>
                </a:solidFill>
                <a:latin typeface="+mj-lt"/>
              </a:rPr>
              <a:t> </a:t>
            </a:r>
            <a:r>
              <a:rPr lang="en-US" sz="2000" dirty="0" err="1">
                <a:solidFill>
                  <a:schemeClr val="tx1"/>
                </a:solidFill>
                <a:latin typeface="+mj-lt"/>
              </a:rPr>
              <a:t>âm</a:t>
            </a:r>
            <a:r>
              <a:rPr lang="en-US" sz="2000" dirty="0">
                <a:solidFill>
                  <a:schemeClr val="tx1"/>
                </a:solidFill>
                <a:latin typeface="+mj-lt"/>
              </a:rPr>
              <a:t>. </a:t>
            </a:r>
            <a:r>
              <a:rPr lang="en-US" sz="2000" dirty="0" err="1">
                <a:solidFill>
                  <a:schemeClr val="tx1"/>
                </a:solidFill>
                <a:latin typeface="+mj-lt"/>
              </a:rPr>
              <a:t>Trong</a:t>
            </a:r>
            <a:r>
              <a:rPr lang="en-US" sz="2000" dirty="0">
                <a:solidFill>
                  <a:schemeClr val="tx1"/>
                </a:solidFill>
                <a:latin typeface="+mj-lt"/>
              </a:rPr>
              <a:t> </a:t>
            </a:r>
            <a:r>
              <a:rPr lang="en-US" sz="2000" dirty="0" err="1">
                <a:solidFill>
                  <a:schemeClr val="tx1"/>
                </a:solidFill>
                <a:latin typeface="+mj-lt"/>
              </a:rPr>
              <a:t>trường</a:t>
            </a:r>
            <a:r>
              <a:rPr lang="en-US" sz="2000" dirty="0">
                <a:solidFill>
                  <a:schemeClr val="tx1"/>
                </a:solidFill>
                <a:latin typeface="+mj-lt"/>
              </a:rPr>
              <a:t> </a:t>
            </a:r>
            <a:r>
              <a:rPr lang="en-US" sz="2000" dirty="0" err="1">
                <a:solidFill>
                  <a:schemeClr val="tx1"/>
                </a:solidFill>
                <a:latin typeface="+mj-lt"/>
              </a:rPr>
              <a:t>hợp</a:t>
            </a:r>
            <a:r>
              <a:rPr lang="en-US" sz="2000" dirty="0">
                <a:solidFill>
                  <a:schemeClr val="tx1"/>
                </a:solidFill>
                <a:latin typeface="+mj-lt"/>
              </a:rPr>
              <a:t> </a:t>
            </a:r>
            <a:r>
              <a:rPr lang="en-US" sz="2000" dirty="0" err="1">
                <a:solidFill>
                  <a:schemeClr val="tx1"/>
                </a:solidFill>
                <a:latin typeface="+mj-lt"/>
              </a:rPr>
              <a:t>này</a:t>
            </a:r>
            <a:r>
              <a:rPr lang="en-US" sz="2000" dirty="0">
                <a:solidFill>
                  <a:schemeClr val="tx1"/>
                </a:solidFill>
                <a:latin typeface="+mj-lt"/>
              </a:rPr>
              <a:t> </a:t>
            </a:r>
            <a:r>
              <a:rPr lang="en-US" sz="2000" dirty="0" err="1">
                <a:solidFill>
                  <a:schemeClr val="tx1"/>
                </a:solidFill>
                <a:latin typeface="+mj-lt"/>
              </a:rPr>
              <a:t>thì</a:t>
            </a:r>
            <a:r>
              <a:rPr lang="en-US" sz="2000" dirty="0">
                <a:solidFill>
                  <a:schemeClr val="tx1"/>
                </a:solidFill>
                <a:latin typeface="+mj-lt"/>
              </a:rPr>
              <a:t> </a:t>
            </a:r>
            <a:r>
              <a:rPr lang="en-US" sz="2000" dirty="0" err="1">
                <a:solidFill>
                  <a:schemeClr val="tx1"/>
                </a:solidFill>
                <a:latin typeface="+mj-lt"/>
              </a:rPr>
              <a:t>dùng</a:t>
            </a:r>
            <a:r>
              <a:rPr lang="en-US" sz="2000" dirty="0">
                <a:solidFill>
                  <a:schemeClr val="tx1"/>
                </a:solidFill>
                <a:latin typeface="+mj-lt"/>
              </a:rPr>
              <a:t> NPV</a:t>
            </a:r>
          </a:p>
        </p:txBody>
      </p:sp>
    </p:spTree>
    <p:extLst>
      <p:ext uri="{BB962C8B-B14F-4D97-AF65-F5344CB8AC3E}">
        <p14:creationId xmlns:p14="http://schemas.microsoft.com/office/powerpoint/2010/main" val="23684512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BC683-612E-461F-B736-77EAFBECAE17}"/>
              </a:ext>
            </a:extLst>
          </p:cNvPr>
          <p:cNvSpPr>
            <a:spLocks noGrp="1"/>
          </p:cNvSpPr>
          <p:nvPr>
            <p:ph type="title"/>
          </p:nvPr>
        </p:nvSpPr>
        <p:spPr/>
        <p:txBody>
          <a:bodyPr>
            <a:noAutofit/>
          </a:bodyPr>
          <a:lstStyle/>
          <a:p>
            <a:r>
              <a:rPr lang="en-US" sz="3200" smtClean="0">
                <a:solidFill>
                  <a:schemeClr val="accent1">
                    <a:lumMod val="50000"/>
                  </a:schemeClr>
                </a:solidFill>
              </a:rPr>
              <a:t>PHÂN TÍCH ĐỘ NHẠY</a:t>
            </a:r>
            <a:endParaRPr lang="en-US" sz="3200" dirty="0">
              <a:solidFill>
                <a:schemeClr val="accent1">
                  <a:lumMod val="50000"/>
                </a:schemeClr>
              </a:solidFill>
            </a:endParaRPr>
          </a:p>
        </p:txBody>
      </p:sp>
      <p:graphicFrame>
        <p:nvGraphicFramePr>
          <p:cNvPr id="4" name="Object 4">
            <a:extLst>
              <a:ext uri="{FF2B5EF4-FFF2-40B4-BE49-F238E27FC236}">
                <a16:creationId xmlns:a16="http://schemas.microsoft.com/office/drawing/2014/main" id="{B31D4793-B12A-443E-B604-754672924874}"/>
              </a:ext>
            </a:extLst>
          </p:cNvPr>
          <p:cNvGraphicFramePr>
            <a:graphicFrameLocks noGrp="1" noChangeAspect="1"/>
          </p:cNvGraphicFramePr>
          <p:nvPr>
            <p:ph sz="half" idx="4294967295"/>
            <p:extLst/>
          </p:nvPr>
        </p:nvGraphicFramePr>
        <p:xfrm>
          <a:off x="1728787" y="1973849"/>
          <a:ext cx="8734425" cy="3444875"/>
        </p:xfrm>
        <a:graphic>
          <a:graphicData uri="http://schemas.openxmlformats.org/presentationml/2006/ole">
            <mc:AlternateContent xmlns:mc="http://schemas.openxmlformats.org/markup-compatibility/2006">
              <mc:Choice xmlns:v="urn:schemas-microsoft-com:vml" Requires="v">
                <p:oleObj spid="_x0000_s5128" name="Document" r:id="rId3" imgW="4829825" imgH="1269764" progId="Word.Document.8">
                  <p:embed/>
                </p:oleObj>
              </mc:Choice>
              <mc:Fallback>
                <p:oleObj name="Document" r:id="rId3" imgW="4829825" imgH="1269764" progId="Word.Document.8">
                  <p:embed/>
                  <p:pic>
                    <p:nvPicPr>
                      <p:cNvPr id="4" name="Object 4">
                        <a:extLst>
                          <a:ext uri="{FF2B5EF4-FFF2-40B4-BE49-F238E27FC236}">
                            <a16:creationId xmlns:a16="http://schemas.microsoft.com/office/drawing/2014/main" id="{B31D4793-B12A-443E-B604-7546729248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8787" y="1973849"/>
                        <a:ext cx="8734425" cy="3444875"/>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8177303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B9233-EA3D-4D29-9130-20F72F95DD78}"/>
              </a:ext>
            </a:extLst>
          </p:cNvPr>
          <p:cNvSpPr>
            <a:spLocks noGrp="1"/>
          </p:cNvSpPr>
          <p:nvPr>
            <p:ph type="title"/>
          </p:nvPr>
        </p:nvSpPr>
        <p:spPr/>
        <p:txBody>
          <a:bodyPr>
            <a:noAutofit/>
          </a:bodyPr>
          <a:lstStyle/>
          <a:p>
            <a:r>
              <a:rPr lang="en-US" sz="3200" smtClean="0">
                <a:solidFill>
                  <a:schemeClr val="accent1">
                    <a:lumMod val="50000"/>
                  </a:schemeClr>
                </a:solidFill>
              </a:rPr>
              <a:t>CHI PHÍ VÒNG ĐỜI</a:t>
            </a:r>
            <a:endParaRPr lang="en-US" sz="3200" dirty="0">
              <a:solidFill>
                <a:schemeClr val="accent1">
                  <a:lumMod val="50000"/>
                </a:schemeClr>
              </a:solidFill>
            </a:endParaRP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46D00793-9239-4BA4-99EE-4EC7DEB64691}"/>
                  </a:ext>
                </a:extLst>
              </p:cNvPr>
              <p:cNvSpPr>
                <a:spLocks noGrp="1"/>
              </p:cNvSpPr>
              <p:nvPr>
                <p:ph type="body" idx="1"/>
              </p:nvPr>
            </p:nvSpPr>
            <p:spPr>
              <a:xfrm>
                <a:off x="609600" y="1275845"/>
                <a:ext cx="10972800" cy="5019342"/>
              </a:xfrm>
            </p:spPr>
            <p:txBody>
              <a:bodyPr>
                <a:noAutofit/>
              </a:bodyPr>
              <a:lstStyle/>
              <a:p>
                <a:pPr algn="just"/>
                <a:r>
                  <a:rPr lang="en-US" sz="2000" dirty="0" err="1">
                    <a:effectLst/>
                    <a:ea typeface="Calibri" panose="020F0502020204030204" pitchFamily="34" charset="0"/>
                    <a:cs typeface="Arial" panose="020B0604020202020204" pitchFamily="34" charset="0"/>
                  </a:rPr>
                  <a:t>Hiện</a:t>
                </a:r>
                <a:r>
                  <a:rPr lang="en-US" sz="2000" dirty="0">
                    <a:effectLst/>
                    <a:ea typeface="Calibri" panose="020F0502020204030204" pitchFamily="34" charset="0"/>
                    <a:cs typeface="Arial" panose="020B0604020202020204" pitchFamily="34" charset="0"/>
                  </a:rPr>
                  <a:t> nay </a:t>
                </a:r>
                <a:r>
                  <a:rPr lang="en-US" sz="2000" dirty="0" err="1">
                    <a:effectLst/>
                    <a:ea typeface="Calibri" panose="020F0502020204030204" pitchFamily="34" charset="0"/>
                    <a:cs typeface="Arial" panose="020B0604020202020204" pitchFamily="34" charset="0"/>
                  </a:rPr>
                  <a:t>trong</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phân</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tích</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đánh</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giá</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các</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dự</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án</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tiết</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kiệm</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năng</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lượng</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người</a:t>
                </a:r>
                <a:r>
                  <a:rPr lang="en-US" sz="2000" dirty="0">
                    <a:effectLst/>
                    <a:ea typeface="Calibri" panose="020F0502020204030204" pitchFamily="34" charset="0"/>
                    <a:cs typeface="Arial" panose="020B0604020202020204" pitchFamily="34" charset="0"/>
                  </a:rPr>
                  <a:t> ta </a:t>
                </a:r>
                <a:r>
                  <a:rPr lang="en-US" sz="2000" dirty="0" err="1">
                    <a:effectLst/>
                    <a:ea typeface="Calibri" panose="020F0502020204030204" pitchFamily="34" charset="0"/>
                    <a:cs typeface="Arial" panose="020B0604020202020204" pitchFamily="34" charset="0"/>
                  </a:rPr>
                  <a:t>sử</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dụng</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phương</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pháp</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phân</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tích</a:t>
                </a:r>
                <a:r>
                  <a:rPr lang="en-US" sz="2000" dirty="0">
                    <a:effectLst/>
                    <a:ea typeface="Calibri" panose="020F0502020204030204" pitchFamily="34" charset="0"/>
                    <a:cs typeface="Arial" panose="020B0604020202020204" pitchFamily="34" charset="0"/>
                  </a:rPr>
                  <a:t> Chi </a:t>
                </a:r>
                <a:r>
                  <a:rPr lang="en-US" sz="2000" dirty="0" err="1">
                    <a:effectLst/>
                    <a:ea typeface="Calibri" panose="020F0502020204030204" pitchFamily="34" charset="0"/>
                    <a:cs typeface="Arial" panose="020B0604020202020204" pitchFamily="34" charset="0"/>
                  </a:rPr>
                  <a:t>phí</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vòng</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đời</a:t>
                </a:r>
                <a:r>
                  <a:rPr lang="en-US" sz="2000" dirty="0">
                    <a:effectLst/>
                    <a:ea typeface="Calibri" panose="020F0502020204030204" pitchFamily="34" charset="0"/>
                    <a:cs typeface="Arial" panose="020B0604020202020204" pitchFamily="34" charset="0"/>
                  </a:rPr>
                  <a:t> (Life Cycle Cost Analysis – LCC) </a:t>
                </a:r>
                <a:r>
                  <a:rPr lang="en-US" sz="2000" dirty="0" err="1">
                    <a:effectLst/>
                    <a:ea typeface="Calibri" panose="020F0502020204030204" pitchFamily="34" charset="0"/>
                    <a:cs typeface="Arial" panose="020B0604020202020204" pitchFamily="34" charset="0"/>
                  </a:rPr>
                  <a:t>để</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đánh</a:t>
                </a:r>
                <a:r>
                  <a:rPr lang="en-US" sz="2000" dirty="0">
                    <a:effectLst/>
                    <a:ea typeface="Calibri" panose="020F0502020204030204" pitchFamily="34" charset="0"/>
                    <a:cs typeface="Arial" panose="020B0604020202020204" pitchFamily="34" charset="0"/>
                  </a:rPr>
                  <a:t> </a:t>
                </a:r>
                <a:r>
                  <a:rPr lang="en-US" sz="2000" dirty="0" err="1">
                    <a:effectLst/>
                    <a:ea typeface="Calibri" panose="020F0502020204030204" pitchFamily="34" charset="0"/>
                    <a:cs typeface="Arial" panose="020B0604020202020204" pitchFamily="34" charset="0"/>
                  </a:rPr>
                  <a:t>giá</a:t>
                </a:r>
                <a:r>
                  <a:rPr lang="en-US" sz="2000" dirty="0">
                    <a:effectLst/>
                    <a:ea typeface="Calibri" panose="020F0502020204030204" pitchFamily="34" charset="0"/>
                    <a:cs typeface="Arial" panose="020B0604020202020204" pitchFamily="34" charset="0"/>
                  </a:rPr>
                  <a:t>.</a:t>
                </a:r>
              </a:p>
              <a:p>
                <a:pPr marL="0" indent="0" algn="ctr">
                  <a:buNone/>
                </a:pPr>
                <a:r>
                  <a:rPr lang="en-US" sz="2000" b="1" dirty="0">
                    <a:solidFill>
                      <a:srgbClr val="FF0000"/>
                    </a:solidFill>
                    <a:effectLst/>
                    <a:ea typeface="Calibri" panose="020F0502020204030204" pitchFamily="34" charset="0"/>
                    <a:cs typeface="Times New Roman" panose="02020603050405020304" pitchFamily="18" charset="0"/>
                  </a:rPr>
                  <a:t>Chi </a:t>
                </a:r>
                <a:r>
                  <a:rPr lang="en-US" sz="2000" b="1" dirty="0" err="1">
                    <a:solidFill>
                      <a:srgbClr val="FF0000"/>
                    </a:solidFill>
                    <a:effectLst/>
                    <a:ea typeface="Calibri" panose="020F0502020204030204" pitchFamily="34" charset="0"/>
                    <a:cs typeface="Times New Roman" panose="02020603050405020304" pitchFamily="18" charset="0"/>
                  </a:rPr>
                  <a:t>phí</a:t>
                </a:r>
                <a:r>
                  <a:rPr lang="en-US" sz="2000" b="1" dirty="0">
                    <a:solidFill>
                      <a:srgbClr val="FF0000"/>
                    </a:solidFill>
                    <a:effectLst/>
                    <a:ea typeface="Calibri" panose="020F0502020204030204" pitchFamily="34" charset="0"/>
                    <a:cs typeface="Times New Roman" panose="02020603050405020304" pitchFamily="18" charset="0"/>
                  </a:rPr>
                  <a:t> </a:t>
                </a:r>
                <a:r>
                  <a:rPr lang="en-US" sz="2000" b="1" dirty="0" err="1">
                    <a:solidFill>
                      <a:srgbClr val="FF0000"/>
                    </a:solidFill>
                    <a:effectLst/>
                    <a:ea typeface="Calibri" panose="020F0502020204030204" pitchFamily="34" charset="0"/>
                    <a:cs typeface="Times New Roman" panose="02020603050405020304" pitchFamily="18" charset="0"/>
                  </a:rPr>
                  <a:t>vòng</a:t>
                </a:r>
                <a:r>
                  <a:rPr lang="en-US" sz="2000" b="1" dirty="0">
                    <a:solidFill>
                      <a:srgbClr val="FF0000"/>
                    </a:solidFill>
                    <a:effectLst/>
                    <a:ea typeface="Calibri" panose="020F0502020204030204" pitchFamily="34" charset="0"/>
                    <a:cs typeface="Times New Roman" panose="02020603050405020304" pitchFamily="18" charset="0"/>
                  </a:rPr>
                  <a:t> </a:t>
                </a:r>
                <a:r>
                  <a:rPr lang="en-US" sz="2000" b="1" dirty="0" err="1">
                    <a:solidFill>
                      <a:srgbClr val="FF0000"/>
                    </a:solidFill>
                    <a:effectLst/>
                    <a:ea typeface="Calibri" panose="020F0502020204030204" pitchFamily="34" charset="0"/>
                    <a:cs typeface="Times New Roman" panose="02020603050405020304" pitchFamily="18" charset="0"/>
                  </a:rPr>
                  <a:t>đời</a:t>
                </a:r>
                <a:r>
                  <a:rPr lang="en-US" sz="2000" b="1" dirty="0">
                    <a:solidFill>
                      <a:srgbClr val="FF0000"/>
                    </a:solidFill>
                    <a:effectLst/>
                    <a:ea typeface="Calibri" panose="020F0502020204030204" pitchFamily="34" charset="0"/>
                    <a:cs typeface="Times New Roman" panose="02020603050405020304" pitchFamily="18" charset="0"/>
                  </a:rPr>
                  <a:t> </a:t>
                </a:r>
                <a:r>
                  <a:rPr lang="en-US" sz="2000" b="1" dirty="0" err="1">
                    <a:solidFill>
                      <a:srgbClr val="FF0000"/>
                    </a:solidFill>
                    <a:effectLst/>
                    <a:ea typeface="Calibri" panose="020F0502020204030204" pitchFamily="34" charset="0"/>
                    <a:cs typeface="Times New Roman" panose="02020603050405020304" pitchFamily="18" charset="0"/>
                  </a:rPr>
                  <a:t>của</a:t>
                </a:r>
                <a:r>
                  <a:rPr lang="en-US" sz="2000" b="1" dirty="0">
                    <a:solidFill>
                      <a:srgbClr val="FF0000"/>
                    </a:solidFill>
                    <a:effectLst/>
                    <a:ea typeface="Calibri" panose="020F0502020204030204" pitchFamily="34" charset="0"/>
                    <a:cs typeface="Times New Roman" panose="02020603050405020304" pitchFamily="18" charset="0"/>
                  </a:rPr>
                  <a:t> </a:t>
                </a:r>
                <a:r>
                  <a:rPr lang="en-US" sz="2000" b="1" dirty="0" err="1">
                    <a:solidFill>
                      <a:srgbClr val="FF0000"/>
                    </a:solidFill>
                    <a:effectLst/>
                    <a:ea typeface="Calibri" panose="020F0502020204030204" pitchFamily="34" charset="0"/>
                    <a:cs typeface="Times New Roman" panose="02020603050405020304" pitchFamily="18" charset="0"/>
                  </a:rPr>
                  <a:t>một</a:t>
                </a:r>
                <a:r>
                  <a:rPr lang="en-US" sz="2000" b="1" dirty="0">
                    <a:solidFill>
                      <a:srgbClr val="FF0000"/>
                    </a:solidFill>
                    <a:effectLst/>
                    <a:ea typeface="Calibri" panose="020F0502020204030204" pitchFamily="34" charset="0"/>
                    <a:cs typeface="Times New Roman" panose="02020603050405020304" pitchFamily="18" charset="0"/>
                  </a:rPr>
                  <a:t> </a:t>
                </a:r>
                <a:r>
                  <a:rPr lang="en-US" sz="2000" b="1" dirty="0" err="1">
                    <a:solidFill>
                      <a:srgbClr val="FF0000"/>
                    </a:solidFill>
                    <a:effectLst/>
                    <a:ea typeface="Calibri" panose="020F0502020204030204" pitchFamily="34" charset="0"/>
                    <a:cs typeface="Times New Roman" panose="02020603050405020304" pitchFamily="18" charset="0"/>
                  </a:rPr>
                  <a:t>sản</a:t>
                </a:r>
                <a:r>
                  <a:rPr lang="en-US" sz="2000" b="1" dirty="0">
                    <a:solidFill>
                      <a:srgbClr val="FF0000"/>
                    </a:solidFill>
                    <a:effectLst/>
                    <a:ea typeface="Calibri" panose="020F0502020204030204" pitchFamily="34" charset="0"/>
                    <a:cs typeface="Times New Roman" panose="02020603050405020304" pitchFamily="18" charset="0"/>
                  </a:rPr>
                  <a:t> </a:t>
                </a:r>
                <a:r>
                  <a:rPr lang="en-US" sz="2000" b="1" dirty="0" err="1">
                    <a:solidFill>
                      <a:srgbClr val="FF0000"/>
                    </a:solidFill>
                    <a:effectLst/>
                    <a:ea typeface="Calibri" panose="020F0502020204030204" pitchFamily="34" charset="0"/>
                    <a:cs typeface="Times New Roman" panose="02020603050405020304" pitchFamily="18" charset="0"/>
                  </a:rPr>
                  <a:t>phẩm</a:t>
                </a:r>
                <a:r>
                  <a:rPr lang="en-US" sz="2000" b="1" dirty="0">
                    <a:solidFill>
                      <a:srgbClr val="FF0000"/>
                    </a:solidFill>
                    <a:effectLst/>
                    <a:ea typeface="Calibri" panose="020F0502020204030204" pitchFamily="34" charset="0"/>
                    <a:cs typeface="Times New Roman" panose="02020603050405020304" pitchFamily="18" charset="0"/>
                  </a:rPr>
                  <a:t> </a:t>
                </a:r>
              </a:p>
              <a:p>
                <a:pPr marL="0" indent="0" algn="just">
                  <a:buNone/>
                </a:pPr>
                <a:r>
                  <a:rPr lang="en-US" sz="1800" b="1" dirty="0">
                    <a:solidFill>
                      <a:srgbClr val="FF0000"/>
                    </a:solidFill>
                    <a:effectLst/>
                    <a:ea typeface="Calibri" panose="020F0502020204030204" pitchFamily="34" charset="0"/>
                    <a:cs typeface="Times New Roman" panose="02020603050405020304" pitchFamily="18" charset="0"/>
                  </a:rPr>
                  <a:t>LCC = Chi </a:t>
                </a:r>
                <a:r>
                  <a:rPr lang="en-US" sz="1800" b="1" dirty="0" err="1">
                    <a:solidFill>
                      <a:srgbClr val="FF0000"/>
                    </a:solidFill>
                    <a:effectLst/>
                    <a:ea typeface="Calibri" panose="020F0502020204030204" pitchFamily="34" charset="0"/>
                    <a:cs typeface="Times New Roman" panose="02020603050405020304" pitchFamily="18" charset="0"/>
                  </a:rPr>
                  <a:t>phí</a:t>
                </a:r>
                <a:r>
                  <a:rPr lang="en-US" sz="1800" b="1" dirty="0">
                    <a:solidFill>
                      <a:srgbClr val="FF0000"/>
                    </a:solidFill>
                    <a:effectLst/>
                    <a:ea typeface="Calibri" panose="020F0502020204030204" pitchFamily="34" charset="0"/>
                    <a:cs typeface="Times New Roman" panose="02020603050405020304" pitchFamily="18" charset="0"/>
                  </a:rPr>
                  <a:t> </a:t>
                </a:r>
                <a:r>
                  <a:rPr lang="en-US" sz="1800" b="1" dirty="0" err="1">
                    <a:solidFill>
                      <a:srgbClr val="FF0000"/>
                    </a:solidFill>
                    <a:effectLst/>
                    <a:ea typeface="Calibri" panose="020F0502020204030204" pitchFamily="34" charset="0"/>
                    <a:cs typeface="Times New Roman" panose="02020603050405020304" pitchFamily="18" charset="0"/>
                  </a:rPr>
                  <a:t>mua</a:t>
                </a:r>
                <a:r>
                  <a:rPr lang="en-US" sz="1800" b="1" dirty="0">
                    <a:solidFill>
                      <a:srgbClr val="FF0000"/>
                    </a:solidFill>
                    <a:effectLst/>
                    <a:ea typeface="Calibri" panose="020F0502020204030204" pitchFamily="34" charset="0"/>
                    <a:cs typeface="Times New Roman" panose="02020603050405020304" pitchFamily="18" charset="0"/>
                  </a:rPr>
                  <a:t> + Chi </a:t>
                </a:r>
                <a:r>
                  <a:rPr lang="en-US" sz="1800" b="1" dirty="0" err="1">
                    <a:solidFill>
                      <a:srgbClr val="FF0000"/>
                    </a:solidFill>
                    <a:effectLst/>
                    <a:ea typeface="Calibri" panose="020F0502020204030204" pitchFamily="34" charset="0"/>
                    <a:cs typeface="Times New Roman" panose="02020603050405020304" pitchFamily="18" charset="0"/>
                  </a:rPr>
                  <a:t>phí</a:t>
                </a:r>
                <a:r>
                  <a:rPr lang="en-US" sz="1800" b="1" dirty="0">
                    <a:solidFill>
                      <a:srgbClr val="FF0000"/>
                    </a:solidFill>
                    <a:effectLst/>
                    <a:ea typeface="Calibri" panose="020F0502020204030204" pitchFamily="34" charset="0"/>
                    <a:cs typeface="Times New Roman" panose="02020603050405020304" pitchFamily="18" charset="0"/>
                  </a:rPr>
                  <a:t> </a:t>
                </a:r>
                <a:r>
                  <a:rPr lang="en-US" sz="1800" b="1" dirty="0" err="1">
                    <a:solidFill>
                      <a:srgbClr val="FF0000"/>
                    </a:solidFill>
                    <a:effectLst/>
                    <a:ea typeface="Calibri" panose="020F0502020204030204" pitchFamily="34" charset="0"/>
                    <a:cs typeface="Times New Roman" panose="02020603050405020304" pitchFamily="18" charset="0"/>
                  </a:rPr>
                  <a:t>vận</a:t>
                </a:r>
                <a:r>
                  <a:rPr lang="en-US" sz="1800" b="1" dirty="0">
                    <a:solidFill>
                      <a:srgbClr val="FF0000"/>
                    </a:solidFill>
                    <a:effectLst/>
                    <a:ea typeface="Calibri" panose="020F0502020204030204" pitchFamily="34" charset="0"/>
                    <a:cs typeface="Times New Roman" panose="02020603050405020304" pitchFamily="18" charset="0"/>
                  </a:rPr>
                  <a:t> </a:t>
                </a:r>
                <a:r>
                  <a:rPr lang="en-US" sz="1800" b="1" dirty="0" err="1">
                    <a:solidFill>
                      <a:srgbClr val="FF0000"/>
                    </a:solidFill>
                    <a:effectLst/>
                    <a:ea typeface="Calibri" panose="020F0502020204030204" pitchFamily="34" charset="0"/>
                    <a:cs typeface="Times New Roman" panose="02020603050405020304" pitchFamily="18" charset="0"/>
                  </a:rPr>
                  <a:t>hành</a:t>
                </a:r>
                <a:r>
                  <a:rPr lang="en-US" sz="1800" b="1" dirty="0">
                    <a:solidFill>
                      <a:srgbClr val="FF0000"/>
                    </a:solidFill>
                    <a:effectLst/>
                    <a:ea typeface="Calibri" panose="020F0502020204030204" pitchFamily="34" charset="0"/>
                    <a:cs typeface="Times New Roman" panose="02020603050405020304" pitchFamily="18" charset="0"/>
                  </a:rPr>
                  <a:t>, </a:t>
                </a:r>
                <a:r>
                  <a:rPr lang="en-US" sz="1800" b="1" dirty="0" err="1">
                    <a:solidFill>
                      <a:srgbClr val="FF0000"/>
                    </a:solidFill>
                    <a:effectLst/>
                    <a:ea typeface="Calibri" panose="020F0502020204030204" pitchFamily="34" charset="0"/>
                    <a:cs typeface="Times New Roman" panose="02020603050405020304" pitchFamily="18" charset="0"/>
                  </a:rPr>
                  <a:t>bảo</a:t>
                </a:r>
                <a:r>
                  <a:rPr lang="en-US" sz="1800" b="1" dirty="0">
                    <a:solidFill>
                      <a:srgbClr val="FF0000"/>
                    </a:solidFill>
                    <a:effectLst/>
                    <a:ea typeface="Calibri" panose="020F0502020204030204" pitchFamily="34" charset="0"/>
                    <a:cs typeface="Times New Roman" panose="02020603050405020304" pitchFamily="18" charset="0"/>
                  </a:rPr>
                  <a:t> </a:t>
                </a:r>
                <a:r>
                  <a:rPr lang="en-US" sz="1800" b="1" dirty="0" err="1">
                    <a:solidFill>
                      <a:srgbClr val="FF0000"/>
                    </a:solidFill>
                    <a:effectLst/>
                    <a:ea typeface="Calibri" panose="020F0502020204030204" pitchFamily="34" charset="0"/>
                    <a:cs typeface="Times New Roman" panose="02020603050405020304" pitchFamily="18" charset="0"/>
                  </a:rPr>
                  <a:t>dưỡng</a:t>
                </a:r>
                <a:r>
                  <a:rPr lang="en-US" sz="1800" b="1" dirty="0">
                    <a:solidFill>
                      <a:srgbClr val="FF0000"/>
                    </a:solidFill>
                    <a:effectLst/>
                    <a:ea typeface="Calibri" panose="020F0502020204030204" pitchFamily="34" charset="0"/>
                    <a:cs typeface="Times New Roman" panose="02020603050405020304" pitchFamily="18" charset="0"/>
                  </a:rPr>
                  <a:t> + Chi </a:t>
                </a:r>
                <a:r>
                  <a:rPr lang="en-US" sz="1800" b="1" dirty="0" err="1">
                    <a:solidFill>
                      <a:srgbClr val="FF0000"/>
                    </a:solidFill>
                    <a:effectLst/>
                    <a:ea typeface="Calibri" panose="020F0502020204030204" pitchFamily="34" charset="0"/>
                    <a:cs typeface="Times New Roman" panose="02020603050405020304" pitchFamily="18" charset="0"/>
                  </a:rPr>
                  <a:t>phí</a:t>
                </a:r>
                <a:r>
                  <a:rPr lang="en-US" sz="1800" b="1" dirty="0">
                    <a:solidFill>
                      <a:srgbClr val="FF0000"/>
                    </a:solidFill>
                    <a:effectLst/>
                    <a:ea typeface="Calibri" panose="020F0502020204030204" pitchFamily="34" charset="0"/>
                    <a:cs typeface="Times New Roman" panose="02020603050405020304" pitchFamily="18" charset="0"/>
                  </a:rPr>
                  <a:t> </a:t>
                </a:r>
                <a:r>
                  <a:rPr lang="en-US" sz="1800" b="1" dirty="0" err="1">
                    <a:solidFill>
                      <a:srgbClr val="FF0000"/>
                    </a:solidFill>
                    <a:effectLst/>
                    <a:ea typeface="Calibri" panose="020F0502020204030204" pitchFamily="34" charset="0"/>
                    <a:cs typeface="Times New Roman" panose="02020603050405020304" pitchFamily="18" charset="0"/>
                  </a:rPr>
                  <a:t>phụ</a:t>
                </a:r>
                <a:r>
                  <a:rPr lang="en-US" sz="1800" b="1" dirty="0">
                    <a:solidFill>
                      <a:srgbClr val="FF0000"/>
                    </a:solidFill>
                    <a:effectLst/>
                    <a:ea typeface="Calibri" panose="020F0502020204030204" pitchFamily="34" charset="0"/>
                    <a:cs typeface="Times New Roman" panose="02020603050405020304" pitchFamily="18" charset="0"/>
                  </a:rPr>
                  <a:t> </a:t>
                </a:r>
                <a:r>
                  <a:rPr lang="en-US" sz="1800" b="1" dirty="0" err="1">
                    <a:solidFill>
                      <a:srgbClr val="FF0000"/>
                    </a:solidFill>
                    <a:effectLst/>
                    <a:ea typeface="Calibri" panose="020F0502020204030204" pitchFamily="34" charset="0"/>
                    <a:cs typeface="Times New Roman" panose="02020603050405020304" pitchFamily="18" charset="0"/>
                  </a:rPr>
                  <a:t>tùng</a:t>
                </a:r>
                <a:r>
                  <a:rPr lang="en-US" sz="1800" b="1" dirty="0">
                    <a:solidFill>
                      <a:srgbClr val="FF0000"/>
                    </a:solidFill>
                    <a:effectLst/>
                    <a:ea typeface="Calibri" panose="020F0502020204030204" pitchFamily="34" charset="0"/>
                    <a:cs typeface="Times New Roman" panose="02020603050405020304" pitchFamily="18" charset="0"/>
                  </a:rPr>
                  <a:t> </a:t>
                </a:r>
                <a:r>
                  <a:rPr lang="en-US" sz="1800" b="1" dirty="0" err="1">
                    <a:solidFill>
                      <a:srgbClr val="FF0000"/>
                    </a:solidFill>
                    <a:effectLst/>
                    <a:ea typeface="Calibri" panose="020F0502020204030204" pitchFamily="34" charset="0"/>
                    <a:cs typeface="Times New Roman" panose="02020603050405020304" pitchFamily="18" charset="0"/>
                  </a:rPr>
                  <a:t>thay</a:t>
                </a:r>
                <a:r>
                  <a:rPr lang="en-US" sz="1800" b="1" dirty="0">
                    <a:solidFill>
                      <a:srgbClr val="FF0000"/>
                    </a:solidFill>
                    <a:effectLst/>
                    <a:ea typeface="Calibri" panose="020F0502020204030204" pitchFamily="34" charset="0"/>
                    <a:cs typeface="Times New Roman" panose="02020603050405020304" pitchFamily="18" charset="0"/>
                  </a:rPr>
                  <a:t> </a:t>
                </a:r>
                <a:r>
                  <a:rPr lang="en-US" sz="1800" b="1" dirty="0" err="1">
                    <a:solidFill>
                      <a:srgbClr val="FF0000"/>
                    </a:solidFill>
                    <a:effectLst/>
                    <a:ea typeface="Calibri" panose="020F0502020204030204" pitchFamily="34" charset="0"/>
                    <a:cs typeface="Times New Roman" panose="02020603050405020304" pitchFamily="18" charset="0"/>
                  </a:rPr>
                  <a:t>thế</a:t>
                </a:r>
                <a:r>
                  <a:rPr lang="en-US" sz="1800" b="1" dirty="0">
                    <a:solidFill>
                      <a:srgbClr val="FF0000"/>
                    </a:solidFill>
                    <a:effectLst/>
                    <a:ea typeface="Calibri" panose="020F0502020204030204" pitchFamily="34" charset="0"/>
                    <a:cs typeface="Times New Roman" panose="02020603050405020304" pitchFamily="18" charset="0"/>
                  </a:rPr>
                  <a:t> + Chi </a:t>
                </a:r>
                <a:r>
                  <a:rPr lang="en-US" sz="1800" b="1" dirty="0" err="1">
                    <a:solidFill>
                      <a:srgbClr val="FF0000"/>
                    </a:solidFill>
                    <a:effectLst/>
                    <a:ea typeface="Calibri" panose="020F0502020204030204" pitchFamily="34" charset="0"/>
                    <a:cs typeface="Times New Roman" panose="02020603050405020304" pitchFamily="18" charset="0"/>
                  </a:rPr>
                  <a:t>phí</a:t>
                </a:r>
                <a:r>
                  <a:rPr lang="en-US" sz="1800" b="1" dirty="0">
                    <a:solidFill>
                      <a:srgbClr val="FF0000"/>
                    </a:solidFill>
                    <a:effectLst/>
                    <a:ea typeface="Calibri" panose="020F0502020204030204" pitchFamily="34" charset="0"/>
                    <a:cs typeface="Times New Roman" panose="02020603050405020304" pitchFamily="18" charset="0"/>
                  </a:rPr>
                  <a:t> </a:t>
                </a:r>
                <a:r>
                  <a:rPr lang="en-US" sz="1800" b="1" dirty="0" err="1">
                    <a:solidFill>
                      <a:srgbClr val="FF0000"/>
                    </a:solidFill>
                    <a:effectLst/>
                    <a:ea typeface="Calibri" panose="020F0502020204030204" pitchFamily="34" charset="0"/>
                    <a:cs typeface="Times New Roman" panose="02020603050405020304" pitchFamily="18" charset="0"/>
                  </a:rPr>
                  <a:t>tiền</a:t>
                </a:r>
                <a:r>
                  <a:rPr lang="en-US" sz="1800" b="1" dirty="0">
                    <a:solidFill>
                      <a:srgbClr val="FF0000"/>
                    </a:solidFill>
                    <a:effectLst/>
                    <a:ea typeface="Calibri" panose="020F0502020204030204" pitchFamily="34" charset="0"/>
                    <a:cs typeface="Times New Roman" panose="02020603050405020304" pitchFamily="18" charset="0"/>
                  </a:rPr>
                  <a:t> </a:t>
                </a:r>
                <a:r>
                  <a:rPr lang="en-US" sz="1800" b="1" dirty="0" err="1">
                    <a:solidFill>
                      <a:srgbClr val="FF0000"/>
                    </a:solidFill>
                    <a:effectLst/>
                    <a:ea typeface="Calibri" panose="020F0502020204030204" pitchFamily="34" charset="0"/>
                    <a:cs typeface="Times New Roman" panose="02020603050405020304" pitchFamily="18" charset="0"/>
                  </a:rPr>
                  <a:t>điện</a:t>
                </a:r>
                <a:endParaRPr lang="en-US" sz="1800" dirty="0">
                  <a:solidFill>
                    <a:srgbClr val="FF0000"/>
                  </a:solidFill>
                  <a:effectLst/>
                  <a:ea typeface="Calibri" panose="020F0502020204030204" pitchFamily="34" charset="0"/>
                  <a:cs typeface="Times New Roman" panose="02020603050405020304" pitchFamily="18" charset="0"/>
                </a:endParaRPr>
              </a:p>
              <a:p>
                <a:pPr marL="0" indent="0" algn="just">
                  <a:lnSpc>
                    <a:spcPct val="107000"/>
                  </a:lnSpc>
                  <a:spcBef>
                    <a:spcPts val="600"/>
                  </a:spcBef>
                  <a:spcAft>
                    <a:spcPts val="600"/>
                  </a:spcAft>
                  <a:buNone/>
                </a:pP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Trong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trường</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hợp</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tính</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đến</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giá</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trị</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thời</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gian</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của</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dòng</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tiền</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thì</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a:t>
                </a:r>
              </a:p>
              <a:p>
                <a:pPr algn="just">
                  <a:lnSpc>
                    <a:spcPct val="107000"/>
                  </a:lnSpc>
                  <a:spcBef>
                    <a:spcPts val="600"/>
                  </a:spcBef>
                  <a:spcAft>
                    <a:spcPts val="600"/>
                  </a:spcAft>
                </a:pP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LCC = Chi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phí</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đầu</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tư</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ban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đầu</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Giá</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trị</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hiện</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tại</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hóa</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các</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chi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phí</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phát</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sinh</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trong</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tương</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 </a:t>
                </a:r>
                <a:r>
                  <a:rPr lang="en-US" sz="2000" dirty="0" err="1">
                    <a:solidFill>
                      <a:srgbClr val="002060"/>
                    </a:solidFill>
                    <a:effectLst/>
                    <a:latin typeface="Arial" panose="020B0604020202020204" pitchFamily="34" charset="0"/>
                    <a:ea typeface="Calibri" panose="020F0502020204030204" pitchFamily="34" charset="0"/>
                    <a:cs typeface="Arial" panose="020B0604020202020204" pitchFamily="34" charset="0"/>
                  </a:rPr>
                  <a:t>lai</a:t>
                </a:r>
                <a:r>
                  <a:rPr lang="en-US" sz="2000" dirty="0">
                    <a:solidFill>
                      <a:srgbClr val="002060"/>
                    </a:solidFill>
                    <a:effectLst/>
                    <a:latin typeface="Arial" panose="020B0604020202020204" pitchFamily="34" charset="0"/>
                    <a:ea typeface="Calibri" panose="020F0502020204030204" pitchFamily="34" charset="0"/>
                    <a:cs typeface="Arial" panose="020B0604020202020204" pitchFamily="34" charset="0"/>
                  </a:rPr>
                  <a:t>.</a:t>
                </a:r>
              </a:p>
              <a:p>
                <a:pPr marL="0" indent="0" algn="just">
                  <a:lnSpc>
                    <a:spcPct val="107000"/>
                  </a:lnSpc>
                  <a:spcBef>
                    <a:spcPts val="600"/>
                  </a:spcBef>
                  <a:spcAft>
                    <a:spcPts val="600"/>
                  </a:spcAft>
                  <a:buNone/>
                </a:pPr>
                <a14:m>
                  <m:oMathPara xmlns:m="http://schemas.openxmlformats.org/officeDocument/2006/math">
                    <m:oMathParaPr>
                      <m:jc m:val="centerGroup"/>
                    </m:oMathParaPr>
                    <m:oMath xmlns:m="http://schemas.openxmlformats.org/officeDocument/2006/math">
                      <m:r>
                        <a:rPr lang="en-US" sz="2000" i="1" smtClean="0">
                          <a:effectLst/>
                          <a:latin typeface="Cambria Math" panose="02040503050406030204" pitchFamily="18" charset="0"/>
                          <a:ea typeface="Calibri" panose="020F0502020204030204" pitchFamily="34" charset="0"/>
                          <a:cs typeface="Times New Roman" panose="02020603050405020304" pitchFamily="18" charset="0"/>
                        </a:rPr>
                        <m:t>𝐿𝐶𝐶</m:t>
                      </m:r>
                      <m:r>
                        <a:rPr lang="en-US" sz="2000" i="1" smtClean="0">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US" sz="20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000" i="1">
                              <a:effectLst/>
                              <a:latin typeface="Cambria Math" panose="02040503050406030204" pitchFamily="18" charset="0"/>
                              <a:ea typeface="Calibri" panose="020F0502020204030204" pitchFamily="34" charset="0"/>
                              <a:cs typeface="Times New Roman" panose="02020603050405020304" pitchFamily="18" charset="0"/>
                            </a:rPr>
                            <m:t>𝐶</m:t>
                          </m:r>
                        </m:e>
                        <m:sub>
                          <m:r>
                            <a:rPr lang="en-US" sz="2000" i="1">
                              <a:effectLst/>
                              <a:latin typeface="Cambria Math" panose="02040503050406030204" pitchFamily="18" charset="0"/>
                              <a:ea typeface="Calibri" panose="020F0502020204030204" pitchFamily="34" charset="0"/>
                              <a:cs typeface="Times New Roman" panose="02020603050405020304" pitchFamily="18" charset="0"/>
                            </a:rPr>
                            <m:t>0</m:t>
                          </m:r>
                        </m:sub>
                      </m:sSub>
                      <m:r>
                        <a:rPr lang="en-US" sz="2000" i="1">
                          <a:effectLst/>
                          <a:latin typeface="Cambria Math" panose="02040503050406030204" pitchFamily="18" charset="0"/>
                          <a:ea typeface="Calibri" panose="020F0502020204030204" pitchFamily="34" charset="0"/>
                          <a:cs typeface="Times New Roman" panose="02020603050405020304" pitchFamily="18" charset="0"/>
                        </a:rPr>
                        <m:t>+ </m:t>
                      </m:r>
                      <m:nary>
                        <m:naryPr>
                          <m:chr m:val="∑"/>
                          <m:limLoc m:val="undOvr"/>
                          <m:ctrlPr>
                            <a:rPr lang="en-US" sz="2000" i="1">
                              <a:effectLst/>
                              <a:latin typeface="Cambria Math" panose="02040503050406030204" pitchFamily="18" charset="0"/>
                              <a:ea typeface="Calibri" panose="020F0502020204030204" pitchFamily="34" charset="0"/>
                              <a:cs typeface="Times New Roman" panose="02020603050405020304" pitchFamily="18" charset="0"/>
                            </a:rPr>
                          </m:ctrlPr>
                        </m:naryPr>
                        <m:sub>
                          <m:r>
                            <a:rPr lang="en-US" sz="2000" i="1">
                              <a:effectLst/>
                              <a:latin typeface="Cambria Math" panose="02040503050406030204" pitchFamily="18" charset="0"/>
                              <a:ea typeface="Calibri" panose="020F0502020204030204" pitchFamily="34" charset="0"/>
                              <a:cs typeface="Times New Roman" panose="02020603050405020304" pitchFamily="18" charset="0"/>
                            </a:rPr>
                            <m:t>𝑡</m:t>
                          </m:r>
                          <m:r>
                            <a:rPr lang="en-US" sz="2000" i="1">
                              <a:effectLst/>
                              <a:latin typeface="Cambria Math" panose="02040503050406030204" pitchFamily="18" charset="0"/>
                              <a:ea typeface="Calibri" panose="020F0502020204030204" pitchFamily="34" charset="0"/>
                              <a:cs typeface="Times New Roman" panose="02020603050405020304" pitchFamily="18" charset="0"/>
                            </a:rPr>
                            <m:t>=</m:t>
                          </m:r>
                          <m:r>
                            <a:rPr lang="en-US" sz="2000" i="1">
                              <a:effectLst/>
                              <a:latin typeface="Cambria Math" panose="02040503050406030204" pitchFamily="18" charset="0"/>
                              <a:ea typeface="Calibri" panose="020F0502020204030204" pitchFamily="34" charset="0"/>
                              <a:cs typeface="Times New Roman" panose="02020603050405020304" pitchFamily="18" charset="0"/>
                            </a:rPr>
                            <m:t>1</m:t>
                          </m:r>
                        </m:sub>
                        <m:sup>
                          <m:r>
                            <a:rPr lang="en-US" sz="2000" i="1">
                              <a:effectLst/>
                              <a:latin typeface="Cambria Math" panose="02040503050406030204" pitchFamily="18" charset="0"/>
                              <a:ea typeface="Calibri" panose="020F0502020204030204" pitchFamily="34" charset="0"/>
                              <a:cs typeface="Times New Roman" panose="02020603050405020304" pitchFamily="18" charset="0"/>
                            </a:rPr>
                            <m:t>𝑛</m:t>
                          </m:r>
                        </m:sup>
                        <m:e>
                          <m:sSub>
                            <m:sSubPr>
                              <m:ctrlPr>
                                <a:rPr lang="en-US" sz="20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2000" i="1">
                                  <a:effectLst/>
                                  <a:latin typeface="Cambria Math" panose="02040503050406030204" pitchFamily="18" charset="0"/>
                                  <a:ea typeface="Calibri" panose="020F0502020204030204" pitchFamily="34" charset="0"/>
                                  <a:cs typeface="Times New Roman" panose="02020603050405020304" pitchFamily="18" charset="0"/>
                                </a:rPr>
                                <m:t>𝐶</m:t>
                              </m:r>
                            </m:e>
                            <m:sub>
                              <m:r>
                                <a:rPr lang="en-US" sz="2000" i="1">
                                  <a:effectLst/>
                                  <a:latin typeface="Cambria Math" panose="02040503050406030204" pitchFamily="18" charset="0"/>
                                  <a:ea typeface="Calibri" panose="020F0502020204030204" pitchFamily="34" charset="0"/>
                                  <a:cs typeface="Times New Roman" panose="02020603050405020304" pitchFamily="18" charset="0"/>
                                </a:rPr>
                                <m:t>𝑡</m:t>
                              </m:r>
                            </m:sub>
                          </m:sSub>
                          <m:r>
                            <a:rPr lang="en-US" sz="20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000"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2000" i="1">
                                  <a:effectLst/>
                                  <a:latin typeface="Cambria Math" panose="02040503050406030204" pitchFamily="18" charset="0"/>
                                  <a:ea typeface="Calibri" panose="020F0502020204030204" pitchFamily="34" charset="0"/>
                                  <a:cs typeface="Times New Roman" panose="02020603050405020304" pitchFamily="18" charset="0"/>
                                </a:rPr>
                                <m:t>1</m:t>
                              </m:r>
                            </m:num>
                            <m:den>
                              <m:sSup>
                                <m:sSupPr>
                                  <m:ctrlPr>
                                    <a:rPr lang="en-US" sz="20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000" i="1">
                                      <a:effectLst/>
                                      <a:latin typeface="Cambria Math" panose="02040503050406030204" pitchFamily="18" charset="0"/>
                                      <a:ea typeface="Calibri" panose="020F0502020204030204" pitchFamily="34" charset="0"/>
                                      <a:cs typeface="Times New Roman" panose="02020603050405020304" pitchFamily="18" charset="0"/>
                                    </a:rPr>
                                    <m:t>(</m:t>
                                  </m:r>
                                  <m:r>
                                    <a:rPr lang="en-US" sz="2000" i="1">
                                      <a:effectLst/>
                                      <a:latin typeface="Cambria Math" panose="02040503050406030204" pitchFamily="18" charset="0"/>
                                      <a:ea typeface="Calibri" panose="020F0502020204030204" pitchFamily="34" charset="0"/>
                                      <a:cs typeface="Times New Roman" panose="02020603050405020304" pitchFamily="18" charset="0"/>
                                    </a:rPr>
                                    <m:t>1</m:t>
                                  </m:r>
                                  <m:r>
                                    <a:rPr lang="en-US" sz="2000" i="1">
                                      <a:effectLst/>
                                      <a:latin typeface="Cambria Math" panose="02040503050406030204" pitchFamily="18" charset="0"/>
                                      <a:ea typeface="Calibri" panose="020F0502020204030204" pitchFamily="34" charset="0"/>
                                      <a:cs typeface="Times New Roman" panose="02020603050405020304" pitchFamily="18" charset="0"/>
                                    </a:rPr>
                                    <m:t>+</m:t>
                                  </m:r>
                                  <m:r>
                                    <a:rPr lang="en-US" sz="2000" i="1">
                                      <a:effectLst/>
                                      <a:latin typeface="Cambria Math" panose="02040503050406030204" pitchFamily="18" charset="0"/>
                                      <a:ea typeface="Calibri" panose="020F0502020204030204" pitchFamily="34" charset="0"/>
                                      <a:cs typeface="Times New Roman" panose="02020603050405020304" pitchFamily="18" charset="0"/>
                                    </a:rPr>
                                    <m:t>𝑖</m:t>
                                  </m:r>
                                  <m:r>
                                    <a:rPr lang="en-US" sz="2000" i="1">
                                      <a:effectLst/>
                                      <a:latin typeface="Cambria Math" panose="02040503050406030204" pitchFamily="18" charset="0"/>
                                      <a:ea typeface="Calibri" panose="020F0502020204030204" pitchFamily="34" charset="0"/>
                                      <a:cs typeface="Times New Roman" panose="02020603050405020304" pitchFamily="18" charset="0"/>
                                    </a:rPr>
                                    <m:t>)</m:t>
                                  </m:r>
                                </m:e>
                                <m:sup>
                                  <m:r>
                                    <a:rPr lang="en-US" sz="2000" i="1">
                                      <a:effectLst/>
                                      <a:latin typeface="Cambria Math" panose="02040503050406030204" pitchFamily="18" charset="0"/>
                                      <a:ea typeface="Calibri" panose="020F0502020204030204" pitchFamily="34" charset="0"/>
                                      <a:cs typeface="Times New Roman" panose="02020603050405020304" pitchFamily="18" charset="0"/>
                                    </a:rPr>
                                    <m:t>𝑡</m:t>
                                  </m:r>
                                </m:sup>
                              </m:sSup>
                            </m:den>
                          </m:f>
                        </m:e>
                      </m:nary>
                    </m:oMath>
                  </m:oMathPara>
                </a14:m>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gn="just">
                  <a:lnSpc>
                    <a:spcPct val="107000"/>
                  </a:lnSpc>
                  <a:spcBef>
                    <a:spcPts val="600"/>
                  </a:spcBef>
                  <a:spcAft>
                    <a:spcPts val="0"/>
                  </a:spcAft>
                  <a:buNone/>
                </a:pPr>
                <a:r>
                  <a:rPr lang="en-US" sz="2000" i="1"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0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cs typeface="Times New Roman" panose="02020603050405020304" pitchFamily="18" charset="0"/>
                  </a:rPr>
                  <a:t>đó</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C</a:t>
                </a:r>
                <a:r>
                  <a:rPr lang="en-US" sz="2000" baseline="-25000" dirty="0">
                    <a:effectLst/>
                    <a:latin typeface="Times New Roman" panose="02020603050405020304" pitchFamily="18" charset="0"/>
                    <a:ea typeface="Times New Roman" panose="02020603050405020304" pitchFamily="18" charset="0"/>
                    <a:cs typeface="Times New Roman" panose="02020603050405020304" pitchFamily="18" charset="0"/>
                  </a:rPr>
                  <a:t>0</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Chi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phí</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đầu</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ban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đầu</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gn="just">
                  <a:lnSpc>
                    <a:spcPct val="107000"/>
                  </a:lnSpc>
                  <a:spcBef>
                    <a:spcPts val="600"/>
                  </a:spcBef>
                  <a:spcAft>
                    <a:spcPts val="0"/>
                  </a:spcAft>
                  <a:buNone/>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C</a:t>
                </a:r>
                <a:r>
                  <a:rPr lang="en-US" sz="2000" baseline="-25000" dirty="0">
                    <a:effectLst/>
                    <a:latin typeface="Times New Roman" panose="02020603050405020304" pitchFamily="18" charset="0"/>
                    <a:ea typeface="Times New Roman" panose="02020603050405020304" pitchFamily="18" charset="0"/>
                    <a:cs typeface="Times New Roman" panose="02020603050405020304" pitchFamily="18" charset="0"/>
                  </a:rPr>
                  <a:t>t</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Chi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phí</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phát</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sinh</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quá</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thiết</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bị</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ở</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năm</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t</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gn="just">
                  <a:lnSpc>
                    <a:spcPct val="107000"/>
                  </a:lnSpc>
                  <a:spcBef>
                    <a:spcPts val="600"/>
                  </a:spcBef>
                  <a:spcAft>
                    <a:spcPts val="0"/>
                  </a:spcAft>
                  <a:buNone/>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n: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Tuổi</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thọ</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thiết</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bị</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gn="just">
                  <a:lnSpc>
                    <a:spcPct val="107000"/>
                  </a:lnSpc>
                  <a:spcBef>
                    <a:spcPts val="600"/>
                  </a:spcBef>
                  <a:spcAft>
                    <a:spcPts val="0"/>
                  </a:spcAft>
                  <a:buNone/>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i: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Hệ</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chiết</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khấu</a:t>
                </a:r>
                <a:endParaRPr lang="en-US" sz="2000" dirty="0"/>
              </a:p>
            </p:txBody>
          </p:sp>
        </mc:Choice>
        <mc:Fallback xmlns="">
          <p:sp>
            <p:nvSpPr>
              <p:cNvPr id="3" name="Text Placeholder 2">
                <a:extLst>
                  <a:ext uri="{FF2B5EF4-FFF2-40B4-BE49-F238E27FC236}">
                    <a16:creationId xmlns:a16="http://schemas.microsoft.com/office/drawing/2014/main" id="{46D00793-9239-4BA4-99EE-4EC7DEB64691}"/>
                  </a:ext>
                </a:extLst>
              </p:cNvPr>
              <p:cNvSpPr>
                <a:spLocks noGrp="1" noRot="1" noChangeAspect="1" noMove="1" noResize="1" noEditPoints="1" noAdjustHandles="1" noChangeArrowheads="1" noChangeShapeType="1" noTextEdit="1"/>
              </p:cNvSpPr>
              <p:nvPr>
                <p:ph type="body" idx="1"/>
              </p:nvPr>
            </p:nvSpPr>
            <p:spPr>
              <a:xfrm>
                <a:off x="609600" y="1275845"/>
                <a:ext cx="10972800" cy="5019342"/>
              </a:xfrm>
              <a:blipFill>
                <a:blip r:embed="rId2"/>
                <a:stretch>
                  <a:fillRect l="-611" r="-556"/>
                </a:stretch>
              </a:blipFill>
            </p:spPr>
            <p:txBody>
              <a:bodyPr/>
              <a:lstStyle/>
              <a:p>
                <a:r>
                  <a:rPr lang="en-US">
                    <a:noFill/>
                  </a:rPr>
                  <a:t> </a:t>
                </a:r>
              </a:p>
            </p:txBody>
          </p:sp>
        </mc:Fallback>
      </mc:AlternateContent>
    </p:spTree>
    <p:extLst>
      <p:ext uri="{BB962C8B-B14F-4D97-AF65-F5344CB8AC3E}">
        <p14:creationId xmlns:p14="http://schemas.microsoft.com/office/powerpoint/2010/main" val="12119706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8CD35-CAC3-45F1-A9D2-DCC60DD74F37}"/>
              </a:ext>
            </a:extLst>
          </p:cNvPr>
          <p:cNvSpPr>
            <a:spLocks noGrp="1"/>
          </p:cNvSpPr>
          <p:nvPr>
            <p:ph type="title"/>
          </p:nvPr>
        </p:nvSpPr>
        <p:spPr/>
        <p:txBody>
          <a:bodyPr>
            <a:noAutofit/>
          </a:bodyPr>
          <a:lstStyle/>
          <a:p>
            <a:r>
              <a:rPr lang="en-US" sz="3200" smtClean="0">
                <a:solidFill>
                  <a:schemeClr val="accent1">
                    <a:lumMod val="50000"/>
                  </a:schemeClr>
                </a:solidFill>
              </a:rPr>
              <a:t>VÍ DỤ TÍNH LCC</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253D5645-AFC0-4276-A74F-F03E4385D1BD}"/>
              </a:ext>
            </a:extLst>
          </p:cNvPr>
          <p:cNvSpPr>
            <a:spLocks noGrp="1"/>
          </p:cNvSpPr>
          <p:nvPr>
            <p:ph type="body" idx="1"/>
          </p:nvPr>
        </p:nvSpPr>
        <p:spPr>
          <a:xfrm>
            <a:off x="609600" y="1385982"/>
            <a:ext cx="10972800" cy="4535115"/>
          </a:xfrm>
        </p:spPr>
        <p:txBody>
          <a:bodyPr/>
          <a:lstStyle/>
          <a:p>
            <a:pPr algn="just"/>
            <a:r>
              <a:rPr lang="en-US" sz="1800" dirty="0" err="1">
                <a:effectLst/>
                <a:ea typeface="Calibri" panose="020F0502020204030204" pitchFamily="34" charset="0"/>
                <a:cs typeface="Arial" panose="020B0604020202020204" pitchFamily="34" charset="0"/>
              </a:rPr>
              <a:t>Tính</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toán</a:t>
            </a:r>
            <a:r>
              <a:rPr lang="en-US" sz="1800" dirty="0">
                <a:effectLst/>
                <a:ea typeface="Calibri" panose="020F0502020204030204" pitchFamily="34" charset="0"/>
                <a:cs typeface="Arial" panose="020B0604020202020204" pitchFamily="34" charset="0"/>
              </a:rPr>
              <a:t> chi </a:t>
            </a:r>
            <a:r>
              <a:rPr lang="en-US" sz="1800" dirty="0" err="1">
                <a:effectLst/>
                <a:ea typeface="Calibri" panose="020F0502020204030204" pitchFamily="34" charset="0"/>
                <a:cs typeface="Arial" panose="020B0604020202020204" pitchFamily="34" charset="0"/>
              </a:rPr>
              <a:t>phí</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vòng</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đ</a:t>
            </a:r>
            <a:r>
              <a:rPr lang="en-US" sz="1800" dirty="0" err="1">
                <a:ea typeface="Calibri" panose="020F0502020204030204" pitchFamily="34" charset="0"/>
                <a:cs typeface="Arial" panose="020B0604020202020204" pitchFamily="34" charset="0"/>
              </a:rPr>
              <a:t>ời</a:t>
            </a:r>
            <a:r>
              <a:rPr lang="en-US" sz="1800" dirty="0">
                <a:ea typeface="Calibri" panose="020F0502020204030204" pitchFamily="34" charset="0"/>
                <a:cs typeface="Arial" panose="020B0604020202020204" pitchFamily="34" charset="0"/>
              </a:rPr>
              <a:t> </a:t>
            </a:r>
            <a:r>
              <a:rPr lang="en-US" sz="1800" dirty="0" err="1">
                <a:ea typeface="Calibri" panose="020F0502020204030204" pitchFamily="34" charset="0"/>
                <a:cs typeface="Arial" panose="020B0604020202020204" pitchFamily="34" charset="0"/>
              </a:rPr>
              <a:t>và</a:t>
            </a:r>
            <a:r>
              <a:rPr lang="en-US" sz="1800" dirty="0">
                <a:ea typeface="Calibri" panose="020F0502020204030204" pitchFamily="34" charset="0"/>
                <a:cs typeface="Arial" panose="020B0604020202020204" pitchFamily="34" charset="0"/>
              </a:rPr>
              <a:t> so </a:t>
            </a:r>
            <a:r>
              <a:rPr lang="en-US" sz="1800" dirty="0" err="1">
                <a:ea typeface="Calibri" panose="020F0502020204030204" pitchFamily="34" charset="0"/>
                <a:cs typeface="Arial" panose="020B0604020202020204" pitchFamily="34" charset="0"/>
              </a:rPr>
              <a:t>sánh</a:t>
            </a:r>
            <a:r>
              <a:rPr lang="en-US" sz="1800" dirty="0">
                <a:ea typeface="Calibri" panose="020F0502020204030204" pitchFamily="34" charset="0"/>
                <a:cs typeface="Arial" panose="020B0604020202020204" pitchFamily="34" charset="0"/>
              </a:rPr>
              <a:t> </a:t>
            </a:r>
            <a:r>
              <a:rPr lang="en-US" sz="1800" dirty="0" err="1">
                <a:ea typeface="Calibri" panose="020F0502020204030204" pitchFamily="34" charset="0"/>
                <a:cs typeface="Arial" panose="020B0604020202020204" pitchFamily="34" charset="0"/>
              </a:rPr>
              <a:t>ph</a:t>
            </a:r>
            <a:r>
              <a:rPr lang="vi-VN" sz="1800" dirty="0">
                <a:ea typeface="Calibri" panose="020F0502020204030204" pitchFamily="34" charset="0"/>
                <a:cs typeface="Arial" panose="020B0604020202020204" pitchFamily="34" charset="0"/>
              </a:rPr>
              <a:t>ư</a:t>
            </a:r>
            <a:r>
              <a:rPr lang="en-US" sz="1800" dirty="0" err="1">
                <a:ea typeface="Calibri" panose="020F0502020204030204" pitchFamily="34" charset="0"/>
                <a:cs typeface="Arial" panose="020B0604020202020204" pitchFamily="34" charset="0"/>
              </a:rPr>
              <a:t>ơng</a:t>
            </a:r>
            <a:r>
              <a:rPr lang="en-US" sz="1800" dirty="0">
                <a:ea typeface="Calibri" panose="020F0502020204030204" pitchFamily="34" charset="0"/>
                <a:cs typeface="Arial" panose="020B0604020202020204" pitchFamily="34" charset="0"/>
              </a:rPr>
              <a:t> </a:t>
            </a:r>
            <a:r>
              <a:rPr lang="en-US" sz="1800" dirty="0" err="1">
                <a:ea typeface="Calibri" panose="020F0502020204030204" pitchFamily="34" charset="0"/>
                <a:cs typeface="Arial" panose="020B0604020202020204" pitchFamily="34" charset="0"/>
              </a:rPr>
              <a:t>án</a:t>
            </a:r>
            <a:r>
              <a:rPr lang="en-US" sz="1800" dirty="0">
                <a:ea typeface="Calibri" panose="020F0502020204030204" pitchFamily="34" charset="0"/>
                <a:cs typeface="Arial" panose="020B0604020202020204" pitchFamily="34" charset="0"/>
              </a:rPr>
              <a:t> </a:t>
            </a:r>
            <a:r>
              <a:rPr lang="en-US" sz="1800" dirty="0" err="1">
                <a:ea typeface="Calibri" panose="020F0502020204030204" pitchFamily="34" charset="0"/>
                <a:cs typeface="Arial" panose="020B0604020202020204" pitchFamily="34" charset="0"/>
              </a:rPr>
              <a:t>t</a:t>
            </a:r>
            <a:r>
              <a:rPr lang="en-US" sz="1800" dirty="0" err="1">
                <a:effectLst/>
                <a:ea typeface="Calibri" panose="020F0502020204030204" pitchFamily="34" charset="0"/>
                <a:cs typeface="Arial" panose="020B0604020202020204" pitchFamily="34" charset="0"/>
              </a:rPr>
              <a:t>hay</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thế</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đèn</a:t>
            </a:r>
            <a:r>
              <a:rPr lang="en-US" sz="1800" dirty="0">
                <a:effectLst/>
                <a:ea typeface="Calibri" panose="020F0502020204030204" pitchFamily="34" charset="0"/>
                <a:cs typeface="Arial" panose="020B0604020202020204" pitchFamily="34" charset="0"/>
              </a:rPr>
              <a:t> Led 15W </a:t>
            </a:r>
            <a:r>
              <a:rPr lang="en-US" sz="1800" dirty="0" err="1">
                <a:effectLst/>
                <a:ea typeface="Calibri" panose="020F0502020204030204" pitchFamily="34" charset="0"/>
                <a:cs typeface="Arial" panose="020B0604020202020204" pitchFamily="34" charset="0"/>
              </a:rPr>
              <a:t>cho</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đèn</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sợi</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đốt</a:t>
            </a:r>
            <a:r>
              <a:rPr lang="en-US" sz="1800" dirty="0">
                <a:effectLst/>
                <a:ea typeface="Calibri" panose="020F0502020204030204" pitchFamily="34" charset="0"/>
                <a:cs typeface="Arial" panose="020B0604020202020204" pitchFamily="34" charset="0"/>
              </a:rPr>
              <a:t> 100W. </a:t>
            </a:r>
            <a:r>
              <a:rPr lang="en-US" sz="1800" dirty="0" err="1">
                <a:effectLst/>
                <a:ea typeface="Calibri" panose="020F0502020204030204" pitchFamily="34" charset="0"/>
                <a:cs typeface="Arial" panose="020B0604020202020204" pitchFamily="34" charset="0"/>
              </a:rPr>
              <a:t>Thông</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số</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của</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phương</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án</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thay</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thế</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cho</a:t>
            </a:r>
            <a:r>
              <a:rPr lang="en-US" sz="1800" dirty="0">
                <a:effectLst/>
                <a:ea typeface="Calibri" panose="020F0502020204030204" pitchFamily="34" charset="0"/>
                <a:cs typeface="Arial" panose="020B0604020202020204" pitchFamily="34" charset="0"/>
              </a:rPr>
              <a:t> ở </a:t>
            </a:r>
            <a:r>
              <a:rPr lang="en-US" sz="1800" dirty="0" err="1">
                <a:effectLst/>
                <a:ea typeface="Calibri" panose="020F0502020204030204" pitchFamily="34" charset="0"/>
                <a:cs typeface="Arial" panose="020B0604020202020204" pitchFamily="34" charset="0"/>
              </a:rPr>
              <a:t>bảng</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dưới</a:t>
            </a:r>
            <a:r>
              <a:rPr lang="en-US" sz="1800" dirty="0">
                <a:effectLst/>
                <a:ea typeface="Calibri" panose="020F0502020204030204" pitchFamily="34" charset="0"/>
                <a:cs typeface="Arial" panose="020B0604020202020204" pitchFamily="34" charset="0"/>
              </a:rPr>
              <a:t> </a:t>
            </a:r>
            <a:r>
              <a:rPr lang="en-US" sz="1800" dirty="0" err="1">
                <a:effectLst/>
                <a:ea typeface="Calibri" panose="020F0502020204030204" pitchFamily="34" charset="0"/>
                <a:cs typeface="Arial" panose="020B0604020202020204" pitchFamily="34" charset="0"/>
              </a:rPr>
              <a:t>đây</a:t>
            </a:r>
            <a:r>
              <a:rPr lang="en-US" sz="1800" dirty="0">
                <a:effectLst/>
                <a:ea typeface="Calibri" panose="020F0502020204030204" pitchFamily="34" charset="0"/>
                <a:cs typeface="Arial" panose="020B0604020202020204" pitchFamily="34" charset="0"/>
              </a:rPr>
              <a:t>.</a:t>
            </a:r>
          </a:p>
          <a:p>
            <a:pPr algn="just"/>
            <a:r>
              <a:rPr lang="en-US" sz="1800" dirty="0" err="1">
                <a:ea typeface="Calibri" panose="020F0502020204030204" pitchFamily="34" charset="0"/>
                <a:cs typeface="Times New Roman" panose="02020603050405020304" pitchFamily="18" charset="0"/>
              </a:rPr>
              <a:t>Đèn</a:t>
            </a:r>
            <a:r>
              <a:rPr lang="en-US" sz="1800" dirty="0">
                <a:ea typeface="Calibri" panose="020F0502020204030204" pitchFamily="34" charset="0"/>
                <a:cs typeface="Times New Roman" panose="02020603050405020304" pitchFamily="18" charset="0"/>
              </a:rPr>
              <a:t> Led </a:t>
            </a:r>
            <a:r>
              <a:rPr lang="en-US" sz="1800" dirty="0" err="1">
                <a:ea typeface="Calibri" panose="020F0502020204030204" pitchFamily="34" charset="0"/>
                <a:cs typeface="Times New Roman" panose="02020603050405020304" pitchFamily="18" charset="0"/>
              </a:rPr>
              <a:t>có</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tuổi</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thọ</a:t>
            </a:r>
            <a:r>
              <a:rPr lang="en-US" sz="1800" dirty="0">
                <a:ea typeface="Calibri" panose="020F0502020204030204" pitchFamily="34" charset="0"/>
                <a:cs typeface="Times New Roman" panose="02020603050405020304" pitchFamily="18" charset="0"/>
              </a:rPr>
              <a:t> 20000 </a:t>
            </a:r>
            <a:r>
              <a:rPr lang="en-US" sz="1800" dirty="0" err="1">
                <a:ea typeface="Calibri" panose="020F0502020204030204" pitchFamily="34" charset="0"/>
                <a:cs typeface="Times New Roman" panose="02020603050405020304" pitchFamily="18" charset="0"/>
              </a:rPr>
              <a:t>giờ</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mỗi</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năm</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thắp</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sáng</a:t>
            </a:r>
            <a:r>
              <a:rPr lang="en-US" sz="1800" dirty="0">
                <a:ea typeface="Calibri" panose="020F0502020204030204" pitchFamily="34" charset="0"/>
                <a:cs typeface="Times New Roman" panose="02020603050405020304" pitchFamily="18" charset="0"/>
              </a:rPr>
              <a:t> 4000 </a:t>
            </a:r>
            <a:r>
              <a:rPr lang="en-US" sz="1800" dirty="0" err="1">
                <a:ea typeface="Calibri" panose="020F0502020204030204" pitchFamily="34" charset="0"/>
                <a:cs typeface="Times New Roman" panose="02020603050405020304" pitchFamily="18" charset="0"/>
              </a:rPr>
              <a:t>giờ</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nên</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đèn</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có</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thể</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sử</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dụng</a:t>
            </a:r>
            <a:r>
              <a:rPr lang="en-US" sz="1800" dirty="0">
                <a:ea typeface="Calibri" panose="020F0502020204030204" pitchFamily="34" charset="0"/>
                <a:cs typeface="Times New Roman" panose="02020603050405020304" pitchFamily="18" charset="0"/>
              </a:rPr>
              <a:t> 5 </a:t>
            </a:r>
            <a:r>
              <a:rPr lang="en-US" sz="1800" dirty="0" err="1">
                <a:ea typeface="Calibri" panose="020F0502020204030204" pitchFamily="34" charset="0"/>
                <a:cs typeface="Times New Roman" panose="02020603050405020304" pitchFamily="18" charset="0"/>
              </a:rPr>
              <a:t>năm</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Đèn</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sợi</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đốt</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chỉ</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có</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tuổi</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thọ</a:t>
            </a:r>
            <a:r>
              <a:rPr lang="en-US" sz="1800" dirty="0">
                <a:ea typeface="Calibri" panose="020F0502020204030204" pitchFamily="34" charset="0"/>
                <a:cs typeface="Times New Roman" panose="02020603050405020304" pitchFamily="18" charset="0"/>
              </a:rPr>
              <a:t> 1000 </a:t>
            </a:r>
            <a:r>
              <a:rPr lang="en-US" sz="1800" dirty="0" err="1">
                <a:ea typeface="Calibri" panose="020F0502020204030204" pitchFamily="34" charset="0"/>
                <a:cs typeface="Times New Roman" panose="02020603050405020304" pitchFamily="18" charset="0"/>
              </a:rPr>
              <a:t>giờ</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nên</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trong</a:t>
            </a:r>
            <a:r>
              <a:rPr lang="en-US" sz="1800" dirty="0">
                <a:ea typeface="Calibri" panose="020F0502020204030204" pitchFamily="34" charset="0"/>
                <a:cs typeface="Times New Roman" panose="02020603050405020304" pitchFamily="18" charset="0"/>
              </a:rPr>
              <a:t> 1 </a:t>
            </a:r>
            <a:r>
              <a:rPr lang="en-US" sz="1800" dirty="0" err="1">
                <a:ea typeface="Calibri" panose="020F0502020204030204" pitchFamily="34" charset="0"/>
                <a:cs typeface="Times New Roman" panose="02020603050405020304" pitchFamily="18" charset="0"/>
              </a:rPr>
              <a:t>năm</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phải</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thay</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bóng</a:t>
            </a:r>
            <a:r>
              <a:rPr lang="en-US" sz="1800" dirty="0">
                <a:ea typeface="Calibri" panose="020F0502020204030204" pitchFamily="34" charset="0"/>
                <a:cs typeface="Times New Roman" panose="02020603050405020304" pitchFamily="18" charset="0"/>
              </a:rPr>
              <a:t> 4 </a:t>
            </a:r>
            <a:r>
              <a:rPr lang="en-US" sz="1800" dirty="0" err="1">
                <a:ea typeface="Calibri" panose="020F0502020204030204" pitchFamily="34" charset="0"/>
                <a:cs typeface="Times New Roman" panose="02020603050405020304" pitchFamily="18" charset="0"/>
              </a:rPr>
              <a:t>lần</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Suốt</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vòng</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đời</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của</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đèn</a:t>
            </a:r>
            <a:r>
              <a:rPr lang="en-US" sz="1800" dirty="0">
                <a:ea typeface="Calibri" panose="020F0502020204030204" pitchFamily="34" charset="0"/>
                <a:cs typeface="Times New Roman" panose="02020603050405020304" pitchFamily="18" charset="0"/>
              </a:rPr>
              <a:t> Led </a:t>
            </a:r>
            <a:r>
              <a:rPr lang="en-US" sz="1800" dirty="0" err="1">
                <a:ea typeface="Calibri" panose="020F0502020204030204" pitchFamily="34" charset="0"/>
                <a:cs typeface="Times New Roman" panose="02020603050405020304" pitchFamily="18" charset="0"/>
              </a:rPr>
              <a:t>phải</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sử</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dụng</a:t>
            </a:r>
            <a:r>
              <a:rPr lang="en-US" sz="1800" dirty="0">
                <a:ea typeface="Calibri" panose="020F0502020204030204" pitchFamily="34" charset="0"/>
                <a:cs typeface="Times New Roman" panose="02020603050405020304" pitchFamily="18" charset="0"/>
              </a:rPr>
              <a:t> 20 </a:t>
            </a:r>
            <a:r>
              <a:rPr lang="en-US" sz="1800" dirty="0" err="1">
                <a:ea typeface="Calibri" panose="020F0502020204030204" pitchFamily="34" charset="0"/>
                <a:cs typeface="Times New Roman" panose="02020603050405020304" pitchFamily="18" charset="0"/>
              </a:rPr>
              <a:t>bóng</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đèn</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sợi</a:t>
            </a:r>
            <a:r>
              <a:rPr lang="en-US" sz="1800" dirty="0">
                <a:ea typeface="Calibri" panose="020F0502020204030204" pitchFamily="34" charset="0"/>
                <a:cs typeface="Times New Roman" panose="02020603050405020304" pitchFamily="18" charset="0"/>
              </a:rPr>
              <a:t> </a:t>
            </a:r>
            <a:r>
              <a:rPr lang="en-US" sz="1800" dirty="0" err="1">
                <a:ea typeface="Calibri" panose="020F0502020204030204" pitchFamily="34" charset="0"/>
                <a:cs typeface="Times New Roman" panose="02020603050405020304" pitchFamily="18" charset="0"/>
              </a:rPr>
              <a:t>đốt</a:t>
            </a:r>
            <a:r>
              <a:rPr lang="en-US" sz="1800" dirty="0">
                <a:ea typeface="Calibri" panose="020F0502020204030204" pitchFamily="34" charset="0"/>
                <a:cs typeface="Times New Roman" panose="02020603050405020304" pitchFamily="18" charset="0"/>
              </a:rPr>
              <a:t>.</a:t>
            </a:r>
          </a:p>
          <a:p>
            <a:endParaRPr lang="en-US" sz="1800" dirty="0">
              <a:effectLst/>
              <a:ea typeface="Calibri" panose="020F0502020204030204" pitchFamily="34" charset="0"/>
              <a:cs typeface="Arial" panose="020B0604020202020204" pitchFamily="34" charset="0"/>
            </a:endParaRPr>
          </a:p>
          <a:p>
            <a:endParaRPr lang="en-US" dirty="0"/>
          </a:p>
        </p:txBody>
      </p:sp>
      <p:pic>
        <p:nvPicPr>
          <p:cNvPr id="6" name="Picture 5">
            <a:extLst>
              <a:ext uri="{FF2B5EF4-FFF2-40B4-BE49-F238E27FC236}">
                <a16:creationId xmlns:a16="http://schemas.microsoft.com/office/drawing/2014/main" id="{6B816308-D1F6-4AB9-9636-D8FE1742377E}"/>
              </a:ext>
            </a:extLst>
          </p:cNvPr>
          <p:cNvPicPr>
            <a:picLocks noChangeAspect="1"/>
          </p:cNvPicPr>
          <p:nvPr/>
        </p:nvPicPr>
        <p:blipFill>
          <a:blip r:embed="rId2"/>
          <a:stretch>
            <a:fillRect/>
          </a:stretch>
        </p:blipFill>
        <p:spPr>
          <a:xfrm>
            <a:off x="2727668" y="3224912"/>
            <a:ext cx="6736664" cy="2511770"/>
          </a:xfrm>
          <a:prstGeom prst="rect">
            <a:avLst/>
          </a:prstGeom>
        </p:spPr>
      </p:pic>
    </p:spTree>
    <p:extLst>
      <p:ext uri="{BB962C8B-B14F-4D97-AF65-F5344CB8AC3E}">
        <p14:creationId xmlns:p14="http://schemas.microsoft.com/office/powerpoint/2010/main" val="13281359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D75EDC2-22C1-420E-808C-89B5C677E03B}"/>
              </a:ext>
            </a:extLst>
          </p:cNvPr>
          <p:cNvSpPr>
            <a:spLocks noGrp="1"/>
          </p:cNvSpPr>
          <p:nvPr>
            <p:ph type="body" idx="1"/>
          </p:nvPr>
        </p:nvSpPr>
        <p:spPr>
          <a:xfrm>
            <a:off x="314179" y="1353125"/>
            <a:ext cx="10972800" cy="5352754"/>
          </a:xfrm>
        </p:spPr>
        <p:txBody>
          <a:bodyPr>
            <a:normAutofit/>
          </a:bodyPr>
          <a:lstStyle/>
          <a:p>
            <a:r>
              <a:rPr lang="en-US" sz="2000" dirty="0" err="1">
                <a:ea typeface="Calibri" panose="020F0502020204030204" pitchFamily="34" charset="0"/>
                <a:cs typeface="Times New Roman" panose="02020603050405020304" pitchFamily="18" charset="0"/>
              </a:rPr>
              <a:t>Điện</a:t>
            </a:r>
            <a:r>
              <a:rPr lang="en-US" sz="2000" dirty="0">
                <a:ea typeface="Calibri" panose="020F0502020204030204" pitchFamily="34" charset="0"/>
                <a:cs typeface="Times New Roman" panose="02020603050405020304" pitchFamily="18" charset="0"/>
              </a:rPr>
              <a:t> </a:t>
            </a:r>
            <a:r>
              <a:rPr lang="en-US" sz="2000" dirty="0" err="1">
                <a:ea typeface="Calibri" panose="020F0502020204030204" pitchFamily="34" charset="0"/>
                <a:cs typeface="Times New Roman" panose="02020603050405020304" pitchFamily="18" charset="0"/>
              </a:rPr>
              <a:t>năng</a:t>
            </a:r>
            <a:r>
              <a:rPr lang="en-US" sz="2000" dirty="0">
                <a:ea typeface="Calibri" panose="020F0502020204030204" pitchFamily="34" charset="0"/>
                <a:cs typeface="Times New Roman" panose="02020603050405020304" pitchFamily="18" charset="0"/>
              </a:rPr>
              <a:t> </a:t>
            </a:r>
            <a:r>
              <a:rPr lang="en-US" sz="2000" dirty="0" err="1">
                <a:ea typeface="Calibri" panose="020F0502020204030204" pitchFamily="34" charset="0"/>
                <a:cs typeface="Times New Roman" panose="02020603050405020304" pitchFamily="18" charset="0"/>
              </a:rPr>
              <a:t>và</a:t>
            </a:r>
            <a:r>
              <a:rPr lang="en-US" sz="2000" dirty="0">
                <a:ea typeface="Calibri" panose="020F0502020204030204" pitchFamily="34" charset="0"/>
                <a:cs typeface="Times New Roman" panose="02020603050405020304" pitchFamily="18" charset="0"/>
              </a:rPr>
              <a:t> chi </a:t>
            </a:r>
            <a:r>
              <a:rPr lang="en-US" sz="2000" dirty="0" err="1">
                <a:ea typeface="Calibri" panose="020F0502020204030204" pitchFamily="34" charset="0"/>
                <a:cs typeface="Times New Roman" panose="02020603050405020304" pitchFamily="18" charset="0"/>
              </a:rPr>
              <a:t>phí</a:t>
            </a:r>
            <a:r>
              <a:rPr lang="en-US" sz="2000" dirty="0">
                <a:ea typeface="Calibri" panose="020F0502020204030204" pitchFamily="34" charset="0"/>
                <a:cs typeface="Times New Roman" panose="02020603050405020304" pitchFamily="18" charset="0"/>
              </a:rPr>
              <a:t> </a:t>
            </a:r>
            <a:r>
              <a:rPr lang="en-US" sz="2000" dirty="0" err="1">
                <a:ea typeface="Calibri" panose="020F0502020204030204" pitchFamily="34" charset="0"/>
                <a:cs typeface="Times New Roman" panose="02020603050405020304" pitchFamily="18" charset="0"/>
              </a:rPr>
              <a:t>tiền</a:t>
            </a:r>
            <a:r>
              <a:rPr lang="en-US" sz="2000" dirty="0">
                <a:ea typeface="Calibri" panose="020F0502020204030204" pitchFamily="34" charset="0"/>
                <a:cs typeface="Times New Roman" panose="02020603050405020304" pitchFamily="18" charset="0"/>
              </a:rPr>
              <a:t> </a:t>
            </a:r>
            <a:r>
              <a:rPr lang="en-US" sz="2000" dirty="0" err="1">
                <a:ea typeface="Calibri" panose="020F0502020204030204" pitchFamily="34" charset="0"/>
                <a:cs typeface="Times New Roman" panose="02020603050405020304" pitchFamily="18" charset="0"/>
              </a:rPr>
              <a:t>điện</a:t>
            </a:r>
            <a:r>
              <a:rPr lang="en-US" sz="2000" dirty="0">
                <a:ea typeface="Calibri" panose="020F0502020204030204" pitchFamily="34" charset="0"/>
                <a:cs typeface="Times New Roman" panose="02020603050405020304" pitchFamily="18" charset="0"/>
              </a:rPr>
              <a:t> </a:t>
            </a:r>
            <a:r>
              <a:rPr lang="en-US" sz="2000" dirty="0" err="1">
                <a:ea typeface="Calibri" panose="020F0502020204030204" pitchFamily="34" charset="0"/>
                <a:cs typeface="Times New Roman" panose="02020603050405020304" pitchFamily="18" charset="0"/>
              </a:rPr>
              <a:t>của</a:t>
            </a:r>
            <a:r>
              <a:rPr lang="en-US" sz="2000" dirty="0">
                <a:ea typeface="Calibri" panose="020F0502020204030204" pitchFamily="34" charset="0"/>
                <a:cs typeface="Times New Roman" panose="02020603050405020304" pitchFamily="18" charset="0"/>
              </a:rPr>
              <a:t> </a:t>
            </a:r>
            <a:r>
              <a:rPr lang="en-US" sz="2000" dirty="0" err="1">
                <a:ea typeface="Calibri" panose="020F0502020204030204" pitchFamily="34" charset="0"/>
                <a:cs typeface="Times New Roman" panose="02020603050405020304" pitchFamily="18" charset="0"/>
              </a:rPr>
              <a:t>mỗi</a:t>
            </a:r>
            <a:r>
              <a:rPr lang="en-US" sz="2000" dirty="0">
                <a:ea typeface="Calibri" panose="020F0502020204030204" pitchFamily="34" charset="0"/>
                <a:cs typeface="Times New Roman" panose="02020603050405020304" pitchFamily="18" charset="0"/>
              </a:rPr>
              <a:t> </a:t>
            </a:r>
            <a:r>
              <a:rPr lang="en-US" sz="2000" dirty="0" err="1">
                <a:ea typeface="Calibri" panose="020F0502020204030204" pitchFamily="34" charset="0"/>
                <a:cs typeface="Times New Roman" panose="02020603050405020304" pitchFamily="18" charset="0"/>
              </a:rPr>
              <a:t>loại</a:t>
            </a:r>
            <a:r>
              <a:rPr lang="en-US" sz="2000" dirty="0">
                <a:ea typeface="Calibri" panose="020F0502020204030204" pitchFamily="34" charset="0"/>
                <a:cs typeface="Times New Roman" panose="02020603050405020304" pitchFamily="18" charset="0"/>
              </a:rPr>
              <a:t> </a:t>
            </a:r>
            <a:r>
              <a:rPr lang="en-US" sz="2000" dirty="0" err="1">
                <a:ea typeface="Calibri" panose="020F0502020204030204" pitchFamily="34" charset="0"/>
                <a:cs typeface="Times New Roman" panose="02020603050405020304" pitchFamily="18" charset="0"/>
              </a:rPr>
              <a:t>đèn</a:t>
            </a:r>
            <a:r>
              <a:rPr lang="en-US" sz="2000" dirty="0">
                <a:ea typeface="Calibri" panose="020F0502020204030204" pitchFamily="34" charset="0"/>
                <a:cs typeface="Times New Roman" panose="02020603050405020304" pitchFamily="18" charset="0"/>
              </a:rPr>
              <a:t> </a:t>
            </a:r>
            <a:r>
              <a:rPr lang="en-US" sz="2000" dirty="0" err="1">
                <a:ea typeface="Calibri" panose="020F0502020204030204" pitchFamily="34" charset="0"/>
                <a:cs typeface="Times New Roman" panose="02020603050405020304" pitchFamily="18" charset="0"/>
              </a:rPr>
              <a:t>hàng</a:t>
            </a:r>
            <a:r>
              <a:rPr lang="en-US" sz="2000" dirty="0">
                <a:ea typeface="Calibri" panose="020F0502020204030204" pitchFamily="34" charset="0"/>
                <a:cs typeface="Times New Roman" panose="02020603050405020304" pitchFamily="18" charset="0"/>
              </a:rPr>
              <a:t> </a:t>
            </a:r>
            <a:r>
              <a:rPr lang="en-US" sz="2000" dirty="0" err="1">
                <a:ea typeface="Calibri" panose="020F0502020204030204" pitchFamily="34" charset="0"/>
                <a:cs typeface="Times New Roman" panose="02020603050405020304" pitchFamily="18" charset="0"/>
              </a:rPr>
              <a:t>năm</a:t>
            </a:r>
            <a:r>
              <a:rPr lang="en-US" sz="2000" dirty="0">
                <a:ea typeface="Calibri" panose="020F0502020204030204" pitchFamily="34" charset="0"/>
                <a:cs typeface="Times New Roman" panose="02020603050405020304" pitchFamily="18" charset="0"/>
              </a:rPr>
              <a:t>:</a:t>
            </a:r>
          </a:p>
          <a:p>
            <a:endParaRPr lang="en-US" sz="2000" dirty="0">
              <a:ea typeface="Calibri" panose="020F0502020204030204" pitchFamily="34" charset="0"/>
              <a:cs typeface="Times New Roman" panose="02020603050405020304" pitchFamily="18" charset="0"/>
            </a:endParaRPr>
          </a:p>
          <a:p>
            <a:endParaRPr lang="en-US" sz="2000" dirty="0">
              <a:ea typeface="Calibri" panose="020F0502020204030204" pitchFamily="34" charset="0"/>
              <a:cs typeface="Times New Roman" panose="02020603050405020304" pitchFamily="18" charset="0"/>
            </a:endParaRPr>
          </a:p>
          <a:p>
            <a:pPr marL="186262" indent="0">
              <a:buNone/>
            </a:pPr>
            <a:endParaRPr lang="en-US" sz="2000" dirty="0">
              <a:ea typeface="Calibri" panose="020F0502020204030204" pitchFamily="34" charset="0"/>
              <a:cs typeface="Times New Roman" panose="02020603050405020304" pitchFamily="18" charset="0"/>
            </a:endParaRPr>
          </a:p>
          <a:p>
            <a:pPr marL="186262" indent="0">
              <a:buNone/>
            </a:pPr>
            <a:endParaRPr lang="en-US" sz="2000" dirty="0">
              <a:ea typeface="Calibri" panose="020F0502020204030204" pitchFamily="34" charset="0"/>
              <a:cs typeface="Times New Roman" panose="02020603050405020304" pitchFamily="18" charset="0"/>
            </a:endParaRPr>
          </a:p>
          <a:p>
            <a:r>
              <a:rPr lang="en-US" sz="2000" dirty="0">
                <a:latin typeface="Times New Roman" panose="02020603050405020304" pitchFamily="18" charset="0"/>
                <a:ea typeface="Calibri" panose="020F0502020204030204" pitchFamily="34" charset="0"/>
                <a:cs typeface="Times New Roman" panose="02020603050405020304" pitchFamily="18" charset="0"/>
              </a:rPr>
              <a:t>Chi </a:t>
            </a:r>
            <a:r>
              <a:rPr lang="en-US" sz="2000" dirty="0" err="1">
                <a:latin typeface="Times New Roman" panose="02020603050405020304" pitchFamily="18" charset="0"/>
                <a:ea typeface="Calibri" panose="020F0502020204030204" pitchFamily="34" charset="0"/>
                <a:cs typeface="Times New Roman" panose="02020603050405020304" pitchFamily="18" charset="0"/>
              </a:rPr>
              <a:t>phí</a:t>
            </a:r>
            <a:r>
              <a:rPr lang="en-US" sz="2000" dirty="0">
                <a:latin typeface="Times New Roman" panose="02020603050405020304" pitchFamily="18" charset="0"/>
                <a:ea typeface="Calibri" panose="020F0502020204030204" pitchFamily="34" charset="0"/>
                <a:cs typeface="Times New Roman" panose="02020603050405020304" pitchFamily="18" charset="0"/>
              </a:rPr>
              <a:t> ban </a:t>
            </a:r>
            <a:r>
              <a:rPr lang="en-US" sz="2000" dirty="0" err="1">
                <a:latin typeface="Times New Roman" panose="02020603050405020304" pitchFamily="18" charset="0"/>
                <a:ea typeface="Calibri" panose="020F0502020204030204" pitchFamily="34" charset="0"/>
                <a:cs typeface="Times New Roman" panose="02020603050405020304" pitchFamily="18" charset="0"/>
              </a:rPr>
              <a:t>đầu</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000" dirty="0">
                <a:latin typeface="Times New Roman" panose="02020603050405020304" pitchFamily="18" charset="0"/>
                <a:ea typeface="Calibri" panose="020F0502020204030204" pitchFamily="34" charset="0"/>
                <a:cs typeface="Times New Roman" panose="02020603050405020304" pitchFamily="18" charset="0"/>
              </a:rPr>
              <a:t> chi </a:t>
            </a:r>
            <a:r>
              <a:rPr lang="en-US" sz="2000" dirty="0" err="1">
                <a:latin typeface="Times New Roman" panose="02020603050405020304" pitchFamily="18" charset="0"/>
                <a:ea typeface="Calibri" panose="020F0502020204030204" pitchFamily="34" charset="0"/>
                <a:cs typeface="Times New Roman" panose="02020603050405020304" pitchFamily="18" charset="0"/>
              </a:rPr>
              <a:t>phí</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phát</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sinh</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hàng</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năm</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000" dirty="0">
                <a:latin typeface="Times New Roman" panose="02020603050405020304" pitchFamily="18" charset="0"/>
                <a:ea typeface="Calibri" panose="020F0502020204030204" pitchFamily="34" charset="0"/>
                <a:cs typeface="Times New Roman" panose="02020603050405020304" pitchFamily="18" charset="0"/>
              </a:rPr>
              <a:t> 2 </a:t>
            </a:r>
            <a:r>
              <a:rPr lang="en-US" sz="2000" dirty="0" err="1">
                <a:latin typeface="Times New Roman" panose="02020603050405020304" pitchFamily="18" charset="0"/>
                <a:ea typeface="Calibri" panose="020F0502020204030204" pitchFamily="34" charset="0"/>
                <a:cs typeface="Times New Roman" panose="02020603050405020304" pitchFamily="18" charset="0"/>
              </a:rPr>
              <a:t>loại</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đèn</a:t>
            </a:r>
            <a:r>
              <a:rPr lang="en-US" sz="1800" dirty="0">
                <a:latin typeface="Times New Roman" panose="02020603050405020304" pitchFamily="18" charset="0"/>
                <a:ea typeface="Calibri" panose="020F0502020204030204" pitchFamily="34" charset="0"/>
                <a:cs typeface="Times New Roman" panose="02020603050405020304" pitchFamily="18" charset="0"/>
              </a:rPr>
              <a:t>:</a:t>
            </a:r>
          </a:p>
          <a:p>
            <a:endParaRPr lang="en-US" sz="1800" dirty="0">
              <a:latin typeface="Times New Roman" panose="02020603050405020304" pitchFamily="18" charset="0"/>
              <a:ea typeface="Calibri" panose="020F0502020204030204" pitchFamily="34" charset="0"/>
              <a:cs typeface="Times New Roman" panose="02020603050405020304" pitchFamily="18" charset="0"/>
            </a:endParaRPr>
          </a:p>
          <a:p>
            <a:endParaRPr lang="en-US" sz="1800" dirty="0">
              <a:latin typeface="Times New Roman" panose="02020603050405020304" pitchFamily="18" charset="0"/>
              <a:ea typeface="Calibri" panose="020F0502020204030204" pitchFamily="34" charset="0"/>
              <a:cs typeface="Times New Roman" panose="02020603050405020304" pitchFamily="18" charset="0"/>
            </a:endParaRPr>
          </a:p>
          <a:p>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186262" indent="0">
              <a:buNone/>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186262" indent="0">
              <a:buNone/>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chiết</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khấu</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i</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 10%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thì</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chi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phí</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vòng</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đời</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quy</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về</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năm</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đầu</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khi</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so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sánh</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2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loại</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đèn</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2000" dirty="0">
              <a:ea typeface="Calibri" panose="020F0502020204030204" pitchFamily="34" charset="0"/>
              <a:cs typeface="Times New Roman" panose="02020603050405020304" pitchFamily="18" charset="0"/>
            </a:endParaRPr>
          </a:p>
          <a:p>
            <a:pPr marL="0" indent="0">
              <a:buNone/>
            </a:pPr>
            <a:r>
              <a:rPr lang="en-US" sz="2000" dirty="0">
                <a:ea typeface="Calibri" panose="020F0502020204030204" pitchFamily="34" charset="0"/>
                <a:cs typeface="Times New Roman" panose="02020603050405020304" pitchFamily="18" charset="0"/>
              </a:rPr>
              <a:t> </a:t>
            </a:r>
          </a:p>
          <a:p>
            <a:endParaRPr lang="en-US" b="1" dirty="0"/>
          </a:p>
        </p:txBody>
      </p:sp>
      <p:graphicFrame>
        <p:nvGraphicFramePr>
          <p:cNvPr id="4" name="Table 3">
            <a:extLst>
              <a:ext uri="{FF2B5EF4-FFF2-40B4-BE49-F238E27FC236}">
                <a16:creationId xmlns:a16="http://schemas.microsoft.com/office/drawing/2014/main" id="{B2C53675-18DD-4931-A4DD-C997454B9FDE}"/>
              </a:ext>
            </a:extLst>
          </p:cNvPr>
          <p:cNvGraphicFramePr/>
          <p:nvPr>
            <p:extLst>
              <p:ext uri="{D42A27DB-BD31-4B8C-83A1-F6EECF244321}">
                <p14:modId xmlns:p14="http://schemas.microsoft.com/office/powerpoint/2010/main" val="2683199116"/>
              </p:ext>
            </p:extLst>
          </p:nvPr>
        </p:nvGraphicFramePr>
        <p:xfrm>
          <a:off x="2529261" y="1813760"/>
          <a:ext cx="6858000" cy="909066"/>
        </p:xfrm>
        <a:graphic>
          <a:graphicData uri="http://schemas.openxmlformats.org/drawingml/2006/table">
            <a:tbl>
              <a:tblPr firstRow="1" firstCol="1" bandRow="1">
                <a:tableStyleId>{5C22544A-7EE6-4342-B048-85BDC9FD1C3A}</a:tableStyleId>
              </a:tblPr>
              <a:tblGrid>
                <a:gridCol w="3030280">
                  <a:extLst>
                    <a:ext uri="{9D8B030D-6E8A-4147-A177-3AD203B41FA5}">
                      <a16:colId xmlns:a16="http://schemas.microsoft.com/office/drawing/2014/main" val="495963961"/>
                    </a:ext>
                  </a:extLst>
                </a:gridCol>
                <a:gridCol w="1993604">
                  <a:extLst>
                    <a:ext uri="{9D8B030D-6E8A-4147-A177-3AD203B41FA5}">
                      <a16:colId xmlns:a16="http://schemas.microsoft.com/office/drawing/2014/main" val="2418225665"/>
                    </a:ext>
                  </a:extLst>
                </a:gridCol>
                <a:gridCol w="1834116">
                  <a:extLst>
                    <a:ext uri="{9D8B030D-6E8A-4147-A177-3AD203B41FA5}">
                      <a16:colId xmlns:a16="http://schemas.microsoft.com/office/drawing/2014/main" val="1046732853"/>
                    </a:ext>
                  </a:extLst>
                </a:gridCol>
              </a:tblGrid>
              <a:tr h="251488">
                <a:tc>
                  <a:txBody>
                    <a:bodyPr/>
                    <a:lstStyle/>
                    <a:p>
                      <a:pPr algn="just" fontAlgn="t">
                        <a:lnSpc>
                          <a:spcPct val="107000"/>
                        </a:lnSpc>
                        <a:spcBef>
                          <a:spcPts val="0"/>
                        </a:spcBef>
                        <a:spcAft>
                          <a:spcPts val="600"/>
                        </a:spcAft>
                      </a:pPr>
                      <a:r>
                        <a:rPr lang="en-US" sz="1800" u="none" strike="noStrike" dirty="0">
                          <a:solidFill>
                            <a:schemeClr val="tx1"/>
                          </a:solidFill>
                          <a:effectLst/>
                        </a:rPr>
                        <a:t> </a:t>
                      </a:r>
                      <a:endParaRPr lang="en-US" sz="18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US" sz="1800" u="none" strike="noStrike" dirty="0" err="1">
                          <a:solidFill>
                            <a:schemeClr val="tx1"/>
                          </a:solidFill>
                          <a:effectLst/>
                        </a:rPr>
                        <a:t>Đèn</a:t>
                      </a:r>
                      <a:r>
                        <a:rPr lang="en-US" sz="1800" u="none" strike="noStrike" dirty="0">
                          <a:solidFill>
                            <a:schemeClr val="tx1"/>
                          </a:solidFill>
                          <a:effectLst/>
                        </a:rPr>
                        <a:t> </a:t>
                      </a:r>
                      <a:r>
                        <a:rPr lang="en-US" sz="1800" u="none" strike="noStrike" dirty="0" err="1">
                          <a:solidFill>
                            <a:schemeClr val="tx1"/>
                          </a:solidFill>
                          <a:effectLst/>
                        </a:rPr>
                        <a:t>sợi</a:t>
                      </a:r>
                      <a:r>
                        <a:rPr lang="en-US" sz="1800" u="none" strike="noStrike" dirty="0">
                          <a:solidFill>
                            <a:schemeClr val="tx1"/>
                          </a:solidFill>
                          <a:effectLst/>
                        </a:rPr>
                        <a:t> </a:t>
                      </a:r>
                      <a:r>
                        <a:rPr lang="en-US" sz="1800" u="none" strike="noStrike" dirty="0" err="1">
                          <a:solidFill>
                            <a:schemeClr val="tx1"/>
                          </a:solidFill>
                          <a:effectLst/>
                        </a:rPr>
                        <a:t>đốt</a:t>
                      </a:r>
                      <a:endParaRPr lang="en-US" sz="18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US" sz="1800" u="none" strike="noStrike" dirty="0" err="1">
                          <a:solidFill>
                            <a:schemeClr val="tx1"/>
                          </a:solidFill>
                          <a:effectLst/>
                        </a:rPr>
                        <a:t>Đèn</a:t>
                      </a:r>
                      <a:r>
                        <a:rPr lang="en-US" sz="1800" u="none" strike="noStrike" dirty="0">
                          <a:solidFill>
                            <a:schemeClr val="tx1"/>
                          </a:solidFill>
                          <a:effectLst/>
                        </a:rPr>
                        <a:t> Led</a:t>
                      </a:r>
                      <a:endParaRPr lang="en-US" sz="18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30685697"/>
                  </a:ext>
                </a:extLst>
              </a:tr>
              <a:tr h="268089">
                <a:tc>
                  <a:txBody>
                    <a:bodyPr/>
                    <a:lstStyle/>
                    <a:p>
                      <a:pPr algn="just" fontAlgn="t">
                        <a:lnSpc>
                          <a:spcPct val="107000"/>
                        </a:lnSpc>
                        <a:spcBef>
                          <a:spcPts val="0"/>
                        </a:spcBef>
                        <a:spcAft>
                          <a:spcPts val="600"/>
                        </a:spcAft>
                      </a:pPr>
                      <a:r>
                        <a:rPr lang="en-US" sz="1800" u="none" strike="noStrike" dirty="0" err="1">
                          <a:solidFill>
                            <a:schemeClr val="tx1"/>
                          </a:solidFill>
                          <a:effectLst/>
                        </a:rPr>
                        <a:t>Điện</a:t>
                      </a:r>
                      <a:r>
                        <a:rPr lang="en-US" sz="1800" u="none" strike="noStrike" dirty="0">
                          <a:solidFill>
                            <a:schemeClr val="tx1"/>
                          </a:solidFill>
                          <a:effectLst/>
                        </a:rPr>
                        <a:t> </a:t>
                      </a:r>
                      <a:r>
                        <a:rPr lang="en-US" sz="1800" u="none" strike="noStrike" dirty="0" err="1">
                          <a:solidFill>
                            <a:schemeClr val="tx1"/>
                          </a:solidFill>
                          <a:effectLst/>
                        </a:rPr>
                        <a:t>năng</a:t>
                      </a:r>
                      <a:r>
                        <a:rPr lang="en-US" sz="1800" u="none" strike="noStrike" dirty="0">
                          <a:solidFill>
                            <a:schemeClr val="tx1"/>
                          </a:solidFill>
                          <a:effectLst/>
                        </a:rPr>
                        <a:t> </a:t>
                      </a:r>
                      <a:r>
                        <a:rPr lang="en-US" sz="1800" u="none" strike="noStrike" dirty="0" err="1">
                          <a:solidFill>
                            <a:schemeClr val="tx1"/>
                          </a:solidFill>
                          <a:effectLst/>
                        </a:rPr>
                        <a:t>tiêu</a:t>
                      </a:r>
                      <a:r>
                        <a:rPr lang="en-US" sz="1800" u="none" strike="noStrike" dirty="0">
                          <a:solidFill>
                            <a:schemeClr val="tx1"/>
                          </a:solidFill>
                          <a:effectLst/>
                        </a:rPr>
                        <a:t> </a:t>
                      </a:r>
                      <a:r>
                        <a:rPr lang="en-US" sz="1800" u="none" strike="noStrike" dirty="0" err="1">
                          <a:solidFill>
                            <a:schemeClr val="tx1"/>
                          </a:solidFill>
                          <a:effectLst/>
                        </a:rPr>
                        <a:t>thụ</a:t>
                      </a:r>
                      <a:r>
                        <a:rPr lang="en-US" sz="1800" u="none" strike="noStrike" dirty="0">
                          <a:solidFill>
                            <a:schemeClr val="tx1"/>
                          </a:solidFill>
                          <a:effectLst/>
                        </a:rPr>
                        <a:t> (kWh)</a:t>
                      </a:r>
                      <a:endParaRPr lang="en-US" sz="18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US" sz="1800" u="none" strike="noStrike" dirty="0">
                          <a:solidFill>
                            <a:schemeClr val="tx1"/>
                          </a:solidFill>
                          <a:effectLst/>
                        </a:rPr>
                        <a:t>0.1*4000 = 400</a:t>
                      </a:r>
                      <a:endParaRPr lang="en-US" sz="18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US" sz="1800" u="none" strike="noStrike" dirty="0">
                          <a:solidFill>
                            <a:schemeClr val="tx1"/>
                          </a:solidFill>
                          <a:effectLst/>
                        </a:rPr>
                        <a:t>0.015*4000 = 60</a:t>
                      </a:r>
                      <a:endParaRPr lang="en-US" sz="18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80923396"/>
                  </a:ext>
                </a:extLst>
              </a:tr>
              <a:tr h="251488">
                <a:tc>
                  <a:txBody>
                    <a:bodyPr/>
                    <a:lstStyle/>
                    <a:p>
                      <a:pPr algn="just" fontAlgn="t">
                        <a:lnSpc>
                          <a:spcPct val="107000"/>
                        </a:lnSpc>
                        <a:spcBef>
                          <a:spcPts val="0"/>
                        </a:spcBef>
                        <a:spcAft>
                          <a:spcPts val="600"/>
                        </a:spcAft>
                      </a:pPr>
                      <a:r>
                        <a:rPr lang="en-US" sz="1800" u="none" strike="noStrike" dirty="0" err="1">
                          <a:solidFill>
                            <a:schemeClr val="tx1"/>
                          </a:solidFill>
                          <a:effectLst/>
                        </a:rPr>
                        <a:t>Tiền</a:t>
                      </a:r>
                      <a:r>
                        <a:rPr lang="en-US" sz="1800" u="none" strike="noStrike" dirty="0">
                          <a:solidFill>
                            <a:schemeClr val="tx1"/>
                          </a:solidFill>
                          <a:effectLst/>
                        </a:rPr>
                        <a:t> </a:t>
                      </a:r>
                      <a:r>
                        <a:rPr lang="en-US" sz="1800" u="none" strike="noStrike" dirty="0" err="1">
                          <a:solidFill>
                            <a:schemeClr val="tx1"/>
                          </a:solidFill>
                          <a:effectLst/>
                        </a:rPr>
                        <a:t>điện</a:t>
                      </a:r>
                      <a:r>
                        <a:rPr lang="en-US" sz="1800" u="none" strike="noStrike" dirty="0">
                          <a:solidFill>
                            <a:schemeClr val="tx1"/>
                          </a:solidFill>
                          <a:effectLst/>
                        </a:rPr>
                        <a:t> (</a:t>
                      </a:r>
                      <a:r>
                        <a:rPr lang="en-US" sz="1800" u="none" strike="noStrike" dirty="0" err="1">
                          <a:solidFill>
                            <a:schemeClr val="tx1"/>
                          </a:solidFill>
                          <a:effectLst/>
                        </a:rPr>
                        <a:t>đồng</a:t>
                      </a:r>
                      <a:r>
                        <a:rPr lang="en-US" sz="1800" u="none" strike="noStrike" dirty="0">
                          <a:solidFill>
                            <a:schemeClr val="tx1"/>
                          </a:solidFill>
                          <a:effectLst/>
                        </a:rPr>
                        <a:t>)</a:t>
                      </a:r>
                      <a:endParaRPr lang="en-US" sz="18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US" sz="1800" u="none" strike="noStrike" dirty="0">
                          <a:solidFill>
                            <a:schemeClr val="tx1"/>
                          </a:solidFill>
                          <a:effectLst/>
                        </a:rPr>
                        <a:t>800000</a:t>
                      </a:r>
                      <a:endParaRPr lang="en-US" sz="18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US" sz="1800" u="none" strike="noStrike" dirty="0">
                          <a:solidFill>
                            <a:schemeClr val="tx1"/>
                          </a:solidFill>
                          <a:effectLst/>
                        </a:rPr>
                        <a:t>120000</a:t>
                      </a:r>
                      <a:endParaRPr lang="en-US" sz="18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0713436"/>
                  </a:ext>
                </a:extLst>
              </a:tr>
            </a:tbl>
          </a:graphicData>
        </a:graphic>
      </p:graphicFrame>
      <p:pic>
        <p:nvPicPr>
          <p:cNvPr id="6" name="Picture 5">
            <a:extLst>
              <a:ext uri="{FF2B5EF4-FFF2-40B4-BE49-F238E27FC236}">
                <a16:creationId xmlns:a16="http://schemas.microsoft.com/office/drawing/2014/main" id="{FD26892E-FC82-4F1B-ACB2-558F71251E96}"/>
              </a:ext>
            </a:extLst>
          </p:cNvPr>
          <p:cNvPicPr>
            <a:picLocks noChangeAspect="1"/>
          </p:cNvPicPr>
          <p:nvPr/>
        </p:nvPicPr>
        <p:blipFill>
          <a:blip r:embed="rId2"/>
          <a:stretch>
            <a:fillRect/>
          </a:stretch>
        </p:blipFill>
        <p:spPr>
          <a:xfrm>
            <a:off x="2529262" y="3351829"/>
            <a:ext cx="6642034" cy="1153551"/>
          </a:xfrm>
          <a:prstGeom prst="rect">
            <a:avLst/>
          </a:prstGeom>
        </p:spPr>
      </p:pic>
      <p:pic>
        <p:nvPicPr>
          <p:cNvPr id="8" name="Picture 7">
            <a:extLst>
              <a:ext uri="{FF2B5EF4-FFF2-40B4-BE49-F238E27FC236}">
                <a16:creationId xmlns:a16="http://schemas.microsoft.com/office/drawing/2014/main" id="{C0588414-3C03-4846-9947-749AD69303C3}"/>
              </a:ext>
            </a:extLst>
          </p:cNvPr>
          <p:cNvPicPr>
            <a:picLocks noChangeAspect="1"/>
          </p:cNvPicPr>
          <p:nvPr/>
        </p:nvPicPr>
        <p:blipFill>
          <a:blip r:embed="rId3"/>
          <a:stretch>
            <a:fillRect/>
          </a:stretch>
        </p:blipFill>
        <p:spPr>
          <a:xfrm>
            <a:off x="2529261" y="5035960"/>
            <a:ext cx="7547502" cy="1322947"/>
          </a:xfrm>
          <a:prstGeom prst="rect">
            <a:avLst/>
          </a:prstGeom>
        </p:spPr>
      </p:pic>
      <p:sp>
        <p:nvSpPr>
          <p:cNvPr id="9" name="Title 1">
            <a:extLst>
              <a:ext uri="{FF2B5EF4-FFF2-40B4-BE49-F238E27FC236}">
                <a16:creationId xmlns:a16="http://schemas.microsoft.com/office/drawing/2014/main" id="{1EF8CD35-CAC3-45F1-A9D2-DCC60DD74F37}"/>
              </a:ext>
            </a:extLst>
          </p:cNvPr>
          <p:cNvSpPr>
            <a:spLocks noGrp="1"/>
          </p:cNvSpPr>
          <p:nvPr>
            <p:ph type="title"/>
          </p:nvPr>
        </p:nvSpPr>
        <p:spPr>
          <a:xfrm>
            <a:off x="609600" y="548633"/>
            <a:ext cx="10972800" cy="495200"/>
          </a:xfrm>
        </p:spPr>
        <p:txBody>
          <a:bodyPr>
            <a:noAutofit/>
          </a:bodyPr>
          <a:lstStyle/>
          <a:p>
            <a:r>
              <a:rPr lang="en-US" sz="3200" smtClean="0">
                <a:solidFill>
                  <a:schemeClr val="accent1">
                    <a:lumMod val="50000"/>
                  </a:schemeClr>
                </a:solidFill>
              </a:rPr>
              <a:t>VÍ DỤ TÍNH LCC</a:t>
            </a:r>
            <a:endParaRPr lang="en-US" sz="3200" dirty="0">
              <a:solidFill>
                <a:schemeClr val="accent1">
                  <a:lumMod val="50000"/>
                </a:schemeClr>
              </a:solidFill>
            </a:endParaRPr>
          </a:p>
        </p:txBody>
      </p:sp>
    </p:spTree>
    <p:extLst>
      <p:ext uri="{BB962C8B-B14F-4D97-AF65-F5344CB8AC3E}">
        <p14:creationId xmlns:p14="http://schemas.microsoft.com/office/powerpoint/2010/main" val="5532995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FC43B-16D1-4F3F-B52C-7DF55CE8FA60}"/>
              </a:ext>
            </a:extLst>
          </p:cNvPr>
          <p:cNvSpPr>
            <a:spLocks noGrp="1"/>
          </p:cNvSpPr>
          <p:nvPr>
            <p:ph type="title"/>
          </p:nvPr>
        </p:nvSpPr>
        <p:spPr/>
        <p:txBody>
          <a:bodyPr>
            <a:noAutofit/>
          </a:bodyPr>
          <a:lstStyle/>
          <a:p>
            <a:r>
              <a:rPr lang="en-US" sz="3200" smtClean="0">
                <a:solidFill>
                  <a:schemeClr val="accent1">
                    <a:lumMod val="50000"/>
                  </a:schemeClr>
                </a:solidFill>
                <a:latin typeface="+mn-lt"/>
              </a:rPr>
              <a:t>3. ƯỚC TÍNH CHI PHÍ, LỢI ÍCH CỦA DỰ ÁN TKNL</a:t>
            </a:r>
            <a:endParaRPr lang="en-US" sz="3200"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9777E5D0-A878-4016-BC7A-9614FDEB7B0C}"/>
              </a:ext>
            </a:extLst>
          </p:cNvPr>
          <p:cNvSpPr>
            <a:spLocks noGrp="1"/>
          </p:cNvSpPr>
          <p:nvPr>
            <p:ph type="body" idx="1"/>
          </p:nvPr>
        </p:nvSpPr>
        <p:spPr>
          <a:xfrm>
            <a:off x="609600" y="1459217"/>
            <a:ext cx="10972800" cy="4038800"/>
          </a:xfrm>
        </p:spPr>
        <p:txBody>
          <a:bodyPr>
            <a:normAutofit fontScale="92500" lnSpcReduction="10000"/>
          </a:bodyPr>
          <a:lstStyle/>
          <a:p>
            <a:pPr marL="457200" indent="-339725">
              <a:lnSpc>
                <a:spcPct val="110000"/>
              </a:lnSpc>
              <a:spcBef>
                <a:spcPts val="300"/>
              </a:spcBef>
              <a:defRPr/>
            </a:pPr>
            <a:r>
              <a:rPr lang="en-US" sz="2400" b="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Khấu</a:t>
            </a:r>
            <a:r>
              <a:rPr lang="en-US"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400" b="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hao</a:t>
            </a:r>
            <a:r>
              <a:rPr lang="en-US"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a:t>
            </a:r>
          </a:p>
          <a:p>
            <a:pPr marL="857250" lvl="1" indent="-339725" algn="just">
              <a:lnSpc>
                <a:spcPct val="110000"/>
              </a:lnSpc>
              <a:spcBef>
                <a:spcPts val="300"/>
              </a:spcBef>
              <a:defRPr/>
            </a:pP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L</a:t>
            </a:r>
            <a:r>
              <a:rPr lang="vi-VN"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à việc định giá, phân bổ một cách có hệ thống giá trị của tài sản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bị</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vi-VN"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hao mòn sau một khoảng thời gian sử dụng.</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Dùng</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để</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tính</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khấu</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trừ</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thuế</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thu</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nhập</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doanh</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nghiệp</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trong</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những</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năm</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đầu</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của</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dự</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án</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a:t>
            </a:r>
          </a:p>
          <a:p>
            <a:pPr marL="457200" indent="-339725">
              <a:lnSpc>
                <a:spcPct val="110000"/>
              </a:lnSpc>
              <a:spcBef>
                <a:spcPts val="300"/>
              </a:spcBef>
              <a:defRPr/>
            </a:pPr>
            <a:r>
              <a:rPr lang="en-US" sz="2400" b="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Khấu</a:t>
            </a:r>
            <a:r>
              <a:rPr lang="en-US"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400" b="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hao</a:t>
            </a:r>
            <a:r>
              <a:rPr lang="en-US"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400" b="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đều</a:t>
            </a:r>
            <a:r>
              <a:rPr lang="en-US"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hay </a:t>
            </a:r>
            <a:r>
              <a:rPr lang="en-US" sz="2400" b="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khấu</a:t>
            </a:r>
            <a:r>
              <a:rPr lang="en-US"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400" b="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hao</a:t>
            </a:r>
            <a:r>
              <a:rPr lang="en-US"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400" b="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tuyến</a:t>
            </a:r>
            <a:r>
              <a:rPr lang="en-US"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400" b="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tính</a:t>
            </a:r>
            <a:r>
              <a:rPr lang="en-US"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vi-VN"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được</a:t>
            </a:r>
            <a:r>
              <a:rPr lang="en-US"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400" b="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sử</a:t>
            </a:r>
            <a:r>
              <a:rPr lang="en-US"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400" b="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dụng</a:t>
            </a:r>
            <a:r>
              <a:rPr lang="en-US"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400" b="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phổ</a:t>
            </a:r>
            <a:r>
              <a:rPr lang="en-US"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400" b="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biến</a:t>
            </a:r>
            <a:r>
              <a:rPr lang="en-US"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400" b="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nhất</a:t>
            </a:r>
            <a:r>
              <a:rPr lang="en-US"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400" b="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hiện</a:t>
            </a:r>
            <a:r>
              <a:rPr lang="en-US" sz="2400" b="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nay</a:t>
            </a:r>
          </a:p>
          <a:p>
            <a:pPr marL="796925" lvl="1" indent="-280988">
              <a:lnSpc>
                <a:spcPct val="110000"/>
              </a:lnSpc>
              <a:spcBef>
                <a:spcPts val="300"/>
              </a:spcBef>
              <a:defRPr/>
            </a:pP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Tiền</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trích</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khấu</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hao</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hàng</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năm</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  D</a:t>
            </a:r>
            <a:r>
              <a:rPr lang="en-US" sz="200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t</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 D = (G</a:t>
            </a:r>
            <a:r>
              <a:rPr lang="en-US" sz="200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0</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-G</a:t>
            </a:r>
            <a:r>
              <a:rPr lang="en-US" sz="200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cl</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a:t>
            </a:r>
            <a:r>
              <a:rPr lang="en-US" sz="2000" baseline="-25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kh</a:t>
            </a:r>
            <a:endParaRPr lang="en-US" sz="200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endParaRPr>
          </a:p>
          <a:p>
            <a:pPr lvl="2" indent="-509588">
              <a:lnSpc>
                <a:spcPct val="110000"/>
              </a:lnSpc>
              <a:spcBef>
                <a:spcPts val="300"/>
              </a:spcBef>
              <a:buNone/>
              <a:defRPr/>
            </a:pPr>
            <a:r>
              <a:rPr lang="en-US" sz="2000" i="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Trong</a:t>
            </a:r>
            <a:r>
              <a:rPr lang="en-US" sz="2000" i="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i="1"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đó</a:t>
            </a:r>
            <a:r>
              <a:rPr lang="en-US" sz="2000" i="1"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a:t>
            </a:r>
          </a:p>
          <a:p>
            <a:pPr lvl="2" indent="-346075">
              <a:lnSpc>
                <a:spcPct val="110000"/>
              </a:lnSpc>
              <a:spcBef>
                <a:spcPts val="300"/>
              </a:spcBef>
              <a:buNone/>
              <a:defRPr/>
            </a:pP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G</a:t>
            </a:r>
            <a:r>
              <a:rPr lang="en-US" sz="200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0 </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Giá</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trị</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ban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đầu</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nguyên</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giá</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của</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tài</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sản</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cố</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định</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p>
          <a:p>
            <a:pPr lvl="2" indent="-346075">
              <a:lnSpc>
                <a:spcPct val="110000"/>
              </a:lnSpc>
              <a:spcBef>
                <a:spcPts val="300"/>
              </a:spcBef>
              <a:buNone/>
              <a:defRPr/>
            </a:pP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G</a:t>
            </a:r>
            <a:r>
              <a:rPr lang="en-US" sz="2000" baseline="-25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cl</a:t>
            </a:r>
            <a:r>
              <a:rPr lang="en-US" sz="200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Giá</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trị</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còn</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lại</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của</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TSCĐ ở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năm</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cuối</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kỳ</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khấu</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hao</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a:t>
            </a:r>
          </a:p>
          <a:p>
            <a:pPr lvl="2">
              <a:lnSpc>
                <a:spcPct val="110000"/>
              </a:lnSpc>
              <a:spcBef>
                <a:spcPts val="300"/>
              </a:spcBef>
              <a:buNone/>
              <a:defRPr/>
            </a:pP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T </a:t>
            </a:r>
            <a:r>
              <a:rPr lang="en-US" sz="2000" baseline="-25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kh</a:t>
            </a:r>
            <a:r>
              <a:rPr lang="en-US" sz="200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Thời</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gian</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trích</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khấu</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hao</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a:t>
            </a:r>
          </a:p>
          <a:p>
            <a:pPr lvl="1">
              <a:lnSpc>
                <a:spcPct val="110000"/>
              </a:lnSpc>
              <a:spcBef>
                <a:spcPts val="300"/>
              </a:spcBef>
              <a:defRPr/>
            </a:pP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Đơn</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giản</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nhưng</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chậm</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thu</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hồi</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vốn</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đầu</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tư</a:t>
            </a: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a:t>
            </a:r>
          </a:p>
          <a:p>
            <a:endParaRPr lang="en-US" dirty="0"/>
          </a:p>
        </p:txBody>
      </p:sp>
    </p:spTree>
    <p:extLst>
      <p:ext uri="{BB962C8B-B14F-4D97-AF65-F5344CB8AC3E}">
        <p14:creationId xmlns:p14="http://schemas.microsoft.com/office/powerpoint/2010/main" val="249162882"/>
      </p:ext>
    </p:extLst>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CCC37B-F569-4190-B6CA-9074D216D792}"/>
              </a:ext>
            </a:extLst>
          </p:cNvPr>
          <p:cNvSpPr>
            <a:spLocks noGrp="1"/>
          </p:cNvSpPr>
          <p:nvPr>
            <p:ph type="title"/>
          </p:nvPr>
        </p:nvSpPr>
        <p:spPr/>
        <p:txBody>
          <a:bodyPr>
            <a:noAutofit/>
          </a:bodyPr>
          <a:lstStyle/>
          <a:p>
            <a:r>
              <a:rPr lang="en-US" smtClean="0" sz="3200">
                <a:solidFill>
                  <a:schemeClr val="accent1">
                    <a:lumMod val="50000"/>
                  </a:schemeClr>
                </a:solidFill>
              </a:rPr>
              <a:t>VÍ DỤ VỀ KHẤU HAO ĐỀU</a:t>
            </a:r>
            <a:endParaRPr dirty="0" lang="en-US" sz="3200">
              <a:solidFill>
                <a:schemeClr val="accent1">
                  <a:lumMod val="50000"/>
                </a:schemeClr>
              </a:solidFill>
            </a:endParaRPr>
          </a:p>
        </p:txBody>
      </p:sp>
      <p:sp>
        <p:nvSpPr>
          <p:cNvPr id="3" name="Text Placeholder 2">
            <a:extLst>
              <a:ext uri="{FF2B5EF4-FFF2-40B4-BE49-F238E27FC236}">
                <a16:creationId xmlns:a16="http://schemas.microsoft.com/office/drawing/2014/main" id="{34DAC902-9414-401F-89CF-F63CFD221F1D}"/>
              </a:ext>
            </a:extLst>
          </p:cNvPr>
          <p:cNvSpPr>
            <a:spLocks noGrp="1"/>
          </p:cNvSpPr>
          <p:nvPr>
            <p:ph idx="1" type="body"/>
          </p:nvPr>
        </p:nvSpPr>
        <p:spPr/>
        <p:txBody>
          <a:bodyPr/>
          <a:lstStyle/>
          <a:p>
            <a:r>
              <a:rPr dirty="0" lang="en-US" sz="2000">
                <a:solidFill>
                  <a:srgbClr val="003399"/>
                </a:solidFill>
                <a:latin charset="0" panose="020B0604020202020204" pitchFamily="34" typeface="Arial"/>
                <a:ea charset="-128" typeface="ＭＳ Ｐゴシック"/>
                <a:cs charset="0" panose="020B0604020202020204" pitchFamily="34" typeface="Arial"/>
                <a:sym charset="2" pitchFamily="18" typeface="Symbol"/>
              </a:rPr>
              <a:t>Go = 100;     </a:t>
            </a:r>
            <a:r>
              <a:rPr dirty="0" err="1" lang="en-US" sz="2000">
                <a:solidFill>
                  <a:srgbClr val="003399"/>
                </a:solidFill>
                <a:latin charset="0" panose="020B0604020202020204" pitchFamily="34" typeface="Arial"/>
                <a:ea charset="-128" typeface="ＭＳ Ｐゴシック"/>
                <a:cs charset="0" panose="020B0604020202020204" pitchFamily="34" typeface="Arial"/>
                <a:sym charset="2" pitchFamily="18" typeface="Symbol"/>
              </a:rPr>
              <a:t>Gcl</a:t>
            </a:r>
            <a:r>
              <a:rPr dirty="0" lang="en-US" sz="2000">
                <a:solidFill>
                  <a:srgbClr val="003399"/>
                </a:solidFill>
                <a:latin charset="0" panose="020B0604020202020204" pitchFamily="34" typeface="Arial"/>
                <a:ea charset="-128" typeface="ＭＳ Ｐゴシック"/>
                <a:cs charset="0" panose="020B0604020202020204" pitchFamily="34" typeface="Arial"/>
                <a:sym charset="2" pitchFamily="18" typeface="Symbol"/>
              </a:rPr>
              <a:t> = 10;     </a:t>
            </a:r>
            <a:r>
              <a:rPr dirty="0" err="1" lang="en-US" sz="2000">
                <a:solidFill>
                  <a:srgbClr val="003399"/>
                </a:solidFill>
                <a:latin charset="0" panose="020B0604020202020204" pitchFamily="34" typeface="Arial"/>
                <a:ea charset="-128" typeface="ＭＳ Ｐゴシック"/>
                <a:cs charset="0" panose="020B0604020202020204" pitchFamily="34" typeface="Arial"/>
                <a:sym charset="2" pitchFamily="18" typeface="Symbol"/>
              </a:rPr>
              <a:t>Tkh</a:t>
            </a:r>
            <a:r>
              <a:rPr dirty="0" lang="en-US" sz="2000">
                <a:solidFill>
                  <a:srgbClr val="003399"/>
                </a:solidFill>
                <a:latin charset="0" panose="020B0604020202020204" pitchFamily="34" typeface="Arial"/>
                <a:ea charset="-128" typeface="ＭＳ Ｐゴシック"/>
                <a:cs charset="0" panose="020B0604020202020204" pitchFamily="34" typeface="Arial"/>
                <a:sym charset="2" pitchFamily="18" typeface="Symbol"/>
              </a:rPr>
              <a:t> : 5 </a:t>
            </a:r>
            <a:r>
              <a:rPr dirty="0" err="1" lang="en-US" sz="2000">
                <a:solidFill>
                  <a:srgbClr val="003399"/>
                </a:solidFill>
                <a:latin charset="0" panose="020B0604020202020204" pitchFamily="34" typeface="Arial"/>
                <a:ea charset="-128" typeface="ＭＳ Ｐゴシック"/>
                <a:cs charset="0" panose="020B0604020202020204" pitchFamily="34" typeface="Arial"/>
                <a:sym charset="2" pitchFamily="18" typeface="Symbol"/>
              </a:rPr>
              <a:t>năm</a:t>
            </a:r>
            <a:endParaRPr dirty="0" lang="en-US"/>
          </a:p>
        </p:txBody>
      </p:sp>
      <p:pic>
        <p:nvPicPr>
          <p:cNvPr id="4" name="Object 3"/>
          <p:cNvPicPr>
            <a:picLocks noChangeAspect="1"/>
          </p:cNvPicPr>
          <p:nvPr/>
        </p:nvPicPr>
        <p:blipFill>
          <a:blip r:embed="rId3"/>
          <a:srcRect/>
          <a:stretch>
            <a:fillRect/>
          </a:stretch>
        </p:blipFill>
        <p:spPr bwMode="auto">
          <a:xfrm>
            <a:off x="2667000" y="2209800"/>
            <a:ext cx="6958304" cy="3276599"/>
          </a:xfrm>
          <a:prstGeom prst="rect"/>
          <a:noFill/>
        </p:spPr>
      </p:pic>
    </p:spTree>
    <p:extLst>
      <p:ext uri="{BB962C8B-B14F-4D97-AF65-F5344CB8AC3E}">
        <p14:creationId xmlns:p14="http://schemas.microsoft.com/office/powerpoint/2010/main" val="842909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F33FB-E998-47C0-98AC-1526675D47DD}"/>
              </a:ext>
            </a:extLst>
          </p:cNvPr>
          <p:cNvSpPr>
            <a:spLocks noGrp="1"/>
          </p:cNvSpPr>
          <p:nvPr>
            <p:ph type="title"/>
          </p:nvPr>
        </p:nvSpPr>
        <p:spPr>
          <a:xfrm>
            <a:off x="609600" y="603225"/>
            <a:ext cx="10972800" cy="495200"/>
          </a:xfrm>
        </p:spPr>
        <p:txBody>
          <a:bodyPr>
            <a:noAutofit/>
          </a:bodyPr>
          <a:lstStyle/>
          <a:p>
            <a:r>
              <a:rPr lang="en-US" sz="3200" b="1" smtClean="0">
                <a:solidFill>
                  <a:schemeClr val="accent1">
                    <a:lumMod val="50000"/>
                  </a:schemeClr>
                </a:solidFill>
                <a:latin typeface="Arial" panose="020B0604020202020204" pitchFamily="34" charset="0"/>
              </a:rPr>
              <a:t>1. MỘT SỐ VẤN ĐỀ CƠ BẢN VỀ TÀI CHÍNH DỰ ÁN</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40695B62-75C7-4D16-A3CC-2268EF6A7BCA}"/>
              </a:ext>
            </a:extLst>
          </p:cNvPr>
          <p:cNvSpPr>
            <a:spLocks noGrp="1"/>
          </p:cNvSpPr>
          <p:nvPr>
            <p:ph type="body" idx="1"/>
          </p:nvPr>
        </p:nvSpPr>
        <p:spPr>
          <a:xfrm>
            <a:off x="609600" y="1363683"/>
            <a:ext cx="10972800" cy="4038800"/>
          </a:xfrm>
        </p:spPr>
        <p:txBody>
          <a:bodyPr>
            <a:noAutofit/>
          </a:bodyPr>
          <a:lstStyle/>
          <a:p>
            <a:pPr marL="574675" indent="-342900" algn="just">
              <a:lnSpc>
                <a:spcPct val="130000"/>
              </a:lnSpc>
            </a:pPr>
            <a:r>
              <a:rPr lang="en-US" sz="2400" dirty="0" err="1">
                <a:solidFill>
                  <a:schemeClr val="tx1"/>
                </a:solidFill>
                <a:ea typeface="ＭＳ Ｐゴシック" charset="-128"/>
                <a:cs typeface="Times New Roman" panose="02020603050405020304" pitchFamily="18" charset="0"/>
              </a:rPr>
              <a:t>Tài</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chính</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là</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một</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trong</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các</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yếu</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tố</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quan</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trọng</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nhất</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quyết</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định</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sự</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thành</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công</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trong</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triển</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khai</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dự</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án</a:t>
            </a:r>
            <a:r>
              <a:rPr lang="en-US" sz="2400" dirty="0">
                <a:solidFill>
                  <a:schemeClr val="tx1"/>
                </a:solidFill>
                <a:ea typeface="ＭＳ Ｐゴシック" charset="-128"/>
                <a:cs typeface="Times New Roman" panose="02020603050405020304" pitchFamily="18" charset="0"/>
              </a:rPr>
              <a:t> TKNL.</a:t>
            </a:r>
          </a:p>
          <a:p>
            <a:pPr marL="574675" indent="-342900" algn="just">
              <a:lnSpc>
                <a:spcPct val="130000"/>
              </a:lnSpc>
            </a:pPr>
            <a:r>
              <a:rPr lang="en-US" sz="2400" dirty="0">
                <a:solidFill>
                  <a:schemeClr val="tx1"/>
                </a:solidFill>
                <a:ea typeface="ＭＳ Ｐゴシック" charset="-128"/>
                <a:cs typeface="Times New Roman" panose="02020603050405020304" pitchFamily="18" charset="0"/>
              </a:rPr>
              <a:t>Chi </a:t>
            </a:r>
            <a:r>
              <a:rPr lang="en-US" sz="2400" dirty="0" err="1">
                <a:solidFill>
                  <a:schemeClr val="tx1"/>
                </a:solidFill>
                <a:ea typeface="ＭＳ Ｐゴシック" charset="-128"/>
                <a:cs typeface="Times New Roman" panose="02020603050405020304" pitchFamily="18" charset="0"/>
              </a:rPr>
              <a:t>phí</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tiết</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kiệm</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trông</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đợi</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hoặc</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lợi</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nhuận</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tăng</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thêm</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cần</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đạt</a:t>
            </a:r>
            <a:r>
              <a:rPr lang="en-US" sz="2400" dirty="0">
                <a:solidFill>
                  <a:schemeClr val="tx1"/>
                </a:solidFill>
                <a:ea typeface="ＭＳ Ｐゴシック" charset="-128"/>
                <a:cs typeface="Times New Roman" panose="02020603050405020304" pitchFamily="18" charset="0"/>
              </a:rPr>
              <a:t> hay </a:t>
            </a:r>
            <a:r>
              <a:rPr lang="en-US" sz="2400" dirty="0" err="1">
                <a:solidFill>
                  <a:schemeClr val="tx1"/>
                </a:solidFill>
                <a:ea typeface="ＭＳ Ｐゴシック" charset="-128"/>
                <a:cs typeface="Times New Roman" panose="02020603050405020304" pitchFamily="18" charset="0"/>
              </a:rPr>
              <a:t>vượt</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một</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ngưỡng</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nhất</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định</a:t>
            </a:r>
            <a:r>
              <a:rPr lang="en-US" sz="2400" dirty="0">
                <a:solidFill>
                  <a:schemeClr val="tx1"/>
                </a:solidFill>
                <a:ea typeface="ＭＳ Ｐゴシック" charset="-128"/>
                <a:cs typeface="Times New Roman" panose="02020603050405020304" pitchFamily="18" charset="0"/>
              </a:rPr>
              <a:t>.</a:t>
            </a:r>
          </a:p>
          <a:p>
            <a:pPr marL="574675" indent="-342900" algn="just">
              <a:lnSpc>
                <a:spcPct val="130000"/>
              </a:lnSpc>
            </a:pPr>
            <a:r>
              <a:rPr lang="en-US" sz="2400" dirty="0" err="1">
                <a:solidFill>
                  <a:schemeClr val="tx1"/>
                </a:solidFill>
                <a:ea typeface="ＭＳ Ｐゴシック" charset="-128"/>
                <a:cs typeface="Times New Roman" panose="02020603050405020304" pitchFamily="18" charset="0"/>
              </a:rPr>
              <a:t>Dự</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án</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tiết</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kiệm</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năng</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lượng</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phải</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có</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tính</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cạnh</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tranh</a:t>
            </a:r>
            <a:r>
              <a:rPr lang="en-US" sz="2400" dirty="0">
                <a:solidFill>
                  <a:schemeClr val="tx1"/>
                </a:solidFill>
                <a:ea typeface="ＭＳ Ｐゴシック" charset="-128"/>
                <a:cs typeface="Times New Roman" panose="02020603050405020304" pitchFamily="18" charset="0"/>
              </a:rPr>
              <a:t> so </a:t>
            </a:r>
            <a:r>
              <a:rPr lang="en-US" sz="2400" dirty="0" err="1">
                <a:solidFill>
                  <a:schemeClr val="tx1"/>
                </a:solidFill>
                <a:ea typeface="ＭＳ Ｐゴシック" charset="-128"/>
                <a:cs typeface="Times New Roman" panose="02020603050405020304" pitchFamily="18" charset="0"/>
              </a:rPr>
              <a:t>với</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các</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các</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dự</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án</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khác</a:t>
            </a:r>
            <a:r>
              <a:rPr lang="en-US" sz="2400" dirty="0">
                <a:solidFill>
                  <a:schemeClr val="tx1"/>
                </a:solidFill>
                <a:ea typeface="ＭＳ Ｐゴシック" charset="-128"/>
                <a:cs typeface="Times New Roman" panose="02020603050405020304" pitchFamily="18" charset="0"/>
              </a:rPr>
              <a:t>.</a:t>
            </a:r>
          </a:p>
          <a:p>
            <a:pPr marL="574675" indent="-342900" algn="just">
              <a:lnSpc>
                <a:spcPct val="130000"/>
              </a:lnSpc>
            </a:pPr>
            <a:r>
              <a:rPr lang="en-US" sz="2400" dirty="0" err="1">
                <a:solidFill>
                  <a:schemeClr val="tx1"/>
                </a:solidFill>
                <a:ea typeface="ＭＳ Ｐゴシック" charset="-128"/>
                <a:cs typeface="Times New Roman" panose="02020603050405020304" pitchFamily="18" charset="0"/>
              </a:rPr>
              <a:t>Để</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xác</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định</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lựa</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chọn</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đầu</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tư</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phù</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hợp</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bằng</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cách</a:t>
            </a:r>
            <a:r>
              <a:rPr lang="en-US" sz="2400" dirty="0">
                <a:solidFill>
                  <a:schemeClr val="tx1"/>
                </a:solidFill>
                <a:ea typeface="ＭＳ Ｐゴシック" charset="-128"/>
                <a:cs typeface="Times New Roman" panose="02020603050405020304" pitchFamily="18" charset="0"/>
              </a:rPr>
              <a:t> so </a:t>
            </a:r>
            <a:r>
              <a:rPr lang="en-US" sz="2400" dirty="0" err="1">
                <a:solidFill>
                  <a:schemeClr val="tx1"/>
                </a:solidFill>
                <a:ea typeface="ＭＳ Ｐゴシック" charset="-128"/>
                <a:cs typeface="Times New Roman" panose="02020603050405020304" pitchFamily="18" charset="0"/>
              </a:rPr>
              <a:t>sánh</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các</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lựa</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chọn</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để</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đạt</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các</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mục</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tiêu</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của</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tổ</a:t>
            </a:r>
            <a:r>
              <a:rPr lang="en-US" sz="2400" dirty="0">
                <a:solidFill>
                  <a:schemeClr val="tx1"/>
                </a:solidFill>
                <a:ea typeface="ＭＳ Ｐゴシック" charset="-128"/>
                <a:cs typeface="Times New Roman" panose="02020603050405020304" pitchFamily="18" charset="0"/>
              </a:rPr>
              <a:t> </a:t>
            </a:r>
            <a:r>
              <a:rPr lang="en-US" sz="2400" dirty="0" err="1">
                <a:solidFill>
                  <a:schemeClr val="tx1"/>
                </a:solidFill>
                <a:ea typeface="ＭＳ Ｐゴシック" charset="-128"/>
                <a:cs typeface="Times New Roman" panose="02020603050405020304" pitchFamily="18" charset="0"/>
              </a:rPr>
              <a:t>chức</a:t>
            </a:r>
            <a:r>
              <a:rPr lang="en-US" sz="2400" dirty="0">
                <a:solidFill>
                  <a:schemeClr val="tx1"/>
                </a:solidFill>
                <a:ea typeface="ＭＳ Ｐゴシック" charset="-128"/>
                <a:cs typeface="Times New Roman" panose="02020603050405020304" pitchFamily="18" charset="0"/>
              </a:rPr>
              <a:t>.</a:t>
            </a:r>
          </a:p>
        </p:txBody>
      </p:sp>
    </p:spTree>
    <p:extLst>
      <p:ext uri="{BB962C8B-B14F-4D97-AF65-F5344CB8AC3E}">
        <p14:creationId xmlns:p14="http://schemas.microsoft.com/office/powerpoint/2010/main" val="16852504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99A34-EA7B-4A11-B57B-3979B0979530}"/>
              </a:ext>
            </a:extLst>
          </p:cNvPr>
          <p:cNvSpPr>
            <a:spLocks noGrp="1"/>
          </p:cNvSpPr>
          <p:nvPr>
            <p:ph type="title"/>
          </p:nvPr>
        </p:nvSpPr>
        <p:spPr>
          <a:xfrm>
            <a:off x="609600" y="562281"/>
            <a:ext cx="10972800" cy="495200"/>
          </a:xfrm>
        </p:spPr>
        <p:txBody>
          <a:bodyPr>
            <a:noAutofit/>
          </a:bodyPr>
          <a:lstStyle/>
          <a:p>
            <a:r>
              <a:rPr lang="vi-VN" altLang="en-US" sz="3200" smtClean="0">
                <a:solidFill>
                  <a:schemeClr val="accent1">
                    <a:lumMod val="50000"/>
                  </a:schemeClr>
                </a:solidFill>
                <a:latin typeface="Arial" panose="020B0604020202020204" pitchFamily="34" charset="0"/>
                <a:ea typeface="ＭＳ Ｐゴシック" panose="020B0600070205080204" pitchFamily="34" charset="-128"/>
              </a:rPr>
              <a:t>PHƯƠNG PHÁP TRẢ VỐN VÀ LÃI VAY</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06690F55-9667-44F9-ADD7-DA01B547D2B5}"/>
              </a:ext>
            </a:extLst>
          </p:cNvPr>
          <p:cNvSpPr>
            <a:spLocks noGrp="1"/>
          </p:cNvSpPr>
          <p:nvPr>
            <p:ph type="body" idx="1"/>
          </p:nvPr>
        </p:nvSpPr>
        <p:spPr>
          <a:xfrm>
            <a:off x="609600" y="1316787"/>
            <a:ext cx="10972800" cy="5075613"/>
          </a:xfrm>
        </p:spPr>
        <p:txBody>
          <a:bodyPr>
            <a:normAutofit fontScale="92500" lnSpcReduction="10000"/>
          </a:bodyPr>
          <a:lstStyle/>
          <a:p>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Vay</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và</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phương</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thức</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thanh</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toán</a:t>
            </a:r>
            <a:endPar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endParaRPr>
          </a:p>
          <a:p>
            <a:pPr>
              <a:buFont typeface="Wingdings" panose="05000000000000000000" pitchFamily="2" charset="2"/>
              <a:buChar char="ü"/>
            </a:pP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Lấy</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đâu</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ra </a:t>
            </a: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vốn</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để</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thực</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hiện</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dự</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án</a:t>
            </a:r>
            <a:endPar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endParaRPr>
          </a:p>
          <a:p>
            <a:pPr>
              <a:buFont typeface="Wingdings" panose="05000000000000000000" pitchFamily="2" charset="2"/>
              <a:buChar char="ü"/>
            </a:pP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Vay</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hay </a:t>
            </a: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vốn</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chủ</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sở</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hữu</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p>
          <a:p>
            <a:pPr>
              <a:buFont typeface="Wingdings" panose="05000000000000000000" pitchFamily="2" charset="2"/>
              <a:buChar char="ü"/>
            </a:pPr>
            <a:r>
              <a:rPr lang="en-US" altLang="en-US" sz="2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Vay</a:t>
            </a:r>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 </a:t>
            </a:r>
          </a:p>
          <a:p>
            <a:pPr lvl="1">
              <a:buFontTx/>
              <a:buChar char="•"/>
            </a:pP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Bao </a:t>
            </a:r>
            <a:r>
              <a:rPr lang="en-US" altLang="en-US"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nhiêu</a:t>
            </a: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a:t>
            </a:r>
          </a:p>
          <a:p>
            <a:pPr lvl="1">
              <a:buFontTx/>
              <a:buChar char="•"/>
            </a:pPr>
            <a:r>
              <a:rPr lang="en-US" altLang="en-US"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Thời</a:t>
            </a: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gian</a:t>
            </a: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bao </a:t>
            </a:r>
            <a:r>
              <a:rPr lang="en-US" altLang="en-US"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lâu</a:t>
            </a: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a:t>
            </a:r>
          </a:p>
          <a:p>
            <a:pPr lvl="1">
              <a:buFontTx/>
              <a:buChar char="•"/>
            </a:pPr>
            <a:r>
              <a:rPr lang="en-US" altLang="en-US"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Đảm</a:t>
            </a: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bảo</a:t>
            </a: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a:t>
            </a:r>
          </a:p>
          <a:p>
            <a:pPr lvl="1">
              <a:buFontTx/>
              <a:buChar char="•"/>
            </a:pP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Kỳ </a:t>
            </a:r>
            <a:r>
              <a:rPr lang="en-US" altLang="en-US"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hạn</a:t>
            </a: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a:t>
            </a:r>
          </a:p>
          <a:p>
            <a:pPr lvl="1">
              <a:buFontTx/>
              <a:buChar char="•"/>
            </a:pPr>
            <a:r>
              <a:rPr lang="en-US" altLang="en-US"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Lãi</a:t>
            </a: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suất</a:t>
            </a: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a:t>
            </a:r>
          </a:p>
          <a:p>
            <a:pPr lvl="1">
              <a:buFontTx/>
              <a:buChar char="•"/>
            </a:pPr>
            <a:r>
              <a:rPr lang="en-US" altLang="en-US"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Phương</a:t>
            </a: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thức</a:t>
            </a: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thanh</a:t>
            </a: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US" altLang="en-US"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toán</a:t>
            </a: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a:t>
            </a:r>
          </a:p>
          <a:p>
            <a:pPr lvl="1">
              <a:buFontTx/>
              <a:buChar char="•"/>
            </a:pPr>
            <a:endPar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endParaRPr>
          </a:p>
          <a:p>
            <a:pPr eaLnBrk="0" hangingPunct="0"/>
            <a:r>
              <a:rPr lang="en-US" sz="2400" dirty="0" err="1">
                <a:latin typeface="Arial" panose="020B0604020202020204" pitchFamily="34" charset="0"/>
                <a:cs typeface="Arial" panose="020B0604020202020204" pitchFamily="34" charset="0"/>
                <a:sym typeface="Symbol" pitchFamily="18" charset="2"/>
              </a:rPr>
              <a:t>Phương</a:t>
            </a:r>
            <a:r>
              <a:rPr lang="en-US" sz="2400" dirty="0">
                <a:latin typeface="Arial" panose="020B0604020202020204" pitchFamily="34" charset="0"/>
                <a:cs typeface="Arial" panose="020B0604020202020204" pitchFamily="34" charset="0"/>
                <a:sym typeface="Symbol" pitchFamily="18" charset="2"/>
              </a:rPr>
              <a:t> </a:t>
            </a:r>
            <a:r>
              <a:rPr lang="en-US" sz="2400" dirty="0" err="1">
                <a:latin typeface="Arial" panose="020B0604020202020204" pitchFamily="34" charset="0"/>
                <a:cs typeface="Arial" panose="020B0604020202020204" pitchFamily="34" charset="0"/>
                <a:sym typeface="Symbol" pitchFamily="18" charset="2"/>
              </a:rPr>
              <a:t>thức</a:t>
            </a:r>
            <a:r>
              <a:rPr lang="en-US" sz="2400" dirty="0">
                <a:latin typeface="Arial" panose="020B0604020202020204" pitchFamily="34" charset="0"/>
                <a:cs typeface="Arial" panose="020B0604020202020204" pitchFamily="34" charset="0"/>
                <a:sym typeface="Symbol" pitchFamily="18" charset="2"/>
              </a:rPr>
              <a:t> </a:t>
            </a:r>
            <a:r>
              <a:rPr lang="en-US" sz="2400" dirty="0" err="1">
                <a:latin typeface="Arial" panose="020B0604020202020204" pitchFamily="34" charset="0"/>
                <a:cs typeface="Arial" panose="020B0604020202020204" pitchFamily="34" charset="0"/>
                <a:sym typeface="Symbol" pitchFamily="18" charset="2"/>
              </a:rPr>
              <a:t>thanh</a:t>
            </a:r>
            <a:r>
              <a:rPr lang="en-US" sz="2400" dirty="0">
                <a:latin typeface="Arial" panose="020B0604020202020204" pitchFamily="34" charset="0"/>
                <a:cs typeface="Arial" panose="020B0604020202020204" pitchFamily="34" charset="0"/>
                <a:sym typeface="Symbol" pitchFamily="18" charset="2"/>
              </a:rPr>
              <a:t> </a:t>
            </a:r>
            <a:r>
              <a:rPr lang="en-US" sz="2400" dirty="0" err="1">
                <a:latin typeface="Arial" panose="020B0604020202020204" pitchFamily="34" charset="0"/>
                <a:cs typeface="Arial" panose="020B0604020202020204" pitchFamily="34" charset="0"/>
                <a:sym typeface="Symbol" pitchFamily="18" charset="2"/>
              </a:rPr>
              <a:t>toán</a:t>
            </a:r>
            <a:r>
              <a:rPr lang="en-US" sz="2400" dirty="0">
                <a:latin typeface="Arial" panose="020B0604020202020204" pitchFamily="34" charset="0"/>
                <a:cs typeface="Arial" panose="020B0604020202020204" pitchFamily="34" charset="0"/>
                <a:sym typeface="Symbol" pitchFamily="18" charset="2"/>
              </a:rPr>
              <a:t> ?</a:t>
            </a:r>
          </a:p>
          <a:p>
            <a:pPr eaLnBrk="0" hangingPunct="0"/>
            <a:r>
              <a:rPr lang="en-US" sz="2400" dirty="0" err="1">
                <a:latin typeface="Arial" panose="020B0604020202020204" pitchFamily="34" charset="0"/>
                <a:cs typeface="Arial" panose="020B0604020202020204" pitchFamily="34" charset="0"/>
                <a:sym typeface="Symbol" pitchFamily="18" charset="2"/>
              </a:rPr>
              <a:t>Tiền</a:t>
            </a:r>
            <a:r>
              <a:rPr lang="en-US" sz="2400" dirty="0">
                <a:latin typeface="Arial" panose="020B0604020202020204" pitchFamily="34" charset="0"/>
                <a:cs typeface="Arial" panose="020B0604020202020204" pitchFamily="34" charset="0"/>
                <a:sym typeface="Symbol" pitchFamily="18" charset="2"/>
              </a:rPr>
              <a:t> </a:t>
            </a:r>
            <a:r>
              <a:rPr lang="en-US" sz="2400" dirty="0" err="1">
                <a:latin typeface="Arial" panose="020B0604020202020204" pitchFamily="34" charset="0"/>
                <a:cs typeface="Arial" panose="020B0604020202020204" pitchFamily="34" charset="0"/>
                <a:sym typeface="Symbol" pitchFamily="18" charset="2"/>
              </a:rPr>
              <a:t>thanh</a:t>
            </a:r>
            <a:r>
              <a:rPr lang="en-US" sz="2400" dirty="0">
                <a:latin typeface="Arial" panose="020B0604020202020204" pitchFamily="34" charset="0"/>
                <a:cs typeface="Arial" panose="020B0604020202020204" pitchFamily="34" charset="0"/>
                <a:sym typeface="Symbol" pitchFamily="18" charset="2"/>
              </a:rPr>
              <a:t> </a:t>
            </a:r>
            <a:r>
              <a:rPr lang="en-US" sz="2400" dirty="0" err="1">
                <a:latin typeface="Arial" panose="020B0604020202020204" pitchFamily="34" charset="0"/>
                <a:cs typeface="Arial" panose="020B0604020202020204" pitchFamily="34" charset="0"/>
                <a:sym typeface="Symbol" pitchFamily="18" charset="2"/>
              </a:rPr>
              <a:t>toán</a:t>
            </a:r>
            <a:r>
              <a:rPr lang="en-US" sz="2400" dirty="0">
                <a:latin typeface="Arial" panose="020B0604020202020204" pitchFamily="34" charset="0"/>
                <a:cs typeface="Arial" panose="020B0604020202020204" pitchFamily="34" charset="0"/>
                <a:sym typeface="Symbol" pitchFamily="18" charset="2"/>
              </a:rPr>
              <a:t> </a:t>
            </a:r>
            <a:r>
              <a:rPr lang="en-US" sz="2400" dirty="0" err="1">
                <a:latin typeface="Arial" panose="020B0604020202020204" pitchFamily="34" charset="0"/>
                <a:cs typeface="Arial" panose="020B0604020202020204" pitchFamily="34" charset="0"/>
                <a:sym typeface="Symbol" pitchFamily="18" charset="2"/>
              </a:rPr>
              <a:t>hàng</a:t>
            </a:r>
            <a:r>
              <a:rPr lang="en-US" sz="2400" dirty="0">
                <a:latin typeface="Arial" panose="020B0604020202020204" pitchFamily="34" charset="0"/>
                <a:cs typeface="Arial" panose="020B0604020202020204" pitchFamily="34" charset="0"/>
                <a:sym typeface="Symbol" pitchFamily="18" charset="2"/>
              </a:rPr>
              <a:t> </a:t>
            </a:r>
            <a:r>
              <a:rPr lang="en-US" sz="2400" dirty="0" err="1">
                <a:latin typeface="Arial" panose="020B0604020202020204" pitchFamily="34" charset="0"/>
                <a:cs typeface="Arial" panose="020B0604020202020204" pitchFamily="34" charset="0"/>
                <a:sym typeface="Symbol" pitchFamily="18" charset="2"/>
              </a:rPr>
              <a:t>năm</a:t>
            </a:r>
            <a:r>
              <a:rPr lang="en-US" sz="2400" dirty="0">
                <a:latin typeface="Arial" panose="020B0604020202020204" pitchFamily="34" charset="0"/>
                <a:cs typeface="Arial" panose="020B0604020202020204" pitchFamily="34" charset="0"/>
                <a:sym typeface="Symbol" pitchFamily="18" charset="2"/>
              </a:rPr>
              <a:t> bao </a:t>
            </a:r>
            <a:r>
              <a:rPr lang="en-US" sz="2400" dirty="0" err="1">
                <a:latin typeface="Arial" panose="020B0604020202020204" pitchFamily="34" charset="0"/>
                <a:cs typeface="Arial" panose="020B0604020202020204" pitchFamily="34" charset="0"/>
                <a:sym typeface="Symbol" pitchFamily="18" charset="2"/>
              </a:rPr>
              <a:t>gồm</a:t>
            </a:r>
            <a:r>
              <a:rPr lang="en-US" sz="2400" dirty="0">
                <a:latin typeface="Arial" panose="020B0604020202020204" pitchFamily="34" charset="0"/>
                <a:cs typeface="Arial" panose="020B0604020202020204" pitchFamily="34" charset="0"/>
                <a:sym typeface="Symbol" pitchFamily="18" charset="2"/>
              </a:rPr>
              <a:t> : </a:t>
            </a:r>
            <a:r>
              <a:rPr lang="en-US" sz="2400" dirty="0" err="1">
                <a:latin typeface="Arial" panose="020B0604020202020204" pitchFamily="34" charset="0"/>
                <a:cs typeface="Arial" panose="020B0604020202020204" pitchFamily="34" charset="0"/>
                <a:sym typeface="Symbol" pitchFamily="18" charset="2"/>
              </a:rPr>
              <a:t>Trả</a:t>
            </a:r>
            <a:r>
              <a:rPr lang="en-US" sz="2400" dirty="0">
                <a:latin typeface="Arial" panose="020B0604020202020204" pitchFamily="34" charset="0"/>
                <a:cs typeface="Arial" panose="020B0604020202020204" pitchFamily="34" charset="0"/>
                <a:sym typeface="Symbol" pitchFamily="18" charset="2"/>
              </a:rPr>
              <a:t> </a:t>
            </a:r>
            <a:r>
              <a:rPr lang="en-US" sz="2400" dirty="0" err="1">
                <a:latin typeface="Arial" panose="020B0604020202020204" pitchFamily="34" charset="0"/>
                <a:cs typeface="Arial" panose="020B0604020202020204" pitchFamily="34" charset="0"/>
                <a:sym typeface="Symbol" pitchFamily="18" charset="2"/>
              </a:rPr>
              <a:t>gốc</a:t>
            </a:r>
            <a:r>
              <a:rPr lang="en-US" sz="2400" dirty="0">
                <a:latin typeface="Arial" panose="020B0604020202020204" pitchFamily="34" charset="0"/>
                <a:cs typeface="Arial" panose="020B0604020202020204" pitchFamily="34" charset="0"/>
                <a:sym typeface="Symbol" pitchFamily="18" charset="2"/>
              </a:rPr>
              <a:t> </a:t>
            </a:r>
            <a:r>
              <a:rPr lang="en-US" sz="2400" dirty="0" err="1">
                <a:latin typeface="Arial" panose="020B0604020202020204" pitchFamily="34" charset="0"/>
                <a:cs typeface="Arial" panose="020B0604020202020204" pitchFamily="34" charset="0"/>
                <a:sym typeface="Symbol" pitchFamily="18" charset="2"/>
              </a:rPr>
              <a:t>và</a:t>
            </a:r>
            <a:r>
              <a:rPr lang="en-US" sz="2400" dirty="0">
                <a:latin typeface="Arial" panose="020B0604020202020204" pitchFamily="34" charset="0"/>
                <a:cs typeface="Arial" panose="020B0604020202020204" pitchFamily="34" charset="0"/>
                <a:sym typeface="Symbol" pitchFamily="18" charset="2"/>
              </a:rPr>
              <a:t> </a:t>
            </a:r>
            <a:r>
              <a:rPr lang="en-US" sz="2400" dirty="0" err="1">
                <a:latin typeface="Arial" panose="020B0604020202020204" pitchFamily="34" charset="0"/>
                <a:cs typeface="Arial" panose="020B0604020202020204" pitchFamily="34" charset="0"/>
                <a:sym typeface="Symbol" pitchFamily="18" charset="2"/>
              </a:rPr>
              <a:t>trả</a:t>
            </a:r>
            <a:r>
              <a:rPr lang="en-US" sz="2400" dirty="0">
                <a:latin typeface="Arial" panose="020B0604020202020204" pitchFamily="34" charset="0"/>
                <a:cs typeface="Arial" panose="020B0604020202020204" pitchFamily="34" charset="0"/>
                <a:sym typeface="Symbol" pitchFamily="18" charset="2"/>
              </a:rPr>
              <a:t> </a:t>
            </a:r>
            <a:r>
              <a:rPr lang="en-US" sz="2400" dirty="0" err="1">
                <a:latin typeface="Arial" panose="020B0604020202020204" pitchFamily="34" charset="0"/>
                <a:cs typeface="Arial" panose="020B0604020202020204" pitchFamily="34" charset="0"/>
                <a:sym typeface="Symbol" pitchFamily="18" charset="2"/>
              </a:rPr>
              <a:t>lãi</a:t>
            </a:r>
            <a:r>
              <a:rPr lang="en-US" sz="2400" dirty="0">
                <a:latin typeface="Arial" panose="020B0604020202020204" pitchFamily="34" charset="0"/>
                <a:cs typeface="Arial" panose="020B0604020202020204" pitchFamily="34" charset="0"/>
                <a:sym typeface="Symbol" pitchFamily="18" charset="2"/>
              </a:rPr>
              <a:t> </a:t>
            </a:r>
            <a:r>
              <a:rPr lang="en-US" sz="2400" dirty="0" err="1">
                <a:latin typeface="Arial" panose="020B0604020202020204" pitchFamily="34" charset="0"/>
                <a:cs typeface="Arial" panose="020B0604020202020204" pitchFamily="34" charset="0"/>
                <a:sym typeface="Symbol" pitchFamily="18" charset="2"/>
              </a:rPr>
              <a:t>vay</a:t>
            </a:r>
            <a:endParaRPr lang="en-US" sz="2400" dirty="0">
              <a:latin typeface="Arial" panose="020B0604020202020204" pitchFamily="34" charset="0"/>
              <a:cs typeface="Arial" panose="020B0604020202020204" pitchFamily="34" charset="0"/>
              <a:sym typeface="Symbol" pitchFamily="18" charset="2"/>
            </a:endParaRPr>
          </a:p>
          <a:p>
            <a:pPr marL="519113" indent="-519113">
              <a:buFont typeface="Wingdings" pitchFamily="2" charset="2"/>
              <a:buChar char="q"/>
            </a:pPr>
            <a:r>
              <a:rPr lang="vi-VN" sz="2400" dirty="0">
                <a:latin typeface="Arial" panose="020B0604020202020204" pitchFamily="34" charset="0"/>
                <a:cs typeface="Arial" panose="020B0604020202020204" pitchFamily="34" charset="0"/>
              </a:rPr>
              <a:t>Trả vốn đều hàng năm, trả lãi hàng năm tính theo vốn vay còn</a:t>
            </a:r>
          </a:p>
          <a:p>
            <a:pPr marL="519113" indent="-519113">
              <a:buFont typeface="Wingdings" pitchFamily="2" charset="2"/>
              <a:buChar char="q"/>
            </a:pPr>
            <a:r>
              <a:rPr lang="vi-VN" sz="2400" dirty="0">
                <a:latin typeface="Arial" panose="020B0604020202020204" pitchFamily="34" charset="0"/>
                <a:cs typeface="Arial" panose="020B0604020202020204" pitchFamily="34" charset="0"/>
              </a:rPr>
              <a:t>Trả vốn cuối thời hạn vay, trả lãi đều hàng năm</a:t>
            </a:r>
          </a:p>
          <a:p>
            <a:pPr marL="519113" indent="-519113">
              <a:buFont typeface="Wingdings" pitchFamily="2" charset="2"/>
              <a:buChar char="q"/>
            </a:pPr>
            <a:r>
              <a:rPr lang="vi-VN" sz="2400" dirty="0">
                <a:latin typeface="Arial" panose="020B0604020202020204" pitchFamily="34" charset="0"/>
                <a:cs typeface="Arial" panose="020B0604020202020204" pitchFamily="34" charset="0"/>
              </a:rPr>
              <a:t>Trả vốn và lãi đều hàng năm</a:t>
            </a:r>
          </a:p>
          <a:p>
            <a:pPr marL="519113" indent="-519113">
              <a:buFont typeface="Wingdings" pitchFamily="2" charset="2"/>
              <a:buChar char="q"/>
            </a:pPr>
            <a:r>
              <a:rPr lang="en-US" sz="2400" dirty="0" err="1">
                <a:latin typeface="Arial" panose="020B0604020202020204" pitchFamily="34" charset="0"/>
                <a:cs typeface="Arial" panose="020B0604020202020204" pitchFamily="34" charset="0"/>
              </a:rPr>
              <a:t>Trả</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vốn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lãi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vào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cuối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thời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hạn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vay</a:t>
            </a:r>
            <a:endParaRPr lang="en-US" sz="2400" dirty="0">
              <a:latin typeface="Arial" panose="020B0604020202020204" pitchFamily="34" charset="0"/>
              <a:cs typeface="Arial" panose="020B0604020202020204" pitchFamily="34" charset="0"/>
              <a:sym typeface="Symbol" pitchFamily="18" charset="2"/>
            </a:endParaRPr>
          </a:p>
          <a:p>
            <a:pPr lvl="1">
              <a:buFontTx/>
              <a:buChar char="•"/>
            </a:pPr>
            <a:endPar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endParaRPr>
          </a:p>
        </p:txBody>
      </p:sp>
      <p:pic>
        <p:nvPicPr>
          <p:cNvPr id="4" name="Picture 3">
            <a:extLst>
              <a:ext uri="{FF2B5EF4-FFF2-40B4-BE49-F238E27FC236}">
                <a16:creationId xmlns:a16="http://schemas.microsoft.com/office/drawing/2014/main" id="{07484523-1176-469B-924E-E5BBEB64997F}"/>
              </a:ext>
            </a:extLst>
          </p:cNvPr>
          <p:cNvPicPr>
            <a:picLocks noChangeAspect="1"/>
          </p:cNvPicPr>
          <p:nvPr/>
        </p:nvPicPr>
        <p:blipFill>
          <a:blip r:embed="rId3"/>
          <a:stretch>
            <a:fillRect/>
          </a:stretch>
        </p:blipFill>
        <p:spPr>
          <a:xfrm>
            <a:off x="3942200" y="2128910"/>
            <a:ext cx="7437765" cy="2231329"/>
          </a:xfrm>
          <a:prstGeom prst="rect">
            <a:avLst/>
          </a:prstGeom>
        </p:spPr>
      </p:pic>
    </p:spTree>
    <p:extLst>
      <p:ext uri="{BB962C8B-B14F-4D97-AF65-F5344CB8AC3E}">
        <p14:creationId xmlns:p14="http://schemas.microsoft.com/office/powerpoint/2010/main" val="2696811822"/>
      </p:ext>
    </p:extLst>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E9A4B-E9F7-434C-B2F2-BED8C5588795}"/>
              </a:ext>
            </a:extLst>
          </p:cNvPr>
          <p:cNvSpPr>
            <a:spLocks noGrp="1"/>
          </p:cNvSpPr>
          <p:nvPr>
            <p:ph type="title"/>
          </p:nvPr>
        </p:nvSpPr>
        <p:spPr/>
        <p:txBody>
          <a:bodyPr>
            <a:noAutofit/>
          </a:bodyPr>
          <a:lstStyle/>
          <a:p>
            <a:r>
              <a:rPr lang="vi-VN" smtClean="0" sz="3200">
                <a:solidFill>
                  <a:schemeClr val="accent1">
                    <a:lumMod val="50000"/>
                  </a:schemeClr>
                </a:solidFill>
                <a:latin charset="0" panose="020B0604020202020204" pitchFamily="34" typeface="Arial"/>
                <a:ea charset="-128" typeface="ＭＳ Ｐゴシック"/>
              </a:rPr>
              <a:t>CÁC PHƯƠNG THỨC TRẢ VỐN GỐC &amp; TRẢ LÃI</a:t>
            </a:r>
            <a:endParaRPr dirty="0" lang="en-US" sz="3200">
              <a:solidFill>
                <a:schemeClr val="accent1">
                  <a:lumMod val="50000"/>
                </a:schemeClr>
              </a:solidFill>
            </a:endParaRPr>
          </a:p>
        </p:txBody>
      </p:sp>
      <p:sp>
        <p:nvSpPr>
          <p:cNvPr id="3" name="Text Placeholder 2">
            <a:extLst>
              <a:ext uri="{FF2B5EF4-FFF2-40B4-BE49-F238E27FC236}">
                <a16:creationId xmlns:a16="http://schemas.microsoft.com/office/drawing/2014/main" id="{1B1E5D16-85AB-4D91-95A3-EDFBE5AB3A81}"/>
              </a:ext>
            </a:extLst>
          </p:cNvPr>
          <p:cNvSpPr>
            <a:spLocks noGrp="1"/>
          </p:cNvSpPr>
          <p:nvPr>
            <p:ph idx="1" type="body"/>
          </p:nvPr>
        </p:nvSpPr>
        <p:spPr>
          <a:xfrm>
            <a:off x="609600" y="1378634"/>
            <a:ext cx="10972800" cy="4811151"/>
          </a:xfrm>
        </p:spPr>
        <p:txBody>
          <a:bodyPr/>
          <a:lstStyle/>
          <a:p>
            <a:pPr>
              <a:buFont charset="2" pitchFamily="2" typeface="Wingdings"/>
              <a:buChar char="q"/>
            </a:pPr>
            <a:r>
              <a:rPr dirty="0" err="1"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Trả</a:t>
            </a:r>
            <a:r>
              <a:rPr dirty="0"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gốc</a:t>
            </a:r>
            <a:r>
              <a:rPr dirty="0"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đều</a:t>
            </a:r>
            <a:r>
              <a:rPr dirty="0"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hàng</a:t>
            </a:r>
            <a:r>
              <a:rPr dirty="0"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năm</a:t>
            </a:r>
            <a:endParaRPr dirty="0"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endParaRPr>
          </a:p>
          <a:p>
            <a:pPr lvl="1">
              <a:buFont charset="2" pitchFamily="2" typeface="Wingdings"/>
              <a:buNone/>
            </a:pP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Trả</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gốc</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Vay</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số</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năm</a:t>
            </a:r>
            <a:endPar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endParaRPr>
          </a:p>
          <a:p>
            <a:pPr lvl="1">
              <a:buFont charset="2" pitchFamily="2" typeface="Wingdings"/>
              <a:buNone/>
            </a:pP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Trả</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lãi</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lãi</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suất</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lang="en-US" sz="2000">
                <a:solidFill>
                  <a:schemeClr val="tx1"/>
                </a:solidFill>
                <a:latin charset="0" panose="020B0604020202020204" pitchFamily="34" typeface="Arial"/>
                <a:ea charset="-128" typeface="ＭＳ Ｐゴシック"/>
                <a:cs charset="0" panose="020B0604020202020204" pitchFamily="34" typeface="Arial"/>
                <a:sym typeface="Symbol"/>
              </a:rPr>
              <a:t></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số</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vốn</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còn</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nợ</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ở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đầu</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năm</a:t>
            </a:r>
            <a:endPar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endParaRPr>
          </a:p>
          <a:p>
            <a:endParaRPr dirty="0" lang="en-US"/>
          </a:p>
        </p:txBody>
      </p:sp>
      <p:pic>
        <p:nvPicPr>
          <p:cNvPr id="4" name="Object 4"/>
          <p:cNvPicPr>
            <a:picLocks noChangeAspect="1"/>
          </p:cNvPicPr>
          <p:nvPr/>
        </p:nvPicPr>
        <p:blipFill>
          <a:blip r:embed="rId3"/>
          <a:srcRect/>
          <a:stretch>
            <a:fillRect/>
          </a:stretch>
        </p:blipFill>
        <p:spPr bwMode="auto">
          <a:xfrm>
            <a:off x="2085285" y="2971800"/>
            <a:ext cx="7901452" cy="2895599"/>
          </a:xfrm>
          <a:prstGeom prst="rect"/>
          <a:noFill/>
        </p:spPr>
      </p:pic>
    </p:spTree>
    <p:extLst>
      <p:ext uri="{BB962C8B-B14F-4D97-AF65-F5344CB8AC3E}">
        <p14:creationId xmlns:p14="http://schemas.microsoft.com/office/powerpoint/2010/main" val="1334203221"/>
      </p:ext>
    </p:extLst>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6383D7-AC5D-4CAF-8298-B77E9541E123}"/>
              </a:ext>
            </a:extLst>
          </p:cNvPr>
          <p:cNvSpPr>
            <a:spLocks noGrp="1"/>
          </p:cNvSpPr>
          <p:nvPr>
            <p:ph type="title"/>
          </p:nvPr>
        </p:nvSpPr>
        <p:spPr/>
        <p:txBody>
          <a:bodyPr>
            <a:noAutofit/>
          </a:bodyPr>
          <a:lstStyle/>
          <a:p>
            <a:pPr algn="ctr"/>
            <a:r>
              <a:rPr lang="vi-VN" smtClean="0" sz="3200">
                <a:solidFill>
                  <a:schemeClr val="accent1">
                    <a:lumMod val="50000"/>
                  </a:schemeClr>
                </a:solidFill>
                <a:latin charset="0" panose="020B0604020202020204" pitchFamily="34" typeface="Arial"/>
                <a:ea charset="-128" typeface="ＭＳ Ｐゴシック"/>
                <a:cs charset="0" panose="020B0604020202020204" pitchFamily="34" typeface="Arial"/>
              </a:rPr>
              <a:t>CÁC PHƯƠNG THỨC TRẢ VỐN GỐC &amp; TRẢ LÃI</a:t>
            </a:r>
            <a:endParaRPr dirty="0" lang="en-US" sz="3200">
              <a:solidFill>
                <a:schemeClr val="accent1">
                  <a:lumMod val="50000"/>
                </a:schemeClr>
              </a:solidFill>
            </a:endParaRPr>
          </a:p>
        </p:txBody>
      </p:sp>
      <p:sp>
        <p:nvSpPr>
          <p:cNvPr id="5" name="Text Placeholder 4">
            <a:extLst>
              <a:ext uri="{FF2B5EF4-FFF2-40B4-BE49-F238E27FC236}">
                <a16:creationId xmlns:a16="http://schemas.microsoft.com/office/drawing/2014/main" id="{0DDC3A1D-66E2-4A8C-B290-25E739258B57}"/>
              </a:ext>
            </a:extLst>
          </p:cNvPr>
          <p:cNvSpPr>
            <a:spLocks noGrp="1"/>
          </p:cNvSpPr>
          <p:nvPr>
            <p:ph idx="1" type="body"/>
          </p:nvPr>
        </p:nvSpPr>
        <p:spPr/>
        <p:txBody>
          <a:bodyPr/>
          <a:lstStyle/>
          <a:p>
            <a:pPr>
              <a:buFont charset="2" pitchFamily="2" typeface="Wingdings"/>
              <a:buChar char="q"/>
            </a:pPr>
            <a:r>
              <a:rPr dirty="0" err="1"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Trả</a:t>
            </a:r>
            <a:r>
              <a:rPr dirty="0"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đều</a:t>
            </a:r>
            <a:r>
              <a:rPr dirty="0"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hàng</a:t>
            </a:r>
            <a:r>
              <a:rPr dirty="0"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năm</a:t>
            </a:r>
            <a:endParaRPr dirty="0"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endParaRPr>
          </a:p>
          <a:p>
            <a:pPr lvl="1">
              <a:buFont charset="2" pitchFamily="2" typeface="Wingdings"/>
              <a:buNone/>
            </a:pP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Tiền</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trả</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hàng</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năm</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 =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Vay</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lang="en-US" sz="2000">
                <a:solidFill>
                  <a:schemeClr val="tx1"/>
                </a:solidFill>
                <a:latin charset="0" panose="020B0604020202020204" pitchFamily="34" typeface="Arial"/>
                <a:ea charset="-128" typeface="ＭＳ Ｐゴシック"/>
                <a:cs charset="0" panose="020B0604020202020204" pitchFamily="34" typeface="Arial"/>
                <a:sym typeface="Symbol"/>
              </a:rPr>
              <a:t></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 A/</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P,i,n</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a:t>
            </a:r>
          </a:p>
          <a:p>
            <a:pPr lvl="1">
              <a:buFont charset="2" pitchFamily="2" typeface="Wingdings"/>
              <a:buNone/>
            </a:pP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Trả</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lãi</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lãi</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suất</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lang="en-US" sz="2000">
                <a:solidFill>
                  <a:schemeClr val="tx1"/>
                </a:solidFill>
                <a:latin charset="0" panose="020B0604020202020204" pitchFamily="34" typeface="Arial"/>
                <a:ea charset="-128" typeface="ＭＳ Ｐゴシック"/>
                <a:cs charset="0" panose="020B0604020202020204" pitchFamily="34" typeface="Arial"/>
                <a:sym typeface="Symbol"/>
              </a:rPr>
              <a:t></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số</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vốn</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còn</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nợ</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ở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đầu</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năm</a:t>
            </a:r>
            <a:endPar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endParaRPr>
          </a:p>
          <a:p>
            <a:pPr lvl="1">
              <a:buFont charset="2" pitchFamily="2" typeface="Wingdings"/>
              <a:buNone/>
            </a:pP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Trả</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gốc</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trả</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hàng</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năm</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trả</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lãi</a:t>
            </a:r>
            <a:r>
              <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rPr>
              <a:t>vay</a:t>
            </a:r>
            <a:endParaRPr dirty="0" lang="en-US" sz="2000">
              <a:solidFill>
                <a:schemeClr val="tx1"/>
              </a:solidFill>
              <a:latin charset="0" panose="020B0604020202020204" pitchFamily="34" typeface="Arial"/>
              <a:ea charset="-128" typeface="ＭＳ Ｐゴシック"/>
              <a:cs charset="0" panose="020B0604020202020204" pitchFamily="34" typeface="Arial"/>
              <a:sym charset="2" pitchFamily="18" typeface="Symbol"/>
            </a:endParaRPr>
          </a:p>
          <a:p>
            <a:endParaRPr dirty="0" lang="en-US"/>
          </a:p>
        </p:txBody>
      </p:sp>
      <p:sp>
        <p:nvSpPr>
          <p:cNvPr id="6" name="Text Placeholder 5">
            <a:extLst>
              <a:ext uri="{FF2B5EF4-FFF2-40B4-BE49-F238E27FC236}">
                <a16:creationId xmlns:a16="http://schemas.microsoft.com/office/drawing/2014/main" id="{20858D0F-0306-4C1E-820C-9FED31A0316E}"/>
              </a:ext>
            </a:extLst>
          </p:cNvPr>
          <p:cNvSpPr>
            <a:spLocks noGrp="1"/>
          </p:cNvSpPr>
          <p:nvPr>
            <p:ph idx="2" type="body"/>
          </p:nvPr>
        </p:nvSpPr>
        <p:spPr/>
        <p:txBody>
          <a:bodyPr/>
          <a:lstStyle/>
          <a:p>
            <a:r>
              <a:rPr dirty="0" err="1"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Trả</a:t>
            </a:r>
            <a:r>
              <a:rPr dirty="0"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gốc</a:t>
            </a:r>
            <a:r>
              <a:rPr dirty="0"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và</a:t>
            </a:r>
            <a:r>
              <a:rPr dirty="0"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lãi</a:t>
            </a:r>
            <a:r>
              <a:rPr dirty="0"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vào</a:t>
            </a:r>
            <a:r>
              <a:rPr dirty="0"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năm</a:t>
            </a:r>
            <a:r>
              <a:rPr dirty="0"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 </a:t>
            </a:r>
            <a:r>
              <a:rPr dirty="0" err="1"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rPr>
              <a:t>cuối</a:t>
            </a:r>
            <a:endParaRPr dirty="0" lang="en-US" sz="2400">
              <a:solidFill>
                <a:schemeClr val="tx1"/>
              </a:solidFill>
              <a:latin charset="0" panose="020B0604020202020204" pitchFamily="34" typeface="Arial"/>
              <a:ea charset="-128" typeface="ＭＳ Ｐゴシック"/>
              <a:cs charset="0" panose="020B0604020202020204" pitchFamily="34" typeface="Arial"/>
              <a:sym charset="2" pitchFamily="18" typeface="Symbol"/>
            </a:endParaRPr>
          </a:p>
          <a:p>
            <a:endParaRPr dirty="0" lang="en-US"/>
          </a:p>
        </p:txBody>
      </p:sp>
      <p:pic>
        <p:nvPicPr>
          <p:cNvPr id="7" name="Object 4"/>
          <p:cNvPicPr>
            <a:picLocks noChangeAspect="1"/>
          </p:cNvPicPr>
          <p:nvPr/>
        </p:nvPicPr>
        <p:blipFill>
          <a:blip r:embed="rId3"/>
          <a:srcRect/>
          <a:stretch>
            <a:fillRect/>
          </a:stretch>
        </p:blipFill>
        <p:spPr bwMode="auto">
          <a:xfrm>
            <a:off x="895587" y="3632759"/>
            <a:ext cx="4853213" cy="1889252"/>
          </a:xfrm>
          <a:prstGeom prst="rect"/>
          <a:noFill/>
        </p:spPr>
      </p:pic>
      <p:pic>
        <p:nvPicPr>
          <p:cNvPr id="9" name="Object 4"/>
          <p:cNvPicPr>
            <a:picLocks noChangeAspect="1"/>
          </p:cNvPicPr>
          <p:nvPr/>
        </p:nvPicPr>
        <p:blipFill>
          <a:blip r:embed="rId5"/>
          <a:srcRect/>
          <a:stretch>
            <a:fillRect/>
          </a:stretch>
        </p:blipFill>
        <p:spPr bwMode="auto">
          <a:xfrm>
            <a:off x="6991135" y="3529158"/>
            <a:ext cx="4785265" cy="1992854"/>
          </a:xfrm>
          <a:prstGeom prst="rect"/>
          <a:noFill/>
        </p:spPr>
      </p:pic>
    </p:spTree>
    <p:extLst>
      <p:ext uri="{BB962C8B-B14F-4D97-AF65-F5344CB8AC3E}">
        <p14:creationId xmlns:p14="http://schemas.microsoft.com/office/powerpoint/2010/main" val="32955680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9B6577-BA12-4686-B906-D3E8AB95B0BF}"/>
              </a:ext>
            </a:extLst>
          </p:cNvPr>
          <p:cNvSpPr>
            <a:spLocks noGrp="1"/>
          </p:cNvSpPr>
          <p:nvPr>
            <p:ph type="title"/>
          </p:nvPr>
        </p:nvSpPr>
        <p:spPr/>
        <p:txBody>
          <a:bodyPr>
            <a:noAutofit/>
          </a:bodyPr>
          <a:lstStyle/>
          <a:p>
            <a:r>
              <a:rPr lang="en-GB" sz="3200" smtClean="0">
                <a:solidFill>
                  <a:schemeClr val="accent1">
                    <a:lumMod val="50000"/>
                  </a:schemeClr>
                </a:solidFill>
                <a:latin typeface="Arial" panose="020B0604020202020204" pitchFamily="34" charset="0"/>
                <a:ea typeface="ＭＳ Ｐゴシック" charset="-128"/>
              </a:rPr>
              <a:t>THUẾ THU NHẬP DOANH NGHIỆP</a:t>
            </a:r>
            <a:endParaRPr lang="en-US" sz="3200" dirty="0">
              <a:solidFill>
                <a:schemeClr val="accent1">
                  <a:lumMod val="50000"/>
                </a:schemeClr>
              </a:solidFill>
            </a:endParaRPr>
          </a:p>
        </p:txBody>
      </p:sp>
      <p:sp>
        <p:nvSpPr>
          <p:cNvPr id="6" name="Text Placeholder 5">
            <a:extLst>
              <a:ext uri="{FF2B5EF4-FFF2-40B4-BE49-F238E27FC236}">
                <a16:creationId xmlns:a16="http://schemas.microsoft.com/office/drawing/2014/main" id="{BD590A81-7268-4242-9622-65E576B3749A}"/>
              </a:ext>
            </a:extLst>
          </p:cNvPr>
          <p:cNvSpPr>
            <a:spLocks noGrp="1"/>
          </p:cNvSpPr>
          <p:nvPr>
            <p:ph type="body" idx="1"/>
          </p:nvPr>
        </p:nvSpPr>
        <p:spPr/>
        <p:txBody>
          <a:bodyPr/>
          <a:lstStyle/>
          <a:p>
            <a:pPr marL="463550" indent="-463550">
              <a:buFont typeface="Wingdings" pitchFamily="2" charset="2"/>
              <a:buChar char="q"/>
              <a:defRPr/>
            </a:pPr>
            <a:r>
              <a:rPr lang="vi-VN" sz="2800" dirty="0">
                <a:latin typeface="Arial" panose="020B0604020202020204" pitchFamily="34" charset="0"/>
                <a:cs typeface="Arial" panose="020B0604020202020204" pitchFamily="34" charset="0"/>
              </a:rPr>
              <a:t>Thuế thu nhập doanh nghiệp hàng năm</a:t>
            </a:r>
          </a:p>
          <a:p>
            <a:pPr>
              <a:defRPr/>
            </a:pPr>
            <a:r>
              <a:rPr lang="en-US" sz="2800" dirty="0">
                <a:latin typeface="Arial" panose="020B0604020202020204" pitchFamily="34" charset="0"/>
                <a:cs typeface="Arial" panose="020B0604020202020204" pitchFamily="34" charset="0"/>
              </a:rPr>
              <a:t>		 TN = L </a:t>
            </a:r>
            <a:r>
              <a:rPr lang="en-US" sz="2800" dirty="0">
                <a:latin typeface="Arial" panose="020B0604020202020204" pitchFamily="34" charset="0"/>
                <a:cs typeface="Arial" panose="020B0604020202020204" pitchFamily="34" charset="0"/>
                <a:sym typeface="Symbol"/>
              </a:rPr>
              <a:t></a:t>
            </a:r>
            <a:r>
              <a:rPr lang="en-US" sz="2800" dirty="0">
                <a:latin typeface="Arial" panose="020B0604020202020204" pitchFamily="34" charset="0"/>
                <a:cs typeface="Arial" panose="020B0604020202020204" pitchFamily="34" charset="0"/>
              </a:rPr>
              <a:t> T</a:t>
            </a:r>
            <a:r>
              <a:rPr lang="en-US" sz="2800" baseline="-25000" dirty="0">
                <a:latin typeface="Arial" panose="020B0604020202020204" pitchFamily="34" charset="0"/>
                <a:cs typeface="Arial" panose="020B0604020202020204" pitchFamily="34" charset="0"/>
              </a:rPr>
              <a:t>n	</a:t>
            </a:r>
          </a:p>
          <a:p>
            <a:pPr marL="186262" indent="0">
              <a:buNone/>
              <a:defRPr/>
            </a:pPr>
            <a:r>
              <a:rPr lang="vi-VN" sz="2800" baseline="-25000" dirty="0">
                <a:latin typeface="Arial" panose="020B0604020202020204" pitchFamily="34" charset="0"/>
                <a:cs typeface="Arial" panose="020B0604020202020204" pitchFamily="34" charset="0"/>
              </a:rPr>
              <a:t>		</a:t>
            </a:r>
            <a:r>
              <a:rPr lang="vi-VN" sz="2800" dirty="0">
                <a:latin typeface="Arial" panose="020B0604020202020204" pitchFamily="34" charset="0"/>
                <a:cs typeface="Arial" panose="020B0604020202020204" pitchFamily="34" charset="0"/>
              </a:rPr>
              <a:t>trong đó:</a:t>
            </a:r>
          </a:p>
          <a:p>
            <a:pPr marL="186262" indent="0">
              <a:buNone/>
              <a:defRPr/>
            </a:pPr>
            <a:r>
              <a:rPr lang="en-US" sz="2800" baseline="-250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L</a:t>
            </a:r>
            <a:r>
              <a:rPr lang="en-US" sz="2800" baseline="-250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 Thu </a:t>
            </a:r>
            <a:r>
              <a:rPr lang="en-US" sz="2800" dirty="0" err="1">
                <a:latin typeface="Arial" panose="020B0604020202020204" pitchFamily="34" charset="0"/>
                <a:cs typeface="Arial" panose="020B0604020202020204" pitchFamily="34" charset="0"/>
              </a:rPr>
              <a:t>nhập</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chịu</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thuế</a:t>
            </a:r>
            <a:endParaRPr lang="en-US" sz="2800" dirty="0">
              <a:latin typeface="Arial" panose="020B0604020202020204" pitchFamily="34" charset="0"/>
              <a:cs typeface="Arial" panose="020B0604020202020204" pitchFamily="34" charset="0"/>
            </a:endParaRPr>
          </a:p>
          <a:p>
            <a:pPr marL="795847" lvl="1" indent="0">
              <a:buNone/>
              <a:defRPr/>
            </a:pPr>
            <a:r>
              <a:rPr lang="en-US" sz="2800" dirty="0">
                <a:latin typeface="Arial" panose="020B0604020202020204" pitchFamily="34" charset="0"/>
                <a:cs typeface="Arial" panose="020B0604020202020204" pitchFamily="34" charset="0"/>
              </a:rPr>
              <a:t>			T</a:t>
            </a:r>
            <a:r>
              <a:rPr lang="en-US" sz="2800" baseline="-25000" dirty="0">
                <a:latin typeface="Arial" panose="020B0604020202020204" pitchFamily="34" charset="0"/>
                <a:cs typeface="Arial" panose="020B0604020202020204" pitchFamily="34" charset="0"/>
              </a:rPr>
              <a:t>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Thuế</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suất</a:t>
            </a:r>
            <a:endParaRPr lang="en-US" sz="2800" dirty="0">
              <a:latin typeface="Arial" panose="020B0604020202020204" pitchFamily="34" charset="0"/>
              <a:cs typeface="Arial" panose="020B0604020202020204" pitchFamily="34" charset="0"/>
            </a:endParaRPr>
          </a:p>
          <a:p>
            <a:pPr lvl="1">
              <a:defRPr/>
            </a:pPr>
            <a:endParaRPr lang="en-US" sz="2800" baseline="-25000" dirty="0">
              <a:latin typeface="Arial" panose="020B0604020202020204" pitchFamily="34" charset="0"/>
              <a:cs typeface="Arial" panose="020B0604020202020204" pitchFamily="34" charset="0"/>
            </a:endParaRPr>
          </a:p>
          <a:p>
            <a:pPr marL="463550" indent="-463550">
              <a:buFont typeface="Wingdings" pitchFamily="2" charset="2"/>
              <a:buChar char="q"/>
              <a:defRPr/>
            </a:pPr>
            <a:r>
              <a:rPr lang="vi-VN" sz="2800" dirty="0">
                <a:latin typeface="Arial" panose="020B0604020202020204" pitchFamily="34" charset="0"/>
                <a:cs typeface="Arial" panose="020B0604020202020204" pitchFamily="34" charset="0"/>
              </a:rPr>
              <a:t>Khấu hao và tiền lãi được khấu trừ, không phải tính vào thuế thu nhập doanh nghiệp</a:t>
            </a:r>
          </a:p>
          <a:p>
            <a:endParaRPr lang="en-US" dirty="0"/>
          </a:p>
        </p:txBody>
      </p:sp>
    </p:spTree>
    <p:extLst>
      <p:ext uri="{BB962C8B-B14F-4D97-AF65-F5344CB8AC3E}">
        <p14:creationId xmlns:p14="http://schemas.microsoft.com/office/powerpoint/2010/main" val="26163011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4D58E-EB24-4271-AE0D-1035A6116985}"/>
              </a:ext>
            </a:extLst>
          </p:cNvPr>
          <p:cNvSpPr>
            <a:spLocks noGrp="1"/>
          </p:cNvSpPr>
          <p:nvPr>
            <p:ph type="title"/>
          </p:nvPr>
        </p:nvSpPr>
        <p:spPr/>
        <p:txBody>
          <a:bodyPr>
            <a:noAutofit/>
          </a:bodyPr>
          <a:lstStyle/>
          <a:p>
            <a:r>
              <a:rPr lang="en-GB" altLang="en-US" smtClean="0">
                <a:solidFill>
                  <a:schemeClr val="accent1">
                    <a:lumMod val="50000"/>
                  </a:schemeClr>
                </a:solidFill>
                <a:latin typeface="Arial" panose="020B0604020202020204" pitchFamily="34" charset="0"/>
                <a:ea typeface="ＭＳ Ｐゴシック" panose="020B0600070205080204" pitchFamily="34" charset="-128"/>
              </a:rPr>
              <a:t>XÁC ĐỊNH DÒNG TIỀN TÀI CHÍNH DỰ ÁN ĐẦU TƯ TKNL</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4EBD0247-89BA-41DC-A5E7-CA3EBBB27FB9}"/>
              </a:ext>
            </a:extLst>
          </p:cNvPr>
          <p:cNvSpPr>
            <a:spLocks noGrp="1"/>
          </p:cNvSpPr>
          <p:nvPr>
            <p:ph type="body" idx="1"/>
          </p:nvPr>
        </p:nvSpPr>
        <p:spPr>
          <a:xfrm>
            <a:off x="609600" y="1536727"/>
            <a:ext cx="10972800" cy="5075613"/>
          </a:xfrm>
        </p:spPr>
        <p:txBody>
          <a:bodyPr>
            <a:normAutofit fontScale="92500" lnSpcReduction="20000"/>
          </a:bodyPr>
          <a:lstStyle/>
          <a:p>
            <a:r>
              <a:rPr lang="en-US" sz="2200" b="1" dirty="0" err="1">
                <a:solidFill>
                  <a:schemeClr val="tx1"/>
                </a:solidFill>
                <a:latin typeface="Arial" panose="020B0604020202020204" pitchFamily="34" charset="0"/>
                <a:ea typeface="ＭＳ Ｐゴシック" charset="-128"/>
                <a:cs typeface="Arial" panose="020B0604020202020204" pitchFamily="34" charset="0"/>
              </a:rPr>
              <a:t>Xác</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định</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dòng</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tiền</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dự</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án</a:t>
            </a:r>
            <a:endParaRPr lang="en-US" sz="2200" b="1" dirty="0">
              <a:solidFill>
                <a:schemeClr val="tx1"/>
              </a:solidFill>
              <a:latin typeface="Arial" panose="020B0604020202020204" pitchFamily="34" charset="0"/>
              <a:ea typeface="ＭＳ Ｐゴシック" charset="-128"/>
              <a:cs typeface="Arial" panose="020B0604020202020204" pitchFamily="34" charset="0"/>
            </a:endParaRPr>
          </a:p>
          <a:p>
            <a:r>
              <a:rPr lang="en-US" sz="2200" b="1" dirty="0" err="1">
                <a:solidFill>
                  <a:schemeClr val="tx1"/>
                </a:solidFill>
                <a:latin typeface="Arial" panose="020B0604020202020204" pitchFamily="34" charset="0"/>
                <a:ea typeface="ＭＳ Ｐゴシック" charset="-128"/>
                <a:cs typeface="Arial" panose="020B0604020202020204" pitchFamily="34" charset="0"/>
              </a:rPr>
              <a:t>Tính</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toán</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các</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chỉ</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số</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hiệu</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quả</a:t>
            </a:r>
            <a:endParaRPr lang="en-US" sz="2200" b="1" dirty="0">
              <a:solidFill>
                <a:schemeClr val="tx1"/>
              </a:solidFill>
              <a:latin typeface="Arial" panose="020B0604020202020204" pitchFamily="34" charset="0"/>
              <a:ea typeface="ＭＳ Ｐゴシック" charset="-128"/>
              <a:cs typeface="Arial" panose="020B0604020202020204" pitchFamily="34" charset="0"/>
            </a:endParaRPr>
          </a:p>
          <a:p>
            <a:pPr marL="1150938" lvl="1" indent="-457200"/>
            <a:r>
              <a:rPr lang="en-US" sz="2200" b="1" dirty="0">
                <a:solidFill>
                  <a:schemeClr val="tx1"/>
                </a:solidFill>
                <a:latin typeface="Arial" panose="020B0604020202020204" pitchFamily="34" charset="0"/>
                <a:ea typeface="ＭＳ Ｐゴシック" charset="-128"/>
                <a:cs typeface="Arial" panose="020B0604020202020204" pitchFamily="34" charset="0"/>
              </a:rPr>
              <a:t>NPV</a:t>
            </a:r>
          </a:p>
          <a:p>
            <a:pPr marL="1150938" lvl="1" indent="-457200"/>
            <a:r>
              <a:rPr lang="en-US" sz="2200" b="1" dirty="0">
                <a:solidFill>
                  <a:schemeClr val="tx1"/>
                </a:solidFill>
                <a:latin typeface="Arial" panose="020B0604020202020204" pitchFamily="34" charset="0"/>
                <a:ea typeface="ＭＳ Ｐゴシック" charset="-128"/>
                <a:cs typeface="Arial" panose="020B0604020202020204" pitchFamily="34" charset="0"/>
              </a:rPr>
              <a:t>IRR</a:t>
            </a:r>
          </a:p>
          <a:p>
            <a:r>
              <a:rPr lang="en-US" sz="2200" b="1" dirty="0">
                <a:solidFill>
                  <a:schemeClr val="tx1"/>
                </a:solidFill>
                <a:latin typeface="Arial" panose="020B0604020202020204" pitchFamily="34" charset="0"/>
                <a:ea typeface="ＭＳ Ｐゴシック" charset="-128"/>
                <a:cs typeface="Arial" panose="020B0604020202020204" pitchFamily="34" charset="0"/>
              </a:rPr>
              <a:t>So </a:t>
            </a:r>
            <a:r>
              <a:rPr lang="en-US" sz="2200" b="1" dirty="0" err="1">
                <a:solidFill>
                  <a:schemeClr val="tx1"/>
                </a:solidFill>
                <a:latin typeface="Arial" panose="020B0604020202020204" pitchFamily="34" charset="0"/>
                <a:ea typeface="ＭＳ Ｐゴシック" charset="-128"/>
                <a:cs typeface="Arial" panose="020B0604020202020204" pitchFamily="34" charset="0"/>
              </a:rPr>
              <a:t>sánh</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dự</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án</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dựa</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trên</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các</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chỉ</a:t>
            </a:r>
            <a:r>
              <a:rPr lang="en-US" sz="2200" b="1" dirty="0">
                <a:solidFill>
                  <a:schemeClr val="tx1"/>
                </a:solidFill>
                <a:latin typeface="Arial" panose="020B0604020202020204" pitchFamily="34" charset="0"/>
                <a:ea typeface="ＭＳ Ｐゴシック" charset="-128"/>
                <a:cs typeface="Arial" panose="020B0604020202020204" pitchFamily="34" charset="0"/>
              </a:rPr>
              <a:t> </a:t>
            </a:r>
            <a:r>
              <a:rPr lang="en-US" sz="2200" b="1" dirty="0" err="1">
                <a:solidFill>
                  <a:schemeClr val="tx1"/>
                </a:solidFill>
                <a:latin typeface="Arial" panose="020B0604020202020204" pitchFamily="34" charset="0"/>
                <a:ea typeface="ＭＳ Ｐゴシック" charset="-128"/>
                <a:cs typeface="Arial" panose="020B0604020202020204" pitchFamily="34" charset="0"/>
              </a:rPr>
              <a:t>số</a:t>
            </a:r>
            <a:r>
              <a:rPr lang="en-US" sz="2200" b="1" dirty="0">
                <a:solidFill>
                  <a:schemeClr val="tx1"/>
                </a:solidFill>
                <a:latin typeface="Arial" panose="020B0604020202020204" pitchFamily="34" charset="0"/>
                <a:ea typeface="ＭＳ Ｐゴシック" charset="-128"/>
                <a:cs typeface="Arial" panose="020B0604020202020204" pitchFamily="34" charset="0"/>
              </a:rPr>
              <a:t> NPV </a:t>
            </a:r>
            <a:r>
              <a:rPr lang="en-US" sz="2200" b="1" dirty="0" err="1">
                <a:solidFill>
                  <a:schemeClr val="tx1"/>
                </a:solidFill>
                <a:latin typeface="Arial" panose="020B0604020202020204" pitchFamily="34" charset="0"/>
                <a:ea typeface="ＭＳ Ｐゴシック" charset="-128"/>
                <a:cs typeface="Arial" panose="020B0604020202020204" pitchFamily="34" charset="0"/>
              </a:rPr>
              <a:t>và</a:t>
            </a:r>
            <a:r>
              <a:rPr lang="en-US" sz="2200" b="1" dirty="0">
                <a:solidFill>
                  <a:schemeClr val="tx1"/>
                </a:solidFill>
                <a:latin typeface="Arial" panose="020B0604020202020204" pitchFamily="34" charset="0"/>
                <a:ea typeface="ＭＳ Ｐゴシック" charset="-128"/>
                <a:cs typeface="Arial" panose="020B0604020202020204" pitchFamily="34" charset="0"/>
              </a:rPr>
              <a:t> IRR</a:t>
            </a:r>
          </a:p>
          <a:p>
            <a:endParaRPr lang="en-US" sz="2200" b="1" dirty="0">
              <a:solidFill>
                <a:schemeClr val="tx1"/>
              </a:solidFill>
              <a:latin typeface="Arial" panose="020B0604020202020204" pitchFamily="34" charset="0"/>
              <a:ea typeface="ＭＳ Ｐゴシック" charset="-128"/>
              <a:cs typeface="Arial" panose="020B0604020202020204" pitchFamily="34" charset="0"/>
            </a:endParaRPr>
          </a:p>
          <a:p>
            <a:pPr fontAlgn="auto">
              <a:spcAft>
                <a:spcPts val="0"/>
              </a:spcAft>
              <a:defRPr/>
            </a:pPr>
            <a:r>
              <a:rPr lang="en-US" sz="2000" dirty="0" err="1">
                <a:solidFill>
                  <a:srgbClr val="000000"/>
                </a:solidFill>
                <a:latin typeface="Arial" panose="020B0604020202020204" pitchFamily="34" charset="0"/>
                <a:cs typeface="Arial" panose="020B0604020202020204" pitchFamily="34" charset="0"/>
              </a:rPr>
              <a:t>Dòng</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tiền</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trước</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thuế</a:t>
            </a:r>
            <a:r>
              <a:rPr lang="en-US" sz="2000" dirty="0">
                <a:solidFill>
                  <a:srgbClr val="000000"/>
                </a:solidFill>
                <a:latin typeface="Arial" panose="020B0604020202020204" pitchFamily="34" charset="0"/>
                <a:cs typeface="Arial" panose="020B0604020202020204" pitchFamily="34" charset="0"/>
              </a:rPr>
              <a:t> (CFBT): </a:t>
            </a:r>
            <a:r>
              <a:rPr lang="en-US" sz="2000" dirty="0" err="1">
                <a:solidFill>
                  <a:srgbClr val="000000"/>
                </a:solidFill>
                <a:latin typeface="Arial" panose="020B0604020202020204" pitchFamily="34" charset="0"/>
                <a:cs typeface="Arial" panose="020B0604020202020204" pitchFamily="34" charset="0"/>
              </a:rPr>
              <a:t>CFBT</a:t>
            </a:r>
            <a:r>
              <a:rPr lang="en-US" sz="2000" baseline="-25000" dirty="0" err="1">
                <a:solidFill>
                  <a:srgbClr val="000000"/>
                </a:solidFill>
                <a:latin typeface="Arial" panose="020B0604020202020204" pitchFamily="34" charset="0"/>
                <a:cs typeface="Arial" panose="020B0604020202020204" pitchFamily="34" charset="0"/>
              </a:rPr>
              <a:t>t</a:t>
            </a:r>
            <a:r>
              <a:rPr lang="en-US" sz="2000" dirty="0">
                <a:solidFill>
                  <a:srgbClr val="000000"/>
                </a:solidFill>
                <a:latin typeface="Arial" panose="020B0604020202020204" pitchFamily="34" charset="0"/>
                <a:cs typeface="Arial" panose="020B0604020202020204" pitchFamily="34" charset="0"/>
              </a:rPr>
              <a:t> = </a:t>
            </a:r>
            <a:r>
              <a:rPr lang="en-US" sz="2000" dirty="0" err="1">
                <a:solidFill>
                  <a:srgbClr val="000000"/>
                </a:solidFill>
                <a:latin typeface="Arial" panose="020B0604020202020204" pitchFamily="34" charset="0"/>
                <a:cs typeface="Arial" panose="020B0604020202020204" pitchFamily="34" charset="0"/>
              </a:rPr>
              <a:t>B</a:t>
            </a:r>
            <a:r>
              <a:rPr lang="en-US" sz="2000" baseline="-25000" dirty="0" err="1">
                <a:solidFill>
                  <a:srgbClr val="000000"/>
                </a:solidFill>
                <a:latin typeface="Arial" panose="020B0604020202020204" pitchFamily="34" charset="0"/>
                <a:cs typeface="Arial" panose="020B0604020202020204" pitchFamily="34" charset="0"/>
              </a:rPr>
              <a:t>t</a:t>
            </a:r>
            <a:r>
              <a:rPr lang="en-US" sz="2000" dirty="0">
                <a:solidFill>
                  <a:srgbClr val="000000"/>
                </a:solidFill>
                <a:latin typeface="Arial" panose="020B0604020202020204" pitchFamily="34" charset="0"/>
                <a:cs typeface="Arial" panose="020B0604020202020204" pitchFamily="34" charset="0"/>
              </a:rPr>
              <a:t> – C</a:t>
            </a:r>
            <a:r>
              <a:rPr lang="en-US" sz="2000" baseline="-25000" dirty="0">
                <a:solidFill>
                  <a:srgbClr val="000000"/>
                </a:solidFill>
                <a:latin typeface="Arial" panose="020B0604020202020204" pitchFamily="34" charset="0"/>
                <a:cs typeface="Arial" panose="020B0604020202020204" pitchFamily="34" charset="0"/>
              </a:rPr>
              <a:t>t</a:t>
            </a:r>
          </a:p>
          <a:p>
            <a:pPr marL="684213" fontAlgn="auto">
              <a:spcAft>
                <a:spcPts val="0"/>
              </a:spcAft>
              <a:buFont typeface="Arial" panose="020B0604020202020204" pitchFamily="34" charset="0"/>
              <a:buNone/>
              <a:defRPr/>
            </a:pP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B</a:t>
            </a:r>
            <a:r>
              <a:rPr lang="en-US" sz="2000" baseline="-25000" dirty="0" err="1">
                <a:solidFill>
                  <a:srgbClr val="000000"/>
                </a:solidFill>
                <a:latin typeface="Arial" panose="020B0604020202020204" pitchFamily="34" charset="0"/>
                <a:cs typeface="Arial" panose="020B0604020202020204" pitchFamily="34" charset="0"/>
              </a:rPr>
              <a:t>t</a:t>
            </a:r>
            <a:r>
              <a:rPr lang="en-US" sz="2000" dirty="0">
                <a:solidFill>
                  <a:srgbClr val="000000"/>
                </a:solidFill>
                <a:latin typeface="Arial" panose="020B0604020202020204" pitchFamily="34" charset="0"/>
                <a:cs typeface="Arial" panose="020B0604020202020204" pitchFamily="34" charset="0"/>
              </a:rPr>
              <a:t> : </a:t>
            </a:r>
            <a:r>
              <a:rPr lang="en-US" sz="2000" dirty="0" err="1">
                <a:solidFill>
                  <a:srgbClr val="000000"/>
                </a:solidFill>
                <a:latin typeface="Arial" panose="020B0604020202020204" pitchFamily="34" charset="0"/>
                <a:cs typeface="Arial" panose="020B0604020202020204" pitchFamily="34" charset="0"/>
              </a:rPr>
              <a:t>dòng</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lợi</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nhuận</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dự</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án</a:t>
            </a:r>
            <a:endParaRPr lang="en-US" sz="2000" dirty="0">
              <a:solidFill>
                <a:srgbClr val="000000"/>
              </a:solidFill>
              <a:latin typeface="Arial" panose="020B0604020202020204" pitchFamily="34" charset="0"/>
              <a:cs typeface="Arial" panose="020B0604020202020204" pitchFamily="34" charset="0"/>
            </a:endParaRPr>
          </a:p>
          <a:p>
            <a:pPr marL="684213" fontAlgn="auto">
              <a:spcAft>
                <a:spcPts val="0"/>
              </a:spcAft>
              <a:buFont typeface="Arial" panose="020B0604020202020204" pitchFamily="34" charset="0"/>
              <a:buNone/>
              <a:defRPr/>
            </a:pPr>
            <a:r>
              <a:rPr lang="en-US" sz="2000" dirty="0">
                <a:solidFill>
                  <a:srgbClr val="000000"/>
                </a:solidFill>
                <a:latin typeface="Arial" panose="020B0604020202020204" pitchFamily="34" charset="0"/>
                <a:cs typeface="Arial" panose="020B0604020202020204" pitchFamily="34" charset="0"/>
              </a:rPr>
              <a:t>					C</a:t>
            </a:r>
            <a:r>
              <a:rPr lang="en-US" sz="2000" baseline="-25000" dirty="0">
                <a:solidFill>
                  <a:srgbClr val="000000"/>
                </a:solidFill>
                <a:latin typeface="Arial" panose="020B0604020202020204" pitchFamily="34" charset="0"/>
                <a:cs typeface="Arial" panose="020B0604020202020204" pitchFamily="34" charset="0"/>
              </a:rPr>
              <a:t>t</a:t>
            </a:r>
            <a:r>
              <a:rPr lang="en-US" sz="2000" dirty="0">
                <a:solidFill>
                  <a:srgbClr val="000000"/>
                </a:solidFill>
                <a:latin typeface="Arial" panose="020B0604020202020204" pitchFamily="34" charset="0"/>
                <a:cs typeface="Arial" panose="020B0604020202020204" pitchFamily="34" charset="0"/>
              </a:rPr>
              <a:t> : </a:t>
            </a:r>
            <a:r>
              <a:rPr lang="en-US" sz="2000" dirty="0" err="1">
                <a:solidFill>
                  <a:srgbClr val="000000"/>
                </a:solidFill>
                <a:latin typeface="Arial" panose="020B0604020202020204" pitchFamily="34" charset="0"/>
                <a:cs typeface="Arial" panose="020B0604020202020204" pitchFamily="34" charset="0"/>
              </a:rPr>
              <a:t>dòng</a:t>
            </a:r>
            <a:r>
              <a:rPr lang="en-US" sz="2000" dirty="0">
                <a:solidFill>
                  <a:srgbClr val="000000"/>
                </a:solidFill>
                <a:latin typeface="Arial" panose="020B0604020202020204" pitchFamily="34" charset="0"/>
                <a:cs typeface="Arial" panose="020B0604020202020204" pitchFamily="34" charset="0"/>
              </a:rPr>
              <a:t> chi </a:t>
            </a:r>
            <a:r>
              <a:rPr lang="en-US" sz="2000" dirty="0" err="1">
                <a:solidFill>
                  <a:srgbClr val="000000"/>
                </a:solidFill>
                <a:latin typeface="Arial" panose="020B0604020202020204" pitchFamily="34" charset="0"/>
                <a:cs typeface="Arial" panose="020B0604020202020204" pitchFamily="34" charset="0"/>
              </a:rPr>
              <a:t>phí</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dự</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án</a:t>
            </a:r>
            <a:endParaRPr lang="en-US" sz="2000" baseline="-25000" dirty="0">
              <a:solidFill>
                <a:srgbClr val="000000"/>
              </a:solidFill>
              <a:latin typeface="Arial" panose="020B0604020202020204" pitchFamily="34" charset="0"/>
              <a:cs typeface="Arial" panose="020B0604020202020204" pitchFamily="34" charset="0"/>
            </a:endParaRPr>
          </a:p>
          <a:p>
            <a:pPr fontAlgn="auto">
              <a:spcAft>
                <a:spcPts val="0"/>
              </a:spcAft>
              <a:defRPr/>
            </a:pPr>
            <a:r>
              <a:rPr lang="en-US" sz="2000" dirty="0">
                <a:solidFill>
                  <a:srgbClr val="000000"/>
                </a:solidFill>
                <a:latin typeface="Arial" panose="020B0604020202020204" pitchFamily="34" charset="0"/>
                <a:cs typeface="Arial" panose="020B0604020202020204" pitchFamily="34" charset="0"/>
              </a:rPr>
              <a:t>Thu </a:t>
            </a:r>
            <a:r>
              <a:rPr lang="en-US" sz="2000" dirty="0" err="1">
                <a:solidFill>
                  <a:srgbClr val="000000"/>
                </a:solidFill>
                <a:latin typeface="Arial" panose="020B0604020202020204" pitchFamily="34" charset="0"/>
                <a:cs typeface="Arial" panose="020B0604020202020204" pitchFamily="34" charset="0"/>
              </a:rPr>
              <a:t>nhập</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chịu</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thuế</a:t>
            </a:r>
            <a:r>
              <a:rPr lang="en-US" sz="2000" dirty="0">
                <a:solidFill>
                  <a:srgbClr val="000000"/>
                </a:solidFill>
                <a:latin typeface="Arial" panose="020B0604020202020204" pitchFamily="34" charset="0"/>
                <a:cs typeface="Arial" panose="020B0604020202020204" pitchFamily="34" charset="0"/>
              </a:rPr>
              <a:t>  (TI – Taxable Income) : TI = CFBT – D</a:t>
            </a:r>
          </a:p>
          <a:p>
            <a:pPr marL="684213" fontAlgn="auto">
              <a:spcAft>
                <a:spcPts val="0"/>
              </a:spcAft>
              <a:buFont typeface="Arial" panose="020B0604020202020204" pitchFamily="34" charset="0"/>
              <a:buNone/>
              <a:defRPr/>
            </a:pPr>
            <a:r>
              <a:rPr lang="en-US" sz="2000" dirty="0">
                <a:solidFill>
                  <a:srgbClr val="000000"/>
                </a:solidFill>
                <a:latin typeface="Arial" panose="020B0604020202020204" pitchFamily="34" charset="0"/>
                <a:cs typeface="Arial" panose="020B0604020202020204" pitchFamily="34" charset="0"/>
              </a:rPr>
              <a:t>					D: </a:t>
            </a:r>
            <a:r>
              <a:rPr lang="en-US" sz="2000" dirty="0" err="1">
                <a:solidFill>
                  <a:srgbClr val="000000"/>
                </a:solidFill>
                <a:latin typeface="Arial" panose="020B0604020202020204" pitchFamily="34" charset="0"/>
                <a:cs typeface="Arial" panose="020B0604020202020204" pitchFamily="34" charset="0"/>
              </a:rPr>
              <a:t>Khấu</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hao</a:t>
            </a:r>
            <a:r>
              <a:rPr lang="en-US" sz="2000" dirty="0">
                <a:solidFill>
                  <a:srgbClr val="000000"/>
                </a:solidFill>
                <a:latin typeface="Arial" panose="020B0604020202020204" pitchFamily="34" charset="0"/>
                <a:cs typeface="Arial" panose="020B0604020202020204" pitchFamily="34" charset="0"/>
              </a:rPr>
              <a:t> (Depreciation)</a:t>
            </a:r>
          </a:p>
          <a:p>
            <a:pPr fontAlgn="auto">
              <a:spcAft>
                <a:spcPts val="0"/>
              </a:spcAft>
              <a:defRPr/>
            </a:pPr>
            <a:r>
              <a:rPr lang="en-US" sz="2000" dirty="0" err="1">
                <a:solidFill>
                  <a:srgbClr val="000000"/>
                </a:solidFill>
                <a:latin typeface="Arial" panose="020B0604020202020204" pitchFamily="34" charset="0"/>
                <a:cs typeface="Arial" panose="020B0604020202020204" pitchFamily="34" charset="0"/>
              </a:rPr>
              <a:t>Thuế</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thu</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nhập</a:t>
            </a:r>
            <a:r>
              <a:rPr lang="en-US" sz="2000" dirty="0">
                <a:solidFill>
                  <a:srgbClr val="000000"/>
                </a:solidFill>
                <a:latin typeface="Arial" panose="020B0604020202020204" pitchFamily="34" charset="0"/>
                <a:cs typeface="Arial" panose="020B0604020202020204" pitchFamily="34" charset="0"/>
              </a:rPr>
              <a:t>  (IT – Income Tax):	IT = </a:t>
            </a:r>
            <a:r>
              <a:rPr lang="en-US" sz="2000" dirty="0" err="1">
                <a:solidFill>
                  <a:srgbClr val="000000"/>
                </a:solidFill>
                <a:latin typeface="Arial" panose="020B0604020202020204" pitchFamily="34" charset="0"/>
                <a:cs typeface="Arial" panose="020B0604020202020204" pitchFamily="34" charset="0"/>
              </a:rPr>
              <a:t>t</a:t>
            </a:r>
            <a:r>
              <a:rPr lang="en-US" sz="2000" baseline="-25000" dirty="0" err="1">
                <a:solidFill>
                  <a:srgbClr val="000000"/>
                </a:solidFill>
                <a:latin typeface="Arial" panose="020B0604020202020204" pitchFamily="34" charset="0"/>
                <a:cs typeface="Arial" panose="020B0604020202020204" pitchFamily="34" charset="0"/>
              </a:rPr>
              <a:t>s</a:t>
            </a:r>
            <a:r>
              <a:rPr lang="en-US" sz="2000" dirty="0">
                <a:solidFill>
                  <a:srgbClr val="000000"/>
                </a:solidFill>
                <a:latin typeface="Arial" panose="020B0604020202020204" pitchFamily="34" charset="0"/>
                <a:cs typeface="Arial" panose="020B0604020202020204" pitchFamily="34" charset="0"/>
              </a:rPr>
              <a:t> </a:t>
            </a:r>
            <a:r>
              <a:rPr lang="en-US" sz="2000" dirty="0">
                <a:solidFill>
                  <a:srgbClr val="000000"/>
                </a:solidFill>
                <a:latin typeface="Arial" panose="020B0604020202020204" pitchFamily="34" charset="0"/>
                <a:cs typeface="Arial" panose="020B0604020202020204" pitchFamily="34" charset="0"/>
                <a:sym typeface="Symbol" pitchFamily="18" charset="2"/>
              </a:rPr>
              <a:t></a:t>
            </a:r>
            <a:r>
              <a:rPr lang="en-US" sz="2000" dirty="0">
                <a:solidFill>
                  <a:srgbClr val="000000"/>
                </a:solidFill>
                <a:latin typeface="Arial" panose="020B0604020202020204" pitchFamily="34" charset="0"/>
                <a:cs typeface="Arial" panose="020B0604020202020204" pitchFamily="34" charset="0"/>
              </a:rPr>
              <a:t> TI</a:t>
            </a:r>
          </a:p>
          <a:p>
            <a:pPr marL="684213" fontAlgn="auto">
              <a:spcAft>
                <a:spcPts val="0"/>
              </a:spcAft>
              <a:buFont typeface="Arial" panose="020B0604020202020204" pitchFamily="34" charset="0"/>
              <a:buNone/>
              <a:defRPr/>
            </a:pP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t</a:t>
            </a:r>
            <a:r>
              <a:rPr lang="en-US" sz="2000" baseline="-25000" dirty="0" err="1">
                <a:solidFill>
                  <a:srgbClr val="000000"/>
                </a:solidFill>
                <a:latin typeface="Arial" panose="020B0604020202020204" pitchFamily="34" charset="0"/>
                <a:cs typeface="Arial" panose="020B0604020202020204" pitchFamily="34" charset="0"/>
              </a:rPr>
              <a:t>s</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thuế</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suất</a:t>
            </a:r>
            <a:endParaRPr lang="en-US" sz="2000" dirty="0">
              <a:solidFill>
                <a:srgbClr val="000000"/>
              </a:solidFill>
              <a:latin typeface="Arial" panose="020B0604020202020204" pitchFamily="34" charset="0"/>
              <a:cs typeface="Arial" panose="020B0604020202020204" pitchFamily="34" charset="0"/>
            </a:endParaRPr>
          </a:p>
          <a:p>
            <a:pPr fontAlgn="auto">
              <a:spcAft>
                <a:spcPts val="0"/>
              </a:spcAft>
              <a:defRPr/>
            </a:pPr>
            <a:r>
              <a:rPr lang="en-US" sz="2000" dirty="0" err="1">
                <a:solidFill>
                  <a:srgbClr val="000000"/>
                </a:solidFill>
                <a:latin typeface="Arial" panose="020B0604020202020204" pitchFamily="34" charset="0"/>
                <a:cs typeface="Arial" panose="020B0604020202020204" pitchFamily="34" charset="0"/>
              </a:rPr>
              <a:t>Dòng</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tiền</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sau</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thuế</a:t>
            </a:r>
            <a:r>
              <a:rPr lang="en-US" sz="2000" dirty="0">
                <a:solidFill>
                  <a:srgbClr val="000000"/>
                </a:solidFill>
                <a:latin typeface="Arial" panose="020B0604020202020204" pitchFamily="34" charset="0"/>
                <a:cs typeface="Arial" panose="020B0604020202020204" pitchFamily="34" charset="0"/>
              </a:rPr>
              <a:t>:	</a:t>
            </a:r>
          </a:p>
          <a:p>
            <a:pPr marL="684213" fontAlgn="auto">
              <a:spcAft>
                <a:spcPts val="0"/>
              </a:spcAft>
              <a:buFont typeface="Arial" panose="020B0604020202020204" pitchFamily="34" charset="0"/>
              <a:buNone/>
              <a:defRPr/>
            </a:pPr>
            <a:r>
              <a:rPr lang="en-US" sz="2000" dirty="0">
                <a:solidFill>
                  <a:srgbClr val="000000"/>
                </a:solidFill>
                <a:latin typeface="Arial" panose="020B0604020202020204" pitchFamily="34" charset="0"/>
                <a:cs typeface="Arial" panose="020B0604020202020204" pitchFamily="34" charset="0"/>
              </a:rPr>
              <a:t>					CFAT = CFBT - IT</a:t>
            </a:r>
          </a:p>
          <a:p>
            <a:pPr marL="684213" fontAlgn="auto">
              <a:spcAft>
                <a:spcPts val="0"/>
              </a:spcAft>
              <a:buFont typeface="Arial" panose="020B0604020202020204" pitchFamily="34" charset="0"/>
              <a:buNone/>
              <a:defRPr/>
            </a:pPr>
            <a:r>
              <a:rPr lang="en-US" sz="2000" dirty="0">
                <a:solidFill>
                  <a:srgbClr val="000000"/>
                </a:solidFill>
                <a:latin typeface="Arial" panose="020B0604020202020204" pitchFamily="34" charset="0"/>
                <a:cs typeface="Arial" panose="020B0604020202020204" pitchFamily="34" charset="0"/>
              </a:rPr>
              <a:t>					CFAT = CFBT- (CFBT- Dt )</a:t>
            </a:r>
            <a:r>
              <a:rPr lang="en-US" sz="2000" dirty="0">
                <a:solidFill>
                  <a:srgbClr val="000000"/>
                </a:solidFill>
                <a:latin typeface="Arial" panose="020B0604020202020204" pitchFamily="34" charset="0"/>
                <a:cs typeface="Arial" panose="020B0604020202020204" pitchFamily="34" charset="0"/>
                <a:sym typeface="Symbol" pitchFamily="18" charset="2"/>
              </a:rPr>
              <a:t></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t</a:t>
            </a:r>
            <a:r>
              <a:rPr lang="en-US" sz="2000" baseline="-25000" dirty="0" err="1">
                <a:solidFill>
                  <a:srgbClr val="000000"/>
                </a:solidFill>
                <a:latin typeface="Arial" panose="020B0604020202020204" pitchFamily="34" charset="0"/>
                <a:cs typeface="Arial" panose="020B0604020202020204" pitchFamily="34" charset="0"/>
              </a:rPr>
              <a:t>s</a:t>
            </a:r>
            <a:r>
              <a:rPr lang="en-US" sz="2000" dirty="0">
                <a:solidFill>
                  <a:srgbClr val="000000"/>
                </a:solidFill>
                <a:latin typeface="Arial" panose="020B0604020202020204" pitchFamily="34" charset="0"/>
                <a:cs typeface="Arial" panose="020B0604020202020204" pitchFamily="34" charset="0"/>
              </a:rPr>
              <a:t> = CFBT (1-ts ) + </a:t>
            </a:r>
            <a:r>
              <a:rPr lang="en-US" sz="2000" dirty="0" err="1">
                <a:solidFill>
                  <a:srgbClr val="000000"/>
                </a:solidFill>
                <a:latin typeface="Arial" panose="020B0604020202020204" pitchFamily="34" charset="0"/>
                <a:cs typeface="Arial" panose="020B0604020202020204" pitchFamily="34" charset="0"/>
              </a:rPr>
              <a:t>D</a:t>
            </a:r>
            <a:r>
              <a:rPr lang="en-US" sz="2000" dirty="0" err="1">
                <a:solidFill>
                  <a:srgbClr val="000000"/>
                </a:solidFill>
                <a:latin typeface="Arial" panose="020B0604020202020204" pitchFamily="34" charset="0"/>
                <a:cs typeface="Arial" panose="020B0604020202020204" pitchFamily="34" charset="0"/>
                <a:sym typeface="Symbol" pitchFamily="18" charset="2"/>
              </a:rPr>
              <a:t></a:t>
            </a:r>
            <a:r>
              <a:rPr lang="en-US" sz="2000" dirty="0" err="1">
                <a:solidFill>
                  <a:srgbClr val="000000"/>
                </a:solidFill>
                <a:latin typeface="Arial" panose="020B0604020202020204" pitchFamily="34" charset="0"/>
                <a:cs typeface="Arial" panose="020B0604020202020204" pitchFamily="34" charset="0"/>
              </a:rPr>
              <a:t>t</a:t>
            </a:r>
            <a:r>
              <a:rPr lang="en-US" sz="2000" baseline="-25000" dirty="0" err="1">
                <a:solidFill>
                  <a:srgbClr val="000000"/>
                </a:solidFill>
                <a:latin typeface="Arial" panose="020B0604020202020204" pitchFamily="34" charset="0"/>
                <a:cs typeface="Arial" panose="020B0604020202020204" pitchFamily="34" charset="0"/>
              </a:rPr>
              <a:t>s</a:t>
            </a:r>
            <a:r>
              <a:rPr lang="en-US" sz="2000" dirty="0">
                <a:solidFill>
                  <a:srgbClr val="000000"/>
                </a:solidFill>
                <a:latin typeface="Arial" panose="020B0604020202020204" pitchFamily="34" charset="0"/>
                <a:cs typeface="Arial" panose="020B0604020202020204" pitchFamily="34" charset="0"/>
              </a:rPr>
              <a:t> </a:t>
            </a:r>
          </a:p>
          <a:p>
            <a:pPr fontAlgn="auto">
              <a:spcAft>
                <a:spcPts val="0"/>
              </a:spcAft>
              <a:defRPr/>
            </a:pPr>
            <a:r>
              <a:rPr lang="en-US" sz="2000" dirty="0" err="1">
                <a:solidFill>
                  <a:srgbClr val="000000"/>
                </a:solidFill>
                <a:latin typeface="Arial" panose="020B0604020202020204" pitchFamily="34" charset="0"/>
                <a:cs typeface="Arial" panose="020B0604020202020204" pitchFamily="34" charset="0"/>
              </a:rPr>
              <a:t>Lợi</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nhuận</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sau</a:t>
            </a:r>
            <a:r>
              <a:rPr lang="en-US" sz="2000" dirty="0">
                <a:solidFill>
                  <a:srgbClr val="000000"/>
                </a:solidFill>
                <a:latin typeface="Arial" panose="020B0604020202020204" pitchFamily="34" charset="0"/>
                <a:cs typeface="Arial" panose="020B0604020202020204" pitchFamily="34" charset="0"/>
              </a:rPr>
              <a:t> </a:t>
            </a:r>
            <a:r>
              <a:rPr lang="en-US" sz="2000" dirty="0" err="1">
                <a:solidFill>
                  <a:srgbClr val="000000"/>
                </a:solidFill>
                <a:latin typeface="Arial" panose="020B0604020202020204" pitchFamily="34" charset="0"/>
                <a:cs typeface="Arial" panose="020B0604020202020204" pitchFamily="34" charset="0"/>
              </a:rPr>
              <a:t>thuế</a:t>
            </a:r>
            <a:r>
              <a:rPr lang="en-US" sz="2000" dirty="0">
                <a:solidFill>
                  <a:srgbClr val="000000"/>
                </a:solidFill>
                <a:latin typeface="Arial" panose="020B0604020202020204" pitchFamily="34" charset="0"/>
                <a:cs typeface="Arial" panose="020B0604020202020204" pitchFamily="34" charset="0"/>
              </a:rPr>
              <a:t> (NI – Net Income):	</a:t>
            </a:r>
          </a:p>
          <a:p>
            <a:pPr marL="684213" fontAlgn="auto">
              <a:spcAft>
                <a:spcPts val="0"/>
              </a:spcAft>
              <a:buFont typeface="Arial" panose="020B0604020202020204" pitchFamily="34" charset="0"/>
              <a:buNone/>
              <a:defRPr/>
            </a:pPr>
            <a:r>
              <a:rPr lang="en-US" sz="2000" dirty="0">
                <a:solidFill>
                  <a:srgbClr val="000000"/>
                </a:solidFill>
                <a:latin typeface="Arial" panose="020B0604020202020204" pitchFamily="34" charset="0"/>
                <a:cs typeface="Arial" panose="020B0604020202020204" pitchFamily="34" charset="0"/>
              </a:rPr>
              <a:t>					NI = TI -IT= TI</a:t>
            </a:r>
            <a:r>
              <a:rPr lang="en-US" sz="2000" dirty="0">
                <a:solidFill>
                  <a:srgbClr val="000000"/>
                </a:solidFill>
                <a:latin typeface="Arial" panose="020B0604020202020204" pitchFamily="34" charset="0"/>
                <a:cs typeface="Arial" panose="020B0604020202020204" pitchFamily="34" charset="0"/>
                <a:sym typeface="Symbol" pitchFamily="18" charset="2"/>
              </a:rPr>
              <a:t></a:t>
            </a:r>
            <a:r>
              <a:rPr lang="en-US" sz="2000" dirty="0">
                <a:solidFill>
                  <a:srgbClr val="000000"/>
                </a:solidFill>
                <a:latin typeface="Arial" panose="020B0604020202020204" pitchFamily="34" charset="0"/>
                <a:cs typeface="Arial" panose="020B0604020202020204" pitchFamily="34" charset="0"/>
              </a:rPr>
              <a:t>(1-t</a:t>
            </a:r>
            <a:r>
              <a:rPr lang="en-US" sz="2000" baseline="-25000" dirty="0">
                <a:solidFill>
                  <a:srgbClr val="000000"/>
                </a:solidFill>
                <a:latin typeface="Arial" panose="020B0604020202020204" pitchFamily="34" charset="0"/>
                <a:cs typeface="Arial" panose="020B0604020202020204" pitchFamily="34" charset="0"/>
              </a:rPr>
              <a:t>s</a:t>
            </a:r>
            <a:r>
              <a:rPr lang="en-US" sz="2000" dirty="0">
                <a:solidFill>
                  <a:srgbClr val="000000"/>
                </a:solidFill>
                <a:latin typeface="Arial" panose="020B0604020202020204" pitchFamily="34" charset="0"/>
                <a:cs typeface="Arial" panose="020B0604020202020204" pitchFamily="34" charset="0"/>
              </a:rPr>
              <a:t> ) </a:t>
            </a:r>
          </a:p>
          <a:p>
            <a:pPr marL="684213" fontAlgn="auto">
              <a:spcAft>
                <a:spcPts val="0"/>
              </a:spcAft>
              <a:buFont typeface="Arial" panose="020B0604020202020204" pitchFamily="34" charset="0"/>
              <a:buNone/>
              <a:defRPr/>
            </a:pPr>
            <a:r>
              <a:rPr lang="en-US" sz="2000" dirty="0">
                <a:solidFill>
                  <a:srgbClr val="000000"/>
                </a:solidFill>
                <a:latin typeface="Arial" panose="020B0604020202020204" pitchFamily="34" charset="0"/>
                <a:cs typeface="Arial" panose="020B0604020202020204" pitchFamily="34" charset="0"/>
              </a:rPr>
              <a:t>    					     = (CFBT - D )</a:t>
            </a:r>
            <a:r>
              <a:rPr lang="en-US" sz="2000" dirty="0">
                <a:solidFill>
                  <a:srgbClr val="000000"/>
                </a:solidFill>
                <a:latin typeface="Arial" panose="020B0604020202020204" pitchFamily="34" charset="0"/>
                <a:cs typeface="Arial" panose="020B0604020202020204" pitchFamily="34" charset="0"/>
                <a:sym typeface="Symbol" pitchFamily="18" charset="2"/>
              </a:rPr>
              <a:t></a:t>
            </a:r>
            <a:r>
              <a:rPr lang="en-US" sz="2000" dirty="0">
                <a:solidFill>
                  <a:srgbClr val="000000"/>
                </a:solidFill>
                <a:latin typeface="Arial" panose="020B0604020202020204" pitchFamily="34" charset="0"/>
                <a:cs typeface="Arial" panose="020B0604020202020204" pitchFamily="34" charset="0"/>
              </a:rPr>
              <a:t>(1-t</a:t>
            </a:r>
            <a:r>
              <a:rPr lang="en-US" sz="2000" baseline="-25000" dirty="0">
                <a:solidFill>
                  <a:srgbClr val="000000"/>
                </a:solidFill>
                <a:latin typeface="Arial" panose="020B0604020202020204" pitchFamily="34" charset="0"/>
                <a:cs typeface="Arial" panose="020B0604020202020204" pitchFamily="34" charset="0"/>
              </a:rPr>
              <a:t>s</a:t>
            </a:r>
            <a:r>
              <a:rPr lang="en-US" sz="2000" dirty="0">
                <a:solidFill>
                  <a:srgbClr val="000000"/>
                </a:solidFill>
                <a:latin typeface="Arial" panose="020B0604020202020204" pitchFamily="34" charset="0"/>
                <a:cs typeface="Arial" panose="020B0604020202020204" pitchFamily="34" charset="0"/>
              </a:rPr>
              <a:t> ) =CFBT (1-t</a:t>
            </a:r>
            <a:r>
              <a:rPr lang="en-US" sz="2000" baseline="-25000" dirty="0">
                <a:solidFill>
                  <a:srgbClr val="000000"/>
                </a:solidFill>
                <a:latin typeface="Arial" panose="020B0604020202020204" pitchFamily="34" charset="0"/>
                <a:cs typeface="Arial" panose="020B0604020202020204" pitchFamily="34" charset="0"/>
              </a:rPr>
              <a:t>s</a:t>
            </a:r>
            <a:r>
              <a:rPr lang="en-US" sz="2000" dirty="0">
                <a:solidFill>
                  <a:srgbClr val="000000"/>
                </a:solidFill>
                <a:latin typeface="Arial" panose="020B0604020202020204" pitchFamily="34" charset="0"/>
                <a:cs typeface="Arial" panose="020B0604020202020204" pitchFamily="34" charset="0"/>
              </a:rPr>
              <a:t> ) + </a:t>
            </a:r>
            <a:r>
              <a:rPr lang="en-US" sz="2000" dirty="0" err="1">
                <a:solidFill>
                  <a:srgbClr val="000000"/>
                </a:solidFill>
                <a:latin typeface="Arial" panose="020B0604020202020204" pitchFamily="34" charset="0"/>
                <a:cs typeface="Arial" panose="020B0604020202020204" pitchFamily="34" charset="0"/>
              </a:rPr>
              <a:t>D</a:t>
            </a:r>
            <a:r>
              <a:rPr lang="en-US" sz="2000" dirty="0" err="1">
                <a:solidFill>
                  <a:srgbClr val="000000"/>
                </a:solidFill>
                <a:latin typeface="Arial" panose="020B0604020202020204" pitchFamily="34" charset="0"/>
                <a:cs typeface="Arial" panose="020B0604020202020204" pitchFamily="34" charset="0"/>
                <a:sym typeface="Symbol" pitchFamily="18" charset="2"/>
              </a:rPr>
              <a:t></a:t>
            </a:r>
            <a:r>
              <a:rPr lang="en-US" sz="2000" dirty="0" err="1">
                <a:solidFill>
                  <a:srgbClr val="000000"/>
                </a:solidFill>
                <a:latin typeface="Arial" panose="020B0604020202020204" pitchFamily="34" charset="0"/>
                <a:cs typeface="Arial" panose="020B0604020202020204" pitchFamily="34" charset="0"/>
              </a:rPr>
              <a:t>t</a:t>
            </a:r>
            <a:r>
              <a:rPr lang="en-US" sz="2000" baseline="-25000" dirty="0" err="1">
                <a:solidFill>
                  <a:srgbClr val="000000"/>
                </a:solidFill>
                <a:latin typeface="Arial" panose="020B0604020202020204" pitchFamily="34" charset="0"/>
                <a:cs typeface="Arial" panose="020B0604020202020204" pitchFamily="34" charset="0"/>
              </a:rPr>
              <a:t>s</a:t>
            </a:r>
            <a:r>
              <a:rPr lang="en-US" sz="2000" dirty="0">
                <a:solidFill>
                  <a:srgbClr val="000000"/>
                </a:solidFill>
                <a:latin typeface="Arial" panose="020B0604020202020204" pitchFamily="34" charset="0"/>
                <a:cs typeface="Arial" panose="020B0604020202020204" pitchFamily="34" charset="0"/>
              </a:rPr>
              <a:t>  - D</a:t>
            </a:r>
          </a:p>
          <a:p>
            <a:pPr marL="684213" fontAlgn="auto">
              <a:spcAft>
                <a:spcPts val="0"/>
              </a:spcAft>
              <a:buFont typeface="Arial" panose="020B0604020202020204" pitchFamily="34" charset="0"/>
              <a:buNone/>
              <a:defRPr/>
            </a:pPr>
            <a:r>
              <a:rPr lang="en-US" sz="2000" dirty="0">
                <a:solidFill>
                  <a:srgbClr val="000000"/>
                </a:solidFill>
                <a:latin typeface="Arial" panose="020B0604020202020204" pitchFamily="34" charset="0"/>
                <a:cs typeface="Arial" panose="020B0604020202020204" pitchFamily="34" charset="0"/>
              </a:rPr>
              <a:t>     					     = CFAT - D</a:t>
            </a:r>
          </a:p>
          <a:p>
            <a:endParaRPr lang="en-US" dirty="0"/>
          </a:p>
        </p:txBody>
      </p:sp>
    </p:spTree>
    <p:extLst>
      <p:ext uri="{BB962C8B-B14F-4D97-AF65-F5344CB8AC3E}">
        <p14:creationId xmlns:p14="http://schemas.microsoft.com/office/powerpoint/2010/main" val="2446868864"/>
      </p:ext>
    </p:extLst>
  </p:cSld>
  <p:clrMapOvr>
    <a:masterClrMapping/>
  </p:clrMapOvr>
</p:sld>
</file>

<file path=ppt/slides/slide3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DF4628-DDFD-4037-98C4-1ED8F366497F}"/>
              </a:ext>
            </a:extLst>
          </p:cNvPr>
          <p:cNvSpPr>
            <a:spLocks noGrp="1"/>
          </p:cNvSpPr>
          <p:nvPr>
            <p:ph type="title"/>
          </p:nvPr>
        </p:nvSpPr>
        <p:spPr>
          <a:xfrm>
            <a:off x="609600" y="575929"/>
            <a:ext cx="10972800" cy="495200"/>
          </a:xfrm>
        </p:spPr>
        <p:txBody>
          <a:bodyPr>
            <a:noAutofit/>
          </a:bodyPr>
          <a:lstStyle/>
          <a:p>
            <a:pPr algn="ctr"/>
            <a:r>
              <a:rPr altLang="en-US" lang="en-GB" smtClean="0" sz="2400">
                <a:solidFill>
                  <a:schemeClr val="accent1">
                    <a:lumMod val="50000"/>
                  </a:schemeClr>
                </a:solidFill>
                <a:latin charset="0" panose="020B0604020202020204" pitchFamily="34" typeface="Arial"/>
                <a:ea charset="-128" panose="020B0600070205080204" pitchFamily="34" typeface="ＭＳ Ｐゴシック"/>
                <a:cs charset="0" panose="020B0604020202020204" pitchFamily="34" typeface="Arial"/>
              </a:rPr>
              <a:t>DÒNG TIỀN TÀI CHÍNH DỰ ÁN ĐẦU TƯ TKNL TR</a:t>
            </a:r>
            <a:r>
              <a:rPr altLang="en-US" lang="en-US" smtClean="0" sz="2400">
                <a:solidFill>
                  <a:schemeClr val="accent1">
                    <a:lumMod val="50000"/>
                  </a:schemeClr>
                </a:solidFill>
                <a:latin charset="0" panose="020B0604020202020204" pitchFamily="34" typeface="Arial"/>
                <a:ea charset="-128" panose="020B0600070205080204" pitchFamily="34" typeface="ＭＳ Ｐゴシック"/>
                <a:cs charset="0" panose="020B0604020202020204" pitchFamily="34" typeface="Arial"/>
              </a:rPr>
              <a:t>ƯỜNG HỢP </a:t>
            </a:r>
            <a:br>
              <a:rPr altLang="en-US" lang="en-US" smtClean="0" sz="2400">
                <a:solidFill>
                  <a:schemeClr val="accent1">
                    <a:lumMod val="50000"/>
                  </a:schemeClr>
                </a:solidFill>
                <a:latin charset="0" panose="020B0604020202020204" pitchFamily="34" typeface="Arial"/>
                <a:ea charset="-128" panose="020B0600070205080204" pitchFamily="34" typeface="ＭＳ Ｐゴシック"/>
                <a:cs charset="0" panose="020B0604020202020204" pitchFamily="34" typeface="Arial"/>
              </a:rPr>
            </a:br>
            <a:r>
              <a:rPr altLang="en-US" lang="en-US" smtClean="0" sz="2400">
                <a:solidFill>
                  <a:schemeClr val="accent1">
                    <a:lumMod val="50000"/>
                  </a:schemeClr>
                </a:solidFill>
                <a:latin charset="0" panose="020B0604020202020204" pitchFamily="34" typeface="Arial"/>
                <a:ea charset="-128" panose="020B0600070205080204" pitchFamily="34" typeface="ＭＳ Ｐゴシック"/>
                <a:cs charset="0" panose="020B0604020202020204" pitchFamily="34" typeface="Arial"/>
              </a:rPr>
              <a:t>KHÔNG VAY VỐN</a:t>
            </a:r>
            <a:endParaRPr dirty="0" lang="en-US" sz="2400">
              <a:solidFill>
                <a:schemeClr val="accent1">
                  <a:lumMod val="50000"/>
                </a:schemeClr>
              </a:solidFill>
            </a:endParaRPr>
          </a:p>
        </p:txBody>
      </p:sp>
      <p:sp>
        <p:nvSpPr>
          <p:cNvPr id="5" name="Text Placeholder 4">
            <a:extLst>
              <a:ext uri="{FF2B5EF4-FFF2-40B4-BE49-F238E27FC236}">
                <a16:creationId xmlns:a16="http://schemas.microsoft.com/office/drawing/2014/main" id="{3F67CE4E-FEC7-4640-9884-EECD0AA7CFAF}"/>
              </a:ext>
            </a:extLst>
          </p:cNvPr>
          <p:cNvSpPr>
            <a:spLocks noGrp="1"/>
          </p:cNvSpPr>
          <p:nvPr>
            <p:ph idx="1" type="body"/>
          </p:nvPr>
        </p:nvSpPr>
        <p:spPr/>
        <p:txBody>
          <a:bodyPr/>
          <a:lstStyle/>
          <a:p>
            <a:pPr>
              <a:buFont charset="2" panose="05000000000000000000" pitchFamily="2" typeface="Wingdings"/>
              <a:buNone/>
            </a:pPr>
            <a:r>
              <a:rPr altLang="en-US" dirty="0" err="1"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Vốn</a:t>
            </a:r>
            <a:r>
              <a:rPr altLang="en-US" dirty="0"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 </a:t>
            </a:r>
            <a:r>
              <a:rPr altLang="en-US" dirty="0" err="1"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đầu</a:t>
            </a:r>
            <a:r>
              <a:rPr altLang="en-US" dirty="0"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 </a:t>
            </a:r>
            <a:r>
              <a:rPr altLang="en-US" dirty="0" err="1"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tư</a:t>
            </a:r>
            <a:r>
              <a:rPr altLang="en-US" dirty="0"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 TSCĐ: 500</a:t>
            </a:r>
          </a:p>
          <a:p>
            <a:pPr>
              <a:buFont charset="2" panose="05000000000000000000" pitchFamily="2" typeface="Wingdings"/>
              <a:buNone/>
            </a:pPr>
            <a:r>
              <a:rPr altLang="en-US" dirty="0" err="1"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Dòng</a:t>
            </a:r>
            <a:r>
              <a:rPr altLang="en-US" dirty="0"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 </a:t>
            </a:r>
            <a:r>
              <a:rPr altLang="en-US" dirty="0" err="1"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tiền</a:t>
            </a:r>
            <a:r>
              <a:rPr altLang="en-US" dirty="0"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 </a:t>
            </a:r>
            <a:r>
              <a:rPr altLang="en-US" dirty="0" err="1"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trước</a:t>
            </a:r>
            <a:r>
              <a:rPr altLang="en-US" dirty="0"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 </a:t>
            </a:r>
            <a:r>
              <a:rPr altLang="en-US" dirty="0" err="1"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thuế</a:t>
            </a:r>
            <a:endParaRPr altLang="en-US" dirty="0"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endParaRPr>
          </a:p>
          <a:p>
            <a:pPr>
              <a:buFont charset="2" panose="05000000000000000000" pitchFamily="2" typeface="Wingdings"/>
              <a:buNone/>
            </a:pPr>
            <a:endParaRPr altLang="en-US" dirty="0"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endParaRPr>
          </a:p>
          <a:p>
            <a:pPr>
              <a:buFont charset="2" panose="05000000000000000000" pitchFamily="2" typeface="Wingdings"/>
              <a:buNone/>
            </a:pPr>
            <a:endParaRPr altLang="en-US" dirty="0"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endParaRPr>
          </a:p>
          <a:p>
            <a:pPr>
              <a:buFont charset="2" panose="05000000000000000000" pitchFamily="2" typeface="Wingdings"/>
              <a:buNone/>
            </a:pPr>
            <a:endParaRPr altLang="en-US" dirty="0"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endParaRPr>
          </a:p>
          <a:p>
            <a:pPr>
              <a:buFont charset="2" panose="05000000000000000000" pitchFamily="2" typeface="Wingdings"/>
              <a:buNone/>
            </a:pPr>
            <a:endParaRPr altLang="en-US" dirty="0"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endParaRPr>
          </a:p>
          <a:p>
            <a:pPr>
              <a:buFont charset="2" panose="05000000000000000000" pitchFamily="2" typeface="Wingdings"/>
              <a:buNone/>
            </a:pPr>
            <a:endParaRPr altLang="en-US" dirty="0"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endParaRPr>
          </a:p>
          <a:p>
            <a:pPr>
              <a:buFont charset="2" panose="05000000000000000000" pitchFamily="2" typeface="Wingdings"/>
              <a:buNone/>
            </a:pPr>
            <a:endParaRPr altLang="en-US" dirty="0" lang="en-US" sz="20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endParaRPr>
          </a:p>
          <a:p>
            <a:endParaRPr dirty="0" lang="en-US"/>
          </a:p>
        </p:txBody>
      </p:sp>
      <p:sp>
        <p:nvSpPr>
          <p:cNvPr id="6" name="Text Placeholder 5">
            <a:extLst>
              <a:ext uri="{FF2B5EF4-FFF2-40B4-BE49-F238E27FC236}">
                <a16:creationId xmlns:a16="http://schemas.microsoft.com/office/drawing/2014/main" id="{2BA33FBA-BCF6-4B23-AF88-6415007D436B}"/>
              </a:ext>
            </a:extLst>
          </p:cNvPr>
          <p:cNvSpPr>
            <a:spLocks noGrp="1"/>
          </p:cNvSpPr>
          <p:nvPr>
            <p:ph idx="2" type="body"/>
          </p:nvPr>
        </p:nvSpPr>
        <p:spPr/>
        <p:txBody>
          <a:bodyPr/>
          <a:lstStyle/>
          <a:p>
            <a:pPr>
              <a:buFont charset="2" panose="05000000000000000000" pitchFamily="2" typeface="Wingdings"/>
              <a:buNone/>
            </a:pPr>
            <a:r>
              <a:rPr altLang="en-US" dirty="0" err="1"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Thuế</a:t>
            </a:r>
            <a:r>
              <a:rPr altLang="en-US" dirty="0"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 </a:t>
            </a:r>
            <a:r>
              <a:rPr altLang="en-US" dirty="0" err="1"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suất</a:t>
            </a:r>
            <a:r>
              <a:rPr altLang="en-US" dirty="0"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 </a:t>
            </a:r>
            <a:r>
              <a:rPr altLang="en-US" dirty="0" err="1"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t</a:t>
            </a:r>
            <a:r>
              <a:rPr altLang="en-US" baseline="-25000" dirty="0" err="1"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s</a:t>
            </a:r>
            <a:r>
              <a:rPr altLang="en-US" dirty="0"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 : 20%</a:t>
            </a:r>
          </a:p>
          <a:p>
            <a:pPr>
              <a:buFont charset="2" panose="05000000000000000000" pitchFamily="2" typeface="Wingdings"/>
              <a:buNone/>
            </a:pPr>
            <a:r>
              <a:rPr altLang="en-US" dirty="0" err="1"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Khấu</a:t>
            </a:r>
            <a:r>
              <a:rPr altLang="en-US" dirty="0"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 </a:t>
            </a:r>
            <a:r>
              <a:rPr altLang="en-US" dirty="0" err="1"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hao</a:t>
            </a:r>
            <a:r>
              <a:rPr altLang="en-US" dirty="0"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 </a:t>
            </a:r>
            <a:r>
              <a:rPr altLang="en-US" dirty="0" err="1"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đều</a:t>
            </a:r>
            <a:r>
              <a:rPr altLang="en-US" dirty="0"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 </a:t>
            </a:r>
            <a:r>
              <a:rPr altLang="en-US" dirty="0" err="1"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trong</a:t>
            </a:r>
            <a:r>
              <a:rPr altLang="en-US" dirty="0"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 5 </a:t>
            </a:r>
            <a:r>
              <a:rPr altLang="en-US" dirty="0" err="1"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năm</a:t>
            </a:r>
            <a:endParaRPr altLang="en-US" dirty="0" lang="en-US" sz="1800">
              <a:solidFill>
                <a:srgbClr val="000000"/>
              </a:solidFill>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endParaRPr>
          </a:p>
          <a:p>
            <a:endParaRPr dirty="0" lang="en-US"/>
          </a:p>
        </p:txBody>
      </p:sp>
      <p:pic>
        <p:nvPicPr>
          <p:cNvPr id="7" name="Object 4"/>
          <p:cNvPicPr>
            <a:picLocks noChangeAspect="1"/>
          </p:cNvPicPr>
          <p:nvPr/>
        </p:nvPicPr>
        <p:blipFill>
          <a:blip r:embed="rId3"/>
          <a:srcRect/>
          <a:stretch>
            <a:fillRect/>
          </a:stretch>
        </p:blipFill>
        <p:spPr bwMode="auto">
          <a:xfrm>
            <a:off x="609600" y="2595033"/>
            <a:ext cx="3735355" cy="1219200"/>
          </a:xfrm>
          <a:prstGeom prst="rect"/>
          <a:noFill/>
        </p:spPr>
      </p:pic>
      <p:pic>
        <p:nvPicPr>
          <p:cNvPr id="8" name="Object 3"/>
          <p:cNvPicPr>
            <a:picLocks noChangeAspect="1"/>
          </p:cNvPicPr>
          <p:nvPr/>
        </p:nvPicPr>
        <p:blipFill>
          <a:blip r:embed="rId5"/>
          <a:srcRect/>
          <a:stretch>
            <a:fillRect/>
          </a:stretch>
        </p:blipFill>
        <p:spPr bwMode="auto">
          <a:xfrm>
            <a:off x="5942800" y="2595033"/>
            <a:ext cx="5175634" cy="2188992"/>
          </a:xfrm>
          <a:prstGeom prst="rect"/>
          <a:noFill/>
        </p:spPr>
      </p:pic>
    </p:spTree>
    <p:extLst>
      <p:ext uri="{BB962C8B-B14F-4D97-AF65-F5344CB8AC3E}">
        <p14:creationId xmlns:p14="http://schemas.microsoft.com/office/powerpoint/2010/main" val="1343026071"/>
      </p:ext>
    </p:extLst>
  </p:cSld>
  <p:clrMapOvr>
    <a:masterClrMapping/>
  </p:clrMapOvr>
</p:sld>
</file>

<file path=ppt/slides/slide3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A92F2-F542-4A35-9F5C-94624731B978}"/>
              </a:ext>
            </a:extLst>
          </p:cNvPr>
          <p:cNvSpPr>
            <a:spLocks noGrp="1"/>
          </p:cNvSpPr>
          <p:nvPr>
            <p:ph type="title"/>
          </p:nvPr>
        </p:nvSpPr>
        <p:spPr/>
        <p:txBody>
          <a:bodyPr>
            <a:noAutofit/>
          </a:bodyPr>
          <a:lstStyle/>
          <a:p>
            <a:pPr algn="ctr"/>
            <a:r>
              <a:rPr altLang="en-US" lang="en-GB" smtClean="0" sz="2400">
                <a:solidFill>
                  <a:schemeClr val="accent1">
                    <a:lumMod val="50000"/>
                  </a:schemeClr>
                </a:solidFill>
                <a:latin charset="0" panose="020B0604020202020204" pitchFamily="34" typeface="Arial"/>
                <a:ea charset="-128" panose="020B0600070205080204" pitchFamily="34" typeface="ＭＳ Ｐゴシック"/>
                <a:cs charset="0" panose="020B0604020202020204" pitchFamily="34" typeface="Arial"/>
              </a:rPr>
              <a:t>DÒNG TIỀN TÀI CHÍNH DỰ ÁN ĐẦU TƯ TKNL TR</a:t>
            </a:r>
            <a:r>
              <a:rPr altLang="en-US" lang="en-US" smtClean="0" sz="2400">
                <a:solidFill>
                  <a:schemeClr val="accent1">
                    <a:lumMod val="50000"/>
                  </a:schemeClr>
                </a:solidFill>
                <a:latin charset="0" panose="020B0604020202020204" pitchFamily="34" typeface="Arial"/>
                <a:ea charset="-128" panose="020B0600070205080204" pitchFamily="34" typeface="ＭＳ Ｐゴシック"/>
                <a:cs charset="0" panose="020B0604020202020204" pitchFamily="34" typeface="Arial"/>
              </a:rPr>
              <a:t>ƯỜNG HỢP VAY VỐN</a:t>
            </a:r>
            <a:endParaRPr dirty="0" lang="en-US" sz="2400">
              <a:solidFill>
                <a:schemeClr val="accent1">
                  <a:lumMod val="50000"/>
                </a:schemeClr>
              </a:solidFill>
            </a:endParaRPr>
          </a:p>
        </p:txBody>
      </p:sp>
      <p:sp>
        <p:nvSpPr>
          <p:cNvPr id="3" name="Text Placeholder 2">
            <a:extLst>
              <a:ext uri="{FF2B5EF4-FFF2-40B4-BE49-F238E27FC236}">
                <a16:creationId xmlns:a16="http://schemas.microsoft.com/office/drawing/2014/main" id="{9651D679-8532-4125-8E84-A83A99E1E303}"/>
              </a:ext>
            </a:extLst>
          </p:cNvPr>
          <p:cNvSpPr>
            <a:spLocks noGrp="1"/>
          </p:cNvSpPr>
          <p:nvPr>
            <p:ph idx="1" type="body"/>
          </p:nvPr>
        </p:nvSpPr>
        <p:spPr/>
        <p:txBody>
          <a:bodyPr>
            <a:normAutofit/>
          </a:bodyPr>
          <a:lstStyle/>
          <a:p>
            <a:pPr>
              <a:buFont charset="2" panose="05000000000000000000" pitchFamily="2" typeface="Wingdings"/>
              <a:buNone/>
            </a:pPr>
            <a:r>
              <a:rPr altLang="en-US" dirty="0" lang="en-US" sz="1800">
                <a:solidFill>
                  <a:srgbClr val="000000"/>
                </a:solidFill>
                <a:latin typeface="+mn-lt"/>
                <a:ea charset="-128" panose="020B0600070205080204" pitchFamily="34" typeface="ＭＳ Ｐゴシック"/>
                <a:sym charset="2" panose="05050102010706020507" pitchFamily="18" typeface="Symbol"/>
              </a:rPr>
              <a:t>CFBT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dự</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án</a:t>
            </a:r>
            <a:r>
              <a:rPr altLang="en-US" dirty="0" lang="en-US" sz="1800">
                <a:solidFill>
                  <a:srgbClr val="000000"/>
                </a:solidFill>
                <a:latin typeface="+mn-lt"/>
                <a:ea charset="-128" panose="020B0600070205080204" pitchFamily="34" typeface="ＭＳ Ｐゴシック"/>
                <a:sym charset="2" panose="05050102010706020507" pitchFamily="18" typeface="Symbol"/>
              </a:rPr>
              <a:t> = CFBT </a:t>
            </a:r>
            <a:r>
              <a:rPr altLang="en-US" baseline="-25000" dirty="0" lang="en-US" sz="1800">
                <a:solidFill>
                  <a:srgbClr val="000000"/>
                </a:solidFill>
                <a:latin typeface="+mn-lt"/>
                <a:ea charset="-128" panose="020B0600070205080204" pitchFamily="34" typeface="ＭＳ Ｐゴシック"/>
                <a:sym charset="2" panose="05050102010706020507" pitchFamily="18" typeface="Symbol"/>
              </a:rPr>
              <a:t>CSH </a:t>
            </a:r>
            <a:r>
              <a:rPr altLang="en-US" dirty="0" lang="en-US" sz="1800">
                <a:solidFill>
                  <a:srgbClr val="000000"/>
                </a:solidFill>
                <a:latin typeface="+mn-lt"/>
                <a:ea charset="-128" panose="020B0600070205080204" pitchFamily="34" typeface="ＭＳ Ｐゴシック"/>
                <a:sym charset="2" panose="05050102010706020507" pitchFamily="18" typeface="Symbol"/>
              </a:rPr>
              <a:t> =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B</a:t>
            </a:r>
            <a:r>
              <a:rPr altLang="en-US" baseline="-25000" dirty="0" err="1" lang="en-US" sz="1800">
                <a:solidFill>
                  <a:srgbClr val="000000"/>
                </a:solidFill>
                <a:latin typeface="+mn-lt"/>
                <a:ea charset="-128" panose="020B0600070205080204" pitchFamily="34" typeface="ＭＳ Ｐゴシック"/>
                <a:sym charset="2" panose="05050102010706020507" pitchFamily="18" typeface="Symbol"/>
              </a:rPr>
              <a:t>t</a:t>
            </a:r>
            <a:r>
              <a:rPr altLang="en-US" baseline="-25000"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lang="en-US" sz="1800">
                <a:solidFill>
                  <a:srgbClr val="000000"/>
                </a:solidFill>
                <a:latin typeface="+mn-lt"/>
                <a:ea charset="-128" panose="020B0600070205080204" pitchFamily="34" typeface="ＭＳ Ｐゴシック"/>
                <a:sym charset="2" panose="05050102010706020507" pitchFamily="18" typeface="Symbol"/>
              </a:rPr>
              <a:t>- C</a:t>
            </a:r>
            <a:r>
              <a:rPr altLang="en-US" baseline="-25000" dirty="0" lang="en-US" sz="1800">
                <a:solidFill>
                  <a:srgbClr val="000000"/>
                </a:solidFill>
                <a:latin typeface="+mn-lt"/>
                <a:ea charset="-128" panose="020B0600070205080204" pitchFamily="34" typeface="ＭＳ Ｐゴシック"/>
                <a:sym charset="2" panose="05050102010706020507" pitchFamily="18" typeface="Symbol"/>
              </a:rPr>
              <a:t>t</a:t>
            </a:r>
            <a:endParaRPr altLang="en-US" dirty="0" lang="en-US" sz="1800">
              <a:solidFill>
                <a:srgbClr val="000000"/>
              </a:solidFill>
              <a:latin typeface="+mn-lt"/>
              <a:ea charset="-128" panose="020B0600070205080204" pitchFamily="34" typeface="ＭＳ Ｐゴシック"/>
              <a:sym charset="2" panose="05050102010706020507" pitchFamily="18" typeface="Symbol"/>
            </a:endParaRPr>
          </a:p>
          <a:p>
            <a:pPr>
              <a:buFont charset="2" panose="05000000000000000000" pitchFamily="2" typeface="Wingdings"/>
              <a:buNone/>
            </a:pPr>
            <a:r>
              <a:rPr altLang="en-US" dirty="0" lang="en-US" sz="1800">
                <a:solidFill>
                  <a:srgbClr val="000000"/>
                </a:solidFill>
                <a:latin typeface="+mn-lt"/>
                <a:ea charset="-128" panose="020B0600070205080204" pitchFamily="34" typeface="ＭＳ Ｐゴシック"/>
                <a:sym charset="2" panose="05050102010706020507" pitchFamily="18" typeface="Symbol"/>
              </a:rPr>
              <a:t>CFBT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nợ</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năm</a:t>
            </a:r>
            <a:r>
              <a:rPr altLang="en-US" dirty="0" lang="en-US" sz="1800">
                <a:solidFill>
                  <a:srgbClr val="000000"/>
                </a:solidFill>
                <a:latin typeface="+mn-lt"/>
                <a:ea charset="-128" panose="020B0600070205080204" pitchFamily="34" typeface="ＭＳ Ｐゴシック"/>
                <a:sym charset="2" panose="05050102010706020507" pitchFamily="18" typeface="Symbol"/>
              </a:rPr>
              <a:t> 0 :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vốn</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vay</a:t>
            </a:r>
            <a:endParaRPr altLang="en-US" dirty="0" lang="en-US" sz="1800">
              <a:solidFill>
                <a:srgbClr val="000000"/>
              </a:solidFill>
              <a:latin typeface="+mn-lt"/>
              <a:ea charset="-128" panose="020B0600070205080204" pitchFamily="34" typeface="ＭＳ Ｐゴシック"/>
              <a:sym charset="2" panose="05050102010706020507" pitchFamily="18" typeface="Symbol"/>
            </a:endParaRPr>
          </a:p>
          <a:p>
            <a:pPr>
              <a:buFont charset="2" panose="05000000000000000000" pitchFamily="2" typeface="Wingdings"/>
              <a:buNone/>
            </a:pPr>
            <a:r>
              <a:rPr altLang="en-US" dirty="0" err="1" lang="en-US" sz="1800">
                <a:solidFill>
                  <a:srgbClr val="000000"/>
                </a:solidFill>
                <a:latin typeface="+mn-lt"/>
                <a:ea charset="-128" panose="020B0600070205080204" pitchFamily="34" typeface="ＭＳ Ｐゴシック"/>
                <a:sym charset="2" panose="05050102010706020507" pitchFamily="18" typeface="Symbol"/>
              </a:rPr>
              <a:t>CFBTnợ</a:t>
            </a:r>
            <a:r>
              <a:rPr altLang="en-US" dirty="0" lang="en-US" sz="1800">
                <a:solidFill>
                  <a:srgbClr val="000000"/>
                </a:solidFill>
                <a:latin typeface="+mn-lt"/>
                <a:ea charset="-128" panose="020B0600070205080204" pitchFamily="34" typeface="ＭＳ Ｐゴシック"/>
                <a:sym charset="2" panose="05050102010706020507" pitchFamily="18" typeface="Symbol"/>
              </a:rPr>
              <a:t>  = - (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trả</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gốc</a:t>
            </a:r>
            <a:r>
              <a:rPr altLang="en-US" dirty="0" lang="en-US" sz="1800">
                <a:solidFill>
                  <a:srgbClr val="000000"/>
                </a:solidFill>
                <a:latin typeface="+mn-lt"/>
                <a:ea charset="-128" panose="020B0600070205080204" pitchFamily="34" typeface="ＭＳ Ｐゴシック"/>
                <a:sym charset="2" panose="05050102010706020507" pitchFamily="18" typeface="Symbol"/>
              </a:rPr>
              <a:t> +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trả</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lãi</a:t>
            </a:r>
            <a:r>
              <a:rPr altLang="en-US" dirty="0" lang="en-US" sz="1800">
                <a:solidFill>
                  <a:srgbClr val="000000"/>
                </a:solidFill>
                <a:latin typeface="+mn-lt"/>
                <a:ea charset="-128" panose="020B0600070205080204" pitchFamily="34" typeface="ＭＳ Ｐゴシック"/>
                <a:sym charset="2" panose="05050102010706020507" pitchFamily="18" typeface="Symbol"/>
              </a:rPr>
              <a:t>)</a:t>
            </a:r>
          </a:p>
          <a:p>
            <a:pPr>
              <a:buFont charset="2" panose="05000000000000000000" pitchFamily="2" typeface="Wingdings"/>
              <a:buNone/>
            </a:pPr>
            <a:r>
              <a:rPr altLang="en-US" dirty="0" lang="en-US" sz="1800">
                <a:solidFill>
                  <a:srgbClr val="000000"/>
                </a:solidFill>
                <a:latin typeface="+mn-lt"/>
                <a:ea charset="-128" panose="020B0600070205080204" pitchFamily="34" typeface="ＭＳ Ｐゴシック"/>
                <a:sym charset="2" panose="05050102010706020507" pitchFamily="18" typeface="Symbol"/>
              </a:rPr>
              <a:t>TI : CFBT -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khấu</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hao</a:t>
            </a:r>
            <a:r>
              <a:rPr altLang="en-US" dirty="0" lang="en-US" sz="1800">
                <a:solidFill>
                  <a:srgbClr val="000000"/>
                </a:solidFill>
                <a:latin typeface="+mn-lt"/>
                <a:ea charset="-128" panose="020B0600070205080204" pitchFamily="34" typeface="ＭＳ Ｐゴシック"/>
                <a:sym charset="2" panose="05050102010706020507" pitchFamily="18" typeface="Symbol"/>
              </a:rPr>
              <a:t> -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trả</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lãi</a:t>
            </a:r>
            <a:endParaRPr altLang="en-US" dirty="0" lang="en-US" sz="1800">
              <a:solidFill>
                <a:srgbClr val="000000"/>
              </a:solidFill>
              <a:latin typeface="+mn-lt"/>
              <a:ea charset="-128" panose="020B0600070205080204" pitchFamily="34" typeface="ＭＳ Ｐゴシック"/>
              <a:sym charset="2" panose="05050102010706020507" pitchFamily="18" typeface="Symbol"/>
            </a:endParaRPr>
          </a:p>
          <a:p>
            <a:pPr>
              <a:buFont charset="2" panose="05000000000000000000" pitchFamily="2" typeface="Wingdings"/>
              <a:buNone/>
            </a:pPr>
            <a:r>
              <a:rPr altLang="en-US" dirty="0" lang="en-US" sz="1800">
                <a:solidFill>
                  <a:srgbClr val="000000"/>
                </a:solidFill>
                <a:latin typeface="+mn-lt"/>
                <a:ea charset="-128" panose="020B0600070205080204" pitchFamily="34" typeface="ＭＳ Ｐゴシック"/>
                <a:sym charset="2" panose="05050102010706020507" pitchFamily="18" typeface="Symbol"/>
              </a:rPr>
              <a:t>IT = TI 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ts</a:t>
            </a:r>
            <a:endParaRPr altLang="en-US" dirty="0" lang="en-US" sz="1800">
              <a:solidFill>
                <a:srgbClr val="000000"/>
              </a:solidFill>
              <a:latin typeface="+mn-lt"/>
              <a:ea charset="-128" panose="020B0600070205080204" pitchFamily="34" typeface="ＭＳ Ｐゴシック"/>
              <a:sym charset="2" panose="05050102010706020507" pitchFamily="18" typeface="Symbol"/>
            </a:endParaRPr>
          </a:p>
          <a:p>
            <a:pPr>
              <a:buFont charset="2" panose="05000000000000000000" pitchFamily="2" typeface="Wingdings"/>
              <a:buNone/>
            </a:pPr>
            <a:r>
              <a:rPr altLang="en-US" dirty="0" lang="en-US" sz="1800">
                <a:solidFill>
                  <a:srgbClr val="000000"/>
                </a:solidFill>
                <a:latin typeface="+mn-lt"/>
                <a:ea charset="-128" panose="020B0600070205080204" pitchFamily="34" typeface="ＭＳ Ｐゴシック"/>
                <a:sym charset="2" panose="05050102010706020507" pitchFamily="18" typeface="Symbol"/>
              </a:rPr>
              <a:t>CFAT </a:t>
            </a:r>
            <a:r>
              <a:rPr altLang="en-US" baseline="-25000" dirty="0" lang="en-US" sz="1800">
                <a:solidFill>
                  <a:srgbClr val="000000"/>
                </a:solidFill>
                <a:latin typeface="+mn-lt"/>
                <a:ea charset="-128" panose="020B0600070205080204" pitchFamily="34" typeface="ＭＳ Ｐゴシック"/>
                <a:sym charset="2" panose="05050102010706020507" pitchFamily="18" typeface="Symbol"/>
              </a:rPr>
              <a:t>CSH</a:t>
            </a:r>
            <a:r>
              <a:rPr altLang="en-US" dirty="0" lang="en-US" sz="1800">
                <a:solidFill>
                  <a:srgbClr val="000000"/>
                </a:solidFill>
                <a:latin typeface="+mn-lt"/>
                <a:ea charset="-128" panose="020B0600070205080204" pitchFamily="34" typeface="ＭＳ Ｐゴシック"/>
                <a:sym charset="2" panose="05050102010706020507" pitchFamily="18" typeface="Symbol"/>
              </a:rPr>
              <a:t> =CFBT </a:t>
            </a:r>
            <a:r>
              <a:rPr altLang="en-US" baseline="-25000" dirty="0" lang="en-US" sz="1800">
                <a:solidFill>
                  <a:srgbClr val="000000"/>
                </a:solidFill>
                <a:latin typeface="+mn-lt"/>
                <a:ea charset="-128" panose="020B0600070205080204" pitchFamily="34" typeface="ＭＳ Ｐゴシック"/>
                <a:sym charset="2" panose="05050102010706020507" pitchFamily="18" typeface="Symbol"/>
              </a:rPr>
              <a:t>CSH </a:t>
            </a:r>
            <a:r>
              <a:rPr altLang="en-US" dirty="0" lang="en-US" sz="1800">
                <a:solidFill>
                  <a:srgbClr val="000000"/>
                </a:solidFill>
                <a:latin typeface="+mn-lt"/>
                <a:ea charset="-128" panose="020B0600070205080204" pitchFamily="34" typeface="ＭＳ Ｐゴシック"/>
                <a:sym charset="2" panose="05050102010706020507" pitchFamily="18" typeface="Symbol"/>
              </a:rPr>
              <a:t> -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Trả</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gốc</a:t>
            </a:r>
            <a:r>
              <a:rPr altLang="en-US" dirty="0" lang="en-US" sz="1800">
                <a:solidFill>
                  <a:srgbClr val="000000"/>
                </a:solidFill>
                <a:latin typeface="+mn-lt"/>
                <a:ea charset="-128" panose="020B0600070205080204" pitchFamily="34" typeface="ＭＳ Ｐゴシック"/>
                <a:sym charset="2" panose="05050102010706020507" pitchFamily="18" typeface="Symbol"/>
              </a:rPr>
              <a:t> -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trả</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lãi</a:t>
            </a:r>
            <a:r>
              <a:rPr altLang="en-US" dirty="0" lang="en-US" sz="1800">
                <a:solidFill>
                  <a:srgbClr val="000000"/>
                </a:solidFill>
                <a:latin typeface="+mn-lt"/>
                <a:ea charset="-128" panose="020B0600070205080204" pitchFamily="34" typeface="ＭＳ Ｐゴシック"/>
                <a:sym charset="2" panose="05050102010706020507" pitchFamily="18" typeface="Symbol"/>
              </a:rPr>
              <a:t> - IT</a:t>
            </a:r>
          </a:p>
          <a:p>
            <a:pPr>
              <a:lnSpc>
                <a:spcPct val="150000"/>
              </a:lnSpc>
              <a:buFont charset="2" panose="05000000000000000000" pitchFamily="2" typeface="Wingdings"/>
              <a:buChar char="ü"/>
            </a:pPr>
            <a:r>
              <a:rPr altLang="en-US" dirty="0" err="1" lang="en-US" sz="1800">
                <a:solidFill>
                  <a:srgbClr val="000000"/>
                </a:solidFill>
                <a:latin typeface="+mn-lt"/>
                <a:ea charset="-128" panose="020B0600070205080204" pitchFamily="34" typeface="ＭＳ Ｐゴシック"/>
                <a:sym charset="2" panose="05050102010706020507" pitchFamily="18" typeface="Symbol"/>
              </a:rPr>
              <a:t>Vốn</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vay</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tác</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động</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lên</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dòng</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tiền</a:t>
            </a:r>
            <a:r>
              <a:rPr altLang="en-US" dirty="0" lang="en-US" sz="1800">
                <a:solidFill>
                  <a:srgbClr val="000000"/>
                </a:solidFill>
                <a:latin typeface="+mn-lt"/>
                <a:ea charset="-128" panose="020B0600070205080204" pitchFamily="34" typeface="ＭＳ Ｐゴシック"/>
                <a:sym charset="2" panose="05050102010706020507" pitchFamily="18" typeface="Symbol"/>
              </a:rPr>
              <a:t> CFAT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dư</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án</a:t>
            </a:r>
            <a:endParaRPr altLang="en-US" dirty="0" lang="en-US" sz="1800">
              <a:solidFill>
                <a:srgbClr val="000000"/>
              </a:solidFill>
              <a:latin typeface="+mn-lt"/>
              <a:ea charset="-128" panose="020B0600070205080204" pitchFamily="34" typeface="ＭＳ Ｐゴシック"/>
              <a:sym charset="2" panose="05050102010706020507" pitchFamily="18" typeface="Symbol"/>
            </a:endParaRPr>
          </a:p>
          <a:p>
            <a:pPr lvl="1">
              <a:lnSpc>
                <a:spcPct val="150000"/>
              </a:lnSpc>
              <a:buFont charset="2" panose="05000000000000000000" pitchFamily="2" typeface="Wingdings"/>
              <a:buChar char="ü"/>
            </a:pPr>
            <a:r>
              <a:rPr altLang="en-US" dirty="0" lang="en-US" sz="1800">
                <a:solidFill>
                  <a:srgbClr val="000000"/>
                </a:solidFill>
                <a:latin typeface="+mn-lt"/>
                <a:ea charset="-128" panose="020B0600070205080204" pitchFamily="34" typeface="ＭＳ Ｐゴシック"/>
                <a:sym charset="2" panose="05050102010706020507" pitchFamily="18" typeface="Symbol"/>
              </a:rPr>
              <a:t>NPV CSH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tăng</a:t>
            </a:r>
            <a:endParaRPr altLang="en-US" dirty="0" lang="en-US" sz="1800">
              <a:solidFill>
                <a:srgbClr val="000000"/>
              </a:solidFill>
              <a:latin typeface="+mn-lt"/>
              <a:ea charset="-128" panose="020B0600070205080204" pitchFamily="34" typeface="ＭＳ Ｐゴシック"/>
              <a:sym charset="2" panose="05050102010706020507" pitchFamily="18" typeface="Symbol"/>
            </a:endParaRPr>
          </a:p>
          <a:p>
            <a:pPr lvl="1">
              <a:lnSpc>
                <a:spcPct val="150000"/>
              </a:lnSpc>
              <a:buFont charset="2" panose="05000000000000000000" pitchFamily="2" typeface="Wingdings"/>
              <a:buChar char="ü"/>
            </a:pPr>
            <a:r>
              <a:rPr altLang="en-US" dirty="0" lang="en-US" sz="1800">
                <a:solidFill>
                  <a:srgbClr val="000000"/>
                </a:solidFill>
                <a:latin typeface="+mn-lt"/>
                <a:ea charset="-128" panose="020B0600070205080204" pitchFamily="34" typeface="ＭＳ Ｐゴシック"/>
                <a:sym charset="2" panose="05050102010706020507" pitchFamily="18" typeface="Symbol"/>
              </a:rPr>
              <a:t>IRR CSH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tăng</a:t>
            </a:r>
            <a:endParaRPr altLang="en-US" dirty="0" lang="en-US" sz="1800">
              <a:solidFill>
                <a:srgbClr val="000000"/>
              </a:solidFill>
              <a:latin typeface="+mn-lt"/>
              <a:ea charset="-128" panose="020B0600070205080204" pitchFamily="34" typeface="ＭＳ Ｐゴシック"/>
              <a:sym charset="2" panose="05050102010706020507" pitchFamily="18" typeface="Symbol"/>
            </a:endParaRPr>
          </a:p>
          <a:p>
            <a:pPr>
              <a:lnSpc>
                <a:spcPct val="150000"/>
              </a:lnSpc>
              <a:buFont charset="2" panose="05000000000000000000" pitchFamily="2" typeface="Wingdings"/>
              <a:buChar char="ü"/>
            </a:pPr>
            <a:r>
              <a:rPr altLang="en-US" dirty="0" lang="en-US" sz="1800">
                <a:solidFill>
                  <a:srgbClr val="000000"/>
                </a:solidFill>
                <a:latin typeface="+mn-lt"/>
                <a:ea charset="-128" panose="020B0600070205080204" pitchFamily="34" typeface="ＭＳ Ｐゴシック"/>
                <a:sym charset="2" panose="05050102010706020507" pitchFamily="18" typeface="Symbol"/>
              </a:rPr>
              <a:t>Trường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hợp</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vay</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vốn</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hai</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tác</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nhân</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có</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thu</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nhập</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từ</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dự</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án</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chủ</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nợ</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và</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chủ</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sở</a:t>
            </a:r>
            <a:r>
              <a:rPr altLang="en-US" dirty="0" lang="en-US" sz="1800">
                <a:solidFill>
                  <a:srgbClr val="000000"/>
                </a:solidFill>
                <a:latin typeface="+mn-lt"/>
                <a:ea charset="-128" panose="020B0600070205080204" pitchFamily="34" typeface="ＭＳ Ｐゴシック"/>
                <a:sym charset="2" panose="05050102010706020507" pitchFamily="18" typeface="Symbol"/>
              </a:rPr>
              <a:t> </a:t>
            </a:r>
            <a:r>
              <a:rPr altLang="en-US" dirty="0" err="1" lang="en-US" sz="1800">
                <a:solidFill>
                  <a:srgbClr val="000000"/>
                </a:solidFill>
                <a:latin typeface="+mn-lt"/>
                <a:ea charset="-128" panose="020B0600070205080204" pitchFamily="34" typeface="ＭＳ Ｐゴシック"/>
                <a:sym charset="2" panose="05050102010706020507" pitchFamily="18" typeface="Symbol"/>
              </a:rPr>
              <a:t>hữu</a:t>
            </a:r>
            <a:endParaRPr altLang="en-US" dirty="0" lang="en-US" sz="1800">
              <a:solidFill>
                <a:srgbClr val="000000"/>
              </a:solidFill>
              <a:latin typeface="+mn-lt"/>
              <a:ea charset="-128" panose="020B0600070205080204" pitchFamily="34" typeface="ＭＳ Ｐゴシック"/>
              <a:sym charset="2" panose="05050102010706020507" pitchFamily="18" typeface="Symbol"/>
            </a:endParaRPr>
          </a:p>
          <a:p>
            <a:endParaRPr dirty="0" lang="en-US" sz="1800">
              <a:latin typeface="+mn-lt"/>
            </a:endParaRPr>
          </a:p>
        </p:txBody>
      </p:sp>
      <p:sp>
        <p:nvSpPr>
          <p:cNvPr id="4" name="Text Placeholder 3">
            <a:extLst>
              <a:ext uri="{FF2B5EF4-FFF2-40B4-BE49-F238E27FC236}">
                <a16:creationId xmlns:a16="http://schemas.microsoft.com/office/drawing/2014/main" id="{97B10E9B-E30E-4243-A18B-F0C6E0A37A1D}"/>
              </a:ext>
            </a:extLst>
          </p:cNvPr>
          <p:cNvSpPr>
            <a:spLocks noGrp="1"/>
          </p:cNvSpPr>
          <p:nvPr>
            <p:ph idx="2" type="body"/>
          </p:nvPr>
        </p:nvSpPr>
        <p:spPr>
          <a:xfrm>
            <a:off x="6011595" y="1536633"/>
            <a:ext cx="5570805" cy="4555200"/>
          </a:xfrm>
        </p:spPr>
        <p:txBody>
          <a:bodyPr/>
          <a:lstStyle/>
          <a:p>
            <a:pPr eaLnBrk="1" hangingPunct="1">
              <a:buFont charset="2" panose="05000000000000000000" pitchFamily="2" typeface="Wingdings"/>
              <a:buNone/>
            </a:pPr>
            <a:r>
              <a:rPr altLang="en-US" dirty="0" err="1" lang="en-US" sz="1800">
                <a:solidFill>
                  <a:srgbClr val="000000"/>
                </a:solidFill>
                <a:ea charset="-128" panose="020B0600070205080204" pitchFamily="34" typeface="ＭＳ Ｐゴシック"/>
                <a:sym charset="2" panose="05050102010706020507" pitchFamily="18" typeface="Symbol"/>
              </a:rPr>
              <a:t>Các</a:t>
            </a:r>
            <a:r>
              <a:rPr altLang="en-US" dirty="0" lang="en-US" sz="1800">
                <a:solidFill>
                  <a:srgbClr val="000000"/>
                </a:solidFill>
                <a:ea charset="-128" panose="020B0600070205080204" pitchFamily="34" typeface="ＭＳ Ｐゴシック"/>
                <a:sym charset="2" panose="05050102010706020507" pitchFamily="18" typeface="Symbol"/>
              </a:rPr>
              <a:t> </a:t>
            </a:r>
            <a:r>
              <a:rPr altLang="en-US" dirty="0" err="1" lang="en-US" sz="1800">
                <a:solidFill>
                  <a:srgbClr val="000000"/>
                </a:solidFill>
                <a:ea charset="-128" panose="020B0600070205080204" pitchFamily="34" typeface="ＭＳ Ｐゴシック"/>
                <a:sym charset="2" panose="05050102010706020507" pitchFamily="18" typeface="Symbol"/>
              </a:rPr>
              <a:t>thông</a:t>
            </a:r>
            <a:r>
              <a:rPr altLang="en-US" dirty="0" lang="en-US" sz="1800">
                <a:solidFill>
                  <a:srgbClr val="000000"/>
                </a:solidFill>
                <a:ea charset="-128" panose="020B0600070205080204" pitchFamily="34" typeface="ＭＳ Ｐゴシック"/>
                <a:sym charset="2" panose="05050102010706020507" pitchFamily="18" typeface="Symbol"/>
              </a:rPr>
              <a:t> </a:t>
            </a:r>
            <a:r>
              <a:rPr altLang="en-US" dirty="0" err="1" lang="en-US" sz="1800">
                <a:solidFill>
                  <a:srgbClr val="000000"/>
                </a:solidFill>
                <a:ea charset="-128" panose="020B0600070205080204" pitchFamily="34" typeface="ＭＳ Ｐゴシック"/>
                <a:sym charset="2" panose="05050102010706020507" pitchFamily="18" typeface="Symbol"/>
              </a:rPr>
              <a:t>số</a:t>
            </a:r>
            <a:r>
              <a:rPr altLang="en-US" dirty="0" lang="en-US" sz="1800">
                <a:solidFill>
                  <a:srgbClr val="000000"/>
                </a:solidFill>
                <a:ea charset="-128" panose="020B0600070205080204" pitchFamily="34" typeface="ＭＳ Ｐゴシック"/>
                <a:sym charset="2" panose="05050102010706020507" pitchFamily="18" typeface="Symbol"/>
              </a:rPr>
              <a:t> </a:t>
            </a:r>
            <a:r>
              <a:rPr altLang="en-US" dirty="0" err="1" lang="en-US" sz="1800">
                <a:solidFill>
                  <a:srgbClr val="000000"/>
                </a:solidFill>
                <a:ea charset="-128" panose="020B0600070205080204" pitchFamily="34" typeface="ＭＳ Ｐゴシック"/>
                <a:sym charset="2" panose="05050102010706020507" pitchFamily="18" typeface="Symbol"/>
              </a:rPr>
              <a:t>như</a:t>
            </a:r>
            <a:r>
              <a:rPr altLang="en-US" dirty="0" lang="en-US" sz="1800">
                <a:solidFill>
                  <a:srgbClr val="000000"/>
                </a:solidFill>
                <a:ea charset="-128" panose="020B0600070205080204" pitchFamily="34" typeface="ＭＳ Ｐゴシック"/>
                <a:sym charset="2" panose="05050102010706020507" pitchFamily="18" typeface="Symbol"/>
              </a:rPr>
              <a:t> </a:t>
            </a:r>
            <a:r>
              <a:rPr altLang="en-US" dirty="0" err="1" lang="en-US" sz="1800">
                <a:solidFill>
                  <a:srgbClr val="000000"/>
                </a:solidFill>
                <a:ea charset="-128" panose="020B0600070205080204" pitchFamily="34" typeface="ＭＳ Ｐゴシック"/>
                <a:sym charset="2" panose="05050102010706020507" pitchFamily="18" typeface="Symbol"/>
              </a:rPr>
              <a:t>trường</a:t>
            </a:r>
            <a:r>
              <a:rPr altLang="en-US" dirty="0" lang="en-US" sz="1800">
                <a:solidFill>
                  <a:srgbClr val="000000"/>
                </a:solidFill>
                <a:ea charset="-128" panose="020B0600070205080204" pitchFamily="34" typeface="ＭＳ Ｐゴシック"/>
                <a:sym charset="2" panose="05050102010706020507" pitchFamily="18" typeface="Symbol"/>
              </a:rPr>
              <a:t> </a:t>
            </a:r>
            <a:r>
              <a:rPr altLang="en-US" dirty="0" err="1" lang="en-US" sz="1800">
                <a:solidFill>
                  <a:srgbClr val="000000"/>
                </a:solidFill>
                <a:ea charset="-128" panose="020B0600070205080204" pitchFamily="34" typeface="ＭＳ Ｐゴシック"/>
                <a:sym charset="2" panose="05050102010706020507" pitchFamily="18" typeface="Symbol"/>
              </a:rPr>
              <a:t>hợp</a:t>
            </a:r>
            <a:r>
              <a:rPr altLang="en-US" dirty="0" lang="en-US" sz="1800">
                <a:solidFill>
                  <a:srgbClr val="000000"/>
                </a:solidFill>
                <a:ea charset="-128" panose="020B0600070205080204" pitchFamily="34" typeface="ＭＳ Ｐゴシック"/>
                <a:sym charset="2" panose="05050102010706020507" pitchFamily="18" typeface="Symbol"/>
              </a:rPr>
              <a:t> </a:t>
            </a:r>
            <a:r>
              <a:rPr altLang="en-US" dirty="0" err="1" lang="en-US" sz="1800">
                <a:solidFill>
                  <a:srgbClr val="000000"/>
                </a:solidFill>
                <a:ea charset="-128" panose="020B0600070205080204" pitchFamily="34" typeface="ＭＳ Ｐゴシック"/>
                <a:sym charset="2" panose="05050102010706020507" pitchFamily="18" typeface="Symbol"/>
              </a:rPr>
              <a:t>ví</a:t>
            </a:r>
            <a:r>
              <a:rPr altLang="en-US" dirty="0" lang="en-US" sz="1800">
                <a:solidFill>
                  <a:srgbClr val="000000"/>
                </a:solidFill>
                <a:ea charset="-128" panose="020B0600070205080204" pitchFamily="34" typeface="ＭＳ Ｐゴシック"/>
                <a:sym charset="2" panose="05050102010706020507" pitchFamily="18" typeface="Symbol"/>
              </a:rPr>
              <a:t> </a:t>
            </a:r>
            <a:r>
              <a:rPr altLang="en-US" dirty="0" err="1" lang="en-US" sz="1800">
                <a:solidFill>
                  <a:srgbClr val="000000"/>
                </a:solidFill>
                <a:ea charset="-128" panose="020B0600070205080204" pitchFamily="34" typeface="ＭＳ Ｐゴシック"/>
                <a:sym charset="2" panose="05050102010706020507" pitchFamily="18" typeface="Symbol"/>
              </a:rPr>
              <a:t>dụ</a:t>
            </a:r>
            <a:r>
              <a:rPr altLang="en-US" dirty="0" lang="en-US" sz="1800">
                <a:solidFill>
                  <a:srgbClr val="000000"/>
                </a:solidFill>
                <a:ea charset="-128" panose="020B0600070205080204" pitchFamily="34" typeface="ＭＳ Ｐゴシック"/>
                <a:sym charset="2" panose="05050102010706020507" pitchFamily="18" typeface="Symbol"/>
              </a:rPr>
              <a:t> </a:t>
            </a:r>
            <a:r>
              <a:rPr altLang="en-US" dirty="0" err="1" lang="en-US" sz="1800">
                <a:solidFill>
                  <a:srgbClr val="000000"/>
                </a:solidFill>
                <a:ea charset="-128" panose="020B0600070205080204" pitchFamily="34" typeface="ＭＳ Ｐゴシック"/>
                <a:sym charset="2" panose="05050102010706020507" pitchFamily="18" typeface="Symbol"/>
              </a:rPr>
              <a:t>trên</a:t>
            </a:r>
            <a:endParaRPr altLang="en-US" dirty="0" lang="en-US" sz="1800">
              <a:solidFill>
                <a:srgbClr val="000000"/>
              </a:solidFill>
              <a:ea charset="-128" panose="020B0600070205080204" pitchFamily="34" typeface="ＭＳ Ｐゴシック"/>
              <a:sym charset="2" panose="05050102010706020507" pitchFamily="18" typeface="Symbol"/>
            </a:endParaRPr>
          </a:p>
          <a:p>
            <a:pPr eaLnBrk="1" hangingPunct="1">
              <a:buFont charset="2" panose="05000000000000000000" pitchFamily="2" typeface="Wingdings"/>
              <a:buNone/>
            </a:pPr>
            <a:r>
              <a:rPr altLang="en-US" dirty="0" err="1" lang="en-US" sz="1800">
                <a:solidFill>
                  <a:srgbClr val="000000"/>
                </a:solidFill>
                <a:ea charset="-128" panose="020B0600070205080204" pitchFamily="34" typeface="ＭＳ Ｐゴシック"/>
                <a:sym charset="2" panose="05050102010706020507" pitchFamily="18" typeface="Symbol"/>
              </a:rPr>
              <a:t>Vay</a:t>
            </a:r>
            <a:r>
              <a:rPr altLang="en-US" dirty="0" lang="en-US" sz="1800">
                <a:solidFill>
                  <a:srgbClr val="000000"/>
                </a:solidFill>
                <a:ea charset="-128" panose="020B0600070205080204" pitchFamily="34" typeface="ＭＳ Ｐゴシック"/>
                <a:sym charset="2" panose="05050102010706020507" pitchFamily="18" typeface="Symbol"/>
              </a:rPr>
              <a:t> 200. </a:t>
            </a:r>
            <a:r>
              <a:rPr altLang="en-US" dirty="0" err="1" lang="en-US" sz="1800">
                <a:solidFill>
                  <a:srgbClr val="000000"/>
                </a:solidFill>
                <a:ea charset="-128" panose="020B0600070205080204" pitchFamily="34" typeface="ＭＳ Ｐゴシック"/>
                <a:sym charset="2" panose="05050102010706020507" pitchFamily="18" typeface="Symbol"/>
              </a:rPr>
              <a:t>Trả</a:t>
            </a:r>
            <a:r>
              <a:rPr altLang="en-US" dirty="0" lang="en-US" sz="1800">
                <a:solidFill>
                  <a:srgbClr val="000000"/>
                </a:solidFill>
                <a:ea charset="-128" panose="020B0600070205080204" pitchFamily="34" typeface="ＭＳ Ｐゴシック"/>
                <a:sym charset="2" panose="05050102010706020507" pitchFamily="18" typeface="Symbol"/>
              </a:rPr>
              <a:t> </a:t>
            </a:r>
            <a:r>
              <a:rPr altLang="en-US" dirty="0" err="1" lang="en-US" sz="1800">
                <a:solidFill>
                  <a:srgbClr val="000000"/>
                </a:solidFill>
                <a:ea charset="-128" panose="020B0600070205080204" pitchFamily="34" typeface="ＭＳ Ｐゴシック"/>
                <a:sym charset="2" panose="05050102010706020507" pitchFamily="18" typeface="Symbol"/>
              </a:rPr>
              <a:t>gốc</a:t>
            </a:r>
            <a:r>
              <a:rPr altLang="en-US" dirty="0" lang="en-US" sz="1800">
                <a:solidFill>
                  <a:srgbClr val="000000"/>
                </a:solidFill>
                <a:ea charset="-128" panose="020B0600070205080204" pitchFamily="34" typeface="ＭＳ Ｐゴシック"/>
                <a:sym charset="2" panose="05050102010706020507" pitchFamily="18" typeface="Symbol"/>
              </a:rPr>
              <a:t> </a:t>
            </a:r>
            <a:r>
              <a:rPr altLang="en-US" dirty="0" err="1" lang="en-US" sz="1800">
                <a:solidFill>
                  <a:srgbClr val="000000"/>
                </a:solidFill>
                <a:ea charset="-128" panose="020B0600070205080204" pitchFamily="34" typeface="ＭＳ Ｐゴシック"/>
                <a:sym charset="2" panose="05050102010706020507" pitchFamily="18" typeface="Symbol"/>
              </a:rPr>
              <a:t>đều</a:t>
            </a:r>
            <a:r>
              <a:rPr altLang="en-US" dirty="0" lang="en-US" sz="1800">
                <a:solidFill>
                  <a:srgbClr val="000000"/>
                </a:solidFill>
                <a:ea charset="-128" panose="020B0600070205080204" pitchFamily="34" typeface="ＭＳ Ｐゴシック"/>
                <a:sym charset="2" panose="05050102010706020507" pitchFamily="18" typeface="Symbol"/>
              </a:rPr>
              <a:t> 5 </a:t>
            </a:r>
            <a:r>
              <a:rPr altLang="en-US" dirty="0" err="1" lang="en-US" sz="1800">
                <a:solidFill>
                  <a:srgbClr val="000000"/>
                </a:solidFill>
                <a:ea charset="-128" panose="020B0600070205080204" pitchFamily="34" typeface="ＭＳ Ｐゴシック"/>
                <a:sym charset="2" panose="05050102010706020507" pitchFamily="18" typeface="Symbol"/>
              </a:rPr>
              <a:t>năm</a:t>
            </a:r>
            <a:r>
              <a:rPr altLang="en-US" dirty="0" lang="en-US" sz="1800">
                <a:solidFill>
                  <a:srgbClr val="000000"/>
                </a:solidFill>
                <a:ea charset="-128" panose="020B0600070205080204" pitchFamily="34" typeface="ＭＳ Ｐゴシック"/>
                <a:sym charset="2" panose="05050102010706020507" pitchFamily="18" typeface="Symbol"/>
              </a:rPr>
              <a:t> </a:t>
            </a:r>
            <a:r>
              <a:rPr altLang="en-US" dirty="0" err="1" lang="en-US" sz="1800">
                <a:solidFill>
                  <a:srgbClr val="000000"/>
                </a:solidFill>
                <a:ea charset="-128" panose="020B0600070205080204" pitchFamily="34" typeface="ＭＳ Ｐゴシック"/>
                <a:sym charset="2" panose="05050102010706020507" pitchFamily="18" typeface="Symbol"/>
              </a:rPr>
              <a:t>lãi</a:t>
            </a:r>
            <a:r>
              <a:rPr altLang="en-US" dirty="0" lang="en-US" sz="1800">
                <a:solidFill>
                  <a:srgbClr val="000000"/>
                </a:solidFill>
                <a:ea charset="-128" panose="020B0600070205080204" pitchFamily="34" typeface="ＭＳ Ｐゴシック"/>
                <a:sym charset="2" panose="05050102010706020507" pitchFamily="18" typeface="Symbol"/>
              </a:rPr>
              <a:t> </a:t>
            </a:r>
            <a:r>
              <a:rPr altLang="en-US" dirty="0" err="1" lang="en-US" sz="1800">
                <a:solidFill>
                  <a:srgbClr val="000000"/>
                </a:solidFill>
                <a:ea charset="-128" panose="020B0600070205080204" pitchFamily="34" typeface="ＭＳ Ｐゴシック"/>
                <a:sym charset="2" panose="05050102010706020507" pitchFamily="18" typeface="Symbol"/>
              </a:rPr>
              <a:t>suất</a:t>
            </a:r>
            <a:r>
              <a:rPr altLang="en-US" dirty="0" lang="en-US" sz="1800">
                <a:solidFill>
                  <a:srgbClr val="000000"/>
                </a:solidFill>
                <a:ea charset="-128" panose="020B0600070205080204" pitchFamily="34" typeface="ＭＳ Ｐゴシック"/>
                <a:sym charset="2" panose="05050102010706020507" pitchFamily="18" typeface="Symbol"/>
              </a:rPr>
              <a:t> </a:t>
            </a:r>
            <a:r>
              <a:rPr altLang="en-US" dirty="0" err="1" lang="en-US" sz="1800">
                <a:solidFill>
                  <a:srgbClr val="000000"/>
                </a:solidFill>
                <a:ea charset="-128" panose="020B0600070205080204" pitchFamily="34" typeface="ＭＳ Ｐゴシック"/>
                <a:sym charset="2" panose="05050102010706020507" pitchFamily="18" typeface="Symbol"/>
              </a:rPr>
              <a:t>vay</a:t>
            </a:r>
            <a:r>
              <a:rPr altLang="en-US" dirty="0" lang="en-US" sz="1800">
                <a:solidFill>
                  <a:srgbClr val="000000"/>
                </a:solidFill>
                <a:ea charset="-128" panose="020B0600070205080204" pitchFamily="34" typeface="ＭＳ Ｐゴシック"/>
                <a:sym charset="2" panose="05050102010706020507" pitchFamily="18" typeface="Symbol"/>
              </a:rPr>
              <a:t> 10%</a:t>
            </a:r>
          </a:p>
          <a:p>
            <a:endParaRPr dirty="0" lang="en-US"/>
          </a:p>
        </p:txBody>
      </p:sp>
      <p:pic>
        <p:nvPicPr>
          <p:cNvPr id="5" name="Object 4"/>
          <p:cNvPicPr>
            <a:picLocks noChangeAspect="1"/>
          </p:cNvPicPr>
          <p:nvPr/>
        </p:nvPicPr>
        <p:blipFill>
          <a:blip r:embed="rId3"/>
          <a:srcRect/>
          <a:stretch>
            <a:fillRect/>
          </a:stretch>
        </p:blipFill>
        <p:spPr bwMode="auto">
          <a:xfrm>
            <a:off x="6011595" y="2570810"/>
            <a:ext cx="5570805" cy="2723262"/>
          </a:xfrm>
          <a:prstGeom prst="rect"/>
          <a:noFill/>
        </p:spPr>
      </p:pic>
    </p:spTree>
    <p:extLst>
      <p:ext uri="{BB962C8B-B14F-4D97-AF65-F5344CB8AC3E}">
        <p14:creationId xmlns:p14="http://schemas.microsoft.com/office/powerpoint/2010/main" val="42498972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5496-4851-4893-8D28-0C285402F093}"/>
              </a:ext>
            </a:extLst>
          </p:cNvPr>
          <p:cNvSpPr>
            <a:spLocks noGrp="1"/>
          </p:cNvSpPr>
          <p:nvPr>
            <p:ph type="title"/>
          </p:nvPr>
        </p:nvSpPr>
        <p:spPr/>
        <p:txBody>
          <a:bodyPr>
            <a:noAutofit/>
          </a:bodyPr>
          <a:lstStyle/>
          <a:p>
            <a:pPr algn="ctr"/>
            <a:r>
              <a:rPr lang="en-US" smtClean="0">
                <a:solidFill>
                  <a:schemeClr val="accent1">
                    <a:lumMod val="50000"/>
                  </a:schemeClr>
                </a:solidFill>
                <a:latin typeface="+mn-lt"/>
              </a:rPr>
              <a:t>MỘT SỐ VẤN ĐỀ KHI ĐÁNH GIÁ DỰ ÁN TKNL</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47D3A516-1603-442A-9BFC-0DCFDCD8C1F1}"/>
              </a:ext>
            </a:extLst>
          </p:cNvPr>
          <p:cNvSpPr>
            <a:spLocks noGrp="1"/>
          </p:cNvSpPr>
          <p:nvPr>
            <p:ph type="body" idx="1"/>
          </p:nvPr>
        </p:nvSpPr>
        <p:spPr>
          <a:xfrm>
            <a:off x="415599" y="1536633"/>
            <a:ext cx="5563169" cy="4555200"/>
          </a:xfrm>
        </p:spPr>
        <p:txBody>
          <a:bodyPr>
            <a:normAutofit/>
          </a:bodyPr>
          <a:lstStyle/>
          <a:p>
            <a:pPr marL="186262" indent="0">
              <a:buNone/>
            </a:pPr>
            <a:r>
              <a:rPr lang="en-US" sz="1800" b="1" dirty="0" err="1">
                <a:latin typeface="Arial" panose="020B0604020202020204" pitchFamily="34" charset="0"/>
                <a:cs typeface="Arial" panose="020B0604020202020204" pitchFamily="34" charset="0"/>
              </a:rPr>
              <a:t>Một</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số</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vấn</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đề</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về</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trường</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hợp</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vay</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vốn</a:t>
            </a:r>
            <a:endParaRPr lang="en-US" sz="1800" b="1" dirty="0">
              <a:latin typeface="Arial" panose="020B0604020202020204" pitchFamily="34" charset="0"/>
              <a:cs typeface="Arial" panose="020B0604020202020204" pitchFamily="34" charset="0"/>
            </a:endParaRPr>
          </a:p>
          <a:p>
            <a:r>
              <a:rPr lang="en-US" sz="1800" dirty="0">
                <a:solidFill>
                  <a:schemeClr val="tx1"/>
                </a:solidFill>
                <a:latin typeface="Arial" panose="020B0604020202020204" pitchFamily="34" charset="0"/>
                <a:cs typeface="Arial" panose="020B0604020202020204" pitchFamily="34" charset="0"/>
              </a:rPr>
              <a:t>Khi </a:t>
            </a:r>
            <a:r>
              <a:rPr lang="en-US" sz="1800" dirty="0" err="1">
                <a:solidFill>
                  <a:schemeClr val="tx1"/>
                </a:solidFill>
                <a:latin typeface="Arial" panose="020B0604020202020204" pitchFamily="34" charset="0"/>
                <a:cs typeface="Arial" panose="020B0604020202020204" pitchFamily="34" charset="0"/>
              </a:rPr>
              <a:t>nào</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vay</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tốt</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hơn</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không</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vay</a:t>
            </a:r>
            <a:r>
              <a:rPr lang="en-US" sz="1800" dirty="0">
                <a:solidFill>
                  <a:schemeClr val="tx1"/>
                </a:solidFill>
                <a:latin typeface="Arial" panose="020B0604020202020204" pitchFamily="34" charset="0"/>
                <a:cs typeface="Arial" panose="020B0604020202020204" pitchFamily="34" charset="0"/>
              </a:rPr>
              <a:t> ?</a:t>
            </a:r>
          </a:p>
          <a:p>
            <a:r>
              <a:rPr lang="en-US" sz="1800" dirty="0" err="1">
                <a:solidFill>
                  <a:schemeClr val="tx1"/>
                </a:solidFill>
                <a:latin typeface="Arial" panose="020B0604020202020204" pitchFamily="34" charset="0"/>
                <a:cs typeface="Arial" panose="020B0604020202020204" pitchFamily="34" charset="0"/>
              </a:rPr>
              <a:t>Có</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phải</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vay</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càng</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nhiều</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càng</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tốt</a:t>
            </a:r>
            <a:r>
              <a:rPr lang="en-US" sz="1800" dirty="0">
                <a:solidFill>
                  <a:schemeClr val="tx1"/>
                </a:solidFill>
                <a:latin typeface="Arial" panose="020B0604020202020204" pitchFamily="34" charset="0"/>
                <a:cs typeface="Arial" panose="020B0604020202020204" pitchFamily="34" charset="0"/>
              </a:rPr>
              <a:t> hay </a:t>
            </a:r>
            <a:r>
              <a:rPr lang="en-US" sz="1800" dirty="0" err="1">
                <a:solidFill>
                  <a:schemeClr val="tx1"/>
                </a:solidFill>
                <a:latin typeface="Arial" panose="020B0604020202020204" pitchFamily="34" charset="0"/>
                <a:cs typeface="Arial" panose="020B0604020202020204" pitchFamily="34" charset="0"/>
              </a:rPr>
              <a:t>không</a:t>
            </a:r>
            <a:r>
              <a:rPr lang="en-US" sz="1800" dirty="0">
                <a:solidFill>
                  <a:schemeClr val="tx1"/>
                </a:solidFill>
                <a:latin typeface="Arial" panose="020B0604020202020204" pitchFamily="34" charset="0"/>
                <a:cs typeface="Arial" panose="020B0604020202020204" pitchFamily="34" charset="0"/>
              </a:rPr>
              <a:t> ?</a:t>
            </a:r>
          </a:p>
          <a:p>
            <a:r>
              <a:rPr lang="en-US" sz="1800" dirty="0" err="1">
                <a:solidFill>
                  <a:schemeClr val="tx1"/>
                </a:solidFill>
                <a:latin typeface="Arial" panose="020B0604020202020204" pitchFamily="34" charset="0"/>
                <a:cs typeface="Arial" panose="020B0604020202020204" pitchFamily="34" charset="0"/>
              </a:rPr>
              <a:t>Đâu</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là</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lãi</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suất</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ngưỡng</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để</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quyết</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định</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có</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nên</a:t>
            </a:r>
            <a:r>
              <a:rPr lang="en-US" sz="1800" dirty="0">
                <a:solidFill>
                  <a:schemeClr val="tx1"/>
                </a:solidFill>
                <a:latin typeface="Arial" panose="020B0604020202020204" pitchFamily="34" charset="0"/>
                <a:cs typeface="Arial" panose="020B0604020202020204" pitchFamily="34" charset="0"/>
              </a:rPr>
              <a:t> </a:t>
            </a:r>
            <a:r>
              <a:rPr lang="en-US" sz="1800" dirty="0" err="1">
                <a:solidFill>
                  <a:schemeClr val="tx1"/>
                </a:solidFill>
                <a:latin typeface="Arial" panose="020B0604020202020204" pitchFamily="34" charset="0"/>
                <a:cs typeface="Arial" panose="020B0604020202020204" pitchFamily="34" charset="0"/>
              </a:rPr>
              <a:t>vay</a:t>
            </a:r>
            <a:r>
              <a:rPr lang="en-US" sz="1800" dirty="0">
                <a:solidFill>
                  <a:schemeClr val="tx1"/>
                </a:solidFill>
                <a:latin typeface="Arial" panose="020B0604020202020204" pitchFamily="34" charset="0"/>
                <a:cs typeface="Arial" panose="020B0604020202020204" pitchFamily="34" charset="0"/>
              </a:rPr>
              <a:t> hay </a:t>
            </a:r>
            <a:r>
              <a:rPr lang="en-US" sz="1800" dirty="0" err="1">
                <a:solidFill>
                  <a:schemeClr val="tx1"/>
                </a:solidFill>
                <a:latin typeface="Arial" panose="020B0604020202020204" pitchFamily="34" charset="0"/>
                <a:cs typeface="Arial" panose="020B0604020202020204" pitchFamily="34" charset="0"/>
              </a:rPr>
              <a:t>không</a:t>
            </a:r>
            <a:r>
              <a:rPr lang="en-US" sz="1800" dirty="0">
                <a:solidFill>
                  <a:schemeClr val="tx1"/>
                </a:solidFill>
                <a:latin typeface="Arial" panose="020B0604020202020204" pitchFamily="34" charset="0"/>
                <a:cs typeface="Arial" panose="020B0604020202020204" pitchFamily="34" charset="0"/>
              </a:rPr>
              <a:t> ?</a:t>
            </a:r>
          </a:p>
          <a:p>
            <a:endParaRPr lang="en-US" sz="1800" dirty="0"/>
          </a:p>
        </p:txBody>
      </p:sp>
      <p:sp>
        <p:nvSpPr>
          <p:cNvPr id="4" name="Text Placeholder 3">
            <a:extLst>
              <a:ext uri="{FF2B5EF4-FFF2-40B4-BE49-F238E27FC236}">
                <a16:creationId xmlns:a16="http://schemas.microsoft.com/office/drawing/2014/main" id="{492F174B-4DE9-4EEF-A3A7-8E4B5C9668EB}"/>
              </a:ext>
            </a:extLst>
          </p:cNvPr>
          <p:cNvSpPr>
            <a:spLocks noGrp="1"/>
          </p:cNvSpPr>
          <p:nvPr>
            <p:ph type="body" idx="2"/>
          </p:nvPr>
        </p:nvSpPr>
        <p:spPr/>
        <p:txBody>
          <a:bodyPr/>
          <a:lstStyle/>
          <a:p>
            <a:pPr marL="186262" indent="0">
              <a:buNone/>
            </a:pPr>
            <a:r>
              <a:rPr lang="en-US" sz="2000" b="1" dirty="0" err="1">
                <a:solidFill>
                  <a:schemeClr val="tx1"/>
                </a:solidFill>
                <a:latin typeface="Arial" panose="020B0604020202020204" pitchFamily="34" charset="0"/>
                <a:ea typeface="+mj-ea"/>
                <a:cs typeface="Arial" panose="020B0604020202020204" pitchFamily="34" charset="0"/>
              </a:rPr>
              <a:t>Đánh</a:t>
            </a:r>
            <a:r>
              <a:rPr lang="en-US" sz="2000" b="1" dirty="0">
                <a:solidFill>
                  <a:schemeClr val="tx1"/>
                </a:solidFill>
                <a:latin typeface="Arial" panose="020B0604020202020204" pitchFamily="34" charset="0"/>
                <a:ea typeface="+mj-ea"/>
                <a:cs typeface="Arial" panose="020B0604020202020204" pitchFamily="34" charset="0"/>
              </a:rPr>
              <a:t> </a:t>
            </a:r>
            <a:r>
              <a:rPr lang="en-US" sz="2000" b="1" dirty="0" err="1">
                <a:solidFill>
                  <a:schemeClr val="tx1"/>
                </a:solidFill>
                <a:latin typeface="Arial" panose="020B0604020202020204" pitchFamily="34" charset="0"/>
                <a:ea typeface="+mj-ea"/>
                <a:cs typeface="Arial" panose="020B0604020202020204" pitchFamily="34" charset="0"/>
              </a:rPr>
              <a:t>giá</a:t>
            </a:r>
            <a:r>
              <a:rPr lang="en-US" sz="2000" b="1" dirty="0">
                <a:solidFill>
                  <a:schemeClr val="tx1"/>
                </a:solidFill>
                <a:latin typeface="Arial" panose="020B0604020202020204" pitchFamily="34" charset="0"/>
                <a:ea typeface="+mj-ea"/>
                <a:cs typeface="Arial" panose="020B0604020202020204" pitchFamily="34" charset="0"/>
              </a:rPr>
              <a:t> </a:t>
            </a:r>
            <a:r>
              <a:rPr lang="en-US" sz="2000" b="1" dirty="0" err="1">
                <a:solidFill>
                  <a:schemeClr val="tx1"/>
                </a:solidFill>
                <a:latin typeface="Arial" panose="020B0604020202020204" pitchFamily="34" charset="0"/>
                <a:ea typeface="+mj-ea"/>
                <a:cs typeface="Arial" panose="020B0604020202020204" pitchFamily="34" charset="0"/>
              </a:rPr>
              <a:t>rủi</a:t>
            </a:r>
            <a:r>
              <a:rPr lang="en-US" sz="2000" b="1" dirty="0">
                <a:solidFill>
                  <a:schemeClr val="tx1"/>
                </a:solidFill>
                <a:latin typeface="Arial" panose="020B0604020202020204" pitchFamily="34" charset="0"/>
                <a:ea typeface="+mj-ea"/>
                <a:cs typeface="Arial" panose="020B0604020202020204" pitchFamily="34" charset="0"/>
              </a:rPr>
              <a:t> </a:t>
            </a:r>
            <a:r>
              <a:rPr lang="en-US" sz="2000" b="1" dirty="0" err="1">
                <a:solidFill>
                  <a:schemeClr val="tx1"/>
                </a:solidFill>
                <a:latin typeface="Arial" panose="020B0604020202020204" pitchFamily="34" charset="0"/>
                <a:ea typeface="+mj-ea"/>
                <a:cs typeface="Arial" panose="020B0604020202020204" pitchFamily="34" charset="0"/>
              </a:rPr>
              <a:t>ro</a:t>
            </a:r>
            <a:r>
              <a:rPr lang="en-US" sz="2000" b="1" dirty="0">
                <a:solidFill>
                  <a:schemeClr val="tx1"/>
                </a:solidFill>
                <a:latin typeface="Arial" panose="020B0604020202020204" pitchFamily="34" charset="0"/>
                <a:ea typeface="+mj-ea"/>
                <a:cs typeface="Arial" panose="020B0604020202020204" pitchFamily="34" charset="0"/>
              </a:rPr>
              <a:t> </a:t>
            </a:r>
            <a:r>
              <a:rPr lang="en-US" sz="2000" b="1" dirty="0" err="1">
                <a:solidFill>
                  <a:schemeClr val="tx1"/>
                </a:solidFill>
                <a:latin typeface="Arial" panose="020B0604020202020204" pitchFamily="34" charset="0"/>
                <a:ea typeface="+mj-ea"/>
                <a:cs typeface="Arial" panose="020B0604020202020204" pitchFamily="34" charset="0"/>
              </a:rPr>
              <a:t>thực</a:t>
            </a:r>
            <a:r>
              <a:rPr lang="en-US" sz="2000" b="1" dirty="0">
                <a:solidFill>
                  <a:schemeClr val="tx1"/>
                </a:solidFill>
                <a:latin typeface="Arial" panose="020B0604020202020204" pitchFamily="34" charset="0"/>
                <a:ea typeface="+mj-ea"/>
                <a:cs typeface="Arial" panose="020B0604020202020204" pitchFamily="34" charset="0"/>
              </a:rPr>
              <a:t> </a:t>
            </a:r>
            <a:r>
              <a:rPr lang="en-US" sz="2000" b="1" dirty="0" err="1">
                <a:solidFill>
                  <a:schemeClr val="tx1"/>
                </a:solidFill>
                <a:latin typeface="Arial" panose="020B0604020202020204" pitchFamily="34" charset="0"/>
                <a:ea typeface="+mj-ea"/>
                <a:cs typeface="Arial" panose="020B0604020202020204" pitchFamily="34" charset="0"/>
              </a:rPr>
              <a:t>hiện</a:t>
            </a:r>
            <a:r>
              <a:rPr lang="en-US" sz="2000" b="1" dirty="0">
                <a:solidFill>
                  <a:schemeClr val="tx1"/>
                </a:solidFill>
                <a:latin typeface="Arial" panose="020B0604020202020204" pitchFamily="34" charset="0"/>
                <a:ea typeface="+mj-ea"/>
                <a:cs typeface="Arial" panose="020B0604020202020204" pitchFamily="34" charset="0"/>
              </a:rPr>
              <a:t> </a:t>
            </a:r>
            <a:r>
              <a:rPr lang="en-US" sz="2000" b="1" dirty="0" err="1">
                <a:solidFill>
                  <a:schemeClr val="tx1"/>
                </a:solidFill>
                <a:latin typeface="Arial" panose="020B0604020202020204" pitchFamily="34" charset="0"/>
                <a:ea typeface="+mj-ea"/>
                <a:cs typeface="Arial" panose="020B0604020202020204" pitchFamily="34" charset="0"/>
              </a:rPr>
              <a:t>dự</a:t>
            </a:r>
            <a:r>
              <a:rPr lang="en-US" sz="2000" b="1" dirty="0">
                <a:solidFill>
                  <a:schemeClr val="tx1"/>
                </a:solidFill>
                <a:latin typeface="Arial" panose="020B0604020202020204" pitchFamily="34" charset="0"/>
                <a:ea typeface="+mj-ea"/>
                <a:cs typeface="Arial" panose="020B0604020202020204" pitchFamily="34" charset="0"/>
              </a:rPr>
              <a:t> </a:t>
            </a:r>
            <a:r>
              <a:rPr lang="en-US" sz="2000" b="1" dirty="0" err="1">
                <a:solidFill>
                  <a:schemeClr val="tx1"/>
                </a:solidFill>
                <a:latin typeface="Arial" panose="020B0604020202020204" pitchFamily="34" charset="0"/>
                <a:ea typeface="+mj-ea"/>
                <a:cs typeface="Arial" panose="020B0604020202020204" pitchFamily="34" charset="0"/>
              </a:rPr>
              <a:t>án</a:t>
            </a:r>
            <a:r>
              <a:rPr lang="en-US" sz="2000" b="1" dirty="0">
                <a:solidFill>
                  <a:schemeClr val="tx1"/>
                </a:solidFill>
                <a:latin typeface="Arial" panose="020B0604020202020204" pitchFamily="34" charset="0"/>
                <a:ea typeface="+mj-ea"/>
                <a:cs typeface="Arial" panose="020B0604020202020204" pitchFamily="34" charset="0"/>
              </a:rPr>
              <a:t> </a:t>
            </a:r>
            <a:r>
              <a:rPr lang="en-US" sz="2000" b="1" dirty="0" err="1">
                <a:solidFill>
                  <a:schemeClr val="tx1"/>
                </a:solidFill>
                <a:latin typeface="Arial" panose="020B0604020202020204" pitchFamily="34" charset="0"/>
                <a:ea typeface="+mj-ea"/>
                <a:cs typeface="Arial" panose="020B0604020202020204" pitchFamily="34" charset="0"/>
              </a:rPr>
              <a:t>hiệu</a:t>
            </a:r>
            <a:r>
              <a:rPr lang="en-US" sz="2000" b="1" dirty="0">
                <a:solidFill>
                  <a:schemeClr val="tx1"/>
                </a:solidFill>
                <a:latin typeface="Arial" panose="020B0604020202020204" pitchFamily="34" charset="0"/>
                <a:ea typeface="+mj-ea"/>
                <a:cs typeface="Arial" panose="020B0604020202020204" pitchFamily="34" charset="0"/>
              </a:rPr>
              <a:t> </a:t>
            </a:r>
            <a:r>
              <a:rPr lang="en-US" sz="2000" b="1" dirty="0" err="1">
                <a:solidFill>
                  <a:schemeClr val="tx1"/>
                </a:solidFill>
                <a:latin typeface="Arial" panose="020B0604020202020204" pitchFamily="34" charset="0"/>
                <a:ea typeface="+mj-ea"/>
                <a:cs typeface="Arial" panose="020B0604020202020204" pitchFamily="34" charset="0"/>
              </a:rPr>
              <a:t>quả</a:t>
            </a:r>
            <a:r>
              <a:rPr lang="en-US" sz="2000" b="1" dirty="0">
                <a:solidFill>
                  <a:schemeClr val="tx1"/>
                </a:solidFill>
                <a:latin typeface="Arial" panose="020B0604020202020204" pitchFamily="34" charset="0"/>
                <a:ea typeface="+mj-ea"/>
                <a:cs typeface="Arial" panose="020B0604020202020204" pitchFamily="34" charset="0"/>
              </a:rPr>
              <a:t> </a:t>
            </a:r>
            <a:r>
              <a:rPr lang="en-US" sz="2000" b="1" dirty="0" err="1">
                <a:solidFill>
                  <a:schemeClr val="tx1"/>
                </a:solidFill>
                <a:latin typeface="Arial" panose="020B0604020202020204" pitchFamily="34" charset="0"/>
                <a:ea typeface="+mj-ea"/>
                <a:cs typeface="Arial" panose="020B0604020202020204" pitchFamily="34" charset="0"/>
              </a:rPr>
              <a:t>năng</a:t>
            </a:r>
            <a:r>
              <a:rPr lang="en-US" sz="2000" b="1" dirty="0">
                <a:solidFill>
                  <a:schemeClr val="tx1"/>
                </a:solidFill>
                <a:latin typeface="Arial" panose="020B0604020202020204" pitchFamily="34" charset="0"/>
                <a:ea typeface="+mj-ea"/>
                <a:cs typeface="Arial" panose="020B0604020202020204" pitchFamily="34" charset="0"/>
              </a:rPr>
              <a:t> </a:t>
            </a:r>
            <a:r>
              <a:rPr lang="en-US" sz="2000" b="1" dirty="0" err="1">
                <a:solidFill>
                  <a:schemeClr val="tx1"/>
                </a:solidFill>
                <a:latin typeface="Arial" panose="020B0604020202020204" pitchFamily="34" charset="0"/>
                <a:ea typeface="+mj-ea"/>
                <a:cs typeface="Arial" panose="020B0604020202020204" pitchFamily="34" charset="0"/>
              </a:rPr>
              <a:t>lượng</a:t>
            </a:r>
            <a:endParaRPr lang="en-US" sz="2000" b="1" dirty="0">
              <a:solidFill>
                <a:schemeClr val="tx1"/>
              </a:solidFill>
              <a:latin typeface="Arial" panose="020B0604020202020204" pitchFamily="34" charset="0"/>
              <a:ea typeface="+mj-ea"/>
              <a:cs typeface="Arial" panose="020B0604020202020204" pitchFamily="34" charset="0"/>
            </a:endParaRPr>
          </a:p>
          <a:p>
            <a:r>
              <a:rPr lang="en-US" dirty="0" err="1">
                <a:solidFill>
                  <a:schemeClr val="tx1"/>
                </a:solidFill>
                <a:latin typeface="Arial" panose="020B0604020202020204" pitchFamily="34" charset="0"/>
                <a:cs typeface="Arial" panose="020B0604020202020204" pitchFamily="34" charset="0"/>
              </a:rPr>
              <a:t>Các</a:t>
            </a:r>
            <a:r>
              <a:rPr lang="en-US" dirty="0">
                <a:solidFill>
                  <a:schemeClr val="tx1"/>
                </a:solidFill>
                <a:latin typeface="Arial" panose="020B0604020202020204" pitchFamily="34" charset="0"/>
                <a:cs typeface="Arial" panose="020B0604020202020204" pitchFamily="34" charset="0"/>
              </a:rPr>
              <a:t> chi </a:t>
            </a:r>
            <a:r>
              <a:rPr lang="en-US" dirty="0" err="1">
                <a:solidFill>
                  <a:schemeClr val="tx1"/>
                </a:solidFill>
                <a:latin typeface="Arial" panose="020B0604020202020204" pitchFamily="34" charset="0"/>
                <a:cs typeface="Arial" panose="020B0604020202020204" pitchFamily="34" charset="0"/>
              </a:rPr>
              <a:t>phí</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đầu</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tư</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tăng</a:t>
            </a:r>
            <a:endParaRPr lang="en-US" dirty="0">
              <a:solidFill>
                <a:schemeClr val="tx1"/>
              </a:solidFill>
              <a:latin typeface="Arial" panose="020B0604020202020204" pitchFamily="34" charset="0"/>
              <a:cs typeface="Arial" panose="020B0604020202020204" pitchFamily="34" charset="0"/>
            </a:endParaRPr>
          </a:p>
          <a:p>
            <a:r>
              <a:rPr lang="en-US">
                <a:solidFill>
                  <a:schemeClr val="tx1"/>
                </a:solidFill>
                <a:latin typeface="Arial" panose="020B0604020202020204" pitchFamily="34" charset="0"/>
                <a:cs typeface="Arial" panose="020B0604020202020204" pitchFamily="34" charset="0"/>
              </a:rPr>
              <a:t>Chi </a:t>
            </a:r>
            <a:r>
              <a:rPr lang="en-US" smtClean="0">
                <a:solidFill>
                  <a:schemeClr val="tx1"/>
                </a:solidFill>
                <a:latin typeface="Arial" panose="020B0604020202020204" pitchFamily="34" charset="0"/>
                <a:cs typeface="Arial" panose="020B0604020202020204" pitchFamily="34" charset="0"/>
              </a:rPr>
              <a:t>phía </a:t>
            </a:r>
            <a:r>
              <a:rPr lang="en-US" dirty="0" err="1">
                <a:solidFill>
                  <a:schemeClr val="tx1"/>
                </a:solidFill>
                <a:latin typeface="Arial" panose="020B0604020202020204" pitchFamily="34" charset="0"/>
                <a:cs typeface="Arial" panose="020B0604020202020204" pitchFamily="34" charset="0"/>
              </a:rPr>
              <a:t>năng</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lương</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tăng</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giảm</a:t>
            </a:r>
            <a:endParaRPr lang="en-US" dirty="0">
              <a:solidFill>
                <a:schemeClr val="tx1"/>
              </a:solidFill>
              <a:latin typeface="Arial" panose="020B0604020202020204" pitchFamily="34" charset="0"/>
              <a:cs typeface="Arial" panose="020B0604020202020204" pitchFamily="34" charset="0"/>
            </a:endParaRPr>
          </a:p>
          <a:p>
            <a:r>
              <a:rPr lang="en-US" dirty="0" err="1">
                <a:solidFill>
                  <a:schemeClr val="tx1"/>
                </a:solidFill>
                <a:latin typeface="Arial" panose="020B0604020202020204" pitchFamily="34" charset="0"/>
                <a:cs typeface="Arial" panose="020B0604020202020204" pitchFamily="34" charset="0"/>
              </a:rPr>
              <a:t>Ảnh</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hưởng</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của</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lạm</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phát</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tới</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dự</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án</a:t>
            </a:r>
            <a:endParaRPr lang="en-US" dirty="0">
              <a:solidFill>
                <a:schemeClr val="tx1"/>
              </a:solidFill>
              <a:latin typeface="Arial" panose="020B0604020202020204" pitchFamily="34" charset="0"/>
              <a:cs typeface="Arial" panose="020B0604020202020204" pitchFamily="34" charset="0"/>
            </a:endParaRPr>
          </a:p>
          <a:p>
            <a:r>
              <a:rPr lang="en-US" dirty="0" err="1">
                <a:solidFill>
                  <a:schemeClr val="tx1"/>
                </a:solidFill>
                <a:latin typeface="Arial" panose="020B0604020202020204" pitchFamily="34" charset="0"/>
                <a:cs typeface="Arial" panose="020B0604020202020204" pitchFamily="34" charset="0"/>
              </a:rPr>
              <a:t>Ảnh</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hưởng</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của</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dự</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án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tới</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sản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xuất</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và</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tới</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các</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bộ</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phận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liên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quan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khác</a:t>
            </a:r>
            <a:endParaRPr lang="en-US" dirty="0">
              <a:solidFill>
                <a:schemeClr val="tx1"/>
              </a:solidFill>
              <a:latin typeface="Arial" panose="020B0604020202020204" pitchFamily="34" charset="0"/>
              <a:cs typeface="Arial" panose="020B0604020202020204" pitchFamily="34" charset="0"/>
            </a:endParaRPr>
          </a:p>
          <a:p>
            <a:r>
              <a:rPr lang="en-US" dirty="0">
                <a:solidFill>
                  <a:schemeClr val="tx1"/>
                </a:solidFill>
                <a:latin typeface="Arial" panose="020B0604020202020204" pitchFamily="34" charset="0"/>
                <a:cs typeface="Arial" panose="020B0604020202020204" pitchFamily="34" charset="0"/>
              </a:rPr>
              <a:t>...</a:t>
            </a:r>
          </a:p>
          <a:p>
            <a:endParaRPr lang="en-US" dirty="0"/>
          </a:p>
        </p:txBody>
      </p:sp>
    </p:spTree>
    <p:extLst>
      <p:ext uri="{BB962C8B-B14F-4D97-AF65-F5344CB8AC3E}">
        <p14:creationId xmlns:p14="http://schemas.microsoft.com/office/powerpoint/2010/main" val="27753662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03ADE-866C-4A73-81A5-FD3251165DA4}"/>
              </a:ext>
            </a:extLst>
          </p:cNvPr>
          <p:cNvSpPr>
            <a:spLocks noGrp="1"/>
          </p:cNvSpPr>
          <p:nvPr>
            <p:ph type="title"/>
          </p:nvPr>
        </p:nvSpPr>
        <p:spPr/>
        <p:txBody>
          <a:bodyPr>
            <a:noAutofit/>
          </a:bodyPr>
          <a:lstStyle/>
          <a:p>
            <a:pPr algn="ctr"/>
            <a:r>
              <a:rPr lang="en-GB" sz="3200" smtClean="0">
                <a:solidFill>
                  <a:schemeClr val="accent1">
                    <a:lumMod val="50000"/>
                  </a:schemeClr>
                </a:solidFill>
                <a:latin typeface="Arial" panose="020B0604020202020204" pitchFamily="34" charset="0"/>
                <a:ea typeface="ＭＳ Ｐゴシック" panose="020B0600070205080204" pitchFamily="34" charset="-128"/>
                <a:cs typeface="Arial" panose="020B0604020202020204" pitchFamily="34" charset="0"/>
              </a:rPr>
              <a:t>QUIZZ</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36FB0A7B-521D-4A84-8AF9-4D781330AD99}"/>
              </a:ext>
            </a:extLst>
          </p:cNvPr>
          <p:cNvSpPr>
            <a:spLocks noGrp="1"/>
          </p:cNvSpPr>
          <p:nvPr>
            <p:ph type="body" idx="1"/>
          </p:nvPr>
        </p:nvSpPr>
        <p:spPr>
          <a:xfrm>
            <a:off x="415600" y="1536633"/>
            <a:ext cx="11166800" cy="4555200"/>
          </a:xfrm>
        </p:spPr>
        <p:txBody>
          <a:bodyPr>
            <a:normAutofit/>
          </a:bodyPr>
          <a:lstStyle/>
          <a:p>
            <a:pPr marL="0" indent="0" algn="just">
              <a:lnSpc>
                <a:spcPts val="1400"/>
              </a:lnSpc>
              <a:spcBef>
                <a:spcPts val="600"/>
              </a:spcBef>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1. Ý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nghĩa</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của</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việc</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trích</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khấu</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hao</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tài</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sản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cố</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định</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(TS)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của</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dự</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án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là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để</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t>
            </a: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algn="just">
              <a:lnSpc>
                <a:spcPts val="1400"/>
              </a:lnSpc>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smtClean="0">
                <a:solidFill>
                  <a:srgbClr val="000000"/>
                </a:solidFill>
                <a:latin typeface="Arial" panose="020B0604020202020204" pitchFamily="34" charset="0"/>
                <a:ea typeface="ＭＳ Ｐゴシック" panose="020B0600070205080204" pitchFamily="34" charset="-128"/>
                <a:cs typeface="Arial" panose="020B0604020202020204" pitchFamily="34" charset="0"/>
              </a:rPr>
              <a:t>A</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phản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ánh</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sự</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giảm</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giá</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của</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tài</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sản</a:t>
            </a:r>
            <a:r>
              <a:rPr lang="fr-FR"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smtClean="0">
                <a:solidFill>
                  <a:srgbClr val="000000"/>
                </a:solidFill>
                <a:latin typeface="Arial" panose="020B0604020202020204" pitchFamily="34" charset="0"/>
                <a:ea typeface="ＭＳ Ｐゴシック" panose="020B0600070205080204" pitchFamily="34" charset="-128"/>
                <a:cs typeface="Arial" panose="020B0604020202020204" pitchFamily="34" charset="0"/>
              </a:rPr>
              <a:t>B</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biết</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giá</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trị</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còn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lại</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của</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tài</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sản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algn="just">
              <a:lnSpc>
                <a:spcPts val="1400"/>
              </a:lnSpc>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smtClean="0">
                <a:solidFill>
                  <a:srgbClr val="000000"/>
                </a:solidFill>
                <a:latin typeface="Arial" panose="020B0604020202020204" pitchFamily="34" charset="0"/>
                <a:ea typeface="ＭＳ Ｐゴシック" panose="020B0600070205080204" pitchFamily="34" charset="-128"/>
                <a:cs typeface="Arial" panose="020B0604020202020204" pitchFamily="34" charset="0"/>
              </a:rPr>
              <a:t>C</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thể</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hiện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tuổi</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thọ</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khai</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thác</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của</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tài</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sản</a:t>
            </a:r>
            <a:r>
              <a:rPr lang="fr-FR"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smtClean="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smtClean="0">
                <a:solidFill>
                  <a:srgbClr val="000000"/>
                </a:solidFill>
                <a:latin typeface="Arial" panose="020B0604020202020204" pitchFamily="34" charset="0"/>
                <a:ea typeface="ＭＳ Ｐゴシック" panose="020B0600070205080204" pitchFamily="34" charset="-128"/>
                <a:cs typeface="Arial" panose="020B0604020202020204" pitchFamily="34" charset="0"/>
              </a:rPr>
              <a:t>D</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hỗ</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trợ</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không</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đánh</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thuế</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số</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tiền</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đã</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đầu</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tư</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vào</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tài</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sản</a:t>
            </a:r>
            <a:endParaRPr lang="en-US"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2.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Dòng</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tiền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tích</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lũy</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của</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một</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dự</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án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có</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thể</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đổi</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dấu</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bao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nhiêu</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lần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trong</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suốt</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vòng</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đời</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dự</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án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t>
            </a: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endParaRPr lang="fr-FR" sz="180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smtClean="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 0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lần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B) 1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lần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C)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nhiều</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lần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D)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không</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xác</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định</a:t>
            </a: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3.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Nếu</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một</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dự</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án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có</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IRR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nhỏ</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hơn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lãi</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suất</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vay</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thì</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p>
          <a:p>
            <a:pPr marL="186262" indent="0" algn="just">
              <a:lnSpc>
                <a:spcPts val="1400"/>
              </a:lnSpc>
              <a:buNone/>
            </a:pP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không</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nên</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vay</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vốn</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B)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không</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nên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đầu</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tư</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p>
          <a:p>
            <a:pPr marL="186262" indent="0" algn="just">
              <a:lnSpc>
                <a:spcPts val="1400"/>
              </a:lnSpc>
              <a:buNone/>
            </a:pPr>
            <a:r>
              <a:rPr lang="fr-FR" sz="1800" smtClean="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C) IRR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csh</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 IRR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dự</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án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D)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không</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đáp</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án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nào</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đúng</a:t>
            </a: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4.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Chọn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công</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thức</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đúng</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trong</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các</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câu</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sau</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đây</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t>
            </a: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algn="just">
              <a:lnSpc>
                <a:spcPts val="1400"/>
              </a:lnSpc>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 CFAT =CFBT*(1-Ts) + NI	</a:t>
            </a:r>
            <a:r>
              <a:rPr lang="fr-FR"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smtClean="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smtClean="0">
                <a:solidFill>
                  <a:srgbClr val="000000"/>
                </a:solidFill>
                <a:latin typeface="Arial" panose="020B0604020202020204" pitchFamily="34" charset="0"/>
                <a:ea typeface="ＭＳ Ｐゴシック" panose="020B0600070205080204" pitchFamily="34" charset="-128"/>
                <a:cs typeface="Arial" panose="020B0604020202020204" pitchFamily="34" charset="0"/>
              </a:rPr>
              <a:t>B</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CFAT =CFBT*(1-Ts) + D*Ts</a:t>
            </a:r>
            <a:endParaRPr lang="en-US"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algn="just">
              <a:lnSpc>
                <a:spcPts val="1400"/>
              </a:lnSpc>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C) CFAT =CFBT+ NI				D) CFAT =CFBT*(1-Ts) + D</a:t>
            </a: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endParaRPr lang="en-US" sz="1800" dirty="0"/>
          </a:p>
        </p:txBody>
      </p:sp>
    </p:spTree>
    <p:extLst>
      <p:ext uri="{BB962C8B-B14F-4D97-AF65-F5344CB8AC3E}">
        <p14:creationId xmlns:p14="http://schemas.microsoft.com/office/powerpoint/2010/main" val="31254084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F59921C-2014-4B03-A8E3-2B56A97B9F72}"/>
              </a:ext>
            </a:extLst>
          </p:cNvPr>
          <p:cNvSpPr>
            <a:spLocks noGrp="1"/>
          </p:cNvSpPr>
          <p:nvPr>
            <p:ph type="title"/>
          </p:nvPr>
        </p:nvSpPr>
        <p:spPr/>
        <p:txBody>
          <a:bodyPr>
            <a:noAutofit/>
          </a:bodyPr>
          <a:lstStyle/>
          <a:p>
            <a:r>
              <a:rPr lang="en-US" smtClean="0">
                <a:solidFill>
                  <a:schemeClr val="accent1">
                    <a:lumMod val="50000"/>
                  </a:schemeClr>
                </a:solidFill>
                <a:latin typeface="+mn-lt"/>
              </a:rPr>
              <a:t>4.</a:t>
            </a:r>
            <a:r>
              <a:rPr lang="en-US" b="1" smtClean="0">
                <a:solidFill>
                  <a:schemeClr val="accent1">
                    <a:lumMod val="50000"/>
                  </a:schemeClr>
                </a:solidFill>
                <a:latin typeface="+mn-lt"/>
              </a:rPr>
              <a:t> ĐÁNH GIÁ TOÀN DIỆN CÁC</a:t>
            </a:r>
            <a:r>
              <a:rPr lang="vi-VN" b="1" smtClean="0">
                <a:solidFill>
                  <a:schemeClr val="accent1">
                    <a:lumMod val="50000"/>
                  </a:schemeClr>
                </a:solidFill>
                <a:latin typeface="+mn-lt"/>
              </a:rPr>
              <a:t> DỰ ÁN</a:t>
            </a:r>
            <a:r>
              <a:rPr lang="en-US" b="1" smtClean="0">
                <a:solidFill>
                  <a:schemeClr val="accent1">
                    <a:lumMod val="50000"/>
                  </a:schemeClr>
                </a:solidFill>
                <a:latin typeface="+mn-lt"/>
              </a:rPr>
              <a:t> HIỆU QUẢ NĂNG LƯỢNG</a:t>
            </a:r>
            <a:r>
              <a:rPr lang="en-US" smtClean="0">
                <a:solidFill>
                  <a:schemeClr val="accent1">
                    <a:lumMod val="50000"/>
                  </a:schemeClr>
                </a:solidFill>
                <a:latin typeface="+mn-lt"/>
              </a:rPr>
              <a:t> </a:t>
            </a:r>
            <a:endParaRPr lang="en-US" dirty="0">
              <a:solidFill>
                <a:schemeClr val="accent1">
                  <a:lumMod val="50000"/>
                </a:schemeClr>
              </a:solidFill>
              <a:latin typeface="+mn-lt"/>
            </a:endParaRPr>
          </a:p>
        </p:txBody>
      </p:sp>
      <p:sp>
        <p:nvSpPr>
          <p:cNvPr id="6" name="Text Placeholder 5">
            <a:extLst>
              <a:ext uri="{FF2B5EF4-FFF2-40B4-BE49-F238E27FC236}">
                <a16:creationId xmlns:a16="http://schemas.microsoft.com/office/drawing/2014/main" id="{B201A6AE-917A-4622-B6D9-51AE9EF9597C}"/>
              </a:ext>
            </a:extLst>
          </p:cNvPr>
          <p:cNvSpPr>
            <a:spLocks noGrp="1"/>
          </p:cNvSpPr>
          <p:nvPr>
            <p:ph type="body" idx="1"/>
          </p:nvPr>
        </p:nvSpPr>
        <p:spPr/>
        <p:txBody>
          <a:bodyPr/>
          <a:lstStyle/>
          <a:p>
            <a:r>
              <a:rPr lang="en-US" sz="2000" dirty="0" err="1">
                <a:latin typeface="Arial" panose="020B0604020202020204" pitchFamily="34" charset="0"/>
                <a:cs typeface="Arial" panose="020B0604020202020204" pitchFamily="34" charset="0"/>
              </a:rPr>
              <a:t>Một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số</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các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vấn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đề</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phân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tích</a:t>
            </a:r>
            <a:endParaRPr lang="en-US" dirty="0"/>
          </a:p>
        </p:txBody>
      </p:sp>
      <p:graphicFrame>
        <p:nvGraphicFramePr>
          <p:cNvPr id="7" name="Content Placeholder 4">
            <a:extLst>
              <a:ext uri="{FF2B5EF4-FFF2-40B4-BE49-F238E27FC236}">
                <a16:creationId xmlns:a16="http://schemas.microsoft.com/office/drawing/2014/main" id="{CFE53EDB-B215-4989-88CF-9226ACFBD99E}"/>
              </a:ext>
            </a:extLst>
          </p:cNvPr>
          <p:cNvGraphicFramePr>
            <a:graphicFrameLocks/>
          </p:cNvGraphicFramePr>
          <p:nvPr>
            <p:extLst/>
          </p:nvPr>
        </p:nvGraphicFramePr>
        <p:xfrm>
          <a:off x="2432245" y="2264899"/>
          <a:ext cx="7886700" cy="37338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91832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B9EDB-7D7D-462F-865B-C3C9E8C1E77F}"/>
              </a:ext>
            </a:extLst>
          </p:cNvPr>
          <p:cNvSpPr>
            <a:spLocks noGrp="1"/>
          </p:cNvSpPr>
          <p:nvPr>
            <p:ph type="title"/>
          </p:nvPr>
        </p:nvSpPr>
        <p:spPr/>
        <p:txBody>
          <a:bodyPr>
            <a:noAutofit/>
          </a:bodyPr>
          <a:lstStyle/>
          <a:p>
            <a:r>
              <a:rPr lang="en-US" sz="3200" smtClean="0">
                <a:solidFill>
                  <a:schemeClr val="accent1">
                    <a:lumMod val="50000"/>
                  </a:schemeClr>
                </a:solidFill>
                <a:latin typeface="Arial" panose="020B0604020202020204" pitchFamily="34" charset="0"/>
                <a:ea typeface="ＭＳ Ｐゴシック" charset="-128"/>
              </a:rPr>
              <a:t>1.1. CÁC LOẠI CHI PHÍ</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68583338-E4D3-4EB6-A4BA-4C99B059207E}"/>
              </a:ext>
            </a:extLst>
          </p:cNvPr>
          <p:cNvSpPr>
            <a:spLocks noGrp="1"/>
          </p:cNvSpPr>
          <p:nvPr>
            <p:ph type="body" idx="1"/>
          </p:nvPr>
        </p:nvSpPr>
        <p:spPr>
          <a:xfrm>
            <a:off x="609600" y="1181686"/>
            <a:ext cx="10972800" cy="4521047"/>
          </a:xfrm>
        </p:spPr>
        <p:txBody>
          <a:bodyPr/>
          <a:lstStyle/>
          <a:p>
            <a:r>
              <a:rPr lang="en-US" sz="2400" dirty="0" err="1">
                <a:solidFill>
                  <a:schemeClr val="tx1"/>
                </a:solidFill>
                <a:latin typeface="Arial" panose="020B0604020202020204" pitchFamily="34" charset="0"/>
                <a:ea typeface="ＭＳ Ｐゴシック" charset="-128"/>
                <a:cs typeface="Arial" panose="020B0604020202020204" pitchFamily="34" charset="0"/>
              </a:rPr>
              <a:t>Các</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dự</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án</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về</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hiệu</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quả</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năng</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liên</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quan</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tới</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nhiều</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loại</a:t>
            </a:r>
            <a:r>
              <a:rPr lang="en-US" sz="2400" dirty="0">
                <a:solidFill>
                  <a:schemeClr val="tx1"/>
                </a:solidFill>
                <a:latin typeface="Arial" panose="020B0604020202020204" pitchFamily="34" charset="0"/>
                <a:ea typeface="ＭＳ Ｐゴシック" charset="-128"/>
                <a:cs typeface="Arial" panose="020B0604020202020204" pitchFamily="34" charset="0"/>
              </a:rPr>
              <a:t> chi </a:t>
            </a:r>
            <a:r>
              <a:rPr lang="en-US" sz="2400" dirty="0" err="1">
                <a:solidFill>
                  <a:schemeClr val="tx1"/>
                </a:solidFill>
                <a:latin typeface="Arial" panose="020B0604020202020204" pitchFamily="34" charset="0"/>
                <a:ea typeface="ＭＳ Ｐゴシック" charset="-128"/>
                <a:cs typeface="Arial" panose="020B0604020202020204" pitchFamily="34" charset="0"/>
              </a:rPr>
              <a:t>phí</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khác</a:t>
            </a:r>
            <a:r>
              <a:rPr lang="en-US" sz="2400" dirty="0">
                <a:solidFill>
                  <a:schemeClr val="tx1"/>
                </a:solidFill>
                <a:latin typeface="Arial" panose="020B0604020202020204" pitchFamily="34" charset="0"/>
                <a:ea typeface="ＭＳ Ｐゴシック" charset="-128"/>
                <a:cs typeface="Arial" panose="020B0604020202020204" pitchFamily="34" charset="0"/>
              </a:rPr>
              <a:t> </a:t>
            </a:r>
            <a:r>
              <a:rPr lang="en-US" sz="2400" dirty="0" err="1">
                <a:solidFill>
                  <a:schemeClr val="tx1"/>
                </a:solidFill>
                <a:latin typeface="Arial" panose="020B0604020202020204" pitchFamily="34" charset="0"/>
                <a:ea typeface="ＭＳ Ｐゴシック" charset="-128"/>
                <a:cs typeface="Arial" panose="020B0604020202020204" pitchFamily="34" charset="0"/>
              </a:rPr>
              <a:t>nhau</a:t>
            </a:r>
            <a:r>
              <a:rPr lang="en-US" sz="2400" dirty="0">
                <a:solidFill>
                  <a:schemeClr val="tx1"/>
                </a:solidFill>
                <a:latin typeface="Arial" panose="020B0604020202020204" pitchFamily="34" charset="0"/>
                <a:ea typeface="ＭＳ Ｐゴシック" charset="-128"/>
                <a:cs typeface="Arial" panose="020B0604020202020204" pitchFamily="34" charset="0"/>
              </a:rPr>
              <a:t>:</a:t>
            </a:r>
          </a:p>
          <a:p>
            <a:endParaRPr lang="en-US" dirty="0"/>
          </a:p>
        </p:txBody>
      </p:sp>
      <p:graphicFrame>
        <p:nvGraphicFramePr>
          <p:cNvPr id="5" name="Diagram 4">
            <a:extLst>
              <a:ext uri="{FF2B5EF4-FFF2-40B4-BE49-F238E27FC236}">
                <a16:creationId xmlns:a16="http://schemas.microsoft.com/office/drawing/2014/main" id="{82572DA6-557F-46C9-9680-3D721414CA88}"/>
              </a:ext>
            </a:extLst>
          </p:cNvPr>
          <p:cNvGraphicFramePr/>
          <p:nvPr>
            <p:extLst/>
          </p:nvPr>
        </p:nvGraphicFramePr>
        <p:xfrm>
          <a:off x="829994" y="1772530"/>
          <a:ext cx="10100603" cy="43658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907531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2FF79-3823-48BB-83F1-E55FDE761DA4}"/>
              </a:ext>
            </a:extLst>
          </p:cNvPr>
          <p:cNvSpPr>
            <a:spLocks noGrp="1"/>
          </p:cNvSpPr>
          <p:nvPr>
            <p:ph type="title"/>
          </p:nvPr>
        </p:nvSpPr>
        <p:spPr/>
        <p:txBody>
          <a:bodyPr>
            <a:noAutofit/>
          </a:bodyPr>
          <a:lstStyle/>
          <a:p>
            <a:r>
              <a:rPr lang="en-US" smtClean="0">
                <a:solidFill>
                  <a:schemeClr val="accent1">
                    <a:lumMod val="50000"/>
                  </a:schemeClr>
                </a:solidFill>
                <a:latin typeface="Arial" panose="020B0604020202020204" pitchFamily="34" charset="0"/>
                <a:ea typeface="ＭＳ Ｐゴシック" charset="-128"/>
              </a:rPr>
              <a:t>CÁC CƠ SỞ VỀ ĐÁNH GIÁ ẢNH HƯỞNG</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D4962035-D843-4804-B895-7EBD59439392}"/>
              </a:ext>
            </a:extLst>
          </p:cNvPr>
          <p:cNvSpPr>
            <a:spLocks noGrp="1"/>
          </p:cNvSpPr>
          <p:nvPr>
            <p:ph type="body" idx="1"/>
          </p:nvPr>
        </p:nvSpPr>
        <p:spPr>
          <a:xfrm>
            <a:off x="609598" y="1330436"/>
            <a:ext cx="10972801" cy="4658900"/>
          </a:xfrm>
        </p:spPr>
        <p:txBody>
          <a:bodyPr/>
          <a:lstStyle/>
          <a:p>
            <a:r>
              <a:rPr lang="en-US" sz="2000" dirty="0" err="1">
                <a:latin typeface="Arial" panose="020B0604020202020204" pitchFamily="34" charset="0"/>
                <a:ea typeface="ＭＳ Ｐゴシック" charset="-128"/>
                <a:cs typeface="Arial" panose="020B0604020202020204" pitchFamily="34" charset="0"/>
              </a:rPr>
              <a:t>Các</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yếu</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tố</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chính</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của</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đánh</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giá</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ảnh</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hưởng</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và</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giới</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thiệu</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các</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cách</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tiếp</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cận</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sử</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dụng</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để</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quyết</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định</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năng</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lượng</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tiết</a:t>
            </a:r>
            <a:r>
              <a:rPr lang="en-US" sz="2000" dirty="0">
                <a:latin typeface="Arial" panose="020B0604020202020204" pitchFamily="34" charset="0"/>
                <a:ea typeface="ＭＳ Ｐゴシック" charset="-128"/>
                <a:cs typeface="Arial" panose="020B0604020202020204" pitchFamily="34" charset="0"/>
              </a:rPr>
              <a:t> </a:t>
            </a:r>
            <a:r>
              <a:rPr lang="en-US" sz="2000" dirty="0" err="1">
                <a:latin typeface="Arial" panose="020B0604020202020204" pitchFamily="34" charset="0"/>
                <a:ea typeface="ＭＳ Ｐゴシック" charset="-128"/>
                <a:cs typeface="Arial" panose="020B0604020202020204" pitchFamily="34" charset="0"/>
              </a:rPr>
              <a:t>kiệm</a:t>
            </a:r>
            <a:endParaRPr lang="en-US" dirty="0"/>
          </a:p>
        </p:txBody>
      </p:sp>
      <p:graphicFrame>
        <p:nvGraphicFramePr>
          <p:cNvPr id="4" name="Content Placeholder 6">
            <a:extLst>
              <a:ext uri="{FF2B5EF4-FFF2-40B4-BE49-F238E27FC236}">
                <a16:creationId xmlns:a16="http://schemas.microsoft.com/office/drawing/2014/main" id="{087F4953-029E-46AE-8E29-CCCF8F124BCD}"/>
              </a:ext>
            </a:extLst>
          </p:cNvPr>
          <p:cNvGraphicFramePr>
            <a:graphicFrameLocks/>
          </p:cNvGraphicFramePr>
          <p:nvPr>
            <p:extLst>
              <p:ext uri="{D42A27DB-BD31-4B8C-83A1-F6EECF244321}">
                <p14:modId xmlns:p14="http://schemas.microsoft.com/office/powerpoint/2010/main" val="1486446658"/>
              </p:ext>
            </p:extLst>
          </p:nvPr>
        </p:nvGraphicFramePr>
        <p:xfrm>
          <a:off x="1684604" y="1972709"/>
          <a:ext cx="8822787" cy="44435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39095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22C61C3-638A-4F93-85C2-95903B1EFD64}"/>
              </a:ext>
            </a:extLst>
          </p:cNvPr>
          <p:cNvSpPr>
            <a:spLocks noGrp="1"/>
          </p:cNvSpPr>
          <p:nvPr>
            <p:ph type="title"/>
          </p:nvPr>
        </p:nvSpPr>
        <p:spPr/>
        <p:txBody>
          <a:bodyPr>
            <a:noAutofit/>
          </a:bodyPr>
          <a:lstStyle/>
          <a:p>
            <a:r>
              <a:rPr lang="en-US" smtClean="0">
                <a:solidFill>
                  <a:schemeClr val="accent1">
                    <a:lumMod val="50000"/>
                  </a:schemeClr>
                </a:solidFill>
                <a:latin typeface="Arial" panose="020B0604020202020204" pitchFamily="34" charset="0"/>
              </a:rPr>
              <a:t>CÁC CƠ SỞ QUẢN LÝ RỦI RO</a:t>
            </a:r>
            <a:endParaRPr lang="en-US" dirty="0">
              <a:solidFill>
                <a:schemeClr val="accent1">
                  <a:lumMod val="50000"/>
                </a:schemeClr>
              </a:solidFill>
            </a:endParaRPr>
          </a:p>
        </p:txBody>
      </p:sp>
      <p:graphicFrame>
        <p:nvGraphicFramePr>
          <p:cNvPr id="7" name="Content Placeholder 4">
            <a:extLst>
              <a:ext uri="{FF2B5EF4-FFF2-40B4-BE49-F238E27FC236}">
                <a16:creationId xmlns:a16="http://schemas.microsoft.com/office/drawing/2014/main" id="{B6C4C48C-BC18-4DDF-B445-B7E1CC198FB2}"/>
              </a:ext>
            </a:extLst>
          </p:cNvPr>
          <p:cNvGraphicFramePr>
            <a:graphicFrameLocks noGrp="1"/>
          </p:cNvGraphicFramePr>
          <p:nvPr>
            <p:ph idx="1"/>
            <p:extLst/>
          </p:nvPr>
        </p:nvGraphicFramePr>
        <p:xfrm>
          <a:off x="2152650" y="1507664"/>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127755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99A8C-1855-47B0-811D-F6A4E2AB22F2}"/>
              </a:ext>
            </a:extLst>
          </p:cNvPr>
          <p:cNvSpPr>
            <a:spLocks noGrp="1"/>
          </p:cNvSpPr>
          <p:nvPr>
            <p:ph type="title"/>
          </p:nvPr>
        </p:nvSpPr>
        <p:spPr/>
        <p:txBody>
          <a:bodyPr>
            <a:noAutofit/>
          </a:bodyPr>
          <a:lstStyle/>
          <a:p>
            <a:r>
              <a:rPr lang="en-US" sz="2400" smtClean="0">
                <a:solidFill>
                  <a:schemeClr val="accent1">
                    <a:lumMod val="50000"/>
                  </a:schemeClr>
                </a:solidFill>
                <a:latin typeface="Arial" panose="020B0604020202020204" pitchFamily="34" charset="0"/>
              </a:rPr>
              <a:t>QUẢN LÝ DỰ ÁN VÀ QUẢN LÝ RỦI RO CHO CÁC DỰ ÁN </a:t>
            </a:r>
            <a:br>
              <a:rPr lang="en-US" sz="2400" smtClean="0">
                <a:solidFill>
                  <a:schemeClr val="accent1">
                    <a:lumMod val="50000"/>
                  </a:schemeClr>
                </a:solidFill>
                <a:latin typeface="Arial" panose="020B0604020202020204" pitchFamily="34" charset="0"/>
              </a:rPr>
            </a:br>
            <a:r>
              <a:rPr lang="en-US" sz="2400" smtClean="0">
                <a:solidFill>
                  <a:schemeClr val="accent1">
                    <a:lumMod val="50000"/>
                  </a:schemeClr>
                </a:solidFill>
                <a:latin typeface="Arial" panose="020B0604020202020204" pitchFamily="34" charset="0"/>
              </a:rPr>
              <a:t>HIỆU QUẢ NĂNG LƯỢNG</a:t>
            </a:r>
            <a:endParaRPr lang="en-US" sz="2400" dirty="0">
              <a:solidFill>
                <a:schemeClr val="accent1">
                  <a:lumMod val="50000"/>
                </a:schemeClr>
              </a:solidFill>
            </a:endParaRPr>
          </a:p>
        </p:txBody>
      </p:sp>
      <p:pic>
        <p:nvPicPr>
          <p:cNvPr id="4" name="Picture 3">
            <a:extLst>
              <a:ext uri="{FF2B5EF4-FFF2-40B4-BE49-F238E27FC236}">
                <a16:creationId xmlns:a16="http://schemas.microsoft.com/office/drawing/2014/main" id="{3E832946-3D2F-4596-9DED-95AA31432A98}"/>
              </a:ext>
            </a:extLst>
          </p:cNvPr>
          <p:cNvPicPr>
            <a:picLocks noChangeAspect="1"/>
          </p:cNvPicPr>
          <p:nvPr/>
        </p:nvPicPr>
        <p:blipFill>
          <a:blip r:embed="rId2"/>
          <a:stretch>
            <a:fillRect/>
          </a:stretch>
        </p:blipFill>
        <p:spPr>
          <a:xfrm>
            <a:off x="1348153" y="1461760"/>
            <a:ext cx="9495693" cy="4679104"/>
          </a:xfrm>
          <a:prstGeom prst="rect">
            <a:avLst/>
          </a:prstGeom>
        </p:spPr>
      </p:pic>
    </p:spTree>
    <p:extLst>
      <p:ext uri="{BB962C8B-B14F-4D97-AF65-F5344CB8AC3E}">
        <p14:creationId xmlns:p14="http://schemas.microsoft.com/office/powerpoint/2010/main" val="37337483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5B9F0-E7D1-469F-97CB-5E91A2BD473F}"/>
              </a:ext>
            </a:extLst>
          </p:cNvPr>
          <p:cNvSpPr>
            <a:spLocks noGrp="1"/>
          </p:cNvSpPr>
          <p:nvPr>
            <p:ph type="title"/>
          </p:nvPr>
        </p:nvSpPr>
        <p:spPr/>
        <p:txBody>
          <a:bodyPr>
            <a:normAutofit fontScale="90000"/>
          </a:bodyPr>
          <a:lstStyle/>
          <a:p>
            <a:r>
              <a:rPr lang="en-GB" sz="2800" smtClean="0">
                <a:solidFill>
                  <a:schemeClr val="accent1">
                    <a:lumMod val="50000"/>
                  </a:schemeClr>
                </a:solidFill>
                <a:latin typeface="Arial" panose="020B0604020202020204" pitchFamily="34" charset="0"/>
                <a:ea typeface="ＭＳ Ｐゴシック" panose="020B0600070205080204" pitchFamily="34" charset="-128"/>
              </a:rPr>
              <a:t>QUIZZ</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94844629-F407-4C22-A7B3-04F6314367A0}"/>
              </a:ext>
            </a:extLst>
          </p:cNvPr>
          <p:cNvSpPr>
            <a:spLocks noGrp="1"/>
          </p:cNvSpPr>
          <p:nvPr>
            <p:ph type="body" idx="1"/>
          </p:nvPr>
        </p:nvSpPr>
        <p:spPr>
          <a:xfrm>
            <a:off x="609600" y="1453265"/>
            <a:ext cx="10972800" cy="5265534"/>
          </a:xfrm>
        </p:spPr>
        <p:txBody>
          <a:bodyPr>
            <a:normAutofit/>
          </a:bodyPr>
          <a:lstStyle/>
          <a:p>
            <a:pPr marL="342900" indent="-342900" algn="just">
              <a:lnSpc>
                <a:spcPts val="1400"/>
              </a:lnSpc>
              <a:spcBef>
                <a:spcPts val="600"/>
              </a:spcBef>
              <a:buAutoNum type="arabicPeriod"/>
            </a:pPr>
            <a:r>
              <a:rPr lang="vi-VN" sz="1800" b="0" i="0" dirty="0">
                <a:solidFill>
                  <a:srgbClr val="000000"/>
                </a:solidFill>
                <a:effectLst/>
                <a:latin typeface="Arial" panose="020B0604020202020204" pitchFamily="34" charset="0"/>
                <a:cs typeface="Arial" panose="020B0604020202020204" pitchFamily="34" charset="0"/>
              </a:rPr>
              <a:t>Khi phân tích trong điều kiện rủi ro mà hiệu quả dự án không đạt thì</a:t>
            </a:r>
            <a:r>
              <a:rPr lang="en-US" sz="1800" dirty="0">
                <a:solidFill>
                  <a:srgbClr val="000000"/>
                </a:solidFill>
                <a:latin typeface="Arial" panose="020B0604020202020204" pitchFamily="34" charset="0"/>
                <a:cs typeface="Arial" panose="020B0604020202020204" pitchFamily="34" charset="0"/>
              </a:rPr>
              <a:t>:</a:t>
            </a:r>
          </a:p>
          <a:p>
            <a:pPr marL="0" indent="0" algn="just">
              <a:lnSpc>
                <a:spcPts val="1400"/>
              </a:lnSpc>
              <a:spcBef>
                <a:spcPts val="600"/>
              </a:spcBef>
              <a:buNone/>
            </a:pP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p>
          <a:p>
            <a:pPr marL="0" indent="0" algn="just">
              <a:lnSpc>
                <a:spcPts val="1400"/>
              </a:lnSpc>
              <a:spcBef>
                <a:spcPts val="600"/>
              </a:spcBef>
              <a:buNone/>
            </a:pPr>
            <a:r>
              <a:rPr lang="en-US" sz="1800">
                <a:solidFill>
                  <a:srgbClr val="000000"/>
                </a:solidFill>
                <a:latin typeface="Arial" panose="020B0604020202020204" pitchFamily="34" charset="0"/>
                <a:cs typeface="Arial" panose="020B0604020202020204" pitchFamily="34" charset="0"/>
              </a:rPr>
              <a:t> </a:t>
            </a:r>
            <a:r>
              <a:rPr lang="en-US" sz="1800" smtClean="0">
                <a:solidFill>
                  <a:srgbClr val="000000"/>
                </a:solidFill>
                <a:latin typeface="Arial" panose="020B0604020202020204" pitchFamily="34" charset="0"/>
                <a:cs typeface="Arial" panose="020B0604020202020204" pitchFamily="34" charset="0"/>
              </a:rPr>
              <a:t>  A) </a:t>
            </a:r>
            <a:r>
              <a:rPr lang="vi-VN" sz="1800" b="0" i="0" smtClean="0">
                <a:solidFill>
                  <a:srgbClr val="000000"/>
                </a:solidFill>
                <a:effectLst/>
                <a:latin typeface="Arial" panose="020B0604020202020204" pitchFamily="34" charset="0"/>
                <a:cs typeface="Arial" panose="020B0604020202020204" pitchFamily="34" charset="0"/>
              </a:rPr>
              <a:t>cần </a:t>
            </a:r>
            <a:r>
              <a:rPr lang="vi-VN" sz="1800" b="0" i="0" dirty="0">
                <a:solidFill>
                  <a:srgbClr val="000000"/>
                </a:solidFill>
                <a:effectLst/>
                <a:latin typeface="Arial" panose="020B0604020202020204" pitchFamily="34" charset="0"/>
                <a:cs typeface="Arial" panose="020B0604020202020204" pitchFamily="34" charset="0"/>
              </a:rPr>
              <a:t>điều chỉnh mức độ rủi ro thấp hơn</a:t>
            </a:r>
            <a:r>
              <a:rPr lang="en-US" sz="1800" b="0" i="0" dirty="0">
                <a:solidFill>
                  <a:srgbClr val="000000"/>
                </a:solidFill>
                <a:effectLst/>
                <a:latin typeface="Arial" panose="020B0604020202020204" pitchFamily="34" charset="0"/>
                <a:cs typeface="Arial" panose="020B0604020202020204" pitchFamily="34" charset="0"/>
              </a:rPr>
              <a:t>		</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B) </a:t>
            </a:r>
            <a:r>
              <a:rPr lang="vi-VN" sz="1800" b="0" i="0" dirty="0">
                <a:solidFill>
                  <a:srgbClr val="000000"/>
                </a:solidFill>
                <a:effectLst/>
                <a:latin typeface="Arial" panose="020B0604020202020204" pitchFamily="34" charset="0"/>
                <a:cs typeface="Arial" panose="020B0604020202020204" pitchFamily="34" charset="0"/>
              </a:rPr>
              <a:t>cần thay đổi phương pháp phân t</a:t>
            </a:r>
            <a:endParaRPr lang="en-US" sz="1800" b="0" i="0" dirty="0">
              <a:solidFill>
                <a:srgbClr val="000000"/>
              </a:solidFill>
              <a:effectLst/>
              <a:latin typeface="Arial" panose="020B0604020202020204" pitchFamily="34" charset="0"/>
              <a:cs typeface="Arial" panose="020B0604020202020204" pitchFamily="34" charset="0"/>
            </a:endParaRPr>
          </a:p>
          <a:p>
            <a:pPr marL="186262" indent="0" algn="just">
              <a:lnSpc>
                <a:spcPts val="1400"/>
              </a:lnSpc>
              <a:buNone/>
            </a:pP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C)</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vi-VN" sz="1800" b="1" i="0" dirty="0">
                <a:solidFill>
                  <a:srgbClr val="000000"/>
                </a:solidFill>
                <a:effectLst/>
                <a:latin typeface="Arial" panose="020B0604020202020204" pitchFamily="34" charset="0"/>
                <a:cs typeface="Arial" panose="020B0604020202020204" pitchFamily="34" charset="0"/>
              </a:rPr>
              <a:t>cần điều chỉnh lại thiết kế dự án </a:t>
            </a:r>
            <a:r>
              <a:rPr lang="en-US" sz="1800" b="1" i="0" dirty="0">
                <a:solidFill>
                  <a:srgbClr val="000000"/>
                </a:solidFill>
                <a:effectLst/>
                <a:latin typeface="Arial" panose="020B0604020202020204" pitchFamily="34" charset="0"/>
                <a:cs typeface="Arial" panose="020B0604020202020204" pitchFamily="34" charset="0"/>
              </a:rPr>
              <a:t>	</a:t>
            </a:r>
            <a:r>
              <a:rPr lang="en-US" sz="1800" b="1" i="0">
                <a:solidFill>
                  <a:srgbClr val="000000"/>
                </a:solidFill>
                <a:effectLst/>
                <a:latin typeface="Arial" panose="020B0604020202020204" pitchFamily="34" charset="0"/>
                <a:cs typeface="Arial" panose="020B0604020202020204" pitchFamily="34" charset="0"/>
              </a:rPr>
              <a:t>	</a:t>
            </a:r>
            <a:r>
              <a:rPr lang="fr-FR" sz="1800" smtClean="0">
                <a:solidFill>
                  <a:srgbClr val="000000"/>
                </a:solidFill>
                <a:latin typeface="Arial" panose="020B0604020202020204" pitchFamily="34" charset="0"/>
                <a:ea typeface="ＭＳ Ｐゴシック" panose="020B0600070205080204" pitchFamily="34" charset="-128"/>
                <a:cs typeface="Arial" panose="020B0604020202020204" pitchFamily="34" charset="0"/>
              </a:rPr>
              <a:t>D</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vi-VN" sz="1800" b="0" i="0" dirty="0">
                <a:solidFill>
                  <a:srgbClr val="000000"/>
                </a:solidFill>
                <a:effectLst/>
                <a:latin typeface="Arial" panose="020B0604020202020204" pitchFamily="34" charset="0"/>
                <a:cs typeface="Arial" panose="020B0604020202020204" pitchFamily="34" charset="0"/>
              </a:rPr>
              <a:t>cần thay đổi chỉ tiêu đánh giá dự án</a:t>
            </a:r>
            <a:r>
              <a:rPr lang="vi-VN" sz="1800" dirty="0">
                <a:latin typeface="Arial" panose="020B0604020202020204" pitchFamily="34" charset="0"/>
                <a:cs typeface="Arial" panose="020B0604020202020204" pitchFamily="34" charset="0"/>
              </a:rPr>
              <a:t> </a:t>
            </a:r>
            <a:endParaRPr lang="en-US"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2. Chi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phí</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cơ</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hội</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là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của</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một</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dự</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án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là:</a:t>
            </a: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p>
          <a:p>
            <a:pPr marL="186262"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 Chi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phí</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biến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đổi</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theo</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sản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lượng</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B) Chi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phí</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xuất</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hiện</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trong</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tương</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lai</a:t>
            </a: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algn="just">
              <a:lnSpc>
                <a:spcPts val="1400"/>
              </a:lnSpc>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C)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Lợi</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ích</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mất</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đi</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do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không</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lựa</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chọn</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dự</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án</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b="1"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khác</a:t>
            </a:r>
            <a:r>
              <a:rPr lang="fr-FR" sz="1800" b="1">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smtClean="0">
                <a:solidFill>
                  <a:srgbClr val="000000"/>
                </a:solidFill>
                <a:latin typeface="Arial" panose="020B0604020202020204" pitchFamily="34" charset="0"/>
                <a:ea typeface="ＭＳ Ｐゴシック" panose="020B0600070205080204" pitchFamily="34" charset="-128"/>
                <a:cs typeface="Arial" panose="020B0604020202020204" pitchFamily="34" charset="0"/>
              </a:rPr>
              <a:t>D</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Chi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phí</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phát</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sinh</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trong</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quá</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khứ</a:t>
            </a: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3. </a:t>
            </a:r>
            <a:r>
              <a:rPr lang="en-US" sz="1800" b="0" i="0" dirty="0" err="1">
                <a:solidFill>
                  <a:srgbClr val="000000"/>
                </a:solidFill>
                <a:effectLst/>
                <a:latin typeface="Arial" panose="020B0604020202020204" pitchFamily="34" charset="0"/>
                <a:cs typeface="Arial" panose="020B0604020202020204" pitchFamily="34" charset="0"/>
              </a:rPr>
              <a:t>Để</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giảm</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thiểu</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rủi</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ro</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thua</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lỗ</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của</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dự</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án</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nên</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phân</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tích</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dự</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án</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với</a:t>
            </a:r>
            <a:r>
              <a:rPr lang="en-US" sz="1800" b="0" i="0" dirty="0">
                <a:solidFill>
                  <a:srgbClr val="000000"/>
                </a:solidFill>
                <a:effectLst/>
                <a:latin typeface="Arial" panose="020B0604020202020204" pitchFamily="34" charset="0"/>
                <a:cs typeface="Arial" panose="020B0604020202020204" pitchFamily="34" charset="0"/>
              </a:rPr>
              <a:t>:</a:t>
            </a:r>
            <a:r>
              <a:rPr lang="en-US" sz="1800" dirty="0">
                <a:latin typeface="Arial" panose="020B0604020202020204" pitchFamily="34" charset="0"/>
                <a:cs typeface="Arial" panose="020B0604020202020204" pitchFamily="34" charset="0"/>
              </a:rPr>
              <a:t> </a:t>
            </a:r>
          </a:p>
          <a:p>
            <a:pPr marL="342900" indent="-342900" algn="just">
              <a:lnSpc>
                <a:spcPts val="1400"/>
              </a:lnSpc>
              <a:buAutoNum type="alphaUcParenR"/>
            </a:pPr>
            <a:endParaRPr lang="en-US" sz="1800" b="1" i="0" dirty="0">
              <a:solidFill>
                <a:srgbClr val="000000"/>
              </a:solidFill>
              <a:effectLst/>
              <a:latin typeface="Arial" panose="020B0604020202020204" pitchFamily="34" charset="0"/>
              <a:cs typeface="Arial" panose="020B0604020202020204" pitchFamily="34" charset="0"/>
            </a:endParaRPr>
          </a:p>
          <a:p>
            <a:pPr marL="0" indent="0" algn="just">
              <a:lnSpc>
                <a:spcPts val="1400"/>
              </a:lnSpc>
              <a:buNone/>
            </a:pPr>
            <a:r>
              <a:rPr lang="en-US" sz="1800" b="1" i="0" smtClean="0">
                <a:solidFill>
                  <a:srgbClr val="000000"/>
                </a:solidFill>
                <a:effectLst/>
                <a:latin typeface="Arial" panose="020B0604020202020204" pitchFamily="34" charset="0"/>
                <a:cs typeface="Arial" panose="020B0604020202020204" pitchFamily="34" charset="0"/>
              </a:rPr>
              <a:t>A) </a:t>
            </a:r>
            <a:r>
              <a:rPr lang="vi-VN" sz="1800" b="1" i="0" smtClean="0">
                <a:solidFill>
                  <a:srgbClr val="000000"/>
                </a:solidFill>
                <a:effectLst/>
                <a:latin typeface="Arial" panose="020B0604020202020204" pitchFamily="34" charset="0"/>
                <a:cs typeface="Arial" panose="020B0604020202020204" pitchFamily="34" charset="0"/>
              </a:rPr>
              <a:t>Tuổi </a:t>
            </a:r>
            <a:r>
              <a:rPr lang="vi-VN" sz="1800" b="1" i="0" dirty="0">
                <a:solidFill>
                  <a:srgbClr val="000000"/>
                </a:solidFill>
                <a:effectLst/>
                <a:latin typeface="Arial" panose="020B0604020202020204" pitchFamily="34" charset="0"/>
                <a:cs typeface="Arial" panose="020B0604020202020204" pitchFamily="34" charset="0"/>
              </a:rPr>
              <a:t>thọ dài hơn</a:t>
            </a:r>
            <a:r>
              <a:rPr lang="en-US" sz="1800" b="0" i="0" dirty="0">
                <a:solidFill>
                  <a:srgbClr val="000000"/>
                </a:solidFill>
                <a:effectLst/>
                <a:latin typeface="Arial" panose="020B0604020202020204" pitchFamily="34" charset="0"/>
                <a:cs typeface="Arial" panose="020B0604020202020204" pitchFamily="34" charset="0"/>
              </a:rPr>
              <a:t>			</a:t>
            </a:r>
            <a:r>
              <a:rPr lang="en-US" sz="1800" b="0" i="0">
                <a:solidFill>
                  <a:srgbClr val="000000"/>
                </a:solidFill>
                <a:effectLst/>
                <a:latin typeface="Arial" panose="020B0604020202020204" pitchFamily="34" charset="0"/>
                <a:cs typeface="Arial" panose="020B0604020202020204" pitchFamily="34" charset="0"/>
              </a:rPr>
              <a:t>	</a:t>
            </a:r>
            <a:r>
              <a:rPr lang="fr-FR" sz="1800" smtClean="0">
                <a:solidFill>
                  <a:srgbClr val="000000"/>
                </a:solidFill>
                <a:latin typeface="Arial" panose="020B0604020202020204" pitchFamily="34" charset="0"/>
                <a:ea typeface="ＭＳ Ｐゴシック" panose="020B0600070205080204" pitchFamily="34" charset="-128"/>
                <a:cs typeface="Arial" panose="020B0604020202020204" pitchFamily="34" charset="0"/>
              </a:rPr>
              <a:t>B</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vi-VN" sz="1800" b="0" i="0" dirty="0">
                <a:solidFill>
                  <a:srgbClr val="000000"/>
                </a:solidFill>
                <a:effectLst/>
                <a:latin typeface="Arial" panose="020B0604020202020204" pitchFamily="34" charset="0"/>
                <a:cs typeface="Arial" panose="020B0604020202020204" pitchFamily="34" charset="0"/>
              </a:rPr>
              <a:t>Hệ số chiết khấu lớn hơn</a:t>
            </a:r>
            <a:r>
              <a:rPr lang="vi-VN" sz="1800" dirty="0">
                <a:latin typeface="Arial" panose="020B0604020202020204" pitchFamily="34" charset="0"/>
                <a:cs typeface="Arial" panose="020B0604020202020204" pitchFamily="34" charset="0"/>
              </a:rPr>
              <a:t> </a:t>
            </a:r>
            <a:endParaRPr lang="en-US" sz="1800" dirty="0">
              <a:latin typeface="Arial" panose="020B0604020202020204" pitchFamily="34" charset="0"/>
              <a:cs typeface="Arial" panose="020B0604020202020204" pitchFamily="34" charset="0"/>
            </a:endParaRPr>
          </a:p>
          <a:p>
            <a:pPr marL="0" indent="0" algn="just">
              <a:lnSpc>
                <a:spcPts val="1400"/>
              </a:lnSpc>
              <a:buNone/>
            </a:pPr>
            <a:endParaRPr lang="en-US" sz="1800" b="0" i="0" dirty="0">
              <a:solidFill>
                <a:srgbClr val="000000"/>
              </a:solidFill>
              <a:effectLst/>
              <a:latin typeface="Arial" panose="020B0604020202020204" pitchFamily="34" charset="0"/>
              <a:cs typeface="Arial" panose="020B0604020202020204" pitchFamily="34" charset="0"/>
            </a:endParaRPr>
          </a:p>
          <a:p>
            <a:pPr marL="0" indent="0" algn="just">
              <a:lnSpc>
                <a:spcPts val="1400"/>
              </a:lnSpc>
              <a:buNone/>
            </a:pPr>
            <a:r>
              <a:rPr lang="en-US" sz="1800" b="0" i="0" dirty="0">
                <a:solidFill>
                  <a:srgbClr val="000000"/>
                </a:solidFill>
                <a:effectLst/>
                <a:latin typeface="Arial" panose="020B0604020202020204" pitchFamily="34" charset="0"/>
                <a:cs typeface="Arial" panose="020B0604020202020204" pitchFamily="34" charset="0"/>
              </a:rPr>
              <a:t>C) </a:t>
            </a:r>
            <a:r>
              <a:rPr lang="vi-VN" sz="1800" b="0" i="0" dirty="0">
                <a:solidFill>
                  <a:srgbClr val="000000"/>
                </a:solidFill>
                <a:effectLst/>
                <a:latin typeface="Arial" panose="020B0604020202020204" pitchFamily="34" charset="0"/>
                <a:cs typeface="Arial" panose="020B0604020202020204" pitchFamily="34" charset="0"/>
              </a:rPr>
              <a:t>Qui mô đầu tư lớn hơn</a:t>
            </a:r>
            <a:r>
              <a:rPr lang="en-US" sz="1800" b="0" i="0" dirty="0">
                <a:solidFill>
                  <a:srgbClr val="000000"/>
                </a:solidFill>
                <a:effectLst/>
                <a:latin typeface="Arial" panose="020B0604020202020204" pitchFamily="34" charset="0"/>
                <a:cs typeface="Arial" panose="020B0604020202020204" pitchFamily="34" charset="0"/>
              </a:rPr>
              <a:t>				</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D) </a:t>
            </a:r>
            <a:r>
              <a:rPr lang="vi-VN" sz="1800" b="0" i="0" dirty="0">
                <a:solidFill>
                  <a:srgbClr val="000000"/>
                </a:solidFill>
                <a:effectLst/>
                <a:latin typeface="Arial" panose="020B0604020202020204" pitchFamily="34" charset="0"/>
                <a:cs typeface="Arial" panose="020B0604020202020204" pitchFamily="34" charset="0"/>
              </a:rPr>
              <a:t>Tỷ lệ vốn vay cao hơn</a:t>
            </a:r>
            <a:r>
              <a:rPr lang="vi-VN" sz="1800" dirty="0">
                <a:latin typeface="Arial" panose="020B0604020202020204" pitchFamily="34" charset="0"/>
                <a:cs typeface="Arial" panose="020B0604020202020204" pitchFamily="34" charset="0"/>
              </a:rPr>
              <a:t> </a:t>
            </a: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endParaRPr lang="fr-FR" sz="1800" b="0" i="0" dirty="0">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r>
              <a:rPr lang="fr-FR" sz="1800" b="0" i="0" dirty="0">
                <a:solidFill>
                  <a:srgbClr val="000000"/>
                </a:solidFill>
                <a:effectLst/>
                <a:latin typeface="Arial" panose="020B0604020202020204" pitchFamily="34" charset="0"/>
                <a:ea typeface="ＭＳ Ｐゴシック" panose="020B0600070205080204" pitchFamily="34" charset="-128"/>
                <a:cs typeface="Arial" panose="020B0604020202020204" pitchFamily="34" charset="0"/>
              </a:rPr>
              <a:t>4.</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Thời</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gian</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hoàn</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vốn</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của</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dự</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án</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phụ</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thuộc</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vào</a:t>
            </a:r>
            <a:r>
              <a:rPr lang="en-US" sz="1800" b="0" i="0" dirty="0">
                <a:solidFill>
                  <a:srgbClr val="000000"/>
                </a:solidFill>
                <a:effectLst/>
                <a:latin typeface="Arial" panose="020B0604020202020204" pitchFamily="34" charset="0"/>
                <a:cs typeface="Arial" panose="020B0604020202020204" pitchFamily="34" charset="0"/>
              </a:rPr>
              <a:t>:</a:t>
            </a:r>
            <a:r>
              <a:rPr lang="en-US" sz="1800" dirty="0">
                <a:latin typeface="Arial" panose="020B0604020202020204" pitchFamily="34" charset="0"/>
                <a:cs typeface="Arial" panose="020B0604020202020204" pitchFamily="34" charset="0"/>
              </a:rPr>
              <a:t> </a:t>
            </a: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 </a:t>
            </a:r>
            <a:r>
              <a:rPr lang="en-US" sz="1800" b="0" i="0" dirty="0" err="1">
                <a:solidFill>
                  <a:srgbClr val="000000"/>
                </a:solidFill>
                <a:effectLst/>
                <a:latin typeface="Arial" panose="020B0604020202020204" pitchFamily="34" charset="0"/>
                <a:cs typeface="Arial" panose="020B0604020202020204" pitchFamily="34" charset="0"/>
              </a:rPr>
              <a:t>Dòng</a:t>
            </a:r>
            <a:r>
              <a:rPr lang="en-US" sz="1800" b="0" i="0" dirty="0">
                <a:solidFill>
                  <a:srgbClr val="000000"/>
                </a:solidFill>
                <a:effectLst/>
                <a:latin typeface="Arial" panose="020B0604020202020204" pitchFamily="34" charset="0"/>
                <a:cs typeface="Arial" panose="020B0604020202020204" pitchFamily="34" charset="0"/>
              </a:rPr>
              <a:t> CFBT					</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B) </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Dòng</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CFAT</a:t>
            </a:r>
            <a:endParaRPr lang="en-US"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C) MARR				</a:t>
            </a:r>
            <a:r>
              <a:rPr lang="fr-FR"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smtClean="0">
                <a:solidFill>
                  <a:srgbClr val="000000"/>
                </a:solidFill>
                <a:latin typeface="Arial" panose="020B0604020202020204" pitchFamily="34" charset="0"/>
                <a:ea typeface="ＭＳ Ｐゴシック" panose="020B0600070205080204" pitchFamily="34" charset="-128"/>
                <a:cs typeface="Arial" panose="020B0604020202020204" pitchFamily="34" charset="0"/>
              </a:rPr>
              <a:t>D</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Tuổi</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thọ</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dự</a:t>
            </a:r>
            <a:r>
              <a:rPr lang="en-US" sz="1800" b="0" i="0" dirty="0">
                <a:solidFill>
                  <a:srgbClr val="000000"/>
                </a:solidFill>
                <a:effectLst/>
                <a:latin typeface="Arial" panose="020B0604020202020204" pitchFamily="34" charset="0"/>
                <a:cs typeface="Arial" panose="020B0604020202020204" pitchFamily="34" charset="0"/>
              </a:rPr>
              <a:t> </a:t>
            </a:r>
            <a:r>
              <a:rPr lang="en-US" sz="1800" b="0" i="0" dirty="0" err="1">
                <a:solidFill>
                  <a:srgbClr val="000000"/>
                </a:solidFill>
                <a:effectLst/>
                <a:latin typeface="Arial" panose="020B0604020202020204" pitchFamily="34" charset="0"/>
                <a:cs typeface="Arial" panose="020B0604020202020204" pitchFamily="34" charset="0"/>
              </a:rPr>
              <a:t>án</a:t>
            </a:r>
            <a:r>
              <a:rPr lang="en-US" sz="1800" dirty="0">
                <a:latin typeface="Arial" panose="020B0604020202020204" pitchFamily="34" charset="0"/>
                <a:cs typeface="Arial" panose="020B0604020202020204" pitchFamily="34" charset="0"/>
              </a:rPr>
              <a:t> </a:t>
            </a: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endParaRPr lang="en-US" sz="1800" dirty="0"/>
          </a:p>
        </p:txBody>
      </p:sp>
    </p:spTree>
    <p:extLst>
      <p:ext uri="{BB962C8B-B14F-4D97-AF65-F5344CB8AC3E}">
        <p14:creationId xmlns:p14="http://schemas.microsoft.com/office/powerpoint/2010/main" val="27819574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CẢM ƠN</a:t>
            </a:r>
            <a:endPar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2583124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CDBA-EDB3-4E9B-AB92-C8AC7C25223F}"/>
              </a:ext>
            </a:extLst>
          </p:cNvPr>
          <p:cNvSpPr>
            <a:spLocks noGrp="1"/>
          </p:cNvSpPr>
          <p:nvPr>
            <p:ph type="title"/>
          </p:nvPr>
        </p:nvSpPr>
        <p:spPr/>
        <p:txBody>
          <a:bodyPr>
            <a:noAutofit/>
          </a:bodyPr>
          <a:lstStyle/>
          <a:p>
            <a:r>
              <a:rPr lang="en-US" sz="3200" smtClean="0">
                <a:solidFill>
                  <a:schemeClr val="accent1">
                    <a:lumMod val="50000"/>
                  </a:schemeClr>
                </a:solidFill>
                <a:latin typeface="Arial" panose="020B0604020202020204" pitchFamily="34" charset="0"/>
                <a:ea typeface="ＭＳ Ｐゴシック" charset="-128"/>
              </a:rPr>
              <a:t>1.2. CÁC KHÁI NIỆM TÀI CHÍNH CƠ BẢN</a:t>
            </a:r>
            <a:endParaRPr lang="en-US" sz="3200" dirty="0">
              <a:solidFill>
                <a:schemeClr val="accent1">
                  <a:lumMod val="50000"/>
                </a:schemeClr>
              </a:solidFill>
            </a:endParaRPr>
          </a:p>
        </p:txBody>
      </p:sp>
      <p:graphicFrame>
        <p:nvGraphicFramePr>
          <p:cNvPr id="4" name="Content Placeholder 4">
            <a:extLst>
              <a:ext uri="{FF2B5EF4-FFF2-40B4-BE49-F238E27FC236}">
                <a16:creationId xmlns:a16="http://schemas.microsoft.com/office/drawing/2014/main" id="{32EDE488-F059-4BF7-82D9-54C21EEFE654}"/>
              </a:ext>
            </a:extLst>
          </p:cNvPr>
          <p:cNvGraphicFramePr>
            <a:graphicFrameLocks noGrp="1"/>
          </p:cNvGraphicFramePr>
          <p:nvPr>
            <p:ph idx="4294967295"/>
            <p:extLst>
              <p:ext uri="{D42A27DB-BD31-4B8C-83A1-F6EECF244321}">
                <p14:modId xmlns:p14="http://schemas.microsoft.com/office/powerpoint/2010/main" val="3628627382"/>
              </p:ext>
            </p:extLst>
          </p:nvPr>
        </p:nvGraphicFramePr>
        <p:xfrm>
          <a:off x="783431" y="1303929"/>
          <a:ext cx="10625137" cy="49450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03450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BD3D3-DA6B-498B-883C-B703602386DF}"/>
              </a:ext>
            </a:extLst>
          </p:cNvPr>
          <p:cNvSpPr>
            <a:spLocks noGrp="1"/>
          </p:cNvSpPr>
          <p:nvPr>
            <p:ph type="title"/>
          </p:nvPr>
        </p:nvSpPr>
        <p:spPr/>
        <p:txBody>
          <a:bodyPr>
            <a:noAutofit/>
          </a:bodyPr>
          <a:lstStyle/>
          <a:p>
            <a:r>
              <a:rPr lang="en-US" sz="3200" smtClean="0">
                <a:solidFill>
                  <a:schemeClr val="accent1">
                    <a:lumMod val="50000"/>
                  </a:schemeClr>
                </a:solidFill>
                <a:latin typeface="Arial" panose="020B0604020202020204" pitchFamily="34" charset="0"/>
                <a:ea typeface="ＭＳ Ｐゴシック" charset="-128"/>
              </a:rPr>
              <a:t>1.2. CÁC KHÁI NIỆM TÀI CHÍNH CƠ BẢN (TIẾP)</a:t>
            </a:r>
            <a:endParaRPr lang="en-US" sz="3200" dirty="0">
              <a:solidFill>
                <a:schemeClr val="accent1">
                  <a:lumMod val="50000"/>
                </a:schemeClr>
              </a:solidFill>
            </a:endParaRPr>
          </a:p>
        </p:txBody>
      </p:sp>
      <p:graphicFrame>
        <p:nvGraphicFramePr>
          <p:cNvPr id="4" name="Content Placeholder 4">
            <a:extLst>
              <a:ext uri="{FF2B5EF4-FFF2-40B4-BE49-F238E27FC236}">
                <a16:creationId xmlns:a16="http://schemas.microsoft.com/office/drawing/2014/main" id="{A37750C9-1BBC-443F-B68A-9AC84DCCF2DE}"/>
              </a:ext>
            </a:extLst>
          </p:cNvPr>
          <p:cNvGraphicFramePr>
            <a:graphicFrameLocks noGrp="1"/>
          </p:cNvGraphicFramePr>
          <p:nvPr>
            <p:ph idx="4294967295"/>
            <p:extLst>
              <p:ext uri="{D42A27DB-BD31-4B8C-83A1-F6EECF244321}">
                <p14:modId xmlns:p14="http://schemas.microsoft.com/office/powerpoint/2010/main" val="3808496234"/>
              </p:ext>
            </p:extLst>
          </p:nvPr>
        </p:nvGraphicFramePr>
        <p:xfrm>
          <a:off x="884237" y="1430598"/>
          <a:ext cx="10423525" cy="45323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10103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5C7CB-3D9A-4219-8634-4467D3B6099A}"/>
              </a:ext>
            </a:extLst>
          </p:cNvPr>
          <p:cNvSpPr>
            <a:spLocks noGrp="1"/>
          </p:cNvSpPr>
          <p:nvPr>
            <p:ph type="title"/>
          </p:nvPr>
        </p:nvSpPr>
        <p:spPr>
          <a:xfrm>
            <a:off x="609600" y="575929"/>
            <a:ext cx="10972800" cy="495200"/>
          </a:xfrm>
        </p:spPr>
        <p:txBody>
          <a:bodyPr>
            <a:noAutofit/>
          </a:bodyPr>
          <a:lstStyle/>
          <a:p>
            <a:r>
              <a:rPr lang="en-US" sz="3200" b="1" smtClean="0">
                <a:solidFill>
                  <a:schemeClr val="accent1">
                    <a:lumMod val="50000"/>
                  </a:schemeClr>
                </a:solidFill>
                <a:latin typeface="Arial" panose="020B0604020202020204" pitchFamily="34" charset="0"/>
                <a:ea typeface="ＭＳ Ｐゴシック" charset="-128"/>
              </a:rPr>
              <a:t>1.3. DÒNG TIỀN DỰ ÁN</a:t>
            </a:r>
            <a:endParaRPr lang="en-US" sz="3200" dirty="0">
              <a:solidFill>
                <a:schemeClr val="accent1">
                  <a:lumMod val="50000"/>
                </a:schemeClr>
              </a:solidFill>
            </a:endParaRPr>
          </a:p>
        </p:txBody>
      </p:sp>
      <p:graphicFrame>
        <p:nvGraphicFramePr>
          <p:cNvPr id="5" name="Diagram 4">
            <a:extLst>
              <a:ext uri="{FF2B5EF4-FFF2-40B4-BE49-F238E27FC236}">
                <a16:creationId xmlns:a16="http://schemas.microsoft.com/office/drawing/2014/main" id="{A9C28F6C-96FE-4988-894D-7FE6D2535CC8}"/>
              </a:ext>
            </a:extLst>
          </p:cNvPr>
          <p:cNvGraphicFramePr/>
          <p:nvPr>
            <p:extLst/>
          </p:nvPr>
        </p:nvGraphicFramePr>
        <p:xfrm>
          <a:off x="745588" y="1663933"/>
          <a:ext cx="10339754" cy="40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09893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07FF3-CF50-4FDB-A8BD-4A6DDC2A43C7}"/>
              </a:ext>
            </a:extLst>
          </p:cNvPr>
          <p:cNvSpPr>
            <a:spLocks noGrp="1"/>
          </p:cNvSpPr>
          <p:nvPr>
            <p:ph type="title"/>
          </p:nvPr>
        </p:nvSpPr>
        <p:spPr>
          <a:xfrm>
            <a:off x="609600" y="548633"/>
            <a:ext cx="10972800" cy="495200"/>
          </a:xfrm>
        </p:spPr>
        <p:txBody>
          <a:bodyPr>
            <a:noAutofit/>
          </a:bodyPr>
          <a:lstStyle/>
          <a:p>
            <a:r>
              <a:rPr lang="en-US" sz="2400" b="1" smtClean="0">
                <a:solidFill>
                  <a:schemeClr val="accent1">
                    <a:lumMod val="50000"/>
                  </a:schemeClr>
                </a:solidFill>
                <a:latin typeface="Arial" panose="020B0604020202020204" pitchFamily="34" charset="0"/>
                <a:ea typeface="ＭＳ Ｐゴシック" charset="-128"/>
              </a:rPr>
              <a:t>1.4. GIÁ TRỊ THEO THỜI GIAN CỦA DÒNG TIỀN -  </a:t>
            </a:r>
            <a:br>
              <a:rPr lang="en-US" sz="2400" b="1" smtClean="0">
                <a:solidFill>
                  <a:schemeClr val="accent1">
                    <a:lumMod val="50000"/>
                  </a:schemeClr>
                </a:solidFill>
                <a:latin typeface="Arial" panose="020B0604020202020204" pitchFamily="34" charset="0"/>
                <a:ea typeface="ＭＳ Ｐゴシック" charset="-128"/>
              </a:rPr>
            </a:br>
            <a:r>
              <a:rPr lang="en-US" sz="2400" b="1" smtClean="0">
                <a:solidFill>
                  <a:schemeClr val="accent1">
                    <a:lumMod val="50000"/>
                  </a:schemeClr>
                </a:solidFill>
                <a:latin typeface="Arial" panose="020B0604020202020204" pitchFamily="34" charset="0"/>
                <a:ea typeface="ＭＳ Ｐゴシック" charset="-128"/>
              </a:rPr>
              <a:t>GIÁ TRỊ TƯƠNG ĐƯƠNG</a:t>
            </a:r>
            <a:r>
              <a:rPr lang="en-US" sz="2400" smtClean="0">
                <a:solidFill>
                  <a:schemeClr val="accent1">
                    <a:lumMod val="50000"/>
                  </a:schemeClr>
                </a:solidFill>
                <a:latin typeface="Arial" panose="020B0604020202020204" pitchFamily="34" charset="0"/>
                <a:ea typeface="ＭＳ Ｐゴシック" charset="-128"/>
              </a:rPr>
              <a:t> </a:t>
            </a:r>
            <a:endParaRPr lang="en-US" sz="2400" dirty="0">
              <a:solidFill>
                <a:schemeClr val="accent1">
                  <a:lumMod val="50000"/>
                </a:schemeClr>
              </a:solidFill>
            </a:endParaRPr>
          </a:p>
        </p:txBody>
      </p:sp>
      <p:sp>
        <p:nvSpPr>
          <p:cNvPr id="3" name="Text Placeholder 2">
            <a:extLst>
              <a:ext uri="{FF2B5EF4-FFF2-40B4-BE49-F238E27FC236}">
                <a16:creationId xmlns:a16="http://schemas.microsoft.com/office/drawing/2014/main" id="{C2BF8366-70A7-48BF-84A0-62C707889AA6}"/>
              </a:ext>
            </a:extLst>
          </p:cNvPr>
          <p:cNvSpPr>
            <a:spLocks noGrp="1"/>
          </p:cNvSpPr>
          <p:nvPr>
            <p:ph type="body" idx="1"/>
          </p:nvPr>
        </p:nvSpPr>
        <p:spPr>
          <a:xfrm>
            <a:off x="609600" y="1663933"/>
            <a:ext cx="5664591" cy="4038800"/>
          </a:xfrm>
        </p:spPr>
        <p:txBody>
          <a:bodyPr/>
          <a:lstStyle/>
          <a:p>
            <a:pPr>
              <a:lnSpc>
                <a:spcPct val="80000"/>
              </a:lnSpc>
            </a:pPr>
            <a:r>
              <a:rPr lang="en-US" sz="2000" b="1" dirty="0" err="1">
                <a:solidFill>
                  <a:schemeClr val="tx1"/>
                </a:solidFill>
                <a:latin typeface="Arial" panose="020B0604020202020204" pitchFamily="34" charset="0"/>
                <a:ea typeface="ＭＳ Ｐゴシック" charset="-128"/>
                <a:cs typeface="Arial" panose="020B0604020202020204" pitchFamily="34" charset="0"/>
              </a:rPr>
              <a:t>Ghép</a:t>
            </a:r>
            <a:r>
              <a:rPr lang="en-US" sz="2000" b="1" dirty="0">
                <a:solidFill>
                  <a:schemeClr val="tx1"/>
                </a:solidFill>
                <a:latin typeface="Arial" panose="020B0604020202020204" pitchFamily="34" charset="0"/>
                <a:ea typeface="ＭＳ Ｐゴシック" charset="-128"/>
                <a:cs typeface="Arial" panose="020B0604020202020204" pitchFamily="34" charset="0"/>
              </a:rPr>
              <a:t> </a:t>
            </a:r>
            <a:r>
              <a:rPr lang="en-US" sz="2000" b="1" dirty="0" err="1">
                <a:solidFill>
                  <a:schemeClr val="tx1"/>
                </a:solidFill>
                <a:latin typeface="Arial" panose="020B0604020202020204" pitchFamily="34" charset="0"/>
                <a:ea typeface="ＭＳ Ｐゴシック" charset="-128"/>
                <a:cs typeface="Arial" panose="020B0604020202020204" pitchFamily="34" charset="0"/>
              </a:rPr>
              <a:t>lãi</a:t>
            </a:r>
            <a:r>
              <a:rPr lang="en-US" sz="2000" b="1" dirty="0">
                <a:solidFill>
                  <a:schemeClr val="tx1"/>
                </a:solidFill>
                <a:latin typeface="Arial" panose="020B0604020202020204" pitchFamily="34" charset="0"/>
                <a:ea typeface="ＭＳ Ｐゴシック" charset="-128"/>
                <a:cs typeface="Arial" panose="020B0604020202020204" pitchFamily="34" charset="0"/>
              </a:rPr>
              <a:t> </a:t>
            </a:r>
            <a:r>
              <a:rPr lang="en-US" sz="2000" b="1" dirty="0" err="1">
                <a:solidFill>
                  <a:schemeClr val="tx1"/>
                </a:solidFill>
                <a:latin typeface="Arial" panose="020B0604020202020204" pitchFamily="34" charset="0"/>
                <a:ea typeface="ＭＳ Ｐゴシック" charset="-128"/>
                <a:cs typeface="Arial" panose="020B0604020202020204" pitchFamily="34" charset="0"/>
              </a:rPr>
              <a:t>đơn</a:t>
            </a:r>
            <a:endParaRPr lang="en-US" sz="2000" b="1" dirty="0">
              <a:solidFill>
                <a:schemeClr val="tx1"/>
              </a:solidFill>
              <a:latin typeface="Arial" panose="020B0604020202020204" pitchFamily="34" charset="0"/>
              <a:ea typeface="ＭＳ Ｐゴシック" charset="-128"/>
              <a:cs typeface="Arial" panose="020B0604020202020204" pitchFamily="34" charset="0"/>
            </a:endParaRPr>
          </a:p>
          <a:p>
            <a:pPr>
              <a:lnSpc>
                <a:spcPct val="80000"/>
              </a:lnSpc>
              <a:buFont typeface="Wingdings" pitchFamily="2" charset="2"/>
              <a:buNone/>
            </a:pPr>
            <a:r>
              <a:rPr lang="en-US" sz="2000" dirty="0">
                <a:solidFill>
                  <a:schemeClr val="tx1"/>
                </a:solidFill>
                <a:latin typeface="Arial" panose="020B0604020202020204" pitchFamily="34" charset="0"/>
                <a:ea typeface="ＭＳ Ｐゴシック" charset="-128"/>
                <a:cs typeface="Arial" panose="020B0604020202020204" pitchFamily="34" charset="0"/>
              </a:rPr>
              <a:t> K</a:t>
            </a:r>
            <a:r>
              <a:rPr lang="en-US" sz="2000" baseline="-25000" dirty="0">
                <a:solidFill>
                  <a:schemeClr val="tx1"/>
                </a:solidFill>
                <a:latin typeface="Arial" panose="020B0604020202020204" pitchFamily="34" charset="0"/>
                <a:ea typeface="ＭＳ Ｐゴシック" charset="-128"/>
                <a:cs typeface="Arial" panose="020B0604020202020204" pitchFamily="34" charset="0"/>
              </a:rPr>
              <a:t>0 </a:t>
            </a:r>
            <a:r>
              <a:rPr lang="en-US" sz="2000" dirty="0">
                <a:solidFill>
                  <a:schemeClr val="tx1"/>
                </a:solidFill>
                <a:latin typeface="Arial" panose="020B0604020202020204" pitchFamily="34" charset="0"/>
                <a:ea typeface="ＭＳ Ｐゴシック" charset="-128"/>
                <a:cs typeface="Arial" panose="020B0604020202020204" pitchFamily="34" charset="0"/>
              </a:rPr>
              <a:t>=&gt; K</a:t>
            </a:r>
            <a:r>
              <a:rPr lang="en-US" sz="2000" baseline="-25000" dirty="0">
                <a:solidFill>
                  <a:schemeClr val="tx1"/>
                </a:solidFill>
                <a:latin typeface="Arial" panose="020B0604020202020204" pitchFamily="34" charset="0"/>
                <a:ea typeface="ＭＳ Ｐゴシック" charset="-128"/>
                <a:cs typeface="Arial" panose="020B0604020202020204" pitchFamily="34" charset="0"/>
              </a:rPr>
              <a:t>0</a:t>
            </a:r>
            <a:r>
              <a:rPr lang="en-US" sz="2000" dirty="0">
                <a:solidFill>
                  <a:schemeClr val="tx1"/>
                </a:solidFill>
                <a:latin typeface="Arial" panose="020B0604020202020204" pitchFamily="34" charset="0"/>
                <a:ea typeface="ＭＳ Ｐゴシック" charset="-128"/>
                <a:cs typeface="Arial" panose="020B0604020202020204" pitchFamily="34" charset="0"/>
              </a:rPr>
              <a:t> + K</a:t>
            </a:r>
            <a:r>
              <a:rPr lang="en-US" sz="2000" baseline="-25000" dirty="0">
                <a:solidFill>
                  <a:schemeClr val="tx1"/>
                </a:solidFill>
                <a:latin typeface="Arial" panose="020B0604020202020204" pitchFamily="34" charset="0"/>
                <a:ea typeface="ＭＳ Ｐゴシック" charset="-128"/>
                <a:cs typeface="Arial" panose="020B0604020202020204" pitchFamily="34" charset="0"/>
              </a:rPr>
              <a:t>0 </a:t>
            </a:r>
            <a:r>
              <a:rPr lang="en-US" sz="2000" dirty="0">
                <a:solidFill>
                  <a:schemeClr val="tx1"/>
                </a:solidFill>
                <a:latin typeface="Arial" panose="020B0604020202020204" pitchFamily="34" charset="0"/>
                <a:ea typeface="ＭＳ Ｐゴシック" charset="-128"/>
                <a:cs typeface="Arial" panose="020B0604020202020204" pitchFamily="34" charset="0"/>
              </a:rPr>
              <a:t> * </a:t>
            </a:r>
            <a:r>
              <a:rPr lang="en-US" sz="2000" dirty="0" err="1">
                <a:solidFill>
                  <a:schemeClr val="tx1"/>
                </a:solidFill>
                <a:latin typeface="Arial" panose="020B0604020202020204" pitchFamily="34" charset="0"/>
                <a:ea typeface="ＭＳ Ｐゴシック" charset="-128"/>
                <a:cs typeface="Arial" panose="020B0604020202020204" pitchFamily="34" charset="0"/>
              </a:rPr>
              <a:t>i</a:t>
            </a:r>
            <a:r>
              <a:rPr lang="en-US" sz="2000" dirty="0">
                <a:solidFill>
                  <a:schemeClr val="tx1"/>
                </a:solidFill>
                <a:latin typeface="Arial" panose="020B0604020202020204" pitchFamily="34" charset="0"/>
                <a:ea typeface="ＭＳ Ｐゴシック" charset="-128"/>
                <a:cs typeface="Arial" panose="020B0604020202020204" pitchFamily="34" charset="0"/>
              </a:rPr>
              <a:t> * n</a:t>
            </a:r>
          </a:p>
          <a:p>
            <a:pPr>
              <a:lnSpc>
                <a:spcPct val="80000"/>
              </a:lnSpc>
              <a:buFont typeface="Wingdings" pitchFamily="2" charset="2"/>
              <a:buNone/>
            </a:pP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trong</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đó</a:t>
            </a:r>
            <a:r>
              <a:rPr lang="en-US" sz="2000" dirty="0">
                <a:solidFill>
                  <a:schemeClr val="tx1"/>
                </a:solidFill>
                <a:latin typeface="Arial" panose="020B0604020202020204" pitchFamily="34" charset="0"/>
                <a:ea typeface="ＭＳ Ｐゴシック" charset="-128"/>
                <a:cs typeface="Arial" panose="020B0604020202020204" pitchFamily="34" charset="0"/>
              </a:rPr>
              <a:t> :  </a:t>
            </a:r>
          </a:p>
          <a:p>
            <a:pPr>
              <a:lnSpc>
                <a:spcPct val="80000"/>
              </a:lnSpc>
              <a:buFont typeface="Wingdings" pitchFamily="2" charset="2"/>
              <a:buNone/>
            </a:pPr>
            <a:r>
              <a:rPr lang="en-US" sz="2000" dirty="0">
                <a:solidFill>
                  <a:schemeClr val="tx1"/>
                </a:solidFill>
                <a:latin typeface="Arial" panose="020B0604020202020204" pitchFamily="34" charset="0"/>
                <a:ea typeface="ＭＳ Ｐゴシック" charset="-128"/>
                <a:cs typeface="Arial" panose="020B0604020202020204" pitchFamily="34" charset="0"/>
              </a:rPr>
              <a:t>K</a:t>
            </a:r>
            <a:r>
              <a:rPr lang="en-US" sz="2000" baseline="-25000" dirty="0">
                <a:solidFill>
                  <a:schemeClr val="tx1"/>
                </a:solidFill>
                <a:latin typeface="Arial" panose="020B0604020202020204" pitchFamily="34" charset="0"/>
                <a:ea typeface="ＭＳ Ｐゴシック" charset="-128"/>
                <a:cs typeface="Arial" panose="020B0604020202020204" pitchFamily="34" charset="0"/>
              </a:rPr>
              <a:t>0 </a:t>
            </a:r>
            <a:r>
              <a:rPr lang="en-US" sz="2000" dirty="0">
                <a:solidFill>
                  <a:schemeClr val="tx1"/>
                </a:solidFill>
                <a:latin typeface="Arial" panose="020B0604020202020204" pitchFamily="34" charset="0"/>
                <a:ea typeface="ＭＳ Ｐゴシック" charset="-128"/>
                <a:cs typeface="Arial" panose="020B0604020202020204" pitchFamily="34" charset="0"/>
              </a:rPr>
              <a:t> : </a:t>
            </a:r>
            <a:r>
              <a:rPr lang="en-US" sz="2000" dirty="0" err="1">
                <a:solidFill>
                  <a:schemeClr val="tx1"/>
                </a:solidFill>
                <a:latin typeface="Arial" panose="020B0604020202020204" pitchFamily="34" charset="0"/>
                <a:ea typeface="ＭＳ Ｐゴシック" charset="-128"/>
                <a:cs typeface="Arial" panose="020B0604020202020204" pitchFamily="34" charset="0"/>
              </a:rPr>
              <a:t>Số</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vốn</a:t>
            </a:r>
            <a:r>
              <a:rPr lang="en-US" sz="2000" dirty="0">
                <a:solidFill>
                  <a:schemeClr val="tx1"/>
                </a:solidFill>
                <a:latin typeface="Arial" panose="020B0604020202020204" pitchFamily="34" charset="0"/>
                <a:ea typeface="ＭＳ Ｐゴシック" charset="-128"/>
                <a:cs typeface="Arial" panose="020B0604020202020204" pitchFamily="34" charset="0"/>
              </a:rPr>
              <a:t> ban </a:t>
            </a:r>
            <a:r>
              <a:rPr lang="en-US" sz="2000" dirty="0" err="1">
                <a:solidFill>
                  <a:schemeClr val="tx1"/>
                </a:solidFill>
                <a:latin typeface="Arial" panose="020B0604020202020204" pitchFamily="34" charset="0"/>
                <a:ea typeface="ＭＳ Ｐゴシック" charset="-128"/>
                <a:cs typeface="Arial" panose="020B0604020202020204" pitchFamily="34" charset="0"/>
              </a:rPr>
              <a:t>đầu</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số</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vốn</a:t>
            </a:r>
            <a:r>
              <a:rPr lang="en-US" sz="2000" dirty="0">
                <a:solidFill>
                  <a:schemeClr val="tx1"/>
                </a:solidFill>
                <a:latin typeface="Arial" panose="020B0604020202020204" pitchFamily="34" charset="0"/>
                <a:ea typeface="ＭＳ Ｐゴシック" charset="-128"/>
                <a:cs typeface="Arial" panose="020B0604020202020204" pitchFamily="34" charset="0"/>
              </a:rPr>
              <a:t> ở </a:t>
            </a:r>
            <a:r>
              <a:rPr lang="en-US" sz="2000" dirty="0" err="1">
                <a:solidFill>
                  <a:schemeClr val="tx1"/>
                </a:solidFill>
                <a:latin typeface="Arial" panose="020B0604020202020204" pitchFamily="34" charset="0"/>
                <a:ea typeface="ＭＳ Ｐゴシック" charset="-128"/>
                <a:cs typeface="Arial" panose="020B0604020202020204" pitchFamily="34" charset="0"/>
              </a:rPr>
              <a:t>thời</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điểm</a:t>
            </a:r>
            <a:r>
              <a:rPr lang="en-US" sz="2000" dirty="0">
                <a:solidFill>
                  <a:schemeClr val="tx1"/>
                </a:solidFill>
                <a:latin typeface="Arial" panose="020B0604020202020204" pitchFamily="34" charset="0"/>
                <a:ea typeface="ＭＳ Ｐゴシック" charset="-128"/>
                <a:cs typeface="Arial" panose="020B0604020202020204" pitchFamily="34" charset="0"/>
              </a:rPr>
              <a:t> 0)</a:t>
            </a:r>
          </a:p>
          <a:p>
            <a:pPr>
              <a:lnSpc>
                <a:spcPct val="80000"/>
              </a:lnSpc>
              <a:buFont typeface="Wingdings" pitchFamily="2" charset="2"/>
              <a:buNone/>
            </a:pP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i</a:t>
            </a:r>
            <a:r>
              <a:rPr lang="en-US" sz="2000" dirty="0">
                <a:solidFill>
                  <a:schemeClr val="tx1"/>
                </a:solidFill>
                <a:latin typeface="Arial" panose="020B0604020202020204" pitchFamily="34" charset="0"/>
                <a:ea typeface="ＭＳ Ｐゴシック" charset="-128"/>
                <a:cs typeface="Arial" panose="020B0604020202020204" pitchFamily="34" charset="0"/>
              </a:rPr>
              <a:t> 	: </a:t>
            </a:r>
            <a:r>
              <a:rPr lang="en-US" sz="2000" dirty="0" err="1">
                <a:solidFill>
                  <a:schemeClr val="tx1"/>
                </a:solidFill>
                <a:latin typeface="Arial" panose="020B0604020202020204" pitchFamily="34" charset="0"/>
                <a:ea typeface="ＭＳ Ｐゴシック" charset="-128"/>
                <a:cs typeface="Arial" panose="020B0604020202020204" pitchFamily="34" charset="0"/>
              </a:rPr>
              <a:t>Lãi</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suất</a:t>
            </a:r>
            <a:r>
              <a:rPr lang="en-US" sz="2000" dirty="0">
                <a:solidFill>
                  <a:schemeClr val="tx1"/>
                </a:solidFill>
                <a:latin typeface="Arial" panose="020B0604020202020204" pitchFamily="34" charset="0"/>
                <a:ea typeface="ＭＳ Ｐゴシック" charset="-128"/>
                <a:cs typeface="Arial" panose="020B0604020202020204" pitchFamily="34" charset="0"/>
              </a:rPr>
              <a:t> (%) </a:t>
            </a:r>
          </a:p>
          <a:p>
            <a:pPr>
              <a:lnSpc>
                <a:spcPct val="80000"/>
              </a:lnSpc>
              <a:buFont typeface="Wingdings" pitchFamily="2" charset="2"/>
              <a:buNone/>
            </a:pPr>
            <a:r>
              <a:rPr lang="en-US" sz="2000" dirty="0">
                <a:solidFill>
                  <a:schemeClr val="tx1"/>
                </a:solidFill>
                <a:latin typeface="Arial" panose="020B0604020202020204" pitchFamily="34" charset="0"/>
                <a:ea typeface="ＭＳ Ｐゴシック" charset="-128"/>
                <a:cs typeface="Arial" panose="020B0604020202020204" pitchFamily="34" charset="0"/>
              </a:rPr>
              <a:t> n :	 </a:t>
            </a:r>
            <a:r>
              <a:rPr lang="en-US" sz="2000" dirty="0" err="1">
                <a:solidFill>
                  <a:schemeClr val="tx1"/>
                </a:solidFill>
                <a:latin typeface="Arial" panose="020B0604020202020204" pitchFamily="34" charset="0"/>
                <a:ea typeface="ＭＳ Ｐゴシック" charset="-128"/>
                <a:cs typeface="Arial" panose="020B0604020202020204" pitchFamily="34" charset="0"/>
              </a:rPr>
              <a:t>Số</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kỳ</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ghép</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lãi</a:t>
            </a:r>
            <a:endParaRPr lang="en-US" sz="2000" dirty="0">
              <a:solidFill>
                <a:schemeClr val="tx1"/>
              </a:solidFill>
              <a:latin typeface="Arial" panose="020B0604020202020204" pitchFamily="34" charset="0"/>
              <a:ea typeface="ＭＳ Ｐゴシック" charset="-128"/>
              <a:cs typeface="Arial" panose="020B0604020202020204" pitchFamily="34" charset="0"/>
            </a:endParaRPr>
          </a:p>
          <a:p>
            <a:pPr>
              <a:lnSpc>
                <a:spcPct val="80000"/>
              </a:lnSpc>
              <a:buFont typeface="Wingdings" pitchFamily="2" charset="2"/>
              <a:buNone/>
            </a:pPr>
            <a:endParaRPr lang="en-US" sz="2000" dirty="0">
              <a:solidFill>
                <a:schemeClr val="tx1"/>
              </a:solidFill>
              <a:latin typeface="Arial" panose="020B0604020202020204" pitchFamily="34" charset="0"/>
              <a:ea typeface="ＭＳ Ｐゴシック" charset="-128"/>
              <a:cs typeface="Arial" panose="020B0604020202020204" pitchFamily="34" charset="0"/>
            </a:endParaRPr>
          </a:p>
          <a:p>
            <a:pPr algn="just">
              <a:lnSpc>
                <a:spcPct val="80000"/>
              </a:lnSpc>
            </a:pPr>
            <a:r>
              <a:rPr lang="en-US" sz="2000" b="1" dirty="0" err="1">
                <a:solidFill>
                  <a:schemeClr val="tx1"/>
                </a:solidFill>
                <a:latin typeface="Arial" panose="020B0604020202020204" pitchFamily="34" charset="0"/>
                <a:ea typeface="ＭＳ Ｐゴシック" charset="-128"/>
                <a:cs typeface="Arial" panose="020B0604020202020204" pitchFamily="34" charset="0"/>
              </a:rPr>
              <a:t>Ghép</a:t>
            </a:r>
            <a:r>
              <a:rPr lang="en-US" sz="2000" b="1" dirty="0">
                <a:solidFill>
                  <a:schemeClr val="tx1"/>
                </a:solidFill>
                <a:latin typeface="Arial" panose="020B0604020202020204" pitchFamily="34" charset="0"/>
                <a:ea typeface="ＭＳ Ｐゴシック" charset="-128"/>
                <a:cs typeface="Arial" panose="020B0604020202020204" pitchFamily="34" charset="0"/>
              </a:rPr>
              <a:t> </a:t>
            </a:r>
            <a:r>
              <a:rPr lang="en-US" sz="2000" b="1" dirty="0" err="1">
                <a:solidFill>
                  <a:schemeClr val="tx1"/>
                </a:solidFill>
                <a:latin typeface="Arial" panose="020B0604020202020204" pitchFamily="34" charset="0"/>
                <a:ea typeface="ＭＳ Ｐゴシック" charset="-128"/>
                <a:cs typeface="Arial" panose="020B0604020202020204" pitchFamily="34" charset="0"/>
              </a:rPr>
              <a:t>lãi</a:t>
            </a:r>
            <a:r>
              <a:rPr lang="en-US" sz="2000" b="1" dirty="0">
                <a:solidFill>
                  <a:schemeClr val="tx1"/>
                </a:solidFill>
                <a:latin typeface="Arial" panose="020B0604020202020204" pitchFamily="34" charset="0"/>
                <a:ea typeface="ＭＳ Ｐゴシック" charset="-128"/>
                <a:cs typeface="Arial" panose="020B0604020202020204" pitchFamily="34" charset="0"/>
              </a:rPr>
              <a:t> </a:t>
            </a:r>
            <a:r>
              <a:rPr lang="en-US" sz="2000" b="1" dirty="0" err="1">
                <a:solidFill>
                  <a:schemeClr val="tx1"/>
                </a:solidFill>
                <a:latin typeface="Arial" panose="020B0604020202020204" pitchFamily="34" charset="0"/>
                <a:ea typeface="ＭＳ Ｐゴシック" charset="-128"/>
                <a:cs typeface="Arial" panose="020B0604020202020204" pitchFamily="34" charset="0"/>
              </a:rPr>
              <a:t>kép</a:t>
            </a:r>
            <a:endParaRPr lang="en-US" sz="2000" b="1" dirty="0">
              <a:solidFill>
                <a:schemeClr val="tx1"/>
              </a:solidFill>
              <a:latin typeface="Arial" panose="020B0604020202020204" pitchFamily="34" charset="0"/>
              <a:ea typeface="ＭＳ Ｐゴシック" charset="-128"/>
              <a:cs typeface="Arial" panose="020B0604020202020204" pitchFamily="34" charset="0"/>
            </a:endParaRPr>
          </a:p>
          <a:p>
            <a:pPr algn="just">
              <a:lnSpc>
                <a:spcPct val="80000"/>
              </a:lnSpc>
              <a:buFont typeface="Wingdings" pitchFamily="2" charset="2"/>
              <a:buNone/>
            </a:pPr>
            <a:r>
              <a:rPr lang="en-US" sz="2000" dirty="0">
                <a:solidFill>
                  <a:schemeClr val="tx1"/>
                </a:solidFill>
                <a:latin typeface="Arial" panose="020B0604020202020204" pitchFamily="34" charset="0"/>
                <a:ea typeface="ＭＳ Ｐゴシック" charset="-128"/>
                <a:cs typeface="Arial" panose="020B0604020202020204" pitchFamily="34" charset="0"/>
              </a:rPr>
              <a:t> K</a:t>
            </a:r>
            <a:r>
              <a:rPr lang="en-US" sz="2000" baseline="-25000" dirty="0">
                <a:solidFill>
                  <a:schemeClr val="tx1"/>
                </a:solidFill>
                <a:latin typeface="Arial" panose="020B0604020202020204" pitchFamily="34" charset="0"/>
                <a:ea typeface="ＭＳ Ｐゴシック" charset="-128"/>
                <a:cs typeface="Arial" panose="020B0604020202020204" pitchFamily="34" charset="0"/>
              </a:rPr>
              <a:t>0 </a:t>
            </a:r>
            <a:r>
              <a:rPr lang="en-US" sz="2000" dirty="0">
                <a:solidFill>
                  <a:schemeClr val="tx1"/>
                </a:solidFill>
                <a:latin typeface="Arial" panose="020B0604020202020204" pitchFamily="34" charset="0"/>
                <a:ea typeface="ＭＳ Ｐゴシック" charset="-128"/>
                <a:cs typeface="Arial" panose="020B0604020202020204" pitchFamily="34" charset="0"/>
              </a:rPr>
              <a:t>=&gt; K</a:t>
            </a:r>
            <a:r>
              <a:rPr lang="en-US" sz="2000" baseline="-25000" dirty="0">
                <a:solidFill>
                  <a:schemeClr val="tx1"/>
                </a:solidFill>
                <a:latin typeface="Arial" panose="020B0604020202020204" pitchFamily="34" charset="0"/>
                <a:ea typeface="ＭＳ Ｐゴシック" charset="-128"/>
                <a:cs typeface="Arial" panose="020B0604020202020204" pitchFamily="34" charset="0"/>
              </a:rPr>
              <a:t>0</a:t>
            </a:r>
            <a:r>
              <a:rPr lang="en-US" sz="2000" dirty="0">
                <a:solidFill>
                  <a:schemeClr val="tx1"/>
                </a:solidFill>
                <a:latin typeface="Arial" panose="020B0604020202020204" pitchFamily="34" charset="0"/>
                <a:ea typeface="ＭＳ Ｐゴシック" charset="-128"/>
                <a:cs typeface="Arial" panose="020B0604020202020204" pitchFamily="34" charset="0"/>
              </a:rPr>
              <a:t> (1+i )</a:t>
            </a:r>
            <a:r>
              <a:rPr lang="en-US" sz="2000" baseline="30000" dirty="0">
                <a:solidFill>
                  <a:schemeClr val="tx1"/>
                </a:solidFill>
                <a:latin typeface="Arial" panose="020B0604020202020204" pitchFamily="34" charset="0"/>
                <a:ea typeface="ＭＳ Ｐゴシック" charset="-128"/>
                <a:cs typeface="Arial" panose="020B0604020202020204" pitchFamily="34" charset="0"/>
              </a:rPr>
              <a:t>n</a:t>
            </a:r>
          </a:p>
          <a:p>
            <a:pPr algn="just">
              <a:lnSpc>
                <a:spcPct val="80000"/>
              </a:lnSpc>
              <a:buFont typeface="Wingdings" pitchFamily="2" charset="2"/>
              <a:buNone/>
            </a:pP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trong</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đó</a:t>
            </a:r>
            <a:r>
              <a:rPr lang="en-US" sz="2000" dirty="0">
                <a:solidFill>
                  <a:schemeClr val="tx1"/>
                </a:solidFill>
                <a:latin typeface="Arial" panose="020B0604020202020204" pitchFamily="34" charset="0"/>
                <a:ea typeface="ＭＳ Ｐゴシック" charset="-128"/>
                <a:cs typeface="Arial" panose="020B0604020202020204" pitchFamily="34" charset="0"/>
              </a:rPr>
              <a:t> :</a:t>
            </a:r>
          </a:p>
          <a:p>
            <a:pPr algn="just">
              <a:lnSpc>
                <a:spcPct val="80000"/>
              </a:lnSpc>
              <a:buFont typeface="Wingdings" pitchFamily="2" charset="2"/>
              <a:buNone/>
            </a:pPr>
            <a:r>
              <a:rPr lang="en-US" sz="2000" dirty="0">
                <a:solidFill>
                  <a:schemeClr val="tx1"/>
                </a:solidFill>
                <a:latin typeface="Arial" panose="020B0604020202020204" pitchFamily="34" charset="0"/>
                <a:ea typeface="ＭＳ Ｐゴシック" charset="-128"/>
                <a:cs typeface="Arial" panose="020B0604020202020204" pitchFamily="34" charset="0"/>
              </a:rPr>
              <a:t> K</a:t>
            </a:r>
            <a:r>
              <a:rPr lang="en-US" sz="2000" baseline="-25000" dirty="0">
                <a:solidFill>
                  <a:schemeClr val="tx1"/>
                </a:solidFill>
                <a:latin typeface="Arial" panose="020B0604020202020204" pitchFamily="34" charset="0"/>
                <a:ea typeface="ＭＳ Ｐゴシック" charset="-128"/>
                <a:cs typeface="Arial" panose="020B0604020202020204" pitchFamily="34" charset="0"/>
              </a:rPr>
              <a:t>0 </a:t>
            </a:r>
            <a:r>
              <a:rPr lang="en-US" sz="2000" dirty="0">
                <a:solidFill>
                  <a:schemeClr val="tx1"/>
                </a:solidFill>
                <a:latin typeface="Arial" panose="020B0604020202020204" pitchFamily="34" charset="0"/>
                <a:ea typeface="ＭＳ Ｐゴシック" charset="-128"/>
                <a:cs typeface="Arial" panose="020B0604020202020204" pitchFamily="34" charset="0"/>
              </a:rPr>
              <a:t> : </a:t>
            </a:r>
            <a:r>
              <a:rPr lang="en-US" sz="2000" dirty="0" err="1">
                <a:solidFill>
                  <a:schemeClr val="tx1"/>
                </a:solidFill>
                <a:latin typeface="Arial" panose="020B0604020202020204" pitchFamily="34" charset="0"/>
                <a:ea typeface="ＭＳ Ｐゴシック" charset="-128"/>
                <a:cs typeface="Arial" panose="020B0604020202020204" pitchFamily="34" charset="0"/>
              </a:rPr>
              <a:t>Số</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vốn</a:t>
            </a:r>
            <a:r>
              <a:rPr lang="en-US" sz="2000" dirty="0">
                <a:solidFill>
                  <a:schemeClr val="tx1"/>
                </a:solidFill>
                <a:latin typeface="Arial" panose="020B0604020202020204" pitchFamily="34" charset="0"/>
                <a:ea typeface="ＭＳ Ｐゴシック" charset="-128"/>
                <a:cs typeface="Arial" panose="020B0604020202020204" pitchFamily="34" charset="0"/>
              </a:rPr>
              <a:t> ban </a:t>
            </a:r>
            <a:r>
              <a:rPr lang="en-US" sz="2000" dirty="0" err="1">
                <a:solidFill>
                  <a:schemeClr val="tx1"/>
                </a:solidFill>
                <a:latin typeface="Arial" panose="020B0604020202020204" pitchFamily="34" charset="0"/>
                <a:ea typeface="ＭＳ Ｐゴシック" charset="-128"/>
                <a:cs typeface="Arial" panose="020B0604020202020204" pitchFamily="34" charset="0"/>
              </a:rPr>
              <a:t>đầu</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số</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vốn</a:t>
            </a:r>
            <a:r>
              <a:rPr lang="en-US" sz="2000" dirty="0">
                <a:solidFill>
                  <a:schemeClr val="tx1"/>
                </a:solidFill>
                <a:latin typeface="Arial" panose="020B0604020202020204" pitchFamily="34" charset="0"/>
                <a:ea typeface="ＭＳ Ｐゴシック" charset="-128"/>
                <a:cs typeface="Arial" panose="020B0604020202020204" pitchFamily="34" charset="0"/>
              </a:rPr>
              <a:t> ở </a:t>
            </a:r>
            <a:r>
              <a:rPr lang="en-US" sz="2000" dirty="0" err="1">
                <a:solidFill>
                  <a:schemeClr val="tx1"/>
                </a:solidFill>
                <a:latin typeface="Arial" panose="020B0604020202020204" pitchFamily="34" charset="0"/>
                <a:ea typeface="ＭＳ Ｐゴシック" charset="-128"/>
                <a:cs typeface="Arial" panose="020B0604020202020204" pitchFamily="34" charset="0"/>
              </a:rPr>
              <a:t>thời</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điểm</a:t>
            </a:r>
            <a:r>
              <a:rPr lang="en-US" sz="2000" dirty="0">
                <a:solidFill>
                  <a:schemeClr val="tx1"/>
                </a:solidFill>
                <a:latin typeface="Arial" panose="020B0604020202020204" pitchFamily="34" charset="0"/>
                <a:ea typeface="ＭＳ Ｐゴシック" charset="-128"/>
                <a:cs typeface="Arial" panose="020B0604020202020204" pitchFamily="34" charset="0"/>
              </a:rPr>
              <a:t> 0)</a:t>
            </a:r>
          </a:p>
          <a:p>
            <a:pPr algn="just">
              <a:lnSpc>
                <a:spcPct val="80000"/>
              </a:lnSpc>
              <a:buFont typeface="Wingdings" pitchFamily="2" charset="2"/>
              <a:buNone/>
            </a:pP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i</a:t>
            </a:r>
            <a:r>
              <a:rPr lang="en-US" sz="2000" dirty="0">
                <a:solidFill>
                  <a:schemeClr val="tx1"/>
                </a:solidFill>
                <a:latin typeface="Arial" panose="020B0604020202020204" pitchFamily="34" charset="0"/>
                <a:ea typeface="ＭＳ Ｐゴシック" charset="-128"/>
                <a:cs typeface="Arial" panose="020B0604020202020204" pitchFamily="34" charset="0"/>
              </a:rPr>
              <a:t> 	: </a:t>
            </a:r>
            <a:r>
              <a:rPr lang="en-US" sz="2000" dirty="0" err="1">
                <a:solidFill>
                  <a:schemeClr val="tx1"/>
                </a:solidFill>
                <a:latin typeface="Arial" panose="020B0604020202020204" pitchFamily="34" charset="0"/>
                <a:ea typeface="ＭＳ Ｐゴシック" charset="-128"/>
                <a:cs typeface="Arial" panose="020B0604020202020204" pitchFamily="34" charset="0"/>
              </a:rPr>
              <a:t>Lãi</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suất</a:t>
            </a:r>
            <a:r>
              <a:rPr lang="en-US" sz="2000" dirty="0">
                <a:solidFill>
                  <a:schemeClr val="tx1"/>
                </a:solidFill>
                <a:latin typeface="Arial" panose="020B0604020202020204" pitchFamily="34" charset="0"/>
                <a:ea typeface="ＭＳ Ｐゴシック" charset="-128"/>
                <a:cs typeface="Arial" panose="020B0604020202020204" pitchFamily="34" charset="0"/>
              </a:rPr>
              <a:t> (% )</a:t>
            </a:r>
          </a:p>
          <a:p>
            <a:pPr algn="just">
              <a:lnSpc>
                <a:spcPct val="80000"/>
              </a:lnSpc>
              <a:buFont typeface="Wingdings" pitchFamily="2" charset="2"/>
              <a:buNone/>
            </a:pPr>
            <a:r>
              <a:rPr lang="en-US" sz="2000" dirty="0">
                <a:solidFill>
                  <a:schemeClr val="tx1"/>
                </a:solidFill>
                <a:latin typeface="Arial" panose="020B0604020202020204" pitchFamily="34" charset="0"/>
                <a:ea typeface="ＭＳ Ｐゴシック" charset="-128"/>
                <a:cs typeface="Arial" panose="020B0604020202020204" pitchFamily="34" charset="0"/>
              </a:rPr>
              <a:t> n :	 </a:t>
            </a:r>
            <a:r>
              <a:rPr lang="en-US" sz="2000" dirty="0" err="1">
                <a:solidFill>
                  <a:schemeClr val="tx1"/>
                </a:solidFill>
                <a:latin typeface="Arial" panose="020B0604020202020204" pitchFamily="34" charset="0"/>
                <a:ea typeface="ＭＳ Ｐゴシック" charset="-128"/>
                <a:cs typeface="Arial" panose="020B0604020202020204" pitchFamily="34" charset="0"/>
              </a:rPr>
              <a:t>số</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kỳ</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ghép</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lãi</a:t>
            </a:r>
            <a:endParaRPr lang="en-US" sz="2000" dirty="0">
              <a:solidFill>
                <a:schemeClr val="tx1"/>
              </a:solidFill>
              <a:latin typeface="Arial" panose="020B0604020202020204" pitchFamily="34" charset="0"/>
              <a:ea typeface="ＭＳ Ｐゴシック" charset="-128"/>
              <a:cs typeface="Arial" panose="020B0604020202020204" pitchFamily="34" charset="0"/>
            </a:endParaRPr>
          </a:p>
          <a:p>
            <a:pPr>
              <a:lnSpc>
                <a:spcPct val="80000"/>
              </a:lnSpc>
              <a:buFont typeface="Wingdings" pitchFamily="2" charset="2"/>
              <a:buNone/>
            </a:pPr>
            <a:endParaRPr lang="en-US" sz="2000" dirty="0">
              <a:solidFill>
                <a:schemeClr val="tx1"/>
              </a:solidFill>
              <a:latin typeface="Arial" panose="020B0604020202020204" pitchFamily="34" charset="0"/>
              <a:ea typeface="ＭＳ Ｐゴシック" charset="-128"/>
              <a:cs typeface="Arial" panose="020B0604020202020204" pitchFamily="34" charset="0"/>
            </a:endParaRPr>
          </a:p>
          <a:p>
            <a:endParaRPr lang="en-US" dirty="0"/>
          </a:p>
        </p:txBody>
      </p:sp>
      <p:pic>
        <p:nvPicPr>
          <p:cNvPr id="4" name="Picture 5" descr="fig1">
            <a:extLst>
              <a:ext uri="{FF2B5EF4-FFF2-40B4-BE49-F238E27FC236}">
                <a16:creationId xmlns:a16="http://schemas.microsoft.com/office/drawing/2014/main" id="{918DE105-98E5-4F23-AD22-92FE22EBF080}"/>
              </a:ext>
            </a:extLst>
          </p:cNvPr>
          <p:cNvPicPr>
            <a:picLocks noChangeAspect="1" noChangeArrowheads="1"/>
          </p:cNvPicPr>
          <p:nvPr/>
        </p:nvPicPr>
        <p:blipFill>
          <a:blip r:embed="rId2">
            <a:lum bright="-40000" contrast="60000"/>
          </a:blip>
          <a:srcRect/>
          <a:stretch>
            <a:fillRect/>
          </a:stretch>
        </p:blipFill>
        <p:spPr bwMode="auto">
          <a:xfrm>
            <a:off x="6477000" y="1295400"/>
            <a:ext cx="4418428" cy="4191000"/>
          </a:xfrm>
          <a:prstGeom prst="rect">
            <a:avLst/>
          </a:prstGeom>
          <a:noFill/>
          <a:ln w="9525">
            <a:noFill/>
            <a:miter lim="800000"/>
            <a:headEnd/>
            <a:tailEnd/>
          </a:ln>
        </p:spPr>
      </p:pic>
    </p:spTree>
    <p:extLst>
      <p:ext uri="{BB962C8B-B14F-4D97-AF65-F5344CB8AC3E}">
        <p14:creationId xmlns:p14="http://schemas.microsoft.com/office/powerpoint/2010/main" val="2400521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022D0-E2EA-4B6D-A569-041310FAA510}"/>
              </a:ext>
            </a:extLst>
          </p:cNvPr>
          <p:cNvSpPr>
            <a:spLocks noGrp="1"/>
          </p:cNvSpPr>
          <p:nvPr>
            <p:ph type="title"/>
          </p:nvPr>
        </p:nvSpPr>
        <p:spPr/>
        <p:txBody>
          <a:bodyPr>
            <a:noAutofit/>
          </a:bodyPr>
          <a:lstStyle/>
          <a:p>
            <a:r>
              <a:rPr lang="en-US" sz="3200" b="1" smtClean="0">
                <a:solidFill>
                  <a:schemeClr val="accent1">
                    <a:lumMod val="50000"/>
                  </a:schemeClr>
                </a:solidFill>
                <a:latin typeface="Arial" panose="020B0604020202020204" pitchFamily="34" charset="0"/>
                <a:ea typeface="ＭＳ Ｐゴシック" charset="-128"/>
              </a:rPr>
              <a:t>1.5. TỶ SUẤT CHIẾT KHẤU VÀ CHI PHÍ VỐN </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B2835848-6569-482C-A1B9-40AD234F7849}"/>
              </a:ext>
            </a:extLst>
          </p:cNvPr>
          <p:cNvSpPr>
            <a:spLocks noGrp="1"/>
          </p:cNvSpPr>
          <p:nvPr>
            <p:ph type="body" idx="1"/>
          </p:nvPr>
        </p:nvSpPr>
        <p:spPr/>
        <p:txBody>
          <a:bodyPr/>
          <a:lstStyle/>
          <a:p>
            <a:pPr>
              <a:lnSpc>
                <a:spcPct val="110000"/>
              </a:lnSpc>
              <a:spcBef>
                <a:spcPts val="300"/>
              </a:spcBef>
            </a:pPr>
            <a:r>
              <a:rPr lang="en-US" sz="2000" dirty="0" err="1">
                <a:solidFill>
                  <a:schemeClr val="tx1"/>
                </a:solidFill>
                <a:latin typeface="Arial" panose="020B0604020202020204" pitchFamily="34" charset="0"/>
                <a:ea typeface="ＭＳ Ｐゴシック" charset="-128"/>
                <a:cs typeface="Arial" panose="020B0604020202020204" pitchFamily="34" charset="0"/>
              </a:rPr>
              <a:t>Tỷ</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suất</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chiết</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khấu</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thường</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được</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ký</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hiệu</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là</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b="1" i="1" dirty="0">
                <a:solidFill>
                  <a:schemeClr val="tx1"/>
                </a:solidFill>
                <a:latin typeface="Arial" panose="020B0604020202020204" pitchFamily="34" charset="0"/>
                <a:ea typeface="ＭＳ Ｐゴシック" charset="-128"/>
                <a:cs typeface="Arial" panose="020B0604020202020204" pitchFamily="34" charset="0"/>
              </a:rPr>
              <a:t>r </a:t>
            </a:r>
            <a:r>
              <a:rPr lang="en-US" sz="2000" b="1" i="1" dirty="0" err="1">
                <a:solidFill>
                  <a:schemeClr val="tx1"/>
                </a:solidFill>
                <a:latin typeface="Arial" panose="020B0604020202020204" pitchFamily="34" charset="0"/>
                <a:ea typeface="ＭＳ Ｐゴシック" charset="-128"/>
                <a:cs typeface="Arial" panose="020B0604020202020204" pitchFamily="34" charset="0"/>
              </a:rPr>
              <a:t>hoặc</a:t>
            </a:r>
            <a:r>
              <a:rPr lang="en-US" sz="2000" b="1" i="1" dirty="0">
                <a:solidFill>
                  <a:schemeClr val="tx1"/>
                </a:solidFill>
                <a:latin typeface="Arial" panose="020B0604020202020204" pitchFamily="34" charset="0"/>
                <a:ea typeface="ＭＳ Ｐゴシック" charset="-128"/>
                <a:cs typeface="Arial" panose="020B0604020202020204" pitchFamily="34" charset="0"/>
              </a:rPr>
              <a:t> </a:t>
            </a:r>
            <a:r>
              <a:rPr lang="en-US" sz="2000" b="1" i="1" dirty="0" err="1">
                <a:solidFill>
                  <a:schemeClr val="tx1"/>
                </a:solidFill>
                <a:latin typeface="Arial" panose="020B0604020202020204" pitchFamily="34" charset="0"/>
                <a:ea typeface="ＭＳ Ｐゴシック" charset="-128"/>
                <a:cs typeface="Arial" panose="020B0604020202020204" pitchFamily="34" charset="0"/>
              </a:rPr>
              <a:t>i</a:t>
            </a:r>
            <a:r>
              <a:rPr lang="en-US" sz="2000" b="1" i="1" dirty="0">
                <a:solidFill>
                  <a:schemeClr val="tx1"/>
                </a:solidFill>
                <a:latin typeface="Arial" panose="020B0604020202020204" pitchFamily="34" charset="0"/>
                <a:ea typeface="ＭＳ Ｐゴシック" charset="-128"/>
                <a:cs typeface="Arial" panose="020B0604020202020204" pitchFamily="34" charset="0"/>
              </a:rPr>
              <a:t>”</a:t>
            </a:r>
            <a:r>
              <a:rPr lang="en-US" sz="2000" dirty="0">
                <a:solidFill>
                  <a:schemeClr val="tx1"/>
                </a:solidFill>
                <a:latin typeface="Arial" panose="020B0604020202020204" pitchFamily="34" charset="0"/>
                <a:ea typeface="ＭＳ Ｐゴシック" charset="-128"/>
                <a:cs typeface="Arial" panose="020B0604020202020204" pitchFamily="34" charset="0"/>
              </a:rPr>
              <a:t>.</a:t>
            </a:r>
          </a:p>
          <a:p>
            <a:pPr>
              <a:lnSpc>
                <a:spcPct val="110000"/>
              </a:lnSpc>
              <a:spcBef>
                <a:spcPts val="300"/>
              </a:spcBef>
            </a:pPr>
            <a:r>
              <a:rPr lang="en-US" sz="2000" dirty="0">
                <a:solidFill>
                  <a:schemeClr val="tx1"/>
                </a:solidFill>
                <a:latin typeface="Arial" panose="020B0604020202020204" pitchFamily="34" charset="0"/>
                <a:ea typeface="ＭＳ Ｐゴシック" charset="-128"/>
                <a:cs typeface="Arial" panose="020B0604020202020204" pitchFamily="34" charset="0"/>
              </a:rPr>
              <a:t>Chi </a:t>
            </a:r>
            <a:r>
              <a:rPr lang="en-US" sz="2000" dirty="0" err="1">
                <a:solidFill>
                  <a:schemeClr val="tx1"/>
                </a:solidFill>
                <a:latin typeface="Arial" panose="020B0604020202020204" pitchFamily="34" charset="0"/>
                <a:ea typeface="ＭＳ Ｐゴシック" charset="-128"/>
                <a:cs typeface="Arial" panose="020B0604020202020204" pitchFamily="34" charset="0"/>
              </a:rPr>
              <a:t>phí</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vốn</a:t>
            </a:r>
            <a:r>
              <a:rPr lang="en-US" sz="2000" dirty="0">
                <a:solidFill>
                  <a:schemeClr val="tx1"/>
                </a:solidFill>
                <a:latin typeface="Arial" panose="020B0604020202020204" pitchFamily="34" charset="0"/>
                <a:ea typeface="ＭＳ Ｐゴシック" charset="-128"/>
                <a:cs typeface="Arial" panose="020B0604020202020204" pitchFamily="34" charset="0"/>
              </a:rPr>
              <a:t> = </a:t>
            </a:r>
            <a:r>
              <a:rPr lang="en-US" sz="2000" dirty="0" err="1">
                <a:solidFill>
                  <a:schemeClr val="tx1"/>
                </a:solidFill>
                <a:latin typeface="Arial" panose="020B0604020202020204" pitchFamily="34" charset="0"/>
                <a:ea typeface="ＭＳ Ｐゴシック" charset="-128"/>
                <a:cs typeface="Arial" panose="020B0604020202020204" pitchFamily="34" charset="0"/>
              </a:rPr>
              <a:t>nguồn</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vốn</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1800" dirty="0">
                <a:solidFill>
                  <a:schemeClr val="tx1"/>
                </a:solidFill>
                <a:latin typeface="Arial" panose="020B0604020202020204" pitchFamily="34" charset="0"/>
                <a:ea typeface="ＭＳ Ｐゴシック" charset="-128"/>
                <a:cs typeface="Arial" panose="020B0604020202020204" pitchFamily="34" charset="0"/>
              </a:rPr>
              <a:t>x </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lãi</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suất</a:t>
            </a:r>
            <a:r>
              <a:rPr lang="en-US" sz="2000" dirty="0">
                <a:solidFill>
                  <a:schemeClr val="tx1"/>
                </a:solidFill>
                <a:latin typeface="Arial" panose="020B0604020202020204" pitchFamily="34" charset="0"/>
                <a:ea typeface="ＭＳ Ｐゴシック" charset="-128"/>
                <a:cs typeface="Arial" panose="020B0604020202020204" pitchFamily="34" charset="0"/>
              </a:rPr>
              <a:t>.</a:t>
            </a:r>
          </a:p>
          <a:p>
            <a:pPr>
              <a:lnSpc>
                <a:spcPct val="110000"/>
              </a:lnSpc>
              <a:spcBef>
                <a:spcPts val="300"/>
              </a:spcBef>
            </a:pPr>
            <a:r>
              <a:rPr lang="en-US" sz="2000" dirty="0">
                <a:solidFill>
                  <a:schemeClr val="tx1"/>
                </a:solidFill>
                <a:latin typeface="Arial" panose="020B0604020202020204" pitchFamily="34" charset="0"/>
                <a:ea typeface="ＭＳ Ｐゴシック" charset="-128"/>
                <a:cs typeface="Arial" panose="020B0604020202020204" pitchFamily="34" charset="0"/>
              </a:rPr>
              <a:t>Chi </a:t>
            </a:r>
            <a:r>
              <a:rPr lang="en-US" sz="2000" dirty="0" err="1">
                <a:solidFill>
                  <a:schemeClr val="tx1"/>
                </a:solidFill>
                <a:latin typeface="Arial" panose="020B0604020202020204" pitchFamily="34" charset="0"/>
                <a:ea typeface="ＭＳ Ｐゴシック" charset="-128"/>
                <a:cs typeface="Arial" panose="020B0604020202020204" pitchFamily="34" charset="0"/>
              </a:rPr>
              <a:t>phí</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vốn</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tổng</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hợp</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của</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công</a:t>
            </a:r>
            <a:r>
              <a:rPr lang="en-US" sz="2000" dirty="0">
                <a:solidFill>
                  <a:schemeClr val="tx1"/>
                </a:solidFill>
                <a:latin typeface="Arial" panose="020B0604020202020204" pitchFamily="34" charset="0"/>
                <a:ea typeface="ＭＳ Ｐゴシック" charset="-128"/>
                <a:cs typeface="Arial" panose="020B0604020202020204" pitchFamily="34" charset="0"/>
              </a:rPr>
              <a:t> ty </a:t>
            </a:r>
            <a:r>
              <a:rPr lang="en-US" sz="2000" dirty="0" err="1">
                <a:solidFill>
                  <a:schemeClr val="tx1"/>
                </a:solidFill>
                <a:latin typeface="Arial" panose="020B0604020202020204" pitchFamily="34" charset="0"/>
                <a:ea typeface="ＭＳ Ｐゴシック" charset="-128"/>
                <a:cs typeface="Arial" panose="020B0604020202020204" pitchFamily="34" charset="0"/>
              </a:rPr>
              <a:t>được</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tính</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dựa</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trên</a:t>
            </a:r>
            <a:r>
              <a:rPr lang="en-US" sz="2000" dirty="0">
                <a:solidFill>
                  <a:schemeClr val="tx1"/>
                </a:solidFill>
                <a:latin typeface="Arial" panose="020B0604020202020204" pitchFamily="34" charset="0"/>
                <a:ea typeface="ＭＳ Ｐゴシック" charset="-128"/>
                <a:cs typeface="Arial" panose="020B0604020202020204" pitchFamily="34" charset="0"/>
              </a:rPr>
              <a:t> chi </a:t>
            </a:r>
            <a:r>
              <a:rPr lang="en-US" sz="2000" dirty="0" err="1">
                <a:solidFill>
                  <a:schemeClr val="tx1"/>
                </a:solidFill>
                <a:latin typeface="Arial" panose="020B0604020202020204" pitchFamily="34" charset="0"/>
                <a:ea typeface="ＭＳ Ｐゴシック" charset="-128"/>
                <a:cs typeface="Arial" panose="020B0604020202020204" pitchFamily="34" charset="0"/>
              </a:rPr>
              <a:t>phí</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vốn</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vay</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và</a:t>
            </a:r>
            <a:r>
              <a:rPr lang="en-US" sz="2000" dirty="0">
                <a:solidFill>
                  <a:schemeClr val="tx1"/>
                </a:solidFill>
                <a:latin typeface="Arial" panose="020B0604020202020204" pitchFamily="34" charset="0"/>
                <a:ea typeface="ＭＳ Ｐゴシック" charset="-128"/>
                <a:cs typeface="Arial" panose="020B0604020202020204" pitchFamily="34" charset="0"/>
              </a:rPr>
              <a:t> chi </a:t>
            </a:r>
            <a:r>
              <a:rPr lang="en-US" sz="2000" dirty="0" err="1">
                <a:solidFill>
                  <a:schemeClr val="tx1"/>
                </a:solidFill>
                <a:latin typeface="Arial" panose="020B0604020202020204" pitchFamily="34" charset="0"/>
                <a:ea typeface="ＭＳ Ｐゴシック" charset="-128"/>
                <a:cs typeface="Arial" panose="020B0604020202020204" pitchFamily="34" charset="0"/>
              </a:rPr>
              <a:t>phí</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vốn</a:t>
            </a:r>
            <a:r>
              <a:rPr lang="en-US" sz="2000" dirty="0">
                <a:solidFill>
                  <a:schemeClr val="tx1"/>
                </a:solidFill>
                <a:latin typeface="Arial" panose="020B0604020202020204" pitchFamily="34" charset="0"/>
                <a:ea typeface="ＭＳ Ｐゴシック" charset="-128"/>
                <a:cs typeface="Arial" panose="020B0604020202020204" pitchFamily="34" charset="0"/>
              </a:rPr>
              <a:t> t</a:t>
            </a:r>
            <a:r>
              <a:rPr lang="vi-VN" sz="2000" dirty="0">
                <a:solidFill>
                  <a:schemeClr val="tx1"/>
                </a:solidFill>
                <a:latin typeface="Arial" panose="020B0604020202020204" pitchFamily="34" charset="0"/>
                <a:ea typeface="ＭＳ Ｐゴシック" charset="-128"/>
                <a:cs typeface="Arial" panose="020B0604020202020204" pitchFamily="34" charset="0"/>
              </a:rPr>
              <a:t>ự</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có</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của</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công</a:t>
            </a:r>
            <a:r>
              <a:rPr lang="en-US" sz="2000" dirty="0">
                <a:solidFill>
                  <a:schemeClr val="tx1"/>
                </a:solidFill>
                <a:latin typeface="Arial" panose="020B0604020202020204" pitchFamily="34" charset="0"/>
                <a:ea typeface="ＭＳ Ｐゴシック" charset="-128"/>
                <a:cs typeface="Arial" panose="020B0604020202020204" pitchFamily="34" charset="0"/>
              </a:rPr>
              <a:t> ty (</a:t>
            </a:r>
            <a:r>
              <a:rPr lang="en-US" sz="2000" dirty="0" err="1">
                <a:solidFill>
                  <a:schemeClr val="tx1"/>
                </a:solidFill>
                <a:latin typeface="Arial" panose="020B0604020202020204" pitchFamily="34" charset="0"/>
                <a:ea typeface="ＭＳ Ｐゴシック" charset="-128"/>
                <a:cs typeface="Arial" panose="020B0604020202020204" pitchFamily="34" charset="0"/>
              </a:rPr>
              <a:t>suất</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thu</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lợi</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có</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được</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nếu</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công</a:t>
            </a:r>
            <a:r>
              <a:rPr lang="en-US" sz="2000" dirty="0">
                <a:solidFill>
                  <a:schemeClr val="tx1"/>
                </a:solidFill>
                <a:latin typeface="Arial" panose="020B0604020202020204" pitchFamily="34" charset="0"/>
                <a:ea typeface="ＭＳ Ｐゴシック" charset="-128"/>
                <a:cs typeface="Arial" panose="020B0604020202020204" pitchFamily="34" charset="0"/>
              </a:rPr>
              <a:t> ty </a:t>
            </a:r>
            <a:r>
              <a:rPr lang="en-US" sz="2000" dirty="0" err="1">
                <a:solidFill>
                  <a:schemeClr val="tx1"/>
                </a:solidFill>
                <a:latin typeface="Arial" panose="020B0604020202020204" pitchFamily="34" charset="0"/>
                <a:ea typeface="ＭＳ Ｐゴシック" charset="-128"/>
                <a:cs typeface="Arial" panose="020B0604020202020204" pitchFamily="34" charset="0"/>
              </a:rPr>
              <a:t>đầu</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tư</a:t>
            </a:r>
            <a:r>
              <a:rPr lang="en-US" sz="2000" dirty="0">
                <a:solidFill>
                  <a:schemeClr val="tx1"/>
                </a:solidFill>
                <a:latin typeface="Arial" panose="020B0604020202020204" pitchFamily="34" charset="0"/>
                <a:ea typeface="ＭＳ Ｐゴシック" charset="-128"/>
                <a:cs typeface="Arial" panose="020B0604020202020204" pitchFamily="34" charset="0"/>
              </a:rPr>
              <a:t> ra </a:t>
            </a:r>
            <a:r>
              <a:rPr lang="en-US" sz="2000" dirty="0" err="1">
                <a:solidFill>
                  <a:schemeClr val="tx1"/>
                </a:solidFill>
                <a:latin typeface="Arial" panose="020B0604020202020204" pitchFamily="34" charset="0"/>
                <a:ea typeface="ＭＳ Ｐゴシック" charset="-128"/>
                <a:cs typeface="Arial" panose="020B0604020202020204" pitchFamily="34" charset="0"/>
              </a:rPr>
              <a:t>bên</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ngoài</a:t>
            </a:r>
            <a:r>
              <a:rPr lang="en-US" sz="2000" dirty="0">
                <a:solidFill>
                  <a:schemeClr val="tx1"/>
                </a:solidFill>
                <a:latin typeface="Arial" panose="020B0604020202020204" pitchFamily="34" charset="0"/>
                <a:ea typeface="ＭＳ Ｐゴシック" charset="-128"/>
                <a:cs typeface="Arial" panose="020B0604020202020204" pitchFamily="34" charset="0"/>
              </a:rPr>
              <a:t>). </a:t>
            </a:r>
          </a:p>
          <a:p>
            <a:pPr>
              <a:lnSpc>
                <a:spcPct val="110000"/>
              </a:lnSpc>
              <a:spcBef>
                <a:spcPts val="300"/>
              </a:spcBef>
            </a:pPr>
            <a:r>
              <a:rPr lang="en-US" sz="2000" dirty="0">
                <a:solidFill>
                  <a:schemeClr val="tx1"/>
                </a:solidFill>
                <a:latin typeface="Arial" panose="020B0604020202020204" pitchFamily="34" charset="0"/>
                <a:ea typeface="ＭＳ Ｐゴシック" charset="-128"/>
                <a:cs typeface="Arial" panose="020B0604020202020204" pitchFamily="34" charset="0"/>
              </a:rPr>
              <a:t>Khi </a:t>
            </a:r>
            <a:r>
              <a:rPr lang="en-US" sz="2000" dirty="0" err="1">
                <a:solidFill>
                  <a:schemeClr val="tx1"/>
                </a:solidFill>
                <a:latin typeface="Arial" panose="020B0604020202020204" pitchFamily="34" charset="0"/>
                <a:ea typeface="ＭＳ Ｐゴシック" charset="-128"/>
                <a:cs typeface="Arial" panose="020B0604020202020204" pitchFamily="34" charset="0"/>
              </a:rPr>
              <a:t>nguồn</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vốn</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chỉ</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có</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nguồn</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gốc</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từ</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vốn</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vay</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ngân</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hàng</a:t>
            </a:r>
            <a:r>
              <a:rPr lang="en-US" sz="2000" dirty="0">
                <a:solidFill>
                  <a:schemeClr val="tx1"/>
                </a:solidFill>
                <a:latin typeface="Arial" panose="020B0604020202020204" pitchFamily="34" charset="0"/>
                <a:ea typeface="ＭＳ Ｐゴシック" charset="-128"/>
                <a:cs typeface="Arial" panose="020B0604020202020204" pitchFamily="34" charset="0"/>
              </a:rPr>
              <a:t>, chi </a:t>
            </a:r>
            <a:r>
              <a:rPr lang="en-US" sz="2000" dirty="0" err="1">
                <a:solidFill>
                  <a:schemeClr val="tx1"/>
                </a:solidFill>
                <a:latin typeface="Arial" panose="020B0604020202020204" pitchFamily="34" charset="0"/>
                <a:ea typeface="ＭＳ Ｐゴシック" charset="-128"/>
                <a:cs typeface="Arial" panose="020B0604020202020204" pitchFamily="34" charset="0"/>
              </a:rPr>
              <a:t>phí</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vốn</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tổng</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hợp</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sẽ</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bằng</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lãi</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vay</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ngân</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hàng</a:t>
            </a:r>
            <a:r>
              <a:rPr lang="en-US" sz="2000" dirty="0">
                <a:solidFill>
                  <a:schemeClr val="tx1"/>
                </a:solidFill>
                <a:latin typeface="Arial" panose="020B0604020202020204" pitchFamily="34" charset="0"/>
                <a:ea typeface="ＭＳ Ｐゴシック" charset="-128"/>
                <a:cs typeface="Arial" panose="020B0604020202020204" pitchFamily="34" charset="0"/>
              </a:rPr>
              <a:t>.</a:t>
            </a:r>
          </a:p>
          <a:p>
            <a:pPr>
              <a:lnSpc>
                <a:spcPct val="110000"/>
              </a:lnSpc>
              <a:spcBef>
                <a:spcPts val="300"/>
              </a:spcBef>
            </a:pPr>
            <a:r>
              <a:rPr lang="en-US" sz="2000" dirty="0" err="1">
                <a:solidFill>
                  <a:schemeClr val="tx1"/>
                </a:solidFill>
                <a:latin typeface="Arial" panose="020B0604020202020204" pitchFamily="34" charset="0"/>
                <a:ea typeface="ＭＳ Ｐゴシック" charset="-128"/>
                <a:cs typeface="Arial" panose="020B0604020202020204" pitchFamily="34" charset="0"/>
              </a:rPr>
              <a:t>Tuỳ</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thuộc</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vào</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kết</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cấu</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nguồn</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vốn</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công</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thức</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kết</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hợp</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có</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thể</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có</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hơn</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hai</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thành</a:t>
            </a:r>
            <a:r>
              <a:rPr lang="en-US" sz="2000" dirty="0">
                <a:solidFill>
                  <a:schemeClr val="tx1"/>
                </a:solidFill>
                <a:latin typeface="Arial" panose="020B0604020202020204" pitchFamily="34" charset="0"/>
                <a:ea typeface="ＭＳ Ｐゴシック" charset="-128"/>
                <a:cs typeface="Arial" panose="020B0604020202020204" pitchFamily="34" charset="0"/>
              </a:rPr>
              <a:t> </a:t>
            </a:r>
            <a:r>
              <a:rPr lang="en-US" sz="2000" dirty="0" err="1">
                <a:solidFill>
                  <a:schemeClr val="tx1"/>
                </a:solidFill>
                <a:latin typeface="Arial" panose="020B0604020202020204" pitchFamily="34" charset="0"/>
                <a:ea typeface="ＭＳ Ｐゴシック" charset="-128"/>
                <a:cs typeface="Arial" panose="020B0604020202020204" pitchFamily="34" charset="0"/>
              </a:rPr>
              <a:t>phần</a:t>
            </a:r>
            <a:r>
              <a:rPr lang="en-US" sz="2000" dirty="0">
                <a:solidFill>
                  <a:schemeClr val="tx1"/>
                </a:solidFill>
                <a:latin typeface="Arial" panose="020B0604020202020204" pitchFamily="34" charset="0"/>
                <a:ea typeface="ＭＳ Ｐゴシック" charset="-128"/>
                <a:cs typeface="Arial" panose="020B0604020202020204" pitchFamily="34" charset="0"/>
              </a:rPr>
              <a:t>:</a:t>
            </a:r>
          </a:p>
          <a:p>
            <a:endParaRPr lang="en-US" dirty="0"/>
          </a:p>
        </p:txBody>
      </p:sp>
      <p:graphicFrame>
        <p:nvGraphicFramePr>
          <p:cNvPr id="4" name="Object 5">
            <a:extLst>
              <a:ext uri="{FF2B5EF4-FFF2-40B4-BE49-F238E27FC236}">
                <a16:creationId xmlns:a16="http://schemas.microsoft.com/office/drawing/2014/main" id="{53572FA2-63F9-40E0-87EB-7340FDC3117D}"/>
              </a:ext>
            </a:extLst>
          </p:cNvPr>
          <p:cNvGraphicFramePr>
            <a:graphicFrameLocks noChangeAspect="1"/>
          </p:cNvGraphicFramePr>
          <p:nvPr>
            <p:extLst/>
          </p:nvPr>
        </p:nvGraphicFramePr>
        <p:xfrm>
          <a:off x="3697460" y="4652889"/>
          <a:ext cx="4151313" cy="838200"/>
        </p:xfrm>
        <a:graphic>
          <a:graphicData uri="http://schemas.openxmlformats.org/presentationml/2006/ole">
            <mc:AlternateContent xmlns:mc="http://schemas.openxmlformats.org/markup-compatibility/2006">
              <mc:Choice xmlns:v="urn:schemas-microsoft-com:vml" Requires="v">
                <p:oleObj spid="_x0000_s1031" name="Equation" r:id="rId3" imgW="1981200" imgH="393700" progId="Equation.DSMT4">
                  <p:embed/>
                </p:oleObj>
              </mc:Choice>
              <mc:Fallback>
                <p:oleObj name="Equation" r:id="rId3" imgW="1981200" imgH="393700" progId="Equation.DSMT4">
                  <p:embed/>
                  <p:pic>
                    <p:nvPicPr>
                      <p:cNvPr id="4" name="Object 5">
                        <a:extLst>
                          <a:ext uri="{FF2B5EF4-FFF2-40B4-BE49-F238E27FC236}">
                            <a16:creationId xmlns:a16="http://schemas.microsoft.com/office/drawing/2014/main" id="{53572FA2-63F9-40E0-87EB-7340FDC311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7460" y="4652889"/>
                        <a:ext cx="4151313"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100264641"/>
      </p:ext>
    </p:extLst>
  </p:cSld>
  <p:clrMapOvr>
    <a:masterClrMapping/>
  </p:clrMapOvr>
</p:sld>
</file>

<file path=ppt/theme/theme1.xml><?xml version="1.0" encoding="utf-8"?>
<a:theme xmlns:a="http://schemas.openxmlformats.org/drawingml/2006/main" name="Slide Trố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473</TotalTime>
  <Words>4455</Words>
  <Application>Microsoft Office PowerPoint</Application>
  <PresentationFormat>Widescreen</PresentationFormat>
  <Paragraphs>472</Paragraphs>
  <Slides>44</Slides>
  <Notes>10</Notes>
  <HiddenSlides>0</HiddenSlides>
  <MMClips>0</MMClips>
  <ScaleCrop>false</ScaleCrop>
  <HeadingPairs>
    <vt:vector size="8" baseType="variant">
      <vt:variant>
        <vt:lpstr>Fonts Used</vt:lpstr>
      </vt:variant>
      <vt:variant>
        <vt:i4>12</vt:i4>
      </vt:variant>
      <vt:variant>
        <vt:lpstr>Theme</vt:lpstr>
      </vt:variant>
      <vt:variant>
        <vt:i4>3</vt:i4>
      </vt:variant>
      <vt:variant>
        <vt:lpstr>Embedded OLE Servers</vt:lpstr>
      </vt:variant>
      <vt:variant>
        <vt:i4>3</vt:i4>
      </vt:variant>
      <vt:variant>
        <vt:lpstr>Slide Titles</vt:lpstr>
      </vt:variant>
      <vt:variant>
        <vt:i4>44</vt:i4>
      </vt:variant>
    </vt:vector>
  </HeadingPairs>
  <TitlesOfParts>
    <vt:vector size="62" baseType="lpstr">
      <vt:lpstr>맑은 고딕</vt:lpstr>
      <vt:lpstr>ＭＳ Ｐゴシック</vt:lpstr>
      <vt:lpstr>Arial</vt:lpstr>
      <vt:lpstr>Calibri</vt:lpstr>
      <vt:lpstr>Cambria Math</vt:lpstr>
      <vt:lpstr>Fira Sans Extra Condensed</vt:lpstr>
      <vt:lpstr>Fira Sans Extra Condensed Medium</vt:lpstr>
      <vt:lpstr>Montserrat Bold</vt:lpstr>
      <vt:lpstr>Roboto</vt:lpstr>
      <vt:lpstr>Symbol</vt:lpstr>
      <vt:lpstr>Times New Roman</vt:lpstr>
      <vt:lpstr>Wingdings</vt:lpstr>
      <vt:lpstr>Slide Trống</vt:lpstr>
      <vt:lpstr>1_Energy Saving Infographics by Slidesgo</vt:lpstr>
      <vt:lpstr>2_Energy Saving Infographics by Slidesgo</vt:lpstr>
      <vt:lpstr>Equation</vt:lpstr>
      <vt:lpstr>Document</vt:lpstr>
      <vt:lpstr>Worksheet</vt:lpstr>
      <vt:lpstr>CHƯƠNG TRÌNH TẬP HUẤN CHO  DOANH NGHIỆP CÔNG NGHIỆP</vt:lpstr>
      <vt:lpstr> Hợp phần 19: Khái niệm, chỉ tiêu về phân tích kinh tế tài chính dự án TKNL </vt:lpstr>
      <vt:lpstr>1. MỘT SỐ VẤN ĐỀ CƠ BẢN VỀ TÀI CHÍNH DỰ ÁN</vt:lpstr>
      <vt:lpstr>1.1. CÁC LOẠI CHI PHÍ</vt:lpstr>
      <vt:lpstr>1.2. CÁC KHÁI NIỆM TÀI CHÍNH CƠ BẢN</vt:lpstr>
      <vt:lpstr>1.2. CÁC KHÁI NIỆM TÀI CHÍNH CƠ BẢN (TIẾP)</vt:lpstr>
      <vt:lpstr>1.3. DÒNG TIỀN DỰ ÁN</vt:lpstr>
      <vt:lpstr>1.4. GIÁ TRỊ THEO THỜI GIAN CỦA DÒNG TIỀN -   GIÁ TRỊ TƯƠNG ĐƯƠNG </vt:lpstr>
      <vt:lpstr>1.5. TỶ SUẤT CHIẾT KHẤU VÀ CHI PHÍ VỐN </vt:lpstr>
      <vt:lpstr>1.6. ẢNH HƯỞNG CỦA LẠM PHÁT</vt:lpstr>
      <vt:lpstr>1.7. GIÁ TRỊ HIỆN TẠI CỦA DÒNG TIỀN</vt:lpstr>
      <vt:lpstr>1.8. MỘT SỐ CÔNG THỨC CHUYỂN ĐỔI GIÁ TRỊ</vt:lpstr>
      <vt:lpstr>2. CÁC CHỈ TIÊU TÀI CHÍNH SỬ DỤNG ĐÁNH GIÁ DỰ ÁN TKNL</vt:lpstr>
      <vt:lpstr>2. CÁC CHỈ TIÊU TÀI CHÍNH SỬ DỤNG ĐÁNH GIÁ DỰ ÁN TKNL</vt:lpstr>
      <vt:lpstr>2. CÁC CHỈ TIÊU TÀI CHÍNH SỬ DỤNG ĐÁNH GIÁ DỰ ÁN TKNL</vt:lpstr>
      <vt:lpstr>ĐÁNH GIÁ THEO NPV VÀ IRR</vt:lpstr>
      <vt:lpstr>ĐÁNH GIÁ DỰ ÁN TKNL THEO NPV</vt:lpstr>
      <vt:lpstr>ĐÁNH GIÁ DỰ ÁN TKNL THEO IRR</vt:lpstr>
      <vt:lpstr>ĐÁNH GIÁ DỰ ÁN TKNL THEO IRR</vt:lpstr>
      <vt:lpstr>CÁC CHỈ TIÊU TÀI CHÍNH SỬ DỤNG ĐÁNH GIÁ DỰ ÁN TKNL</vt:lpstr>
      <vt:lpstr>CÁC CHỈ TIÊU TÀI CHÍNH SỬ DỤNG ĐÁNH GIÁ DỰ ÁN TKNL</vt:lpstr>
      <vt:lpstr>ƯU ĐIỂM CỦA NPV VÀ IRR SO VỚI CÁC PHƯƠNG PHÁP KHÁC</vt:lpstr>
      <vt:lpstr>DÙNG PHƯƠNG PHÁP NÀO?</vt:lpstr>
      <vt:lpstr>PHÂN TÍCH ĐỘ NHẠY</vt:lpstr>
      <vt:lpstr>CHI PHÍ VÒNG ĐỜI</vt:lpstr>
      <vt:lpstr>VÍ DỤ TÍNH LCC</vt:lpstr>
      <vt:lpstr>VÍ DỤ TÍNH LCC</vt:lpstr>
      <vt:lpstr>3. ƯỚC TÍNH CHI PHÍ, LỢI ÍCH CỦA DỰ ÁN TKNL</vt:lpstr>
      <vt:lpstr>VÍ DỤ VỀ KHẤU HAO ĐỀU</vt:lpstr>
      <vt:lpstr>PHƯƠNG PHÁP TRẢ VỐN VÀ LÃI VAY</vt:lpstr>
      <vt:lpstr>CÁC PHƯƠNG THỨC TRẢ VỐN GỐC &amp; TRẢ LÃI</vt:lpstr>
      <vt:lpstr>CÁC PHƯƠNG THỨC TRẢ VỐN GỐC &amp; TRẢ LÃI</vt:lpstr>
      <vt:lpstr>THUẾ THU NHẬP DOANH NGHIỆP</vt:lpstr>
      <vt:lpstr>XÁC ĐỊNH DÒNG TIỀN TÀI CHÍNH DỰ ÁN ĐẦU TƯ TKNL</vt:lpstr>
      <vt:lpstr>DÒNG TIỀN TÀI CHÍNH DỰ ÁN ĐẦU TƯ TKNL TRƯỜNG HỢP  KHÔNG VAY VỐN</vt:lpstr>
      <vt:lpstr>DÒNG TIỀN TÀI CHÍNH DỰ ÁN ĐẦU TƯ TKNL TRƯỜNG HỢP VAY VỐN</vt:lpstr>
      <vt:lpstr>MỘT SỐ VẤN ĐỀ KHI ĐÁNH GIÁ DỰ ÁN TKNL</vt:lpstr>
      <vt:lpstr>QUIZZ</vt:lpstr>
      <vt:lpstr>4. ĐÁNH GIÁ TOÀN DIỆN CÁC DỰ ÁN HIỆU QUẢ NĂNG LƯỢNG </vt:lpstr>
      <vt:lpstr>CÁC CƠ SỞ VỀ ĐÁNH GIÁ ẢNH HƯỞNG</vt:lpstr>
      <vt:lpstr>CÁC CƠ SỞ QUẢN LÝ RỦI RO</vt:lpstr>
      <vt:lpstr>QUẢN LÝ DỰ ÁN VÀ QUẢN LÝ RỦI RO CHO CÁC DỰ ÁN  HIỆU QUẢ NĂNG LƯỢNG</vt:lpstr>
      <vt:lpstr>QUIZZ</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CHO  DOANH NGHIỆP CÔNG NGHIỆP</dc:title>
  <dc:creator>Admin</dc:creator>
  <cp:lastModifiedBy>Admin</cp:lastModifiedBy>
  <cp:revision>32</cp:revision>
  <dcterms:created xsi:type="dcterms:W3CDTF">2025-05-21T04:16:38Z</dcterms:created>
  <dcterms:modified xsi:type="dcterms:W3CDTF">2025-05-26T01:27:37Z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966060</vt:lpwstr>
  </property>
  <property fmtid="{D5CDD505-2E9C-101B-9397-08002B2CF9AE}" name="NXPowerLiteSettings" pid="3">
    <vt:lpwstr>F7000400038000</vt:lpwstr>
  </property>
  <property fmtid="{D5CDD505-2E9C-101B-9397-08002B2CF9AE}" name="NXPowerLiteVersion" pid="4">
    <vt:lpwstr>S11.0.1</vt:lpwstr>
  </property>
</Properties>
</file>