
<file path=[Content_Types].xml><?xml version="1.0" encoding="utf-8"?>
<Types xmlns="http://schemas.openxmlformats.org/package/2006/content-types">
  <Default ContentType="image/png" Extension="png"/>
  <Default ContentType="application/vnd.openxmlformats-officedocument.oleObject" Extension="bin"/>
  <Default ContentType="image/x-wmf" Extension="wmf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application/vnd.openxmlformats-officedocument.vmlDrawing" Extension="v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</p:sldMasterIdLst>
  <p:notesMasterIdLst>
    <p:notesMasterId r:id="rId28"/>
  </p:notesMasterIdLst>
  <p:sldIdLst>
    <p:sldId id="282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  <p:sldId id="279" r:id="rId26"/>
    <p:sldId id="26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drawings/_rels/vmlDrawing2.vml.rels><?xml version="1.0" encoding="UTF-8" standalone="yes" ?><Relationships xmlns="http://schemas.openxmlformats.org/package/2006/relationships"><Relationship Id="rId2" Target="../media/image10.png" Type="http://schemas.openxmlformats.org/officeDocument/2006/relationships/image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7D041A-5425-4419-A707-C34B518B90BF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E7E0D-9FB7-437B-9EC2-00F763488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23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5303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6146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191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8198" y="151572"/>
            <a:ext cx="1589281" cy="3278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01661" y="-165245"/>
            <a:ext cx="961479" cy="9614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785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193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444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756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943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  <p:sp>
        <p:nvSpPr>
          <p:cNvPr id="8" name="Google Shape;15;p4"/>
          <p:cNvSpPr txBox="1">
            <a:spLocks noGrp="1"/>
          </p:cNvSpPr>
          <p:nvPr>
            <p:ph type="body" idx="10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04556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667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591180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369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48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076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882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61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69679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7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0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ECF2DCF-3FB2-4886-B9A2-C1E0050B20B1}" type="slidenum">
              <a:rPr kumimoji="0" lang="en-GB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8198" y="151572"/>
            <a:ext cx="1589281" cy="327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01661" y="-165245"/>
            <a:ext cx="961479" cy="9614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 userDrawn="1"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659466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95289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788517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 ?><Relationships xmlns="http://schemas.openxmlformats.org/package/2006/relationships"><Relationship Id="rId3" Target="../media/image8.wmf" Type="http://schemas.openxmlformats.org/officeDocument/2006/relationships/image"/><Relationship Id="rId2" Target="../slideLayouts/slideLayout7.xml" Type="http://schemas.openxmlformats.org/officeDocument/2006/relationships/slideLayout"/><Relationship Id="rId4" Target="../media/image8.wmf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 ?><Relationships xmlns="http://schemas.openxmlformats.org/package/2006/relationships"><Relationship Id="rId3" Target="../media/image9.png" Type="http://schemas.openxmlformats.org/officeDocument/2006/relationships/image"/><Relationship Id="rId7" Target="../media/image10.png" Type="http://schemas.openxmlformats.org/officeDocument/2006/relationships/image"/><Relationship Id="rId2" Target="../slideLayouts/slideLayout7.xml" Type="http://schemas.openxmlformats.org/officeDocument/2006/relationships/slideLayout"/><Relationship Id="rId1" Target="../drawings/vmlDrawing2.vml" Type="http://schemas.openxmlformats.org/officeDocument/2006/relationships/vmlDrawing"/><Relationship Id="rId6" Target="../embeddings/oleObject3.bin" Type="http://schemas.openxmlformats.org/officeDocument/2006/relationships/oleObject"/><Relationship Id="rId5" Target="../media/image11.jpeg" Type="http://schemas.openxmlformats.org/officeDocument/2006/relationships/image"/><Relationship Id="rId4" Target="../media/image9.pn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8" Target="../media/image13.wmf" Type="http://schemas.openxmlformats.org/officeDocument/2006/relationships/image"/><Relationship Id="rId3" Target="../media/image15.png" Type="http://schemas.openxmlformats.org/officeDocument/2006/relationships/image"/><Relationship Id="rId7" Target="../embeddings/oleObject5.bin" Type="http://schemas.openxmlformats.org/officeDocument/2006/relationships/oleObject"/><Relationship Id="rId2" Target="../slideLayouts/slideLayout7.xml" Type="http://schemas.openxmlformats.org/officeDocument/2006/relationships/slideLayout"/><Relationship Id="rId1" Target="../drawings/vmlDrawing3.vml" Type="http://schemas.openxmlformats.org/officeDocument/2006/relationships/vmlDrawing"/><Relationship Id="rId6" Target="../media/image12.wmf" Type="http://schemas.openxmlformats.org/officeDocument/2006/relationships/image"/><Relationship Id="rId5" Target="../embeddings/oleObject4.bin" Type="http://schemas.openxmlformats.org/officeDocument/2006/relationships/oleObject"/><Relationship Id="rId10" Target="../media/image14.wmf" Type="http://schemas.openxmlformats.org/officeDocument/2006/relationships/image"/><Relationship Id="rId4" Target="../media/image16.jpeg" Type="http://schemas.openxmlformats.org/officeDocument/2006/relationships/image"/><Relationship Id="rId9" Target="../embeddings/oleObject6.bin" Type="http://schemas.openxmlformats.org/officeDocument/2006/relationships/oleObject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6200696" y="1873504"/>
            <a:ext cx="5856514" cy="4773263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" name="Google Shape;46;p15"/>
          <p:cNvSpPr txBox="1">
            <a:spLocks noGrp="1"/>
          </p:cNvSpPr>
          <p:nvPr>
            <p:ph type="ctrTitle"/>
          </p:nvPr>
        </p:nvSpPr>
        <p:spPr>
          <a:xfrm>
            <a:off x="661958" y="483428"/>
            <a:ext cx="9789157" cy="232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400" b="1" dirty="0">
                <a:solidFill>
                  <a:schemeClr val="accent1">
                    <a:lumMod val="50000"/>
                  </a:schemeClr>
                </a:solidFill>
              </a:rPr>
              <a:t>CHƯƠNG TRÌNH TẬP </a:t>
            </a:r>
            <a:r>
              <a:rPr lang="en" sz="4400" b="1">
                <a:solidFill>
                  <a:schemeClr val="accent1">
                    <a:lumMod val="50000"/>
                  </a:schemeClr>
                </a:solidFill>
              </a:rPr>
              <a:t>HUẤN </a:t>
            </a:r>
            <a:r>
              <a:rPr lang="en" sz="4400" b="1" smtClean="0">
                <a:solidFill>
                  <a:schemeClr val="accent1">
                    <a:lumMod val="50000"/>
                  </a:schemeClr>
                </a:solidFill>
              </a:rPr>
              <a:t>CHO </a:t>
            </a:r>
            <a:br>
              <a:rPr lang="en" sz="44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" sz="4400" b="1" smtClean="0">
                <a:solidFill>
                  <a:schemeClr val="accent1">
                    <a:lumMod val="50000"/>
                  </a:schemeClr>
                </a:solidFill>
              </a:rPr>
              <a:t>DOANH NGHIỆP CÔNG NGHIỆP</a:t>
            </a:r>
            <a:endParaRPr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1F58B7-9256-20A1-4781-49842EC9AD22}"/>
              </a:ext>
            </a:extLst>
          </p:cNvPr>
          <p:cNvSpPr txBox="1"/>
          <p:nvPr/>
        </p:nvSpPr>
        <p:spPr>
          <a:xfrm>
            <a:off x="661958" y="2833456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Quản lý Doanh </a:t>
            </a:r>
            <a:r>
              <a:rPr kumimoji="0" lang="en-US" altLang="ko-KR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nghiệp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Arial" pitchFamily="34" charset="0"/>
              <a:sym typeface="Arial"/>
            </a:endParaRPr>
          </a:p>
        </p:txBody>
      </p:sp>
      <p:sp>
        <p:nvSpPr>
          <p:cNvPr id="364" name="Subtitle 2">
            <a:extLst>
              <a:ext uri="{FF2B5EF4-FFF2-40B4-BE49-F238E27FC236}">
                <a16:creationId xmlns:a16="http://schemas.microsoft.com/office/drawing/2014/main" id="{75CAF021-2995-8C3A-9DC8-05E9217B7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346" y="3801520"/>
            <a:ext cx="6295163" cy="2323600"/>
          </a:xfrm>
        </p:spPr>
        <p:txBody>
          <a:bodyPr>
            <a:normAutofit/>
          </a:bodyPr>
          <a:lstStyle/>
          <a:p>
            <a:pPr marL="109538" indent="0">
              <a:buClr>
                <a:schemeClr val="accent1">
                  <a:lumMod val="50000"/>
                </a:schemeClr>
              </a:buClr>
            </a:pPr>
            <a:r>
              <a:rPr lang="en-VN" sz="2000" b="1" u="sng">
                <a:solidFill>
                  <a:schemeClr val="accent1">
                    <a:lumMod val="50000"/>
                  </a:schemeClr>
                </a:solidFill>
              </a:rPr>
              <a:t>Module </a:t>
            </a:r>
            <a:r>
              <a:rPr lang="en-US" sz="2000" b="1" u="sng" smtClean="0">
                <a:solidFill>
                  <a:schemeClr val="accent1">
                    <a:lumMod val="50000"/>
                  </a:schemeClr>
                </a:solidFill>
              </a:rPr>
              <a:t>12.1</a:t>
            </a:r>
            <a:r>
              <a:rPr lang="en-VN" sz="2000" b="1" u="sng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en-US" sz="200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sz="2000" smtClean="0">
              <a:solidFill>
                <a:schemeClr val="accent1">
                  <a:lumMod val="50000"/>
                </a:schemeClr>
              </a:solidFill>
            </a:endParaRPr>
          </a:p>
          <a:p>
            <a:pPr marL="109538" indent="0">
              <a:buClr>
                <a:schemeClr val="accent1">
                  <a:lumMod val="50000"/>
                </a:schemeClr>
              </a:buClr>
            </a:pPr>
            <a:r>
              <a:rPr lang="en-US" sz="2000">
                <a:solidFill>
                  <a:schemeClr val="accent1">
                    <a:lumMod val="50000"/>
                  </a:schemeClr>
                </a:solidFill>
              </a:rPr>
              <a:t>Sử dụng năng lượng TK&amp;HQ trong hệ thống bơm, quạt</a:t>
            </a:r>
          </a:p>
        </p:txBody>
      </p:sp>
    </p:spTree>
    <p:extLst>
      <p:ext uri="{BB962C8B-B14F-4D97-AF65-F5344CB8AC3E}">
        <p14:creationId xmlns:p14="http://schemas.microsoft.com/office/powerpoint/2010/main" val="395499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712191" y="3043451"/>
            <a:ext cx="4653887" cy="15694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CHỌN</a:t>
            </a:r>
            <a:r>
              <a:rPr kumimoji="0" lang="en-US" sz="3200" b="1" i="0" u="none" strike="noStrike" kern="1200" cap="none" spc="0" normalizeH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BƠM/ QUẠT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396768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vi-VN" sz="3200">
                <a:solidFill>
                  <a:schemeClr val="accent1">
                    <a:lumMod val="50000"/>
                  </a:schemeClr>
                </a:solidFill>
                <a:latin typeface="+mn-lt"/>
              </a:rPr>
              <a:t>Xác định điểm làm việc của bơm/quạt</a:t>
            </a:r>
            <a:endParaRPr lang="en-VN" sz="32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4A8AC27E-DE6E-80F6-5D7E-BAEC2F9EABA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639888" y="5638038"/>
            <a:ext cx="8501063" cy="57150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b="1" dirty="0">
                <a:latin typeface="+mn-lt"/>
                <a:cs typeface="Arial" panose="020B0604020202020204" pitchFamily="34" charset="0"/>
              </a:rPr>
              <a:t>C</a:t>
            </a:r>
            <a:r>
              <a:rPr lang="vi-VN" altLang="en-US" b="1" dirty="0">
                <a:latin typeface="+mn-lt"/>
                <a:cs typeface="Arial" panose="020B0604020202020204" pitchFamily="34" charset="0"/>
              </a:rPr>
              <a:t>họn điểm A nằm trong vùng hiệu suất cao</a:t>
            </a:r>
            <a:endParaRPr lang="en-US" altLang="en-US" dirty="0"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4" name="Group 53">
            <a:extLst>
              <a:ext uri="{FF2B5EF4-FFF2-40B4-BE49-F238E27FC236}">
                <a16:creationId xmlns:a16="http://schemas.microsoft.com/office/drawing/2014/main" id="{E7302ACB-0C65-0DC1-47BE-3BDC1ACA376C}"/>
              </a:ext>
            </a:extLst>
          </p:cNvPr>
          <p:cNvGrpSpPr>
            <a:grpSpLocks/>
          </p:cNvGrpSpPr>
          <p:nvPr/>
        </p:nvGrpSpPr>
        <p:grpSpPr bwMode="auto">
          <a:xfrm>
            <a:off x="2743200" y="1834389"/>
            <a:ext cx="7000875" cy="3652837"/>
            <a:chOff x="1495408" y="1500174"/>
            <a:chExt cx="5148294" cy="3652861"/>
          </a:xfrm>
        </p:grpSpPr>
        <p:sp>
          <p:nvSpPr>
            <p:cNvPr id="5" name="Rectangle 9">
              <a:extLst>
                <a:ext uri="{FF2B5EF4-FFF2-40B4-BE49-F238E27FC236}">
                  <a16:creationId xmlns:a16="http://schemas.microsoft.com/office/drawing/2014/main" id="{6DCD5F79-A21A-E280-D6D8-BCA410667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9650" y="2103438"/>
              <a:ext cx="661988" cy="317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6" name="Rectangle 10">
              <a:extLst>
                <a:ext uri="{FF2B5EF4-FFF2-40B4-BE49-F238E27FC236}">
                  <a16:creationId xmlns:a16="http://schemas.microsoft.com/office/drawing/2014/main" id="{3B2CB2F1-C950-AEDE-A101-7596CA6FE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9675" y="2147888"/>
              <a:ext cx="661988" cy="317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7" name="Rectangle 11">
              <a:extLst>
                <a:ext uri="{FF2B5EF4-FFF2-40B4-BE49-F238E27FC236}">
                  <a16:creationId xmlns:a16="http://schemas.microsoft.com/office/drawing/2014/main" id="{8D6FE743-48CE-7256-0BC7-EB1CD478D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3938" y="2133600"/>
              <a:ext cx="661987" cy="317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8" name="Rectangle 13">
              <a:extLst>
                <a:ext uri="{FF2B5EF4-FFF2-40B4-BE49-F238E27FC236}">
                  <a16:creationId xmlns:a16="http://schemas.microsoft.com/office/drawing/2014/main" id="{E351DF39-F772-5C52-5FB0-FDD89DFAE7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0562" y="2571744"/>
              <a:ext cx="2143140" cy="50006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>
                  <a:solidFill>
                    <a:srgbClr val="00A634"/>
                  </a:solidFill>
                  <a:latin typeface="+mn-lt"/>
                  <a:cs typeface="Arial" panose="020B0604020202020204" pitchFamily="34" charset="0"/>
                </a:rPr>
                <a:t>A (</a:t>
              </a:r>
              <a:r>
                <a:rPr lang="vi-VN" altLang="en-US" b="1">
                  <a:solidFill>
                    <a:srgbClr val="00A634"/>
                  </a:solidFill>
                  <a:latin typeface="+mn-lt"/>
                  <a:cs typeface="Arial" panose="020B0604020202020204" pitchFamily="34" charset="0"/>
                </a:rPr>
                <a:t>đ</a:t>
              </a:r>
              <a:r>
                <a:rPr lang="en-US" altLang="en-US" b="1">
                  <a:solidFill>
                    <a:srgbClr val="00A634"/>
                  </a:solidFill>
                  <a:latin typeface="+mn-lt"/>
                  <a:cs typeface="Arial" panose="020B0604020202020204" pitchFamily="34" charset="0"/>
                </a:rPr>
                <a:t>iểm làm việc)</a:t>
              </a:r>
            </a:p>
          </p:txBody>
        </p:sp>
        <p:sp>
          <p:nvSpPr>
            <p:cNvPr id="9" name="Text Box 18">
              <a:extLst>
                <a:ext uri="{FF2B5EF4-FFF2-40B4-BE49-F238E27FC236}">
                  <a16:creationId xmlns:a16="http://schemas.microsoft.com/office/drawing/2014/main" id="{72EE30F4-933F-A9A5-5BCA-239920DC85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0232" y="2143116"/>
              <a:ext cx="647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(n)</a:t>
              </a:r>
              <a:endParaRPr lang="en-SG" altLang="en-US" b="1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714B375D-1B6C-AA4B-64AA-8B2BE4C47312}"/>
                </a:ext>
              </a:extLst>
            </p:cNvPr>
            <p:cNvSpPr/>
            <p:nvPr/>
          </p:nvSpPr>
          <p:spPr>
            <a:xfrm>
              <a:off x="1958872" y="2351080"/>
              <a:ext cx="3701868" cy="2365391"/>
            </a:xfrm>
            <a:custGeom>
              <a:avLst/>
              <a:gdLst>
                <a:gd name="connsiteX0" fmla="*/ 0 w 3701142"/>
                <a:gd name="connsiteY0" fmla="*/ 188685 h 2365828"/>
                <a:gd name="connsiteX1" fmla="*/ 420914 w 3701142"/>
                <a:gd name="connsiteY1" fmla="*/ 72571 h 2365828"/>
                <a:gd name="connsiteX2" fmla="*/ 972457 w 3701142"/>
                <a:gd name="connsiteY2" fmla="*/ 14514 h 2365828"/>
                <a:gd name="connsiteX3" fmla="*/ 1727200 w 3701142"/>
                <a:gd name="connsiteY3" fmla="*/ 159656 h 2365828"/>
                <a:gd name="connsiteX4" fmla="*/ 2525485 w 3701142"/>
                <a:gd name="connsiteY4" fmla="*/ 566056 h 2365828"/>
                <a:gd name="connsiteX5" fmla="*/ 3135085 w 3701142"/>
                <a:gd name="connsiteY5" fmla="*/ 1146628 h 2365828"/>
                <a:gd name="connsiteX6" fmla="*/ 3556000 w 3701142"/>
                <a:gd name="connsiteY6" fmla="*/ 1915885 h 2365828"/>
                <a:gd name="connsiteX7" fmla="*/ 3701142 w 3701142"/>
                <a:gd name="connsiteY7" fmla="*/ 2365828 h 236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01142" h="2365828">
                  <a:moveTo>
                    <a:pt x="0" y="188685"/>
                  </a:moveTo>
                  <a:cubicBezTo>
                    <a:pt x="129419" y="145142"/>
                    <a:pt x="258838" y="101599"/>
                    <a:pt x="420914" y="72571"/>
                  </a:cubicBezTo>
                  <a:cubicBezTo>
                    <a:pt x="582990" y="43543"/>
                    <a:pt x="754743" y="0"/>
                    <a:pt x="972457" y="14514"/>
                  </a:cubicBezTo>
                  <a:cubicBezTo>
                    <a:pt x="1190171" y="29028"/>
                    <a:pt x="1468362" y="67732"/>
                    <a:pt x="1727200" y="159656"/>
                  </a:cubicBezTo>
                  <a:cubicBezTo>
                    <a:pt x="1986038" y="251580"/>
                    <a:pt x="2290838" y="401561"/>
                    <a:pt x="2525485" y="566056"/>
                  </a:cubicBezTo>
                  <a:cubicBezTo>
                    <a:pt x="2760133" y="730551"/>
                    <a:pt x="2963333" y="921657"/>
                    <a:pt x="3135085" y="1146628"/>
                  </a:cubicBezTo>
                  <a:cubicBezTo>
                    <a:pt x="3306837" y="1371599"/>
                    <a:pt x="3461657" y="1712685"/>
                    <a:pt x="3556000" y="1915885"/>
                  </a:cubicBezTo>
                  <a:cubicBezTo>
                    <a:pt x="3650343" y="2119085"/>
                    <a:pt x="3675742" y="2242456"/>
                    <a:pt x="3701142" y="2365828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Arial" panose="020B0604020202020204" pitchFamily="34" charset="0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8D7B8AF-6DC4-3A5F-79CA-B3061E4B6483}"/>
                </a:ext>
              </a:extLst>
            </p:cNvPr>
            <p:cNvSpPr/>
            <p:nvPr/>
          </p:nvSpPr>
          <p:spPr>
            <a:xfrm>
              <a:off x="1958872" y="2263766"/>
              <a:ext cx="2729413" cy="1684349"/>
            </a:xfrm>
            <a:custGeom>
              <a:avLst/>
              <a:gdLst>
                <a:gd name="connsiteX0" fmla="*/ 0 w 2728685"/>
                <a:gd name="connsiteY0" fmla="*/ 1683657 h 1683657"/>
                <a:gd name="connsiteX1" fmla="*/ 522514 w 2728685"/>
                <a:gd name="connsiteY1" fmla="*/ 1640114 h 1683657"/>
                <a:gd name="connsiteX2" fmla="*/ 1045028 w 2728685"/>
                <a:gd name="connsiteY2" fmla="*/ 1494971 h 1683657"/>
                <a:gd name="connsiteX3" fmla="*/ 1683657 w 2728685"/>
                <a:gd name="connsiteY3" fmla="*/ 1190171 h 1683657"/>
                <a:gd name="connsiteX4" fmla="*/ 2336800 w 2728685"/>
                <a:gd name="connsiteY4" fmla="*/ 638628 h 1683657"/>
                <a:gd name="connsiteX5" fmla="*/ 2728685 w 2728685"/>
                <a:gd name="connsiteY5" fmla="*/ 0 h 168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28685" h="1683657">
                  <a:moveTo>
                    <a:pt x="0" y="1683657"/>
                  </a:moveTo>
                  <a:cubicBezTo>
                    <a:pt x="174171" y="1677609"/>
                    <a:pt x="348343" y="1671562"/>
                    <a:pt x="522514" y="1640114"/>
                  </a:cubicBezTo>
                  <a:cubicBezTo>
                    <a:pt x="696685" y="1608666"/>
                    <a:pt x="851504" y="1569962"/>
                    <a:pt x="1045028" y="1494971"/>
                  </a:cubicBezTo>
                  <a:cubicBezTo>
                    <a:pt x="1238552" y="1419981"/>
                    <a:pt x="1468362" y="1332895"/>
                    <a:pt x="1683657" y="1190171"/>
                  </a:cubicBezTo>
                  <a:cubicBezTo>
                    <a:pt x="1898952" y="1047447"/>
                    <a:pt x="2162629" y="836990"/>
                    <a:pt x="2336800" y="638628"/>
                  </a:cubicBezTo>
                  <a:cubicBezTo>
                    <a:pt x="2510971" y="440266"/>
                    <a:pt x="2619828" y="220133"/>
                    <a:pt x="2728685" y="0"/>
                  </a:cubicBezTo>
                </a:path>
              </a:pathLst>
            </a:cu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Arial" panose="020B0604020202020204" pitchFamily="34" charset="0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C92431A-2FC8-0BC6-38B8-170D348A51EA}"/>
                </a:ext>
              </a:extLst>
            </p:cNvPr>
            <p:cNvSpPr/>
            <p:nvPr/>
          </p:nvSpPr>
          <p:spPr>
            <a:xfrm>
              <a:off x="2626632" y="3751264"/>
              <a:ext cx="2438727" cy="704855"/>
            </a:xfrm>
            <a:custGeom>
              <a:avLst/>
              <a:gdLst>
                <a:gd name="connsiteX0" fmla="*/ 0 w 2438400"/>
                <a:gd name="connsiteY0" fmla="*/ 703943 h 703943"/>
                <a:gd name="connsiteX1" fmla="*/ 406400 w 2438400"/>
                <a:gd name="connsiteY1" fmla="*/ 587828 h 703943"/>
                <a:gd name="connsiteX2" fmla="*/ 812800 w 2438400"/>
                <a:gd name="connsiteY2" fmla="*/ 413657 h 703943"/>
                <a:gd name="connsiteX3" fmla="*/ 1103085 w 2438400"/>
                <a:gd name="connsiteY3" fmla="*/ 254000 h 703943"/>
                <a:gd name="connsiteX4" fmla="*/ 1524000 w 2438400"/>
                <a:gd name="connsiteY4" fmla="*/ 36286 h 703943"/>
                <a:gd name="connsiteX5" fmla="*/ 1886857 w 2438400"/>
                <a:gd name="connsiteY5" fmla="*/ 36286 h 703943"/>
                <a:gd name="connsiteX6" fmla="*/ 2191657 w 2438400"/>
                <a:gd name="connsiteY6" fmla="*/ 210457 h 703943"/>
                <a:gd name="connsiteX7" fmla="*/ 2438400 w 2438400"/>
                <a:gd name="connsiteY7" fmla="*/ 399143 h 70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400" h="703943">
                  <a:moveTo>
                    <a:pt x="0" y="703943"/>
                  </a:moveTo>
                  <a:cubicBezTo>
                    <a:pt x="135466" y="670076"/>
                    <a:pt x="270933" y="636209"/>
                    <a:pt x="406400" y="587828"/>
                  </a:cubicBezTo>
                  <a:cubicBezTo>
                    <a:pt x="541867" y="539447"/>
                    <a:pt x="696686" y="469295"/>
                    <a:pt x="812800" y="413657"/>
                  </a:cubicBezTo>
                  <a:cubicBezTo>
                    <a:pt x="928914" y="358019"/>
                    <a:pt x="984552" y="316895"/>
                    <a:pt x="1103085" y="254000"/>
                  </a:cubicBezTo>
                  <a:cubicBezTo>
                    <a:pt x="1221618" y="191105"/>
                    <a:pt x="1393371" y="72572"/>
                    <a:pt x="1524000" y="36286"/>
                  </a:cubicBezTo>
                  <a:cubicBezTo>
                    <a:pt x="1654629" y="0"/>
                    <a:pt x="1775581" y="7257"/>
                    <a:pt x="1886857" y="36286"/>
                  </a:cubicBezTo>
                  <a:cubicBezTo>
                    <a:pt x="1998133" y="65315"/>
                    <a:pt x="2099733" y="149981"/>
                    <a:pt x="2191657" y="210457"/>
                  </a:cubicBezTo>
                  <a:cubicBezTo>
                    <a:pt x="2283581" y="270933"/>
                    <a:pt x="2360990" y="335038"/>
                    <a:pt x="2438400" y="399143"/>
                  </a:cubicBezTo>
                </a:path>
              </a:pathLst>
            </a:custGeom>
            <a:ln w="25400">
              <a:solidFill>
                <a:srgbClr val="99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Arial" panose="020B0604020202020204" pitchFamily="34" charset="0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F7C9008-835A-FFDB-857D-F1DDBE032515}"/>
                </a:ext>
              </a:extLst>
            </p:cNvPr>
            <p:cNvCxnSpPr/>
            <p:nvPr/>
          </p:nvCxnSpPr>
          <p:spPr>
            <a:xfrm rot="5400000" flipH="1" flipV="1">
              <a:off x="384901" y="3142079"/>
              <a:ext cx="3143271" cy="233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80B5C2C-02A3-8D80-F3BF-58F2F746E162}"/>
                </a:ext>
              </a:extLst>
            </p:cNvPr>
            <p:cNvCxnSpPr/>
            <p:nvPr/>
          </p:nvCxnSpPr>
          <p:spPr>
            <a:xfrm>
              <a:off x="1928519" y="4713295"/>
              <a:ext cx="4071939" cy="158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 Box 18">
              <a:extLst>
                <a:ext uri="{FF2B5EF4-FFF2-40B4-BE49-F238E27FC236}">
                  <a16:creationId xmlns:a16="http://schemas.microsoft.com/office/drawing/2014/main" id="{84219EE6-726F-712F-F3BC-CB2F89965B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4678" y="2062155"/>
              <a:ext cx="647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solidFill>
                    <a:srgbClr val="FF0000"/>
                  </a:solidFill>
                  <a:latin typeface="+mn-lt"/>
                  <a:cs typeface="Arial" panose="020B0604020202020204" pitchFamily="34" charset="0"/>
                </a:rPr>
                <a:t>H</a:t>
              </a:r>
              <a:endParaRPr lang="en-SG" altLang="en-US" b="1">
                <a:solidFill>
                  <a:srgbClr val="FF0000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6" name="Text Box 18">
              <a:extLst>
                <a:ext uri="{FF2B5EF4-FFF2-40B4-BE49-F238E27FC236}">
                  <a16:creationId xmlns:a16="http://schemas.microsoft.com/office/drawing/2014/main" id="{4FDB6A24-901F-C230-72C6-DA1C81218C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4876" y="2062155"/>
              <a:ext cx="10001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latin typeface="+mn-lt"/>
                  <a:cs typeface="Arial" panose="020B0604020202020204" pitchFamily="34" charset="0"/>
                </a:rPr>
                <a:t>Hô</a:t>
              </a:r>
              <a:endParaRPr lang="en-SG" altLang="en-US" b="1">
                <a:latin typeface="+mn-lt"/>
                <a:cs typeface="Arial" panose="020B0604020202020204" pitchFamily="34" charset="0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EC7F9E0-39AB-C58E-506E-EAA83920EDF3}"/>
                </a:ext>
              </a:extLst>
            </p:cNvPr>
            <p:cNvCxnSpPr/>
            <p:nvPr/>
          </p:nvCxnSpPr>
          <p:spPr>
            <a:xfrm rot="5400000">
              <a:off x="1286145" y="3143247"/>
              <a:ext cx="3143271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 Box 18">
              <a:extLst>
                <a:ext uri="{FF2B5EF4-FFF2-40B4-BE49-F238E27FC236}">
                  <a16:creationId xmlns:a16="http://schemas.microsoft.com/office/drawing/2014/main" id="{F128C212-540B-2967-6ED9-DC7B0B1E20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5135" y="4143379"/>
              <a:ext cx="999306" cy="366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solidFill>
                    <a:srgbClr val="993366"/>
                  </a:solidFill>
                  <a:latin typeface="+mn-lt"/>
                  <a:cs typeface="Arial" panose="020B0604020202020204" pitchFamily="34" charset="0"/>
                </a:rPr>
                <a:t>Ƞ </a:t>
              </a:r>
              <a:endParaRPr lang="en-SG" altLang="en-US" b="1">
                <a:solidFill>
                  <a:srgbClr val="993366"/>
                </a:solidFill>
                <a:latin typeface="+mn-lt"/>
                <a:cs typeface="Arial" panose="020B0604020202020204" pitchFamily="34" charset="0"/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EF8A420-D35E-56CA-4B9A-4DA891867958}"/>
                </a:ext>
              </a:extLst>
            </p:cNvPr>
            <p:cNvCxnSpPr/>
            <p:nvPr/>
          </p:nvCxnSpPr>
          <p:spPr>
            <a:xfrm rot="5400000">
              <a:off x="3378318" y="3750470"/>
              <a:ext cx="192882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B7A4385-FF0D-FF2D-8C0B-13FC55E1769A}"/>
                </a:ext>
              </a:extLst>
            </p:cNvPr>
            <p:cNvCxnSpPr/>
            <p:nvPr/>
          </p:nvCxnSpPr>
          <p:spPr>
            <a:xfrm rot="10800000">
              <a:off x="1928519" y="2800345"/>
              <a:ext cx="242938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Box 18">
              <a:extLst>
                <a:ext uri="{FF2B5EF4-FFF2-40B4-BE49-F238E27FC236}">
                  <a16:creationId xmlns:a16="http://schemas.microsoft.com/office/drawing/2014/main" id="{3A045547-A5EF-E01C-2762-2F6CFD8BBD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1934" y="4786322"/>
              <a:ext cx="647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solidFill>
                    <a:srgbClr val="0070C0"/>
                  </a:solidFill>
                  <a:latin typeface="+mn-lt"/>
                  <a:cs typeface="Arial" panose="020B0604020202020204" pitchFamily="34" charset="0"/>
                </a:rPr>
                <a:t>Q</a:t>
              </a:r>
              <a:r>
                <a:rPr lang="en-US" altLang="en-US" b="1" baseline="-25000">
                  <a:solidFill>
                    <a:srgbClr val="0070C0"/>
                  </a:solidFill>
                  <a:latin typeface="+mn-lt"/>
                  <a:cs typeface="Arial" panose="020B0604020202020204" pitchFamily="34" charset="0"/>
                </a:rPr>
                <a:t>A</a:t>
              </a:r>
              <a:endParaRPr lang="en-SG" altLang="en-US" b="1" baseline="-25000">
                <a:solidFill>
                  <a:srgbClr val="0070C0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22" name="Text Box 18">
              <a:extLst>
                <a:ext uri="{FF2B5EF4-FFF2-40B4-BE49-F238E27FC236}">
                  <a16:creationId xmlns:a16="http://schemas.microsoft.com/office/drawing/2014/main" id="{3A5152BF-B388-7EA5-814E-1611904B85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5408" y="2571745"/>
              <a:ext cx="6477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solidFill>
                    <a:srgbClr val="0070C0"/>
                  </a:solidFill>
                  <a:latin typeface="+mn-lt"/>
                  <a:cs typeface="Arial" panose="020B0604020202020204" pitchFamily="34" charset="0"/>
                </a:rPr>
                <a:t>H</a:t>
              </a:r>
              <a:r>
                <a:rPr lang="en-US" altLang="en-US" b="1" baseline="-25000">
                  <a:solidFill>
                    <a:srgbClr val="0070C0"/>
                  </a:solidFill>
                  <a:latin typeface="+mn-lt"/>
                  <a:cs typeface="Arial" panose="020B0604020202020204" pitchFamily="34" charset="0"/>
                </a:rPr>
                <a:t>A</a:t>
              </a:r>
              <a:endParaRPr lang="en-SG" altLang="en-US" b="1" baseline="-25000">
                <a:solidFill>
                  <a:srgbClr val="0070C0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23" name="Text Box 18">
              <a:extLst>
                <a:ext uri="{FF2B5EF4-FFF2-40B4-BE49-F238E27FC236}">
                  <a16:creationId xmlns:a16="http://schemas.microsoft.com/office/drawing/2014/main" id="{9C1CB3AC-69E9-875B-6330-29D500C17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5408" y="1500174"/>
              <a:ext cx="6477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latin typeface="+mn-lt"/>
                  <a:cs typeface="Arial" panose="020B0604020202020204" pitchFamily="34" charset="0"/>
                </a:rPr>
                <a:t>H</a:t>
              </a:r>
              <a:endParaRPr lang="en-SG" altLang="en-US" b="1" baseline="-25000"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24" name="Text Box 18">
              <a:extLst>
                <a:ext uri="{FF2B5EF4-FFF2-40B4-BE49-F238E27FC236}">
                  <a16:creationId xmlns:a16="http://schemas.microsoft.com/office/drawing/2014/main" id="{425858F6-FD67-184A-890E-728ECA2DC5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6446" y="4786322"/>
              <a:ext cx="647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latin typeface="+mn-lt"/>
                  <a:cs typeface="Arial" panose="020B0604020202020204" pitchFamily="34" charset="0"/>
                </a:rPr>
                <a:t>Q</a:t>
              </a:r>
              <a:endParaRPr lang="en-SG" altLang="en-US" b="1" baseline="-25000">
                <a:latin typeface="+mn-lt"/>
                <a:cs typeface="Arial" panose="020B0604020202020204" pitchFamily="34" charset="0"/>
              </a:endParaRP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766739CD-7CA2-FEFF-2AEE-DFD527B93B33}"/>
                </a:ext>
              </a:extLst>
            </p:cNvPr>
            <p:cNvCxnSpPr/>
            <p:nvPr/>
          </p:nvCxnSpPr>
          <p:spPr>
            <a:xfrm rot="5400000">
              <a:off x="3678172" y="4251539"/>
              <a:ext cx="928694" cy="1167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18">
              <a:extLst>
                <a:ext uri="{FF2B5EF4-FFF2-40B4-BE49-F238E27FC236}">
                  <a16:creationId xmlns:a16="http://schemas.microsoft.com/office/drawing/2014/main" id="{DC5C2D2A-7A4E-B75C-6806-CB5E3B5344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3306" y="4143380"/>
              <a:ext cx="7143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>
                  <a:solidFill>
                    <a:srgbClr val="0070C0"/>
                  </a:solidFill>
                  <a:latin typeface="+mn-lt"/>
                  <a:cs typeface="Arial" panose="020B0604020202020204" pitchFamily="34" charset="0"/>
                </a:rPr>
                <a:t>Ƞ</a:t>
              </a:r>
              <a:r>
                <a:rPr lang="en-US" altLang="en-US" sz="1400" baseline="-25000">
                  <a:solidFill>
                    <a:srgbClr val="0070C0"/>
                  </a:solidFill>
                  <a:latin typeface="+mn-lt"/>
                  <a:cs typeface="Arial" panose="020B0604020202020204" pitchFamily="34" charset="0"/>
                </a:rPr>
                <a:t>max</a:t>
              </a:r>
              <a:endParaRPr lang="en-SG" altLang="en-US" sz="1400" baseline="-25000">
                <a:solidFill>
                  <a:srgbClr val="0070C0"/>
                </a:solidFill>
                <a:latin typeface="+mn-lt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8">
            <a:extLst>
              <a:ext uri="{FF2B5EF4-FFF2-40B4-BE49-F238E27FC236}">
                <a16:creationId xmlns:a16="http://schemas.microsoft.com/office/drawing/2014/main" id="{4778BBAD-977A-287C-CCFC-B41C4B386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3107" y="1380034"/>
            <a:ext cx="15440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 err="1">
                <a:latin typeface="+mn-lt"/>
                <a:cs typeface="Arial" panose="020B0604020202020204" pitchFamily="34" charset="0"/>
              </a:rPr>
              <a:t>Vùng</a:t>
            </a:r>
            <a:r>
              <a:rPr lang="en-US" altLang="en-U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+mn-lt"/>
                <a:cs typeface="Arial" panose="020B0604020202020204" pitchFamily="34" charset="0"/>
              </a:rPr>
              <a:t>ổn</a:t>
            </a:r>
            <a:r>
              <a:rPr lang="en-US" altLang="en-US" dirty="0">
                <a:latin typeface="+mn-lt"/>
                <a:cs typeface="Arial" panose="020B0604020202020204" pitchFamily="34" charset="0"/>
              </a:rPr>
              <a:t> </a:t>
            </a:r>
            <a:r>
              <a:rPr lang="vi-VN" altLang="en-US" dirty="0">
                <a:latin typeface="+mn-lt"/>
                <a:cs typeface="Arial" panose="020B0604020202020204" pitchFamily="34" charset="0"/>
              </a:rPr>
              <a:t>đị</a:t>
            </a:r>
            <a:r>
              <a:rPr lang="en-US" altLang="en-US" dirty="0" err="1">
                <a:latin typeface="+mn-lt"/>
                <a:cs typeface="Arial" panose="020B0604020202020204" pitchFamily="34" charset="0"/>
              </a:rPr>
              <a:t>nh</a:t>
            </a:r>
            <a:endParaRPr lang="en-US" altLang="en-US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59">
            <a:extLst>
              <a:ext uri="{FF2B5EF4-FFF2-40B4-BE49-F238E27FC236}">
                <a16:creationId xmlns:a16="http://schemas.microsoft.com/office/drawing/2014/main" id="{C6B60EE4-6212-F6FE-9382-F1ADD72654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8222" y="1373565"/>
            <a:ext cx="22600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 err="1">
                <a:latin typeface="+mn-lt"/>
                <a:cs typeface="Arial" panose="020B0604020202020204" pitchFamily="34" charset="0"/>
              </a:rPr>
              <a:t>Vùng</a:t>
            </a:r>
            <a:r>
              <a:rPr lang="en-US" altLang="en-U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+mn-lt"/>
                <a:cs typeface="Arial" panose="020B0604020202020204" pitchFamily="34" charset="0"/>
              </a:rPr>
              <a:t>không</a:t>
            </a:r>
            <a:r>
              <a:rPr lang="en-US" altLang="en-US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+mn-lt"/>
                <a:cs typeface="Arial" panose="020B0604020202020204" pitchFamily="34" charset="0"/>
              </a:rPr>
              <a:t>ổn</a:t>
            </a:r>
            <a:r>
              <a:rPr lang="en-US" altLang="en-US" dirty="0">
                <a:latin typeface="+mn-lt"/>
                <a:cs typeface="Arial" panose="020B0604020202020204" pitchFamily="34" charset="0"/>
              </a:rPr>
              <a:t> </a:t>
            </a:r>
            <a:r>
              <a:rPr lang="vi-VN" altLang="en-US" dirty="0">
                <a:latin typeface="+mn-lt"/>
                <a:cs typeface="Arial" panose="020B0604020202020204" pitchFamily="34" charset="0"/>
              </a:rPr>
              <a:t>đị</a:t>
            </a:r>
            <a:r>
              <a:rPr lang="en-US" altLang="en-US" dirty="0" err="1">
                <a:latin typeface="+mn-lt"/>
                <a:cs typeface="Arial" panose="020B0604020202020204" pitchFamily="34" charset="0"/>
              </a:rPr>
              <a:t>nh</a:t>
            </a:r>
            <a:endParaRPr lang="en-US" altLang="en-US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14064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vi-VN" sz="3200">
                <a:solidFill>
                  <a:schemeClr val="accent1">
                    <a:lumMod val="50000"/>
                  </a:schemeClr>
                </a:solidFill>
                <a:latin typeface="+mn-lt"/>
              </a:rPr>
              <a:t>Sử dụng bơm/quạt có hiệu suất cao</a:t>
            </a:r>
            <a:endParaRPr lang="en-VN" sz="32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pSp>
        <p:nvGrpSpPr>
          <p:cNvPr id="4" name="Group 64">
            <a:extLst>
              <a:ext uri="{FF2B5EF4-FFF2-40B4-BE49-F238E27FC236}">
                <a16:creationId xmlns:a16="http://schemas.microsoft.com/office/drawing/2014/main" id="{8FE6BC1B-2670-F9B2-E2E5-728FF2184C4D}"/>
              </a:ext>
            </a:extLst>
          </p:cNvPr>
          <p:cNvGrpSpPr>
            <a:grpSpLocks/>
          </p:cNvGrpSpPr>
          <p:nvPr/>
        </p:nvGrpSpPr>
        <p:grpSpPr bwMode="auto">
          <a:xfrm>
            <a:off x="2018507" y="1627187"/>
            <a:ext cx="4248150" cy="3740150"/>
            <a:chOff x="340" y="768"/>
            <a:chExt cx="2676" cy="2356"/>
          </a:xfrm>
        </p:grpSpPr>
        <p:sp>
          <p:nvSpPr>
            <p:cNvPr id="5" name="Rectangle 9">
              <a:extLst>
                <a:ext uri="{FF2B5EF4-FFF2-40B4-BE49-F238E27FC236}">
                  <a16:creationId xmlns:a16="http://schemas.microsoft.com/office/drawing/2014/main" id="{9693A41C-FA19-7122-8402-44D0714110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3" y="1405"/>
              <a:ext cx="359" cy="1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6" name="Rectangle 10">
              <a:extLst>
                <a:ext uri="{FF2B5EF4-FFF2-40B4-BE49-F238E27FC236}">
                  <a16:creationId xmlns:a16="http://schemas.microsoft.com/office/drawing/2014/main" id="{EFB2DD80-3873-10A3-75D6-4FD03B511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0" y="1430"/>
              <a:ext cx="358" cy="1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7" name="Rectangle 11">
              <a:extLst>
                <a:ext uri="{FF2B5EF4-FFF2-40B4-BE49-F238E27FC236}">
                  <a16:creationId xmlns:a16="http://schemas.microsoft.com/office/drawing/2014/main" id="{E7D63E28-F42F-1A7F-024E-E044766B7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1" y="1422"/>
              <a:ext cx="359" cy="1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8" name="Rectangle 13">
              <a:extLst>
                <a:ext uri="{FF2B5EF4-FFF2-40B4-BE49-F238E27FC236}">
                  <a16:creationId xmlns:a16="http://schemas.microsoft.com/office/drawing/2014/main" id="{AF980C5C-9D20-E63C-D364-59D5AAB77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665"/>
              <a:ext cx="307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>
                  <a:solidFill>
                    <a:srgbClr val="00B050"/>
                  </a:solidFill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9" name="Text Box 18">
              <a:extLst>
                <a:ext uri="{FF2B5EF4-FFF2-40B4-BE49-F238E27FC236}">
                  <a16:creationId xmlns:a16="http://schemas.microsoft.com/office/drawing/2014/main" id="{E5FDD232-6272-CF48-9358-3D816A3359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4" y="1344"/>
              <a:ext cx="35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cs typeface="Arial" panose="020B0604020202020204" pitchFamily="34" charset="0"/>
                </a:rPr>
                <a:t>(n)</a:t>
              </a:r>
              <a:endParaRPr lang="en-SG" altLang="en-US" b="1">
                <a:cs typeface="Arial" panose="020B0604020202020204" pitchFamily="34" charset="0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30B8B0C8-E453-22F1-EA94-7AC0DE2120B6}"/>
                </a:ext>
              </a:extLst>
            </p:cNvPr>
            <p:cNvSpPr/>
            <p:nvPr/>
          </p:nvSpPr>
          <p:spPr>
            <a:xfrm>
              <a:off x="591" y="1543"/>
              <a:ext cx="2006" cy="1311"/>
            </a:xfrm>
            <a:custGeom>
              <a:avLst/>
              <a:gdLst>
                <a:gd name="connsiteX0" fmla="*/ 0 w 3701142"/>
                <a:gd name="connsiteY0" fmla="*/ 188685 h 2365828"/>
                <a:gd name="connsiteX1" fmla="*/ 420914 w 3701142"/>
                <a:gd name="connsiteY1" fmla="*/ 72571 h 2365828"/>
                <a:gd name="connsiteX2" fmla="*/ 972457 w 3701142"/>
                <a:gd name="connsiteY2" fmla="*/ 14514 h 2365828"/>
                <a:gd name="connsiteX3" fmla="*/ 1727200 w 3701142"/>
                <a:gd name="connsiteY3" fmla="*/ 159656 h 2365828"/>
                <a:gd name="connsiteX4" fmla="*/ 2525485 w 3701142"/>
                <a:gd name="connsiteY4" fmla="*/ 566056 h 2365828"/>
                <a:gd name="connsiteX5" fmla="*/ 3135085 w 3701142"/>
                <a:gd name="connsiteY5" fmla="*/ 1146628 h 2365828"/>
                <a:gd name="connsiteX6" fmla="*/ 3556000 w 3701142"/>
                <a:gd name="connsiteY6" fmla="*/ 1915885 h 2365828"/>
                <a:gd name="connsiteX7" fmla="*/ 3701142 w 3701142"/>
                <a:gd name="connsiteY7" fmla="*/ 2365828 h 236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01142" h="2365828">
                  <a:moveTo>
                    <a:pt x="0" y="188685"/>
                  </a:moveTo>
                  <a:cubicBezTo>
                    <a:pt x="129419" y="145142"/>
                    <a:pt x="258838" y="101599"/>
                    <a:pt x="420914" y="72571"/>
                  </a:cubicBezTo>
                  <a:cubicBezTo>
                    <a:pt x="582990" y="43543"/>
                    <a:pt x="754743" y="0"/>
                    <a:pt x="972457" y="14514"/>
                  </a:cubicBezTo>
                  <a:cubicBezTo>
                    <a:pt x="1190171" y="29028"/>
                    <a:pt x="1468362" y="67732"/>
                    <a:pt x="1727200" y="159656"/>
                  </a:cubicBezTo>
                  <a:cubicBezTo>
                    <a:pt x="1986038" y="251580"/>
                    <a:pt x="2290838" y="401561"/>
                    <a:pt x="2525485" y="566056"/>
                  </a:cubicBezTo>
                  <a:cubicBezTo>
                    <a:pt x="2760133" y="730551"/>
                    <a:pt x="2963333" y="921657"/>
                    <a:pt x="3135085" y="1146628"/>
                  </a:cubicBezTo>
                  <a:cubicBezTo>
                    <a:pt x="3306837" y="1371599"/>
                    <a:pt x="3461657" y="1712685"/>
                    <a:pt x="3556000" y="1915885"/>
                  </a:cubicBezTo>
                  <a:cubicBezTo>
                    <a:pt x="3650343" y="2119085"/>
                    <a:pt x="3675742" y="2242456"/>
                    <a:pt x="3701142" y="2365828"/>
                  </a:cubicBezTo>
                </a:path>
              </a:pathLst>
            </a:cu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E0DDBCC-81C1-6BB5-27D0-46B6F485A33F}"/>
                </a:ext>
              </a:extLst>
            </p:cNvPr>
            <p:cNvSpPr/>
            <p:nvPr/>
          </p:nvSpPr>
          <p:spPr>
            <a:xfrm>
              <a:off x="591" y="1495"/>
              <a:ext cx="1479" cy="933"/>
            </a:xfrm>
            <a:custGeom>
              <a:avLst/>
              <a:gdLst>
                <a:gd name="connsiteX0" fmla="*/ 0 w 2728685"/>
                <a:gd name="connsiteY0" fmla="*/ 1683657 h 1683657"/>
                <a:gd name="connsiteX1" fmla="*/ 522514 w 2728685"/>
                <a:gd name="connsiteY1" fmla="*/ 1640114 h 1683657"/>
                <a:gd name="connsiteX2" fmla="*/ 1045028 w 2728685"/>
                <a:gd name="connsiteY2" fmla="*/ 1494971 h 1683657"/>
                <a:gd name="connsiteX3" fmla="*/ 1683657 w 2728685"/>
                <a:gd name="connsiteY3" fmla="*/ 1190171 h 1683657"/>
                <a:gd name="connsiteX4" fmla="*/ 2336800 w 2728685"/>
                <a:gd name="connsiteY4" fmla="*/ 638628 h 1683657"/>
                <a:gd name="connsiteX5" fmla="*/ 2728685 w 2728685"/>
                <a:gd name="connsiteY5" fmla="*/ 0 h 168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28685" h="1683657">
                  <a:moveTo>
                    <a:pt x="0" y="1683657"/>
                  </a:moveTo>
                  <a:cubicBezTo>
                    <a:pt x="174171" y="1677609"/>
                    <a:pt x="348343" y="1671562"/>
                    <a:pt x="522514" y="1640114"/>
                  </a:cubicBezTo>
                  <a:cubicBezTo>
                    <a:pt x="696685" y="1608666"/>
                    <a:pt x="851504" y="1569962"/>
                    <a:pt x="1045028" y="1494971"/>
                  </a:cubicBezTo>
                  <a:cubicBezTo>
                    <a:pt x="1238552" y="1419981"/>
                    <a:pt x="1468362" y="1332895"/>
                    <a:pt x="1683657" y="1190171"/>
                  </a:cubicBezTo>
                  <a:cubicBezTo>
                    <a:pt x="1898952" y="1047447"/>
                    <a:pt x="2162629" y="836990"/>
                    <a:pt x="2336800" y="638628"/>
                  </a:cubicBezTo>
                  <a:cubicBezTo>
                    <a:pt x="2510971" y="440266"/>
                    <a:pt x="2619828" y="220133"/>
                    <a:pt x="2728685" y="0"/>
                  </a:cubicBezTo>
                </a:path>
              </a:pathLst>
            </a:cu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8B6462D-616F-E41D-321E-5420E2C8FFFB}"/>
                </a:ext>
              </a:extLst>
            </p:cNvPr>
            <p:cNvSpPr/>
            <p:nvPr/>
          </p:nvSpPr>
          <p:spPr>
            <a:xfrm>
              <a:off x="700" y="2319"/>
              <a:ext cx="1321" cy="391"/>
            </a:xfrm>
            <a:custGeom>
              <a:avLst/>
              <a:gdLst>
                <a:gd name="connsiteX0" fmla="*/ 0 w 2438400"/>
                <a:gd name="connsiteY0" fmla="*/ 703943 h 703943"/>
                <a:gd name="connsiteX1" fmla="*/ 406400 w 2438400"/>
                <a:gd name="connsiteY1" fmla="*/ 587828 h 703943"/>
                <a:gd name="connsiteX2" fmla="*/ 812800 w 2438400"/>
                <a:gd name="connsiteY2" fmla="*/ 413657 h 703943"/>
                <a:gd name="connsiteX3" fmla="*/ 1103085 w 2438400"/>
                <a:gd name="connsiteY3" fmla="*/ 254000 h 703943"/>
                <a:gd name="connsiteX4" fmla="*/ 1524000 w 2438400"/>
                <a:gd name="connsiteY4" fmla="*/ 36286 h 703943"/>
                <a:gd name="connsiteX5" fmla="*/ 1886857 w 2438400"/>
                <a:gd name="connsiteY5" fmla="*/ 36286 h 703943"/>
                <a:gd name="connsiteX6" fmla="*/ 2191657 w 2438400"/>
                <a:gd name="connsiteY6" fmla="*/ 210457 h 703943"/>
                <a:gd name="connsiteX7" fmla="*/ 2438400 w 2438400"/>
                <a:gd name="connsiteY7" fmla="*/ 399143 h 70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400" h="703943">
                  <a:moveTo>
                    <a:pt x="0" y="703943"/>
                  </a:moveTo>
                  <a:cubicBezTo>
                    <a:pt x="135466" y="670076"/>
                    <a:pt x="270933" y="636209"/>
                    <a:pt x="406400" y="587828"/>
                  </a:cubicBezTo>
                  <a:cubicBezTo>
                    <a:pt x="541867" y="539447"/>
                    <a:pt x="696686" y="469295"/>
                    <a:pt x="812800" y="413657"/>
                  </a:cubicBezTo>
                  <a:cubicBezTo>
                    <a:pt x="928914" y="358019"/>
                    <a:pt x="984552" y="316895"/>
                    <a:pt x="1103085" y="254000"/>
                  </a:cubicBezTo>
                  <a:cubicBezTo>
                    <a:pt x="1221618" y="191105"/>
                    <a:pt x="1393371" y="72572"/>
                    <a:pt x="1524000" y="36286"/>
                  </a:cubicBezTo>
                  <a:cubicBezTo>
                    <a:pt x="1654629" y="0"/>
                    <a:pt x="1775581" y="7257"/>
                    <a:pt x="1886857" y="36286"/>
                  </a:cubicBezTo>
                  <a:cubicBezTo>
                    <a:pt x="1998133" y="65315"/>
                    <a:pt x="2099733" y="149981"/>
                    <a:pt x="2191657" y="210457"/>
                  </a:cubicBezTo>
                  <a:cubicBezTo>
                    <a:pt x="2283581" y="270933"/>
                    <a:pt x="2360990" y="335038"/>
                    <a:pt x="2438400" y="399143"/>
                  </a:cubicBezTo>
                </a:path>
              </a:pathLst>
            </a:custGeom>
            <a:ln w="25400">
              <a:solidFill>
                <a:srgbClr val="99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32D28E1B-8FB0-9EDC-1685-23CE08A6A2FE}"/>
                </a:ext>
              </a:extLst>
            </p:cNvPr>
            <p:cNvCxnSpPr/>
            <p:nvPr/>
          </p:nvCxnSpPr>
          <p:spPr>
            <a:xfrm rot="5400000" flipH="1" flipV="1">
              <a:off x="-281" y="1982"/>
              <a:ext cx="174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501F63F7-71C2-3771-6110-A4DAC358E147}"/>
                </a:ext>
              </a:extLst>
            </p:cNvPr>
            <p:cNvCxnSpPr/>
            <p:nvPr/>
          </p:nvCxnSpPr>
          <p:spPr>
            <a:xfrm>
              <a:off x="575" y="2852"/>
              <a:ext cx="2206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 Box 18">
              <a:extLst>
                <a:ext uri="{FF2B5EF4-FFF2-40B4-BE49-F238E27FC236}">
                  <a16:creationId xmlns:a16="http://schemas.microsoft.com/office/drawing/2014/main" id="{5A533F8B-CB2C-FDA5-3287-3B5D4FF43B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2" y="1383"/>
              <a:ext cx="351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cs typeface="Arial" panose="020B0604020202020204" pitchFamily="34" charset="0"/>
                </a:rPr>
                <a:t>H</a:t>
              </a:r>
              <a:r>
                <a:rPr lang="en-US" altLang="en-US" b="1" baseline="-25000">
                  <a:cs typeface="Arial" panose="020B0604020202020204" pitchFamily="34" charset="0"/>
                </a:rPr>
                <a:t>1</a:t>
              </a:r>
              <a:endParaRPr lang="en-SG" altLang="en-US" b="1" baseline="-25000">
                <a:cs typeface="Arial" panose="020B0604020202020204" pitchFamily="34" charset="0"/>
              </a:endParaRPr>
            </a:p>
          </p:txBody>
        </p:sp>
        <p:sp>
          <p:nvSpPr>
            <p:cNvPr id="16" name="Text Box 18">
              <a:extLst>
                <a:ext uri="{FF2B5EF4-FFF2-40B4-BE49-F238E27FC236}">
                  <a16:creationId xmlns:a16="http://schemas.microsoft.com/office/drawing/2014/main" id="{362BD01E-2F16-7F6C-1253-B0A302F8DA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4" y="1383"/>
              <a:ext cx="54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cs typeface="Arial" panose="020B0604020202020204" pitchFamily="34" charset="0"/>
                </a:rPr>
                <a:t>Hô</a:t>
              </a:r>
              <a:endParaRPr lang="en-SG" altLang="en-US" b="1">
                <a:cs typeface="Arial" panose="020B0604020202020204" pitchFamily="34" charset="0"/>
              </a:endParaRPr>
            </a:p>
          </p:txBody>
        </p:sp>
        <p:sp>
          <p:nvSpPr>
            <p:cNvPr id="17" name="Text Box 18">
              <a:extLst>
                <a:ext uri="{FF2B5EF4-FFF2-40B4-BE49-F238E27FC236}">
                  <a16:creationId xmlns:a16="http://schemas.microsoft.com/office/drawing/2014/main" id="{A79B2AAC-ADB5-635D-3203-C95C82EC6C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4" y="2536"/>
              <a:ext cx="54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solidFill>
                    <a:srgbClr val="FFCC99"/>
                  </a:solidFill>
                  <a:cs typeface="Arial" panose="020B0604020202020204" pitchFamily="34" charset="0"/>
                </a:rPr>
                <a:t>Ƞ</a:t>
              </a:r>
              <a:r>
                <a:rPr lang="en-US" altLang="en-US" b="1" baseline="-25000">
                  <a:solidFill>
                    <a:srgbClr val="FFCC99"/>
                  </a:solidFill>
                  <a:cs typeface="Arial" panose="020B0604020202020204" pitchFamily="34" charset="0"/>
                </a:rPr>
                <a:t>1</a:t>
              </a:r>
              <a:endParaRPr lang="en-SG" altLang="en-US" b="1">
                <a:solidFill>
                  <a:srgbClr val="FFCC99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F68E3EA-CD49-0B6E-17EC-C6B6429EBFA8}"/>
                </a:ext>
              </a:extLst>
            </p:cNvPr>
            <p:cNvCxnSpPr/>
            <p:nvPr/>
          </p:nvCxnSpPr>
          <p:spPr>
            <a:xfrm rot="5400000">
              <a:off x="1349" y="2319"/>
              <a:ext cx="106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BFBDADA-78D6-D35C-9AD7-772774AD5DDD}"/>
                </a:ext>
              </a:extLst>
            </p:cNvPr>
            <p:cNvCxnSpPr/>
            <p:nvPr/>
          </p:nvCxnSpPr>
          <p:spPr>
            <a:xfrm rot="10800000">
              <a:off x="575" y="1792"/>
              <a:ext cx="13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 Box 18">
              <a:extLst>
                <a:ext uri="{FF2B5EF4-FFF2-40B4-BE49-F238E27FC236}">
                  <a16:creationId xmlns:a16="http://schemas.microsoft.com/office/drawing/2014/main" id="{EC033D3C-89E8-326C-353C-04A408D09D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6" y="2893"/>
              <a:ext cx="76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600" b="1">
                  <a:cs typeface="Arial" panose="020B0604020202020204" pitchFamily="34" charset="0"/>
                </a:rPr>
                <a:t> Q</a:t>
              </a:r>
              <a:r>
                <a:rPr lang="en-US" altLang="en-US" sz="1600" b="1" baseline="-25000">
                  <a:cs typeface="Arial" panose="020B0604020202020204" pitchFamily="34" charset="0"/>
                </a:rPr>
                <a:t>A</a:t>
              </a:r>
              <a:endParaRPr lang="en-SG" altLang="en-US" sz="1600" b="1" baseline="-25000">
                <a:cs typeface="Arial" panose="020B0604020202020204" pitchFamily="34" charset="0"/>
              </a:endParaRPr>
            </a:p>
          </p:txBody>
        </p:sp>
        <p:sp>
          <p:nvSpPr>
            <p:cNvPr id="21" name="Text Box 18">
              <a:extLst>
                <a:ext uri="{FF2B5EF4-FFF2-40B4-BE49-F238E27FC236}">
                  <a16:creationId xmlns:a16="http://schemas.microsoft.com/office/drawing/2014/main" id="{807D05EF-BA9D-3A7F-D060-310985C8B5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" y="1711"/>
              <a:ext cx="67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b="1">
                  <a:cs typeface="Arial" panose="020B0604020202020204" pitchFamily="34" charset="0"/>
                </a:rPr>
                <a:t> H</a:t>
              </a:r>
              <a:r>
                <a:rPr lang="en-US" altLang="en-US" sz="1400" b="1" baseline="-25000">
                  <a:cs typeface="Arial" panose="020B0604020202020204" pitchFamily="34" charset="0"/>
                </a:rPr>
                <a:t>A</a:t>
              </a:r>
              <a:endParaRPr lang="en-SG" altLang="en-US" sz="1400" b="1" baseline="-25000">
                <a:cs typeface="Arial" panose="020B0604020202020204" pitchFamily="34" charset="0"/>
              </a:endParaRPr>
            </a:p>
          </p:txBody>
        </p:sp>
        <p:sp>
          <p:nvSpPr>
            <p:cNvPr id="22" name="Text Box 18">
              <a:extLst>
                <a:ext uri="{FF2B5EF4-FFF2-40B4-BE49-F238E27FC236}">
                  <a16:creationId xmlns:a16="http://schemas.microsoft.com/office/drawing/2014/main" id="{22238CE3-B635-A8FC-509E-99366DBC89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" y="1071"/>
              <a:ext cx="35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cs typeface="Arial" panose="020B0604020202020204" pitchFamily="34" charset="0"/>
                </a:rPr>
                <a:t>H</a:t>
              </a:r>
              <a:endParaRPr lang="en-SG" altLang="en-US" b="1" baseline="-25000">
                <a:cs typeface="Arial" panose="020B0604020202020204" pitchFamily="34" charset="0"/>
              </a:endParaRPr>
            </a:p>
          </p:txBody>
        </p:sp>
        <p:sp>
          <p:nvSpPr>
            <p:cNvPr id="23" name="Text Box 18">
              <a:extLst>
                <a:ext uri="{FF2B5EF4-FFF2-40B4-BE49-F238E27FC236}">
                  <a16:creationId xmlns:a16="http://schemas.microsoft.com/office/drawing/2014/main" id="{FC21A546-BB54-53F1-2E6A-17DE2CB229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5" y="2893"/>
              <a:ext cx="35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cs typeface="Arial" panose="020B0604020202020204" pitchFamily="34" charset="0"/>
                </a:rPr>
                <a:t>Q</a:t>
              </a:r>
              <a:endParaRPr lang="en-SG" altLang="en-US" b="1" baseline="-25000">
                <a:cs typeface="Arial" panose="020B0604020202020204" pitchFamily="34" charset="0"/>
              </a:endParaRP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6840F83C-5945-70F8-BE84-9B4C3F8B1B26}"/>
                </a:ext>
              </a:extLst>
            </p:cNvPr>
            <p:cNvCxnSpPr/>
            <p:nvPr/>
          </p:nvCxnSpPr>
          <p:spPr>
            <a:xfrm rot="5400000">
              <a:off x="1558" y="2637"/>
              <a:ext cx="432" cy="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 Box 18">
              <a:extLst>
                <a:ext uri="{FF2B5EF4-FFF2-40B4-BE49-F238E27FC236}">
                  <a16:creationId xmlns:a16="http://schemas.microsoft.com/office/drawing/2014/main" id="{642E4EE3-0F70-E152-BFE3-A60FC045E5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0" y="2536"/>
              <a:ext cx="56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b="1">
                  <a:cs typeface="Arial" panose="020B0604020202020204" pitchFamily="34" charset="0"/>
                </a:rPr>
                <a:t>Ƞ = 0.6</a:t>
              </a:r>
              <a:endParaRPr lang="en-SG" altLang="en-US" sz="1400" b="1" baseline="-25000">
                <a:cs typeface="Arial" panose="020B0604020202020204" pitchFamily="34" charset="0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BDE12C6B-AF98-209F-8A38-DEE60319EC16}"/>
                </a:ext>
              </a:extLst>
            </p:cNvPr>
            <p:cNvSpPr/>
            <p:nvPr/>
          </p:nvSpPr>
          <p:spPr>
            <a:xfrm>
              <a:off x="592" y="2016"/>
              <a:ext cx="1998" cy="659"/>
            </a:xfrm>
            <a:custGeom>
              <a:avLst/>
              <a:gdLst>
                <a:gd name="connsiteX0" fmla="*/ 0 w 3004457"/>
                <a:gd name="connsiteY0" fmla="*/ 856343 h 856343"/>
                <a:gd name="connsiteX1" fmla="*/ 464457 w 3004457"/>
                <a:gd name="connsiteY1" fmla="*/ 667657 h 856343"/>
                <a:gd name="connsiteX2" fmla="*/ 1175657 w 3004457"/>
                <a:gd name="connsiteY2" fmla="*/ 406400 h 856343"/>
                <a:gd name="connsiteX3" fmla="*/ 2017485 w 3004457"/>
                <a:gd name="connsiteY3" fmla="*/ 130628 h 856343"/>
                <a:gd name="connsiteX4" fmla="*/ 3004457 w 3004457"/>
                <a:gd name="connsiteY4" fmla="*/ 0 h 85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4457" h="856343">
                  <a:moveTo>
                    <a:pt x="0" y="856343"/>
                  </a:moveTo>
                  <a:cubicBezTo>
                    <a:pt x="134257" y="799495"/>
                    <a:pt x="268514" y="742647"/>
                    <a:pt x="464457" y="667657"/>
                  </a:cubicBezTo>
                  <a:cubicBezTo>
                    <a:pt x="660400" y="592667"/>
                    <a:pt x="916819" y="495905"/>
                    <a:pt x="1175657" y="406400"/>
                  </a:cubicBezTo>
                  <a:cubicBezTo>
                    <a:pt x="1434495" y="316895"/>
                    <a:pt x="1712685" y="198361"/>
                    <a:pt x="2017485" y="130628"/>
                  </a:cubicBezTo>
                  <a:cubicBezTo>
                    <a:pt x="2322285" y="62895"/>
                    <a:pt x="2663371" y="31447"/>
                    <a:pt x="3004457" y="0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 Box 18">
              <a:extLst>
                <a:ext uri="{FF2B5EF4-FFF2-40B4-BE49-F238E27FC236}">
                  <a16:creationId xmlns:a16="http://schemas.microsoft.com/office/drawing/2014/main" id="{F2082A15-A4CA-B84E-427D-A72286D1BD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59" y="2103"/>
              <a:ext cx="86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b="1">
                  <a:cs typeface="Arial" panose="020B0604020202020204" pitchFamily="34" charset="0"/>
                </a:rPr>
                <a:t>N</a:t>
              </a:r>
              <a:r>
                <a:rPr lang="en-US" altLang="en-US" sz="1400" b="1" baseline="-25000">
                  <a:cs typeface="Arial" panose="020B0604020202020204" pitchFamily="34" charset="0"/>
                </a:rPr>
                <a:t>1</a:t>
              </a:r>
              <a:r>
                <a:rPr lang="en-US" altLang="en-US" sz="1400" b="1">
                  <a:cs typeface="Arial" panose="020B0604020202020204" pitchFamily="34" charset="0"/>
                </a:rPr>
                <a:t> = 11</a:t>
              </a:r>
              <a:endParaRPr lang="en-SG" altLang="en-US" sz="1400" b="1">
                <a:cs typeface="Arial" panose="020B0604020202020204" pitchFamily="34" charset="0"/>
              </a:endParaRPr>
            </a:p>
          </p:txBody>
        </p:sp>
        <p:sp>
          <p:nvSpPr>
            <p:cNvPr id="28" name="TextBox 251">
              <a:extLst>
                <a:ext uri="{FF2B5EF4-FFF2-40B4-BE49-F238E27FC236}">
                  <a16:creationId xmlns:a16="http://schemas.microsoft.com/office/drawing/2014/main" id="{A3465841-AA2B-B7B2-850A-517D33B3D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" y="768"/>
              <a:ext cx="57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>
                  <a:cs typeface="Arial" panose="020B0604020202020204" pitchFamily="34" charset="0"/>
                </a:rPr>
                <a:t>B</a:t>
              </a:r>
              <a:r>
                <a:rPr lang="vi-VN" altLang="en-US" b="1">
                  <a:cs typeface="Arial" panose="020B0604020202020204" pitchFamily="34" charset="0"/>
                </a:rPr>
                <a:t>ơ</a:t>
              </a:r>
              <a:r>
                <a:rPr lang="en-US" altLang="en-US" b="1">
                  <a:cs typeface="Arial" panose="020B0604020202020204" pitchFamily="34" charset="0"/>
                </a:rPr>
                <a:t>m 1</a:t>
              </a:r>
            </a:p>
          </p:txBody>
        </p:sp>
        <p:sp>
          <p:nvSpPr>
            <p:cNvPr id="29" name="Rectangle 59">
              <a:extLst>
                <a:ext uri="{FF2B5EF4-FFF2-40B4-BE49-F238E27FC236}">
                  <a16:creationId xmlns:a16="http://schemas.microsoft.com/office/drawing/2014/main" id="{F1734B6E-9BDE-6098-7762-921382FB28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1833"/>
              <a:ext cx="22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b="1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SG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65">
            <a:extLst>
              <a:ext uri="{FF2B5EF4-FFF2-40B4-BE49-F238E27FC236}">
                <a16:creationId xmlns:a16="http://schemas.microsoft.com/office/drawing/2014/main" id="{849E9930-1972-0644-C10D-31B4A7EEBE4A}"/>
              </a:ext>
            </a:extLst>
          </p:cNvPr>
          <p:cNvGrpSpPr>
            <a:grpSpLocks/>
          </p:cNvGrpSpPr>
          <p:nvPr/>
        </p:nvGrpSpPr>
        <p:grpSpPr bwMode="auto">
          <a:xfrm>
            <a:off x="6079331" y="1627982"/>
            <a:ext cx="4605337" cy="3725862"/>
            <a:chOff x="2859" y="777"/>
            <a:chExt cx="2901" cy="2347"/>
          </a:xfrm>
        </p:grpSpPr>
        <p:sp>
          <p:nvSpPr>
            <p:cNvPr id="31" name="Rectangle 9">
              <a:extLst>
                <a:ext uri="{FF2B5EF4-FFF2-40B4-BE49-F238E27FC236}">
                  <a16:creationId xmlns:a16="http://schemas.microsoft.com/office/drawing/2014/main" id="{06B60BC1-2DD9-CC6A-AB9D-34790137F5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7" y="1405"/>
              <a:ext cx="359" cy="1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32" name="Rectangle 10">
              <a:extLst>
                <a:ext uri="{FF2B5EF4-FFF2-40B4-BE49-F238E27FC236}">
                  <a16:creationId xmlns:a16="http://schemas.microsoft.com/office/drawing/2014/main" id="{6F6E61F0-062A-5C0C-C7CE-1B3393B6A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4" y="1430"/>
              <a:ext cx="358" cy="1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33" name="Rectangle 11">
              <a:extLst>
                <a:ext uri="{FF2B5EF4-FFF2-40B4-BE49-F238E27FC236}">
                  <a16:creationId xmlns:a16="http://schemas.microsoft.com/office/drawing/2014/main" id="{5BEC4CD7-9BF5-295F-7932-5C43C1E9F5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5" y="1422"/>
              <a:ext cx="358" cy="1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34" name="Rectangle 13">
              <a:extLst>
                <a:ext uri="{FF2B5EF4-FFF2-40B4-BE49-F238E27FC236}">
                  <a16:creationId xmlns:a16="http://schemas.microsoft.com/office/drawing/2014/main" id="{299293FD-D751-043C-ED6A-0F71E95950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0" y="1649"/>
              <a:ext cx="307" cy="2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>
                  <a:solidFill>
                    <a:srgbClr val="00B050"/>
                  </a:solidFill>
                  <a:cs typeface="Arial" panose="020B0604020202020204" pitchFamily="34" charset="0"/>
                </a:rPr>
                <a:t>A’</a:t>
              </a:r>
            </a:p>
          </p:txBody>
        </p:sp>
        <p:sp>
          <p:nvSpPr>
            <p:cNvPr id="35" name="Text Box 18">
              <a:extLst>
                <a:ext uri="{FF2B5EF4-FFF2-40B4-BE49-F238E27FC236}">
                  <a16:creationId xmlns:a16="http://schemas.microsoft.com/office/drawing/2014/main" id="{C036FCEE-F022-A116-03A4-208255926E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58" y="1353"/>
              <a:ext cx="35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cs typeface="Arial" panose="020B0604020202020204" pitchFamily="34" charset="0"/>
                </a:rPr>
                <a:t>(n)</a:t>
              </a:r>
              <a:endParaRPr lang="en-SG" altLang="en-US" b="1">
                <a:cs typeface="Arial" panose="020B0604020202020204" pitchFamily="34" charset="0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E604858F-EA43-B5FE-3EF2-3F21EAE2F326}"/>
                </a:ext>
              </a:extLst>
            </p:cNvPr>
            <p:cNvSpPr/>
            <p:nvPr/>
          </p:nvSpPr>
          <p:spPr>
            <a:xfrm>
              <a:off x="3335" y="1543"/>
              <a:ext cx="2006" cy="1311"/>
            </a:xfrm>
            <a:custGeom>
              <a:avLst/>
              <a:gdLst>
                <a:gd name="connsiteX0" fmla="*/ 0 w 3701142"/>
                <a:gd name="connsiteY0" fmla="*/ 188685 h 2365828"/>
                <a:gd name="connsiteX1" fmla="*/ 420914 w 3701142"/>
                <a:gd name="connsiteY1" fmla="*/ 72571 h 2365828"/>
                <a:gd name="connsiteX2" fmla="*/ 972457 w 3701142"/>
                <a:gd name="connsiteY2" fmla="*/ 14514 h 2365828"/>
                <a:gd name="connsiteX3" fmla="*/ 1727200 w 3701142"/>
                <a:gd name="connsiteY3" fmla="*/ 159656 h 2365828"/>
                <a:gd name="connsiteX4" fmla="*/ 2525485 w 3701142"/>
                <a:gd name="connsiteY4" fmla="*/ 566056 h 2365828"/>
                <a:gd name="connsiteX5" fmla="*/ 3135085 w 3701142"/>
                <a:gd name="connsiteY5" fmla="*/ 1146628 h 2365828"/>
                <a:gd name="connsiteX6" fmla="*/ 3556000 w 3701142"/>
                <a:gd name="connsiteY6" fmla="*/ 1915885 h 2365828"/>
                <a:gd name="connsiteX7" fmla="*/ 3701142 w 3701142"/>
                <a:gd name="connsiteY7" fmla="*/ 2365828 h 236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01142" h="2365828">
                  <a:moveTo>
                    <a:pt x="0" y="188685"/>
                  </a:moveTo>
                  <a:cubicBezTo>
                    <a:pt x="129419" y="145142"/>
                    <a:pt x="258838" y="101599"/>
                    <a:pt x="420914" y="72571"/>
                  </a:cubicBezTo>
                  <a:cubicBezTo>
                    <a:pt x="582990" y="43543"/>
                    <a:pt x="754743" y="0"/>
                    <a:pt x="972457" y="14514"/>
                  </a:cubicBezTo>
                  <a:cubicBezTo>
                    <a:pt x="1190171" y="29028"/>
                    <a:pt x="1468362" y="67732"/>
                    <a:pt x="1727200" y="159656"/>
                  </a:cubicBezTo>
                  <a:cubicBezTo>
                    <a:pt x="1986038" y="251580"/>
                    <a:pt x="2290838" y="401561"/>
                    <a:pt x="2525485" y="566056"/>
                  </a:cubicBezTo>
                  <a:cubicBezTo>
                    <a:pt x="2760133" y="730551"/>
                    <a:pt x="2963333" y="921657"/>
                    <a:pt x="3135085" y="1146628"/>
                  </a:cubicBezTo>
                  <a:cubicBezTo>
                    <a:pt x="3306837" y="1371599"/>
                    <a:pt x="3461657" y="1712685"/>
                    <a:pt x="3556000" y="1915885"/>
                  </a:cubicBezTo>
                  <a:cubicBezTo>
                    <a:pt x="3650343" y="2119085"/>
                    <a:pt x="3675742" y="2242456"/>
                    <a:pt x="3701142" y="2365828"/>
                  </a:cubicBezTo>
                </a:path>
              </a:pathLst>
            </a:cu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06ECF1C4-77F1-7A7E-C918-D0AC6F2CDDDB}"/>
                </a:ext>
              </a:extLst>
            </p:cNvPr>
            <p:cNvSpPr/>
            <p:nvPr/>
          </p:nvSpPr>
          <p:spPr>
            <a:xfrm>
              <a:off x="3335" y="1495"/>
              <a:ext cx="1479" cy="933"/>
            </a:xfrm>
            <a:custGeom>
              <a:avLst/>
              <a:gdLst>
                <a:gd name="connsiteX0" fmla="*/ 0 w 2728685"/>
                <a:gd name="connsiteY0" fmla="*/ 1683657 h 1683657"/>
                <a:gd name="connsiteX1" fmla="*/ 522514 w 2728685"/>
                <a:gd name="connsiteY1" fmla="*/ 1640114 h 1683657"/>
                <a:gd name="connsiteX2" fmla="*/ 1045028 w 2728685"/>
                <a:gd name="connsiteY2" fmla="*/ 1494971 h 1683657"/>
                <a:gd name="connsiteX3" fmla="*/ 1683657 w 2728685"/>
                <a:gd name="connsiteY3" fmla="*/ 1190171 h 1683657"/>
                <a:gd name="connsiteX4" fmla="*/ 2336800 w 2728685"/>
                <a:gd name="connsiteY4" fmla="*/ 638628 h 1683657"/>
                <a:gd name="connsiteX5" fmla="*/ 2728685 w 2728685"/>
                <a:gd name="connsiteY5" fmla="*/ 0 h 168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28685" h="1683657">
                  <a:moveTo>
                    <a:pt x="0" y="1683657"/>
                  </a:moveTo>
                  <a:cubicBezTo>
                    <a:pt x="174171" y="1677609"/>
                    <a:pt x="348343" y="1671562"/>
                    <a:pt x="522514" y="1640114"/>
                  </a:cubicBezTo>
                  <a:cubicBezTo>
                    <a:pt x="696685" y="1608666"/>
                    <a:pt x="851504" y="1569962"/>
                    <a:pt x="1045028" y="1494971"/>
                  </a:cubicBezTo>
                  <a:cubicBezTo>
                    <a:pt x="1238552" y="1419981"/>
                    <a:pt x="1468362" y="1332895"/>
                    <a:pt x="1683657" y="1190171"/>
                  </a:cubicBezTo>
                  <a:cubicBezTo>
                    <a:pt x="1898952" y="1047447"/>
                    <a:pt x="2162629" y="836990"/>
                    <a:pt x="2336800" y="638628"/>
                  </a:cubicBezTo>
                  <a:cubicBezTo>
                    <a:pt x="2510971" y="440266"/>
                    <a:pt x="2619828" y="220133"/>
                    <a:pt x="2728685" y="0"/>
                  </a:cubicBezTo>
                </a:path>
              </a:pathLst>
            </a:cu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0068FBE5-0642-53AF-CDC2-3839C989EE73}"/>
                </a:ext>
              </a:extLst>
            </p:cNvPr>
            <p:cNvSpPr/>
            <p:nvPr/>
          </p:nvSpPr>
          <p:spPr>
            <a:xfrm>
              <a:off x="3697" y="2319"/>
              <a:ext cx="1321" cy="391"/>
            </a:xfrm>
            <a:custGeom>
              <a:avLst/>
              <a:gdLst>
                <a:gd name="connsiteX0" fmla="*/ 0 w 2438400"/>
                <a:gd name="connsiteY0" fmla="*/ 703943 h 703943"/>
                <a:gd name="connsiteX1" fmla="*/ 406400 w 2438400"/>
                <a:gd name="connsiteY1" fmla="*/ 587828 h 703943"/>
                <a:gd name="connsiteX2" fmla="*/ 812800 w 2438400"/>
                <a:gd name="connsiteY2" fmla="*/ 413657 h 703943"/>
                <a:gd name="connsiteX3" fmla="*/ 1103085 w 2438400"/>
                <a:gd name="connsiteY3" fmla="*/ 254000 h 703943"/>
                <a:gd name="connsiteX4" fmla="*/ 1524000 w 2438400"/>
                <a:gd name="connsiteY4" fmla="*/ 36286 h 703943"/>
                <a:gd name="connsiteX5" fmla="*/ 1886857 w 2438400"/>
                <a:gd name="connsiteY5" fmla="*/ 36286 h 703943"/>
                <a:gd name="connsiteX6" fmla="*/ 2191657 w 2438400"/>
                <a:gd name="connsiteY6" fmla="*/ 210457 h 703943"/>
                <a:gd name="connsiteX7" fmla="*/ 2438400 w 2438400"/>
                <a:gd name="connsiteY7" fmla="*/ 399143 h 70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400" h="703943">
                  <a:moveTo>
                    <a:pt x="0" y="703943"/>
                  </a:moveTo>
                  <a:cubicBezTo>
                    <a:pt x="135466" y="670076"/>
                    <a:pt x="270933" y="636209"/>
                    <a:pt x="406400" y="587828"/>
                  </a:cubicBezTo>
                  <a:cubicBezTo>
                    <a:pt x="541867" y="539447"/>
                    <a:pt x="696686" y="469295"/>
                    <a:pt x="812800" y="413657"/>
                  </a:cubicBezTo>
                  <a:cubicBezTo>
                    <a:pt x="928914" y="358019"/>
                    <a:pt x="984552" y="316895"/>
                    <a:pt x="1103085" y="254000"/>
                  </a:cubicBezTo>
                  <a:cubicBezTo>
                    <a:pt x="1221618" y="191105"/>
                    <a:pt x="1393371" y="72572"/>
                    <a:pt x="1524000" y="36286"/>
                  </a:cubicBezTo>
                  <a:cubicBezTo>
                    <a:pt x="1654629" y="0"/>
                    <a:pt x="1775581" y="7257"/>
                    <a:pt x="1886857" y="36286"/>
                  </a:cubicBezTo>
                  <a:cubicBezTo>
                    <a:pt x="1998133" y="65315"/>
                    <a:pt x="2099733" y="149981"/>
                    <a:pt x="2191657" y="210457"/>
                  </a:cubicBezTo>
                  <a:cubicBezTo>
                    <a:pt x="2283581" y="270933"/>
                    <a:pt x="2360990" y="335038"/>
                    <a:pt x="2438400" y="399143"/>
                  </a:cubicBezTo>
                </a:path>
              </a:pathLst>
            </a:custGeom>
            <a:ln w="25400">
              <a:solidFill>
                <a:srgbClr val="99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DFF39D94-24FB-F3B5-48E5-3DD3E5A0F135}"/>
                </a:ext>
              </a:extLst>
            </p:cNvPr>
            <p:cNvCxnSpPr/>
            <p:nvPr/>
          </p:nvCxnSpPr>
          <p:spPr>
            <a:xfrm rot="5400000" flipH="1" flipV="1">
              <a:off x="2462" y="1982"/>
              <a:ext cx="1742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0FB26F17-F5AD-7E02-4D53-AA00774B7BFE}"/>
                </a:ext>
              </a:extLst>
            </p:cNvPr>
            <p:cNvCxnSpPr/>
            <p:nvPr/>
          </p:nvCxnSpPr>
          <p:spPr>
            <a:xfrm>
              <a:off x="3319" y="2852"/>
              <a:ext cx="2206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 Box 18">
              <a:extLst>
                <a:ext uri="{FF2B5EF4-FFF2-40B4-BE49-F238E27FC236}">
                  <a16:creationId xmlns:a16="http://schemas.microsoft.com/office/drawing/2014/main" id="{FBA6680D-E1FA-251C-270A-4740646B66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6" y="1383"/>
              <a:ext cx="350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cs typeface="Arial" panose="020B0604020202020204" pitchFamily="34" charset="0"/>
                </a:rPr>
                <a:t>H</a:t>
              </a:r>
              <a:r>
                <a:rPr lang="en-US" altLang="en-US" b="1" baseline="-25000">
                  <a:cs typeface="Arial" panose="020B0604020202020204" pitchFamily="34" charset="0"/>
                </a:rPr>
                <a:t>2</a:t>
              </a:r>
              <a:endParaRPr lang="en-SG" altLang="en-US" b="1" baseline="-25000">
                <a:cs typeface="Arial" panose="020B0604020202020204" pitchFamily="34" charset="0"/>
              </a:endParaRPr>
            </a:p>
          </p:txBody>
        </p:sp>
        <p:sp>
          <p:nvSpPr>
            <p:cNvPr id="42" name="Text Box 18">
              <a:extLst>
                <a:ext uri="{FF2B5EF4-FFF2-40B4-BE49-F238E27FC236}">
                  <a16:creationId xmlns:a16="http://schemas.microsoft.com/office/drawing/2014/main" id="{24A27C49-1273-4636-CBA5-9C6A8AF683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28" y="1383"/>
              <a:ext cx="54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cs typeface="Arial" panose="020B0604020202020204" pitchFamily="34" charset="0"/>
                </a:rPr>
                <a:t>Hô</a:t>
              </a:r>
              <a:endParaRPr lang="en-SG" altLang="en-US" b="1">
                <a:cs typeface="Arial" panose="020B0604020202020204" pitchFamily="34" charset="0"/>
              </a:endParaRPr>
            </a:p>
          </p:txBody>
        </p:sp>
        <p:sp>
          <p:nvSpPr>
            <p:cNvPr id="43" name="Text Box 18">
              <a:extLst>
                <a:ext uri="{FF2B5EF4-FFF2-40B4-BE49-F238E27FC236}">
                  <a16:creationId xmlns:a16="http://schemas.microsoft.com/office/drawing/2014/main" id="{91DE0EBE-1E9A-FFDC-976F-985725D3DA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28" y="2536"/>
              <a:ext cx="54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solidFill>
                    <a:srgbClr val="FF9966"/>
                  </a:solidFill>
                  <a:cs typeface="Arial" panose="020B0604020202020204" pitchFamily="34" charset="0"/>
                </a:rPr>
                <a:t>Ƞ</a:t>
              </a:r>
              <a:r>
                <a:rPr lang="en-US" altLang="en-US" b="1" baseline="-25000">
                  <a:solidFill>
                    <a:srgbClr val="FF9966"/>
                  </a:solidFill>
                  <a:cs typeface="Arial" panose="020B0604020202020204" pitchFamily="34" charset="0"/>
                </a:rPr>
                <a:t>2</a:t>
              </a:r>
              <a:endParaRPr lang="en-SG" altLang="en-US" b="1">
                <a:solidFill>
                  <a:srgbClr val="FF9966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E3E00DE-8772-CAEA-8445-0CD1103B8B71}"/>
                </a:ext>
              </a:extLst>
            </p:cNvPr>
            <p:cNvCxnSpPr/>
            <p:nvPr/>
          </p:nvCxnSpPr>
          <p:spPr>
            <a:xfrm rot="5400000">
              <a:off x="4092" y="2319"/>
              <a:ext cx="106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6527086-2F24-B80A-6FE0-0AED27BA19FA}"/>
                </a:ext>
              </a:extLst>
            </p:cNvPr>
            <p:cNvCxnSpPr/>
            <p:nvPr/>
          </p:nvCxnSpPr>
          <p:spPr>
            <a:xfrm rot="10800000">
              <a:off x="3319" y="1792"/>
              <a:ext cx="13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 Box 18">
              <a:extLst>
                <a:ext uri="{FF2B5EF4-FFF2-40B4-BE49-F238E27FC236}">
                  <a16:creationId xmlns:a16="http://schemas.microsoft.com/office/drawing/2014/main" id="{8DA794CC-F57E-3399-A8C4-2E3B7FCBB7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0" y="2893"/>
              <a:ext cx="76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600" b="1">
                  <a:cs typeface="Arial" panose="020B0604020202020204" pitchFamily="34" charset="0"/>
                </a:rPr>
                <a:t>Q</a:t>
              </a:r>
              <a:r>
                <a:rPr lang="en-US" altLang="en-US" sz="1600" b="1" baseline="-25000">
                  <a:cs typeface="Arial" panose="020B0604020202020204" pitchFamily="34" charset="0"/>
                </a:rPr>
                <a:t>A’ </a:t>
              </a:r>
              <a:r>
                <a:rPr lang="en-US" altLang="en-US" sz="1600" b="1">
                  <a:cs typeface="Arial" panose="020B0604020202020204" pitchFamily="34" charset="0"/>
                </a:rPr>
                <a:t>= Q</a:t>
              </a:r>
              <a:r>
                <a:rPr lang="en-US" altLang="en-US" sz="1600" b="1" baseline="-25000">
                  <a:cs typeface="Arial" panose="020B0604020202020204" pitchFamily="34" charset="0"/>
                </a:rPr>
                <a:t>A</a:t>
              </a:r>
              <a:endParaRPr lang="en-SG" altLang="en-US" sz="1600" b="1" baseline="-25000">
                <a:cs typeface="Arial" panose="020B0604020202020204" pitchFamily="34" charset="0"/>
              </a:endParaRPr>
            </a:p>
          </p:txBody>
        </p:sp>
        <p:sp>
          <p:nvSpPr>
            <p:cNvPr id="47" name="Text Box 18">
              <a:extLst>
                <a:ext uri="{FF2B5EF4-FFF2-40B4-BE49-F238E27FC236}">
                  <a16:creationId xmlns:a16="http://schemas.microsoft.com/office/drawing/2014/main" id="{7568F3E7-F6D1-49D7-4417-FC55B9B889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9" y="1665"/>
              <a:ext cx="67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b="1">
                  <a:cs typeface="Arial" panose="020B0604020202020204" pitchFamily="34" charset="0"/>
                </a:rPr>
                <a:t>H</a:t>
              </a:r>
              <a:r>
                <a:rPr lang="en-US" altLang="en-US" sz="1400" b="1" baseline="-25000">
                  <a:cs typeface="Arial" panose="020B0604020202020204" pitchFamily="34" charset="0"/>
                </a:rPr>
                <a:t>A’ </a:t>
              </a:r>
              <a:r>
                <a:rPr lang="en-US" altLang="en-US" sz="1400" b="1">
                  <a:cs typeface="Arial" panose="020B0604020202020204" pitchFamily="34" charset="0"/>
                </a:rPr>
                <a:t>= H</a:t>
              </a:r>
              <a:r>
                <a:rPr lang="en-US" altLang="en-US" sz="1400" b="1" baseline="-25000">
                  <a:cs typeface="Arial" panose="020B0604020202020204" pitchFamily="34" charset="0"/>
                </a:rPr>
                <a:t>A</a:t>
              </a:r>
              <a:endParaRPr lang="en-SG" altLang="en-US" sz="1400" b="1" baseline="-25000">
                <a:cs typeface="Arial" panose="020B0604020202020204" pitchFamily="34" charset="0"/>
              </a:endParaRPr>
            </a:p>
          </p:txBody>
        </p:sp>
        <p:sp>
          <p:nvSpPr>
            <p:cNvPr id="48" name="Text Box 18">
              <a:extLst>
                <a:ext uri="{FF2B5EF4-FFF2-40B4-BE49-F238E27FC236}">
                  <a16:creationId xmlns:a16="http://schemas.microsoft.com/office/drawing/2014/main" id="{E444457E-776C-0AA9-D421-94D3E96485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84" y="1071"/>
              <a:ext cx="35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cs typeface="Arial" panose="020B0604020202020204" pitchFamily="34" charset="0"/>
                </a:rPr>
                <a:t>H</a:t>
              </a:r>
              <a:endParaRPr lang="en-SG" altLang="en-US" b="1" baseline="-25000">
                <a:cs typeface="Arial" panose="020B0604020202020204" pitchFamily="34" charset="0"/>
              </a:endParaRPr>
            </a:p>
          </p:txBody>
        </p:sp>
        <p:sp>
          <p:nvSpPr>
            <p:cNvPr id="49" name="Text Box 18">
              <a:extLst>
                <a:ext uri="{FF2B5EF4-FFF2-40B4-BE49-F238E27FC236}">
                  <a16:creationId xmlns:a16="http://schemas.microsoft.com/office/drawing/2014/main" id="{978AAF95-B65B-4700-8104-893AF8EF1F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09" y="2893"/>
              <a:ext cx="35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b="1">
                  <a:cs typeface="Arial" panose="020B0604020202020204" pitchFamily="34" charset="0"/>
                </a:rPr>
                <a:t>Q</a:t>
              </a:r>
              <a:endParaRPr lang="en-SG" altLang="en-US" b="1" baseline="-25000">
                <a:cs typeface="Arial" panose="020B0604020202020204" pitchFamily="34" charset="0"/>
              </a:endParaRPr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51A57E94-8273-EFD1-C242-7C963C1F4ED7}"/>
                </a:ext>
              </a:extLst>
            </p:cNvPr>
            <p:cNvCxnSpPr/>
            <p:nvPr/>
          </p:nvCxnSpPr>
          <p:spPr>
            <a:xfrm rot="5400000">
              <a:off x="4261" y="2596"/>
              <a:ext cx="515" cy="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 Box 18">
              <a:extLst>
                <a:ext uri="{FF2B5EF4-FFF2-40B4-BE49-F238E27FC236}">
                  <a16:creationId xmlns:a16="http://schemas.microsoft.com/office/drawing/2014/main" id="{A353781B-A564-59AA-B523-A460A64607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4" y="2536"/>
              <a:ext cx="56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b="1" dirty="0">
                  <a:cs typeface="Arial" panose="020B0604020202020204" pitchFamily="34" charset="0"/>
                </a:rPr>
                <a:t>Ƞ = 0.8</a:t>
              </a:r>
              <a:endParaRPr lang="en-SG" altLang="en-US" sz="1400" b="1" baseline="-25000" dirty="0">
                <a:cs typeface="Arial" panose="020B0604020202020204" pitchFamily="34" charset="0"/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A0C1A5D9-92ED-8E87-C1CC-1E92E5E2F5D0}"/>
                </a:ext>
              </a:extLst>
            </p:cNvPr>
            <p:cNvSpPr/>
            <p:nvPr/>
          </p:nvSpPr>
          <p:spPr>
            <a:xfrm>
              <a:off x="3336" y="2016"/>
              <a:ext cx="1998" cy="659"/>
            </a:xfrm>
            <a:custGeom>
              <a:avLst/>
              <a:gdLst>
                <a:gd name="connsiteX0" fmla="*/ 0 w 3004457"/>
                <a:gd name="connsiteY0" fmla="*/ 856343 h 856343"/>
                <a:gd name="connsiteX1" fmla="*/ 464457 w 3004457"/>
                <a:gd name="connsiteY1" fmla="*/ 667657 h 856343"/>
                <a:gd name="connsiteX2" fmla="*/ 1175657 w 3004457"/>
                <a:gd name="connsiteY2" fmla="*/ 406400 h 856343"/>
                <a:gd name="connsiteX3" fmla="*/ 2017485 w 3004457"/>
                <a:gd name="connsiteY3" fmla="*/ 130628 h 856343"/>
                <a:gd name="connsiteX4" fmla="*/ 3004457 w 3004457"/>
                <a:gd name="connsiteY4" fmla="*/ 0 h 85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4457" h="856343">
                  <a:moveTo>
                    <a:pt x="0" y="856343"/>
                  </a:moveTo>
                  <a:cubicBezTo>
                    <a:pt x="134257" y="799495"/>
                    <a:pt x="268514" y="742647"/>
                    <a:pt x="464457" y="667657"/>
                  </a:cubicBezTo>
                  <a:cubicBezTo>
                    <a:pt x="660400" y="592667"/>
                    <a:pt x="916819" y="495905"/>
                    <a:pt x="1175657" y="406400"/>
                  </a:cubicBezTo>
                  <a:cubicBezTo>
                    <a:pt x="1434495" y="316895"/>
                    <a:pt x="1712685" y="198361"/>
                    <a:pt x="2017485" y="130628"/>
                  </a:cubicBezTo>
                  <a:cubicBezTo>
                    <a:pt x="2322285" y="62895"/>
                    <a:pt x="2663371" y="31447"/>
                    <a:pt x="3004457" y="0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Text Box 18">
              <a:extLst>
                <a:ext uri="{FF2B5EF4-FFF2-40B4-BE49-F238E27FC236}">
                  <a16:creationId xmlns:a16="http://schemas.microsoft.com/office/drawing/2014/main" id="{DC093D01-40C2-CF8A-9A64-61F61D2408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5" y="2104"/>
              <a:ext cx="86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b="1">
                  <a:cs typeface="Arial" panose="020B0604020202020204" pitchFamily="34" charset="0"/>
                </a:rPr>
                <a:t>N</a:t>
              </a:r>
              <a:r>
                <a:rPr lang="en-US" altLang="en-US" sz="1400" b="1" baseline="-25000">
                  <a:cs typeface="Arial" panose="020B0604020202020204" pitchFamily="34" charset="0"/>
                </a:rPr>
                <a:t>2</a:t>
              </a:r>
              <a:r>
                <a:rPr lang="en-US" altLang="en-US" sz="1400" b="1">
                  <a:cs typeface="Arial" panose="020B0604020202020204" pitchFamily="34" charset="0"/>
                </a:rPr>
                <a:t> = ???</a:t>
              </a:r>
              <a:endParaRPr lang="en-SG" altLang="en-US" sz="1400" b="1">
                <a:cs typeface="Arial" panose="020B0604020202020204" pitchFamily="34" charset="0"/>
              </a:endParaRPr>
            </a:p>
          </p:txBody>
        </p:sp>
        <p:sp>
          <p:nvSpPr>
            <p:cNvPr id="54" name="TextBox 252">
              <a:extLst>
                <a:ext uri="{FF2B5EF4-FFF2-40B4-BE49-F238E27FC236}">
                  <a16:creationId xmlns:a16="http://schemas.microsoft.com/office/drawing/2014/main" id="{D7D0E85A-0D34-6238-7C4A-77A9E17B56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5" y="777"/>
              <a:ext cx="57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>
                  <a:cs typeface="Arial" panose="020B0604020202020204" pitchFamily="34" charset="0"/>
                </a:rPr>
                <a:t>B</a:t>
              </a:r>
              <a:r>
                <a:rPr lang="vi-VN" altLang="en-US" b="1">
                  <a:cs typeface="Arial" panose="020B0604020202020204" pitchFamily="34" charset="0"/>
                </a:rPr>
                <a:t>ơ</a:t>
              </a:r>
              <a:r>
                <a:rPr lang="en-US" altLang="en-US" b="1">
                  <a:cs typeface="Arial" panose="020B0604020202020204" pitchFamily="34" charset="0"/>
                </a:rPr>
                <a:t>m 2</a:t>
              </a:r>
            </a:p>
          </p:txBody>
        </p:sp>
        <p:sp>
          <p:nvSpPr>
            <p:cNvPr id="55" name="Text Box 18">
              <a:extLst>
                <a:ext uri="{FF2B5EF4-FFF2-40B4-BE49-F238E27FC236}">
                  <a16:creationId xmlns:a16="http://schemas.microsoft.com/office/drawing/2014/main" id="{00AC7D21-C393-00AF-57E6-289CBE5943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4" y="2104"/>
              <a:ext cx="368" cy="19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b="1">
                  <a:cs typeface="Arial" panose="020B0604020202020204" pitchFamily="34" charset="0"/>
                </a:rPr>
                <a:t>8.25</a:t>
              </a:r>
              <a:endParaRPr lang="en-SG" altLang="en-US" sz="1400" b="1">
                <a:cs typeface="Arial" panose="020B0604020202020204" pitchFamily="34" charset="0"/>
              </a:endParaRPr>
            </a:p>
          </p:txBody>
        </p:sp>
        <p:sp>
          <p:nvSpPr>
            <p:cNvPr id="56" name="Rectangle 60">
              <a:extLst>
                <a:ext uri="{FF2B5EF4-FFF2-40B4-BE49-F238E27FC236}">
                  <a16:creationId xmlns:a16="http://schemas.microsoft.com/office/drawing/2014/main" id="{5A17AA0F-AF26-5CFC-8E8C-74325D16A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6" y="1776"/>
              <a:ext cx="22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b="1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SG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7" name="Rectangle 63">
            <a:extLst>
              <a:ext uri="{FF2B5EF4-FFF2-40B4-BE49-F238E27FC236}">
                <a16:creationId xmlns:a16="http://schemas.microsoft.com/office/drawing/2014/main" id="{01E36AC4-5DFC-F5F9-C164-724F1CFA3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3338" y="5502544"/>
            <a:ext cx="457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- Hai </a:t>
            </a:r>
            <a:r>
              <a:rPr lang="en-US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bơm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ống</a:t>
            </a:r>
            <a:endParaRPr lang="en-US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9161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712191" y="3043451"/>
            <a:ext cx="4913194" cy="15694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GHÉP</a:t>
            </a:r>
            <a:r>
              <a:rPr kumimoji="0" lang="en-US" sz="3200" b="1" i="0" u="none" strike="noStrike" kern="1200" cap="none" spc="0" normalizeH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BƠM HIỆU QUẢ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90337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vi-VN" sz="3200">
                <a:solidFill>
                  <a:schemeClr val="accent1">
                    <a:lumMod val="50000"/>
                  </a:schemeClr>
                </a:solidFill>
                <a:latin typeface="+mn-lt"/>
              </a:rPr>
              <a:t>Ghép song song bơm/quạt</a:t>
            </a:r>
            <a:endParaRPr lang="en-VN" sz="32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C7809AE-99F6-D986-2D95-315EC881C7D1}"/>
              </a:ext>
            </a:extLst>
          </p:cNvPr>
          <p:cNvSpPr txBox="1">
            <a:spLocks noChangeArrowheads="1"/>
          </p:cNvSpPr>
          <p:nvPr/>
        </p:nvSpPr>
        <p:spPr>
          <a:xfrm>
            <a:off x="6556375" y="3390900"/>
            <a:ext cx="5026025" cy="2600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 ghép bơm/quạt đặc tính giống nhau </a:t>
            </a:r>
          </a:p>
          <a:p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 thể ghép bơm/quạt khác nhau nhưng lưu ý hiện tượng “thổi dạt” và tránh rung do va đập thủy lực và chống rung ở các quạt do mất ổn định.</a:t>
            </a:r>
            <a:endParaRPr lang="en-US" altLang="en-US" sz="22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54E0AD-925D-6523-3B8B-2FCB8B7D8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6651" y="1645761"/>
            <a:ext cx="40386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200" dirty="0" err="1">
                <a:cs typeface="Arial" panose="020B0604020202020204" pitchFamily="34" charset="0"/>
              </a:rPr>
              <a:t>Ghép</a:t>
            </a:r>
            <a:r>
              <a:rPr lang="en-US" altLang="en-US" sz="2200" dirty="0">
                <a:cs typeface="Arial" panose="020B0604020202020204" pitchFamily="34" charset="0"/>
              </a:rPr>
              <a:t> song </a:t>
            </a:r>
            <a:r>
              <a:rPr lang="en-US" altLang="en-US" sz="2200" dirty="0" err="1">
                <a:cs typeface="Arial" panose="020B0604020202020204" pitchFamily="34" charset="0"/>
              </a:rPr>
              <a:t>song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để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tăng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lưu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lượng</a:t>
            </a:r>
            <a:r>
              <a:rPr lang="en-US" altLang="en-US" sz="2200" dirty="0">
                <a:cs typeface="Arial" panose="020B0604020202020204" pitchFamily="34" charset="0"/>
              </a:rPr>
              <a:t>.</a:t>
            </a:r>
          </a:p>
          <a:p>
            <a:pPr eaLnBrk="1" hangingPunct="1"/>
            <a:r>
              <a:rPr lang="en-US" altLang="en-US" sz="2200" dirty="0">
                <a:cs typeface="Arial" panose="020B0604020202020204" pitchFamily="34" charset="0"/>
              </a:rPr>
              <a:t>H = H</a:t>
            </a:r>
            <a:r>
              <a:rPr lang="en-US" altLang="en-US" sz="2200" baseline="-25000" dirty="0">
                <a:cs typeface="Arial" panose="020B0604020202020204" pitchFamily="34" charset="0"/>
              </a:rPr>
              <a:t>1</a:t>
            </a:r>
            <a:r>
              <a:rPr lang="en-US" altLang="en-US" sz="2200" dirty="0">
                <a:cs typeface="Arial" panose="020B0604020202020204" pitchFamily="34" charset="0"/>
              </a:rPr>
              <a:t> = H</a:t>
            </a:r>
            <a:r>
              <a:rPr lang="en-US" altLang="en-US" sz="2200" baseline="-25000" dirty="0">
                <a:cs typeface="Arial" panose="020B0604020202020204" pitchFamily="34" charset="0"/>
              </a:rPr>
              <a:t>2</a:t>
            </a:r>
          </a:p>
          <a:p>
            <a:pPr eaLnBrk="1" hangingPunct="1"/>
            <a:r>
              <a:rPr lang="en-US" altLang="en-US" sz="2200" dirty="0">
                <a:cs typeface="Arial" panose="020B0604020202020204" pitchFamily="34" charset="0"/>
              </a:rPr>
              <a:t>Q = Q</a:t>
            </a:r>
            <a:r>
              <a:rPr lang="en-US" altLang="en-US" sz="2200" baseline="-25000" dirty="0">
                <a:cs typeface="Arial" panose="020B0604020202020204" pitchFamily="34" charset="0"/>
              </a:rPr>
              <a:t>1</a:t>
            </a:r>
            <a:r>
              <a:rPr lang="en-US" altLang="en-US" sz="2200" dirty="0">
                <a:cs typeface="Arial" panose="020B0604020202020204" pitchFamily="34" charset="0"/>
              </a:rPr>
              <a:t> + Q</a:t>
            </a:r>
            <a:r>
              <a:rPr lang="en-US" altLang="en-US" sz="2200" baseline="-25000" dirty="0">
                <a:cs typeface="Arial" panose="020B0604020202020204" pitchFamily="34" charset="0"/>
              </a:rPr>
              <a:t>2</a:t>
            </a:r>
          </a:p>
        </p:txBody>
      </p:sp>
      <p:grpSp>
        <p:nvGrpSpPr>
          <p:cNvPr id="5" name="Group 48">
            <a:extLst>
              <a:ext uri="{FF2B5EF4-FFF2-40B4-BE49-F238E27FC236}">
                <a16:creationId xmlns:a16="http://schemas.microsoft.com/office/drawing/2014/main" id="{C0CC956F-2C07-1744-D1E3-93CE97BB53E0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3067050"/>
            <a:ext cx="4267200" cy="2876550"/>
            <a:chOff x="240" y="876"/>
            <a:chExt cx="2688" cy="181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6397CF9-AF01-DD6B-6729-B77E7873B4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" y="1428"/>
              <a:ext cx="1105" cy="623"/>
            </a:xfrm>
            <a:custGeom>
              <a:avLst/>
              <a:gdLst>
                <a:gd name="T0" fmla="*/ 0 w 2772229"/>
                <a:gd name="T1" fmla="*/ 0 h 1277257"/>
                <a:gd name="T2" fmla="*/ 391823 w 2772229"/>
                <a:gd name="T3" fmla="*/ 14521 h 1277257"/>
                <a:gd name="T4" fmla="*/ 885229 w 2772229"/>
                <a:gd name="T5" fmla="*/ 87120 h 1277257"/>
                <a:gd name="T6" fmla="*/ 1306075 w 2772229"/>
                <a:gd name="T7" fmla="*/ 203279 h 1277257"/>
                <a:gd name="T8" fmla="*/ 1799482 w 2772229"/>
                <a:gd name="T9" fmla="*/ 435597 h 1277257"/>
                <a:gd name="T10" fmla="*/ 2307400 w 2772229"/>
                <a:gd name="T11" fmla="*/ 769554 h 1277257"/>
                <a:gd name="T12" fmla="*/ 2597637 w 2772229"/>
                <a:gd name="T13" fmla="*/ 1030913 h 1277257"/>
                <a:gd name="T14" fmla="*/ 2771781 w 2772229"/>
                <a:gd name="T15" fmla="*/ 1277751 h 12772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72229"/>
                <a:gd name="T25" fmla="*/ 0 h 1277257"/>
                <a:gd name="T26" fmla="*/ 2772229 w 2772229"/>
                <a:gd name="T27" fmla="*/ 1277257 h 127725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72229" h="1277257">
                  <a:moveTo>
                    <a:pt x="0" y="0"/>
                  </a:moveTo>
                  <a:cubicBezTo>
                    <a:pt x="122162" y="0"/>
                    <a:pt x="244324" y="1"/>
                    <a:pt x="391886" y="14515"/>
                  </a:cubicBezTo>
                  <a:cubicBezTo>
                    <a:pt x="539448" y="29029"/>
                    <a:pt x="732972" y="55639"/>
                    <a:pt x="885372" y="87086"/>
                  </a:cubicBezTo>
                  <a:cubicBezTo>
                    <a:pt x="1037772" y="118533"/>
                    <a:pt x="1153886" y="145143"/>
                    <a:pt x="1306286" y="203200"/>
                  </a:cubicBezTo>
                  <a:cubicBezTo>
                    <a:pt x="1458686" y="261257"/>
                    <a:pt x="1632858" y="341086"/>
                    <a:pt x="1799772" y="435429"/>
                  </a:cubicBezTo>
                  <a:cubicBezTo>
                    <a:pt x="1966686" y="529772"/>
                    <a:pt x="2174725" y="670076"/>
                    <a:pt x="2307772" y="769257"/>
                  </a:cubicBezTo>
                  <a:cubicBezTo>
                    <a:pt x="2440819" y="868438"/>
                    <a:pt x="2520648" y="945848"/>
                    <a:pt x="2598057" y="1030515"/>
                  </a:cubicBezTo>
                  <a:cubicBezTo>
                    <a:pt x="2675466" y="1115182"/>
                    <a:pt x="2723847" y="1196219"/>
                    <a:pt x="2772229" y="1277257"/>
                  </a:cubicBezTo>
                </a:path>
              </a:pathLst>
            </a:custGeom>
            <a:noFill/>
            <a:ln w="25400" algn="ctr">
              <a:solidFill>
                <a:srgbClr val="FF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5EFE8A6-F28F-2ACB-596B-A118C5163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" y="1266"/>
              <a:ext cx="1383" cy="778"/>
            </a:xfrm>
            <a:custGeom>
              <a:avLst/>
              <a:gdLst>
                <a:gd name="T0" fmla="*/ 0 w 3468915"/>
                <a:gd name="T1" fmla="*/ 0 h 1596571"/>
                <a:gd name="T2" fmla="*/ 551508 w 3468915"/>
                <a:gd name="T3" fmla="*/ 43549 h 1596571"/>
                <a:gd name="T4" fmla="*/ 1161070 w 3468915"/>
                <a:gd name="T5" fmla="*/ 145163 h 1596571"/>
                <a:gd name="T6" fmla="*/ 1828685 w 3468915"/>
                <a:gd name="T7" fmla="*/ 348391 h 1596571"/>
                <a:gd name="T8" fmla="*/ 2597892 w 3468915"/>
                <a:gd name="T9" fmla="*/ 769363 h 1596571"/>
                <a:gd name="T10" fmla="*/ 3294534 w 3468915"/>
                <a:gd name="T11" fmla="*/ 1422597 h 1596571"/>
                <a:gd name="T12" fmla="*/ 3468695 w 3468915"/>
                <a:gd name="T13" fmla="*/ 1596792 h 15965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68915"/>
                <a:gd name="T22" fmla="*/ 0 h 1596571"/>
                <a:gd name="T23" fmla="*/ 3468915 w 3468915"/>
                <a:gd name="T24" fmla="*/ 1596571 h 15965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68915" h="1596571">
                  <a:moveTo>
                    <a:pt x="0" y="0"/>
                  </a:moveTo>
                  <a:cubicBezTo>
                    <a:pt x="179009" y="9676"/>
                    <a:pt x="358019" y="19353"/>
                    <a:pt x="551543" y="43543"/>
                  </a:cubicBezTo>
                  <a:cubicBezTo>
                    <a:pt x="745067" y="67733"/>
                    <a:pt x="948267" y="94343"/>
                    <a:pt x="1161143" y="145143"/>
                  </a:cubicBezTo>
                  <a:cubicBezTo>
                    <a:pt x="1374019" y="195943"/>
                    <a:pt x="1589314" y="244324"/>
                    <a:pt x="1828800" y="348343"/>
                  </a:cubicBezTo>
                  <a:cubicBezTo>
                    <a:pt x="2068286" y="452362"/>
                    <a:pt x="2353733" y="590247"/>
                    <a:pt x="2598057" y="769257"/>
                  </a:cubicBezTo>
                  <a:cubicBezTo>
                    <a:pt x="2842381" y="948267"/>
                    <a:pt x="3149600" y="1284514"/>
                    <a:pt x="3294743" y="1422400"/>
                  </a:cubicBezTo>
                  <a:cubicBezTo>
                    <a:pt x="3439886" y="1560286"/>
                    <a:pt x="3454400" y="1578428"/>
                    <a:pt x="3468915" y="1596571"/>
                  </a:cubicBezTo>
                </a:path>
              </a:pathLst>
            </a:custGeom>
            <a:noFill/>
            <a:ln w="25400" algn="ctr">
              <a:solidFill>
                <a:srgbClr val="FF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7326D1E9-2F29-A938-7588-4D4F22C26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2" y="1443"/>
              <a:ext cx="1234" cy="212"/>
            </a:xfrm>
            <a:custGeom>
              <a:avLst/>
              <a:gdLst>
                <a:gd name="T0" fmla="*/ 0 w 3091543"/>
                <a:gd name="T1" fmla="*/ 0 h 435428"/>
                <a:gd name="T2" fmla="*/ 754966 w 3091543"/>
                <a:gd name="T3" fmla="*/ 43491 h 435428"/>
                <a:gd name="T4" fmla="*/ 1756748 w 3091543"/>
                <a:gd name="T5" fmla="*/ 173965 h 435428"/>
                <a:gd name="T6" fmla="*/ 2163268 w 3091543"/>
                <a:gd name="T7" fmla="*/ 246451 h 435428"/>
                <a:gd name="T8" fmla="*/ 3092457 w 3091543"/>
                <a:gd name="T9" fmla="*/ 434912 h 435428"/>
                <a:gd name="T10" fmla="*/ 3092457 w 3091543"/>
                <a:gd name="T11" fmla="*/ 434912 h 4354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91543"/>
                <a:gd name="T19" fmla="*/ 0 h 435428"/>
                <a:gd name="T20" fmla="*/ 3091543 w 3091543"/>
                <a:gd name="T21" fmla="*/ 435428 h 4354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91543" h="435428">
                  <a:moveTo>
                    <a:pt x="0" y="0"/>
                  </a:moveTo>
                  <a:cubicBezTo>
                    <a:pt x="231019" y="7257"/>
                    <a:pt x="462038" y="14515"/>
                    <a:pt x="754743" y="43543"/>
                  </a:cubicBezTo>
                  <a:cubicBezTo>
                    <a:pt x="1047448" y="72572"/>
                    <a:pt x="1521581" y="140304"/>
                    <a:pt x="1756228" y="174171"/>
                  </a:cubicBezTo>
                  <a:cubicBezTo>
                    <a:pt x="1990876" y="208038"/>
                    <a:pt x="2162628" y="246743"/>
                    <a:pt x="2162628" y="246743"/>
                  </a:cubicBezTo>
                  <a:lnTo>
                    <a:pt x="3091543" y="435428"/>
                  </a:lnTo>
                </a:path>
              </a:pathLst>
            </a:cu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DC59CC4-9BE0-1CA6-D83F-6D8EA4B5C7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" y="1295"/>
              <a:ext cx="1910" cy="834"/>
            </a:xfrm>
            <a:custGeom>
              <a:avLst/>
              <a:gdLst>
                <a:gd name="T0" fmla="*/ 0 w 4789714"/>
                <a:gd name="T1" fmla="*/ 1698150 h 1712685"/>
                <a:gd name="T2" fmla="*/ 420895 w 4789714"/>
                <a:gd name="T3" fmla="*/ 1698150 h 1712685"/>
                <a:gd name="T4" fmla="*/ 1175605 w 4789714"/>
                <a:gd name="T5" fmla="*/ 1611066 h 1712685"/>
                <a:gd name="T6" fmla="*/ 2206072 w 4789714"/>
                <a:gd name="T7" fmla="*/ 1364326 h 1712685"/>
                <a:gd name="T8" fmla="*/ 3265568 w 4789714"/>
                <a:gd name="T9" fmla="*/ 943416 h 1712685"/>
                <a:gd name="T10" fmla="*/ 3991250 w 4789714"/>
                <a:gd name="T11" fmla="*/ 551536 h 1712685"/>
                <a:gd name="T12" fmla="*/ 4789499 w 4789714"/>
                <a:gd name="T13" fmla="*/ 0 h 17126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789714"/>
                <a:gd name="T22" fmla="*/ 0 h 1712685"/>
                <a:gd name="T23" fmla="*/ 4789714 w 4789714"/>
                <a:gd name="T24" fmla="*/ 1712685 h 17126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789714" h="1712685">
                  <a:moveTo>
                    <a:pt x="0" y="1698171"/>
                  </a:moveTo>
                  <a:cubicBezTo>
                    <a:pt x="112485" y="1705428"/>
                    <a:pt x="224971" y="1712685"/>
                    <a:pt x="420914" y="1698171"/>
                  </a:cubicBezTo>
                  <a:cubicBezTo>
                    <a:pt x="616857" y="1683657"/>
                    <a:pt x="878114" y="1666724"/>
                    <a:pt x="1175657" y="1611086"/>
                  </a:cubicBezTo>
                  <a:cubicBezTo>
                    <a:pt x="1473200" y="1555448"/>
                    <a:pt x="1857828" y="1475619"/>
                    <a:pt x="2206171" y="1364343"/>
                  </a:cubicBezTo>
                  <a:cubicBezTo>
                    <a:pt x="2554514" y="1253067"/>
                    <a:pt x="2968171" y="1078895"/>
                    <a:pt x="3265714" y="943428"/>
                  </a:cubicBezTo>
                  <a:cubicBezTo>
                    <a:pt x="3563257" y="807961"/>
                    <a:pt x="3737429" y="708781"/>
                    <a:pt x="3991429" y="551543"/>
                  </a:cubicBezTo>
                  <a:cubicBezTo>
                    <a:pt x="4245429" y="394305"/>
                    <a:pt x="4517571" y="197152"/>
                    <a:pt x="4789714" y="0"/>
                  </a:cubicBezTo>
                </a:path>
              </a:pathLst>
            </a:custGeom>
            <a:noFill/>
            <a:ln w="25400" algn="ctr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en-SG" altLang="en-US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4A0204E-AA22-B719-6F12-3F52BC0CE6C6}"/>
                </a:ext>
              </a:extLst>
            </p:cNvPr>
            <p:cNvCxnSpPr/>
            <p:nvPr/>
          </p:nvCxnSpPr>
          <p:spPr>
            <a:xfrm rot="5400000" flipH="1" flipV="1">
              <a:off x="-350" y="1675"/>
              <a:ext cx="1600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EFC1BEDB-423C-B549-758F-1FB71A6968EC}"/>
                </a:ext>
              </a:extLst>
            </p:cNvPr>
            <p:cNvCxnSpPr/>
            <p:nvPr/>
          </p:nvCxnSpPr>
          <p:spPr>
            <a:xfrm>
              <a:off x="449" y="2475"/>
              <a:ext cx="2251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23">
              <a:extLst>
                <a:ext uri="{FF2B5EF4-FFF2-40B4-BE49-F238E27FC236}">
                  <a16:creationId xmlns:a16="http://schemas.microsoft.com/office/drawing/2014/main" id="{91996428-DAA5-267C-A927-700A53FCB8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3" y="1223"/>
              <a:ext cx="3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C00000"/>
                  </a:solidFill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13" name="TextBox 24">
              <a:extLst>
                <a:ext uri="{FF2B5EF4-FFF2-40B4-BE49-F238E27FC236}">
                  <a16:creationId xmlns:a16="http://schemas.microsoft.com/office/drawing/2014/main" id="{8B614155-F41C-B89E-8630-8A799F7C52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8" y="1361"/>
              <a:ext cx="31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C00000"/>
                  </a:solidFill>
                  <a:cs typeface="Arial" panose="020B0604020202020204" pitchFamily="34" charset="0"/>
                </a:rPr>
                <a:t>A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3FD6B47-E48B-4677-787E-9999365D97B2}"/>
                </a:ext>
              </a:extLst>
            </p:cNvPr>
            <p:cNvCxnSpPr/>
            <p:nvPr/>
          </p:nvCxnSpPr>
          <p:spPr>
            <a:xfrm rot="10800000">
              <a:off x="449" y="1564"/>
              <a:ext cx="1596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7F5B53A-D2D7-4C88-4322-AEAA987B55FD}"/>
                </a:ext>
              </a:extLst>
            </p:cNvPr>
            <p:cNvCxnSpPr/>
            <p:nvPr/>
          </p:nvCxnSpPr>
          <p:spPr>
            <a:xfrm rot="10800000">
              <a:off x="449" y="1432"/>
              <a:ext cx="769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1AA2A3D-D203-325A-1F13-C33CE26FBADE}"/>
                </a:ext>
              </a:extLst>
            </p:cNvPr>
            <p:cNvCxnSpPr/>
            <p:nvPr/>
          </p:nvCxnSpPr>
          <p:spPr>
            <a:xfrm rot="5400000">
              <a:off x="1593" y="2023"/>
              <a:ext cx="904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55">
              <a:extLst>
                <a:ext uri="{FF2B5EF4-FFF2-40B4-BE49-F238E27FC236}">
                  <a16:creationId xmlns:a16="http://schemas.microsoft.com/office/drawing/2014/main" id="{6A06F44A-C049-5074-9636-7F8EC807D3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1" y="2476"/>
              <a:ext cx="3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C00000"/>
                  </a:solidFill>
                  <a:cs typeface="Arial" panose="020B0604020202020204" pitchFamily="34" charset="0"/>
                </a:rPr>
                <a:t>Q</a:t>
              </a:r>
              <a:r>
                <a:rPr lang="en-US" altLang="en-US" sz="1200" b="1">
                  <a:solidFill>
                    <a:srgbClr val="C00000"/>
                  </a:solidFill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18" name="TextBox 65">
              <a:extLst>
                <a:ext uri="{FF2B5EF4-FFF2-40B4-BE49-F238E27FC236}">
                  <a16:creationId xmlns:a16="http://schemas.microsoft.com/office/drawing/2014/main" id="{BC0D2C8B-2043-D30D-D9E9-1F96D0E5A4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5" y="2474"/>
              <a:ext cx="3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cs typeface="Arial" panose="020B0604020202020204" pitchFamily="34" charset="0"/>
                </a:rPr>
                <a:t>Q</a:t>
              </a:r>
            </a:p>
          </p:txBody>
        </p:sp>
        <p:sp>
          <p:nvSpPr>
            <p:cNvPr id="19" name="TextBox 66">
              <a:extLst>
                <a:ext uri="{FF2B5EF4-FFF2-40B4-BE49-F238E27FC236}">
                  <a16:creationId xmlns:a16="http://schemas.microsoft.com/office/drawing/2014/main" id="{90923723-ED22-82FC-C3C1-98DB8CF619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" y="910"/>
              <a:ext cx="31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cs typeface="Arial" panose="020B0604020202020204" pitchFamily="34" charset="0"/>
                </a:rPr>
                <a:t>H</a:t>
              </a:r>
            </a:p>
          </p:txBody>
        </p:sp>
        <p:sp>
          <p:nvSpPr>
            <p:cNvPr id="20" name="Text Box 36">
              <a:extLst>
                <a:ext uri="{FF2B5EF4-FFF2-40B4-BE49-F238E27FC236}">
                  <a16:creationId xmlns:a16="http://schemas.microsoft.com/office/drawing/2014/main" id="{B5F3194D-2F89-B447-D2ED-46C7CC6E0B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6" y="1888"/>
              <a:ext cx="30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60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US" altLang="en-US" sz="1600" baseline="-2500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SG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 Box 37">
              <a:extLst>
                <a:ext uri="{FF2B5EF4-FFF2-40B4-BE49-F238E27FC236}">
                  <a16:creationId xmlns:a16="http://schemas.microsoft.com/office/drawing/2014/main" id="{7EDBD13B-D8E2-46CA-B503-B75AD58AB7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4" y="1890"/>
              <a:ext cx="30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60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US" altLang="en-US" sz="1600" baseline="-2500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SG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 Box 38">
              <a:extLst>
                <a:ext uri="{FF2B5EF4-FFF2-40B4-BE49-F238E27FC236}">
                  <a16:creationId xmlns:a16="http://schemas.microsoft.com/office/drawing/2014/main" id="{93C95B42-3823-562B-1149-7533ABC4F2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4" y="1191"/>
              <a:ext cx="30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60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US" altLang="en-US" sz="1600" baseline="-25000">
                  <a:latin typeface="Arial" panose="020B0604020202020204" pitchFamily="34" charset="0"/>
                  <a:cs typeface="Arial" panose="020B0604020202020204" pitchFamily="34" charset="0"/>
                </a:rPr>
                <a:t>Ô</a:t>
              </a:r>
              <a:endParaRPr lang="en-SG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 Box 39">
              <a:extLst>
                <a:ext uri="{FF2B5EF4-FFF2-40B4-BE49-F238E27FC236}">
                  <a16:creationId xmlns:a16="http://schemas.microsoft.com/office/drawing/2014/main" id="{7EE35658-12C3-A9AF-5E4B-BF0D01CB8A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3" y="1506"/>
              <a:ext cx="44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60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endParaRPr lang="en-SG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55">
              <a:extLst>
                <a:ext uri="{FF2B5EF4-FFF2-40B4-BE49-F238E27FC236}">
                  <a16:creationId xmlns:a16="http://schemas.microsoft.com/office/drawing/2014/main" id="{72002EBE-D5A7-192E-8FD3-1B9481EADE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" y="1469"/>
              <a:ext cx="3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C00000"/>
                  </a:solidFill>
                  <a:cs typeface="Arial" panose="020B0604020202020204" pitchFamily="34" charset="0"/>
                </a:rPr>
                <a:t>H</a:t>
              </a:r>
              <a:r>
                <a:rPr lang="en-US" altLang="en-US" sz="1200" b="1">
                  <a:solidFill>
                    <a:srgbClr val="C00000"/>
                  </a:solidFill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DD6A109-0B18-B449-69EF-BD172C11E7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" y="1060"/>
              <a:ext cx="31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C00000"/>
                  </a:solidFill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C843AE05-2E03-0A70-7AC9-4B90A5BC501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25370">
              <a:off x="462" y="1246"/>
              <a:ext cx="730" cy="212"/>
            </a:xfrm>
            <a:custGeom>
              <a:avLst/>
              <a:gdLst>
                <a:gd name="T0" fmla="*/ 0 w 3091543"/>
                <a:gd name="T1" fmla="*/ 0 h 435428"/>
                <a:gd name="T2" fmla="*/ 754966 w 3091543"/>
                <a:gd name="T3" fmla="*/ 43491 h 435428"/>
                <a:gd name="T4" fmla="*/ 1756748 w 3091543"/>
                <a:gd name="T5" fmla="*/ 173965 h 435428"/>
                <a:gd name="T6" fmla="*/ 2163268 w 3091543"/>
                <a:gd name="T7" fmla="*/ 246451 h 435428"/>
                <a:gd name="T8" fmla="*/ 3092457 w 3091543"/>
                <a:gd name="T9" fmla="*/ 434912 h 435428"/>
                <a:gd name="T10" fmla="*/ 3092457 w 3091543"/>
                <a:gd name="T11" fmla="*/ 434912 h 4354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91543"/>
                <a:gd name="T19" fmla="*/ 0 h 435428"/>
                <a:gd name="T20" fmla="*/ 3091543 w 3091543"/>
                <a:gd name="T21" fmla="*/ 435428 h 4354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91543" h="435428">
                  <a:moveTo>
                    <a:pt x="0" y="0"/>
                  </a:moveTo>
                  <a:cubicBezTo>
                    <a:pt x="231019" y="7257"/>
                    <a:pt x="462038" y="14515"/>
                    <a:pt x="754743" y="43543"/>
                  </a:cubicBezTo>
                  <a:cubicBezTo>
                    <a:pt x="1047448" y="72572"/>
                    <a:pt x="1521581" y="140304"/>
                    <a:pt x="1756228" y="174171"/>
                  </a:cubicBezTo>
                  <a:cubicBezTo>
                    <a:pt x="1990876" y="208038"/>
                    <a:pt x="2162628" y="246743"/>
                    <a:pt x="2162628" y="246743"/>
                  </a:cubicBezTo>
                  <a:lnTo>
                    <a:pt x="3091543" y="435428"/>
                  </a:lnTo>
                </a:path>
              </a:pathLst>
            </a:cu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Oval 45">
              <a:extLst>
                <a:ext uri="{FF2B5EF4-FFF2-40B4-BE49-F238E27FC236}">
                  <a16:creationId xmlns:a16="http://schemas.microsoft.com/office/drawing/2014/main" id="{6687D651-1213-06C8-5B5E-1C1640ABD5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" y="1544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Oval 46">
              <a:extLst>
                <a:ext uri="{FF2B5EF4-FFF2-40B4-BE49-F238E27FC236}">
                  <a16:creationId xmlns:a16="http://schemas.microsoft.com/office/drawing/2014/main" id="{58383BBC-1761-321E-7329-B7889D797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" y="1414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Oval 47">
              <a:extLst>
                <a:ext uri="{FF2B5EF4-FFF2-40B4-BE49-F238E27FC236}">
                  <a16:creationId xmlns:a16="http://schemas.microsoft.com/office/drawing/2014/main" id="{2BF26D8C-EFE5-9D31-8323-4F0F9C8C16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" y="124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0" name="Picture 8">
            <a:extLst>
              <a:ext uri="{FF2B5EF4-FFF2-40B4-BE49-F238E27FC236}">
                <a16:creationId xmlns:a16="http://schemas.microsoft.com/office/drawing/2014/main" id="{C57EF576-66F4-2C27-0D89-5E1424B70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525" y="1560139"/>
            <a:ext cx="14382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288471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vi-VN">
                <a:solidFill>
                  <a:schemeClr val="accent1">
                    <a:lumMod val="50000"/>
                  </a:schemeClr>
                </a:solidFill>
                <a:latin typeface="+mn-lt"/>
              </a:rPr>
              <a:t>Ghép nối tiếp bơm/quạt</a:t>
            </a:r>
            <a:endParaRPr dirty="0" lang="en-VN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B4B6AEC-44BC-3290-5F0B-2CF91BA395AC}"/>
              </a:ext>
            </a:extLst>
          </p:cNvPr>
          <p:cNvSpPr txBox="1">
            <a:spLocks noChangeArrowheads="1"/>
          </p:cNvSpPr>
          <p:nvPr/>
        </p:nvSpPr>
        <p:spPr>
          <a:xfrm>
            <a:off x="6096000" y="3435350"/>
            <a:ext cx="4953000" cy="2362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rIns="91425" spcFirstLastPara="1" tIns="91425" wrap="square">
            <a:normAutofit/>
          </a:bodyPr>
          <a:lstStyle>
            <a:defPPr algn="l"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l" indent="-3175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algn="l" indent="-317500" lvl="1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algn="l" indent="-317500" lvl="2" marL="13716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algn="l" indent="-317500" lvl="3" marL="18288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algn="l" indent="-317500" lvl="4" marL="22860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algn="l" indent="-317500" lvl="5" marL="2743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algn="l" indent="-317500" lvl="6" marL="3200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algn="l" indent="-317500" lvl="7" marL="36576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algn="l" indent="-317500" lvl="8" marL="41148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altLang="en-US" kern="0" lang="en-US" smtClean="0" sz="2200">
                <a:solidFill>
                  <a:schemeClr val="tx1"/>
                </a:solidFill>
                <a:latin typeface="+mn-lt"/>
                <a:cs charset="0" panose="020B0604020202020204" pitchFamily="34" typeface="Arial"/>
              </a:rPr>
              <a:t>Có thể ghép nối tiếp hai bơm/quạt khác nhau nhưng lưu ý đảm bảo cột áp đẩy của bơm 1 cho bơm 2.</a:t>
            </a:r>
          </a:p>
          <a:p>
            <a:pPr indent="0" marL="0">
              <a:buFont typeface="Roboto"/>
              <a:buNone/>
            </a:pPr>
            <a:endParaRPr altLang="en-US" kern="0" lang="en-US" smtClean="0" sz="2200">
              <a:solidFill>
                <a:schemeClr val="tx1"/>
              </a:solidFill>
              <a:latin typeface="+mn-lt"/>
              <a:cs charset="0" panose="020B0604020202020204" pitchFamily="34" typeface="Arial"/>
            </a:endParaRPr>
          </a:p>
          <a:p>
            <a:r>
              <a:rPr altLang="en-US" kern="0" lang="en-US" smtClean="0" sz="2200">
                <a:solidFill>
                  <a:schemeClr val="tx1"/>
                </a:solidFill>
                <a:latin typeface="+mn-lt"/>
                <a:cs charset="0" panose="020B0604020202020204" pitchFamily="34" typeface="Arial"/>
              </a:rPr>
              <a:t>Tránh vận hành chỉ 1 bơm.</a:t>
            </a:r>
            <a:endParaRPr altLang="en-US" dirty="0" kern="0" lang="en-US" sz="2200">
              <a:solidFill>
                <a:schemeClr val="tx1"/>
              </a:solidFill>
              <a:latin typeface="+mn-lt"/>
              <a:cs charset="0" panose="020B0604020202020204" pitchFamily="34"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8A2851-F87A-A22A-19A4-DA51084CA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198" y="1798637"/>
            <a:ext cx="4419601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 indent="-342900" marL="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eaLnBrk="0" hangingPunct="0" indent="-285750" marL="7429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eaLnBrk="0" hangingPunct="0" indent="-228600" marL="11430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eaLnBrk="0" hangingPunct="0" indent="-228600" marL="16002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eaLnBrk="0" hangingPunct="0" indent="-228600" marL="20574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 eaLnBrk="1" hangingPunct="1"/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Ghép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nối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tiếp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để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tăng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cột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áp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.</a:t>
            </a:r>
          </a:p>
          <a:p>
            <a:pPr eaLnBrk="1" hangingPunct="1"/>
            <a:r>
              <a:rPr altLang="en-US" dirty="0" lang="en-US" sz="2200">
                <a:latin typeface="+mn-lt"/>
                <a:cs charset="0" panose="020B0604020202020204" pitchFamily="34" typeface="Arial"/>
              </a:rPr>
              <a:t>Q = Q</a:t>
            </a:r>
            <a:r>
              <a:rPr altLang="en-US" baseline="-25000" dirty="0" lang="en-US" sz="2200">
                <a:latin typeface="+mn-lt"/>
                <a:cs charset="0" panose="020B0604020202020204" pitchFamily="34" typeface="Arial"/>
              </a:rPr>
              <a:t>1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= Q</a:t>
            </a:r>
            <a:r>
              <a:rPr altLang="en-US" baseline="-25000" dirty="0" lang="en-US" sz="2200">
                <a:latin typeface="+mn-lt"/>
                <a:cs charset="0" panose="020B0604020202020204" pitchFamily="34" typeface="Arial"/>
              </a:rPr>
              <a:t>2</a:t>
            </a:r>
          </a:p>
          <a:p>
            <a:pPr eaLnBrk="1" hangingPunct="1"/>
            <a:r>
              <a:rPr altLang="en-US" dirty="0" lang="en-US" sz="2200">
                <a:latin typeface="+mn-lt"/>
                <a:cs charset="0" panose="020B0604020202020204" pitchFamily="34" typeface="Arial"/>
              </a:rPr>
              <a:t>H = H</a:t>
            </a:r>
            <a:r>
              <a:rPr altLang="en-US" baseline="-25000" dirty="0" lang="en-US" sz="2200">
                <a:latin typeface="+mn-lt"/>
                <a:cs charset="0" panose="020B0604020202020204" pitchFamily="34" typeface="Arial"/>
              </a:rPr>
              <a:t>1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+ H</a:t>
            </a:r>
            <a:r>
              <a:rPr altLang="en-US" baseline="-25000" dirty="0" lang="en-US" sz="2200">
                <a:latin typeface="+mn-lt"/>
                <a:cs charset="0" panose="020B0604020202020204" pitchFamily="34" typeface="Arial"/>
              </a:rPr>
              <a:t>2</a:t>
            </a:r>
          </a:p>
        </p:txBody>
      </p:sp>
      <p:pic>
        <p:nvPicPr>
          <p:cNvPr id="5" name="Object 45"/>
          <p:cNvPicPr>
            <a:picLocks noChangeAspect="1"/>
          </p:cNvPicPr>
          <p:nvPr/>
        </p:nvPicPr>
        <p:blipFill>
          <a:blip r:embed="rId3"/>
          <a:srcRect b="43974" l="29317" r="64153" t="28770"/>
          <a:stretch>
            <a:fillRect/>
          </a:stretch>
        </p:blipFill>
        <p:spPr bwMode="auto">
          <a:xfrm>
            <a:off x="1060450" y="2106613"/>
            <a:ext cx="1377950" cy="2846387"/>
          </a:xfrm>
          <a:prstGeom prst="rect"/>
          <a:noFill/>
        </p:spPr>
      </p:pic>
      <p:grpSp>
        <p:nvGrpSpPr>
          <p:cNvPr id="6" name="Group 44">
            <a:extLst>
              <a:ext uri="{FF2B5EF4-FFF2-40B4-BE49-F238E27FC236}">
                <a16:creationId xmlns:a16="http://schemas.microsoft.com/office/drawing/2014/main" id="{33E9B4DF-4062-6863-BB10-C3103E56F4F6}"/>
              </a:ext>
            </a:extLst>
          </p:cNvPr>
          <p:cNvGrpSpPr>
            <a:grpSpLocks/>
          </p:cNvGrpSpPr>
          <p:nvPr/>
        </p:nvGrpSpPr>
        <p:grpSpPr bwMode="auto">
          <a:xfrm>
            <a:off x="2514600" y="1720850"/>
            <a:ext cx="3327400" cy="3917950"/>
            <a:chOff x="882" y="604"/>
            <a:chExt cx="2096" cy="2468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16E2FE0-2442-42AD-9C82-D62821F72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7" y="1920"/>
              <a:ext cx="1105" cy="623"/>
            </a:xfrm>
            <a:custGeom>
              <a:avLst/>
              <a:gdLst>
                <a:gd fmla="*/ 0 w 2772229" name="T0"/>
                <a:gd fmla="*/ 0 h 1277257" name="T1"/>
                <a:gd fmla="*/ 391823 w 2772229" name="T2"/>
                <a:gd fmla="*/ 14521 h 1277257" name="T3"/>
                <a:gd fmla="*/ 885229 w 2772229" name="T4"/>
                <a:gd fmla="*/ 87120 h 1277257" name="T5"/>
                <a:gd fmla="*/ 1306075 w 2772229" name="T6"/>
                <a:gd fmla="*/ 203279 h 1277257" name="T7"/>
                <a:gd fmla="*/ 1799482 w 2772229" name="T8"/>
                <a:gd fmla="*/ 435597 h 1277257" name="T9"/>
                <a:gd fmla="*/ 2307400 w 2772229" name="T10"/>
                <a:gd fmla="*/ 769554 h 1277257" name="T11"/>
                <a:gd fmla="*/ 2597637 w 2772229" name="T12"/>
                <a:gd fmla="*/ 1030913 h 1277257" name="T13"/>
                <a:gd fmla="*/ 2771781 w 2772229" name="T14"/>
                <a:gd fmla="*/ 1277751 h 1277257" name="T15"/>
                <a:gd fmla="*/ 0 60000 65536" name="T16"/>
                <a:gd fmla="*/ 0 60000 65536" name="T17"/>
                <a:gd fmla="*/ 0 60000 65536" name="T18"/>
                <a:gd fmla="*/ 0 60000 65536" name="T19"/>
                <a:gd fmla="*/ 0 60000 65536" name="T20"/>
                <a:gd fmla="*/ 0 60000 65536" name="T21"/>
                <a:gd fmla="*/ 0 60000 65536" name="T22"/>
                <a:gd fmla="*/ 0 60000 65536" name="T23"/>
                <a:gd fmla="*/ 0 w 2772229" name="T24"/>
                <a:gd fmla="*/ 0 h 1277257" name="T25"/>
                <a:gd fmla="*/ 2772229 w 2772229" name="T26"/>
                <a:gd fmla="*/ 1277257 h 1277257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277257" w="2772229">
                  <a:moveTo>
                    <a:pt x="0" y="0"/>
                  </a:moveTo>
                  <a:cubicBezTo>
                    <a:pt x="122162" y="0"/>
                    <a:pt x="244324" y="1"/>
                    <a:pt x="391886" y="14515"/>
                  </a:cubicBezTo>
                  <a:cubicBezTo>
                    <a:pt x="539448" y="29029"/>
                    <a:pt x="732972" y="55639"/>
                    <a:pt x="885372" y="87086"/>
                  </a:cubicBezTo>
                  <a:cubicBezTo>
                    <a:pt x="1037772" y="118533"/>
                    <a:pt x="1153886" y="145143"/>
                    <a:pt x="1306286" y="203200"/>
                  </a:cubicBezTo>
                  <a:cubicBezTo>
                    <a:pt x="1458686" y="261257"/>
                    <a:pt x="1632858" y="341086"/>
                    <a:pt x="1799772" y="435429"/>
                  </a:cubicBezTo>
                  <a:cubicBezTo>
                    <a:pt x="1966686" y="529772"/>
                    <a:pt x="2174725" y="670076"/>
                    <a:pt x="2307772" y="769257"/>
                  </a:cubicBezTo>
                  <a:cubicBezTo>
                    <a:pt x="2440819" y="868438"/>
                    <a:pt x="2520648" y="945848"/>
                    <a:pt x="2598057" y="1030515"/>
                  </a:cubicBezTo>
                  <a:cubicBezTo>
                    <a:pt x="2675466" y="1115182"/>
                    <a:pt x="2723847" y="1196219"/>
                    <a:pt x="2772229" y="1277257"/>
                  </a:cubicBezTo>
                </a:path>
              </a:pathLst>
            </a:custGeom>
            <a:noFill/>
            <a:ln algn="ctr" w="25400">
              <a:solidFill>
                <a:srgbClr val="FF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en-US">
                <a:cs charset="0" panose="020B0604020202020204" pitchFamily="34" typeface="Arial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F6B4497-07C0-FC6D-23B6-9FDE7393D55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19315">
              <a:off x="1050" y="1252"/>
              <a:ext cx="1383" cy="778"/>
            </a:xfrm>
            <a:custGeom>
              <a:avLst/>
              <a:gdLst>
                <a:gd fmla="*/ 0 w 3468915" name="T0"/>
                <a:gd fmla="*/ 0 h 1596571" name="T1"/>
                <a:gd fmla="*/ 551508 w 3468915" name="T2"/>
                <a:gd fmla="*/ 43549 h 1596571" name="T3"/>
                <a:gd fmla="*/ 1161070 w 3468915" name="T4"/>
                <a:gd fmla="*/ 145163 h 1596571" name="T5"/>
                <a:gd fmla="*/ 1828685 w 3468915" name="T6"/>
                <a:gd fmla="*/ 348391 h 1596571" name="T7"/>
                <a:gd fmla="*/ 2597892 w 3468915" name="T8"/>
                <a:gd fmla="*/ 769363 h 1596571" name="T9"/>
                <a:gd fmla="*/ 3294534 w 3468915" name="T10"/>
                <a:gd fmla="*/ 1422597 h 1596571" name="T11"/>
                <a:gd fmla="*/ 3468695 w 3468915" name="T12"/>
                <a:gd fmla="*/ 1596792 h 1596571" name="T13"/>
                <a:gd fmla="*/ 0 60000 65536" name="T14"/>
                <a:gd fmla="*/ 0 60000 65536" name="T15"/>
                <a:gd fmla="*/ 0 60000 65536" name="T16"/>
                <a:gd fmla="*/ 0 60000 65536" name="T17"/>
                <a:gd fmla="*/ 0 60000 65536" name="T18"/>
                <a:gd fmla="*/ 0 60000 65536" name="T19"/>
                <a:gd fmla="*/ 0 60000 65536" name="T20"/>
                <a:gd fmla="*/ 0 w 3468915" name="T21"/>
                <a:gd fmla="*/ 0 h 1596571" name="T22"/>
                <a:gd fmla="*/ 3468915 w 3468915" name="T23"/>
                <a:gd fmla="*/ 1596571 h 1596571" name="T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b="T24" l="T21" r="T23" t="T22"/>
              <a:pathLst>
                <a:path h="1596571" w="3468915">
                  <a:moveTo>
                    <a:pt x="0" y="0"/>
                  </a:moveTo>
                  <a:cubicBezTo>
                    <a:pt x="179009" y="9676"/>
                    <a:pt x="358019" y="19353"/>
                    <a:pt x="551543" y="43543"/>
                  </a:cubicBezTo>
                  <a:cubicBezTo>
                    <a:pt x="745067" y="67733"/>
                    <a:pt x="948267" y="94343"/>
                    <a:pt x="1161143" y="145143"/>
                  </a:cubicBezTo>
                  <a:cubicBezTo>
                    <a:pt x="1374019" y="195943"/>
                    <a:pt x="1589314" y="244324"/>
                    <a:pt x="1828800" y="348343"/>
                  </a:cubicBezTo>
                  <a:cubicBezTo>
                    <a:pt x="2068286" y="452362"/>
                    <a:pt x="2353733" y="590247"/>
                    <a:pt x="2598057" y="769257"/>
                  </a:cubicBezTo>
                  <a:cubicBezTo>
                    <a:pt x="2842381" y="948267"/>
                    <a:pt x="3149600" y="1284514"/>
                    <a:pt x="3294743" y="1422400"/>
                  </a:cubicBezTo>
                  <a:cubicBezTo>
                    <a:pt x="3439886" y="1560286"/>
                    <a:pt x="3454400" y="1578428"/>
                    <a:pt x="3468915" y="1596571"/>
                  </a:cubicBezTo>
                </a:path>
              </a:pathLst>
            </a:custGeom>
            <a:noFill/>
            <a:ln algn="ctr" w="254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en-US">
                <a:cs charset="0" panose="020B0604020202020204" pitchFamily="34" typeface="Arial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0345C403-2754-3684-3BC1-B1B7285D77F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2364768">
              <a:off x="882" y="1248"/>
              <a:ext cx="1440" cy="498"/>
            </a:xfrm>
            <a:custGeom>
              <a:avLst/>
              <a:gdLst>
                <a:gd fmla="*/ 0 w 4789714" name="T0"/>
                <a:gd fmla="*/ 1698150 h 1712685" name="T1"/>
                <a:gd fmla="*/ 420895 w 4789714" name="T2"/>
                <a:gd fmla="*/ 1698150 h 1712685" name="T3"/>
                <a:gd fmla="*/ 1175605 w 4789714" name="T4"/>
                <a:gd fmla="*/ 1611066 h 1712685" name="T5"/>
                <a:gd fmla="*/ 2206072 w 4789714" name="T6"/>
                <a:gd fmla="*/ 1364326 h 1712685" name="T7"/>
                <a:gd fmla="*/ 3265568 w 4789714" name="T8"/>
                <a:gd fmla="*/ 943416 h 1712685" name="T9"/>
                <a:gd fmla="*/ 3991250 w 4789714" name="T10"/>
                <a:gd fmla="*/ 551536 h 1712685" name="T11"/>
                <a:gd fmla="*/ 4789499 w 4789714" name="T12"/>
                <a:gd fmla="*/ 0 h 1712685" name="T13"/>
                <a:gd fmla="*/ 0 60000 65536" name="T14"/>
                <a:gd fmla="*/ 0 60000 65536" name="T15"/>
                <a:gd fmla="*/ 0 60000 65536" name="T16"/>
                <a:gd fmla="*/ 0 60000 65536" name="T17"/>
                <a:gd fmla="*/ 0 60000 65536" name="T18"/>
                <a:gd fmla="*/ 0 60000 65536" name="T19"/>
                <a:gd fmla="*/ 0 60000 65536" name="T20"/>
                <a:gd fmla="*/ 0 w 4789714" name="T21"/>
                <a:gd fmla="*/ 0 h 1712685" name="T22"/>
                <a:gd fmla="*/ 4789714 w 4789714" name="T23"/>
                <a:gd fmla="*/ 1712685 h 1712685" name="T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b="T24" l="T21" r="T23" t="T22"/>
              <a:pathLst>
                <a:path h="1712685" w="4789714">
                  <a:moveTo>
                    <a:pt x="0" y="1698171"/>
                  </a:moveTo>
                  <a:cubicBezTo>
                    <a:pt x="112485" y="1705428"/>
                    <a:pt x="224971" y="1712685"/>
                    <a:pt x="420914" y="1698171"/>
                  </a:cubicBezTo>
                  <a:cubicBezTo>
                    <a:pt x="616857" y="1683657"/>
                    <a:pt x="878114" y="1666724"/>
                    <a:pt x="1175657" y="1611086"/>
                  </a:cubicBezTo>
                  <a:cubicBezTo>
                    <a:pt x="1473200" y="1555448"/>
                    <a:pt x="1857828" y="1475619"/>
                    <a:pt x="2206171" y="1364343"/>
                  </a:cubicBezTo>
                  <a:cubicBezTo>
                    <a:pt x="2554514" y="1253067"/>
                    <a:pt x="2968171" y="1078895"/>
                    <a:pt x="3265714" y="943428"/>
                  </a:cubicBezTo>
                  <a:cubicBezTo>
                    <a:pt x="3563257" y="807961"/>
                    <a:pt x="3737429" y="708781"/>
                    <a:pt x="3991429" y="551543"/>
                  </a:cubicBezTo>
                  <a:cubicBezTo>
                    <a:pt x="4245429" y="394305"/>
                    <a:pt x="4517571" y="197152"/>
                    <a:pt x="4789714" y="0"/>
                  </a:cubicBezTo>
                </a:path>
              </a:pathLst>
            </a:custGeom>
            <a:noFill/>
            <a:ln algn="ctr" w="254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algn="ctr" eaLnBrk="1" hangingPunct="1"/>
              <a:endParaRPr altLang="en-US" lang="en-SG">
                <a:solidFill>
                  <a:srgbClr val="0000FF"/>
                </a:solidFill>
                <a:latin typeface="+mn-lt"/>
                <a:cs charset="0" panose="020B0604020202020204" pitchFamily="34" typeface="Arial"/>
              </a:endParaRPr>
            </a:p>
          </p:txBody>
        </p:sp>
        <p:sp>
          <p:nvSpPr>
            <p:cNvPr id="10" name="TextBox 23">
              <a:extLst>
                <a:ext uri="{FF2B5EF4-FFF2-40B4-BE49-F238E27FC236}">
                  <a16:creationId xmlns:a16="http://schemas.microsoft.com/office/drawing/2014/main" id="{47DA60EB-1F85-BCCD-C3BA-6269D46776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4" y="1902"/>
              <a:ext cx="3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eaLnBrk="1" hangingPunct="1"/>
              <a:r>
                <a:rPr altLang="en-US" b="1" lang="en-US" sz="1600">
                  <a:solidFill>
                    <a:srgbClr val="C00000"/>
                  </a:solidFill>
                  <a:latin typeface="+mn-lt"/>
                  <a:cs charset="0" panose="020B0604020202020204" pitchFamily="34" typeface="Arial"/>
                </a:rPr>
                <a:t>B</a:t>
              </a:r>
            </a:p>
          </p:txBody>
        </p:sp>
        <p:sp>
          <p:nvSpPr>
            <p:cNvPr id="11" name="TextBox 24">
              <a:extLst>
                <a:ext uri="{FF2B5EF4-FFF2-40B4-BE49-F238E27FC236}">
                  <a16:creationId xmlns:a16="http://schemas.microsoft.com/office/drawing/2014/main" id="{8476F2E6-027F-50F7-AC50-BFE5A43FAC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" y="1160"/>
              <a:ext cx="31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eaLnBrk="1" hangingPunct="1"/>
              <a:r>
                <a:rPr altLang="en-US" b="1" lang="en-US" sz="1600">
                  <a:solidFill>
                    <a:srgbClr val="C00000"/>
                  </a:solidFill>
                  <a:latin typeface="+mn-lt"/>
                  <a:cs charset="0" panose="020B0604020202020204" pitchFamily="34" typeface="Arial"/>
                </a:rPr>
                <a:t>A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126E87E-F44F-1615-F475-A03D0EFE652E}"/>
                </a:ext>
              </a:extLst>
            </p:cNvPr>
            <p:cNvCxnSpPr/>
            <p:nvPr/>
          </p:nvCxnSpPr>
          <p:spPr>
            <a:xfrm rot="10800000">
              <a:off x="1194" y="1382"/>
              <a:ext cx="60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A30DC0C-6B5D-7401-BA76-82C2192C2588}"/>
                </a:ext>
              </a:extLst>
            </p:cNvPr>
            <p:cNvCxnSpPr/>
            <p:nvPr/>
          </p:nvCxnSpPr>
          <p:spPr>
            <a:xfrm rot="5400000">
              <a:off x="1619" y="2438"/>
              <a:ext cx="651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55">
              <a:extLst>
                <a:ext uri="{FF2B5EF4-FFF2-40B4-BE49-F238E27FC236}">
                  <a16:creationId xmlns:a16="http://schemas.microsoft.com/office/drawing/2014/main" id="{BB75DFE4-C0B0-B194-B157-928DF9708F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" y="2764"/>
              <a:ext cx="3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eaLnBrk="1" hangingPunct="1"/>
              <a:r>
                <a:rPr altLang="en-US" b="1" lang="en-US" sz="1600">
                  <a:solidFill>
                    <a:srgbClr val="C00000"/>
                  </a:solidFill>
                  <a:latin typeface="+mn-lt"/>
                  <a:cs charset="0" panose="020B0604020202020204" pitchFamily="34" typeface="Arial"/>
                </a:rPr>
                <a:t>Q</a:t>
              </a:r>
              <a:r>
                <a:rPr altLang="en-US" b="1" lang="en-US" sz="1200">
                  <a:solidFill>
                    <a:srgbClr val="C00000"/>
                  </a:solidFill>
                  <a:latin typeface="+mn-lt"/>
                  <a:cs charset="0" panose="020B0604020202020204" pitchFamily="34" typeface="Arial"/>
                </a:rPr>
                <a:t>A</a:t>
              </a:r>
            </a:p>
          </p:txBody>
        </p:sp>
        <p:sp>
          <p:nvSpPr>
            <p:cNvPr id="15" name="TextBox 65">
              <a:extLst>
                <a:ext uri="{FF2B5EF4-FFF2-40B4-BE49-F238E27FC236}">
                  <a16:creationId xmlns:a16="http://schemas.microsoft.com/office/drawing/2014/main" id="{3FDE4847-86F7-EFE5-F37F-C1C1F6579A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5" y="2762"/>
              <a:ext cx="3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eaLnBrk="1" hangingPunct="1"/>
              <a:r>
                <a:rPr altLang="en-US" b="1" lang="en-US" sz="1600">
                  <a:latin typeface="+mn-lt"/>
                  <a:cs charset="0" panose="020B0604020202020204" pitchFamily="34" typeface="Arial"/>
                </a:rPr>
                <a:t>Q</a:t>
              </a:r>
            </a:p>
          </p:txBody>
        </p:sp>
        <p:sp>
          <p:nvSpPr>
            <p:cNvPr id="16" name="TextBox 66">
              <a:extLst>
                <a:ext uri="{FF2B5EF4-FFF2-40B4-BE49-F238E27FC236}">
                  <a16:creationId xmlns:a16="http://schemas.microsoft.com/office/drawing/2014/main" id="{E9E074D3-D3D6-3A25-3014-16CC816A6C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" y="604"/>
              <a:ext cx="31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eaLnBrk="1" hangingPunct="1"/>
              <a:r>
                <a:rPr altLang="en-US" b="1" lang="en-US" sz="1600">
                  <a:latin typeface="+mn-lt"/>
                  <a:cs charset="0" panose="020B0604020202020204" pitchFamily="34" typeface="Arial"/>
                </a:rPr>
                <a:t>H</a:t>
              </a:r>
            </a:p>
          </p:txBody>
        </p:sp>
        <p:sp>
          <p:nvSpPr>
            <p:cNvPr id="17" name="Text Box 21">
              <a:extLst>
                <a:ext uri="{FF2B5EF4-FFF2-40B4-BE49-F238E27FC236}">
                  <a16:creationId xmlns:a16="http://schemas.microsoft.com/office/drawing/2014/main" id="{64622DBC-B4B4-1289-7035-93778564D9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1" y="2428"/>
              <a:ext cx="67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altLang="en-US" lang="en-US" sz="1600">
                  <a:cs charset="0" panose="020B0604020202020204" pitchFamily="34" typeface="Arial"/>
                </a:rPr>
                <a:t>H</a:t>
              </a:r>
              <a:r>
                <a:rPr altLang="en-US" baseline="-25000" lang="en-US" sz="1400">
                  <a:cs charset="0" panose="020B0604020202020204" pitchFamily="34" typeface="Arial"/>
                </a:rPr>
                <a:t>1</a:t>
              </a:r>
              <a:r>
                <a:rPr altLang="en-US" lang="en-US" sz="1600">
                  <a:cs charset="0" panose="020B0604020202020204" pitchFamily="34" typeface="Arial"/>
                </a:rPr>
                <a:t>= H</a:t>
              </a:r>
              <a:r>
                <a:rPr altLang="en-US" baseline="-25000" lang="en-US" sz="1600">
                  <a:cs charset="0" panose="020B0604020202020204" pitchFamily="34" typeface="Arial"/>
                </a:rPr>
                <a:t>2</a:t>
              </a:r>
              <a:endParaRPr altLang="en-US" lang="en-SG" sz="1600">
                <a:cs charset="0" panose="020B0604020202020204" pitchFamily="34" typeface="Arial"/>
              </a:endParaRPr>
            </a:p>
          </p:txBody>
        </p:sp>
        <p:sp>
          <p:nvSpPr>
            <p:cNvPr id="18" name="Text Box 22">
              <a:extLst>
                <a:ext uri="{FF2B5EF4-FFF2-40B4-BE49-F238E27FC236}">
                  <a16:creationId xmlns:a16="http://schemas.microsoft.com/office/drawing/2014/main" id="{FFA11CC5-1667-C767-EF02-E7982B1B25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8" y="2064"/>
              <a:ext cx="30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altLang="en-US" lang="en-US" sz="1600">
                  <a:cs charset="0" panose="020B0604020202020204" pitchFamily="34" typeface="Arial"/>
                </a:rPr>
                <a:t>H</a:t>
              </a:r>
              <a:endParaRPr altLang="en-US" lang="en-SG" sz="1600">
                <a:cs charset="0" panose="020B0604020202020204" pitchFamily="34" typeface="Arial"/>
              </a:endParaRPr>
            </a:p>
          </p:txBody>
        </p:sp>
        <p:sp>
          <p:nvSpPr>
            <p:cNvPr id="19" name="Text Box 23">
              <a:extLst>
                <a:ext uri="{FF2B5EF4-FFF2-40B4-BE49-F238E27FC236}">
                  <a16:creationId xmlns:a16="http://schemas.microsoft.com/office/drawing/2014/main" id="{C2A47E96-E5D8-EE4D-AD8F-FF52C4F941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3" y="768"/>
              <a:ext cx="30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altLang="en-US" lang="en-US" sz="1600">
                  <a:cs charset="0" panose="020B0604020202020204" pitchFamily="34" typeface="Arial"/>
                </a:rPr>
                <a:t>H</a:t>
              </a:r>
              <a:r>
                <a:rPr altLang="en-US" baseline="-25000" lang="en-US" sz="1600">
                  <a:cs charset="0" panose="020B0604020202020204" pitchFamily="34" typeface="Arial"/>
                </a:rPr>
                <a:t>Ô</a:t>
              </a:r>
              <a:endParaRPr altLang="en-US" lang="en-SG" sz="1600">
                <a:cs charset="0" panose="020B0604020202020204" pitchFamily="34" typeface="Arial"/>
              </a:endParaRPr>
            </a:p>
          </p:txBody>
        </p:sp>
        <p:sp>
          <p:nvSpPr>
            <p:cNvPr id="20" name="TextBox 55">
              <a:extLst>
                <a:ext uri="{FF2B5EF4-FFF2-40B4-BE49-F238E27FC236}">
                  <a16:creationId xmlns:a16="http://schemas.microsoft.com/office/drawing/2014/main" id="{83E0C6CB-D076-61A6-4DE2-A46F81CFC2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2" y="1278"/>
              <a:ext cx="3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eaLnBrk="1" hangingPunct="1"/>
              <a:r>
                <a:rPr altLang="en-US" b="1" lang="en-US" sz="1600">
                  <a:solidFill>
                    <a:srgbClr val="C00000"/>
                  </a:solidFill>
                  <a:latin typeface="+mn-lt"/>
                  <a:cs charset="0" panose="020B0604020202020204" pitchFamily="34" typeface="Arial"/>
                </a:rPr>
                <a:t>H</a:t>
              </a:r>
              <a:r>
                <a:rPr altLang="en-US" b="1" lang="en-US" sz="1200">
                  <a:solidFill>
                    <a:srgbClr val="C00000"/>
                  </a:solidFill>
                  <a:latin typeface="+mn-lt"/>
                  <a:cs charset="0" panose="020B0604020202020204" pitchFamily="34" typeface="Arial"/>
                </a:rPr>
                <a:t>A</a:t>
              </a: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311AFC53-1200-F025-9DF1-BD25258DB21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822222">
              <a:off x="1130" y="1894"/>
              <a:ext cx="1344" cy="402"/>
            </a:xfrm>
            <a:custGeom>
              <a:avLst/>
              <a:gdLst>
                <a:gd fmla="*/ 0 w 4789714" name="T0"/>
                <a:gd fmla="*/ 1698150 h 1712685" name="T1"/>
                <a:gd fmla="*/ 420895 w 4789714" name="T2"/>
                <a:gd fmla="*/ 1698150 h 1712685" name="T3"/>
                <a:gd fmla="*/ 1175605 w 4789714" name="T4"/>
                <a:gd fmla="*/ 1611066 h 1712685" name="T5"/>
                <a:gd fmla="*/ 2206072 w 4789714" name="T6"/>
                <a:gd fmla="*/ 1364326 h 1712685" name="T7"/>
                <a:gd fmla="*/ 3265568 w 4789714" name="T8"/>
                <a:gd fmla="*/ 943416 h 1712685" name="T9"/>
                <a:gd fmla="*/ 3991250 w 4789714" name="T10"/>
                <a:gd fmla="*/ 551536 h 1712685" name="T11"/>
                <a:gd fmla="*/ 4789499 w 4789714" name="T12"/>
                <a:gd fmla="*/ 0 h 1712685" name="T13"/>
                <a:gd fmla="*/ 0 60000 65536" name="T14"/>
                <a:gd fmla="*/ 0 60000 65536" name="T15"/>
                <a:gd fmla="*/ 0 60000 65536" name="T16"/>
                <a:gd fmla="*/ 0 60000 65536" name="T17"/>
                <a:gd fmla="*/ 0 60000 65536" name="T18"/>
                <a:gd fmla="*/ 0 60000 65536" name="T19"/>
                <a:gd fmla="*/ 0 60000 65536" name="T20"/>
                <a:gd fmla="*/ 0 w 4789714" name="T21"/>
                <a:gd fmla="*/ 0 h 1712685" name="T22"/>
                <a:gd fmla="*/ 4789714 w 4789714" name="T23"/>
                <a:gd fmla="*/ 1712685 h 1712685" name="T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b="T24" l="T21" r="T23" t="T22"/>
              <a:pathLst>
                <a:path h="1712685" w="4789714">
                  <a:moveTo>
                    <a:pt x="0" y="1698171"/>
                  </a:moveTo>
                  <a:cubicBezTo>
                    <a:pt x="112485" y="1705428"/>
                    <a:pt x="224971" y="1712685"/>
                    <a:pt x="420914" y="1698171"/>
                  </a:cubicBezTo>
                  <a:cubicBezTo>
                    <a:pt x="616857" y="1683657"/>
                    <a:pt x="878114" y="1666724"/>
                    <a:pt x="1175657" y="1611086"/>
                  </a:cubicBezTo>
                  <a:cubicBezTo>
                    <a:pt x="1473200" y="1555448"/>
                    <a:pt x="1857828" y="1475619"/>
                    <a:pt x="2206171" y="1364343"/>
                  </a:cubicBezTo>
                  <a:cubicBezTo>
                    <a:pt x="2554514" y="1253067"/>
                    <a:pt x="2968171" y="1078895"/>
                    <a:pt x="3265714" y="943428"/>
                  </a:cubicBezTo>
                  <a:cubicBezTo>
                    <a:pt x="3563257" y="807961"/>
                    <a:pt x="3737429" y="708781"/>
                    <a:pt x="3991429" y="551543"/>
                  </a:cubicBezTo>
                  <a:cubicBezTo>
                    <a:pt x="4245429" y="394305"/>
                    <a:pt x="4517571" y="197152"/>
                    <a:pt x="4789714" y="0"/>
                  </a:cubicBezTo>
                </a:path>
              </a:pathLst>
            </a:custGeom>
            <a:noFill/>
            <a:ln algn="ctr" w="254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algn="ctr" eaLnBrk="1" hangingPunct="1"/>
              <a:endParaRPr altLang="en-US" lang="en-SG">
                <a:solidFill>
                  <a:srgbClr val="0000FF"/>
                </a:solidFill>
                <a:latin typeface="+mn-lt"/>
                <a:cs charset="0" panose="020B0604020202020204" pitchFamily="34" typeface="Arial"/>
              </a:endParaRPr>
            </a:p>
          </p:txBody>
        </p:sp>
        <p:sp>
          <p:nvSpPr>
            <p:cNvPr id="22" name="Text Box 30">
              <a:extLst>
                <a:ext uri="{FF2B5EF4-FFF2-40B4-BE49-F238E27FC236}">
                  <a16:creationId xmlns:a16="http://schemas.microsoft.com/office/drawing/2014/main" id="{BA17C4F1-A811-32D6-AB28-48402C4B63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7" y="1564"/>
              <a:ext cx="48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altLang="en-US" lang="en-US" sz="1600">
                  <a:cs charset="0" panose="020B0604020202020204" pitchFamily="34" typeface="Arial"/>
                </a:rPr>
                <a:t>H</a:t>
              </a:r>
              <a:r>
                <a:rPr altLang="en-US" baseline="-25000" lang="en-US" sz="1600">
                  <a:cs charset="0" panose="020B0604020202020204" pitchFamily="34" typeface="Arial"/>
                </a:rPr>
                <a:t>Ô1</a:t>
              </a:r>
              <a:endParaRPr altLang="en-US" lang="en-SG" sz="1600">
                <a:cs charset="0" panose="020B0604020202020204" pitchFamily="34" typeface="Arial"/>
              </a:endParaRPr>
            </a:p>
          </p:txBody>
        </p:sp>
        <p:cxnSp>
          <p:nvCxnSpPr>
            <p:cNvPr id="23" name="Straight Connector 34">
              <a:extLst>
                <a:ext uri="{FF2B5EF4-FFF2-40B4-BE49-F238E27FC236}">
                  <a16:creationId xmlns:a16="http://schemas.microsoft.com/office/drawing/2014/main" id="{8B9F99AC-3DB9-E43F-9DCF-B544F70803FA}"/>
                </a:ext>
              </a:extLst>
            </p:cNvPr>
            <p:cNvCxnSpPr/>
            <p:nvPr/>
          </p:nvCxnSpPr>
          <p:spPr>
            <a:xfrm rot="5400000">
              <a:off x="1105" y="2068"/>
              <a:ext cx="1391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55">
              <a:extLst>
                <a:ext uri="{FF2B5EF4-FFF2-40B4-BE49-F238E27FC236}">
                  <a16:creationId xmlns:a16="http://schemas.microsoft.com/office/drawing/2014/main" id="{4206452C-B6E9-C503-381B-4716CD1474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49" y="2860"/>
              <a:ext cx="3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eaLnBrk="1" hangingPunct="1"/>
              <a:r>
                <a:rPr altLang="en-US" b="1" lang="en-US" sz="1600">
                  <a:solidFill>
                    <a:srgbClr val="C00000"/>
                  </a:solidFill>
                  <a:latin typeface="+mn-lt"/>
                  <a:cs charset="0" panose="020B0604020202020204" pitchFamily="34" typeface="Arial"/>
                </a:rPr>
                <a:t>Q</a:t>
              </a:r>
              <a:r>
                <a:rPr altLang="en-US" b="1" lang="en-US" sz="1200">
                  <a:solidFill>
                    <a:srgbClr val="C00000"/>
                  </a:solidFill>
                  <a:latin typeface="+mn-lt"/>
                  <a:cs charset="0" panose="020B0604020202020204" pitchFamily="34" typeface="Arial"/>
                </a:rPr>
                <a:t>B</a:t>
              </a:r>
            </a:p>
          </p:txBody>
        </p:sp>
        <p:sp>
          <p:nvSpPr>
            <p:cNvPr id="25" name="Line 33">
              <a:extLst>
                <a:ext uri="{FF2B5EF4-FFF2-40B4-BE49-F238E27FC236}">
                  <a16:creationId xmlns:a16="http://schemas.microsoft.com/office/drawing/2014/main" id="{BC48B8E0-EC67-7CD8-1DD1-AF7243702E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7" y="788"/>
              <a:ext cx="0" cy="19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len="med" type="triangle" w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cs charset="0" panose="020B0604020202020204" pitchFamily="34" typeface="Arial"/>
              </a:endParaRPr>
            </a:p>
          </p:txBody>
        </p:sp>
        <p:sp>
          <p:nvSpPr>
            <p:cNvPr id="26" name="Oval 34">
              <a:extLst>
                <a:ext uri="{FF2B5EF4-FFF2-40B4-BE49-F238E27FC236}">
                  <a16:creationId xmlns:a16="http://schemas.microsoft.com/office/drawing/2014/main" id="{01EE4BD7-461C-2D99-BB4B-51E9A0A782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5" y="2112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endParaRPr lang="en-US">
                <a:cs charset="0" panose="020B0604020202020204" pitchFamily="34" typeface="Arial"/>
              </a:endParaRPr>
            </a:p>
          </p:txBody>
        </p:sp>
        <p:sp>
          <p:nvSpPr>
            <p:cNvPr id="27" name="Oval 35">
              <a:extLst>
                <a:ext uri="{FF2B5EF4-FFF2-40B4-BE49-F238E27FC236}">
                  <a16:creationId xmlns:a16="http://schemas.microsoft.com/office/drawing/2014/main" id="{531C40DD-BA45-DA18-25E8-4E8C0C394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" y="1364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endParaRPr lang="en-US">
                <a:cs charset="0" panose="020B0604020202020204" pitchFamily="34" typeface="Arial"/>
              </a:endParaRPr>
            </a:p>
          </p:txBody>
        </p:sp>
        <p:sp>
          <p:nvSpPr>
            <p:cNvPr id="28" name="Line 38">
              <a:extLst>
                <a:ext uri="{FF2B5EF4-FFF2-40B4-BE49-F238E27FC236}">
                  <a16:creationId xmlns:a16="http://schemas.microsoft.com/office/drawing/2014/main" id="{2E30F243-433C-A93B-9C14-B7A1D72948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7" y="2756"/>
              <a:ext cx="16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len="med" type="triangle" w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cs charset="0" panose="020B0604020202020204" pitchFamily="34"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4325088"/>
      </p:ext>
    </p:extLst>
  </p:cSld>
  <p:clrMapOvr>
    <a:masterClrMapping/>
  </p:clrMapOvr>
  <p:transition advClick="0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712191" y="3043451"/>
            <a:ext cx="4913194" cy="15694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mtClean="0">
                <a:solidFill>
                  <a:srgbClr val="FFFFFF"/>
                </a:solidFill>
                <a:latin typeface="Arial"/>
              </a:rPr>
              <a:t>ĐIỀU CHỈNH NĂNG SUẤT BƠM/ QUẠT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26173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4290"/>
            <a:ext cx="10972800" cy="654050"/>
          </a:xfrm>
        </p:spPr>
        <p:txBody>
          <a:bodyPr/>
          <a:lstStyle/>
          <a:p>
            <a:pPr algn="ctr"/>
            <a:r>
              <a:rPr lang="vi-VN">
                <a:solidFill>
                  <a:schemeClr val="accent1">
                    <a:lumMod val="50000"/>
                  </a:schemeClr>
                </a:solidFill>
                <a:latin typeface="+mn-lt"/>
              </a:rPr>
              <a:t/>
            </a:r>
            <a:br>
              <a:rPr lang="vi-VN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vi-VN">
                <a:solidFill>
                  <a:schemeClr val="accent1">
                    <a:lumMod val="50000"/>
                  </a:schemeClr>
                </a:solidFill>
                <a:latin typeface="+mn-lt"/>
              </a:rPr>
              <a:t>Các phương pháp điều chỉnh năng suất bơm quạt thường gặp</a:t>
            </a:r>
            <a:endParaRPr dirty="0" lang="en-VN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78BCFD1F-20F4-3258-9877-B570050FFCFD}"/>
              </a:ext>
            </a:extLst>
          </p:cNvPr>
          <p:cNvSpPr txBox="1">
            <a:spLocks noChangeArrowheads="1"/>
          </p:cNvSpPr>
          <p:nvPr/>
        </p:nvSpPr>
        <p:spPr>
          <a:xfrm>
            <a:off x="3010907" y="1366755"/>
            <a:ext cx="8686800" cy="4537075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rIns="91425" spcFirstLastPara="1" tIns="91425" wrap="square">
            <a:normAutofit/>
          </a:bodyPr>
          <a:lstStyle>
            <a:defPPr algn="l" lv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l" indent="-3175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algn="l" indent="-317500" lvl="1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algn="l" indent="-317500" lvl="2" marL="13716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algn="l" indent="-317500" lvl="3" marL="18288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algn="l" indent="-317500" lvl="4" marL="22860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algn="l" indent="-317500" lvl="5" marL="2743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algn="l" indent="-317500" lvl="6" marL="3200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algn="l" indent="-317500" lvl="7" marL="36576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algn="l" indent="-317500" lvl="8" marL="41148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b="0" cap="none" i="0" strike="noStrike" sz="1867" u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altLang="en-US" kern="0" lang="en-US" smtClean="0" sz="2000">
                <a:solidFill>
                  <a:schemeClr val="tx1"/>
                </a:solidFill>
                <a:latin typeface="+mn-lt"/>
                <a:cs charset="0" panose="020B0604020202020204" pitchFamily="34" typeface="Arial"/>
              </a:rPr>
              <a:t>Điều chỉnh đặc tính đường ống bằng van (giữ nguyên đặc tính bơm)</a:t>
            </a:r>
            <a:endParaRPr altLang="en-US" dirty="0" kern="0" lang="en-US" sz="2000">
              <a:solidFill>
                <a:schemeClr val="tx1"/>
              </a:solidFill>
              <a:latin typeface="+mn-lt"/>
              <a:cs charset="0" panose="020B0604020202020204" pitchFamily="34" typeface="Arial"/>
            </a:endParaRPr>
          </a:p>
        </p:txBody>
      </p:sp>
      <p:pic>
        <p:nvPicPr>
          <p:cNvPr id="4" name="Object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779301"/>
            <a:ext cx="2325107" cy="4124530"/>
          </a:xfrm>
          <a:prstGeom prst="rect"/>
          <a:noFill/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8BCFDB45-9858-EE6B-11F3-2B0B18C5C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6777" y="364290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 eaLnBrk="1" hangingPunct="1"/>
            <a:endParaRPr altLang="en-US" lang="en-SG">
              <a:latin typeface="+mn-lt"/>
              <a:cs charset="0" panose="020B0604020202020204" pitchFamily="34" typeface="Arial"/>
            </a:endParaRPr>
          </a:p>
        </p:txBody>
      </p:sp>
      <p:grpSp>
        <p:nvGrpSpPr>
          <p:cNvPr id="6" name="Group 24">
            <a:extLst>
              <a:ext uri="{FF2B5EF4-FFF2-40B4-BE49-F238E27FC236}">
                <a16:creationId xmlns:a16="http://schemas.microsoft.com/office/drawing/2014/main" id="{AF5262D3-3554-5799-60B9-30EE27E9CA25}"/>
              </a:ext>
            </a:extLst>
          </p:cNvPr>
          <p:cNvGrpSpPr>
            <a:grpSpLocks/>
          </p:cNvGrpSpPr>
          <p:nvPr/>
        </p:nvGrpSpPr>
        <p:grpSpPr bwMode="auto">
          <a:xfrm>
            <a:off x="3425245" y="1779301"/>
            <a:ext cx="3057524" cy="1920240"/>
            <a:chOff x="1872" y="1008"/>
            <a:chExt cx="1827" cy="1344"/>
          </a:xfrm>
        </p:grpSpPr>
        <p:pic>
          <p:nvPicPr>
            <p:cNvPr descr="Pumps 29_1" id="7" name="Picture 7">
              <a:extLst>
                <a:ext uri="{FF2B5EF4-FFF2-40B4-BE49-F238E27FC236}">
                  <a16:creationId xmlns:a16="http://schemas.microsoft.com/office/drawing/2014/main" id="{834527C1-6867-90D5-5C66-01702C4D2CF3}"/>
                </a:ext>
              </a:extLst>
            </p:cNvPr>
            <p:cNvPicPr>
              <a:picLocks noChangeArrowheads="1" noChangeAspect="1"/>
            </p:cNvPicPr>
            <p:nvPr/>
          </p:nvPicPr>
          <p:blipFill>
            <a:blip cstate="print"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"/>
            <a:stretch>
              <a:fillRect/>
            </a:stretch>
          </p:blipFill>
          <p:spPr bwMode="auto">
            <a:xfrm>
              <a:off x="1872" y="1008"/>
              <a:ext cx="1827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E1CE379-4899-F62C-BA52-CCA68CBE1965}"/>
                </a:ext>
              </a:extLst>
            </p:cNvPr>
            <p:cNvSpPr/>
            <p:nvPr/>
          </p:nvSpPr>
          <p:spPr>
            <a:xfrm>
              <a:off x="2313" y="1368"/>
              <a:ext cx="288" cy="384"/>
            </a:xfrm>
            <a:custGeom>
              <a:avLst/>
              <a:gdLst>
                <a:gd fmla="*/ 0 w 731520" name="connsiteX0"/>
                <a:gd fmla="*/ 0 h 897775" name="connsiteY0"/>
                <a:gd fmla="*/ 714895 w 731520" name="connsiteX1"/>
                <a:gd fmla="*/ 0 h 897775" name="connsiteY1"/>
                <a:gd fmla="*/ 731520 w 731520" name="connsiteX2"/>
                <a:gd fmla="*/ 897775 h 897775" name="connsiteY2"/>
                <a:gd fmla="*/ 0 w 731520" name="connsiteX3"/>
                <a:gd fmla="*/ 897775 h 897775" name="connsiteY3"/>
                <a:gd fmla="*/ 0 w 731520" name="connsiteX4"/>
                <a:gd fmla="*/ 0 h 897775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897775" w="731520">
                  <a:moveTo>
                    <a:pt x="0" y="0"/>
                  </a:moveTo>
                  <a:lnTo>
                    <a:pt x="714895" y="0"/>
                  </a:lnTo>
                  <a:lnTo>
                    <a:pt x="731520" y="897775"/>
                  </a:lnTo>
                  <a:lnTo>
                    <a:pt x="0" y="89777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charset="0" panose="020B0604020202020204" pitchFamily="34" typeface="Arial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DB16E5E-56EE-1A1D-462C-F456AEC1005E}"/>
                </a:ext>
              </a:extLst>
            </p:cNvPr>
            <p:cNvSpPr/>
            <p:nvPr/>
          </p:nvSpPr>
          <p:spPr>
            <a:xfrm>
              <a:off x="2076" y="1671"/>
              <a:ext cx="285" cy="1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algn="ctr" eaLnBrk="1" hangingPunct="1"/>
              <a:r>
                <a:rPr altLang="en-US" b="1" lang="en-US" sz="1000">
                  <a:latin typeface="+mn-lt"/>
                  <a:cs charset="0" panose="020B0604020202020204" pitchFamily="34" typeface="Arial"/>
                </a:rPr>
                <a:t>6.4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C5CCF42-5109-C128-999D-E5932EFEA372}"/>
                </a:ext>
              </a:extLst>
            </p:cNvPr>
            <p:cNvSpPr/>
            <p:nvPr/>
          </p:nvSpPr>
          <p:spPr>
            <a:xfrm>
              <a:off x="2691" y="1488"/>
              <a:ext cx="285" cy="1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algn="ctr" eaLnBrk="1" hangingPunct="1"/>
              <a:r>
                <a:rPr altLang="en-US" b="1" lang="en-US" sz="1400">
                  <a:solidFill>
                    <a:schemeClr val="accent2"/>
                  </a:solidFill>
                  <a:latin typeface="+mn-lt"/>
                  <a:cs charset="0" panose="020B0604020202020204" pitchFamily="34" typeface="Arial"/>
                </a:rPr>
                <a:t>A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943399D-05D5-3141-D06B-AA201A9BCB31}"/>
                </a:ext>
              </a:extLst>
            </p:cNvPr>
            <p:cNvSpPr/>
            <p:nvPr/>
          </p:nvSpPr>
          <p:spPr>
            <a:xfrm>
              <a:off x="2526" y="1740"/>
              <a:ext cx="285" cy="1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algn="ctr" eaLnBrk="1" hangingPunct="1"/>
              <a:r>
                <a:rPr altLang="en-US" b="1" lang="en-US" sz="1400">
                  <a:solidFill>
                    <a:schemeClr val="accent2"/>
                  </a:solidFill>
                  <a:latin typeface="+mn-lt"/>
                  <a:cs charset="0" panose="020B0604020202020204" pitchFamily="34" typeface="Arial"/>
                </a:rPr>
                <a:t>C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58B6C03-8D75-67FD-55C8-8CFCCA5D326D}"/>
                </a:ext>
              </a:extLst>
            </p:cNvPr>
            <p:cNvSpPr/>
            <p:nvPr/>
          </p:nvSpPr>
          <p:spPr>
            <a:xfrm>
              <a:off x="2400" y="1161"/>
              <a:ext cx="285" cy="1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algn="ctr" eaLnBrk="1" hangingPunct="1"/>
              <a:r>
                <a:rPr altLang="en-US" b="1" dirty="0" lang="en-US" sz="1200">
                  <a:solidFill>
                    <a:schemeClr val="accent2"/>
                  </a:solidFill>
                  <a:latin typeface="+mn-lt"/>
                  <a:cs charset="0" panose="020B0604020202020204" pitchFamily="34" typeface="Arial"/>
                </a:rPr>
                <a:t>B</a:t>
              </a:r>
            </a:p>
          </p:txBody>
        </p:sp>
      </p:grpSp>
      <p:grpSp>
        <p:nvGrpSpPr>
          <p:cNvPr id="13" name="Group 21">
            <a:extLst>
              <a:ext uri="{FF2B5EF4-FFF2-40B4-BE49-F238E27FC236}">
                <a16:creationId xmlns:a16="http://schemas.microsoft.com/office/drawing/2014/main" id="{198848BE-13C7-B512-38E2-A67177B0F1A5}"/>
              </a:ext>
            </a:extLst>
          </p:cNvPr>
          <p:cNvGrpSpPr>
            <a:grpSpLocks/>
          </p:cNvGrpSpPr>
          <p:nvPr/>
        </p:nvGrpSpPr>
        <p:grpSpPr bwMode="auto">
          <a:xfrm>
            <a:off x="3282369" y="3782047"/>
            <a:ext cx="3200400" cy="2121784"/>
            <a:chOff x="2811" y="2419"/>
            <a:chExt cx="1941" cy="1325"/>
          </a:xfrm>
        </p:grpSpPr>
        <p:graphicFrame>
          <p:nvGraphicFramePr>
            <p:cNvPr id="14" name="Object 5">
              <a:extLst>
                <a:ext uri="{FF2B5EF4-FFF2-40B4-BE49-F238E27FC236}">
                  <a16:creationId xmlns:a16="http://schemas.microsoft.com/office/drawing/2014/main" id="{F3D3AC0F-DAD0-6BA8-1558-6FD7BF7D050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79893540"/>
                </p:ext>
              </p:extLst>
            </p:nvPr>
          </p:nvGraphicFramePr>
          <p:xfrm>
            <a:off x="2811" y="2419"/>
            <a:ext cx="1941" cy="1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imgH="5236520" imgW="7798706" name="Bitmap Image" progId="Paint.Picture" r:id="rId6" spid="_x0000_s2057">
                    <p:embed/>
                  </p:oleObj>
                </mc:Choice>
                <mc:Fallback>
                  <p:oleObj imgH="5236520" imgW="7798706" name="Bitmap Image" progId="Paint.Picture" r:id="rId6">
                    <p:embed/>
                    <p:pic>
                      <p:nvPicPr>
                        <p:cNvPr id="12291" name="Object 5">
                          <a:extLst>
                            <a:ext uri="{FF2B5EF4-FFF2-40B4-BE49-F238E27FC236}">
                              <a16:creationId xmlns:a16="http://schemas.microsoft.com/office/drawing/2014/main" id="{F3D3AC0F-DAD0-6BA8-1558-6FD7BF7D050C}"/>
                            </a:ext>
                          </a:extLst>
                        </p:cNvPr>
                        <p:cNvPicPr>
                          <a:picLocks noChangeArrowheads="1" noChangeAspect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11" y="2419"/>
                          <a:ext cx="1941" cy="13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12">
              <a:extLst>
                <a:ext uri="{FF2B5EF4-FFF2-40B4-BE49-F238E27FC236}">
                  <a16:creationId xmlns:a16="http://schemas.microsoft.com/office/drawing/2014/main" id="{AA87F502-800E-4008-E4EB-1FF34F72E8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4" y="2688"/>
              <a:ext cx="28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algn="ctr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eaLnBrk="1" hangingPunct="1"/>
              <a:r>
                <a:rPr altLang="en-US" b="1" lang="en-US" sz="1400">
                  <a:solidFill>
                    <a:srgbClr val="FF0000"/>
                  </a:solidFill>
                  <a:latin typeface="+mn-lt"/>
                  <a:cs charset="0" panose="020B0604020202020204" pitchFamily="34" typeface="Arial"/>
                </a:rPr>
                <a:t>B</a:t>
              </a:r>
            </a:p>
          </p:txBody>
        </p:sp>
        <p:sp>
          <p:nvSpPr>
            <p:cNvPr id="16" name="Text Box 12">
              <a:extLst>
                <a:ext uri="{FF2B5EF4-FFF2-40B4-BE49-F238E27FC236}">
                  <a16:creationId xmlns:a16="http://schemas.microsoft.com/office/drawing/2014/main" id="{52C13E32-5B9D-626E-60D8-C804252E6C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2955"/>
              <a:ext cx="28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algn="ctr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eaLnBrk="1" hangingPunct="1"/>
              <a:r>
                <a:rPr altLang="en-US" b="1" lang="en-US" sz="1400">
                  <a:solidFill>
                    <a:srgbClr val="FF0000"/>
                  </a:solidFill>
                  <a:latin typeface="+mn-lt"/>
                  <a:cs charset="0" panose="020B0604020202020204" pitchFamily="34" typeface="Arial"/>
                </a:rPr>
                <a:t>C</a:t>
              </a:r>
            </a:p>
          </p:txBody>
        </p:sp>
        <p:sp>
          <p:nvSpPr>
            <p:cNvPr id="17" name="Text Box 12">
              <a:extLst>
                <a:ext uri="{FF2B5EF4-FFF2-40B4-BE49-F238E27FC236}">
                  <a16:creationId xmlns:a16="http://schemas.microsoft.com/office/drawing/2014/main" id="{25FB20A1-0050-9C51-A48F-2AE0AC6676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2" y="3072"/>
              <a:ext cx="28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algn="ctr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panose="020B0604020202020204" pitchFamily="34" typeface="Arial"/>
                </a:defRPr>
              </a:lvl9pPr>
            </a:lstStyle>
            <a:p>
              <a:pPr eaLnBrk="1" hangingPunct="1"/>
              <a:r>
                <a:rPr altLang="en-US" b="1" lang="en-US" sz="1400">
                  <a:solidFill>
                    <a:schemeClr val="accent2"/>
                  </a:solidFill>
                  <a:latin typeface="+mn-lt"/>
                  <a:cs charset="0" panose="020B0604020202020204" pitchFamily="34" typeface="Arial"/>
                </a:rPr>
                <a:t>A</a:t>
              </a:r>
            </a:p>
          </p:txBody>
        </p:sp>
      </p:grp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6CCA722-0B94-B0D9-D348-3A4BA892693A}"/>
              </a:ext>
            </a:extLst>
          </p:cNvPr>
          <p:cNvSpPr>
            <a:spLocks/>
          </p:cNvSpPr>
          <p:nvPr/>
        </p:nvSpPr>
        <p:spPr bwMode="auto">
          <a:xfrm>
            <a:off x="6973307" y="1997901"/>
            <a:ext cx="4052968" cy="382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 indent="-342900" marL="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eaLnBrk="0" hangingPunct="0" indent="-285750" marL="7429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eaLnBrk="0" hangingPunct="0" indent="-228600" marL="11430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eaLnBrk="0" hangingPunct="0" indent="-228600" marL="16002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eaLnBrk="0" hangingPunct="0" indent="-228600" marL="20574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altLang="en-US" dirty="0" lang="vi-VN" sz="2200">
                <a:latin typeface="+mn-lt"/>
                <a:cs charset="0" panose="020B0604020202020204" pitchFamily="34" typeface="Arial"/>
              </a:rPr>
              <a:t>Ư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u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điểm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:</a:t>
            </a:r>
          </a:p>
          <a:p>
            <a:pPr eaLnBrk="1" hangingPunct="1" lvl="1">
              <a:lnSpc>
                <a:spcPct val="150000"/>
              </a:lnSpc>
            </a:pP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Rẻ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tiền</a:t>
            </a:r>
            <a:endParaRPr altLang="en-US" dirty="0" lang="en-US" sz="2200">
              <a:latin typeface="+mn-lt"/>
              <a:cs charset="0" panose="020B0604020202020204" pitchFamily="34" typeface="Arial"/>
            </a:endParaRPr>
          </a:p>
          <a:p>
            <a:pPr eaLnBrk="1" hangingPunct="1" lvl="1">
              <a:lnSpc>
                <a:spcPct val="150000"/>
              </a:lnSpc>
            </a:pP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Dễ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lắp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đặt</a:t>
            </a:r>
            <a:endParaRPr altLang="en-US" dirty="0" lang="en-US" sz="2200">
              <a:latin typeface="+mn-lt"/>
              <a:cs charset="0" panose="020B0604020202020204" pitchFamily="34" typeface="Arial"/>
            </a:endParaRPr>
          </a:p>
          <a:p>
            <a:pPr eaLnBrk="1" hangingPunct="1" lvl="1">
              <a:lnSpc>
                <a:spcPct val="150000"/>
              </a:lnSpc>
            </a:pP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Điều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chỉnh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vô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cấp</a:t>
            </a:r>
            <a:endParaRPr altLang="en-US" dirty="0" lang="en-US" sz="2200">
              <a:latin typeface="+mn-lt"/>
              <a:cs charset="0" panose="020B0604020202020204" pitchFamily="34" typeface="Arial"/>
            </a:endParaRPr>
          </a:p>
          <a:p>
            <a:pPr eaLnBrk="1" hangingPunct="1">
              <a:lnSpc>
                <a:spcPct val="150000"/>
              </a:lnSpc>
            </a:pP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Nhược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điểm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:</a:t>
            </a:r>
          </a:p>
          <a:p>
            <a:pPr eaLnBrk="1" hangingPunct="1" lvl="1">
              <a:lnSpc>
                <a:spcPct val="150000"/>
              </a:lnSpc>
            </a:pP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Tổn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thất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năng</a:t>
            </a:r>
            <a:r>
              <a:rPr altLang="en-US" dirty="0" lang="en-US" sz="2200">
                <a:latin typeface="+mn-lt"/>
                <a:cs charset="0" panose="020B0604020202020204" pitchFamily="34" typeface="Arial"/>
              </a:rPr>
              <a:t> </a:t>
            </a:r>
            <a:r>
              <a:rPr altLang="en-US" dirty="0" err="1" lang="en-US" sz="2200">
                <a:latin typeface="+mn-lt"/>
                <a:cs charset="0" panose="020B0604020202020204" pitchFamily="34" typeface="Arial"/>
              </a:rPr>
              <a:t>lượng</a:t>
            </a:r>
            <a:endParaRPr altLang="en-US" dirty="0" lang="en-US" sz="2200">
              <a:latin typeface="+mn-lt"/>
              <a:cs charset="0" panose="020B0604020202020204" pitchFamily="34" typeface="Arial"/>
            </a:endParaRPr>
          </a:p>
          <a:p>
            <a:pPr eaLnBrk="1" hangingPunct="1">
              <a:buFontTx/>
              <a:buNone/>
            </a:pPr>
            <a:endParaRPr altLang="en-US" dirty="0" lang="en-US" sz="2200">
              <a:latin typeface="+mn-lt"/>
              <a:cs charset="0" panose="020B0604020202020204" pitchFamily="34" typeface="Arial"/>
              <a:sym charset="2" panose="05050102010706020507" pitchFamily="18" typeface="Symbol"/>
            </a:endParaRPr>
          </a:p>
          <a:p>
            <a:pPr eaLnBrk="1" hangingPunct="1">
              <a:buFontTx/>
              <a:buNone/>
            </a:pPr>
            <a:endParaRPr altLang="en-US" b="1" dirty="0" lang="en-US" sz="3200">
              <a:latin typeface="+mn-lt"/>
              <a:cs charset="0" panose="020B0604020202020204" pitchFamily="34"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3065996"/>
      </p:ext>
    </p:extLst>
  </p:cSld>
  <p:clrMapOvr>
    <a:masterClrMapping/>
  </p:clrMapOvr>
  <p:transition advClick="0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7"/>
                                        <p:tgtEl>
                                          <p:spTgt spid="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0"/>
                                        <p:tgtEl>
                                          <p:spTgt spid="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3"/>
                                        <p:tgtEl>
                                          <p:spTgt spid="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6"/>
                                        <p:tgtEl>
                                          <p:spTgt spid="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21"/>
                                        <p:tgtEl>
                                          <p:spTgt spid="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2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24"/>
                                        <p:tgtEl>
                                          <p:spTgt spid="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18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28063"/>
            <a:ext cx="12192000" cy="654050"/>
          </a:xfrm>
        </p:spPr>
        <p:txBody>
          <a:bodyPr/>
          <a:lstStyle/>
          <a:p>
            <a:pPr algn="ctr"/>
            <a:r>
              <a:rPr lang="vi-VN">
                <a:solidFill>
                  <a:schemeClr val="accent1">
                    <a:lumMod val="50000"/>
                  </a:schemeClr>
                </a:solidFill>
                <a:latin typeface="+mn-lt"/>
              </a:rPr>
              <a:t>Điều chỉnh năng suất bơm/quạt đạt hiệu suất cao bằng bộ biến tần</a:t>
            </a:r>
            <a:endParaRPr lang="en-VN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F3D0F6A1-600D-7978-D30F-8077C5C779B9}"/>
              </a:ext>
            </a:extLst>
          </p:cNvPr>
          <p:cNvSpPr txBox="1">
            <a:spLocks noChangeArrowheads="1"/>
          </p:cNvSpPr>
          <p:nvPr/>
        </p:nvSpPr>
        <p:spPr>
          <a:xfrm>
            <a:off x="1572905" y="1398588"/>
            <a:ext cx="8229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 chỉnh đặc tính bơm (giữ nguyên đặc tính đường ống).</a:t>
            </a:r>
          </a:p>
          <a:p>
            <a:endParaRPr lang="en-US" alt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DBA22D9A-2A97-4678-6F8F-EB2D4EC44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305" y="3190301"/>
            <a:ext cx="3200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70A85943-DF5A-163B-084C-237C916A4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026" y="3062507"/>
            <a:ext cx="2971800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ct 9">
            <a:extLst>
              <a:ext uri="{FF2B5EF4-FFF2-40B4-BE49-F238E27FC236}">
                <a16:creationId xmlns:a16="http://schemas.microsoft.com/office/drawing/2014/main" id="{C579FE32-1DDE-EA9F-C1D1-A966D9B19B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265949"/>
              </p:ext>
            </p:extLst>
          </p:nvPr>
        </p:nvGraphicFramePr>
        <p:xfrm>
          <a:off x="6611204" y="2048314"/>
          <a:ext cx="20288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5" imgW="825480" imgH="495000" progId="Equation.DSMT4">
                  <p:embed/>
                </p:oleObj>
              </mc:Choice>
              <mc:Fallback>
                <p:oleObj name="Equation" r:id="rId5" imgW="825480" imgH="495000" progId="Equation.DSMT4">
                  <p:embed/>
                  <p:pic>
                    <p:nvPicPr>
                      <p:cNvPr id="11268" name="Object 9">
                        <a:extLst>
                          <a:ext uri="{FF2B5EF4-FFF2-40B4-BE49-F238E27FC236}">
                            <a16:creationId xmlns:a16="http://schemas.microsoft.com/office/drawing/2014/main" id="{C579FE32-1DDE-EA9F-C1D1-A966D9B19B4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204" y="2048314"/>
                        <a:ext cx="2028825" cy="800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>
            <a:extLst>
              <a:ext uri="{FF2B5EF4-FFF2-40B4-BE49-F238E27FC236}">
                <a16:creationId xmlns:a16="http://schemas.microsoft.com/office/drawing/2014/main" id="{081CCB9A-548E-8014-DE0A-66A7EF8F99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04762"/>
              </p:ext>
            </p:extLst>
          </p:nvPr>
        </p:nvGraphicFramePr>
        <p:xfrm>
          <a:off x="4553803" y="2037202"/>
          <a:ext cx="137160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r:id="rId7" imgW="837836" imgH="495085" progId="Equation.3">
                  <p:embed/>
                </p:oleObj>
              </mc:Choice>
              <mc:Fallback>
                <p:oleObj r:id="rId7" imgW="837836" imgH="495085" progId="Equation.3">
                  <p:embed/>
                  <p:pic>
                    <p:nvPicPr>
                      <p:cNvPr id="11284" name="Object 20">
                        <a:extLst>
                          <a:ext uri="{FF2B5EF4-FFF2-40B4-BE49-F238E27FC236}">
                            <a16:creationId xmlns:a16="http://schemas.microsoft.com/office/drawing/2014/main" id="{081CCB9A-548E-8014-DE0A-66A7EF8F99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3803" y="2037202"/>
                        <a:ext cx="1371600" cy="811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9">
            <a:extLst>
              <a:ext uri="{FF2B5EF4-FFF2-40B4-BE49-F238E27FC236}">
                <a16:creationId xmlns:a16="http://schemas.microsoft.com/office/drawing/2014/main" id="{E698FDA9-AB18-B90B-ED33-233364EF8F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887974"/>
              </p:ext>
            </p:extLst>
          </p:nvPr>
        </p:nvGraphicFramePr>
        <p:xfrm>
          <a:off x="2420203" y="2010214"/>
          <a:ext cx="1295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r:id="rId9" imgW="748975" imgH="495085" progId="Equation.3">
                  <p:embed/>
                </p:oleObj>
              </mc:Choice>
              <mc:Fallback>
                <p:oleObj r:id="rId9" imgW="748975" imgH="495085" progId="Equation.3">
                  <p:embed/>
                  <p:pic>
                    <p:nvPicPr>
                      <p:cNvPr id="11283" name="Object 19">
                        <a:extLst>
                          <a:ext uri="{FF2B5EF4-FFF2-40B4-BE49-F238E27FC236}">
                            <a16:creationId xmlns:a16="http://schemas.microsoft.com/office/drawing/2014/main" id="{E698FDA9-AB18-B90B-ED33-233364EF8F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0203" y="2010214"/>
                        <a:ext cx="129540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>
            <a:extLst>
              <a:ext uri="{FF2B5EF4-FFF2-40B4-BE49-F238E27FC236}">
                <a16:creationId xmlns:a16="http://schemas.microsoft.com/office/drawing/2014/main" id="{394315B0-EBD9-273C-E481-2CCB6743A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0900" y="5818188"/>
            <a:ext cx="5410200" cy="457200"/>
          </a:xfrm>
          <a:prstGeom prst="rect">
            <a:avLst/>
          </a:prstGeom>
          <a:solidFill>
            <a:srgbClr val="33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b="1">
                <a:cs typeface="Arial" panose="020B0604020202020204" pitchFamily="34" charset="0"/>
              </a:rPr>
              <a:t>Hiệu quả năng lượng cao</a:t>
            </a:r>
          </a:p>
        </p:txBody>
      </p:sp>
    </p:spTree>
    <p:extLst>
      <p:ext uri="{BB962C8B-B14F-4D97-AF65-F5344CB8AC3E}">
        <p14:creationId xmlns:p14="http://schemas.microsoft.com/office/powerpoint/2010/main" val="18808419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28063"/>
            <a:ext cx="12192000" cy="654050"/>
          </a:xfrm>
        </p:spPr>
        <p:txBody>
          <a:bodyPr/>
          <a:lstStyle/>
          <a:p>
            <a:pPr algn="ctr"/>
            <a:r>
              <a:rPr lang="vi-VN">
                <a:solidFill>
                  <a:schemeClr val="accent1">
                    <a:lumMod val="50000"/>
                  </a:schemeClr>
                </a:solidFill>
                <a:latin typeface="+mn-lt"/>
              </a:rPr>
              <a:t>Điều chỉnh năng suất bơm/quạt đạt hiệu suất cao bằng bộ biến tần</a:t>
            </a:r>
            <a:endParaRPr lang="en-VN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Content Placeholder 3" descr="A graph of different types of fan volume&#10;&#10;Description automatically generated">
            <a:extLst>
              <a:ext uri="{FF2B5EF4-FFF2-40B4-BE49-F238E27FC236}">
                <a16:creationId xmlns:a16="http://schemas.microsoft.com/office/drawing/2014/main" id="{AF9A696E-2D13-1FD7-CB85-6AC246D82BD6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433939"/>
            <a:ext cx="6400800" cy="46910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31107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NỘI DUNG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C8C3F9-A797-202C-A42B-6690B17ECD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►"/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 quan về bơm/quạt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►"/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Lựa chọn bơm/quạt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►"/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 bơm hiệu quả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►"/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 chỉnh năng suất bơm/quạt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►"/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Tối ưu hóa hệ thống phân phối</a:t>
            </a:r>
          </a:p>
          <a:p>
            <a:pPr eaLnBrk="1" hangingPunct="1"/>
            <a:endParaRPr lang="en-US" alt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►"/>
            </a:pPr>
            <a:endParaRPr lang="en-US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3120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207224" y="3043451"/>
            <a:ext cx="5813946" cy="15694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 b="1" smtClean="0">
                <a:solidFill>
                  <a:srgbClr val="FFFFFF"/>
                </a:solidFill>
                <a:latin typeface="Arial"/>
              </a:rPr>
              <a:t>TỐI </a:t>
            </a:r>
            <a:r>
              <a:rPr lang="vi-VN" sz="3200" b="1">
                <a:solidFill>
                  <a:srgbClr val="FFFFFF"/>
                </a:solidFill>
                <a:latin typeface="Arial"/>
              </a:rPr>
              <a:t>ƯU HÓA HỆ THỐNG ĐƯỜNG ỐNG VÀ PHỤ KIỆN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71309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vi-VN" sz="3200">
                <a:solidFill>
                  <a:schemeClr val="accent1">
                    <a:lumMod val="50000"/>
                  </a:schemeClr>
                </a:solidFill>
                <a:latin typeface="+mn-lt"/>
              </a:rPr>
              <a:t>Tối ưu hóa hệ thống đường ống, phụ kiện </a:t>
            </a:r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78341742-5803-7651-ED15-B02390C3D28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9600" y="1542197"/>
            <a:ext cx="10031412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Clr>
                <a:schemeClr val="tx2"/>
              </a:buClr>
              <a:buSzPct val="66000"/>
              <a:buFont typeface="Arial" panose="020B0604020202020204" pitchFamily="34" charset="0"/>
              <a:buChar char="►"/>
            </a:pP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ống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kính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GB" alt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Tx/>
              <a:buNone/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l-GR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en-US" sz="24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l-GR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en-US" sz="24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=(V</a:t>
            </a:r>
            <a:r>
              <a:rPr lang="en-US" altLang="en-US" sz="24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/V</a:t>
            </a:r>
            <a:r>
              <a:rPr lang="en-US" altLang="en-US" sz="24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en-US" sz="24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l-GR" altLang="en-US" sz="2400" baseline="30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Clr>
                <a:schemeClr val="tx2"/>
              </a:buClr>
              <a:buSzPct val="66000"/>
              <a:buFont typeface="Arial" panose="020B0604020202020204" pitchFamily="34" charset="0"/>
              <a:buChar char="►"/>
            </a:pP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chỗ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uốn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chỗ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uốn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cong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gấp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khúc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eaLnBrk="1" hangingPunct="1">
              <a:lnSpc>
                <a:spcPct val="150000"/>
              </a:lnSpc>
              <a:buClr>
                <a:schemeClr val="tx2"/>
              </a:buClr>
              <a:buSzPct val="66000"/>
              <a:buFont typeface="Arial" panose="020B0604020202020204" pitchFamily="34" charset="0"/>
              <a:buChar char="►"/>
            </a:pP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T.</a:t>
            </a:r>
          </a:p>
          <a:p>
            <a:pPr eaLnBrk="1" hangingPunct="1">
              <a:lnSpc>
                <a:spcPct val="150000"/>
              </a:lnSpc>
              <a:buClr>
                <a:schemeClr val="tx2"/>
              </a:buClr>
              <a:buSzPct val="66000"/>
              <a:buFont typeface="Arial" panose="020B0604020202020204" pitchFamily="34" charset="0"/>
              <a:buChar char="►"/>
            </a:pP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Giảm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eaLnBrk="1" hangingPunct="1">
              <a:lnSpc>
                <a:spcPct val="150000"/>
              </a:lnSpc>
              <a:buClr>
                <a:schemeClr val="tx2"/>
              </a:buClr>
              <a:buSzPct val="66000"/>
              <a:buFont typeface="Arial" panose="020B0604020202020204" pitchFamily="34" charset="0"/>
              <a:buChar char="►"/>
            </a:pP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cột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áp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hạn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656488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VÍ DỤ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78341742-5803-7651-ED15-B02390C3D28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9600" y="1582003"/>
            <a:ext cx="10031412" cy="4932363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buClr>
                <a:schemeClr val="tx2"/>
              </a:buClr>
              <a:buSzPct val="66000"/>
              <a:buFont typeface="Arial" panose="020B0604020202020204" pitchFamily="34" charset="0"/>
              <a:buChar char="►"/>
            </a:pPr>
            <a:r>
              <a:rPr lang="vi-VN" alt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 hệ thống quạt ly tâm, bao gồm một bộ phân tách và cyclon, hoạt động trong một nhà máy thuốc lá.</a:t>
            </a:r>
          </a:p>
          <a:p>
            <a:pPr eaLnBrk="1" hangingPunct="1">
              <a:lnSpc>
                <a:spcPct val="100000"/>
              </a:lnSpc>
              <a:buClr>
                <a:schemeClr val="tx2"/>
              </a:buClr>
              <a:buSzPct val="66000"/>
              <a:buFont typeface="Arial" panose="020B0604020202020204" pitchFamily="34" charset="0"/>
              <a:buChar char="►"/>
            </a:pPr>
            <a:r>
              <a:rPr lang="vi-VN" alt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Lá chắn được lắp đặt ở đầu vào của quạt, phía ra của cyclon.</a:t>
            </a:r>
          </a:p>
          <a:p>
            <a:pPr eaLnBrk="1" hangingPunct="1">
              <a:lnSpc>
                <a:spcPct val="100000"/>
              </a:lnSpc>
              <a:buClr>
                <a:schemeClr val="tx2"/>
              </a:buClr>
              <a:buSzPct val="66000"/>
              <a:buFont typeface="Arial" panose="020B0604020202020204" pitchFamily="34" charset="0"/>
              <a:buChar char="►"/>
            </a:pPr>
            <a:r>
              <a:rPr lang="vi-VN" alt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 thất áp suất qua lá chắn được xác định trong khoảng 30 mmH2O.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746FFB-90FE-A53F-648F-93533092DB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3055962"/>
            <a:ext cx="93726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9965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VÍ DỤ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78341742-5803-7651-ED15-B02390C3D28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9600" y="1371600"/>
            <a:ext cx="10972800" cy="434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eaLnBrk="1" hangingPunct="1">
              <a:lnSpc>
                <a:spcPct val="150000"/>
              </a:lnSpc>
              <a:buClr>
                <a:schemeClr val="tx2"/>
              </a:buClr>
              <a:buSzPct val="66000"/>
              <a:buNone/>
            </a:pPr>
            <a:r>
              <a:rPr lang="vi-V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pháp:</a:t>
            </a:r>
          </a:p>
          <a:p>
            <a:pPr>
              <a:lnSpc>
                <a:spcPct val="150000"/>
              </a:lnSpc>
              <a:buClr>
                <a:schemeClr val="tx2"/>
              </a:buClr>
              <a:buSzPct val="66000"/>
            </a:pPr>
            <a:r>
              <a:rPr lang="vi-VN" alt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 bị biến tần cho quạt</a:t>
            </a:r>
          </a:p>
          <a:p>
            <a:pPr>
              <a:lnSpc>
                <a:spcPct val="150000"/>
              </a:lnSpc>
              <a:buClr>
                <a:schemeClr val="tx2"/>
              </a:buClr>
              <a:buSzPct val="66000"/>
            </a:pPr>
            <a:r>
              <a:rPr lang="vi-VN" alt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 tấm chắn 100%</a:t>
            </a:r>
          </a:p>
          <a:p>
            <a:pPr>
              <a:lnSpc>
                <a:spcPct val="150000"/>
              </a:lnSpc>
              <a:buClr>
                <a:schemeClr val="tx2"/>
              </a:buClr>
              <a:buSzPct val="66000"/>
            </a:pPr>
            <a:r>
              <a:rPr lang="vi-VN" alt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 chỉnh biến tần giảm tốc độ quạt để đạt điều kiện vận hành yêu cầu</a:t>
            </a:r>
          </a:p>
        </p:txBody>
      </p:sp>
    </p:spTree>
    <p:extLst>
      <p:ext uri="{BB962C8B-B14F-4D97-AF65-F5344CB8AC3E}">
        <p14:creationId xmlns:p14="http://schemas.microsoft.com/office/powerpoint/2010/main" val="29002901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VÍ DỤ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14C382-BF0B-308A-60EE-9756DE433E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077506"/>
              </p:ext>
            </p:extLst>
          </p:nvPr>
        </p:nvGraphicFramePr>
        <p:xfrm>
          <a:off x="963304" y="1452350"/>
          <a:ext cx="10265391" cy="46390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385374">
                  <a:extLst>
                    <a:ext uri="{9D8B030D-6E8A-4147-A177-3AD203B41FA5}">
                      <a16:colId xmlns:a16="http://schemas.microsoft.com/office/drawing/2014/main" val="4083178755"/>
                    </a:ext>
                  </a:extLst>
                </a:gridCol>
                <a:gridCol w="2463694">
                  <a:extLst>
                    <a:ext uri="{9D8B030D-6E8A-4147-A177-3AD203B41FA5}">
                      <a16:colId xmlns:a16="http://schemas.microsoft.com/office/drawing/2014/main" val="433703928"/>
                    </a:ext>
                  </a:extLst>
                </a:gridCol>
                <a:gridCol w="1796443">
                  <a:extLst>
                    <a:ext uri="{9D8B030D-6E8A-4147-A177-3AD203B41FA5}">
                      <a16:colId xmlns:a16="http://schemas.microsoft.com/office/drawing/2014/main" val="1843712446"/>
                    </a:ext>
                  </a:extLst>
                </a:gridCol>
                <a:gridCol w="1619880">
                  <a:extLst>
                    <a:ext uri="{9D8B030D-6E8A-4147-A177-3AD203B41FA5}">
                      <a16:colId xmlns:a16="http://schemas.microsoft.com/office/drawing/2014/main" val="1228525376"/>
                    </a:ext>
                  </a:extLst>
                </a:gridCol>
              </a:tblGrid>
              <a:tr h="386017"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 err="1">
                          <a:effectLst/>
                        </a:rPr>
                        <a:t>Mô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spc="-5" dirty="0" err="1">
                          <a:effectLst/>
                        </a:rPr>
                        <a:t>t</a:t>
                      </a:r>
                      <a:r>
                        <a:rPr lang="en-US" sz="2000" dirty="0" err="1">
                          <a:effectLst/>
                        </a:rPr>
                        <a:t>ả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>
                          <a:effectLst/>
                        </a:rPr>
                        <a:t>Đ</a:t>
                      </a:r>
                      <a:r>
                        <a:rPr lang="en-US" sz="2000" spc="5">
                          <a:effectLst/>
                        </a:rPr>
                        <a:t>ơ</a:t>
                      </a:r>
                      <a:r>
                        <a:rPr lang="en-US" sz="2000">
                          <a:effectLst/>
                        </a:rPr>
                        <a:t>n vị</a:t>
                      </a:r>
                      <a:r>
                        <a:rPr lang="en-US" sz="2000" spc="-5">
                          <a:effectLst/>
                        </a:rPr>
                        <a:t> </a:t>
                      </a:r>
                      <a:r>
                        <a:rPr lang="en-US" sz="2000">
                          <a:effectLst/>
                        </a:rPr>
                        <a:t>đo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>
                          <a:effectLst/>
                        </a:rPr>
                        <a:t>C</a:t>
                      </a:r>
                      <a:r>
                        <a:rPr lang="en-US" sz="2000">
                          <a:effectLst/>
                        </a:rPr>
                        <a:t>ông </a:t>
                      </a:r>
                      <a:r>
                        <a:rPr lang="en-US" sz="2000" spc="5">
                          <a:effectLst/>
                        </a:rPr>
                        <a:t>t</a:t>
                      </a:r>
                      <a:r>
                        <a:rPr lang="en-US" sz="2000">
                          <a:effectLst/>
                        </a:rPr>
                        <a:t>h</a:t>
                      </a:r>
                      <a:r>
                        <a:rPr lang="en-US" sz="2000" spc="-10">
                          <a:effectLst/>
                        </a:rPr>
                        <a:t>ứ</a:t>
                      </a:r>
                      <a:r>
                        <a:rPr lang="en-US" sz="2000">
                          <a:effectLst/>
                        </a:rPr>
                        <a:t>c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>
                          <a:effectLst/>
                        </a:rPr>
                        <a:t>G</a:t>
                      </a:r>
                      <a:r>
                        <a:rPr lang="en-US" sz="2000" spc="5">
                          <a:effectLst/>
                        </a:rPr>
                        <a:t>i</a:t>
                      </a:r>
                      <a:r>
                        <a:rPr lang="en-US" sz="2000">
                          <a:effectLst/>
                        </a:rPr>
                        <a:t>á </a:t>
                      </a:r>
                      <a:r>
                        <a:rPr lang="en-US" sz="2000" spc="-5">
                          <a:effectLst/>
                        </a:rPr>
                        <a:t>t</a:t>
                      </a:r>
                      <a:r>
                        <a:rPr lang="en-US" sz="2000" spc="5">
                          <a:effectLst/>
                        </a:rPr>
                        <a:t>r</a:t>
                      </a:r>
                      <a:r>
                        <a:rPr lang="en-US" sz="2000">
                          <a:effectLst/>
                        </a:rPr>
                        <a:t>ị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81850009"/>
                  </a:ext>
                </a:extLst>
              </a:tr>
              <a:tr h="386017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Á</a:t>
                      </a:r>
                      <a:r>
                        <a:rPr lang="en-US" sz="2000" dirty="0" err="1">
                          <a:effectLst/>
                        </a:rPr>
                        <a:t>p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spc="5" dirty="0" err="1">
                          <a:effectLst/>
                        </a:rPr>
                        <a:t>l</a:t>
                      </a:r>
                      <a:r>
                        <a:rPr lang="en-US" sz="2000" dirty="0" err="1">
                          <a:effectLst/>
                        </a:rPr>
                        <a:t>ực</a:t>
                      </a:r>
                      <a:r>
                        <a:rPr lang="en-US" sz="2000" spc="-10" dirty="0">
                          <a:effectLst/>
                        </a:rPr>
                        <a:t> </a:t>
                      </a:r>
                      <a:r>
                        <a:rPr lang="en-US" sz="2000" spc="5" dirty="0" err="1">
                          <a:effectLst/>
                        </a:rPr>
                        <a:t>tĩ</a:t>
                      </a:r>
                      <a:r>
                        <a:rPr lang="en-US" sz="2000" spc="-10" dirty="0" err="1">
                          <a:effectLst/>
                        </a:rPr>
                        <a:t>n</a:t>
                      </a:r>
                      <a:r>
                        <a:rPr lang="en-US" sz="2000" dirty="0" err="1">
                          <a:effectLst/>
                        </a:rPr>
                        <a:t>h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spc="5" dirty="0" err="1">
                          <a:effectLst/>
                        </a:rPr>
                        <a:t>t</a:t>
                      </a:r>
                      <a:r>
                        <a:rPr lang="en-US" sz="2000" spc="-10" dirty="0" err="1">
                          <a:effectLst/>
                        </a:rPr>
                        <a:t>ổ</a:t>
                      </a:r>
                      <a:r>
                        <a:rPr lang="en-US" sz="2000" dirty="0" err="1">
                          <a:effectLst/>
                        </a:rPr>
                        <a:t>ng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5">
                          <a:effectLst/>
                        </a:rPr>
                        <a:t>mm</a:t>
                      </a:r>
                      <a:r>
                        <a:rPr lang="en-US" sz="2000" spc="-5">
                          <a:effectLst/>
                        </a:rPr>
                        <a:t>H</a:t>
                      </a:r>
                      <a:r>
                        <a:rPr lang="en-US" sz="2000">
                          <a:effectLst/>
                        </a:rPr>
                        <a:t>2O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A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395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19115539"/>
                  </a:ext>
                </a:extLst>
              </a:tr>
              <a:tr h="386017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Á</a:t>
                      </a:r>
                      <a:r>
                        <a:rPr lang="en-US" sz="2000" dirty="0" err="1">
                          <a:effectLst/>
                        </a:rPr>
                        <a:t>p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spc="5" dirty="0" err="1">
                          <a:effectLst/>
                        </a:rPr>
                        <a:t>l</a:t>
                      </a:r>
                      <a:r>
                        <a:rPr lang="en-US" sz="2000" dirty="0" err="1">
                          <a:effectLst/>
                        </a:rPr>
                        <a:t>ực</a:t>
                      </a:r>
                      <a:r>
                        <a:rPr lang="en-US" sz="2000" spc="-10" dirty="0">
                          <a:effectLst/>
                        </a:rPr>
                        <a:t> </a:t>
                      </a:r>
                      <a:r>
                        <a:rPr lang="en-US" sz="2000" spc="5" dirty="0" err="1">
                          <a:effectLst/>
                        </a:rPr>
                        <a:t>tĩ</a:t>
                      </a:r>
                      <a:r>
                        <a:rPr lang="en-US" sz="2000" spc="-10" dirty="0" err="1">
                          <a:effectLst/>
                        </a:rPr>
                        <a:t>n</a:t>
                      </a:r>
                      <a:r>
                        <a:rPr lang="en-US" sz="2000" dirty="0" err="1">
                          <a:effectLst/>
                        </a:rPr>
                        <a:t>h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</a:t>
                      </a:r>
                      <a:r>
                        <a:rPr lang="en-US" sz="2000" spc="-10" dirty="0" err="1">
                          <a:effectLst/>
                        </a:rPr>
                        <a:t>a</a:t>
                      </a:r>
                      <a:r>
                        <a:rPr lang="en-US" sz="2000" dirty="0" err="1">
                          <a:effectLst/>
                        </a:rPr>
                        <a:t>u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spc="5" dirty="0" err="1">
                          <a:effectLst/>
                        </a:rPr>
                        <a:t>l</a:t>
                      </a:r>
                      <a:r>
                        <a:rPr lang="en-US" sz="2000" dirty="0" err="1">
                          <a:effectLst/>
                        </a:rPr>
                        <a:t>á</a:t>
                      </a:r>
                      <a:r>
                        <a:rPr lang="en-US" sz="2000" spc="-1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chắn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5" dirty="0">
                          <a:effectLst/>
                        </a:rPr>
                        <a:t>mm</a:t>
                      </a:r>
                      <a:r>
                        <a:rPr lang="en-US" sz="2000" spc="-5" dirty="0">
                          <a:effectLst/>
                        </a:rPr>
                        <a:t>H</a:t>
                      </a:r>
                      <a:r>
                        <a:rPr lang="en-US" sz="2000" dirty="0">
                          <a:effectLst/>
                        </a:rPr>
                        <a:t>2O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B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340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77310985"/>
                  </a:ext>
                </a:extLst>
              </a:tr>
              <a:tr h="386017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Á</a:t>
                      </a:r>
                      <a:r>
                        <a:rPr lang="en-US" sz="2000" dirty="0" err="1">
                          <a:effectLst/>
                        </a:rPr>
                        <a:t>p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spc="5" dirty="0" err="1">
                          <a:effectLst/>
                        </a:rPr>
                        <a:t>l</a:t>
                      </a:r>
                      <a:r>
                        <a:rPr lang="en-US" sz="2000" dirty="0" err="1">
                          <a:effectLst/>
                        </a:rPr>
                        <a:t>ực</a:t>
                      </a:r>
                      <a:r>
                        <a:rPr lang="en-US" sz="2000" spc="-10" dirty="0">
                          <a:effectLst/>
                        </a:rPr>
                        <a:t> </a:t>
                      </a:r>
                      <a:r>
                        <a:rPr lang="en-US" sz="2000" spc="5" dirty="0" err="1">
                          <a:effectLst/>
                        </a:rPr>
                        <a:t>tĩ</a:t>
                      </a:r>
                      <a:r>
                        <a:rPr lang="en-US" sz="2000" spc="-10" dirty="0" err="1">
                          <a:effectLst/>
                        </a:rPr>
                        <a:t>n</a:t>
                      </a:r>
                      <a:r>
                        <a:rPr lang="en-US" sz="2000" dirty="0" err="1">
                          <a:effectLst/>
                        </a:rPr>
                        <a:t>h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spc="-5" dirty="0" err="1">
                          <a:effectLst/>
                        </a:rPr>
                        <a:t>t</a:t>
                      </a:r>
                      <a:r>
                        <a:rPr lang="en-US" sz="2000" spc="5" dirty="0" err="1">
                          <a:effectLst/>
                        </a:rPr>
                        <a:t>r</a:t>
                      </a:r>
                      <a:r>
                        <a:rPr lang="en-US" sz="2000" spc="-10" dirty="0" err="1">
                          <a:effectLst/>
                        </a:rPr>
                        <a:t>ư</a:t>
                      </a:r>
                      <a:r>
                        <a:rPr lang="en-US" sz="2000" spc="5" dirty="0" err="1">
                          <a:effectLst/>
                        </a:rPr>
                        <a:t>ớ</a:t>
                      </a:r>
                      <a:r>
                        <a:rPr lang="en-US" sz="2000" dirty="0" err="1">
                          <a:effectLst/>
                        </a:rPr>
                        <a:t>c</a:t>
                      </a:r>
                      <a:r>
                        <a:rPr lang="en-US" sz="2000" spc="-10" dirty="0">
                          <a:effectLst/>
                        </a:rPr>
                        <a:t> </a:t>
                      </a:r>
                      <a:r>
                        <a:rPr lang="en-US" sz="2000" spc="5" dirty="0" err="1">
                          <a:effectLst/>
                        </a:rPr>
                        <a:t>l</a:t>
                      </a:r>
                      <a:r>
                        <a:rPr lang="en-US" sz="2000" dirty="0" err="1">
                          <a:effectLst/>
                        </a:rPr>
                        <a:t>á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</a:t>
                      </a:r>
                      <a:r>
                        <a:rPr lang="en-US" sz="2000" spc="-10" dirty="0" err="1">
                          <a:effectLst/>
                        </a:rPr>
                        <a:t>h</a:t>
                      </a:r>
                      <a:r>
                        <a:rPr lang="en-US" sz="2000" dirty="0" err="1">
                          <a:effectLst/>
                        </a:rPr>
                        <a:t>ắn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5">
                          <a:effectLst/>
                        </a:rPr>
                        <a:t>mm</a:t>
                      </a:r>
                      <a:r>
                        <a:rPr lang="en-US" sz="2000" spc="-5">
                          <a:effectLst/>
                        </a:rPr>
                        <a:t>H</a:t>
                      </a:r>
                      <a:r>
                        <a:rPr lang="en-US" sz="2000">
                          <a:effectLst/>
                        </a:rPr>
                        <a:t>2O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C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310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04686085"/>
                  </a:ext>
                </a:extLst>
              </a:tr>
              <a:tr h="387910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 err="1">
                          <a:effectLst/>
                        </a:rPr>
                        <a:t>Tổn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th</a:t>
                      </a:r>
                      <a:r>
                        <a:rPr lang="en-US" sz="2000" spc="-10" dirty="0" err="1">
                          <a:effectLst/>
                        </a:rPr>
                        <a:t>ấ</a:t>
                      </a:r>
                      <a:r>
                        <a:rPr lang="en-US" sz="2000" dirty="0" err="1">
                          <a:effectLst/>
                        </a:rPr>
                        <a:t>t</a:t>
                      </a:r>
                      <a:r>
                        <a:rPr lang="en-US" sz="2000" spc="5" dirty="0">
                          <a:effectLst/>
                        </a:rPr>
                        <a:t> </a:t>
                      </a:r>
                      <a:r>
                        <a:rPr lang="en-US" sz="2000" dirty="0">
                          <a:effectLst/>
                        </a:rPr>
                        <a:t>q</a:t>
                      </a:r>
                      <a:r>
                        <a:rPr lang="en-US" sz="2000" spc="-10" dirty="0">
                          <a:effectLst/>
                        </a:rPr>
                        <a:t>u</a:t>
                      </a:r>
                      <a:r>
                        <a:rPr lang="en-US" sz="2000" dirty="0">
                          <a:effectLst/>
                        </a:rPr>
                        <a:t>a </a:t>
                      </a:r>
                      <a:r>
                        <a:rPr lang="en-US" sz="2000" spc="-5" dirty="0" err="1">
                          <a:effectLst/>
                        </a:rPr>
                        <a:t>l</a:t>
                      </a:r>
                      <a:r>
                        <a:rPr lang="en-US" sz="2000" dirty="0" err="1">
                          <a:effectLst/>
                        </a:rPr>
                        <a:t>á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ch</a:t>
                      </a:r>
                      <a:r>
                        <a:rPr lang="en-US" sz="2000" spc="-10" dirty="0" err="1">
                          <a:effectLst/>
                        </a:rPr>
                        <a:t>ắ</a:t>
                      </a:r>
                      <a:r>
                        <a:rPr lang="en-US" sz="2000" dirty="0" err="1">
                          <a:effectLst/>
                        </a:rPr>
                        <a:t>n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5">
                          <a:effectLst/>
                        </a:rPr>
                        <a:t>mm</a:t>
                      </a:r>
                      <a:r>
                        <a:rPr lang="en-US" sz="2000" spc="-5">
                          <a:effectLst/>
                        </a:rPr>
                        <a:t>H</a:t>
                      </a:r>
                      <a:r>
                        <a:rPr lang="en-US" sz="2000">
                          <a:effectLst/>
                        </a:rPr>
                        <a:t>2O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>
                          <a:effectLst/>
                        </a:rPr>
                        <a:t>D </a:t>
                      </a:r>
                      <a:r>
                        <a:rPr lang="en-US" sz="2000">
                          <a:effectLst/>
                        </a:rPr>
                        <a:t>= </a:t>
                      </a:r>
                      <a:r>
                        <a:rPr lang="en-US" sz="2000" spc="-5">
                          <a:effectLst/>
                        </a:rPr>
                        <a:t>B </a:t>
                      </a:r>
                      <a:r>
                        <a:rPr lang="en-US" sz="2000" spc="-10">
                          <a:effectLst/>
                        </a:rPr>
                        <a:t>– </a:t>
                      </a:r>
                      <a:r>
                        <a:rPr lang="en-US" sz="2000">
                          <a:effectLst/>
                        </a:rPr>
                        <a:t>C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30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16252867"/>
                  </a:ext>
                </a:extLst>
              </a:tr>
              <a:tr h="386017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C</a:t>
                      </a:r>
                      <a:r>
                        <a:rPr lang="en-US" sz="2000" dirty="0" err="1">
                          <a:effectLst/>
                        </a:rPr>
                        <a:t>ông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su</a:t>
                      </a:r>
                      <a:r>
                        <a:rPr lang="en-US" sz="2000" spc="-10" dirty="0" err="1">
                          <a:effectLst/>
                        </a:rPr>
                        <a:t>ấ</a:t>
                      </a:r>
                      <a:r>
                        <a:rPr lang="en-US" sz="2000" dirty="0" err="1">
                          <a:effectLst/>
                        </a:rPr>
                        <a:t>t</a:t>
                      </a:r>
                      <a:r>
                        <a:rPr lang="en-US" sz="2000" spc="5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đo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spc="-10" dirty="0" err="1">
                          <a:effectLst/>
                        </a:rPr>
                        <a:t>đ</a:t>
                      </a:r>
                      <a:r>
                        <a:rPr lang="en-US" sz="2000" dirty="0" err="1">
                          <a:effectLst/>
                        </a:rPr>
                        <a:t>ư</a:t>
                      </a:r>
                      <a:r>
                        <a:rPr lang="en-US" sz="2000" spc="-5" dirty="0" err="1">
                          <a:effectLst/>
                        </a:rPr>
                        <a:t>ợ</a:t>
                      </a:r>
                      <a:r>
                        <a:rPr lang="en-US" sz="2000" dirty="0" err="1">
                          <a:effectLst/>
                        </a:rPr>
                        <a:t>c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kW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>
                          <a:effectLst/>
                        </a:rPr>
                        <a:t>E’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23,7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30849216"/>
                  </a:ext>
                </a:extLst>
              </a:tr>
              <a:tr h="446814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>
                          <a:effectLst/>
                        </a:rPr>
                        <a:t>C</a:t>
                      </a:r>
                      <a:r>
                        <a:rPr lang="en-US" sz="2000">
                          <a:effectLst/>
                        </a:rPr>
                        <a:t>ông su</a:t>
                      </a:r>
                      <a:r>
                        <a:rPr lang="en-US" sz="2000" spc="-10">
                          <a:effectLst/>
                        </a:rPr>
                        <a:t>ấ</a:t>
                      </a:r>
                      <a:r>
                        <a:rPr lang="en-US" sz="2000">
                          <a:effectLst/>
                        </a:rPr>
                        <a:t>t</a:t>
                      </a:r>
                      <a:r>
                        <a:rPr lang="en-US" sz="2000" spc="5">
                          <a:effectLst/>
                        </a:rPr>
                        <a:t> </a:t>
                      </a:r>
                      <a:r>
                        <a:rPr lang="en-US" sz="2000">
                          <a:effectLst/>
                        </a:rPr>
                        <a:t>đo </a:t>
                      </a:r>
                      <a:r>
                        <a:rPr lang="en-US" sz="2000" spc="-10">
                          <a:effectLst/>
                        </a:rPr>
                        <a:t>đ</a:t>
                      </a:r>
                      <a:r>
                        <a:rPr lang="en-US" sz="2000">
                          <a:effectLst/>
                        </a:rPr>
                        <a:t>ư</a:t>
                      </a:r>
                      <a:r>
                        <a:rPr lang="en-US" sz="2000" spc="-5">
                          <a:effectLst/>
                        </a:rPr>
                        <a:t>ợ</a:t>
                      </a:r>
                      <a:r>
                        <a:rPr lang="en-US" sz="2000">
                          <a:effectLst/>
                        </a:rPr>
                        <a:t>c </a:t>
                      </a:r>
                      <a:r>
                        <a:rPr lang="en-US" sz="2000" spc="5">
                          <a:effectLst/>
                        </a:rPr>
                        <a:t>s</a:t>
                      </a:r>
                      <a:r>
                        <a:rPr lang="en-US" sz="2000">
                          <a:effectLst/>
                        </a:rPr>
                        <a:t>au</a:t>
                      </a:r>
                      <a:r>
                        <a:rPr lang="en-US" sz="2000" spc="-10">
                          <a:effectLst/>
                        </a:rPr>
                        <a:t> </a:t>
                      </a:r>
                      <a:r>
                        <a:rPr lang="en-US" sz="2000">
                          <a:effectLst/>
                        </a:rPr>
                        <a:t>đ</a:t>
                      </a:r>
                      <a:r>
                        <a:rPr lang="en-US" sz="2000" spc="-5">
                          <a:effectLst/>
                        </a:rPr>
                        <a:t>i</a:t>
                      </a:r>
                      <a:r>
                        <a:rPr lang="en-US" sz="2000">
                          <a:effectLst/>
                        </a:rPr>
                        <a:t>ều</a:t>
                      </a:r>
                      <a:r>
                        <a:rPr lang="en-US" sz="2000" spc="-10">
                          <a:effectLst/>
                        </a:rPr>
                        <a:t> </a:t>
                      </a:r>
                      <a:r>
                        <a:rPr lang="en-US" sz="2000">
                          <a:effectLst/>
                        </a:rPr>
                        <a:t>ch</a:t>
                      </a:r>
                      <a:r>
                        <a:rPr lang="en-US" sz="2000" spc="5">
                          <a:effectLst/>
                        </a:rPr>
                        <a:t>ỉ</a:t>
                      </a:r>
                      <a:r>
                        <a:rPr lang="en-US" sz="2000">
                          <a:effectLst/>
                        </a:rPr>
                        <a:t>nh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kW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E’’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21,0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7580241"/>
                  </a:ext>
                </a:extLst>
              </a:tr>
              <a:tr h="386017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 dirty="0" err="1">
                          <a:effectLst/>
                        </a:rPr>
                        <a:t>C</a:t>
                      </a:r>
                      <a:r>
                        <a:rPr lang="en-US" sz="2000" dirty="0" err="1">
                          <a:effectLst/>
                        </a:rPr>
                        <a:t>ông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su</a:t>
                      </a:r>
                      <a:r>
                        <a:rPr lang="en-US" sz="2000" spc="-10" dirty="0" err="1">
                          <a:effectLst/>
                        </a:rPr>
                        <a:t>ấ</a:t>
                      </a:r>
                      <a:r>
                        <a:rPr lang="en-US" sz="2000" dirty="0" err="1">
                          <a:effectLst/>
                        </a:rPr>
                        <a:t>t</a:t>
                      </a:r>
                      <a:r>
                        <a:rPr lang="en-US" sz="2000" spc="5" dirty="0">
                          <a:effectLst/>
                        </a:rPr>
                        <a:t> </a:t>
                      </a:r>
                      <a:r>
                        <a:rPr lang="en-US" sz="2000" spc="-5" dirty="0" err="1">
                          <a:effectLst/>
                        </a:rPr>
                        <a:t>t</a:t>
                      </a:r>
                      <a:r>
                        <a:rPr lang="en-US" sz="2000" spc="5" dirty="0" err="1">
                          <a:effectLst/>
                        </a:rPr>
                        <a:t>i</a:t>
                      </a:r>
                      <a:r>
                        <a:rPr lang="en-US" sz="2000" spc="-10" dirty="0" err="1">
                          <a:effectLst/>
                        </a:rPr>
                        <a:t>ế</a:t>
                      </a:r>
                      <a:r>
                        <a:rPr lang="en-US" sz="2000" dirty="0" err="1">
                          <a:effectLst/>
                        </a:rPr>
                        <a:t>t</a:t>
                      </a:r>
                      <a:r>
                        <a:rPr lang="en-US" sz="2000" spc="5" dirty="0">
                          <a:effectLst/>
                        </a:rPr>
                        <a:t> </a:t>
                      </a:r>
                      <a:r>
                        <a:rPr lang="en-US" sz="2000" spc="-10" dirty="0" err="1">
                          <a:effectLst/>
                        </a:rPr>
                        <a:t>k</a:t>
                      </a:r>
                      <a:r>
                        <a:rPr lang="en-US" sz="2000" spc="5" dirty="0" err="1">
                          <a:effectLst/>
                        </a:rPr>
                        <a:t>i</a:t>
                      </a:r>
                      <a:r>
                        <a:rPr lang="en-US" sz="2000" spc="-10" dirty="0" err="1">
                          <a:effectLst/>
                        </a:rPr>
                        <a:t>ệ</a:t>
                      </a:r>
                      <a:r>
                        <a:rPr lang="en-US" sz="2000" dirty="0" err="1">
                          <a:effectLst/>
                        </a:rPr>
                        <a:t>m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kW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E = </a:t>
                      </a:r>
                      <a:r>
                        <a:rPr lang="en-US" sz="2000" spc="-5">
                          <a:effectLst/>
                        </a:rPr>
                        <a:t>E</a:t>
                      </a:r>
                      <a:r>
                        <a:rPr lang="en-US" sz="2000" spc="5">
                          <a:effectLst/>
                        </a:rPr>
                        <a:t>’ </a:t>
                      </a:r>
                      <a:r>
                        <a:rPr lang="en-US" sz="2000" spc="-10">
                          <a:effectLst/>
                        </a:rPr>
                        <a:t>– </a:t>
                      </a:r>
                      <a:r>
                        <a:rPr lang="en-US" sz="2000">
                          <a:effectLst/>
                        </a:rPr>
                        <a:t>E’’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2,7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28551620"/>
                  </a:ext>
                </a:extLst>
              </a:tr>
              <a:tr h="386964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Thời</a:t>
                      </a:r>
                      <a:r>
                        <a:rPr lang="en-US" sz="2000" spc="5">
                          <a:effectLst/>
                        </a:rPr>
                        <a:t> </a:t>
                      </a:r>
                      <a:r>
                        <a:rPr lang="en-US" sz="2000" spc="-10">
                          <a:effectLst/>
                        </a:rPr>
                        <a:t>g</a:t>
                      </a:r>
                      <a:r>
                        <a:rPr lang="en-US" sz="2000" spc="5">
                          <a:effectLst/>
                        </a:rPr>
                        <a:t>i</a:t>
                      </a:r>
                      <a:r>
                        <a:rPr lang="en-US" sz="2000">
                          <a:effectLst/>
                        </a:rPr>
                        <a:t>an</a:t>
                      </a:r>
                      <a:r>
                        <a:rPr lang="en-US" sz="2000" spc="-10">
                          <a:effectLst/>
                        </a:rPr>
                        <a:t> </a:t>
                      </a:r>
                      <a:r>
                        <a:rPr lang="en-US" sz="2000">
                          <a:effectLst/>
                        </a:rPr>
                        <a:t>vận </a:t>
                      </a:r>
                      <a:r>
                        <a:rPr lang="en-US" sz="2000" spc="-10">
                          <a:effectLst/>
                        </a:rPr>
                        <a:t>h</a:t>
                      </a:r>
                      <a:r>
                        <a:rPr lang="en-US" sz="2000">
                          <a:effectLst/>
                        </a:rPr>
                        <a:t>ành </a:t>
                      </a:r>
                      <a:r>
                        <a:rPr lang="en-US" sz="2000" spc="-10">
                          <a:effectLst/>
                        </a:rPr>
                        <a:t>hằng năm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>
                          <a:effectLst/>
                        </a:rPr>
                        <a:t>G</a:t>
                      </a:r>
                      <a:r>
                        <a:rPr lang="en-US" sz="2000" spc="5">
                          <a:effectLst/>
                        </a:rPr>
                        <a:t>iờ</a:t>
                      </a:r>
                      <a:r>
                        <a:rPr lang="en-US" sz="2000" spc="-5">
                          <a:effectLst/>
                        </a:rPr>
                        <a:t>/</a:t>
                      </a:r>
                      <a:r>
                        <a:rPr lang="en-US" sz="2000">
                          <a:effectLst/>
                        </a:rPr>
                        <a:t>n</a:t>
                      </a:r>
                      <a:r>
                        <a:rPr lang="en-US" sz="2000" spc="-10">
                          <a:effectLst/>
                        </a:rPr>
                        <a:t>ă</a:t>
                      </a:r>
                      <a:r>
                        <a:rPr lang="en-US" sz="2000">
                          <a:effectLst/>
                        </a:rPr>
                        <a:t>m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F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4000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23448794"/>
                  </a:ext>
                </a:extLst>
              </a:tr>
              <a:tr h="386017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>
                          <a:effectLst/>
                        </a:rPr>
                        <a:t>Đ</a:t>
                      </a:r>
                      <a:r>
                        <a:rPr lang="en-US" sz="2000" spc="5">
                          <a:effectLst/>
                        </a:rPr>
                        <a:t>ơ</a:t>
                      </a:r>
                      <a:r>
                        <a:rPr lang="en-US" sz="2000">
                          <a:effectLst/>
                        </a:rPr>
                        <a:t>n g</a:t>
                      </a:r>
                      <a:r>
                        <a:rPr lang="en-US" sz="2000" spc="-5">
                          <a:effectLst/>
                        </a:rPr>
                        <a:t>i</a:t>
                      </a:r>
                      <a:r>
                        <a:rPr lang="en-US" sz="2000">
                          <a:effectLst/>
                        </a:rPr>
                        <a:t>á đ</a:t>
                      </a:r>
                      <a:r>
                        <a:rPr lang="en-US" sz="2000" spc="-5">
                          <a:effectLst/>
                        </a:rPr>
                        <a:t>i</a:t>
                      </a:r>
                      <a:r>
                        <a:rPr lang="en-US" sz="2000">
                          <a:effectLst/>
                        </a:rPr>
                        <a:t>ện n</a:t>
                      </a:r>
                      <a:r>
                        <a:rPr lang="en-US" sz="2000" spc="-10">
                          <a:effectLst/>
                        </a:rPr>
                        <a:t>ă</a:t>
                      </a:r>
                      <a:r>
                        <a:rPr lang="en-US" sz="2000">
                          <a:effectLst/>
                        </a:rPr>
                        <a:t>ng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>
                          <a:effectLst/>
                        </a:rPr>
                        <a:t>Đ</a:t>
                      </a:r>
                      <a:r>
                        <a:rPr lang="en-US" sz="2000">
                          <a:effectLst/>
                        </a:rPr>
                        <a:t>ồng</a:t>
                      </a:r>
                      <a:r>
                        <a:rPr lang="en-US" sz="2000" spc="5">
                          <a:effectLst/>
                        </a:rPr>
                        <a:t>/</a:t>
                      </a:r>
                      <a:r>
                        <a:rPr lang="en-US" sz="2000">
                          <a:effectLst/>
                        </a:rPr>
                        <a:t>k</a:t>
                      </a:r>
                      <a:r>
                        <a:rPr lang="en-US" sz="2000" spc="-10">
                          <a:effectLst/>
                        </a:rPr>
                        <a:t>W</a:t>
                      </a:r>
                      <a:r>
                        <a:rPr lang="en-US" sz="2000">
                          <a:effectLst/>
                        </a:rPr>
                        <a:t>h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G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3645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44171616"/>
                  </a:ext>
                </a:extLst>
              </a:tr>
              <a:tr h="715256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 err="1">
                          <a:effectLst/>
                        </a:rPr>
                        <a:t>Ti</a:t>
                      </a:r>
                      <a:r>
                        <a:rPr lang="en-US" sz="2000" spc="5" dirty="0" err="1">
                          <a:effectLst/>
                        </a:rPr>
                        <a:t>ế</a:t>
                      </a:r>
                      <a:r>
                        <a:rPr lang="en-US" sz="2000" dirty="0" err="1">
                          <a:effectLst/>
                        </a:rPr>
                        <a:t>t</a:t>
                      </a:r>
                      <a:r>
                        <a:rPr lang="en-US" sz="2000" spc="-5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k</a:t>
                      </a:r>
                      <a:r>
                        <a:rPr lang="en-US" sz="2000" spc="5" dirty="0" err="1">
                          <a:effectLst/>
                        </a:rPr>
                        <a:t>i</a:t>
                      </a:r>
                      <a:r>
                        <a:rPr lang="en-US" sz="2000" spc="-10" dirty="0" err="1">
                          <a:effectLst/>
                        </a:rPr>
                        <a:t>ệ</a:t>
                      </a:r>
                      <a:r>
                        <a:rPr lang="en-US" sz="2000" dirty="0" err="1">
                          <a:effectLst/>
                        </a:rPr>
                        <a:t>m</a:t>
                      </a:r>
                      <a:r>
                        <a:rPr lang="en-US" sz="2000" spc="5" dirty="0">
                          <a:effectLst/>
                        </a:rPr>
                        <a:t> </a:t>
                      </a:r>
                      <a:r>
                        <a:rPr lang="en-US" sz="2000" spc="-10" dirty="0" err="1">
                          <a:effectLst/>
                        </a:rPr>
                        <a:t>hằng</a:t>
                      </a:r>
                      <a:r>
                        <a:rPr lang="en-US" sz="2000" spc="-10" dirty="0">
                          <a:effectLst/>
                        </a:rPr>
                        <a:t> </a:t>
                      </a:r>
                      <a:r>
                        <a:rPr lang="en-US" sz="2000" spc="-10" dirty="0" err="1">
                          <a:effectLst/>
                        </a:rPr>
                        <a:t>năm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 err="1">
                          <a:effectLst/>
                        </a:rPr>
                        <a:t>Tr</a:t>
                      </a:r>
                      <a:r>
                        <a:rPr lang="en-US" sz="2000" spc="5" dirty="0" err="1">
                          <a:effectLst/>
                        </a:rPr>
                        <a:t>i</a:t>
                      </a:r>
                      <a:r>
                        <a:rPr lang="en-US" sz="2000" dirty="0" err="1">
                          <a:effectLst/>
                        </a:rPr>
                        <a:t>ệu</a:t>
                      </a:r>
                      <a:r>
                        <a:rPr lang="en-US" sz="2000" spc="-1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đồng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spc="-5">
                          <a:effectLst/>
                        </a:rPr>
                        <a:t>H </a:t>
                      </a:r>
                      <a:r>
                        <a:rPr lang="en-US" sz="2000">
                          <a:effectLst/>
                        </a:rPr>
                        <a:t>= E × F × G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39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46409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58176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smtClean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CẢM ƠN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 panose="020B0604020202020204" pitchFamily="34" charset="0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95489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712191" y="3043451"/>
            <a:ext cx="4653887" cy="15694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TỔNG QUAN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29502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HỆ THỐNG BƠM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C16C97B-47A4-39D2-183F-395FB9B201D0}"/>
              </a:ext>
            </a:extLst>
          </p:cNvPr>
          <p:cNvSpPr txBox="1">
            <a:spLocks noChangeArrowheads="1"/>
          </p:cNvSpPr>
          <p:nvPr/>
        </p:nvSpPr>
        <p:spPr>
          <a:xfrm>
            <a:off x="6932046" y="1524000"/>
            <a:ext cx="4650354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>
              <a:buFontTx/>
              <a:buNone/>
            </a:pPr>
            <a:endParaRPr lang="en-US" altLang="en-US" sz="2400" kern="0" smtClean="0">
              <a:solidFill>
                <a:srgbClr val="FF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24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 đồ hệ thống bơm đơn giản</a:t>
            </a:r>
          </a:p>
          <a:p>
            <a:pPr>
              <a:buFontTx/>
              <a:buNone/>
            </a:pPr>
            <a:endParaRPr lang="en-US" altLang="en-US" sz="2400" kern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en-US" sz="2400" kern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Roboto"/>
              <a:buNone/>
            </a:pPr>
            <a:endParaRPr lang="en-US" altLang="en-US" sz="2400" kern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Roboto"/>
              <a:buNone/>
            </a:pPr>
            <a:endParaRPr lang="en-US" altLang="en-US" sz="2400" kern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24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 đồ Sankey.</a:t>
            </a:r>
          </a:p>
          <a:p>
            <a:pPr>
              <a:buFontTx/>
              <a:buNone/>
            </a:pPr>
            <a:endParaRPr lang="en-US" altLang="en-US" sz="2400" kern="0" dirty="0">
              <a:solidFill>
                <a:srgbClr val="FF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CA8F8717-FE8B-F19C-BF3A-261E6A9DB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9856" y="1607687"/>
            <a:ext cx="5410200" cy="21621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roup 5">
            <a:extLst>
              <a:ext uri="{FF2B5EF4-FFF2-40B4-BE49-F238E27FC236}">
                <a16:creationId xmlns:a16="http://schemas.microsoft.com/office/drawing/2014/main" id="{E7EF64D0-89C7-4C78-E67D-D71285D1D40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72560" y="4030640"/>
            <a:ext cx="5418491" cy="1763713"/>
            <a:chOff x="1786" y="2628"/>
            <a:chExt cx="8635" cy="3600"/>
          </a:xfrm>
        </p:grpSpPr>
        <p:sp>
          <p:nvSpPr>
            <p:cNvPr id="8" name="AutoShape 6">
              <a:extLst>
                <a:ext uri="{FF2B5EF4-FFF2-40B4-BE49-F238E27FC236}">
                  <a16:creationId xmlns:a16="http://schemas.microsoft.com/office/drawing/2014/main" id="{5292AA1E-9E3F-D290-7D8F-BE02FA8EE43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00" y="2628"/>
              <a:ext cx="8621" cy="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9" name="Line 7">
              <a:extLst>
                <a:ext uri="{FF2B5EF4-FFF2-40B4-BE49-F238E27FC236}">
                  <a16:creationId xmlns:a16="http://schemas.microsoft.com/office/drawing/2014/main" id="{0D1C353E-8E83-F692-9B80-C73E090421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05" y="2638"/>
              <a:ext cx="1" cy="1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Line 8">
              <a:extLst>
                <a:ext uri="{FF2B5EF4-FFF2-40B4-BE49-F238E27FC236}">
                  <a16:creationId xmlns:a16="http://schemas.microsoft.com/office/drawing/2014/main" id="{07F315B2-4C3F-816C-0E38-4535FD71A4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05" y="2638"/>
              <a:ext cx="1206" cy="5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Line 9">
              <a:extLst>
                <a:ext uri="{FF2B5EF4-FFF2-40B4-BE49-F238E27FC236}">
                  <a16:creationId xmlns:a16="http://schemas.microsoft.com/office/drawing/2014/main" id="{B1968153-F608-5D49-FA13-3131AB078E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05" y="3223"/>
              <a:ext cx="1206" cy="5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Line 10">
              <a:extLst>
                <a:ext uri="{FF2B5EF4-FFF2-40B4-BE49-F238E27FC236}">
                  <a16:creationId xmlns:a16="http://schemas.microsoft.com/office/drawing/2014/main" id="{8B87625B-BC53-92D6-34E7-D5C6D648C2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05" y="3647"/>
              <a:ext cx="1" cy="1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Line 11">
              <a:extLst>
                <a:ext uri="{FF2B5EF4-FFF2-40B4-BE49-F238E27FC236}">
                  <a16:creationId xmlns:a16="http://schemas.microsoft.com/office/drawing/2014/main" id="{64346D2E-DF5B-53B2-FB70-C37B89C014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17" y="3647"/>
              <a:ext cx="138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F6249DF9-E4DE-C7FB-55DB-CAE2090847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9" y="3788"/>
              <a:ext cx="68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77F16449-9CAB-F227-746A-6AA11A849E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3" y="3914"/>
              <a:ext cx="564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70205EB8-D200-B29E-BACF-5C06102612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1" y="4012"/>
              <a:ext cx="53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22D1592B-8941-EBF9-8C52-EF807F7B83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9" y="4119"/>
              <a:ext cx="5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Line 16">
              <a:extLst>
                <a:ext uri="{FF2B5EF4-FFF2-40B4-BE49-F238E27FC236}">
                  <a16:creationId xmlns:a16="http://schemas.microsoft.com/office/drawing/2014/main" id="{0678BCF0-5FA2-BBDE-465C-4C9B1F920B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212"/>
              <a:ext cx="46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Line 17">
              <a:extLst>
                <a:ext uri="{FF2B5EF4-FFF2-40B4-BE49-F238E27FC236}">
                  <a16:creationId xmlns:a16="http://schemas.microsoft.com/office/drawing/2014/main" id="{047AE5CA-5EA8-099B-3110-13E95BA11F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54" y="3788"/>
              <a:ext cx="1" cy="11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A84872EF-7593-5E8A-EF60-29C581A783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17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Line 19">
              <a:extLst>
                <a:ext uri="{FF2B5EF4-FFF2-40B4-BE49-F238E27FC236}">
                  <a16:creationId xmlns:a16="http://schemas.microsoft.com/office/drawing/2014/main" id="{FB22320C-04EE-94F4-EC60-0F9A5666B5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17" y="3647"/>
              <a:ext cx="1" cy="125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Line 20">
              <a:extLst>
                <a:ext uri="{FF2B5EF4-FFF2-40B4-BE49-F238E27FC236}">
                  <a16:creationId xmlns:a16="http://schemas.microsoft.com/office/drawing/2014/main" id="{0ABD83AD-1198-013B-46A0-2077CACE96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735" y="4899"/>
              <a:ext cx="122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Line 21">
              <a:extLst>
                <a:ext uri="{FF2B5EF4-FFF2-40B4-BE49-F238E27FC236}">
                  <a16:creationId xmlns:a16="http://schemas.microsoft.com/office/drawing/2014/main" id="{E3F615AC-3E0C-52EE-5C7A-B8F29E1FA3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14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Line 22">
              <a:extLst>
                <a:ext uri="{FF2B5EF4-FFF2-40B4-BE49-F238E27FC236}">
                  <a16:creationId xmlns:a16="http://schemas.microsoft.com/office/drawing/2014/main" id="{48581998-E04F-51A8-F92E-5BEFB25EF7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614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Line 23">
              <a:extLst>
                <a:ext uri="{FF2B5EF4-FFF2-40B4-BE49-F238E27FC236}">
                  <a16:creationId xmlns:a16="http://schemas.microsoft.com/office/drawing/2014/main" id="{A36F2FAE-1BF1-5289-A30D-BEF3903118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07" y="3914"/>
              <a:ext cx="1" cy="9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Line 24">
              <a:extLst>
                <a:ext uri="{FF2B5EF4-FFF2-40B4-BE49-F238E27FC236}">
                  <a16:creationId xmlns:a16="http://schemas.microsoft.com/office/drawing/2014/main" id="{9F8C8041-0B9D-8E49-7F05-9D0A8BE6A6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9" y="4899"/>
              <a:ext cx="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Line 25">
              <a:extLst>
                <a:ext uri="{FF2B5EF4-FFF2-40B4-BE49-F238E27FC236}">
                  <a16:creationId xmlns:a16="http://schemas.microsoft.com/office/drawing/2014/main" id="{7100B4AF-BC96-5BEB-BE9A-AFD5E749FB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9" y="3788"/>
              <a:ext cx="1" cy="11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Line 26">
              <a:extLst>
                <a:ext uri="{FF2B5EF4-FFF2-40B4-BE49-F238E27FC236}">
                  <a16:creationId xmlns:a16="http://schemas.microsoft.com/office/drawing/2014/main" id="{FDD4263E-33FC-D6DF-4D46-714EB94754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888" y="4899"/>
              <a:ext cx="122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Line 27">
              <a:extLst>
                <a:ext uri="{FF2B5EF4-FFF2-40B4-BE49-F238E27FC236}">
                  <a16:creationId xmlns:a16="http://schemas.microsoft.com/office/drawing/2014/main" id="{5C654BBF-A417-6DB6-5E10-6B78A7D8CD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67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Line 28">
              <a:extLst>
                <a:ext uri="{FF2B5EF4-FFF2-40B4-BE49-F238E27FC236}">
                  <a16:creationId xmlns:a16="http://schemas.microsoft.com/office/drawing/2014/main" id="{BD11FDDC-A9D8-3D93-3257-912031AB54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767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Line 29">
              <a:extLst>
                <a:ext uri="{FF2B5EF4-FFF2-40B4-BE49-F238E27FC236}">
                  <a16:creationId xmlns:a16="http://schemas.microsoft.com/office/drawing/2014/main" id="{C842CDD3-55D1-BE8D-8651-220778CCF7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80" y="4012"/>
              <a:ext cx="1" cy="8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Line 30">
              <a:extLst>
                <a:ext uri="{FF2B5EF4-FFF2-40B4-BE49-F238E27FC236}">
                  <a16:creationId xmlns:a16="http://schemas.microsoft.com/office/drawing/2014/main" id="{40D1358D-7376-331B-1B9A-43E89A68DF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3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Line 31">
              <a:extLst>
                <a:ext uri="{FF2B5EF4-FFF2-40B4-BE49-F238E27FC236}">
                  <a16:creationId xmlns:a16="http://schemas.microsoft.com/office/drawing/2014/main" id="{99173053-DC66-225B-D29C-EA91308D53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3" y="3914"/>
              <a:ext cx="1" cy="9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Line 32">
              <a:extLst>
                <a:ext uri="{FF2B5EF4-FFF2-40B4-BE49-F238E27FC236}">
                  <a16:creationId xmlns:a16="http://schemas.microsoft.com/office/drawing/2014/main" id="{95A74D5B-3D1D-8121-FD1B-403087529F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62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Line 33">
              <a:extLst>
                <a:ext uri="{FF2B5EF4-FFF2-40B4-BE49-F238E27FC236}">
                  <a16:creationId xmlns:a16="http://schemas.microsoft.com/office/drawing/2014/main" id="{0AD96AC7-A94A-8310-4E72-44525AC9D7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40" y="4899"/>
              <a:ext cx="122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Line 34">
              <a:extLst>
                <a:ext uri="{FF2B5EF4-FFF2-40B4-BE49-F238E27FC236}">
                  <a16:creationId xmlns:a16="http://schemas.microsoft.com/office/drawing/2014/main" id="{AE901A5D-EB9B-BD74-5D63-6642B27F65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040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Line 35">
              <a:extLst>
                <a:ext uri="{FF2B5EF4-FFF2-40B4-BE49-F238E27FC236}">
                  <a16:creationId xmlns:a16="http://schemas.microsoft.com/office/drawing/2014/main" id="{6689A6FA-A565-6617-E9D1-F5C47601F2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8" y="4119"/>
              <a:ext cx="1" cy="78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Line 36">
              <a:extLst>
                <a:ext uri="{FF2B5EF4-FFF2-40B4-BE49-F238E27FC236}">
                  <a16:creationId xmlns:a16="http://schemas.microsoft.com/office/drawing/2014/main" id="{798EA380-7FAA-8F50-A730-9118E322F5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1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Line 37">
              <a:extLst>
                <a:ext uri="{FF2B5EF4-FFF2-40B4-BE49-F238E27FC236}">
                  <a16:creationId xmlns:a16="http://schemas.microsoft.com/office/drawing/2014/main" id="{990D341B-2F05-6D8F-42A3-780EBA5A03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1" y="4012"/>
              <a:ext cx="1" cy="8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Line 38">
              <a:extLst>
                <a:ext uri="{FF2B5EF4-FFF2-40B4-BE49-F238E27FC236}">
                  <a16:creationId xmlns:a16="http://schemas.microsoft.com/office/drawing/2014/main" id="{CDE77131-C7B4-918E-07BE-534A47FE34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60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Line 39">
              <a:extLst>
                <a:ext uri="{FF2B5EF4-FFF2-40B4-BE49-F238E27FC236}">
                  <a16:creationId xmlns:a16="http://schemas.microsoft.com/office/drawing/2014/main" id="{4514CAFC-5F41-6D81-E8F6-AA595881FD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8" y="4899"/>
              <a:ext cx="122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Line 40">
              <a:extLst>
                <a:ext uri="{FF2B5EF4-FFF2-40B4-BE49-F238E27FC236}">
                  <a16:creationId xmlns:a16="http://schemas.microsoft.com/office/drawing/2014/main" id="{35A0326F-62A3-31B1-97BB-51C9455416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38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Line 41">
              <a:extLst>
                <a:ext uri="{FF2B5EF4-FFF2-40B4-BE49-F238E27FC236}">
                  <a16:creationId xmlns:a16="http://schemas.microsoft.com/office/drawing/2014/main" id="{E192EF66-63DF-8CDB-2A7C-00D7E25AC7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6" y="4212"/>
              <a:ext cx="1" cy="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Line 42">
              <a:extLst>
                <a:ext uri="{FF2B5EF4-FFF2-40B4-BE49-F238E27FC236}">
                  <a16:creationId xmlns:a16="http://schemas.microsoft.com/office/drawing/2014/main" id="{0683B8E1-AB24-222A-59C3-FC1EE04534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9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Line 43">
              <a:extLst>
                <a:ext uri="{FF2B5EF4-FFF2-40B4-BE49-F238E27FC236}">
                  <a16:creationId xmlns:a16="http://schemas.microsoft.com/office/drawing/2014/main" id="{6F240EC6-ED24-BB4B-965A-22C8BC2ED0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9" y="4119"/>
              <a:ext cx="1" cy="78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Line 44">
              <a:extLst>
                <a:ext uri="{FF2B5EF4-FFF2-40B4-BE49-F238E27FC236}">
                  <a16:creationId xmlns:a16="http://schemas.microsoft.com/office/drawing/2014/main" id="{5C1604CF-136B-BFE8-0F29-93CA0BEEEE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48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Line 45">
              <a:extLst>
                <a:ext uri="{FF2B5EF4-FFF2-40B4-BE49-F238E27FC236}">
                  <a16:creationId xmlns:a16="http://schemas.microsoft.com/office/drawing/2014/main" id="{3A6DF0BC-EB21-35AF-53DA-CF814D78FB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26" y="4899"/>
              <a:ext cx="122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Line 46">
              <a:extLst>
                <a:ext uri="{FF2B5EF4-FFF2-40B4-BE49-F238E27FC236}">
                  <a16:creationId xmlns:a16="http://schemas.microsoft.com/office/drawing/2014/main" id="{8ECAD5E0-BE85-2349-E68E-31A8B393D0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26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Line 47">
              <a:extLst>
                <a:ext uri="{FF2B5EF4-FFF2-40B4-BE49-F238E27FC236}">
                  <a16:creationId xmlns:a16="http://schemas.microsoft.com/office/drawing/2014/main" id="{65A3C8CA-16A5-42DF-5D86-04496D5F1E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5" y="4312"/>
              <a:ext cx="1" cy="5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Line 48">
              <a:extLst>
                <a:ext uri="{FF2B5EF4-FFF2-40B4-BE49-F238E27FC236}">
                  <a16:creationId xmlns:a16="http://schemas.microsoft.com/office/drawing/2014/main" id="{E795A5EA-789C-6189-B62C-EDE970D975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Line 49">
              <a:extLst>
                <a:ext uri="{FF2B5EF4-FFF2-40B4-BE49-F238E27FC236}">
                  <a16:creationId xmlns:a16="http://schemas.microsoft.com/office/drawing/2014/main" id="{70BED468-3BFC-E0CC-2DBF-59AE8D8603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212"/>
              <a:ext cx="1" cy="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Line 50">
              <a:extLst>
                <a:ext uri="{FF2B5EF4-FFF2-40B4-BE49-F238E27FC236}">
                  <a16:creationId xmlns:a16="http://schemas.microsoft.com/office/drawing/2014/main" id="{9C16367D-E34F-2152-421C-E4BD2F8F88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17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Line 51">
              <a:extLst>
                <a:ext uri="{FF2B5EF4-FFF2-40B4-BE49-F238E27FC236}">
                  <a16:creationId xmlns:a16="http://schemas.microsoft.com/office/drawing/2014/main" id="{C4C41B90-F7AE-0AA8-6DFB-4263B2D39E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5" y="4899"/>
              <a:ext cx="122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Line 52">
              <a:extLst>
                <a:ext uri="{FF2B5EF4-FFF2-40B4-BE49-F238E27FC236}">
                  <a16:creationId xmlns:a16="http://schemas.microsoft.com/office/drawing/2014/main" id="{8C732BE9-7A2B-CDFA-99A7-F9883AA01D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95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Line 53">
              <a:extLst>
                <a:ext uri="{FF2B5EF4-FFF2-40B4-BE49-F238E27FC236}">
                  <a16:creationId xmlns:a16="http://schemas.microsoft.com/office/drawing/2014/main" id="{A5C885B1-FAB0-E50D-7949-4599828D07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6" y="4312"/>
              <a:ext cx="64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Line 54">
              <a:extLst>
                <a:ext uri="{FF2B5EF4-FFF2-40B4-BE49-F238E27FC236}">
                  <a16:creationId xmlns:a16="http://schemas.microsoft.com/office/drawing/2014/main" id="{155B016C-5AB6-37C6-7C94-8D5298B8D1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83" y="4899"/>
              <a:ext cx="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Line 55">
              <a:extLst>
                <a:ext uri="{FF2B5EF4-FFF2-40B4-BE49-F238E27FC236}">
                  <a16:creationId xmlns:a16="http://schemas.microsoft.com/office/drawing/2014/main" id="{616A6BB5-A16A-F034-AC5A-9338B72563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83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Line 56">
              <a:extLst>
                <a:ext uri="{FF2B5EF4-FFF2-40B4-BE49-F238E27FC236}">
                  <a16:creationId xmlns:a16="http://schemas.microsoft.com/office/drawing/2014/main" id="{E660E956-1C91-3C0B-6226-AF870E9E67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04" y="4899"/>
              <a:ext cx="121" cy="1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Line 57">
              <a:extLst>
                <a:ext uri="{FF2B5EF4-FFF2-40B4-BE49-F238E27FC236}">
                  <a16:creationId xmlns:a16="http://schemas.microsoft.com/office/drawing/2014/main" id="{D0EBF68D-2381-611C-8F39-6F0BA2FC70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6" y="4312"/>
              <a:ext cx="1" cy="5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Line 58">
              <a:extLst>
                <a:ext uri="{FF2B5EF4-FFF2-40B4-BE49-F238E27FC236}">
                  <a16:creationId xmlns:a16="http://schemas.microsoft.com/office/drawing/2014/main" id="{B5C4E636-16B0-1652-7B73-E612C52493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6" y="4899"/>
              <a:ext cx="3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Line 59">
              <a:extLst>
                <a:ext uri="{FF2B5EF4-FFF2-40B4-BE49-F238E27FC236}">
                  <a16:creationId xmlns:a16="http://schemas.microsoft.com/office/drawing/2014/main" id="{1B814516-D45C-99A7-EB63-074D85D9EF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23" y="4416"/>
              <a:ext cx="1" cy="48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Line 60">
              <a:extLst>
                <a:ext uri="{FF2B5EF4-FFF2-40B4-BE49-F238E27FC236}">
                  <a16:creationId xmlns:a16="http://schemas.microsoft.com/office/drawing/2014/main" id="{2EE100CA-2AF2-EF24-CC95-6BDA821A07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2" y="4416"/>
              <a:ext cx="136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Line 61">
              <a:extLst>
                <a:ext uri="{FF2B5EF4-FFF2-40B4-BE49-F238E27FC236}">
                  <a16:creationId xmlns:a16="http://schemas.microsoft.com/office/drawing/2014/main" id="{ACFF6160-E837-A5F7-AA5D-D02D4E9105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8" y="2799"/>
              <a:ext cx="737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Text Box 62">
              <a:extLst>
                <a:ext uri="{FF2B5EF4-FFF2-40B4-BE49-F238E27FC236}">
                  <a16:creationId xmlns:a16="http://schemas.microsoft.com/office/drawing/2014/main" id="{A3FB95DE-44BC-75E4-A70F-CE4335C0F0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6" y="2858"/>
              <a:ext cx="900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 err="1">
                  <a:cs typeface="Arial" panose="020B0604020202020204" pitchFamily="34" charset="0"/>
                </a:rPr>
                <a:t>Năng</a:t>
              </a:r>
              <a:r>
                <a:rPr lang="en-US" altLang="en-US" sz="1000" dirty="0">
                  <a:cs typeface="Arial" panose="020B0604020202020204" pitchFamily="34" charset="0"/>
                </a:rPr>
                <a:t> </a:t>
              </a:r>
              <a:r>
                <a:rPr lang="en-US" altLang="en-US" sz="1000" dirty="0" err="1">
                  <a:cs typeface="Arial" panose="020B0604020202020204" pitchFamily="34" charset="0"/>
                </a:rPr>
                <a:t>lượng</a:t>
              </a:r>
              <a:r>
                <a:rPr lang="en-US" altLang="en-US" sz="1000" dirty="0">
                  <a:cs typeface="Arial" panose="020B0604020202020204" pitchFamily="34" charset="0"/>
                </a:rPr>
                <a:t> </a:t>
              </a:r>
              <a:r>
                <a:rPr lang="en-US" altLang="en-US" sz="1000" dirty="0" err="1">
                  <a:cs typeface="Arial" panose="020B0604020202020204" pitchFamily="34" charset="0"/>
                </a:rPr>
                <a:t>điện</a:t>
              </a:r>
              <a:endParaRPr lang="en-US" altLang="en-US" sz="1000" dirty="0"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1000" dirty="0" err="1">
                  <a:cs typeface="Arial" panose="020B0604020202020204" pitchFamily="34" charset="0"/>
                </a:rPr>
                <a:t>từ</a:t>
              </a:r>
              <a:r>
                <a:rPr lang="en-US" altLang="en-US" sz="1000" dirty="0">
                  <a:cs typeface="Arial" panose="020B0604020202020204" pitchFamily="34" charset="0"/>
                </a:rPr>
                <a:t> </a:t>
              </a:r>
              <a:r>
                <a:rPr lang="en-US" altLang="en-US" sz="1000" dirty="0" err="1">
                  <a:cs typeface="Arial" panose="020B0604020202020204" pitchFamily="34" charset="0"/>
                </a:rPr>
                <a:t>nguồn</a:t>
              </a:r>
              <a:endParaRPr lang="en-US" altLang="en-US" sz="1000" dirty="0"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100%</a:t>
              </a:r>
              <a:endParaRPr lang="en-US" altLang="en-US" dirty="0">
                <a:cs typeface="Arial" panose="020B0604020202020204" pitchFamily="34" charset="0"/>
              </a:endParaRPr>
            </a:p>
          </p:txBody>
        </p:sp>
        <p:sp>
          <p:nvSpPr>
            <p:cNvPr id="65" name="Text Box 63">
              <a:extLst>
                <a:ext uri="{FF2B5EF4-FFF2-40B4-BE49-F238E27FC236}">
                  <a16:creationId xmlns:a16="http://schemas.microsoft.com/office/drawing/2014/main" id="{BC5702DA-13B9-2A62-E7C4-C358F608F7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4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>
                  <a:cs typeface="Arial" panose="020B0604020202020204" pitchFamily="34" charset="0"/>
                </a:rPr>
                <a:t>Tổn thất truyền tải và phân phối 8%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66" name="Text Box 64">
              <a:extLst>
                <a:ext uri="{FF2B5EF4-FFF2-40B4-BE49-F238E27FC236}">
                  <a16:creationId xmlns:a16="http://schemas.microsoft.com/office/drawing/2014/main" id="{33134935-6EB1-D882-67EB-BDC632C316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80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 err="1">
                  <a:cs typeface="Arial" panose="020B0604020202020204" pitchFamily="34" charset="0"/>
                </a:rPr>
                <a:t>Tổn</a:t>
              </a:r>
              <a:r>
                <a:rPr lang="en-US" altLang="en-US" sz="1000" dirty="0">
                  <a:cs typeface="Arial" panose="020B0604020202020204" pitchFamily="34" charset="0"/>
                </a:rPr>
                <a:t> </a:t>
              </a:r>
              <a:r>
                <a:rPr lang="en-US" altLang="en-US" sz="1000" dirty="0" err="1">
                  <a:cs typeface="Arial" panose="020B0604020202020204" pitchFamily="34" charset="0"/>
                </a:rPr>
                <a:t>thất</a:t>
              </a:r>
              <a:r>
                <a:rPr lang="en-US" altLang="en-US" sz="1000" dirty="0">
                  <a:cs typeface="Arial" panose="020B0604020202020204" pitchFamily="34" charset="0"/>
                </a:rPr>
                <a:t> </a:t>
              </a:r>
              <a:r>
                <a:rPr lang="en-US" altLang="en-US" sz="1000" dirty="0" err="1">
                  <a:cs typeface="Arial" panose="020B0604020202020204" pitchFamily="34" charset="0"/>
                </a:rPr>
                <a:t>động</a:t>
              </a:r>
              <a:r>
                <a:rPr lang="en-US" altLang="en-US" sz="1000" dirty="0">
                  <a:cs typeface="Arial" panose="020B0604020202020204" pitchFamily="34" charset="0"/>
                </a:rPr>
                <a:t> </a:t>
              </a:r>
              <a:r>
                <a:rPr lang="en-US" altLang="en-US" sz="1000" dirty="0" err="1">
                  <a:cs typeface="Arial" panose="020B0604020202020204" pitchFamily="34" charset="0"/>
                </a:rPr>
                <a:t>cơ</a:t>
              </a:r>
              <a:r>
                <a:rPr lang="en-US" altLang="en-US" sz="1000" dirty="0">
                  <a:cs typeface="Arial" panose="020B0604020202020204" pitchFamily="34" charset="0"/>
                </a:rPr>
                <a:t> </a:t>
              </a:r>
              <a:r>
                <a:rPr lang="en-US" altLang="en-US" sz="1000" dirty="0" err="1">
                  <a:cs typeface="Arial" panose="020B0604020202020204" pitchFamily="34" charset="0"/>
                </a:rPr>
                <a:t>điện</a:t>
              </a:r>
              <a:r>
                <a:rPr lang="en-US" altLang="en-US" sz="1000" dirty="0">
                  <a:cs typeface="Arial" panose="020B0604020202020204" pitchFamily="34" charset="0"/>
                </a:rPr>
                <a:t> 4,5%</a:t>
              </a:r>
              <a:endParaRPr lang="en-US" altLang="en-US" dirty="0">
                <a:cs typeface="Arial" panose="020B0604020202020204" pitchFamily="34" charset="0"/>
              </a:endParaRPr>
            </a:p>
          </p:txBody>
        </p:sp>
        <p:sp>
          <p:nvSpPr>
            <p:cNvPr id="67" name="Text Box 65">
              <a:extLst>
                <a:ext uri="{FF2B5EF4-FFF2-40B4-BE49-F238E27FC236}">
                  <a16:creationId xmlns:a16="http://schemas.microsoft.com/office/drawing/2014/main" id="{BA8A22EA-93D1-65A3-5ABD-E67AB8A6D5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0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>
                  <a:cs typeface="Arial" panose="020B0604020202020204" pitchFamily="34" charset="0"/>
                </a:rPr>
                <a:t>Tổn thất truyền động</a:t>
              </a:r>
            </a:p>
            <a:p>
              <a:pPr algn="ctr" eaLnBrk="1" hangingPunct="1"/>
              <a:r>
                <a:rPr lang="en-US" altLang="en-US" sz="1000">
                  <a:cs typeface="Arial" panose="020B0604020202020204" pitchFamily="34" charset="0"/>
                </a:rPr>
                <a:t>3,5%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68" name="Text Box 66">
              <a:extLst>
                <a:ext uri="{FF2B5EF4-FFF2-40B4-BE49-F238E27FC236}">
                  <a16:creationId xmlns:a16="http://schemas.microsoft.com/office/drawing/2014/main" id="{61FE2B1B-9FC4-163D-C6E7-E4410F922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94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 dirty="0" err="1">
                  <a:cs typeface="Arial" panose="020B0604020202020204" pitchFamily="34" charset="0"/>
                </a:rPr>
                <a:t>Tổn</a:t>
              </a:r>
              <a:r>
                <a:rPr lang="en-US" altLang="en-US" sz="1000" dirty="0">
                  <a:cs typeface="Arial" panose="020B0604020202020204" pitchFamily="34" charset="0"/>
                </a:rPr>
                <a:t> </a:t>
              </a:r>
              <a:r>
                <a:rPr lang="en-US" altLang="en-US" sz="1000" dirty="0" err="1">
                  <a:cs typeface="Arial" panose="020B0604020202020204" pitchFamily="34" charset="0"/>
                </a:rPr>
                <a:t>thất</a:t>
              </a:r>
              <a:r>
                <a:rPr lang="en-US" altLang="en-US" sz="1000" dirty="0">
                  <a:cs typeface="Arial" panose="020B0604020202020204" pitchFamily="34" charset="0"/>
                </a:rPr>
                <a:t> </a:t>
              </a:r>
              <a:r>
                <a:rPr lang="en-US" altLang="en-US" sz="1000" dirty="0" err="1">
                  <a:cs typeface="Arial" panose="020B0604020202020204" pitchFamily="34" charset="0"/>
                </a:rPr>
                <a:t>bơm</a:t>
              </a:r>
              <a:endParaRPr lang="en-US" altLang="en-US" sz="1000" dirty="0"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1000" dirty="0">
                  <a:cs typeface="Arial" panose="020B0604020202020204" pitchFamily="34" charset="0"/>
                </a:rPr>
                <a:t>2,5%</a:t>
              </a:r>
              <a:endParaRPr lang="en-US" altLang="en-US" dirty="0">
                <a:cs typeface="Arial" panose="020B0604020202020204" pitchFamily="34" charset="0"/>
              </a:endParaRPr>
            </a:p>
          </p:txBody>
        </p:sp>
        <p:sp>
          <p:nvSpPr>
            <p:cNvPr id="69" name="Text Box 67">
              <a:extLst>
                <a:ext uri="{FF2B5EF4-FFF2-40B4-BE49-F238E27FC236}">
                  <a16:creationId xmlns:a16="http://schemas.microsoft.com/office/drawing/2014/main" id="{92E79451-F3F8-337C-C50C-3D83F700E6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1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>
                  <a:cs typeface="Arial" panose="020B0604020202020204" pitchFamily="34" charset="0"/>
                </a:rPr>
                <a:t>Tổn thất van</a:t>
              </a:r>
            </a:p>
            <a:p>
              <a:pPr algn="ctr" eaLnBrk="1" hangingPunct="1"/>
              <a:r>
                <a:rPr lang="en-US" altLang="en-US" sz="1000">
                  <a:cs typeface="Arial" panose="020B0604020202020204" pitchFamily="34" charset="0"/>
                </a:rPr>
                <a:t>7,0%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70" name="Text Box 68">
              <a:extLst>
                <a:ext uri="{FF2B5EF4-FFF2-40B4-BE49-F238E27FC236}">
                  <a16:creationId xmlns:a16="http://schemas.microsoft.com/office/drawing/2014/main" id="{5CCC59B0-A40C-C555-5ED4-3C3CA2F75B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71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>
                  <a:cs typeface="Arial" panose="020B0604020202020204" pitchFamily="34" charset="0"/>
                </a:rPr>
                <a:t>Tổn thất đường ống</a:t>
              </a:r>
            </a:p>
            <a:p>
              <a:pPr algn="ctr" eaLnBrk="1" hangingPunct="1"/>
              <a:r>
                <a:rPr lang="en-US" altLang="en-US" sz="1000">
                  <a:cs typeface="Arial" panose="020B0604020202020204" pitchFamily="34" charset="0"/>
                </a:rPr>
                <a:t>2,5%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71" name="Text Box 69">
              <a:extLst>
                <a:ext uri="{FF2B5EF4-FFF2-40B4-BE49-F238E27FC236}">
                  <a16:creationId xmlns:a16="http://schemas.microsoft.com/office/drawing/2014/main" id="{60AB0AAE-7593-004A-7275-E3D851377A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0" y="5040"/>
              <a:ext cx="720" cy="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>
                  <a:cs typeface="Arial" panose="020B0604020202020204" pitchFamily="34" charset="0"/>
                </a:rPr>
                <a:t>Tổn thất rò rỉ</a:t>
              </a:r>
            </a:p>
            <a:p>
              <a:pPr algn="ctr" eaLnBrk="1" hangingPunct="1"/>
              <a:r>
                <a:rPr lang="en-US" altLang="en-US" sz="1000">
                  <a:cs typeface="Arial" panose="020B0604020202020204" pitchFamily="34" charset="0"/>
                </a:rPr>
                <a:t>2%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72" name="Text Box 70">
              <a:extLst>
                <a:ext uri="{FF2B5EF4-FFF2-40B4-BE49-F238E27FC236}">
                  <a16:creationId xmlns:a16="http://schemas.microsoft.com/office/drawing/2014/main" id="{24D3C8F0-E7F5-414B-AEC5-B23E2D4823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80" y="3780"/>
              <a:ext cx="10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000">
                  <a:cs typeface="Arial" panose="020B0604020202020204" pitchFamily="34" charset="0"/>
                </a:rPr>
                <a:t>Năng lượng hữu ích</a:t>
              </a:r>
            </a:p>
            <a:p>
              <a:pPr algn="ctr" eaLnBrk="1" hangingPunct="1"/>
              <a:r>
                <a:rPr lang="en-US" altLang="en-US" sz="1000">
                  <a:cs typeface="Arial" panose="020B0604020202020204" pitchFamily="34" charset="0"/>
                </a:rPr>
                <a:t>70%</a:t>
              </a:r>
              <a:endParaRPr lang="en-US" altLang="en-US"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5441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HỆ THỐNG BƠM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1719C919-CFD5-1424-8F72-DF21EFBD68FE}"/>
              </a:ext>
            </a:extLst>
          </p:cNvPr>
          <p:cNvSpPr txBox="1">
            <a:spLocks noChangeArrowheads="1"/>
          </p:cNvSpPr>
          <p:nvPr/>
        </p:nvSpPr>
        <p:spPr>
          <a:xfrm>
            <a:off x="609601" y="1182113"/>
            <a:ext cx="5436358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algn="just">
              <a:buFontTx/>
              <a:buNone/>
            </a:pP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</a:t>
            </a:r>
          </a:p>
          <a:p>
            <a:pPr algn="just">
              <a:buFontTx/>
              <a:buNone/>
            </a:pP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</a:t>
            </a:r>
            <a:r>
              <a:rPr lang="en-US" altLang="en-US" sz="2200" b="1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 loại</a:t>
            </a:r>
          </a:p>
          <a:p>
            <a:pPr algn="just"/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Bơm thể tích: lưu lượng thấp, áp suất cao</a:t>
            </a:r>
          </a:p>
          <a:p>
            <a:pPr lvl="1" algn="just">
              <a:buFontTx/>
              <a:buNone/>
            </a:pPr>
            <a:r>
              <a:rPr lang="en-US" altLang="en-US" sz="2200" i="1" kern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Piston</a:t>
            </a:r>
            <a:r>
              <a:rPr lang="en-US" altLang="en-US" sz="2200" i="1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Bánh răng, Trục vít, Roto</a:t>
            </a:r>
          </a:p>
          <a:p>
            <a:pPr algn="just"/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Bơm cánh dẫn: lưu lượng cao, áp suất thấp</a:t>
            </a:r>
          </a:p>
          <a:p>
            <a:pPr lvl="1" algn="just">
              <a:buFontTx/>
              <a:buNone/>
            </a:pP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i="1" kern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Ly tâm</a:t>
            </a:r>
            <a:r>
              <a:rPr lang="en-US" altLang="en-US" sz="2200" b="1" i="1" kern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200" i="1" kern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trục </a:t>
            </a:r>
            <a:r>
              <a:rPr lang="en-US" altLang="en-US" sz="2200" i="1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buFontTx/>
              <a:buNone/>
            </a:pP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</a:t>
            </a:r>
            <a:endParaRPr lang="en-US" altLang="en-US" sz="22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3B302FD-BE83-A4E1-A716-FCFD73939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5959" y="1481576"/>
            <a:ext cx="5536442" cy="510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200" b="1" dirty="0">
                <a:cs typeface="Arial" panose="020B0604020202020204" pitchFamily="34" charset="0"/>
              </a:rPr>
              <a:t>Thông </a:t>
            </a:r>
            <a:r>
              <a:rPr lang="en-US" altLang="en-US" sz="2200" b="1" dirty="0" err="1">
                <a:cs typeface="Arial" panose="020B0604020202020204" pitchFamily="34" charset="0"/>
              </a:rPr>
              <a:t>số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err="1">
                <a:cs typeface="Arial" panose="020B0604020202020204" pitchFamily="34" charset="0"/>
              </a:rPr>
              <a:t>cơ</a:t>
            </a:r>
            <a:r>
              <a:rPr lang="en-US" altLang="en-US" sz="2200" b="1">
                <a:cs typeface="Arial" panose="020B0604020202020204" pitchFamily="34" charset="0"/>
              </a:rPr>
              <a:t> </a:t>
            </a:r>
            <a:r>
              <a:rPr lang="en-US" altLang="en-US" sz="2200" b="1" smtClean="0">
                <a:cs typeface="Arial" panose="020B0604020202020204" pitchFamily="34" charset="0"/>
              </a:rPr>
              <a:t>bản</a:t>
            </a:r>
          </a:p>
          <a:p>
            <a:pPr eaLnBrk="1" hangingPunct="1"/>
            <a:endParaRPr lang="en-US" altLang="en-US" sz="2200" smtClean="0"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2200" smtClean="0">
                <a:cs typeface="Arial" panose="020B0604020202020204" pitchFamily="34" charset="0"/>
              </a:rPr>
              <a:t>H </a:t>
            </a:r>
            <a:r>
              <a:rPr lang="en-US" altLang="en-US" sz="2200" dirty="0">
                <a:cs typeface="Arial" panose="020B0604020202020204" pitchFamily="34" charset="0"/>
              </a:rPr>
              <a:t>- </a:t>
            </a:r>
            <a:r>
              <a:rPr lang="en-US" altLang="en-US" sz="2200" dirty="0" err="1">
                <a:cs typeface="Arial" panose="020B0604020202020204" pitchFamily="34" charset="0"/>
              </a:rPr>
              <a:t>Cột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áp</a:t>
            </a:r>
            <a:r>
              <a:rPr lang="en-US" altLang="en-US" sz="2200" dirty="0">
                <a:cs typeface="Arial" panose="020B0604020202020204" pitchFamily="34" charset="0"/>
              </a:rPr>
              <a:t> (m)</a:t>
            </a:r>
          </a:p>
          <a:p>
            <a:pPr eaLnBrk="1" hangingPunct="1"/>
            <a:r>
              <a:rPr lang="en-US" altLang="en-US" sz="2200" dirty="0">
                <a:cs typeface="Arial" panose="020B0604020202020204" pitchFamily="34" charset="0"/>
              </a:rPr>
              <a:t>	</a:t>
            </a:r>
            <a:r>
              <a:rPr lang="en-US" altLang="en-US" sz="2200" dirty="0">
                <a:solidFill>
                  <a:srgbClr val="0000FF"/>
                </a:solidFill>
                <a:cs typeface="Arial" panose="020B0604020202020204" pitchFamily="34" charset="0"/>
              </a:rPr>
              <a:t>H = </a:t>
            </a:r>
            <a:r>
              <a:rPr lang="en-US" altLang="en-US" sz="2200" dirty="0" err="1">
                <a:solidFill>
                  <a:srgbClr val="0000FF"/>
                </a:solidFill>
                <a:cs typeface="Arial" panose="020B0604020202020204" pitchFamily="34" charset="0"/>
              </a:rPr>
              <a:t>H</a:t>
            </a:r>
            <a:r>
              <a:rPr lang="en-US" altLang="en-US" sz="2200" baseline="-25000" dirty="0" err="1">
                <a:solidFill>
                  <a:srgbClr val="0000FF"/>
                </a:solidFill>
                <a:cs typeface="Arial" panose="020B0604020202020204" pitchFamily="34" charset="0"/>
              </a:rPr>
              <a:t>hút</a:t>
            </a:r>
            <a:r>
              <a:rPr lang="en-US" altLang="en-US" sz="2200" dirty="0">
                <a:solidFill>
                  <a:srgbClr val="0000FF"/>
                </a:solidFill>
                <a:cs typeface="Arial" panose="020B0604020202020204" pitchFamily="34" charset="0"/>
              </a:rPr>
              <a:t> + </a:t>
            </a:r>
            <a:r>
              <a:rPr lang="en-US" altLang="en-US" sz="2200" dirty="0" err="1">
                <a:solidFill>
                  <a:srgbClr val="0000FF"/>
                </a:solidFill>
                <a:cs typeface="Arial" panose="020B0604020202020204" pitchFamily="34" charset="0"/>
              </a:rPr>
              <a:t>H</a:t>
            </a:r>
            <a:r>
              <a:rPr lang="en-US" altLang="en-US" sz="2200" baseline="-25000" dirty="0" err="1">
                <a:solidFill>
                  <a:srgbClr val="0000FF"/>
                </a:solidFill>
                <a:cs typeface="Arial" panose="020B0604020202020204" pitchFamily="34" charset="0"/>
              </a:rPr>
              <a:t>đẩy</a:t>
            </a:r>
            <a:r>
              <a:rPr lang="en-US" altLang="en-US" sz="2200" baseline="-250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endParaRPr lang="en-US" altLang="en-US" sz="2200" dirty="0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2200" dirty="0">
                <a:cs typeface="Arial" panose="020B0604020202020204" pitchFamily="34" charset="0"/>
              </a:rPr>
              <a:t>Q - </a:t>
            </a:r>
            <a:r>
              <a:rPr lang="en-US" altLang="en-US" sz="2200" dirty="0" err="1">
                <a:cs typeface="Arial" panose="020B0604020202020204" pitchFamily="34" charset="0"/>
              </a:rPr>
              <a:t>Lưu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lượng</a:t>
            </a:r>
            <a:r>
              <a:rPr lang="en-US" altLang="en-US" sz="2200" dirty="0">
                <a:cs typeface="Arial" panose="020B0604020202020204" pitchFamily="34" charset="0"/>
              </a:rPr>
              <a:t> (m</a:t>
            </a:r>
            <a:r>
              <a:rPr lang="en-US" altLang="en-US" sz="2200" baseline="30000" dirty="0">
                <a:cs typeface="Arial" panose="020B0604020202020204" pitchFamily="34" charset="0"/>
              </a:rPr>
              <a:t>3</a:t>
            </a:r>
            <a:r>
              <a:rPr lang="en-US" altLang="en-US" sz="2200" dirty="0">
                <a:cs typeface="Arial" panose="020B0604020202020204" pitchFamily="34" charset="0"/>
              </a:rPr>
              <a:t>/s)         </a:t>
            </a:r>
          </a:p>
          <a:p>
            <a:pPr eaLnBrk="1" hangingPunct="1"/>
            <a:endParaRPr lang="en-US" altLang="en-US" sz="2200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2200" dirty="0">
                <a:cs typeface="Arial" panose="020B0604020202020204" pitchFamily="34" charset="0"/>
              </a:rPr>
              <a:t>N - </a:t>
            </a:r>
            <a:r>
              <a:rPr lang="en-US" altLang="en-US" sz="2200" dirty="0" err="1">
                <a:cs typeface="Arial" panose="020B0604020202020204" pitchFamily="34" charset="0"/>
              </a:rPr>
              <a:t>Công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suất</a:t>
            </a:r>
            <a:r>
              <a:rPr lang="en-US" altLang="en-US" sz="2200" dirty="0">
                <a:cs typeface="Arial" panose="020B0604020202020204" pitchFamily="34" charset="0"/>
              </a:rPr>
              <a:t> (kW)</a:t>
            </a:r>
          </a:p>
          <a:p>
            <a:pPr eaLnBrk="1" hangingPunct="1"/>
            <a:endParaRPr lang="en-US" altLang="en-US" sz="2200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2200" b="1" dirty="0">
                <a:solidFill>
                  <a:srgbClr val="FF00FF"/>
                </a:solidFill>
                <a:cs typeface="Arial" panose="020B0604020202020204" pitchFamily="34" charset="0"/>
                <a:sym typeface="Symbol" panose="05050102010706020507" pitchFamily="18" charset="2"/>
              </a:rPr>
              <a:t>	</a:t>
            </a:r>
            <a:r>
              <a:rPr lang="en-US" altLang="en-US" sz="2200" b="1" dirty="0">
                <a:solidFill>
                  <a:srgbClr val="0000FF"/>
                </a:solidFill>
                <a:cs typeface="Arial" panose="020B0604020202020204" pitchFamily="34" charset="0"/>
                <a:sym typeface="Symbol" panose="05050102010706020507" pitchFamily="18" charset="2"/>
              </a:rPr>
              <a:t>N = QH/102</a:t>
            </a:r>
            <a:r>
              <a:rPr lang="en-US" altLang="en-US" sz="2200" b="1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</a:p>
          <a:p>
            <a:pPr eaLnBrk="1" hangingPunct="1"/>
            <a:endParaRPr lang="en-US" altLang="en-US" sz="2200" dirty="0"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2200" u="sng" dirty="0">
                <a:cs typeface="Arial" panose="020B0604020202020204" pitchFamily="34" charset="0"/>
              </a:rPr>
              <a:t>Trong </a:t>
            </a:r>
            <a:r>
              <a:rPr lang="en-US" altLang="en-US" sz="2200" u="sng" dirty="0" err="1">
                <a:cs typeface="Arial" panose="020B0604020202020204" pitchFamily="34" charset="0"/>
              </a:rPr>
              <a:t>đó</a:t>
            </a:r>
            <a:r>
              <a:rPr lang="en-US" altLang="en-US" sz="2200" dirty="0">
                <a:cs typeface="Arial" panose="020B0604020202020204" pitchFamily="34" charset="0"/>
              </a:rPr>
              <a:t>:</a:t>
            </a:r>
          </a:p>
          <a:p>
            <a:pPr eaLnBrk="1" hangingPunct="1"/>
            <a:r>
              <a:rPr lang="en-US" altLang="en-US" sz="2200" dirty="0">
                <a:cs typeface="Arial" panose="020B0604020202020204" pitchFamily="34" charset="0"/>
                <a:sym typeface="Symbol" panose="05050102010706020507" pitchFamily="18" charset="2"/>
              </a:rPr>
              <a:t></a:t>
            </a:r>
            <a:r>
              <a:rPr lang="en-US" altLang="en-US" sz="2200" dirty="0">
                <a:cs typeface="Arial" panose="020B0604020202020204" pitchFamily="34" charset="0"/>
              </a:rPr>
              <a:t> - </a:t>
            </a:r>
            <a:r>
              <a:rPr lang="en-US" altLang="en-US" sz="2200" dirty="0" err="1">
                <a:cs typeface="Arial" panose="020B0604020202020204" pitchFamily="34" charset="0"/>
              </a:rPr>
              <a:t>Khối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lượng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riêng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>
                <a:cs typeface="Arial" panose="020B0604020202020204" pitchFamily="34" charset="0"/>
                <a:sym typeface="Symbol" panose="05050102010706020507" pitchFamily="18" charset="2"/>
              </a:rPr>
              <a:t>(kg/m</a:t>
            </a:r>
            <a:r>
              <a:rPr lang="en-US" altLang="en-US" sz="2200" baseline="30000" dirty="0">
                <a:cs typeface="Arial" panose="020B0604020202020204" pitchFamily="34" charset="0"/>
                <a:sym typeface="Symbol" panose="05050102010706020507" pitchFamily="18" charset="2"/>
              </a:rPr>
              <a:t>3</a:t>
            </a:r>
            <a:r>
              <a:rPr lang="en-US" altLang="en-US" sz="2200" dirty="0">
                <a:cs typeface="Arial" panose="020B0604020202020204" pitchFamily="34" charset="0"/>
                <a:sym typeface="Symbol" panose="05050102010706020507" pitchFamily="18" charset="2"/>
              </a:rPr>
              <a:t>), (</a:t>
            </a:r>
            <a:r>
              <a:rPr lang="en-US" altLang="en-US" sz="2200" dirty="0" err="1">
                <a:cs typeface="Arial" panose="020B0604020202020204" pitchFamily="34" charset="0"/>
                <a:sym typeface="Symbol" panose="05050102010706020507" pitchFamily="18" charset="2"/>
              </a:rPr>
              <a:t>nước</a:t>
            </a:r>
            <a:r>
              <a:rPr lang="en-US" altLang="en-US" sz="2200" dirty="0"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  <a:sym typeface="Symbol" panose="05050102010706020507" pitchFamily="18" charset="2"/>
              </a:rPr>
              <a:t>là</a:t>
            </a:r>
            <a:r>
              <a:rPr lang="en-US" altLang="en-US" sz="2200" dirty="0">
                <a:cs typeface="Arial" panose="020B0604020202020204" pitchFamily="34" charset="0"/>
                <a:sym typeface="Symbol" panose="05050102010706020507" pitchFamily="18" charset="2"/>
              </a:rPr>
              <a:t>  995,7kg/m</a:t>
            </a:r>
            <a:r>
              <a:rPr lang="en-US" altLang="en-US" sz="2200" baseline="30000" dirty="0">
                <a:cs typeface="Arial" panose="020B0604020202020204" pitchFamily="34" charset="0"/>
                <a:sym typeface="Symbol" panose="05050102010706020507" pitchFamily="18" charset="2"/>
              </a:rPr>
              <a:t>3 </a:t>
            </a:r>
            <a:r>
              <a:rPr lang="en-US" altLang="en-US" sz="2200" dirty="0">
                <a:cs typeface="Arial" panose="020B0604020202020204" pitchFamily="34" charset="0"/>
                <a:sym typeface="Symbol" panose="05050102010706020507" pitchFamily="18" charset="2"/>
              </a:rPr>
              <a:t>ở 30oC, 992,2kg/m3 ở 40oC)</a:t>
            </a:r>
          </a:p>
          <a:p>
            <a:pPr eaLnBrk="1" hangingPunct="1"/>
            <a:r>
              <a:rPr lang="en-US" altLang="en-US" sz="2200" dirty="0">
                <a:cs typeface="Arial" panose="020B0604020202020204" pitchFamily="34" charset="0"/>
              </a:rPr>
              <a:t>η - </a:t>
            </a:r>
            <a:r>
              <a:rPr lang="en-US" altLang="en-US" sz="2200" dirty="0" err="1">
                <a:cs typeface="Arial" panose="020B0604020202020204" pitchFamily="34" charset="0"/>
              </a:rPr>
              <a:t>hiệu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suất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bơm</a:t>
            </a:r>
            <a:r>
              <a:rPr lang="en-US" altLang="en-US" sz="2200" dirty="0">
                <a:cs typeface="Arial" panose="020B0604020202020204" pitchFamily="34" charset="0"/>
              </a:rPr>
              <a:t> (0.7 – 0.85)</a:t>
            </a:r>
          </a:p>
          <a:p>
            <a:pPr eaLnBrk="1" hangingPunct="1"/>
            <a:endParaRPr lang="en-US" altLang="en-US" dirty="0">
              <a:cs typeface="Arial" panose="020B0604020202020204" pitchFamily="34" charset="0"/>
            </a:endParaRPr>
          </a:p>
        </p:txBody>
      </p:sp>
      <p:pic>
        <p:nvPicPr>
          <p:cNvPr id="5" name="Picture 17">
            <a:extLst>
              <a:ext uri="{FF2B5EF4-FFF2-40B4-BE49-F238E27FC236}">
                <a16:creationId xmlns:a16="http://schemas.microsoft.com/office/drawing/2014/main" id="{68A0B330-00A9-096D-0AB2-407E33363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4114770"/>
            <a:ext cx="4038599" cy="2743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4275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ĐẶC TÍNH BƠM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8AA40CB7-3467-B29C-C119-31DD41B023AC}"/>
              </a:ext>
            </a:extLst>
          </p:cNvPr>
          <p:cNvSpPr txBox="1">
            <a:spLocks/>
          </p:cNvSpPr>
          <p:nvPr/>
        </p:nvSpPr>
        <p:spPr>
          <a:xfrm>
            <a:off x="2033588" y="1740635"/>
            <a:ext cx="451961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 tính Cơ bản ứng với số vòng quay xác định n(v/p) = const</a:t>
            </a:r>
            <a:endParaRPr lang="en-US" altLang="en-US" sz="22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9539EA2-B6AA-7F54-47EC-BEE49DAE9B1C}"/>
              </a:ext>
            </a:extLst>
          </p:cNvPr>
          <p:cNvSpPr txBox="1">
            <a:spLocks/>
          </p:cNvSpPr>
          <p:nvPr/>
        </p:nvSpPr>
        <p:spPr>
          <a:xfrm>
            <a:off x="7398817" y="1905735"/>
            <a:ext cx="3649057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/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Đặc tính Tổng hợp</a:t>
            </a:r>
          </a:p>
          <a:p>
            <a:pPr marL="0" indent="0" algn="ctr"/>
            <a:endParaRPr lang="en-US" altLang="en-US" sz="22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88">
            <a:extLst>
              <a:ext uri="{FF2B5EF4-FFF2-40B4-BE49-F238E27FC236}">
                <a16:creationId xmlns:a16="http://schemas.microsoft.com/office/drawing/2014/main" id="{C7BF8629-5491-A3B1-CBD2-B07543F9BAD4}"/>
              </a:ext>
            </a:extLst>
          </p:cNvPr>
          <p:cNvGrpSpPr>
            <a:grpSpLocks/>
          </p:cNvGrpSpPr>
          <p:nvPr/>
        </p:nvGrpSpPr>
        <p:grpSpPr bwMode="auto">
          <a:xfrm>
            <a:off x="7124700" y="2380397"/>
            <a:ext cx="4457700" cy="3613150"/>
            <a:chOff x="3216" y="1152"/>
            <a:chExt cx="2544" cy="22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D0F5587-ABEA-BC7C-D8DA-140938C9FEE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16" y="1152"/>
              <a:ext cx="2455" cy="2016"/>
              <a:chOff x="-376" y="525"/>
              <a:chExt cx="6136" cy="5040"/>
            </a:xfrm>
          </p:grpSpPr>
          <p:sp>
            <p:nvSpPr>
              <p:cNvPr id="8" name="AutoShape 6">
                <a:extLst>
                  <a:ext uri="{FF2B5EF4-FFF2-40B4-BE49-F238E27FC236}">
                    <a16:creationId xmlns:a16="http://schemas.microsoft.com/office/drawing/2014/main" id="{EFA732D6-160E-540E-99A5-37525BADD08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-376" y="525"/>
                <a:ext cx="6136" cy="50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SG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9" name="Line 7">
                <a:extLst>
                  <a:ext uri="{FF2B5EF4-FFF2-40B4-BE49-F238E27FC236}">
                    <a16:creationId xmlns:a16="http://schemas.microsoft.com/office/drawing/2014/main" id="{BE1B5363-FF95-FEEC-CAE1-6B8B6AFC42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065"/>
                <a:ext cx="27" cy="447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Line 8">
                <a:extLst>
                  <a:ext uri="{FF2B5EF4-FFF2-40B4-BE49-F238E27FC236}">
                    <a16:creationId xmlns:a16="http://schemas.microsoft.com/office/drawing/2014/main" id="{5373F3B6-83DD-88AF-D067-C89E0ED0A1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" y="5564"/>
                <a:ext cx="520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Line 9">
                <a:extLst>
                  <a:ext uri="{FF2B5EF4-FFF2-40B4-BE49-F238E27FC236}">
                    <a16:creationId xmlns:a16="http://schemas.microsoft.com/office/drawing/2014/main" id="{1109FDC1-5CE3-4CD3-6615-08BFECC946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5220" y="1091"/>
                <a:ext cx="8" cy="447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7D1BB5C8-BE8D-E012-2D1A-3BC74E815E99}"/>
                  </a:ext>
                </a:extLst>
              </p:cNvPr>
              <p:cNvSpPr>
                <a:spLocks/>
              </p:cNvSpPr>
              <p:nvPr/>
            </p:nvSpPr>
            <p:spPr bwMode="auto">
              <a:xfrm rot="-442128">
                <a:off x="585" y="885"/>
                <a:ext cx="4275" cy="3960"/>
              </a:xfrm>
              <a:custGeom>
                <a:avLst/>
                <a:gdLst>
                  <a:gd name="T0" fmla="*/ 586 w 3988"/>
                  <a:gd name="T1" fmla="*/ 120 h 3963"/>
                  <a:gd name="T2" fmla="*/ 495 w 3988"/>
                  <a:gd name="T3" fmla="*/ 361 h 3963"/>
                  <a:gd name="T4" fmla="*/ 454 w 3988"/>
                  <a:gd name="T5" fmla="*/ 483 h 3963"/>
                  <a:gd name="T6" fmla="*/ 417 w 3988"/>
                  <a:gd name="T7" fmla="*/ 606 h 3963"/>
                  <a:gd name="T8" fmla="*/ 385 w 3988"/>
                  <a:gd name="T9" fmla="*/ 730 h 3963"/>
                  <a:gd name="T10" fmla="*/ 334 w 3988"/>
                  <a:gd name="T11" fmla="*/ 982 h 3963"/>
                  <a:gd name="T12" fmla="*/ 261 w 3988"/>
                  <a:gd name="T13" fmla="*/ 1362 h 3963"/>
                  <a:gd name="T14" fmla="*/ 174 w 3988"/>
                  <a:gd name="T15" fmla="*/ 1738 h 3963"/>
                  <a:gd name="T16" fmla="*/ 127 w 3988"/>
                  <a:gd name="T17" fmla="*/ 1991 h 3963"/>
                  <a:gd name="T18" fmla="*/ 90 w 3988"/>
                  <a:gd name="T19" fmla="*/ 2246 h 3963"/>
                  <a:gd name="T20" fmla="*/ 40 w 3988"/>
                  <a:gd name="T21" fmla="*/ 2626 h 3963"/>
                  <a:gd name="T22" fmla="*/ 16 w 3988"/>
                  <a:gd name="T23" fmla="*/ 2818 h 3963"/>
                  <a:gd name="T24" fmla="*/ 5 w 3988"/>
                  <a:gd name="T25" fmla="*/ 2949 h 3963"/>
                  <a:gd name="T26" fmla="*/ 0 w 3988"/>
                  <a:gd name="T27" fmla="*/ 3085 h 3963"/>
                  <a:gd name="T28" fmla="*/ 4 w 3988"/>
                  <a:gd name="T29" fmla="*/ 3220 h 3963"/>
                  <a:gd name="T30" fmla="*/ 21 w 3988"/>
                  <a:gd name="T31" fmla="*/ 3353 h 3963"/>
                  <a:gd name="T32" fmla="*/ 34 w 3988"/>
                  <a:gd name="T33" fmla="*/ 3417 h 3963"/>
                  <a:gd name="T34" fmla="*/ 52 w 3988"/>
                  <a:gd name="T35" fmla="*/ 3480 h 3963"/>
                  <a:gd name="T36" fmla="*/ 74 w 3988"/>
                  <a:gd name="T37" fmla="*/ 3540 h 3963"/>
                  <a:gd name="T38" fmla="*/ 101 w 3988"/>
                  <a:gd name="T39" fmla="*/ 3597 h 3963"/>
                  <a:gd name="T40" fmla="*/ 134 w 3988"/>
                  <a:gd name="T41" fmla="*/ 3651 h 3963"/>
                  <a:gd name="T42" fmla="*/ 172 w 3988"/>
                  <a:gd name="T43" fmla="*/ 3702 h 3963"/>
                  <a:gd name="T44" fmla="*/ 216 w 3988"/>
                  <a:gd name="T45" fmla="*/ 3748 h 3963"/>
                  <a:gd name="T46" fmla="*/ 264 w 3988"/>
                  <a:gd name="T47" fmla="*/ 3791 h 3963"/>
                  <a:gd name="T48" fmla="*/ 317 w 3988"/>
                  <a:gd name="T49" fmla="*/ 3829 h 3963"/>
                  <a:gd name="T50" fmla="*/ 374 w 3988"/>
                  <a:gd name="T51" fmla="*/ 3863 h 3963"/>
                  <a:gd name="T52" fmla="*/ 434 w 3988"/>
                  <a:gd name="T53" fmla="*/ 3892 h 3963"/>
                  <a:gd name="T54" fmla="*/ 495 w 3988"/>
                  <a:gd name="T55" fmla="*/ 3916 h 3963"/>
                  <a:gd name="T56" fmla="*/ 558 w 3988"/>
                  <a:gd name="T57" fmla="*/ 3936 h 3963"/>
                  <a:gd name="T58" fmla="*/ 622 w 3988"/>
                  <a:gd name="T59" fmla="*/ 3950 h 3963"/>
                  <a:gd name="T60" fmla="*/ 687 w 3988"/>
                  <a:gd name="T61" fmla="*/ 3959 h 3963"/>
                  <a:gd name="T62" fmla="*/ 752 w 3988"/>
                  <a:gd name="T63" fmla="*/ 3963 h 3963"/>
                  <a:gd name="T64" fmla="*/ 816 w 3988"/>
                  <a:gd name="T65" fmla="*/ 3963 h 3963"/>
                  <a:gd name="T66" fmla="*/ 946 w 3988"/>
                  <a:gd name="T67" fmla="*/ 3950 h 3963"/>
                  <a:gd name="T68" fmla="*/ 1074 w 3988"/>
                  <a:gd name="T69" fmla="*/ 3923 h 3963"/>
                  <a:gd name="T70" fmla="*/ 1200 w 3988"/>
                  <a:gd name="T71" fmla="*/ 3886 h 3963"/>
                  <a:gd name="T72" fmla="*/ 1324 w 3988"/>
                  <a:gd name="T73" fmla="*/ 3840 h 3963"/>
                  <a:gd name="T74" fmla="*/ 1443 w 3988"/>
                  <a:gd name="T75" fmla="*/ 3788 h 3963"/>
                  <a:gd name="T76" fmla="*/ 1559 w 3988"/>
                  <a:gd name="T77" fmla="*/ 3731 h 3963"/>
                  <a:gd name="T78" fmla="*/ 1673 w 3988"/>
                  <a:gd name="T79" fmla="*/ 3671 h 3963"/>
                  <a:gd name="T80" fmla="*/ 1894 w 3988"/>
                  <a:gd name="T81" fmla="*/ 3540 h 3963"/>
                  <a:gd name="T82" fmla="*/ 2111 w 3988"/>
                  <a:gd name="T83" fmla="*/ 3403 h 3963"/>
                  <a:gd name="T84" fmla="*/ 2542 w 3988"/>
                  <a:gd name="T85" fmla="*/ 3122 h 3963"/>
                  <a:gd name="T86" fmla="*/ 2756 w 3988"/>
                  <a:gd name="T87" fmla="*/ 2979 h 3963"/>
                  <a:gd name="T88" fmla="*/ 2964 w 3988"/>
                  <a:gd name="T89" fmla="*/ 2828 h 3963"/>
                  <a:gd name="T90" fmla="*/ 3167 w 3988"/>
                  <a:gd name="T91" fmla="*/ 2669 h 3963"/>
                  <a:gd name="T92" fmla="*/ 3469 w 3988"/>
                  <a:gd name="T93" fmla="*/ 2429 h 3963"/>
                  <a:gd name="T94" fmla="*/ 3675 w 3988"/>
                  <a:gd name="T95" fmla="*/ 2274 h 3963"/>
                  <a:gd name="T96" fmla="*/ 3988 w 3988"/>
                  <a:gd name="T97" fmla="*/ 2049 h 396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988"/>
                  <a:gd name="T148" fmla="*/ 0 h 3963"/>
                  <a:gd name="T149" fmla="*/ 3988 w 3988"/>
                  <a:gd name="T150" fmla="*/ 3963 h 396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988" h="3963">
                    <a:moveTo>
                      <a:pt x="635" y="0"/>
                    </a:moveTo>
                    <a:lnTo>
                      <a:pt x="586" y="120"/>
                    </a:lnTo>
                    <a:lnTo>
                      <a:pt x="539" y="240"/>
                    </a:lnTo>
                    <a:lnTo>
                      <a:pt x="495" y="361"/>
                    </a:lnTo>
                    <a:lnTo>
                      <a:pt x="474" y="422"/>
                    </a:lnTo>
                    <a:lnTo>
                      <a:pt x="454" y="483"/>
                    </a:lnTo>
                    <a:lnTo>
                      <a:pt x="434" y="544"/>
                    </a:lnTo>
                    <a:lnTo>
                      <a:pt x="417" y="606"/>
                    </a:lnTo>
                    <a:lnTo>
                      <a:pt x="401" y="668"/>
                    </a:lnTo>
                    <a:lnTo>
                      <a:pt x="385" y="730"/>
                    </a:lnTo>
                    <a:lnTo>
                      <a:pt x="359" y="856"/>
                    </a:lnTo>
                    <a:lnTo>
                      <a:pt x="334" y="982"/>
                    </a:lnTo>
                    <a:lnTo>
                      <a:pt x="287" y="1235"/>
                    </a:lnTo>
                    <a:lnTo>
                      <a:pt x="261" y="1362"/>
                    </a:lnTo>
                    <a:lnTo>
                      <a:pt x="233" y="1487"/>
                    </a:lnTo>
                    <a:lnTo>
                      <a:pt x="174" y="1738"/>
                    </a:lnTo>
                    <a:lnTo>
                      <a:pt x="148" y="1863"/>
                    </a:lnTo>
                    <a:lnTo>
                      <a:pt x="127" y="1991"/>
                    </a:lnTo>
                    <a:lnTo>
                      <a:pt x="107" y="2118"/>
                    </a:lnTo>
                    <a:lnTo>
                      <a:pt x="90" y="2246"/>
                    </a:lnTo>
                    <a:lnTo>
                      <a:pt x="57" y="2500"/>
                    </a:lnTo>
                    <a:lnTo>
                      <a:pt x="40" y="2626"/>
                    </a:lnTo>
                    <a:lnTo>
                      <a:pt x="23" y="2753"/>
                    </a:lnTo>
                    <a:lnTo>
                      <a:pt x="16" y="2818"/>
                    </a:lnTo>
                    <a:lnTo>
                      <a:pt x="10" y="2883"/>
                    </a:lnTo>
                    <a:lnTo>
                      <a:pt x="5" y="2949"/>
                    </a:lnTo>
                    <a:lnTo>
                      <a:pt x="2" y="3017"/>
                    </a:lnTo>
                    <a:lnTo>
                      <a:pt x="0" y="3085"/>
                    </a:lnTo>
                    <a:lnTo>
                      <a:pt x="1" y="3153"/>
                    </a:lnTo>
                    <a:lnTo>
                      <a:pt x="4" y="3220"/>
                    </a:lnTo>
                    <a:lnTo>
                      <a:pt x="11" y="3287"/>
                    </a:lnTo>
                    <a:lnTo>
                      <a:pt x="21" y="3353"/>
                    </a:lnTo>
                    <a:lnTo>
                      <a:pt x="27" y="3385"/>
                    </a:lnTo>
                    <a:lnTo>
                      <a:pt x="34" y="3417"/>
                    </a:lnTo>
                    <a:lnTo>
                      <a:pt x="43" y="3449"/>
                    </a:lnTo>
                    <a:lnTo>
                      <a:pt x="52" y="3480"/>
                    </a:lnTo>
                    <a:lnTo>
                      <a:pt x="63" y="3510"/>
                    </a:lnTo>
                    <a:lnTo>
                      <a:pt x="74" y="3540"/>
                    </a:lnTo>
                    <a:lnTo>
                      <a:pt x="87" y="3568"/>
                    </a:lnTo>
                    <a:lnTo>
                      <a:pt x="101" y="3597"/>
                    </a:lnTo>
                    <a:lnTo>
                      <a:pt x="117" y="3624"/>
                    </a:lnTo>
                    <a:lnTo>
                      <a:pt x="134" y="3651"/>
                    </a:lnTo>
                    <a:lnTo>
                      <a:pt x="153" y="3676"/>
                    </a:lnTo>
                    <a:lnTo>
                      <a:pt x="172" y="3702"/>
                    </a:lnTo>
                    <a:lnTo>
                      <a:pt x="193" y="3725"/>
                    </a:lnTo>
                    <a:lnTo>
                      <a:pt x="216" y="3748"/>
                    </a:lnTo>
                    <a:lnTo>
                      <a:pt x="240" y="3770"/>
                    </a:lnTo>
                    <a:lnTo>
                      <a:pt x="264" y="3791"/>
                    </a:lnTo>
                    <a:lnTo>
                      <a:pt x="290" y="3810"/>
                    </a:lnTo>
                    <a:lnTo>
                      <a:pt x="317" y="3829"/>
                    </a:lnTo>
                    <a:lnTo>
                      <a:pt x="345" y="3847"/>
                    </a:lnTo>
                    <a:lnTo>
                      <a:pt x="374" y="3863"/>
                    </a:lnTo>
                    <a:lnTo>
                      <a:pt x="404" y="3878"/>
                    </a:lnTo>
                    <a:lnTo>
                      <a:pt x="434" y="3892"/>
                    </a:lnTo>
                    <a:lnTo>
                      <a:pt x="464" y="3905"/>
                    </a:lnTo>
                    <a:lnTo>
                      <a:pt x="495" y="3916"/>
                    </a:lnTo>
                    <a:lnTo>
                      <a:pt x="526" y="3926"/>
                    </a:lnTo>
                    <a:lnTo>
                      <a:pt x="558" y="3936"/>
                    </a:lnTo>
                    <a:lnTo>
                      <a:pt x="591" y="3943"/>
                    </a:lnTo>
                    <a:lnTo>
                      <a:pt x="622" y="3950"/>
                    </a:lnTo>
                    <a:lnTo>
                      <a:pt x="655" y="3955"/>
                    </a:lnTo>
                    <a:lnTo>
                      <a:pt x="687" y="3959"/>
                    </a:lnTo>
                    <a:lnTo>
                      <a:pt x="719" y="3962"/>
                    </a:lnTo>
                    <a:lnTo>
                      <a:pt x="752" y="3963"/>
                    </a:lnTo>
                    <a:lnTo>
                      <a:pt x="784" y="3963"/>
                    </a:lnTo>
                    <a:lnTo>
                      <a:pt x="816" y="3963"/>
                    </a:lnTo>
                    <a:lnTo>
                      <a:pt x="881" y="3958"/>
                    </a:lnTo>
                    <a:lnTo>
                      <a:pt x="946" y="3950"/>
                    </a:lnTo>
                    <a:lnTo>
                      <a:pt x="1010" y="3938"/>
                    </a:lnTo>
                    <a:lnTo>
                      <a:pt x="1074" y="3923"/>
                    </a:lnTo>
                    <a:lnTo>
                      <a:pt x="1137" y="3906"/>
                    </a:lnTo>
                    <a:lnTo>
                      <a:pt x="1200" y="3886"/>
                    </a:lnTo>
                    <a:lnTo>
                      <a:pt x="1262" y="3864"/>
                    </a:lnTo>
                    <a:lnTo>
                      <a:pt x="1324" y="3840"/>
                    </a:lnTo>
                    <a:lnTo>
                      <a:pt x="1384" y="3815"/>
                    </a:lnTo>
                    <a:lnTo>
                      <a:pt x="1443" y="3788"/>
                    </a:lnTo>
                    <a:lnTo>
                      <a:pt x="1502" y="3760"/>
                    </a:lnTo>
                    <a:lnTo>
                      <a:pt x="1559" y="3731"/>
                    </a:lnTo>
                    <a:lnTo>
                      <a:pt x="1616" y="3701"/>
                    </a:lnTo>
                    <a:lnTo>
                      <a:pt x="1673" y="3671"/>
                    </a:lnTo>
                    <a:lnTo>
                      <a:pt x="1784" y="3607"/>
                    </a:lnTo>
                    <a:lnTo>
                      <a:pt x="1894" y="3540"/>
                    </a:lnTo>
                    <a:lnTo>
                      <a:pt x="2003" y="3472"/>
                    </a:lnTo>
                    <a:lnTo>
                      <a:pt x="2111" y="3403"/>
                    </a:lnTo>
                    <a:lnTo>
                      <a:pt x="2327" y="3263"/>
                    </a:lnTo>
                    <a:lnTo>
                      <a:pt x="2542" y="3122"/>
                    </a:lnTo>
                    <a:lnTo>
                      <a:pt x="2650" y="3051"/>
                    </a:lnTo>
                    <a:lnTo>
                      <a:pt x="2756" y="2979"/>
                    </a:lnTo>
                    <a:lnTo>
                      <a:pt x="2861" y="2905"/>
                    </a:lnTo>
                    <a:lnTo>
                      <a:pt x="2964" y="2828"/>
                    </a:lnTo>
                    <a:lnTo>
                      <a:pt x="3066" y="2749"/>
                    </a:lnTo>
                    <a:lnTo>
                      <a:pt x="3167" y="2669"/>
                    </a:lnTo>
                    <a:lnTo>
                      <a:pt x="3368" y="2508"/>
                    </a:lnTo>
                    <a:lnTo>
                      <a:pt x="3469" y="2429"/>
                    </a:lnTo>
                    <a:lnTo>
                      <a:pt x="3572" y="2351"/>
                    </a:lnTo>
                    <a:lnTo>
                      <a:pt x="3675" y="2274"/>
                    </a:lnTo>
                    <a:lnTo>
                      <a:pt x="3779" y="2199"/>
                    </a:lnTo>
                    <a:lnTo>
                      <a:pt x="3988" y="204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DBB74FFE-0392-E165-8416-5BD3FF282A45}"/>
                  </a:ext>
                </a:extLst>
              </p:cNvPr>
              <p:cNvSpPr>
                <a:spLocks/>
              </p:cNvSpPr>
              <p:nvPr/>
            </p:nvSpPr>
            <p:spPr bwMode="auto">
              <a:xfrm rot="-366155">
                <a:off x="957" y="960"/>
                <a:ext cx="3543" cy="3517"/>
              </a:xfrm>
              <a:custGeom>
                <a:avLst/>
                <a:gdLst>
                  <a:gd name="T0" fmla="*/ 834 w 3543"/>
                  <a:gd name="T1" fmla="*/ 56 h 3517"/>
                  <a:gd name="T2" fmla="*/ 758 w 3543"/>
                  <a:gd name="T3" fmla="*/ 226 h 3517"/>
                  <a:gd name="T4" fmla="*/ 594 w 3543"/>
                  <a:gd name="T5" fmla="*/ 558 h 3517"/>
                  <a:gd name="T6" fmla="*/ 519 w 3543"/>
                  <a:gd name="T7" fmla="*/ 724 h 3517"/>
                  <a:gd name="T8" fmla="*/ 473 w 3543"/>
                  <a:gd name="T9" fmla="*/ 838 h 3517"/>
                  <a:gd name="T10" fmla="*/ 429 w 3543"/>
                  <a:gd name="T11" fmla="*/ 957 h 3517"/>
                  <a:gd name="T12" fmla="*/ 388 w 3543"/>
                  <a:gd name="T13" fmla="*/ 1082 h 3517"/>
                  <a:gd name="T14" fmla="*/ 348 w 3543"/>
                  <a:gd name="T15" fmla="*/ 1217 h 3517"/>
                  <a:gd name="T16" fmla="*/ 309 w 3543"/>
                  <a:gd name="T17" fmla="*/ 1362 h 3517"/>
                  <a:gd name="T18" fmla="*/ 253 w 3543"/>
                  <a:gd name="T19" fmla="*/ 1590 h 3517"/>
                  <a:gd name="T20" fmla="*/ 218 w 3543"/>
                  <a:gd name="T21" fmla="*/ 1741 h 3517"/>
                  <a:gd name="T22" fmla="*/ 187 w 3543"/>
                  <a:gd name="T23" fmla="*/ 1884 h 3517"/>
                  <a:gd name="T24" fmla="*/ 164 w 3543"/>
                  <a:gd name="T25" fmla="*/ 1982 h 3517"/>
                  <a:gd name="T26" fmla="*/ 150 w 3543"/>
                  <a:gd name="T27" fmla="*/ 2041 h 3517"/>
                  <a:gd name="T28" fmla="*/ 137 w 3543"/>
                  <a:gd name="T29" fmla="*/ 2096 h 3517"/>
                  <a:gd name="T30" fmla="*/ 120 w 3543"/>
                  <a:gd name="T31" fmla="*/ 2170 h 3517"/>
                  <a:gd name="T32" fmla="*/ 97 w 3543"/>
                  <a:gd name="T33" fmla="*/ 2259 h 3517"/>
                  <a:gd name="T34" fmla="*/ 67 w 3543"/>
                  <a:gd name="T35" fmla="*/ 2386 h 3517"/>
                  <a:gd name="T36" fmla="*/ 46 w 3543"/>
                  <a:gd name="T37" fmla="*/ 2479 h 3517"/>
                  <a:gd name="T38" fmla="*/ 25 w 3543"/>
                  <a:gd name="T39" fmla="*/ 2584 h 3517"/>
                  <a:gd name="T40" fmla="*/ 8 w 3543"/>
                  <a:gd name="T41" fmla="*/ 2699 h 3517"/>
                  <a:gd name="T42" fmla="*/ 0 w 3543"/>
                  <a:gd name="T43" fmla="*/ 2819 h 3517"/>
                  <a:gd name="T44" fmla="*/ 2 w 3543"/>
                  <a:gd name="T45" fmla="*/ 2911 h 3517"/>
                  <a:gd name="T46" fmla="*/ 8 w 3543"/>
                  <a:gd name="T47" fmla="*/ 2971 h 3517"/>
                  <a:gd name="T48" fmla="*/ 20 w 3543"/>
                  <a:gd name="T49" fmla="*/ 3031 h 3517"/>
                  <a:gd name="T50" fmla="*/ 36 w 3543"/>
                  <a:gd name="T51" fmla="*/ 3089 h 3517"/>
                  <a:gd name="T52" fmla="*/ 58 w 3543"/>
                  <a:gd name="T53" fmla="*/ 3146 h 3517"/>
                  <a:gd name="T54" fmla="*/ 87 w 3543"/>
                  <a:gd name="T55" fmla="*/ 3199 h 3517"/>
                  <a:gd name="T56" fmla="*/ 123 w 3543"/>
                  <a:gd name="T57" fmla="*/ 3250 h 3517"/>
                  <a:gd name="T58" fmla="*/ 164 w 3543"/>
                  <a:gd name="T59" fmla="*/ 3298 h 3517"/>
                  <a:gd name="T60" fmla="*/ 211 w 3543"/>
                  <a:gd name="T61" fmla="*/ 3342 h 3517"/>
                  <a:gd name="T62" fmla="*/ 262 w 3543"/>
                  <a:gd name="T63" fmla="*/ 3381 h 3517"/>
                  <a:gd name="T64" fmla="*/ 317 w 3543"/>
                  <a:gd name="T65" fmla="*/ 3417 h 3517"/>
                  <a:gd name="T66" fmla="*/ 375 w 3543"/>
                  <a:gd name="T67" fmla="*/ 3447 h 3517"/>
                  <a:gd name="T68" fmla="*/ 434 w 3543"/>
                  <a:gd name="T69" fmla="*/ 3472 h 3517"/>
                  <a:gd name="T70" fmla="*/ 495 w 3543"/>
                  <a:gd name="T71" fmla="*/ 3492 h 3517"/>
                  <a:gd name="T72" fmla="*/ 557 w 3543"/>
                  <a:gd name="T73" fmla="*/ 3506 h 3517"/>
                  <a:gd name="T74" fmla="*/ 619 w 3543"/>
                  <a:gd name="T75" fmla="*/ 3515 h 3517"/>
                  <a:gd name="T76" fmla="*/ 680 w 3543"/>
                  <a:gd name="T77" fmla="*/ 3517 h 3517"/>
                  <a:gd name="T78" fmla="*/ 741 w 3543"/>
                  <a:gd name="T79" fmla="*/ 3514 h 3517"/>
                  <a:gd name="T80" fmla="*/ 802 w 3543"/>
                  <a:gd name="T81" fmla="*/ 3506 h 3517"/>
                  <a:gd name="T82" fmla="*/ 862 w 3543"/>
                  <a:gd name="T83" fmla="*/ 3494 h 3517"/>
                  <a:gd name="T84" fmla="*/ 952 w 3543"/>
                  <a:gd name="T85" fmla="*/ 3468 h 3517"/>
                  <a:gd name="T86" fmla="*/ 1070 w 3543"/>
                  <a:gd name="T87" fmla="*/ 3421 h 3517"/>
                  <a:gd name="T88" fmla="*/ 1184 w 3543"/>
                  <a:gd name="T89" fmla="*/ 3363 h 3517"/>
                  <a:gd name="T90" fmla="*/ 1295 w 3543"/>
                  <a:gd name="T91" fmla="*/ 3296 h 3517"/>
                  <a:gd name="T92" fmla="*/ 1401 w 3543"/>
                  <a:gd name="T93" fmla="*/ 3226 h 3517"/>
                  <a:gd name="T94" fmla="*/ 1503 w 3543"/>
                  <a:gd name="T95" fmla="*/ 3153 h 3517"/>
                  <a:gd name="T96" fmla="*/ 1699 w 3543"/>
                  <a:gd name="T97" fmla="*/ 3006 h 3517"/>
                  <a:gd name="T98" fmla="*/ 1892 w 3543"/>
                  <a:gd name="T99" fmla="*/ 2859 h 3517"/>
                  <a:gd name="T100" fmla="*/ 2188 w 3543"/>
                  <a:gd name="T101" fmla="*/ 2641 h 3517"/>
                  <a:gd name="T102" fmla="*/ 2333 w 3543"/>
                  <a:gd name="T103" fmla="*/ 2527 h 3517"/>
                  <a:gd name="T104" fmla="*/ 2426 w 3543"/>
                  <a:gd name="T105" fmla="*/ 2448 h 3517"/>
                  <a:gd name="T106" fmla="*/ 2515 w 3543"/>
                  <a:gd name="T107" fmla="*/ 2364 h 3517"/>
                  <a:gd name="T108" fmla="*/ 2602 w 3543"/>
                  <a:gd name="T109" fmla="*/ 2278 h 3517"/>
                  <a:gd name="T110" fmla="*/ 2685 w 3543"/>
                  <a:gd name="T111" fmla="*/ 2188 h 3517"/>
                  <a:gd name="T112" fmla="*/ 2804 w 3543"/>
                  <a:gd name="T113" fmla="*/ 2048 h 3517"/>
                  <a:gd name="T114" fmla="*/ 2955 w 3543"/>
                  <a:gd name="T115" fmla="*/ 1854 h 3517"/>
                  <a:gd name="T116" fmla="*/ 3181 w 3543"/>
                  <a:gd name="T117" fmla="*/ 1564 h 3517"/>
                  <a:gd name="T118" fmla="*/ 3335 w 3543"/>
                  <a:gd name="T119" fmla="*/ 1377 h 3517"/>
                  <a:gd name="T120" fmla="*/ 3410 w 3543"/>
                  <a:gd name="T121" fmla="*/ 1282 h 3517"/>
                  <a:gd name="T122" fmla="*/ 3480 w 3543"/>
                  <a:gd name="T123" fmla="*/ 1183 h 3517"/>
                  <a:gd name="T124" fmla="*/ 3543 w 3543"/>
                  <a:gd name="T125" fmla="*/ 1079 h 351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543"/>
                  <a:gd name="T190" fmla="*/ 0 h 3517"/>
                  <a:gd name="T191" fmla="*/ 3543 w 3543"/>
                  <a:gd name="T192" fmla="*/ 3517 h 351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543" h="3517">
                    <a:moveTo>
                      <a:pt x="858" y="0"/>
                    </a:moveTo>
                    <a:lnTo>
                      <a:pt x="834" y="56"/>
                    </a:lnTo>
                    <a:lnTo>
                      <a:pt x="810" y="113"/>
                    </a:lnTo>
                    <a:lnTo>
                      <a:pt x="758" y="226"/>
                    </a:lnTo>
                    <a:lnTo>
                      <a:pt x="648" y="447"/>
                    </a:lnTo>
                    <a:lnTo>
                      <a:pt x="594" y="558"/>
                    </a:lnTo>
                    <a:lnTo>
                      <a:pt x="543" y="669"/>
                    </a:lnTo>
                    <a:lnTo>
                      <a:pt x="519" y="724"/>
                    </a:lnTo>
                    <a:lnTo>
                      <a:pt x="496" y="781"/>
                    </a:lnTo>
                    <a:lnTo>
                      <a:pt x="473" y="838"/>
                    </a:lnTo>
                    <a:lnTo>
                      <a:pt x="451" y="897"/>
                    </a:lnTo>
                    <a:lnTo>
                      <a:pt x="429" y="957"/>
                    </a:lnTo>
                    <a:lnTo>
                      <a:pt x="408" y="1018"/>
                    </a:lnTo>
                    <a:lnTo>
                      <a:pt x="388" y="1082"/>
                    </a:lnTo>
                    <a:lnTo>
                      <a:pt x="368" y="1148"/>
                    </a:lnTo>
                    <a:lnTo>
                      <a:pt x="348" y="1217"/>
                    </a:lnTo>
                    <a:lnTo>
                      <a:pt x="328" y="1288"/>
                    </a:lnTo>
                    <a:lnTo>
                      <a:pt x="309" y="1362"/>
                    </a:lnTo>
                    <a:lnTo>
                      <a:pt x="290" y="1437"/>
                    </a:lnTo>
                    <a:lnTo>
                      <a:pt x="253" y="1590"/>
                    </a:lnTo>
                    <a:lnTo>
                      <a:pt x="235" y="1666"/>
                    </a:lnTo>
                    <a:lnTo>
                      <a:pt x="218" y="1741"/>
                    </a:lnTo>
                    <a:lnTo>
                      <a:pt x="202" y="1814"/>
                    </a:lnTo>
                    <a:lnTo>
                      <a:pt x="187" y="1884"/>
                    </a:lnTo>
                    <a:lnTo>
                      <a:pt x="171" y="1950"/>
                    </a:lnTo>
                    <a:lnTo>
                      <a:pt x="164" y="1982"/>
                    </a:lnTo>
                    <a:lnTo>
                      <a:pt x="157" y="2012"/>
                    </a:lnTo>
                    <a:lnTo>
                      <a:pt x="150" y="2041"/>
                    </a:lnTo>
                    <a:lnTo>
                      <a:pt x="144" y="2070"/>
                    </a:lnTo>
                    <a:lnTo>
                      <a:pt x="137" y="2096"/>
                    </a:lnTo>
                    <a:lnTo>
                      <a:pt x="131" y="2122"/>
                    </a:lnTo>
                    <a:lnTo>
                      <a:pt x="120" y="2170"/>
                    </a:lnTo>
                    <a:lnTo>
                      <a:pt x="108" y="2215"/>
                    </a:lnTo>
                    <a:lnTo>
                      <a:pt x="97" y="2259"/>
                    </a:lnTo>
                    <a:lnTo>
                      <a:pt x="87" y="2301"/>
                    </a:lnTo>
                    <a:lnTo>
                      <a:pt x="67" y="2386"/>
                    </a:lnTo>
                    <a:lnTo>
                      <a:pt x="56" y="2431"/>
                    </a:lnTo>
                    <a:lnTo>
                      <a:pt x="46" y="2479"/>
                    </a:lnTo>
                    <a:lnTo>
                      <a:pt x="35" y="2530"/>
                    </a:lnTo>
                    <a:lnTo>
                      <a:pt x="25" y="2584"/>
                    </a:lnTo>
                    <a:lnTo>
                      <a:pt x="16" y="2640"/>
                    </a:lnTo>
                    <a:lnTo>
                      <a:pt x="8" y="2699"/>
                    </a:lnTo>
                    <a:lnTo>
                      <a:pt x="3" y="2759"/>
                    </a:lnTo>
                    <a:lnTo>
                      <a:pt x="0" y="2819"/>
                    </a:lnTo>
                    <a:lnTo>
                      <a:pt x="0" y="2880"/>
                    </a:lnTo>
                    <a:lnTo>
                      <a:pt x="2" y="2911"/>
                    </a:lnTo>
                    <a:lnTo>
                      <a:pt x="4" y="2941"/>
                    </a:lnTo>
                    <a:lnTo>
                      <a:pt x="8" y="2971"/>
                    </a:lnTo>
                    <a:lnTo>
                      <a:pt x="13" y="3001"/>
                    </a:lnTo>
                    <a:lnTo>
                      <a:pt x="20" y="3031"/>
                    </a:lnTo>
                    <a:lnTo>
                      <a:pt x="27" y="3060"/>
                    </a:lnTo>
                    <a:lnTo>
                      <a:pt x="36" y="3089"/>
                    </a:lnTo>
                    <a:lnTo>
                      <a:pt x="47" y="3117"/>
                    </a:lnTo>
                    <a:lnTo>
                      <a:pt x="58" y="3146"/>
                    </a:lnTo>
                    <a:lnTo>
                      <a:pt x="72" y="3173"/>
                    </a:lnTo>
                    <a:lnTo>
                      <a:pt x="87" y="3199"/>
                    </a:lnTo>
                    <a:lnTo>
                      <a:pt x="104" y="3225"/>
                    </a:lnTo>
                    <a:lnTo>
                      <a:pt x="123" y="3250"/>
                    </a:lnTo>
                    <a:lnTo>
                      <a:pt x="143" y="3274"/>
                    </a:lnTo>
                    <a:lnTo>
                      <a:pt x="164" y="3298"/>
                    </a:lnTo>
                    <a:lnTo>
                      <a:pt x="187" y="3320"/>
                    </a:lnTo>
                    <a:lnTo>
                      <a:pt x="211" y="3342"/>
                    </a:lnTo>
                    <a:lnTo>
                      <a:pt x="236" y="3361"/>
                    </a:lnTo>
                    <a:lnTo>
                      <a:pt x="262" y="3381"/>
                    </a:lnTo>
                    <a:lnTo>
                      <a:pt x="289" y="3400"/>
                    </a:lnTo>
                    <a:lnTo>
                      <a:pt x="317" y="3417"/>
                    </a:lnTo>
                    <a:lnTo>
                      <a:pt x="345" y="3433"/>
                    </a:lnTo>
                    <a:lnTo>
                      <a:pt x="375" y="3447"/>
                    </a:lnTo>
                    <a:lnTo>
                      <a:pt x="404" y="3461"/>
                    </a:lnTo>
                    <a:lnTo>
                      <a:pt x="434" y="3472"/>
                    </a:lnTo>
                    <a:lnTo>
                      <a:pt x="465" y="3483"/>
                    </a:lnTo>
                    <a:lnTo>
                      <a:pt x="495" y="3492"/>
                    </a:lnTo>
                    <a:lnTo>
                      <a:pt x="526" y="3500"/>
                    </a:lnTo>
                    <a:lnTo>
                      <a:pt x="557" y="3506"/>
                    </a:lnTo>
                    <a:lnTo>
                      <a:pt x="588" y="3511"/>
                    </a:lnTo>
                    <a:lnTo>
                      <a:pt x="619" y="3515"/>
                    </a:lnTo>
                    <a:lnTo>
                      <a:pt x="649" y="3516"/>
                    </a:lnTo>
                    <a:lnTo>
                      <a:pt x="680" y="3517"/>
                    </a:lnTo>
                    <a:lnTo>
                      <a:pt x="710" y="3516"/>
                    </a:lnTo>
                    <a:lnTo>
                      <a:pt x="741" y="3514"/>
                    </a:lnTo>
                    <a:lnTo>
                      <a:pt x="772" y="3511"/>
                    </a:lnTo>
                    <a:lnTo>
                      <a:pt x="802" y="3506"/>
                    </a:lnTo>
                    <a:lnTo>
                      <a:pt x="832" y="3501"/>
                    </a:lnTo>
                    <a:lnTo>
                      <a:pt x="862" y="3494"/>
                    </a:lnTo>
                    <a:lnTo>
                      <a:pt x="892" y="3486"/>
                    </a:lnTo>
                    <a:lnTo>
                      <a:pt x="952" y="3468"/>
                    </a:lnTo>
                    <a:lnTo>
                      <a:pt x="1011" y="3445"/>
                    </a:lnTo>
                    <a:lnTo>
                      <a:pt x="1070" y="3421"/>
                    </a:lnTo>
                    <a:lnTo>
                      <a:pt x="1127" y="3393"/>
                    </a:lnTo>
                    <a:lnTo>
                      <a:pt x="1184" y="3363"/>
                    </a:lnTo>
                    <a:lnTo>
                      <a:pt x="1240" y="3330"/>
                    </a:lnTo>
                    <a:lnTo>
                      <a:pt x="1295" y="3296"/>
                    </a:lnTo>
                    <a:lnTo>
                      <a:pt x="1349" y="3262"/>
                    </a:lnTo>
                    <a:lnTo>
                      <a:pt x="1401" y="3226"/>
                    </a:lnTo>
                    <a:lnTo>
                      <a:pt x="1453" y="3190"/>
                    </a:lnTo>
                    <a:lnTo>
                      <a:pt x="1503" y="3153"/>
                    </a:lnTo>
                    <a:lnTo>
                      <a:pt x="1602" y="3080"/>
                    </a:lnTo>
                    <a:lnTo>
                      <a:pt x="1699" y="3006"/>
                    </a:lnTo>
                    <a:lnTo>
                      <a:pt x="1794" y="2932"/>
                    </a:lnTo>
                    <a:lnTo>
                      <a:pt x="1892" y="2859"/>
                    </a:lnTo>
                    <a:lnTo>
                      <a:pt x="2089" y="2715"/>
                    </a:lnTo>
                    <a:lnTo>
                      <a:pt x="2188" y="2641"/>
                    </a:lnTo>
                    <a:lnTo>
                      <a:pt x="2285" y="2566"/>
                    </a:lnTo>
                    <a:lnTo>
                      <a:pt x="2333" y="2527"/>
                    </a:lnTo>
                    <a:lnTo>
                      <a:pt x="2379" y="2488"/>
                    </a:lnTo>
                    <a:lnTo>
                      <a:pt x="2426" y="2448"/>
                    </a:lnTo>
                    <a:lnTo>
                      <a:pt x="2471" y="2407"/>
                    </a:lnTo>
                    <a:lnTo>
                      <a:pt x="2515" y="2364"/>
                    </a:lnTo>
                    <a:lnTo>
                      <a:pt x="2559" y="2321"/>
                    </a:lnTo>
                    <a:lnTo>
                      <a:pt x="2602" y="2278"/>
                    </a:lnTo>
                    <a:lnTo>
                      <a:pt x="2644" y="2233"/>
                    </a:lnTo>
                    <a:lnTo>
                      <a:pt x="2685" y="2188"/>
                    </a:lnTo>
                    <a:lnTo>
                      <a:pt x="2726" y="2142"/>
                    </a:lnTo>
                    <a:lnTo>
                      <a:pt x="2804" y="2048"/>
                    </a:lnTo>
                    <a:lnTo>
                      <a:pt x="2881" y="1952"/>
                    </a:lnTo>
                    <a:lnTo>
                      <a:pt x="2955" y="1854"/>
                    </a:lnTo>
                    <a:lnTo>
                      <a:pt x="3104" y="1659"/>
                    </a:lnTo>
                    <a:lnTo>
                      <a:pt x="3181" y="1564"/>
                    </a:lnTo>
                    <a:lnTo>
                      <a:pt x="3258" y="1470"/>
                    </a:lnTo>
                    <a:lnTo>
                      <a:pt x="3335" y="1377"/>
                    </a:lnTo>
                    <a:lnTo>
                      <a:pt x="3373" y="1330"/>
                    </a:lnTo>
                    <a:lnTo>
                      <a:pt x="3410" y="1282"/>
                    </a:lnTo>
                    <a:lnTo>
                      <a:pt x="3446" y="1233"/>
                    </a:lnTo>
                    <a:lnTo>
                      <a:pt x="3480" y="1183"/>
                    </a:lnTo>
                    <a:lnTo>
                      <a:pt x="3513" y="1132"/>
                    </a:lnTo>
                    <a:lnTo>
                      <a:pt x="3543" y="107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88357770-760D-363F-BBE4-C3136E8C9E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0" y="962"/>
                <a:ext cx="2491" cy="3132"/>
              </a:xfrm>
              <a:custGeom>
                <a:avLst/>
                <a:gdLst>
                  <a:gd name="T0" fmla="*/ 696 w 2491"/>
                  <a:gd name="T1" fmla="*/ 283 h 3132"/>
                  <a:gd name="T2" fmla="*/ 582 w 2491"/>
                  <a:gd name="T3" fmla="*/ 522 h 3132"/>
                  <a:gd name="T4" fmla="*/ 519 w 2491"/>
                  <a:gd name="T5" fmla="*/ 669 h 3132"/>
                  <a:gd name="T6" fmla="*/ 406 w 2491"/>
                  <a:gd name="T7" fmla="*/ 966 h 3132"/>
                  <a:gd name="T8" fmla="*/ 302 w 2491"/>
                  <a:gd name="T9" fmla="*/ 1266 h 3132"/>
                  <a:gd name="T10" fmla="*/ 205 w 2491"/>
                  <a:gd name="T11" fmla="*/ 1568 h 3132"/>
                  <a:gd name="T12" fmla="*/ 148 w 2491"/>
                  <a:gd name="T13" fmla="*/ 1773 h 3132"/>
                  <a:gd name="T14" fmla="*/ 110 w 2491"/>
                  <a:gd name="T15" fmla="*/ 1929 h 3132"/>
                  <a:gd name="T16" fmla="*/ 78 w 2491"/>
                  <a:gd name="T17" fmla="*/ 2087 h 3132"/>
                  <a:gd name="T18" fmla="*/ 50 w 2491"/>
                  <a:gd name="T19" fmla="*/ 2243 h 3132"/>
                  <a:gd name="T20" fmla="*/ 28 w 2491"/>
                  <a:gd name="T21" fmla="*/ 2396 h 3132"/>
                  <a:gd name="T22" fmla="*/ 12 w 2491"/>
                  <a:gd name="T23" fmla="*/ 2547 h 3132"/>
                  <a:gd name="T24" fmla="*/ 2 w 2491"/>
                  <a:gd name="T25" fmla="*/ 2705 h 3132"/>
                  <a:gd name="T26" fmla="*/ 0 w 2491"/>
                  <a:gd name="T27" fmla="*/ 2789 h 3132"/>
                  <a:gd name="T28" fmla="*/ 0 w 2491"/>
                  <a:gd name="T29" fmla="*/ 2879 h 3132"/>
                  <a:gd name="T30" fmla="*/ 4 w 2491"/>
                  <a:gd name="T31" fmla="*/ 2968 h 3132"/>
                  <a:gd name="T32" fmla="*/ 13 w 2491"/>
                  <a:gd name="T33" fmla="*/ 3023 h 3132"/>
                  <a:gd name="T34" fmla="*/ 24 w 2491"/>
                  <a:gd name="T35" fmla="*/ 3058 h 3132"/>
                  <a:gd name="T36" fmla="*/ 38 w 2491"/>
                  <a:gd name="T37" fmla="*/ 3088 h 3132"/>
                  <a:gd name="T38" fmla="*/ 58 w 2491"/>
                  <a:gd name="T39" fmla="*/ 3110 h 3132"/>
                  <a:gd name="T40" fmla="*/ 82 w 2491"/>
                  <a:gd name="T41" fmla="*/ 3124 h 3132"/>
                  <a:gd name="T42" fmla="*/ 112 w 2491"/>
                  <a:gd name="T43" fmla="*/ 3131 h 3132"/>
                  <a:gd name="T44" fmla="*/ 145 w 2491"/>
                  <a:gd name="T45" fmla="*/ 3132 h 3132"/>
                  <a:gd name="T46" fmla="*/ 181 w 2491"/>
                  <a:gd name="T47" fmla="*/ 3127 h 3132"/>
                  <a:gd name="T48" fmla="*/ 219 w 2491"/>
                  <a:gd name="T49" fmla="*/ 3117 h 3132"/>
                  <a:gd name="T50" fmla="*/ 275 w 2491"/>
                  <a:gd name="T51" fmla="*/ 3097 h 3132"/>
                  <a:gd name="T52" fmla="*/ 362 w 2491"/>
                  <a:gd name="T53" fmla="*/ 3056 h 3132"/>
                  <a:gd name="T54" fmla="*/ 450 w 2491"/>
                  <a:gd name="T55" fmla="*/ 3005 h 3132"/>
                  <a:gd name="T56" fmla="*/ 535 w 2491"/>
                  <a:gd name="T57" fmla="*/ 2951 h 3132"/>
                  <a:gd name="T58" fmla="*/ 612 w 2491"/>
                  <a:gd name="T59" fmla="*/ 2898 h 3132"/>
                  <a:gd name="T60" fmla="*/ 683 w 2491"/>
                  <a:gd name="T61" fmla="*/ 2847 h 3132"/>
                  <a:gd name="T62" fmla="*/ 747 w 2491"/>
                  <a:gd name="T63" fmla="*/ 2797 h 3132"/>
                  <a:gd name="T64" fmla="*/ 845 w 2491"/>
                  <a:gd name="T65" fmla="*/ 2716 h 3132"/>
                  <a:gd name="T66" fmla="*/ 995 w 2491"/>
                  <a:gd name="T67" fmla="*/ 2588 h 3132"/>
                  <a:gd name="T68" fmla="*/ 1113 w 2491"/>
                  <a:gd name="T69" fmla="*/ 2489 h 3132"/>
                  <a:gd name="T70" fmla="*/ 1234 w 2491"/>
                  <a:gd name="T71" fmla="*/ 2386 h 3132"/>
                  <a:gd name="T72" fmla="*/ 1354 w 2491"/>
                  <a:gd name="T73" fmla="*/ 2278 h 3132"/>
                  <a:gd name="T74" fmla="*/ 1467 w 2491"/>
                  <a:gd name="T75" fmla="*/ 2163 h 3132"/>
                  <a:gd name="T76" fmla="*/ 1571 w 2491"/>
                  <a:gd name="T77" fmla="*/ 2042 h 3132"/>
                  <a:gd name="T78" fmla="*/ 1734 w 2491"/>
                  <a:gd name="T79" fmla="*/ 1833 h 3132"/>
                  <a:gd name="T80" fmla="*/ 1865 w 2491"/>
                  <a:gd name="T81" fmla="*/ 1667 h 3132"/>
                  <a:gd name="T82" fmla="*/ 2068 w 2491"/>
                  <a:gd name="T83" fmla="*/ 1421 h 3132"/>
                  <a:gd name="T84" fmla="*/ 2163 w 2491"/>
                  <a:gd name="T85" fmla="*/ 1295 h 3132"/>
                  <a:gd name="T86" fmla="*/ 2250 w 2491"/>
                  <a:gd name="T87" fmla="*/ 1163 h 3132"/>
                  <a:gd name="T88" fmla="*/ 2329 w 2491"/>
                  <a:gd name="T89" fmla="*/ 1025 h 3132"/>
                  <a:gd name="T90" fmla="*/ 2400 w 2491"/>
                  <a:gd name="T91" fmla="*/ 882 h 313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491"/>
                  <a:gd name="T139" fmla="*/ 0 h 3132"/>
                  <a:gd name="T140" fmla="*/ 2491 w 2491"/>
                  <a:gd name="T141" fmla="*/ 3132 h 313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491" h="3132">
                    <a:moveTo>
                      <a:pt x="840" y="0"/>
                    </a:moveTo>
                    <a:lnTo>
                      <a:pt x="743" y="188"/>
                    </a:lnTo>
                    <a:lnTo>
                      <a:pt x="696" y="283"/>
                    </a:lnTo>
                    <a:lnTo>
                      <a:pt x="649" y="379"/>
                    </a:lnTo>
                    <a:lnTo>
                      <a:pt x="604" y="474"/>
                    </a:lnTo>
                    <a:lnTo>
                      <a:pt x="582" y="522"/>
                    </a:lnTo>
                    <a:lnTo>
                      <a:pt x="560" y="571"/>
                    </a:lnTo>
                    <a:lnTo>
                      <a:pt x="540" y="620"/>
                    </a:lnTo>
                    <a:lnTo>
                      <a:pt x="519" y="669"/>
                    </a:lnTo>
                    <a:lnTo>
                      <a:pt x="480" y="767"/>
                    </a:lnTo>
                    <a:lnTo>
                      <a:pt x="443" y="866"/>
                    </a:lnTo>
                    <a:lnTo>
                      <a:pt x="406" y="966"/>
                    </a:lnTo>
                    <a:lnTo>
                      <a:pt x="371" y="1066"/>
                    </a:lnTo>
                    <a:lnTo>
                      <a:pt x="336" y="1166"/>
                    </a:lnTo>
                    <a:lnTo>
                      <a:pt x="302" y="1266"/>
                    </a:lnTo>
                    <a:lnTo>
                      <a:pt x="269" y="1366"/>
                    </a:lnTo>
                    <a:lnTo>
                      <a:pt x="236" y="1467"/>
                    </a:lnTo>
                    <a:lnTo>
                      <a:pt x="205" y="1568"/>
                    </a:lnTo>
                    <a:lnTo>
                      <a:pt x="175" y="1670"/>
                    </a:lnTo>
                    <a:lnTo>
                      <a:pt x="161" y="1721"/>
                    </a:lnTo>
                    <a:lnTo>
                      <a:pt x="148" y="1773"/>
                    </a:lnTo>
                    <a:lnTo>
                      <a:pt x="134" y="1824"/>
                    </a:lnTo>
                    <a:lnTo>
                      <a:pt x="122" y="1876"/>
                    </a:lnTo>
                    <a:lnTo>
                      <a:pt x="110" y="1929"/>
                    </a:lnTo>
                    <a:lnTo>
                      <a:pt x="98" y="1982"/>
                    </a:lnTo>
                    <a:lnTo>
                      <a:pt x="88" y="2034"/>
                    </a:lnTo>
                    <a:lnTo>
                      <a:pt x="78" y="2087"/>
                    </a:lnTo>
                    <a:lnTo>
                      <a:pt x="68" y="2139"/>
                    </a:lnTo>
                    <a:lnTo>
                      <a:pt x="59" y="2191"/>
                    </a:lnTo>
                    <a:lnTo>
                      <a:pt x="50" y="2243"/>
                    </a:lnTo>
                    <a:lnTo>
                      <a:pt x="42" y="2295"/>
                    </a:lnTo>
                    <a:lnTo>
                      <a:pt x="35" y="2346"/>
                    </a:lnTo>
                    <a:lnTo>
                      <a:pt x="28" y="2396"/>
                    </a:lnTo>
                    <a:lnTo>
                      <a:pt x="23" y="2447"/>
                    </a:lnTo>
                    <a:lnTo>
                      <a:pt x="17" y="2497"/>
                    </a:lnTo>
                    <a:lnTo>
                      <a:pt x="12" y="2547"/>
                    </a:lnTo>
                    <a:lnTo>
                      <a:pt x="8" y="2599"/>
                    </a:lnTo>
                    <a:lnTo>
                      <a:pt x="5" y="2651"/>
                    </a:lnTo>
                    <a:lnTo>
                      <a:pt x="2" y="2705"/>
                    </a:lnTo>
                    <a:lnTo>
                      <a:pt x="1" y="2732"/>
                    </a:lnTo>
                    <a:lnTo>
                      <a:pt x="0" y="2760"/>
                    </a:lnTo>
                    <a:lnTo>
                      <a:pt x="0" y="2789"/>
                    </a:lnTo>
                    <a:lnTo>
                      <a:pt x="0" y="2818"/>
                    </a:lnTo>
                    <a:lnTo>
                      <a:pt x="0" y="2848"/>
                    </a:lnTo>
                    <a:lnTo>
                      <a:pt x="0" y="2879"/>
                    </a:lnTo>
                    <a:lnTo>
                      <a:pt x="0" y="2909"/>
                    </a:lnTo>
                    <a:lnTo>
                      <a:pt x="2" y="2939"/>
                    </a:lnTo>
                    <a:lnTo>
                      <a:pt x="4" y="2968"/>
                    </a:lnTo>
                    <a:lnTo>
                      <a:pt x="8" y="2996"/>
                    </a:lnTo>
                    <a:lnTo>
                      <a:pt x="10" y="3010"/>
                    </a:lnTo>
                    <a:lnTo>
                      <a:pt x="13" y="3023"/>
                    </a:lnTo>
                    <a:lnTo>
                      <a:pt x="16" y="3035"/>
                    </a:lnTo>
                    <a:lnTo>
                      <a:pt x="20" y="3047"/>
                    </a:lnTo>
                    <a:lnTo>
                      <a:pt x="24" y="3058"/>
                    </a:lnTo>
                    <a:lnTo>
                      <a:pt x="28" y="3069"/>
                    </a:lnTo>
                    <a:lnTo>
                      <a:pt x="33" y="3078"/>
                    </a:lnTo>
                    <a:lnTo>
                      <a:pt x="38" y="3088"/>
                    </a:lnTo>
                    <a:lnTo>
                      <a:pt x="44" y="3096"/>
                    </a:lnTo>
                    <a:lnTo>
                      <a:pt x="51" y="3103"/>
                    </a:lnTo>
                    <a:lnTo>
                      <a:pt x="58" y="3110"/>
                    </a:lnTo>
                    <a:lnTo>
                      <a:pt x="65" y="3115"/>
                    </a:lnTo>
                    <a:lnTo>
                      <a:pt x="74" y="3120"/>
                    </a:lnTo>
                    <a:lnTo>
                      <a:pt x="82" y="3124"/>
                    </a:lnTo>
                    <a:lnTo>
                      <a:pt x="92" y="3127"/>
                    </a:lnTo>
                    <a:lnTo>
                      <a:pt x="101" y="3130"/>
                    </a:lnTo>
                    <a:lnTo>
                      <a:pt x="112" y="3131"/>
                    </a:lnTo>
                    <a:lnTo>
                      <a:pt x="122" y="3132"/>
                    </a:lnTo>
                    <a:lnTo>
                      <a:pt x="133" y="3132"/>
                    </a:lnTo>
                    <a:lnTo>
                      <a:pt x="145" y="3132"/>
                    </a:lnTo>
                    <a:lnTo>
                      <a:pt x="156" y="3131"/>
                    </a:lnTo>
                    <a:lnTo>
                      <a:pt x="168" y="3130"/>
                    </a:lnTo>
                    <a:lnTo>
                      <a:pt x="181" y="3127"/>
                    </a:lnTo>
                    <a:lnTo>
                      <a:pt x="194" y="3125"/>
                    </a:lnTo>
                    <a:lnTo>
                      <a:pt x="207" y="3121"/>
                    </a:lnTo>
                    <a:lnTo>
                      <a:pt x="219" y="3117"/>
                    </a:lnTo>
                    <a:lnTo>
                      <a:pt x="233" y="3113"/>
                    </a:lnTo>
                    <a:lnTo>
                      <a:pt x="246" y="3108"/>
                    </a:lnTo>
                    <a:lnTo>
                      <a:pt x="275" y="3097"/>
                    </a:lnTo>
                    <a:lnTo>
                      <a:pt x="303" y="3085"/>
                    </a:lnTo>
                    <a:lnTo>
                      <a:pt x="332" y="3071"/>
                    </a:lnTo>
                    <a:lnTo>
                      <a:pt x="362" y="3056"/>
                    </a:lnTo>
                    <a:lnTo>
                      <a:pt x="391" y="3040"/>
                    </a:lnTo>
                    <a:lnTo>
                      <a:pt x="420" y="3023"/>
                    </a:lnTo>
                    <a:lnTo>
                      <a:pt x="450" y="3005"/>
                    </a:lnTo>
                    <a:lnTo>
                      <a:pt x="479" y="2988"/>
                    </a:lnTo>
                    <a:lnTo>
                      <a:pt x="507" y="2969"/>
                    </a:lnTo>
                    <a:lnTo>
                      <a:pt x="535" y="2951"/>
                    </a:lnTo>
                    <a:lnTo>
                      <a:pt x="562" y="2933"/>
                    </a:lnTo>
                    <a:lnTo>
                      <a:pt x="587" y="2915"/>
                    </a:lnTo>
                    <a:lnTo>
                      <a:pt x="612" y="2898"/>
                    </a:lnTo>
                    <a:lnTo>
                      <a:pt x="636" y="2880"/>
                    </a:lnTo>
                    <a:lnTo>
                      <a:pt x="660" y="2863"/>
                    </a:lnTo>
                    <a:lnTo>
                      <a:pt x="683" y="2847"/>
                    </a:lnTo>
                    <a:lnTo>
                      <a:pt x="704" y="2830"/>
                    </a:lnTo>
                    <a:lnTo>
                      <a:pt x="726" y="2813"/>
                    </a:lnTo>
                    <a:lnTo>
                      <a:pt x="747" y="2797"/>
                    </a:lnTo>
                    <a:lnTo>
                      <a:pt x="767" y="2780"/>
                    </a:lnTo>
                    <a:lnTo>
                      <a:pt x="807" y="2748"/>
                    </a:lnTo>
                    <a:lnTo>
                      <a:pt x="845" y="2716"/>
                    </a:lnTo>
                    <a:lnTo>
                      <a:pt x="920" y="2652"/>
                    </a:lnTo>
                    <a:lnTo>
                      <a:pt x="958" y="2621"/>
                    </a:lnTo>
                    <a:lnTo>
                      <a:pt x="995" y="2588"/>
                    </a:lnTo>
                    <a:lnTo>
                      <a:pt x="1034" y="2556"/>
                    </a:lnTo>
                    <a:lnTo>
                      <a:pt x="1073" y="2523"/>
                    </a:lnTo>
                    <a:lnTo>
                      <a:pt x="1113" y="2489"/>
                    </a:lnTo>
                    <a:lnTo>
                      <a:pt x="1153" y="2456"/>
                    </a:lnTo>
                    <a:lnTo>
                      <a:pt x="1194" y="2421"/>
                    </a:lnTo>
                    <a:lnTo>
                      <a:pt x="1234" y="2386"/>
                    </a:lnTo>
                    <a:lnTo>
                      <a:pt x="1275" y="2351"/>
                    </a:lnTo>
                    <a:lnTo>
                      <a:pt x="1315" y="2314"/>
                    </a:lnTo>
                    <a:lnTo>
                      <a:pt x="1354" y="2278"/>
                    </a:lnTo>
                    <a:lnTo>
                      <a:pt x="1393" y="2240"/>
                    </a:lnTo>
                    <a:lnTo>
                      <a:pt x="1431" y="2202"/>
                    </a:lnTo>
                    <a:lnTo>
                      <a:pt x="1467" y="2163"/>
                    </a:lnTo>
                    <a:lnTo>
                      <a:pt x="1503" y="2123"/>
                    </a:lnTo>
                    <a:lnTo>
                      <a:pt x="1537" y="2083"/>
                    </a:lnTo>
                    <a:lnTo>
                      <a:pt x="1571" y="2042"/>
                    </a:lnTo>
                    <a:lnTo>
                      <a:pt x="1604" y="2001"/>
                    </a:lnTo>
                    <a:lnTo>
                      <a:pt x="1670" y="1917"/>
                    </a:lnTo>
                    <a:lnTo>
                      <a:pt x="1734" y="1833"/>
                    </a:lnTo>
                    <a:lnTo>
                      <a:pt x="1798" y="1750"/>
                    </a:lnTo>
                    <a:lnTo>
                      <a:pt x="1831" y="1708"/>
                    </a:lnTo>
                    <a:lnTo>
                      <a:pt x="1865" y="1667"/>
                    </a:lnTo>
                    <a:lnTo>
                      <a:pt x="1932" y="1585"/>
                    </a:lnTo>
                    <a:lnTo>
                      <a:pt x="2001" y="1503"/>
                    </a:lnTo>
                    <a:lnTo>
                      <a:pt x="2068" y="1421"/>
                    </a:lnTo>
                    <a:lnTo>
                      <a:pt x="2101" y="1380"/>
                    </a:lnTo>
                    <a:lnTo>
                      <a:pt x="2132" y="1338"/>
                    </a:lnTo>
                    <a:lnTo>
                      <a:pt x="2163" y="1295"/>
                    </a:lnTo>
                    <a:lnTo>
                      <a:pt x="2194" y="1251"/>
                    </a:lnTo>
                    <a:lnTo>
                      <a:pt x="2223" y="1207"/>
                    </a:lnTo>
                    <a:lnTo>
                      <a:pt x="2250" y="1163"/>
                    </a:lnTo>
                    <a:lnTo>
                      <a:pt x="2277" y="1117"/>
                    </a:lnTo>
                    <a:lnTo>
                      <a:pt x="2303" y="1071"/>
                    </a:lnTo>
                    <a:lnTo>
                      <a:pt x="2329" y="1025"/>
                    </a:lnTo>
                    <a:lnTo>
                      <a:pt x="2353" y="977"/>
                    </a:lnTo>
                    <a:lnTo>
                      <a:pt x="2377" y="930"/>
                    </a:lnTo>
                    <a:lnTo>
                      <a:pt x="2400" y="882"/>
                    </a:lnTo>
                    <a:lnTo>
                      <a:pt x="2446" y="786"/>
                    </a:lnTo>
                    <a:lnTo>
                      <a:pt x="2491" y="69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66F14E1D-366B-E687-99CA-0A326C940E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5" y="1046"/>
                <a:ext cx="1361" cy="1922"/>
              </a:xfrm>
              <a:custGeom>
                <a:avLst/>
                <a:gdLst>
                  <a:gd name="T0" fmla="*/ 764 w 1361"/>
                  <a:gd name="T1" fmla="*/ 90 h 1922"/>
                  <a:gd name="T2" fmla="*/ 658 w 1361"/>
                  <a:gd name="T3" fmla="*/ 181 h 1922"/>
                  <a:gd name="T4" fmla="*/ 558 w 1361"/>
                  <a:gd name="T5" fmla="*/ 276 h 1922"/>
                  <a:gd name="T6" fmla="*/ 511 w 1361"/>
                  <a:gd name="T7" fmla="*/ 326 h 1922"/>
                  <a:gd name="T8" fmla="*/ 466 w 1361"/>
                  <a:gd name="T9" fmla="*/ 378 h 1922"/>
                  <a:gd name="T10" fmla="*/ 424 w 1361"/>
                  <a:gd name="T11" fmla="*/ 431 h 1922"/>
                  <a:gd name="T12" fmla="*/ 385 w 1361"/>
                  <a:gd name="T13" fmla="*/ 487 h 1922"/>
                  <a:gd name="T14" fmla="*/ 350 w 1361"/>
                  <a:gd name="T15" fmla="*/ 545 h 1922"/>
                  <a:gd name="T16" fmla="*/ 317 w 1361"/>
                  <a:gd name="T17" fmla="*/ 605 h 1922"/>
                  <a:gd name="T18" fmla="*/ 287 w 1361"/>
                  <a:gd name="T19" fmla="*/ 666 h 1922"/>
                  <a:gd name="T20" fmla="*/ 233 w 1361"/>
                  <a:gd name="T21" fmla="*/ 794 h 1922"/>
                  <a:gd name="T22" fmla="*/ 185 w 1361"/>
                  <a:gd name="T23" fmla="*/ 924 h 1922"/>
                  <a:gd name="T24" fmla="*/ 116 w 1361"/>
                  <a:gd name="T25" fmla="*/ 1122 h 1922"/>
                  <a:gd name="T26" fmla="*/ 70 w 1361"/>
                  <a:gd name="T27" fmla="*/ 1251 h 1922"/>
                  <a:gd name="T28" fmla="*/ 40 w 1361"/>
                  <a:gd name="T29" fmla="*/ 1348 h 1922"/>
                  <a:gd name="T30" fmla="*/ 23 w 1361"/>
                  <a:gd name="T31" fmla="*/ 1414 h 1922"/>
                  <a:gd name="T32" fmla="*/ 10 w 1361"/>
                  <a:gd name="T33" fmla="*/ 1481 h 1922"/>
                  <a:gd name="T34" fmla="*/ 2 w 1361"/>
                  <a:gd name="T35" fmla="*/ 1550 h 1922"/>
                  <a:gd name="T36" fmla="*/ 0 w 1361"/>
                  <a:gd name="T37" fmla="*/ 1621 h 1922"/>
                  <a:gd name="T38" fmla="*/ 4 w 1361"/>
                  <a:gd name="T39" fmla="*/ 1694 h 1922"/>
                  <a:gd name="T40" fmla="*/ 17 w 1361"/>
                  <a:gd name="T41" fmla="*/ 1770 h 1922"/>
                  <a:gd name="T42" fmla="*/ 27 w 1361"/>
                  <a:gd name="T43" fmla="*/ 1808 h 1922"/>
                  <a:gd name="T44" fmla="*/ 40 w 1361"/>
                  <a:gd name="T45" fmla="*/ 1843 h 1922"/>
                  <a:gd name="T46" fmla="*/ 56 w 1361"/>
                  <a:gd name="T47" fmla="*/ 1874 h 1922"/>
                  <a:gd name="T48" fmla="*/ 75 w 1361"/>
                  <a:gd name="T49" fmla="*/ 1898 h 1922"/>
                  <a:gd name="T50" fmla="*/ 99 w 1361"/>
                  <a:gd name="T51" fmla="*/ 1914 h 1922"/>
                  <a:gd name="T52" fmla="*/ 127 w 1361"/>
                  <a:gd name="T53" fmla="*/ 1922 h 1922"/>
                  <a:gd name="T54" fmla="*/ 157 w 1361"/>
                  <a:gd name="T55" fmla="*/ 1922 h 1922"/>
                  <a:gd name="T56" fmla="*/ 191 w 1361"/>
                  <a:gd name="T57" fmla="*/ 1915 h 1922"/>
                  <a:gd name="T58" fmla="*/ 226 w 1361"/>
                  <a:gd name="T59" fmla="*/ 1903 h 1922"/>
                  <a:gd name="T60" fmla="*/ 261 w 1361"/>
                  <a:gd name="T61" fmla="*/ 1887 h 1922"/>
                  <a:gd name="T62" fmla="*/ 297 w 1361"/>
                  <a:gd name="T63" fmla="*/ 1867 h 1922"/>
                  <a:gd name="T64" fmla="*/ 367 w 1361"/>
                  <a:gd name="T65" fmla="*/ 1822 h 1922"/>
                  <a:gd name="T66" fmla="*/ 429 w 1361"/>
                  <a:gd name="T67" fmla="*/ 1775 h 1922"/>
                  <a:gd name="T68" fmla="*/ 484 w 1361"/>
                  <a:gd name="T69" fmla="*/ 1726 h 1922"/>
                  <a:gd name="T70" fmla="*/ 534 w 1361"/>
                  <a:gd name="T71" fmla="*/ 1675 h 1922"/>
                  <a:gd name="T72" fmla="*/ 579 w 1361"/>
                  <a:gd name="T73" fmla="*/ 1623 h 1922"/>
                  <a:gd name="T74" fmla="*/ 621 w 1361"/>
                  <a:gd name="T75" fmla="*/ 1571 h 1922"/>
                  <a:gd name="T76" fmla="*/ 698 w 1361"/>
                  <a:gd name="T77" fmla="*/ 1463 h 1922"/>
                  <a:gd name="T78" fmla="*/ 772 w 1361"/>
                  <a:gd name="T79" fmla="*/ 1355 h 1922"/>
                  <a:gd name="T80" fmla="*/ 851 w 1361"/>
                  <a:gd name="T81" fmla="*/ 1245 h 1922"/>
                  <a:gd name="T82" fmla="*/ 974 w 1361"/>
                  <a:gd name="T83" fmla="*/ 1078 h 1922"/>
                  <a:gd name="T84" fmla="*/ 1054 w 1361"/>
                  <a:gd name="T85" fmla="*/ 964 h 1922"/>
                  <a:gd name="T86" fmla="*/ 1110 w 1361"/>
                  <a:gd name="T87" fmla="*/ 876 h 1922"/>
                  <a:gd name="T88" fmla="*/ 1144 w 1361"/>
                  <a:gd name="T89" fmla="*/ 816 h 1922"/>
                  <a:gd name="T90" fmla="*/ 1175 w 1361"/>
                  <a:gd name="T91" fmla="*/ 755 h 1922"/>
                  <a:gd name="T92" fmla="*/ 1204 w 1361"/>
                  <a:gd name="T93" fmla="*/ 693 h 1922"/>
                  <a:gd name="T94" fmla="*/ 1242 w 1361"/>
                  <a:gd name="T95" fmla="*/ 597 h 1922"/>
                  <a:gd name="T96" fmla="*/ 1287 w 1361"/>
                  <a:gd name="T97" fmla="*/ 466 h 1922"/>
                  <a:gd name="T98" fmla="*/ 1325 w 1361"/>
                  <a:gd name="T99" fmla="*/ 333 h 192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61"/>
                  <a:gd name="T151" fmla="*/ 0 h 1922"/>
                  <a:gd name="T152" fmla="*/ 1361 w 1361"/>
                  <a:gd name="T153" fmla="*/ 1922 h 192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61" h="1922">
                    <a:moveTo>
                      <a:pt x="872" y="0"/>
                    </a:moveTo>
                    <a:lnTo>
                      <a:pt x="764" y="90"/>
                    </a:lnTo>
                    <a:lnTo>
                      <a:pt x="710" y="135"/>
                    </a:lnTo>
                    <a:lnTo>
                      <a:pt x="658" y="181"/>
                    </a:lnTo>
                    <a:lnTo>
                      <a:pt x="607" y="228"/>
                    </a:lnTo>
                    <a:lnTo>
                      <a:pt x="558" y="276"/>
                    </a:lnTo>
                    <a:lnTo>
                      <a:pt x="534" y="302"/>
                    </a:lnTo>
                    <a:lnTo>
                      <a:pt x="511" y="326"/>
                    </a:lnTo>
                    <a:lnTo>
                      <a:pt x="488" y="352"/>
                    </a:lnTo>
                    <a:lnTo>
                      <a:pt x="466" y="378"/>
                    </a:lnTo>
                    <a:lnTo>
                      <a:pt x="445" y="404"/>
                    </a:lnTo>
                    <a:lnTo>
                      <a:pt x="424" y="431"/>
                    </a:lnTo>
                    <a:lnTo>
                      <a:pt x="404" y="459"/>
                    </a:lnTo>
                    <a:lnTo>
                      <a:pt x="385" y="487"/>
                    </a:lnTo>
                    <a:lnTo>
                      <a:pt x="367" y="516"/>
                    </a:lnTo>
                    <a:lnTo>
                      <a:pt x="350" y="545"/>
                    </a:lnTo>
                    <a:lnTo>
                      <a:pt x="333" y="575"/>
                    </a:lnTo>
                    <a:lnTo>
                      <a:pt x="317" y="605"/>
                    </a:lnTo>
                    <a:lnTo>
                      <a:pt x="301" y="636"/>
                    </a:lnTo>
                    <a:lnTo>
                      <a:pt x="287" y="666"/>
                    </a:lnTo>
                    <a:lnTo>
                      <a:pt x="259" y="730"/>
                    </a:lnTo>
                    <a:lnTo>
                      <a:pt x="233" y="794"/>
                    </a:lnTo>
                    <a:lnTo>
                      <a:pt x="208" y="859"/>
                    </a:lnTo>
                    <a:lnTo>
                      <a:pt x="185" y="924"/>
                    </a:lnTo>
                    <a:lnTo>
                      <a:pt x="162" y="990"/>
                    </a:lnTo>
                    <a:lnTo>
                      <a:pt x="116" y="1122"/>
                    </a:lnTo>
                    <a:lnTo>
                      <a:pt x="93" y="1186"/>
                    </a:lnTo>
                    <a:lnTo>
                      <a:pt x="70" y="1251"/>
                    </a:lnTo>
                    <a:lnTo>
                      <a:pt x="50" y="1315"/>
                    </a:lnTo>
                    <a:lnTo>
                      <a:pt x="40" y="1348"/>
                    </a:lnTo>
                    <a:lnTo>
                      <a:pt x="31" y="1381"/>
                    </a:lnTo>
                    <a:lnTo>
                      <a:pt x="23" y="1414"/>
                    </a:lnTo>
                    <a:lnTo>
                      <a:pt x="16" y="1447"/>
                    </a:lnTo>
                    <a:lnTo>
                      <a:pt x="10" y="1481"/>
                    </a:lnTo>
                    <a:lnTo>
                      <a:pt x="5" y="1515"/>
                    </a:lnTo>
                    <a:lnTo>
                      <a:pt x="2" y="1550"/>
                    </a:lnTo>
                    <a:lnTo>
                      <a:pt x="0" y="1585"/>
                    </a:lnTo>
                    <a:lnTo>
                      <a:pt x="0" y="1621"/>
                    </a:lnTo>
                    <a:lnTo>
                      <a:pt x="2" y="1657"/>
                    </a:lnTo>
                    <a:lnTo>
                      <a:pt x="4" y="1694"/>
                    </a:lnTo>
                    <a:lnTo>
                      <a:pt x="10" y="1732"/>
                    </a:lnTo>
                    <a:lnTo>
                      <a:pt x="17" y="1770"/>
                    </a:lnTo>
                    <a:lnTo>
                      <a:pt x="22" y="1790"/>
                    </a:lnTo>
                    <a:lnTo>
                      <a:pt x="27" y="1808"/>
                    </a:lnTo>
                    <a:lnTo>
                      <a:pt x="33" y="1826"/>
                    </a:lnTo>
                    <a:lnTo>
                      <a:pt x="40" y="1843"/>
                    </a:lnTo>
                    <a:lnTo>
                      <a:pt x="47" y="1859"/>
                    </a:lnTo>
                    <a:lnTo>
                      <a:pt x="56" y="1874"/>
                    </a:lnTo>
                    <a:lnTo>
                      <a:pt x="65" y="1886"/>
                    </a:lnTo>
                    <a:lnTo>
                      <a:pt x="75" y="1898"/>
                    </a:lnTo>
                    <a:lnTo>
                      <a:pt x="86" y="1907"/>
                    </a:lnTo>
                    <a:lnTo>
                      <a:pt x="99" y="1914"/>
                    </a:lnTo>
                    <a:lnTo>
                      <a:pt x="112" y="1919"/>
                    </a:lnTo>
                    <a:lnTo>
                      <a:pt x="127" y="1922"/>
                    </a:lnTo>
                    <a:lnTo>
                      <a:pt x="141" y="1922"/>
                    </a:lnTo>
                    <a:lnTo>
                      <a:pt x="157" y="1922"/>
                    </a:lnTo>
                    <a:lnTo>
                      <a:pt x="174" y="1919"/>
                    </a:lnTo>
                    <a:lnTo>
                      <a:pt x="191" y="1915"/>
                    </a:lnTo>
                    <a:lnTo>
                      <a:pt x="208" y="1910"/>
                    </a:lnTo>
                    <a:lnTo>
                      <a:pt x="226" y="1903"/>
                    </a:lnTo>
                    <a:lnTo>
                      <a:pt x="244" y="1895"/>
                    </a:lnTo>
                    <a:lnTo>
                      <a:pt x="261" y="1887"/>
                    </a:lnTo>
                    <a:lnTo>
                      <a:pt x="280" y="1877"/>
                    </a:lnTo>
                    <a:lnTo>
                      <a:pt x="297" y="1867"/>
                    </a:lnTo>
                    <a:lnTo>
                      <a:pt x="333" y="1845"/>
                    </a:lnTo>
                    <a:lnTo>
                      <a:pt x="367" y="1822"/>
                    </a:lnTo>
                    <a:lnTo>
                      <a:pt x="398" y="1798"/>
                    </a:lnTo>
                    <a:lnTo>
                      <a:pt x="429" y="1775"/>
                    </a:lnTo>
                    <a:lnTo>
                      <a:pt x="457" y="1750"/>
                    </a:lnTo>
                    <a:lnTo>
                      <a:pt x="484" y="1726"/>
                    </a:lnTo>
                    <a:lnTo>
                      <a:pt x="510" y="1700"/>
                    </a:lnTo>
                    <a:lnTo>
                      <a:pt x="534" y="1675"/>
                    </a:lnTo>
                    <a:lnTo>
                      <a:pt x="557" y="1649"/>
                    </a:lnTo>
                    <a:lnTo>
                      <a:pt x="579" y="1623"/>
                    </a:lnTo>
                    <a:lnTo>
                      <a:pt x="601" y="1597"/>
                    </a:lnTo>
                    <a:lnTo>
                      <a:pt x="621" y="1571"/>
                    </a:lnTo>
                    <a:lnTo>
                      <a:pt x="660" y="1517"/>
                    </a:lnTo>
                    <a:lnTo>
                      <a:pt x="698" y="1463"/>
                    </a:lnTo>
                    <a:lnTo>
                      <a:pt x="735" y="1409"/>
                    </a:lnTo>
                    <a:lnTo>
                      <a:pt x="772" y="1355"/>
                    </a:lnTo>
                    <a:lnTo>
                      <a:pt x="811" y="1299"/>
                    </a:lnTo>
                    <a:lnTo>
                      <a:pt x="851" y="1245"/>
                    </a:lnTo>
                    <a:lnTo>
                      <a:pt x="892" y="1190"/>
                    </a:lnTo>
                    <a:lnTo>
                      <a:pt x="974" y="1078"/>
                    </a:lnTo>
                    <a:lnTo>
                      <a:pt x="1015" y="1022"/>
                    </a:lnTo>
                    <a:lnTo>
                      <a:pt x="1054" y="964"/>
                    </a:lnTo>
                    <a:lnTo>
                      <a:pt x="1092" y="906"/>
                    </a:lnTo>
                    <a:lnTo>
                      <a:pt x="1110" y="876"/>
                    </a:lnTo>
                    <a:lnTo>
                      <a:pt x="1128" y="846"/>
                    </a:lnTo>
                    <a:lnTo>
                      <a:pt x="1144" y="816"/>
                    </a:lnTo>
                    <a:lnTo>
                      <a:pt x="1160" y="786"/>
                    </a:lnTo>
                    <a:lnTo>
                      <a:pt x="1175" y="755"/>
                    </a:lnTo>
                    <a:lnTo>
                      <a:pt x="1190" y="724"/>
                    </a:lnTo>
                    <a:lnTo>
                      <a:pt x="1204" y="693"/>
                    </a:lnTo>
                    <a:lnTo>
                      <a:pt x="1217" y="661"/>
                    </a:lnTo>
                    <a:lnTo>
                      <a:pt x="1242" y="597"/>
                    </a:lnTo>
                    <a:lnTo>
                      <a:pt x="1265" y="532"/>
                    </a:lnTo>
                    <a:lnTo>
                      <a:pt x="1287" y="466"/>
                    </a:lnTo>
                    <a:lnTo>
                      <a:pt x="1306" y="400"/>
                    </a:lnTo>
                    <a:lnTo>
                      <a:pt x="1325" y="333"/>
                    </a:lnTo>
                    <a:lnTo>
                      <a:pt x="1361" y="19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14">
                <a:extLst>
                  <a:ext uri="{FF2B5EF4-FFF2-40B4-BE49-F238E27FC236}">
                    <a16:creationId xmlns:a16="http://schemas.microsoft.com/office/drawing/2014/main" id="{3C38AA62-61FA-711B-BC6B-A0DAFDCAA6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427501">
                <a:off x="720" y="525"/>
                <a:ext cx="2520" cy="10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SG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15">
                <a:extLst>
                  <a:ext uri="{FF2B5EF4-FFF2-40B4-BE49-F238E27FC236}">
                    <a16:creationId xmlns:a16="http://schemas.microsoft.com/office/drawing/2014/main" id="{653352D4-BC5C-FDA6-3130-321D327DC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970155">
                <a:off x="2340" y="870"/>
                <a:ext cx="2520" cy="10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SG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18" name="Line 16">
                <a:extLst>
                  <a:ext uri="{FF2B5EF4-FFF2-40B4-BE49-F238E27FC236}">
                    <a16:creationId xmlns:a16="http://schemas.microsoft.com/office/drawing/2014/main" id="{E1270DFF-0628-B255-E930-4FEF1A3C78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-3" y="1105"/>
                <a:ext cx="520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17">
                <a:extLst>
                  <a:ext uri="{FF2B5EF4-FFF2-40B4-BE49-F238E27FC236}">
                    <a16:creationId xmlns:a16="http://schemas.microsoft.com/office/drawing/2014/main" id="{D372AA58-9B0A-F4F3-8571-8B18FAEAF77C}"/>
                  </a:ext>
                </a:extLst>
              </p:cNvPr>
              <p:cNvSpPr>
                <a:spLocks/>
              </p:cNvSpPr>
              <p:nvPr/>
            </p:nvSpPr>
            <p:spPr bwMode="auto">
              <a:xfrm rot="535918">
                <a:off x="-30" y="1796"/>
                <a:ext cx="5282" cy="603"/>
              </a:xfrm>
              <a:custGeom>
                <a:avLst/>
                <a:gdLst>
                  <a:gd name="T0" fmla="*/ 0 w 3181"/>
                  <a:gd name="T1" fmla="*/ 160 h 645"/>
                  <a:gd name="T2" fmla="*/ 410 w 3181"/>
                  <a:gd name="T3" fmla="*/ 81 h 645"/>
                  <a:gd name="T4" fmla="*/ 615 w 3181"/>
                  <a:gd name="T5" fmla="*/ 47 h 645"/>
                  <a:gd name="T6" fmla="*/ 822 w 3181"/>
                  <a:gd name="T7" fmla="*/ 21 h 645"/>
                  <a:gd name="T8" fmla="*/ 1029 w 3181"/>
                  <a:gd name="T9" fmla="*/ 5 h 645"/>
                  <a:gd name="T10" fmla="*/ 1236 w 3181"/>
                  <a:gd name="T11" fmla="*/ 0 h 645"/>
                  <a:gd name="T12" fmla="*/ 1444 w 3181"/>
                  <a:gd name="T13" fmla="*/ 8 h 645"/>
                  <a:gd name="T14" fmla="*/ 1652 w 3181"/>
                  <a:gd name="T15" fmla="*/ 27 h 645"/>
                  <a:gd name="T16" fmla="*/ 1859 w 3181"/>
                  <a:gd name="T17" fmla="*/ 59 h 645"/>
                  <a:gd name="T18" fmla="*/ 2063 w 3181"/>
                  <a:gd name="T19" fmla="*/ 103 h 645"/>
                  <a:gd name="T20" fmla="*/ 2264 w 3181"/>
                  <a:gd name="T21" fmla="*/ 160 h 645"/>
                  <a:gd name="T22" fmla="*/ 2461 w 3181"/>
                  <a:gd name="T23" fmla="*/ 231 h 645"/>
                  <a:gd name="T24" fmla="*/ 2649 w 3181"/>
                  <a:gd name="T25" fmla="*/ 317 h 645"/>
                  <a:gd name="T26" fmla="*/ 2831 w 3181"/>
                  <a:gd name="T27" fmla="*/ 418 h 645"/>
                  <a:gd name="T28" fmla="*/ 3181 w 3181"/>
                  <a:gd name="T29" fmla="*/ 645 h 6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81"/>
                  <a:gd name="T46" fmla="*/ 0 h 645"/>
                  <a:gd name="T47" fmla="*/ 3181 w 3181"/>
                  <a:gd name="T48" fmla="*/ 645 h 64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81" h="645">
                    <a:moveTo>
                      <a:pt x="0" y="160"/>
                    </a:moveTo>
                    <a:lnTo>
                      <a:pt x="410" y="81"/>
                    </a:lnTo>
                    <a:lnTo>
                      <a:pt x="615" y="47"/>
                    </a:lnTo>
                    <a:lnTo>
                      <a:pt x="822" y="21"/>
                    </a:lnTo>
                    <a:lnTo>
                      <a:pt x="1029" y="5"/>
                    </a:lnTo>
                    <a:lnTo>
                      <a:pt x="1236" y="0"/>
                    </a:lnTo>
                    <a:lnTo>
                      <a:pt x="1444" y="8"/>
                    </a:lnTo>
                    <a:lnTo>
                      <a:pt x="1652" y="27"/>
                    </a:lnTo>
                    <a:lnTo>
                      <a:pt x="1859" y="59"/>
                    </a:lnTo>
                    <a:lnTo>
                      <a:pt x="2063" y="103"/>
                    </a:lnTo>
                    <a:lnTo>
                      <a:pt x="2264" y="160"/>
                    </a:lnTo>
                    <a:lnTo>
                      <a:pt x="2461" y="231"/>
                    </a:lnTo>
                    <a:lnTo>
                      <a:pt x="2649" y="317"/>
                    </a:lnTo>
                    <a:lnTo>
                      <a:pt x="2831" y="418"/>
                    </a:lnTo>
                    <a:lnTo>
                      <a:pt x="3181" y="645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id="{A660F1FF-4C21-9E72-BB07-B53B32EC9F37}"/>
                  </a:ext>
                </a:extLst>
              </p:cNvPr>
              <p:cNvSpPr>
                <a:spLocks/>
              </p:cNvSpPr>
              <p:nvPr/>
            </p:nvSpPr>
            <p:spPr bwMode="auto">
              <a:xfrm rot="535918">
                <a:off x="-17" y="2501"/>
                <a:ext cx="5282" cy="603"/>
              </a:xfrm>
              <a:custGeom>
                <a:avLst/>
                <a:gdLst>
                  <a:gd name="T0" fmla="*/ 0 w 3181"/>
                  <a:gd name="T1" fmla="*/ 160 h 645"/>
                  <a:gd name="T2" fmla="*/ 410 w 3181"/>
                  <a:gd name="T3" fmla="*/ 81 h 645"/>
                  <a:gd name="T4" fmla="*/ 615 w 3181"/>
                  <a:gd name="T5" fmla="*/ 47 h 645"/>
                  <a:gd name="T6" fmla="*/ 822 w 3181"/>
                  <a:gd name="T7" fmla="*/ 21 h 645"/>
                  <a:gd name="T8" fmla="*/ 1029 w 3181"/>
                  <a:gd name="T9" fmla="*/ 5 h 645"/>
                  <a:gd name="T10" fmla="*/ 1236 w 3181"/>
                  <a:gd name="T11" fmla="*/ 0 h 645"/>
                  <a:gd name="T12" fmla="*/ 1444 w 3181"/>
                  <a:gd name="T13" fmla="*/ 8 h 645"/>
                  <a:gd name="T14" fmla="*/ 1652 w 3181"/>
                  <a:gd name="T15" fmla="*/ 27 h 645"/>
                  <a:gd name="T16" fmla="*/ 1859 w 3181"/>
                  <a:gd name="T17" fmla="*/ 59 h 645"/>
                  <a:gd name="T18" fmla="*/ 2063 w 3181"/>
                  <a:gd name="T19" fmla="*/ 103 h 645"/>
                  <a:gd name="T20" fmla="*/ 2264 w 3181"/>
                  <a:gd name="T21" fmla="*/ 160 h 645"/>
                  <a:gd name="T22" fmla="*/ 2461 w 3181"/>
                  <a:gd name="T23" fmla="*/ 231 h 645"/>
                  <a:gd name="T24" fmla="*/ 2649 w 3181"/>
                  <a:gd name="T25" fmla="*/ 317 h 645"/>
                  <a:gd name="T26" fmla="*/ 2831 w 3181"/>
                  <a:gd name="T27" fmla="*/ 418 h 645"/>
                  <a:gd name="T28" fmla="*/ 3181 w 3181"/>
                  <a:gd name="T29" fmla="*/ 645 h 6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81"/>
                  <a:gd name="T46" fmla="*/ 0 h 645"/>
                  <a:gd name="T47" fmla="*/ 3181 w 3181"/>
                  <a:gd name="T48" fmla="*/ 645 h 64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81" h="645">
                    <a:moveTo>
                      <a:pt x="0" y="160"/>
                    </a:moveTo>
                    <a:lnTo>
                      <a:pt x="410" y="81"/>
                    </a:lnTo>
                    <a:lnTo>
                      <a:pt x="615" y="47"/>
                    </a:lnTo>
                    <a:lnTo>
                      <a:pt x="822" y="21"/>
                    </a:lnTo>
                    <a:lnTo>
                      <a:pt x="1029" y="5"/>
                    </a:lnTo>
                    <a:lnTo>
                      <a:pt x="1236" y="0"/>
                    </a:lnTo>
                    <a:lnTo>
                      <a:pt x="1444" y="8"/>
                    </a:lnTo>
                    <a:lnTo>
                      <a:pt x="1652" y="27"/>
                    </a:lnTo>
                    <a:lnTo>
                      <a:pt x="1859" y="59"/>
                    </a:lnTo>
                    <a:lnTo>
                      <a:pt x="2063" y="103"/>
                    </a:lnTo>
                    <a:lnTo>
                      <a:pt x="2264" y="160"/>
                    </a:lnTo>
                    <a:lnTo>
                      <a:pt x="2461" y="231"/>
                    </a:lnTo>
                    <a:lnTo>
                      <a:pt x="2649" y="317"/>
                    </a:lnTo>
                    <a:lnTo>
                      <a:pt x="2831" y="418"/>
                    </a:lnTo>
                    <a:lnTo>
                      <a:pt x="3181" y="645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19">
                <a:extLst>
                  <a:ext uri="{FF2B5EF4-FFF2-40B4-BE49-F238E27FC236}">
                    <a16:creationId xmlns:a16="http://schemas.microsoft.com/office/drawing/2014/main" id="{35E35C31-544D-8A3E-8920-642207541103}"/>
                  </a:ext>
                </a:extLst>
              </p:cNvPr>
              <p:cNvSpPr>
                <a:spLocks/>
              </p:cNvSpPr>
              <p:nvPr/>
            </p:nvSpPr>
            <p:spPr bwMode="auto">
              <a:xfrm rot="535918">
                <a:off x="-32" y="3206"/>
                <a:ext cx="5282" cy="603"/>
              </a:xfrm>
              <a:custGeom>
                <a:avLst/>
                <a:gdLst>
                  <a:gd name="T0" fmla="*/ 0 w 3181"/>
                  <a:gd name="T1" fmla="*/ 160 h 645"/>
                  <a:gd name="T2" fmla="*/ 410 w 3181"/>
                  <a:gd name="T3" fmla="*/ 81 h 645"/>
                  <a:gd name="T4" fmla="*/ 615 w 3181"/>
                  <a:gd name="T5" fmla="*/ 47 h 645"/>
                  <a:gd name="T6" fmla="*/ 822 w 3181"/>
                  <a:gd name="T7" fmla="*/ 21 h 645"/>
                  <a:gd name="T8" fmla="*/ 1029 w 3181"/>
                  <a:gd name="T9" fmla="*/ 5 h 645"/>
                  <a:gd name="T10" fmla="*/ 1236 w 3181"/>
                  <a:gd name="T11" fmla="*/ 0 h 645"/>
                  <a:gd name="T12" fmla="*/ 1444 w 3181"/>
                  <a:gd name="T13" fmla="*/ 8 h 645"/>
                  <a:gd name="T14" fmla="*/ 1652 w 3181"/>
                  <a:gd name="T15" fmla="*/ 27 h 645"/>
                  <a:gd name="T16" fmla="*/ 1859 w 3181"/>
                  <a:gd name="T17" fmla="*/ 59 h 645"/>
                  <a:gd name="T18" fmla="*/ 2063 w 3181"/>
                  <a:gd name="T19" fmla="*/ 103 h 645"/>
                  <a:gd name="T20" fmla="*/ 2264 w 3181"/>
                  <a:gd name="T21" fmla="*/ 160 h 645"/>
                  <a:gd name="T22" fmla="*/ 2461 w 3181"/>
                  <a:gd name="T23" fmla="*/ 231 h 645"/>
                  <a:gd name="T24" fmla="*/ 2649 w 3181"/>
                  <a:gd name="T25" fmla="*/ 317 h 645"/>
                  <a:gd name="T26" fmla="*/ 2831 w 3181"/>
                  <a:gd name="T27" fmla="*/ 418 h 645"/>
                  <a:gd name="T28" fmla="*/ 3181 w 3181"/>
                  <a:gd name="T29" fmla="*/ 645 h 6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81"/>
                  <a:gd name="T46" fmla="*/ 0 h 645"/>
                  <a:gd name="T47" fmla="*/ 3181 w 3181"/>
                  <a:gd name="T48" fmla="*/ 645 h 64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81" h="645">
                    <a:moveTo>
                      <a:pt x="0" y="160"/>
                    </a:moveTo>
                    <a:lnTo>
                      <a:pt x="410" y="81"/>
                    </a:lnTo>
                    <a:lnTo>
                      <a:pt x="615" y="47"/>
                    </a:lnTo>
                    <a:lnTo>
                      <a:pt x="822" y="21"/>
                    </a:lnTo>
                    <a:lnTo>
                      <a:pt x="1029" y="5"/>
                    </a:lnTo>
                    <a:lnTo>
                      <a:pt x="1236" y="0"/>
                    </a:lnTo>
                    <a:lnTo>
                      <a:pt x="1444" y="8"/>
                    </a:lnTo>
                    <a:lnTo>
                      <a:pt x="1652" y="27"/>
                    </a:lnTo>
                    <a:lnTo>
                      <a:pt x="1859" y="59"/>
                    </a:lnTo>
                    <a:lnTo>
                      <a:pt x="2063" y="103"/>
                    </a:lnTo>
                    <a:lnTo>
                      <a:pt x="2264" y="160"/>
                    </a:lnTo>
                    <a:lnTo>
                      <a:pt x="2461" y="231"/>
                    </a:lnTo>
                    <a:lnTo>
                      <a:pt x="2649" y="317"/>
                    </a:lnTo>
                    <a:lnTo>
                      <a:pt x="2831" y="418"/>
                    </a:lnTo>
                    <a:lnTo>
                      <a:pt x="3181" y="645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20">
                <a:extLst>
                  <a:ext uri="{FF2B5EF4-FFF2-40B4-BE49-F238E27FC236}">
                    <a16:creationId xmlns:a16="http://schemas.microsoft.com/office/drawing/2014/main" id="{06E44C74-8391-C14C-85A7-968A2EB0E2F9}"/>
                  </a:ext>
                </a:extLst>
              </p:cNvPr>
              <p:cNvSpPr>
                <a:spLocks/>
              </p:cNvSpPr>
              <p:nvPr/>
            </p:nvSpPr>
            <p:spPr bwMode="auto">
              <a:xfrm rot="535918">
                <a:off x="-32" y="3791"/>
                <a:ext cx="5282" cy="603"/>
              </a:xfrm>
              <a:custGeom>
                <a:avLst/>
                <a:gdLst>
                  <a:gd name="T0" fmla="*/ 0 w 3181"/>
                  <a:gd name="T1" fmla="*/ 160 h 645"/>
                  <a:gd name="T2" fmla="*/ 410 w 3181"/>
                  <a:gd name="T3" fmla="*/ 81 h 645"/>
                  <a:gd name="T4" fmla="*/ 615 w 3181"/>
                  <a:gd name="T5" fmla="*/ 47 h 645"/>
                  <a:gd name="T6" fmla="*/ 822 w 3181"/>
                  <a:gd name="T7" fmla="*/ 21 h 645"/>
                  <a:gd name="T8" fmla="*/ 1029 w 3181"/>
                  <a:gd name="T9" fmla="*/ 5 h 645"/>
                  <a:gd name="T10" fmla="*/ 1236 w 3181"/>
                  <a:gd name="T11" fmla="*/ 0 h 645"/>
                  <a:gd name="T12" fmla="*/ 1444 w 3181"/>
                  <a:gd name="T13" fmla="*/ 8 h 645"/>
                  <a:gd name="T14" fmla="*/ 1652 w 3181"/>
                  <a:gd name="T15" fmla="*/ 27 h 645"/>
                  <a:gd name="T16" fmla="*/ 1859 w 3181"/>
                  <a:gd name="T17" fmla="*/ 59 h 645"/>
                  <a:gd name="T18" fmla="*/ 2063 w 3181"/>
                  <a:gd name="T19" fmla="*/ 103 h 645"/>
                  <a:gd name="T20" fmla="*/ 2264 w 3181"/>
                  <a:gd name="T21" fmla="*/ 160 h 645"/>
                  <a:gd name="T22" fmla="*/ 2461 w 3181"/>
                  <a:gd name="T23" fmla="*/ 231 h 645"/>
                  <a:gd name="T24" fmla="*/ 2649 w 3181"/>
                  <a:gd name="T25" fmla="*/ 317 h 645"/>
                  <a:gd name="T26" fmla="*/ 2831 w 3181"/>
                  <a:gd name="T27" fmla="*/ 418 h 645"/>
                  <a:gd name="T28" fmla="*/ 3181 w 3181"/>
                  <a:gd name="T29" fmla="*/ 645 h 6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81"/>
                  <a:gd name="T46" fmla="*/ 0 h 645"/>
                  <a:gd name="T47" fmla="*/ 3181 w 3181"/>
                  <a:gd name="T48" fmla="*/ 645 h 64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81" h="645">
                    <a:moveTo>
                      <a:pt x="0" y="160"/>
                    </a:moveTo>
                    <a:lnTo>
                      <a:pt x="410" y="81"/>
                    </a:lnTo>
                    <a:lnTo>
                      <a:pt x="615" y="47"/>
                    </a:lnTo>
                    <a:lnTo>
                      <a:pt x="822" y="21"/>
                    </a:lnTo>
                    <a:lnTo>
                      <a:pt x="1029" y="5"/>
                    </a:lnTo>
                    <a:lnTo>
                      <a:pt x="1236" y="0"/>
                    </a:lnTo>
                    <a:lnTo>
                      <a:pt x="1444" y="8"/>
                    </a:lnTo>
                    <a:lnTo>
                      <a:pt x="1652" y="27"/>
                    </a:lnTo>
                    <a:lnTo>
                      <a:pt x="1859" y="59"/>
                    </a:lnTo>
                    <a:lnTo>
                      <a:pt x="2063" y="103"/>
                    </a:lnTo>
                    <a:lnTo>
                      <a:pt x="2264" y="160"/>
                    </a:lnTo>
                    <a:lnTo>
                      <a:pt x="2461" y="231"/>
                    </a:lnTo>
                    <a:lnTo>
                      <a:pt x="2649" y="317"/>
                    </a:lnTo>
                    <a:lnTo>
                      <a:pt x="2831" y="418"/>
                    </a:lnTo>
                    <a:lnTo>
                      <a:pt x="3181" y="645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21">
                <a:extLst>
                  <a:ext uri="{FF2B5EF4-FFF2-40B4-BE49-F238E27FC236}">
                    <a16:creationId xmlns:a16="http://schemas.microsoft.com/office/drawing/2014/main" id="{153609D7-88C5-405C-2936-9E747A4125B5}"/>
                  </a:ext>
                </a:extLst>
              </p:cNvPr>
              <p:cNvSpPr>
                <a:spLocks/>
              </p:cNvSpPr>
              <p:nvPr/>
            </p:nvSpPr>
            <p:spPr bwMode="auto">
              <a:xfrm rot="535918">
                <a:off x="-47" y="4489"/>
                <a:ext cx="5282" cy="603"/>
              </a:xfrm>
              <a:custGeom>
                <a:avLst/>
                <a:gdLst>
                  <a:gd name="T0" fmla="*/ 0 w 3181"/>
                  <a:gd name="T1" fmla="*/ 160 h 645"/>
                  <a:gd name="T2" fmla="*/ 410 w 3181"/>
                  <a:gd name="T3" fmla="*/ 81 h 645"/>
                  <a:gd name="T4" fmla="*/ 615 w 3181"/>
                  <a:gd name="T5" fmla="*/ 47 h 645"/>
                  <a:gd name="T6" fmla="*/ 822 w 3181"/>
                  <a:gd name="T7" fmla="*/ 21 h 645"/>
                  <a:gd name="T8" fmla="*/ 1029 w 3181"/>
                  <a:gd name="T9" fmla="*/ 5 h 645"/>
                  <a:gd name="T10" fmla="*/ 1236 w 3181"/>
                  <a:gd name="T11" fmla="*/ 0 h 645"/>
                  <a:gd name="T12" fmla="*/ 1444 w 3181"/>
                  <a:gd name="T13" fmla="*/ 8 h 645"/>
                  <a:gd name="T14" fmla="*/ 1652 w 3181"/>
                  <a:gd name="T15" fmla="*/ 27 h 645"/>
                  <a:gd name="T16" fmla="*/ 1859 w 3181"/>
                  <a:gd name="T17" fmla="*/ 59 h 645"/>
                  <a:gd name="T18" fmla="*/ 2063 w 3181"/>
                  <a:gd name="T19" fmla="*/ 103 h 645"/>
                  <a:gd name="T20" fmla="*/ 2264 w 3181"/>
                  <a:gd name="T21" fmla="*/ 160 h 645"/>
                  <a:gd name="T22" fmla="*/ 2461 w 3181"/>
                  <a:gd name="T23" fmla="*/ 231 h 645"/>
                  <a:gd name="T24" fmla="*/ 2649 w 3181"/>
                  <a:gd name="T25" fmla="*/ 317 h 645"/>
                  <a:gd name="T26" fmla="*/ 2831 w 3181"/>
                  <a:gd name="T27" fmla="*/ 418 h 645"/>
                  <a:gd name="T28" fmla="*/ 3181 w 3181"/>
                  <a:gd name="T29" fmla="*/ 645 h 6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81"/>
                  <a:gd name="T46" fmla="*/ 0 h 645"/>
                  <a:gd name="T47" fmla="*/ 3181 w 3181"/>
                  <a:gd name="T48" fmla="*/ 645 h 64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81" h="645">
                    <a:moveTo>
                      <a:pt x="0" y="160"/>
                    </a:moveTo>
                    <a:lnTo>
                      <a:pt x="410" y="81"/>
                    </a:lnTo>
                    <a:lnTo>
                      <a:pt x="615" y="47"/>
                    </a:lnTo>
                    <a:lnTo>
                      <a:pt x="822" y="21"/>
                    </a:lnTo>
                    <a:lnTo>
                      <a:pt x="1029" y="5"/>
                    </a:lnTo>
                    <a:lnTo>
                      <a:pt x="1236" y="0"/>
                    </a:lnTo>
                    <a:lnTo>
                      <a:pt x="1444" y="8"/>
                    </a:lnTo>
                    <a:lnTo>
                      <a:pt x="1652" y="27"/>
                    </a:lnTo>
                    <a:lnTo>
                      <a:pt x="1859" y="59"/>
                    </a:lnTo>
                    <a:lnTo>
                      <a:pt x="2063" y="103"/>
                    </a:lnTo>
                    <a:lnTo>
                      <a:pt x="2264" y="160"/>
                    </a:lnTo>
                    <a:lnTo>
                      <a:pt x="2461" y="231"/>
                    </a:lnTo>
                    <a:lnTo>
                      <a:pt x="2649" y="317"/>
                    </a:lnTo>
                    <a:lnTo>
                      <a:pt x="2831" y="418"/>
                    </a:lnTo>
                    <a:lnTo>
                      <a:pt x="3181" y="645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Text Box 22">
                <a:extLst>
                  <a:ext uri="{FF2B5EF4-FFF2-40B4-BE49-F238E27FC236}">
                    <a16:creationId xmlns:a16="http://schemas.microsoft.com/office/drawing/2014/main" id="{957A2AAE-9794-19D1-941D-D93629C7CF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76" y="719"/>
                <a:ext cx="720" cy="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H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5" name="Text Box 23">
                <a:extLst>
                  <a:ext uri="{FF2B5EF4-FFF2-40B4-BE49-F238E27FC236}">
                    <a16:creationId xmlns:a16="http://schemas.microsoft.com/office/drawing/2014/main" id="{2AFC2B5C-FBB0-3084-4687-17074F16F6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46" y="1185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n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" name="Text Box 24">
                <a:extLst>
                  <a:ext uri="{FF2B5EF4-FFF2-40B4-BE49-F238E27FC236}">
                    <a16:creationId xmlns:a16="http://schemas.microsoft.com/office/drawing/2014/main" id="{FD469C9A-4EB9-7B95-7769-A3BE335CFF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4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n</a:t>
                </a:r>
                <a:r>
                  <a:rPr lang="en-US" altLang="en-US" sz="1200" baseline="-25000">
                    <a:cs typeface="Arial" panose="020B0604020202020204" pitchFamily="34" charset="0"/>
                  </a:rPr>
                  <a:t>i+1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7" name="Text Box 25">
                <a:extLst>
                  <a:ext uri="{FF2B5EF4-FFF2-40B4-BE49-F238E27FC236}">
                    <a16:creationId xmlns:a16="http://schemas.microsoft.com/office/drawing/2014/main" id="{6E0ABDFC-0958-3B39-CE9F-B7437D90E0F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490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n</a:t>
                </a:r>
                <a:r>
                  <a:rPr lang="en-US" altLang="en-US" sz="1200" baseline="-25000">
                    <a:cs typeface="Arial" panose="020B0604020202020204" pitchFamily="34" charset="0"/>
                  </a:rPr>
                  <a:t>i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8" name="Text Box 26">
                <a:extLst>
                  <a:ext uri="{FF2B5EF4-FFF2-40B4-BE49-F238E27FC236}">
                    <a16:creationId xmlns:a16="http://schemas.microsoft.com/office/drawing/2014/main" id="{71B11FC7-D87E-7B45-A068-266C32C52B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" y="3134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n</a:t>
                </a:r>
                <a:r>
                  <a:rPr lang="en-US" altLang="en-US" sz="1200" baseline="-25000">
                    <a:cs typeface="Arial" panose="020B0604020202020204" pitchFamily="34" charset="0"/>
                  </a:rPr>
                  <a:t>2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9" name="Text Box 27">
                <a:extLst>
                  <a:ext uri="{FF2B5EF4-FFF2-40B4-BE49-F238E27FC236}">
                    <a16:creationId xmlns:a16="http://schemas.microsoft.com/office/drawing/2014/main" id="{A36B6F51-0102-98F5-C47C-3BFEFE0527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3839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n</a:t>
                </a:r>
                <a:r>
                  <a:rPr lang="en-US" altLang="en-US" sz="1200" baseline="-25000">
                    <a:cs typeface="Arial" panose="020B0604020202020204" pitchFamily="34" charset="0"/>
                  </a:rPr>
                  <a:t>1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30" name="Text Box 28">
                <a:extLst>
                  <a:ext uri="{FF2B5EF4-FFF2-40B4-BE49-F238E27FC236}">
                    <a16:creationId xmlns:a16="http://schemas.microsoft.com/office/drawing/2014/main" id="{F0355376-AAE9-9E80-E5B7-ECE7CD454CA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0" y="1425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η</a:t>
                </a:r>
                <a:r>
                  <a:rPr lang="en-US" altLang="en-US" sz="1200" baseline="-25000">
                    <a:cs typeface="Arial" panose="020B0604020202020204" pitchFamily="34" charset="0"/>
                  </a:rPr>
                  <a:t>1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 Box 29">
                <a:extLst>
                  <a:ext uri="{FF2B5EF4-FFF2-40B4-BE49-F238E27FC236}">
                    <a16:creationId xmlns:a16="http://schemas.microsoft.com/office/drawing/2014/main" id="{A2EB97B5-DA1A-CA0E-F333-98CF409141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30" y="1665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η</a:t>
                </a:r>
                <a:r>
                  <a:rPr lang="en-US" altLang="en-US" sz="1200" baseline="-25000">
                    <a:cs typeface="Arial" panose="020B0604020202020204" pitchFamily="34" charset="0"/>
                  </a:rPr>
                  <a:t>2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32" name="Text Box 30">
                <a:extLst>
                  <a:ext uri="{FF2B5EF4-FFF2-40B4-BE49-F238E27FC236}">
                    <a16:creationId xmlns:a16="http://schemas.microsoft.com/office/drawing/2014/main" id="{3CD4F8A7-BF17-57ED-4407-C79E007E7EB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25" y="1845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η</a:t>
                </a:r>
                <a:r>
                  <a:rPr lang="en-US" altLang="en-US" sz="1200" baseline="-25000">
                    <a:cs typeface="Arial" panose="020B0604020202020204" pitchFamily="34" charset="0"/>
                  </a:rPr>
                  <a:t>3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33" name="Text Box 31">
                <a:extLst>
                  <a:ext uri="{FF2B5EF4-FFF2-40B4-BE49-F238E27FC236}">
                    <a16:creationId xmlns:a16="http://schemas.microsoft.com/office/drawing/2014/main" id="{37EFC853-9779-3D8C-FF7F-86C5727430C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5" y="1950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η</a:t>
                </a:r>
                <a:r>
                  <a:rPr lang="en-US" altLang="en-US" sz="1200" baseline="-25000">
                    <a:cs typeface="Arial" panose="020B0604020202020204" pitchFamily="34" charset="0"/>
                  </a:rPr>
                  <a:t>4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34" name="Text Box 32">
                <a:extLst>
                  <a:ext uri="{FF2B5EF4-FFF2-40B4-BE49-F238E27FC236}">
                    <a16:creationId xmlns:a16="http://schemas.microsoft.com/office/drawing/2014/main" id="{48D341AB-88B1-765F-32DE-680C4A6B9AF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30" y="2040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η</a:t>
                </a:r>
                <a:r>
                  <a:rPr lang="en-US" altLang="en-US" sz="1200" baseline="-25000">
                    <a:cs typeface="Arial" panose="020B0604020202020204" pitchFamily="34" charset="0"/>
                  </a:rPr>
                  <a:t>4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35" name="Text Box 33">
                <a:extLst>
                  <a:ext uri="{FF2B5EF4-FFF2-40B4-BE49-F238E27FC236}">
                    <a16:creationId xmlns:a16="http://schemas.microsoft.com/office/drawing/2014/main" id="{CE91AFEE-AA8A-9AE1-1B5A-A378523A99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5" y="2235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η</a:t>
                </a:r>
                <a:r>
                  <a:rPr lang="en-US" altLang="en-US" sz="1200" baseline="-25000">
                    <a:cs typeface="Arial" panose="020B0604020202020204" pitchFamily="34" charset="0"/>
                  </a:rPr>
                  <a:t>3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36" name="Text Box 34">
                <a:extLst>
                  <a:ext uri="{FF2B5EF4-FFF2-40B4-BE49-F238E27FC236}">
                    <a16:creationId xmlns:a16="http://schemas.microsoft.com/office/drawing/2014/main" id="{783765FE-6E95-A77A-060D-CF27B56E5D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95" y="2325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η</a:t>
                </a:r>
                <a:r>
                  <a:rPr lang="en-US" altLang="en-US" sz="1200" baseline="-25000">
                    <a:cs typeface="Arial" panose="020B0604020202020204" pitchFamily="34" charset="0"/>
                  </a:rPr>
                  <a:t>2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37" name="Text Box 35">
                <a:extLst>
                  <a:ext uri="{FF2B5EF4-FFF2-40B4-BE49-F238E27FC236}">
                    <a16:creationId xmlns:a16="http://schemas.microsoft.com/office/drawing/2014/main" id="{8747E6FC-D935-C74B-A340-5DA78F984D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40" y="2565"/>
                <a:ext cx="720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cs typeface="Arial" panose="020B0604020202020204" pitchFamily="34" charset="0"/>
                  </a:rPr>
                  <a:t>η</a:t>
                </a:r>
                <a:r>
                  <a:rPr lang="en-US" altLang="en-US" sz="1200" baseline="-25000">
                    <a:cs typeface="Arial" panose="020B0604020202020204" pitchFamily="34" charset="0"/>
                  </a:rPr>
                  <a:t>1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" name="Text Box 87">
              <a:extLst>
                <a:ext uri="{FF2B5EF4-FFF2-40B4-BE49-F238E27FC236}">
                  <a16:creationId xmlns:a16="http://schemas.microsoft.com/office/drawing/2014/main" id="{42A0EB48-72FF-83F9-6EB5-097B2BD822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4" y="3168"/>
              <a:ext cx="33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Q</a:t>
              </a:r>
              <a:endParaRPr lang="en-SG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Group 2054">
            <a:extLst>
              <a:ext uri="{FF2B5EF4-FFF2-40B4-BE49-F238E27FC236}">
                <a16:creationId xmlns:a16="http://schemas.microsoft.com/office/drawing/2014/main" id="{0510A300-4578-51EE-B27C-09267A506628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2456597"/>
            <a:ext cx="5029200" cy="3741738"/>
            <a:chOff x="1584" y="952"/>
            <a:chExt cx="3168" cy="2357"/>
          </a:xfrm>
        </p:grpSpPr>
        <p:grpSp>
          <p:nvGrpSpPr>
            <p:cNvPr id="39" name="Group 41">
              <a:extLst>
                <a:ext uri="{FF2B5EF4-FFF2-40B4-BE49-F238E27FC236}">
                  <a16:creationId xmlns:a16="http://schemas.microsoft.com/office/drawing/2014/main" id="{4A2ACE2F-BBCE-EB1B-9971-C7BE6D1E56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43" y="1155"/>
              <a:ext cx="2269" cy="2018"/>
              <a:chOff x="1797" y="7155"/>
              <a:chExt cx="6063" cy="4470"/>
            </a:xfrm>
          </p:grpSpPr>
          <p:grpSp>
            <p:nvGrpSpPr>
              <p:cNvPr id="93" name="Group 42">
                <a:extLst>
                  <a:ext uri="{FF2B5EF4-FFF2-40B4-BE49-F238E27FC236}">
                    <a16:creationId xmlns:a16="http://schemas.microsoft.com/office/drawing/2014/main" id="{8AD961F1-3E03-E858-A3B7-A389CA0788F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97" y="7155"/>
                <a:ext cx="6063" cy="4470"/>
                <a:chOff x="1797" y="7155"/>
                <a:chExt cx="6063" cy="4470"/>
              </a:xfrm>
            </p:grpSpPr>
            <p:sp>
              <p:nvSpPr>
                <p:cNvPr id="98" name="Rectangle 43">
                  <a:extLst>
                    <a:ext uri="{FF2B5EF4-FFF2-40B4-BE49-F238E27FC236}">
                      <a16:creationId xmlns:a16="http://schemas.microsoft.com/office/drawing/2014/main" id="{78E29058-D1F2-1B4A-AEFC-D5A2A5B49C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7" y="7155"/>
                  <a:ext cx="6063" cy="447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>
                      <a:cs typeface="Arial" panose="020B0604020202020204" pitchFamily="34" charset="0"/>
                    </a:rPr>
                    <a:t> </a:t>
                  </a:r>
                </a:p>
              </p:txBody>
            </p:sp>
            <p:grpSp>
              <p:nvGrpSpPr>
                <p:cNvPr id="99" name="Group 44">
                  <a:extLst>
                    <a:ext uri="{FF2B5EF4-FFF2-40B4-BE49-F238E27FC236}">
                      <a16:creationId xmlns:a16="http://schemas.microsoft.com/office/drawing/2014/main" id="{8EDC4B82-768E-0FFA-25DE-F41234A1B11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797" y="7547"/>
                  <a:ext cx="6063" cy="4078"/>
                  <a:chOff x="1797" y="7547"/>
                  <a:chExt cx="6063" cy="4078"/>
                </a:xfrm>
              </p:grpSpPr>
              <p:sp>
                <p:nvSpPr>
                  <p:cNvPr id="100" name="Freeform 45">
                    <a:extLst>
                      <a:ext uri="{FF2B5EF4-FFF2-40B4-BE49-F238E27FC236}">
                        <a16:creationId xmlns:a16="http://schemas.microsoft.com/office/drawing/2014/main" id="{7DFDF9B9-183D-6C2A-2B7B-16F887A5798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97" y="8357"/>
                    <a:ext cx="6063" cy="1720"/>
                  </a:xfrm>
                  <a:custGeom>
                    <a:avLst/>
                    <a:gdLst>
                      <a:gd name="T0" fmla="*/ 0 w 6063"/>
                      <a:gd name="T1" fmla="*/ 1720 h 1720"/>
                      <a:gd name="T2" fmla="*/ 1308 w 6063"/>
                      <a:gd name="T3" fmla="*/ 1030 h 1720"/>
                      <a:gd name="T4" fmla="*/ 2898 w 6063"/>
                      <a:gd name="T5" fmla="*/ 355 h 1720"/>
                      <a:gd name="T6" fmla="*/ 4728 w 6063"/>
                      <a:gd name="T7" fmla="*/ 25 h 1720"/>
                      <a:gd name="T8" fmla="*/ 6063 w 6063"/>
                      <a:gd name="T9" fmla="*/ 205 h 17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63"/>
                      <a:gd name="T16" fmla="*/ 0 h 1720"/>
                      <a:gd name="T17" fmla="*/ 6063 w 6063"/>
                      <a:gd name="T18" fmla="*/ 1720 h 17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63" h="1720">
                        <a:moveTo>
                          <a:pt x="0" y="1720"/>
                        </a:moveTo>
                        <a:cubicBezTo>
                          <a:pt x="412" y="1488"/>
                          <a:pt x="825" y="1257"/>
                          <a:pt x="1308" y="1030"/>
                        </a:cubicBezTo>
                        <a:cubicBezTo>
                          <a:pt x="1791" y="803"/>
                          <a:pt x="2328" y="522"/>
                          <a:pt x="2898" y="355"/>
                        </a:cubicBezTo>
                        <a:cubicBezTo>
                          <a:pt x="3468" y="188"/>
                          <a:pt x="4201" y="50"/>
                          <a:pt x="4728" y="25"/>
                        </a:cubicBezTo>
                        <a:cubicBezTo>
                          <a:pt x="5255" y="0"/>
                          <a:pt x="5659" y="102"/>
                          <a:pt x="6063" y="205"/>
                        </a:cubicBezTo>
                      </a:path>
                    </a:pathLst>
                  </a:custGeom>
                  <a:noFill/>
                  <a:ln w="25400">
                    <a:solidFill>
                      <a:srgbClr val="1F497D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SG" altLang="en-US"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1" name="Freeform 46">
                    <a:extLst>
                      <a:ext uri="{FF2B5EF4-FFF2-40B4-BE49-F238E27FC236}">
                        <a16:creationId xmlns:a16="http://schemas.microsoft.com/office/drawing/2014/main" id="{C13D8376-8BB5-FA36-9B5F-BCD92DDE1EA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97" y="7547"/>
                    <a:ext cx="5820" cy="1435"/>
                  </a:xfrm>
                  <a:custGeom>
                    <a:avLst/>
                    <a:gdLst>
                      <a:gd name="T0" fmla="*/ 0 w 5820"/>
                      <a:gd name="T1" fmla="*/ 190 h 1435"/>
                      <a:gd name="T2" fmla="*/ 1710 w 5820"/>
                      <a:gd name="T3" fmla="*/ 25 h 1435"/>
                      <a:gd name="T4" fmla="*/ 3075 w 5820"/>
                      <a:gd name="T5" fmla="*/ 235 h 1435"/>
                      <a:gd name="T6" fmla="*/ 5820 w 5820"/>
                      <a:gd name="T7" fmla="*/ 1435 h 143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5820"/>
                      <a:gd name="T13" fmla="*/ 0 h 1435"/>
                      <a:gd name="T14" fmla="*/ 5820 w 5820"/>
                      <a:gd name="T15" fmla="*/ 1435 h 1435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5820" h="1435">
                        <a:moveTo>
                          <a:pt x="0" y="190"/>
                        </a:moveTo>
                        <a:cubicBezTo>
                          <a:pt x="599" y="104"/>
                          <a:pt x="1198" y="18"/>
                          <a:pt x="1710" y="25"/>
                        </a:cubicBezTo>
                        <a:cubicBezTo>
                          <a:pt x="2222" y="32"/>
                          <a:pt x="2390" y="0"/>
                          <a:pt x="3075" y="235"/>
                        </a:cubicBezTo>
                        <a:cubicBezTo>
                          <a:pt x="3760" y="470"/>
                          <a:pt x="5363" y="1235"/>
                          <a:pt x="5820" y="1435"/>
                        </a:cubicBezTo>
                      </a:path>
                    </a:pathLst>
                  </a:custGeom>
                  <a:noFill/>
                  <a:ln w="25400">
                    <a:solidFill>
                      <a:srgbClr val="C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SG" altLang="en-US"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2" name="Freeform 47">
                    <a:extLst>
                      <a:ext uri="{FF2B5EF4-FFF2-40B4-BE49-F238E27FC236}">
                        <a16:creationId xmlns:a16="http://schemas.microsoft.com/office/drawing/2014/main" id="{3B2B0B61-664B-58D5-3CF6-3CCE50E4ADD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97" y="8837"/>
                    <a:ext cx="5973" cy="2788"/>
                  </a:xfrm>
                  <a:custGeom>
                    <a:avLst/>
                    <a:gdLst>
                      <a:gd name="T0" fmla="*/ 0 w 5973"/>
                      <a:gd name="T1" fmla="*/ 2788 h 2788"/>
                      <a:gd name="T2" fmla="*/ 453 w 5973"/>
                      <a:gd name="T3" fmla="*/ 1993 h 2788"/>
                      <a:gd name="T4" fmla="*/ 1128 w 5973"/>
                      <a:gd name="T5" fmla="*/ 1168 h 2788"/>
                      <a:gd name="T6" fmla="*/ 2103 w 5973"/>
                      <a:gd name="T7" fmla="*/ 493 h 2788"/>
                      <a:gd name="T8" fmla="*/ 3438 w 5973"/>
                      <a:gd name="T9" fmla="*/ 58 h 2788"/>
                      <a:gd name="T10" fmla="*/ 4563 w 5973"/>
                      <a:gd name="T11" fmla="*/ 145 h 2788"/>
                      <a:gd name="T12" fmla="*/ 5508 w 5973"/>
                      <a:gd name="T13" fmla="*/ 433 h 2788"/>
                      <a:gd name="T14" fmla="*/ 5973 w 5973"/>
                      <a:gd name="T15" fmla="*/ 613 h 27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5973"/>
                      <a:gd name="T25" fmla="*/ 0 h 2788"/>
                      <a:gd name="T26" fmla="*/ 5973 w 5973"/>
                      <a:gd name="T27" fmla="*/ 2788 h 27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5973" h="2788">
                        <a:moveTo>
                          <a:pt x="0" y="2788"/>
                        </a:moveTo>
                        <a:cubicBezTo>
                          <a:pt x="132" y="2525"/>
                          <a:pt x="265" y="2263"/>
                          <a:pt x="453" y="1993"/>
                        </a:cubicBezTo>
                        <a:cubicBezTo>
                          <a:pt x="641" y="1723"/>
                          <a:pt x="853" y="1418"/>
                          <a:pt x="1128" y="1168"/>
                        </a:cubicBezTo>
                        <a:cubicBezTo>
                          <a:pt x="1403" y="918"/>
                          <a:pt x="1718" y="678"/>
                          <a:pt x="2103" y="493"/>
                        </a:cubicBezTo>
                        <a:cubicBezTo>
                          <a:pt x="2488" y="308"/>
                          <a:pt x="3028" y="116"/>
                          <a:pt x="3438" y="58"/>
                        </a:cubicBezTo>
                        <a:cubicBezTo>
                          <a:pt x="3848" y="0"/>
                          <a:pt x="4218" y="83"/>
                          <a:pt x="4563" y="145"/>
                        </a:cubicBezTo>
                        <a:cubicBezTo>
                          <a:pt x="4908" y="207"/>
                          <a:pt x="5273" y="355"/>
                          <a:pt x="5508" y="433"/>
                        </a:cubicBezTo>
                        <a:cubicBezTo>
                          <a:pt x="5743" y="511"/>
                          <a:pt x="5858" y="562"/>
                          <a:pt x="5973" y="613"/>
                        </a:cubicBezTo>
                      </a:path>
                    </a:pathLst>
                  </a:custGeom>
                  <a:noFill/>
                  <a:ln w="25400">
                    <a:solidFill>
                      <a:srgbClr val="00B05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SG" altLang="en-US"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3" name="Freeform 48">
                    <a:extLst>
                      <a:ext uri="{FF2B5EF4-FFF2-40B4-BE49-F238E27FC236}">
                        <a16:creationId xmlns:a16="http://schemas.microsoft.com/office/drawing/2014/main" id="{B0ABCA4A-1D0E-F192-256E-5AC6F7DA71A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22" y="9645"/>
                    <a:ext cx="1890" cy="1470"/>
                  </a:xfrm>
                  <a:custGeom>
                    <a:avLst/>
                    <a:gdLst>
                      <a:gd name="T0" fmla="*/ 0 w 1890"/>
                      <a:gd name="T1" fmla="*/ 0 h 1470"/>
                      <a:gd name="T2" fmla="*/ 375 w 1890"/>
                      <a:gd name="T3" fmla="*/ 90 h 1470"/>
                      <a:gd name="T4" fmla="*/ 930 w 1890"/>
                      <a:gd name="T5" fmla="*/ 360 h 1470"/>
                      <a:gd name="T6" fmla="*/ 1515 w 1890"/>
                      <a:gd name="T7" fmla="*/ 930 h 1470"/>
                      <a:gd name="T8" fmla="*/ 1890 w 1890"/>
                      <a:gd name="T9" fmla="*/ 1470 h 147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90"/>
                      <a:gd name="T16" fmla="*/ 0 h 1470"/>
                      <a:gd name="T17" fmla="*/ 1890 w 1890"/>
                      <a:gd name="T18" fmla="*/ 1470 h 147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90" h="1470">
                        <a:moveTo>
                          <a:pt x="0" y="0"/>
                        </a:moveTo>
                        <a:cubicBezTo>
                          <a:pt x="110" y="15"/>
                          <a:pt x="220" y="30"/>
                          <a:pt x="375" y="90"/>
                        </a:cubicBezTo>
                        <a:cubicBezTo>
                          <a:pt x="530" y="150"/>
                          <a:pt x="740" y="220"/>
                          <a:pt x="930" y="360"/>
                        </a:cubicBezTo>
                        <a:cubicBezTo>
                          <a:pt x="1120" y="500"/>
                          <a:pt x="1355" y="745"/>
                          <a:pt x="1515" y="930"/>
                        </a:cubicBezTo>
                        <a:cubicBezTo>
                          <a:pt x="1675" y="1115"/>
                          <a:pt x="1828" y="1380"/>
                          <a:pt x="1890" y="1470"/>
                        </a:cubicBezTo>
                      </a:path>
                    </a:pathLst>
                  </a:custGeom>
                  <a:noFill/>
                  <a:ln w="25400">
                    <a:solidFill>
                      <a:srgbClr val="CC66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SG" altLang="en-US">
                      <a:cs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94" name="Text Box 49">
                <a:extLst>
                  <a:ext uri="{FF2B5EF4-FFF2-40B4-BE49-F238E27FC236}">
                    <a16:creationId xmlns:a16="http://schemas.microsoft.com/office/drawing/2014/main" id="{A2B5BBA2-51A9-C01B-1030-680B55542C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30" y="7380"/>
                <a:ext cx="420" cy="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Aft>
                    <a:spcPts val="1000"/>
                  </a:spcAft>
                </a:pPr>
                <a:r>
                  <a:rPr lang="en-US" altLang="en-US" b="1">
                    <a:solidFill>
                      <a:srgbClr val="C00000"/>
                    </a:solidFill>
                    <a:cs typeface="Arial" panose="020B0604020202020204" pitchFamily="34" charset="0"/>
                  </a:rPr>
                  <a:t>H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95" name="Text Box 50">
                <a:extLst>
                  <a:ext uri="{FF2B5EF4-FFF2-40B4-BE49-F238E27FC236}">
                    <a16:creationId xmlns:a16="http://schemas.microsoft.com/office/drawing/2014/main" id="{375EBCA4-B298-A350-8837-DC631C6DE1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60" y="8757"/>
                <a:ext cx="510" cy="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Aft>
                    <a:spcPts val="1000"/>
                  </a:spcAft>
                </a:pPr>
                <a:r>
                  <a:rPr lang="en-US" altLang="en-US" b="1">
                    <a:solidFill>
                      <a:srgbClr val="00B050"/>
                    </a:solidFill>
                    <a:cs typeface="Arial" panose="020B0604020202020204" pitchFamily="34" charset="0"/>
                    <a:sym typeface="Symbol" panose="05050102010706020507" pitchFamily="18" charset="2"/>
                  </a:rPr>
                  <a:t></a:t>
                </a:r>
                <a:endParaRPr lang="en-US" altLang="en-US">
                  <a:cs typeface="Arial" panose="020B0604020202020204" pitchFamily="34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96" name="Text Box 51">
                <a:extLst>
                  <a:ext uri="{FF2B5EF4-FFF2-40B4-BE49-F238E27FC236}">
                    <a16:creationId xmlns:a16="http://schemas.microsoft.com/office/drawing/2014/main" id="{B793D1D4-8A24-E9C8-7C68-217F1227F6C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93" y="8670"/>
                <a:ext cx="510" cy="4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Aft>
                    <a:spcPts val="1000"/>
                  </a:spcAft>
                </a:pPr>
                <a:r>
                  <a:rPr lang="en-US" altLang="en-US" b="1">
                    <a:solidFill>
                      <a:srgbClr val="1F497D"/>
                    </a:solidFill>
                    <a:cs typeface="Arial" panose="020B0604020202020204" pitchFamily="34" charset="0"/>
                  </a:rPr>
                  <a:t>P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97" name="Text Box 52">
                <a:extLst>
                  <a:ext uri="{FF2B5EF4-FFF2-40B4-BE49-F238E27FC236}">
                    <a16:creationId xmlns:a16="http://schemas.microsoft.com/office/drawing/2014/main" id="{48344C00-BA66-E6D7-801C-F71F41C2A5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00" y="9913"/>
                <a:ext cx="1380" cy="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Aft>
                    <a:spcPts val="1000"/>
                  </a:spcAft>
                </a:pPr>
                <a:r>
                  <a:rPr lang="en-US" altLang="en-US" b="1">
                    <a:solidFill>
                      <a:srgbClr val="984806"/>
                    </a:solidFill>
                    <a:cs typeface="Arial" panose="020B0604020202020204" pitchFamily="34" charset="0"/>
                  </a:rPr>
                  <a:t>H</a:t>
                </a:r>
                <a:r>
                  <a:rPr lang="en-US" altLang="en-US" b="1" baseline="-25000">
                    <a:solidFill>
                      <a:srgbClr val="984806"/>
                    </a:solidFill>
                    <a:cs typeface="Arial" panose="020B0604020202020204" pitchFamily="34" charset="0"/>
                  </a:rPr>
                  <a:t>CK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0" name="Text Box 43">
              <a:extLst>
                <a:ext uri="{FF2B5EF4-FFF2-40B4-BE49-F238E27FC236}">
                  <a16:creationId xmlns:a16="http://schemas.microsoft.com/office/drawing/2014/main" id="{B616A72C-8A63-B7FC-5107-4CDBCD59BC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200"/>
              <a:ext cx="490" cy="17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lang="en-US" altLang="en-US" sz="1200" b="1">
                  <a:cs typeface="Arial" panose="020B0604020202020204" pitchFamily="34" charset="0"/>
                </a:rPr>
                <a:t>N(kW)</a:t>
              </a:r>
            </a:p>
          </p:txBody>
        </p:sp>
        <p:sp>
          <p:nvSpPr>
            <p:cNvPr id="41" name="Text Box 2068">
              <a:extLst>
                <a:ext uri="{FF2B5EF4-FFF2-40B4-BE49-F238E27FC236}">
                  <a16:creationId xmlns:a16="http://schemas.microsoft.com/office/drawing/2014/main" id="{EB08B0CD-8A69-C512-6510-CA98DEE88D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1" y="952"/>
              <a:ext cx="122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SG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Rectangle 2069">
              <a:extLst>
                <a:ext uri="{FF2B5EF4-FFF2-40B4-BE49-F238E27FC236}">
                  <a16:creationId xmlns:a16="http://schemas.microsoft.com/office/drawing/2014/main" id="{8DA3B1A9-4D18-C82A-B5D9-E91602323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2" y="2160"/>
              <a:ext cx="912" cy="81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 Box 2070">
              <a:extLst>
                <a:ext uri="{FF2B5EF4-FFF2-40B4-BE49-F238E27FC236}">
                  <a16:creationId xmlns:a16="http://schemas.microsoft.com/office/drawing/2014/main" id="{60600B2D-1459-D5C0-78CB-968D26D1EC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8" y="1824"/>
              <a:ext cx="192" cy="2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600" b="1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SG" altLang="en-US" sz="1600" b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 Box 2071">
              <a:extLst>
                <a:ext uri="{FF2B5EF4-FFF2-40B4-BE49-F238E27FC236}">
                  <a16:creationId xmlns:a16="http://schemas.microsoft.com/office/drawing/2014/main" id="{9141D420-5F09-392A-A6DD-8152DA40D5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6" y="1185"/>
              <a:ext cx="48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600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(n)</a:t>
              </a:r>
            </a:p>
          </p:txBody>
        </p:sp>
        <p:sp>
          <p:nvSpPr>
            <p:cNvPr id="45" name="Rectangle 2072">
              <a:extLst>
                <a:ext uri="{FF2B5EF4-FFF2-40B4-BE49-F238E27FC236}">
                  <a16:creationId xmlns:a16="http://schemas.microsoft.com/office/drawing/2014/main" id="{997288DB-265F-AF76-78A4-4F2A80C01E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9" y="3168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Rectangle 2073">
              <a:extLst>
                <a:ext uri="{FF2B5EF4-FFF2-40B4-BE49-F238E27FC236}">
                  <a16:creationId xmlns:a16="http://schemas.microsoft.com/office/drawing/2014/main" id="{177E2ADF-B626-BB47-6B56-CDC38A7D6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2829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Rectangle 2074">
              <a:extLst>
                <a:ext uri="{FF2B5EF4-FFF2-40B4-BE49-F238E27FC236}">
                  <a16:creationId xmlns:a16="http://schemas.microsoft.com/office/drawing/2014/main" id="{68D12DAB-A2A1-7B65-7744-14AAE9AB0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5" y="1733"/>
              <a:ext cx="276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 (%)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2075">
              <a:extLst>
                <a:ext uri="{FF2B5EF4-FFF2-40B4-BE49-F238E27FC236}">
                  <a16:creationId xmlns:a16="http://schemas.microsoft.com/office/drawing/2014/main" id="{21E695B8-4DBA-62E0-3FD8-8ABF815CF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7" y="1023"/>
              <a:ext cx="75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3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Rectangle 2076">
              <a:extLst>
                <a:ext uri="{FF2B5EF4-FFF2-40B4-BE49-F238E27FC236}">
                  <a16:creationId xmlns:a16="http://schemas.microsoft.com/office/drawing/2014/main" id="{1BAC87B1-A95D-0821-31F6-B8BFD5D929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5" y="1008"/>
              <a:ext cx="3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ectangle 2077">
              <a:extLst>
                <a:ext uri="{FF2B5EF4-FFF2-40B4-BE49-F238E27FC236}">
                  <a16:creationId xmlns:a16="http://schemas.microsoft.com/office/drawing/2014/main" id="{A4E314E7-4235-1612-08AB-BAF59CB09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2" y="1023"/>
              <a:ext cx="92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3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Rectangle 2078">
              <a:extLst>
                <a:ext uri="{FF2B5EF4-FFF2-40B4-BE49-F238E27FC236}">
                  <a16:creationId xmlns:a16="http://schemas.microsoft.com/office/drawing/2014/main" id="{0E90903F-AE6F-1CA4-6B61-CA0D6CF308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9" y="1008"/>
              <a:ext cx="3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Rectangle 2079">
              <a:extLst>
                <a:ext uri="{FF2B5EF4-FFF2-40B4-BE49-F238E27FC236}">
                  <a16:creationId xmlns:a16="http://schemas.microsoft.com/office/drawing/2014/main" id="{7E52B80A-6BCE-5A97-8A8A-50269DD186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8" y="3183"/>
              <a:ext cx="82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3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Rectangle 2080">
              <a:extLst>
                <a:ext uri="{FF2B5EF4-FFF2-40B4-BE49-F238E27FC236}">
                  <a16:creationId xmlns:a16="http://schemas.microsoft.com/office/drawing/2014/main" id="{0E23A17C-E258-A40A-8F74-BC5B83923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4" y="3168"/>
              <a:ext cx="3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Rectangle 2081">
              <a:extLst>
                <a:ext uri="{FF2B5EF4-FFF2-40B4-BE49-F238E27FC236}">
                  <a16:creationId xmlns:a16="http://schemas.microsoft.com/office/drawing/2014/main" id="{36B61228-A7C2-E370-E4D3-425C9FFC96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3183"/>
              <a:ext cx="24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3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m3/s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ectangle 2082">
              <a:extLst>
                <a:ext uri="{FF2B5EF4-FFF2-40B4-BE49-F238E27FC236}">
                  <a16:creationId xmlns:a16="http://schemas.microsoft.com/office/drawing/2014/main" id="{0EE7C781-23ED-D424-B9F8-E67D837E6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5" y="3168"/>
              <a:ext cx="3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Line 2083">
              <a:extLst>
                <a:ext uri="{FF2B5EF4-FFF2-40B4-BE49-F238E27FC236}">
                  <a16:creationId xmlns:a16="http://schemas.microsoft.com/office/drawing/2014/main" id="{4700F5F5-4BE8-D003-6F02-8DADAE99DF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8" y="1352"/>
              <a:ext cx="1" cy="15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Line 2084">
              <a:extLst>
                <a:ext uri="{FF2B5EF4-FFF2-40B4-BE49-F238E27FC236}">
                  <a16:creationId xmlns:a16="http://schemas.microsoft.com/office/drawing/2014/main" id="{1EE28B71-207B-E189-D51A-D0356FF58D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7" y="1939"/>
              <a:ext cx="1" cy="1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Line 2085">
              <a:extLst>
                <a:ext uri="{FF2B5EF4-FFF2-40B4-BE49-F238E27FC236}">
                  <a16:creationId xmlns:a16="http://schemas.microsoft.com/office/drawing/2014/main" id="{9BE4EAD2-5558-8924-6091-DB950C9EF6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7" y="1939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Line 2086">
              <a:extLst>
                <a:ext uri="{FF2B5EF4-FFF2-40B4-BE49-F238E27FC236}">
                  <a16:creationId xmlns:a16="http://schemas.microsoft.com/office/drawing/2014/main" id="{44BE637E-8610-E618-9503-53431B983E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6" y="1352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Line 2087">
              <a:extLst>
                <a:ext uri="{FF2B5EF4-FFF2-40B4-BE49-F238E27FC236}">
                  <a16:creationId xmlns:a16="http://schemas.microsoft.com/office/drawing/2014/main" id="{CD77D73C-BB38-68AD-62C5-ABCB3E34DA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5" y="1764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Line 2088">
              <a:extLst>
                <a:ext uri="{FF2B5EF4-FFF2-40B4-BE49-F238E27FC236}">
                  <a16:creationId xmlns:a16="http://schemas.microsoft.com/office/drawing/2014/main" id="{FB9A1E37-E902-7711-BA10-1804E9C25B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2" y="1919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Line 2089">
              <a:extLst>
                <a:ext uri="{FF2B5EF4-FFF2-40B4-BE49-F238E27FC236}">
                  <a16:creationId xmlns:a16="http://schemas.microsoft.com/office/drawing/2014/main" id="{03AB5B75-4083-E991-7765-13467C2888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2" y="2063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Line 2090">
              <a:extLst>
                <a:ext uri="{FF2B5EF4-FFF2-40B4-BE49-F238E27FC236}">
                  <a16:creationId xmlns:a16="http://schemas.microsoft.com/office/drawing/2014/main" id="{123E971D-4118-BFA7-59FF-BBD3340FB8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5" y="1608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Line 2091">
              <a:extLst>
                <a:ext uri="{FF2B5EF4-FFF2-40B4-BE49-F238E27FC236}">
                  <a16:creationId xmlns:a16="http://schemas.microsoft.com/office/drawing/2014/main" id="{E3521B41-56C4-3341-88B1-48251E799C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5" y="1448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Line 2092">
              <a:extLst>
                <a:ext uri="{FF2B5EF4-FFF2-40B4-BE49-F238E27FC236}">
                  <a16:creationId xmlns:a16="http://schemas.microsoft.com/office/drawing/2014/main" id="{0BCEEA90-10B1-6A0A-C412-4F0A50BCF4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2" y="1276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Line 2093">
              <a:extLst>
                <a:ext uri="{FF2B5EF4-FFF2-40B4-BE49-F238E27FC236}">
                  <a16:creationId xmlns:a16="http://schemas.microsoft.com/office/drawing/2014/main" id="{49AC7BFE-2263-19DE-5CBA-5383D84FC5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9" y="1986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Line 2094">
              <a:extLst>
                <a:ext uri="{FF2B5EF4-FFF2-40B4-BE49-F238E27FC236}">
                  <a16:creationId xmlns:a16="http://schemas.microsoft.com/office/drawing/2014/main" id="{F849B19B-E580-AA7F-AD1D-94C1A89560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6" y="2141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Line 2095">
              <a:extLst>
                <a:ext uri="{FF2B5EF4-FFF2-40B4-BE49-F238E27FC236}">
                  <a16:creationId xmlns:a16="http://schemas.microsoft.com/office/drawing/2014/main" id="{EE5731EF-BA48-30EE-3255-C50A1CA77F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6" y="2285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Line 2096">
              <a:extLst>
                <a:ext uri="{FF2B5EF4-FFF2-40B4-BE49-F238E27FC236}">
                  <a16:creationId xmlns:a16="http://schemas.microsoft.com/office/drawing/2014/main" id="{843B2F8D-CC71-2A82-8665-6826285AEA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9" y="1830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Line 2097">
              <a:extLst>
                <a:ext uri="{FF2B5EF4-FFF2-40B4-BE49-F238E27FC236}">
                  <a16:creationId xmlns:a16="http://schemas.microsoft.com/office/drawing/2014/main" id="{A2C9F11F-80D2-FE2A-6133-63EE6AF225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9" y="1670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Line 2098">
              <a:extLst>
                <a:ext uri="{FF2B5EF4-FFF2-40B4-BE49-F238E27FC236}">
                  <a16:creationId xmlns:a16="http://schemas.microsoft.com/office/drawing/2014/main" id="{C17B6A18-0F34-E4AB-78B1-ACDE90A744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6" y="1498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Line 2099">
              <a:extLst>
                <a:ext uri="{FF2B5EF4-FFF2-40B4-BE49-F238E27FC236}">
                  <a16:creationId xmlns:a16="http://schemas.microsoft.com/office/drawing/2014/main" id="{68FA78AF-01A3-7C15-6BBE-F920D6EB4D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1" y="2590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Line 2100">
              <a:extLst>
                <a:ext uri="{FF2B5EF4-FFF2-40B4-BE49-F238E27FC236}">
                  <a16:creationId xmlns:a16="http://schemas.microsoft.com/office/drawing/2014/main" id="{48F4A481-AC89-7B8F-AA98-10FA97BECF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8" y="2736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Line 2101">
              <a:extLst>
                <a:ext uri="{FF2B5EF4-FFF2-40B4-BE49-F238E27FC236}">
                  <a16:creationId xmlns:a16="http://schemas.microsoft.com/office/drawing/2014/main" id="{85584340-112A-CD67-A8AC-F5918B9199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8" y="2880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Line 2102">
              <a:extLst>
                <a:ext uri="{FF2B5EF4-FFF2-40B4-BE49-F238E27FC236}">
                  <a16:creationId xmlns:a16="http://schemas.microsoft.com/office/drawing/2014/main" id="{409D5C7B-91E6-3371-D9ED-FEAC3F866C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1" y="2434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Line 2103">
              <a:extLst>
                <a:ext uri="{FF2B5EF4-FFF2-40B4-BE49-F238E27FC236}">
                  <a16:creationId xmlns:a16="http://schemas.microsoft.com/office/drawing/2014/main" id="{27BCA224-D446-8595-7FF7-081DE80B39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1" y="2274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Line 2104">
              <a:extLst>
                <a:ext uri="{FF2B5EF4-FFF2-40B4-BE49-F238E27FC236}">
                  <a16:creationId xmlns:a16="http://schemas.microsoft.com/office/drawing/2014/main" id="{CB40E420-61FB-29B8-E0FA-015D73323F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8" y="2102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Line 2105">
              <a:extLst>
                <a:ext uri="{FF2B5EF4-FFF2-40B4-BE49-F238E27FC236}">
                  <a16:creationId xmlns:a16="http://schemas.microsoft.com/office/drawing/2014/main" id="{7305F5A9-6927-4C38-0432-901D5BE932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9" y="2448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Line 2106">
              <a:extLst>
                <a:ext uri="{FF2B5EF4-FFF2-40B4-BE49-F238E27FC236}">
                  <a16:creationId xmlns:a16="http://schemas.microsoft.com/office/drawing/2014/main" id="{207584BD-4B4B-24F4-E18B-3CD2E25D82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6" y="2603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Line 2107">
              <a:extLst>
                <a:ext uri="{FF2B5EF4-FFF2-40B4-BE49-F238E27FC236}">
                  <a16:creationId xmlns:a16="http://schemas.microsoft.com/office/drawing/2014/main" id="{079CBFDB-35C2-C080-EE28-B704EECE55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6" y="2747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Line 2108">
              <a:extLst>
                <a:ext uri="{FF2B5EF4-FFF2-40B4-BE49-F238E27FC236}">
                  <a16:creationId xmlns:a16="http://schemas.microsoft.com/office/drawing/2014/main" id="{9D6DB6A7-90C2-1D35-21D6-01E74090E5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4" y="2895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Line 2109">
              <a:extLst>
                <a:ext uri="{FF2B5EF4-FFF2-40B4-BE49-F238E27FC236}">
                  <a16:creationId xmlns:a16="http://schemas.microsoft.com/office/drawing/2014/main" id="{90BF3795-9741-80DE-FB5C-66832610DE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8" y="3031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Line 2110">
              <a:extLst>
                <a:ext uri="{FF2B5EF4-FFF2-40B4-BE49-F238E27FC236}">
                  <a16:creationId xmlns:a16="http://schemas.microsoft.com/office/drawing/2014/main" id="{C4DE6F89-F0D3-270B-9AB6-67DA3B8F68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8" y="3175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Line 2111">
              <a:extLst>
                <a:ext uri="{FF2B5EF4-FFF2-40B4-BE49-F238E27FC236}">
                  <a16:creationId xmlns:a16="http://schemas.microsoft.com/office/drawing/2014/main" id="{9F13324C-4C48-2D17-0D81-E0B57507CA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" y="3264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Line 2112">
              <a:extLst>
                <a:ext uri="{FF2B5EF4-FFF2-40B4-BE49-F238E27FC236}">
                  <a16:creationId xmlns:a16="http://schemas.microsoft.com/office/drawing/2014/main" id="{EF153721-E28F-1C02-00B6-5004D375CA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0" y="314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Line 2113">
              <a:extLst>
                <a:ext uri="{FF2B5EF4-FFF2-40B4-BE49-F238E27FC236}">
                  <a16:creationId xmlns:a16="http://schemas.microsoft.com/office/drawing/2014/main" id="{CEE6AAC6-6EFD-0F6B-FBDD-BF6F68B09C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0" y="314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Line 2114">
              <a:extLst>
                <a:ext uri="{FF2B5EF4-FFF2-40B4-BE49-F238E27FC236}">
                  <a16:creationId xmlns:a16="http://schemas.microsoft.com/office/drawing/2014/main" id="{0FAD3666-8ABF-3747-A74D-D878D0D392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80" y="314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Line 2115">
              <a:extLst>
                <a:ext uri="{FF2B5EF4-FFF2-40B4-BE49-F238E27FC236}">
                  <a16:creationId xmlns:a16="http://schemas.microsoft.com/office/drawing/2014/main" id="{76E7A30A-938C-B037-350C-114C6DCC08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314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Line 2116">
              <a:extLst>
                <a:ext uri="{FF2B5EF4-FFF2-40B4-BE49-F238E27FC236}">
                  <a16:creationId xmlns:a16="http://schemas.microsoft.com/office/drawing/2014/main" id="{26BC22A1-3DC6-9D39-2670-033207C974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6" y="314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Line 2117">
              <a:extLst>
                <a:ext uri="{FF2B5EF4-FFF2-40B4-BE49-F238E27FC236}">
                  <a16:creationId xmlns:a16="http://schemas.microsoft.com/office/drawing/2014/main" id="{913AF713-692B-582D-0E08-0FE0C9511F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96" y="314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Line 2118">
              <a:extLst>
                <a:ext uri="{FF2B5EF4-FFF2-40B4-BE49-F238E27FC236}">
                  <a16:creationId xmlns:a16="http://schemas.microsoft.com/office/drawing/2014/main" id="{F67C96A8-1E8E-9AD8-4F90-F903B15BD5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76" y="314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Line 2119">
              <a:extLst>
                <a:ext uri="{FF2B5EF4-FFF2-40B4-BE49-F238E27FC236}">
                  <a16:creationId xmlns:a16="http://schemas.microsoft.com/office/drawing/2014/main" id="{7017307A-F64B-4877-2D7C-CD6B70158C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6" y="314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55564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QUẠT GIÓ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EFB95C4-0D86-D3F3-AEA5-360CCE552D6B}"/>
              </a:ext>
            </a:extLst>
          </p:cNvPr>
          <p:cNvSpPr txBox="1">
            <a:spLocks noChangeArrowheads="1"/>
          </p:cNvSpPr>
          <p:nvPr/>
        </p:nvSpPr>
        <p:spPr>
          <a:xfrm>
            <a:off x="7164418" y="1259872"/>
            <a:ext cx="4409375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en-US" sz="2200" b="1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 số cơ bản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l-GR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- Độ chênh áp (Pa)</a:t>
            </a:r>
            <a:endParaRPr lang="el-GR" altLang="en-US" sz="2200" kern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 - Lưu lượng (m</a:t>
            </a:r>
            <a:r>
              <a:rPr lang="en-US" altLang="en-US" sz="2200" kern="0" baseline="300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/s)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- Công suất (kW)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en-US" sz="2200" b="1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= Q </a:t>
            </a:r>
            <a:r>
              <a:rPr lang="el-GR" altLang="en-US" sz="2200" b="1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en-US" sz="2200" b="1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/1000</a:t>
            </a:r>
            <a:r>
              <a:rPr lang="en-US" altLang="en-US" sz="2200" b="1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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en-US" sz="2200" u="sng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Trong đó</a:t>
            </a: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: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 - Hiệu suất (</a:t>
            </a:r>
            <a:r>
              <a:rPr lang="en-US" altLang="en-US" sz="2200" u="sng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&lt;</a:t>
            </a: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0,85). </a:t>
            </a: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Chênh áp càng cao hiệu suất càng thấp</a:t>
            </a: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endParaRPr lang="en-US" altLang="en-US" sz="22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54A70E1-3A7B-5E90-CB52-F78CE24F1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1558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SG" altLang="en-US">
              <a:cs typeface="Arial" panose="020B0604020202020204" pitchFamily="34" charset="0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DD70513-8A57-1310-B55C-EE1EA3DE4A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1558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SG" altLang="en-US">
              <a:cs typeface="Arial" panose="020B0604020202020204" pitchFamily="34" charset="0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6B7B860-5941-8FB9-9534-3AB7E34FF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1558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SG" altLang="en-US">
              <a:cs typeface="Arial" panose="020B0604020202020204" pitchFamily="34" charset="0"/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699F0A76-CFCB-5232-B1BD-4C1D0C760E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1558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SG" altLang="en-US">
              <a:cs typeface="Arial" panose="020B0604020202020204" pitchFamily="34" charset="0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11A8A729-D369-F9F5-95A9-B0CDE10EC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81000" y="285878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SG" altLang="en-US">
              <a:cs typeface="Arial" panose="020B0604020202020204" pitchFamily="34" charset="0"/>
            </a:endParaRPr>
          </a:p>
        </p:txBody>
      </p:sp>
      <p:grpSp>
        <p:nvGrpSpPr>
          <p:cNvPr id="9" name="Group 15">
            <a:extLst>
              <a:ext uri="{FF2B5EF4-FFF2-40B4-BE49-F238E27FC236}">
                <a16:creationId xmlns:a16="http://schemas.microsoft.com/office/drawing/2014/main" id="{22FEBFAA-C731-6DD5-D48C-B38ED81B13F0}"/>
              </a:ext>
            </a:extLst>
          </p:cNvPr>
          <p:cNvGrpSpPr>
            <a:grpSpLocks/>
          </p:cNvGrpSpPr>
          <p:nvPr/>
        </p:nvGrpSpPr>
        <p:grpSpPr bwMode="auto">
          <a:xfrm>
            <a:off x="1960728" y="3228117"/>
            <a:ext cx="3886200" cy="2705100"/>
            <a:chOff x="2931" y="2574"/>
            <a:chExt cx="6330" cy="4500"/>
          </a:xfrm>
        </p:grpSpPr>
        <p:sp>
          <p:nvSpPr>
            <p:cNvPr id="10" name="Oval 16">
              <a:extLst>
                <a:ext uri="{FF2B5EF4-FFF2-40B4-BE49-F238E27FC236}">
                  <a16:creationId xmlns:a16="http://schemas.microsoft.com/office/drawing/2014/main" id="{865C7EB2-4BCD-8274-6247-ECE9F94CF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1" y="2844"/>
              <a:ext cx="2160" cy="216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11" name="Rectangle 17">
              <a:extLst>
                <a:ext uri="{FF2B5EF4-FFF2-40B4-BE49-F238E27FC236}">
                  <a16:creationId xmlns:a16="http://schemas.microsoft.com/office/drawing/2014/main" id="{4D472E46-06DE-30B8-5883-7CEADB713D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6" y="2844"/>
              <a:ext cx="270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12" name="AutoShape 18">
              <a:extLst>
                <a:ext uri="{FF2B5EF4-FFF2-40B4-BE49-F238E27FC236}">
                  <a16:creationId xmlns:a16="http://schemas.microsoft.com/office/drawing/2014/main" id="{F185CBB2-E748-A639-21DB-B87B083B75E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129" y="2731"/>
              <a:ext cx="1080" cy="765"/>
            </a:xfrm>
            <a:custGeom>
              <a:avLst/>
              <a:gdLst>
                <a:gd name="T0" fmla="*/ 945 w 21600"/>
                <a:gd name="T1" fmla="*/ 383 h 21600"/>
                <a:gd name="T2" fmla="*/ 540 w 21600"/>
                <a:gd name="T3" fmla="*/ 765 h 21600"/>
                <a:gd name="T4" fmla="*/ 135 w 21600"/>
                <a:gd name="T5" fmla="*/ 383 h 21600"/>
                <a:gd name="T6" fmla="*/ 54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489 h 21600"/>
                <a:gd name="T14" fmla="*/ 17100 w 21600"/>
                <a:gd name="T15" fmla="*/ 1711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9">
              <a:extLst>
                <a:ext uri="{FF2B5EF4-FFF2-40B4-BE49-F238E27FC236}">
                  <a16:creationId xmlns:a16="http://schemas.microsoft.com/office/drawing/2014/main" id="{C2C250F3-D81F-1976-32FB-E8579EFFC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1" y="3699"/>
              <a:ext cx="126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14" name="Oval 20">
              <a:extLst>
                <a:ext uri="{FF2B5EF4-FFF2-40B4-BE49-F238E27FC236}">
                  <a16:creationId xmlns:a16="http://schemas.microsoft.com/office/drawing/2014/main" id="{15E3F663-9722-5BEB-9AC2-E89C6CE3FD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3699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15" name="AutoShape 21">
              <a:extLst>
                <a:ext uri="{FF2B5EF4-FFF2-40B4-BE49-F238E27FC236}">
                  <a16:creationId xmlns:a16="http://schemas.microsoft.com/office/drawing/2014/main" id="{86B369DD-B133-ED8A-4A06-80F5CA2E3B5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3329" y="3586"/>
              <a:ext cx="1080" cy="765"/>
            </a:xfrm>
            <a:custGeom>
              <a:avLst/>
              <a:gdLst>
                <a:gd name="T0" fmla="*/ 945 w 21600"/>
                <a:gd name="T1" fmla="*/ 383 h 21600"/>
                <a:gd name="T2" fmla="*/ 540 w 21600"/>
                <a:gd name="T3" fmla="*/ 765 h 21600"/>
                <a:gd name="T4" fmla="*/ 135 w 21600"/>
                <a:gd name="T5" fmla="*/ 383 h 21600"/>
                <a:gd name="T6" fmla="*/ 54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489 h 21600"/>
                <a:gd name="T14" fmla="*/ 17100 w 21600"/>
                <a:gd name="T15" fmla="*/ 1711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22">
              <a:extLst>
                <a:ext uri="{FF2B5EF4-FFF2-40B4-BE49-F238E27FC236}">
                  <a16:creationId xmlns:a16="http://schemas.microsoft.com/office/drawing/2014/main" id="{71DD429F-8C60-6EA4-AB9D-A15160201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6" y="2874"/>
              <a:ext cx="99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88AA3394-9A53-7645-391A-44A6AFC75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6" y="3714"/>
              <a:ext cx="18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18" name="Rectangle 24">
              <a:extLst>
                <a:ext uri="{FF2B5EF4-FFF2-40B4-BE49-F238E27FC236}">
                  <a16:creationId xmlns:a16="http://schemas.microsoft.com/office/drawing/2014/main" id="{CA11E16C-C542-9123-B5B2-18C9AD149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1" y="3864"/>
              <a:ext cx="18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19" name="Rectangle 25">
              <a:extLst>
                <a:ext uri="{FF2B5EF4-FFF2-40B4-BE49-F238E27FC236}">
                  <a16:creationId xmlns:a16="http://schemas.microsoft.com/office/drawing/2014/main" id="{E174024B-C47E-1128-1F6D-9EBA338D81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" y="3804"/>
              <a:ext cx="18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20" name="Line 26">
              <a:extLst>
                <a:ext uri="{FF2B5EF4-FFF2-40B4-BE49-F238E27FC236}">
                  <a16:creationId xmlns:a16="http://schemas.microsoft.com/office/drawing/2014/main" id="{D96445F9-C349-8DE4-CE35-42512663BC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51" y="3969"/>
              <a:ext cx="27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Line 27">
              <a:extLst>
                <a:ext uri="{FF2B5EF4-FFF2-40B4-BE49-F238E27FC236}">
                  <a16:creationId xmlns:a16="http://schemas.microsoft.com/office/drawing/2014/main" id="{E8B80BF5-D353-65E7-737D-2158197C73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01" y="3114"/>
              <a:ext cx="30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Line 28">
              <a:extLst>
                <a:ext uri="{FF2B5EF4-FFF2-40B4-BE49-F238E27FC236}">
                  <a16:creationId xmlns:a16="http://schemas.microsoft.com/office/drawing/2014/main" id="{475777DC-F0DC-E466-ED63-64E1681468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71" y="3294"/>
              <a:ext cx="0" cy="3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Line 29">
              <a:extLst>
                <a:ext uri="{FF2B5EF4-FFF2-40B4-BE49-F238E27FC236}">
                  <a16:creationId xmlns:a16="http://schemas.microsoft.com/office/drawing/2014/main" id="{7FBAF479-C4BA-3CAB-8B5F-8A618DC9E3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1" y="5994"/>
              <a:ext cx="55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Line 30">
              <a:extLst>
                <a:ext uri="{FF2B5EF4-FFF2-40B4-BE49-F238E27FC236}">
                  <a16:creationId xmlns:a16="http://schemas.microsoft.com/office/drawing/2014/main" id="{5A9E7009-98FC-C041-ECF2-B04A64825B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51" y="3189"/>
              <a:ext cx="0" cy="37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AutoShape 31" descr="Light vertical">
              <a:extLst>
                <a:ext uri="{FF2B5EF4-FFF2-40B4-BE49-F238E27FC236}">
                  <a16:creationId xmlns:a16="http://schemas.microsoft.com/office/drawing/2014/main" id="{7303DC06-D1C6-8847-FEAB-84D8E381308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478" y="4232"/>
              <a:ext cx="1695" cy="3510"/>
            </a:xfrm>
            <a:prstGeom prst="triangle">
              <a:avLst>
                <a:gd name="adj" fmla="val 50000"/>
              </a:avLst>
            </a:prstGeom>
            <a:pattFill prst="ltVert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26" name="Rectangle 32">
              <a:extLst>
                <a:ext uri="{FF2B5EF4-FFF2-40B4-BE49-F238E27FC236}">
                  <a16:creationId xmlns:a16="http://schemas.microsoft.com/office/drawing/2014/main" id="{3EFBA92D-1761-2439-2887-55C1B1335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6" y="5994"/>
              <a:ext cx="360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27" name="AutoShape 33" descr="Light vertical">
              <a:extLst>
                <a:ext uri="{FF2B5EF4-FFF2-40B4-BE49-F238E27FC236}">
                  <a16:creationId xmlns:a16="http://schemas.microsoft.com/office/drawing/2014/main" id="{65E11060-6703-B382-47D3-F027D85100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4086" y="4959"/>
              <a:ext cx="900" cy="2070"/>
            </a:xfrm>
            <a:prstGeom prst="triangle">
              <a:avLst>
                <a:gd name="adj" fmla="val 50000"/>
              </a:avLst>
            </a:prstGeom>
            <a:pattFill prst="ltVert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28" name="Rectangle 34">
              <a:extLst>
                <a:ext uri="{FF2B5EF4-FFF2-40B4-BE49-F238E27FC236}">
                  <a16:creationId xmlns:a16="http://schemas.microsoft.com/office/drawing/2014/main" id="{65163AC9-8D07-9190-B44A-FF5C2EE7F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" y="5274"/>
              <a:ext cx="234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29" name="Line 35">
              <a:extLst>
                <a:ext uri="{FF2B5EF4-FFF2-40B4-BE49-F238E27FC236}">
                  <a16:creationId xmlns:a16="http://schemas.microsoft.com/office/drawing/2014/main" id="{9E2E63DB-BF38-C80E-4A58-1BC70D772E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1" y="5979"/>
              <a:ext cx="55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 Box 36">
              <a:extLst>
                <a:ext uri="{FF2B5EF4-FFF2-40B4-BE49-F238E27FC236}">
                  <a16:creationId xmlns:a16="http://schemas.microsoft.com/office/drawing/2014/main" id="{DDFD1349-FA48-9B31-37BC-D6DF97DE66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1" y="5634"/>
              <a:ext cx="72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p</a:t>
              </a:r>
              <a:r>
                <a:rPr lang="en-US" altLang="en-US" sz="1200" baseline="-25000">
                  <a:cs typeface="Arial" panose="020B0604020202020204" pitchFamily="34" charset="0"/>
                </a:rPr>
                <a:t>mt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31" name="Text Box 37">
              <a:extLst>
                <a:ext uri="{FF2B5EF4-FFF2-40B4-BE49-F238E27FC236}">
                  <a16:creationId xmlns:a16="http://schemas.microsoft.com/office/drawing/2014/main" id="{2B2846A3-10CD-769A-C31A-A453D159D9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6" y="6354"/>
              <a:ext cx="72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p</a:t>
              </a:r>
              <a:r>
                <a:rPr lang="en-US" altLang="en-US" sz="1200" baseline="-25000">
                  <a:cs typeface="Arial" panose="020B0604020202020204" pitchFamily="34" charset="0"/>
                </a:rPr>
                <a:t>1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32" name="Text Box 38">
              <a:extLst>
                <a:ext uri="{FF2B5EF4-FFF2-40B4-BE49-F238E27FC236}">
                  <a16:creationId xmlns:a16="http://schemas.microsoft.com/office/drawing/2014/main" id="{7AEA3403-4021-3D95-5CB5-2F32A52700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" y="4914"/>
              <a:ext cx="72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p</a:t>
              </a:r>
              <a:r>
                <a:rPr lang="en-US" altLang="en-US" sz="1200" baseline="-25000">
                  <a:cs typeface="Arial" panose="020B0604020202020204" pitchFamily="34" charset="0"/>
                </a:rPr>
                <a:t>2</a:t>
              </a:r>
              <a:endParaRPr lang="en-US" altLang="en-US">
                <a:cs typeface="Arial" panose="020B0604020202020204" pitchFamily="34" charset="0"/>
              </a:endParaRPr>
            </a:p>
          </p:txBody>
        </p:sp>
      </p:grpSp>
      <p:sp>
        <p:nvSpPr>
          <p:cNvPr id="33" name="Rectangle 4">
            <a:extLst>
              <a:ext uri="{FF2B5EF4-FFF2-40B4-BE49-F238E27FC236}">
                <a16:creationId xmlns:a16="http://schemas.microsoft.com/office/drawing/2014/main" id="{44BA8F77-55FF-6736-8423-81ABF24D8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443251"/>
            <a:ext cx="65634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200" b="1" dirty="0" err="1">
                <a:cs typeface="Arial" panose="020B0604020202020204" pitchFamily="34" charset="0"/>
              </a:rPr>
              <a:t>Phân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loại</a:t>
            </a:r>
            <a:endParaRPr lang="en-US" altLang="en-US" sz="2200" dirty="0"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en-US" sz="2200" dirty="0">
                <a:cs typeface="Arial" panose="020B0604020202020204" pitchFamily="34" charset="0"/>
              </a:rPr>
              <a:t>- </a:t>
            </a:r>
            <a:r>
              <a:rPr lang="en-US" altLang="en-US" sz="2200" dirty="0" err="1">
                <a:cs typeface="Arial" panose="020B0604020202020204" pitchFamily="34" charset="0"/>
              </a:rPr>
              <a:t>Quạt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gió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hướng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trục</a:t>
            </a:r>
            <a:r>
              <a:rPr lang="en-US" altLang="en-US" sz="2200" dirty="0">
                <a:cs typeface="Arial" panose="020B0604020202020204" pitchFamily="34" charset="0"/>
              </a:rPr>
              <a:t>: </a:t>
            </a:r>
            <a:r>
              <a:rPr lang="en-US" altLang="en-US" sz="2200" dirty="0" err="1">
                <a:cs typeface="Arial" panose="020B0604020202020204" pitchFamily="34" charset="0"/>
              </a:rPr>
              <a:t>lưu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lượng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cao</a:t>
            </a:r>
            <a:r>
              <a:rPr lang="en-US" altLang="en-US" sz="2200" dirty="0">
                <a:cs typeface="Arial" panose="020B0604020202020204" pitchFamily="34" charset="0"/>
              </a:rPr>
              <a:t>, </a:t>
            </a:r>
            <a:r>
              <a:rPr lang="en-US" altLang="en-US" sz="2200" dirty="0" err="1">
                <a:cs typeface="Arial" panose="020B0604020202020204" pitchFamily="34" charset="0"/>
              </a:rPr>
              <a:t>áp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suất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thấp</a:t>
            </a:r>
            <a:r>
              <a:rPr lang="en-US" altLang="en-US" sz="2200" dirty="0">
                <a:cs typeface="Arial" panose="020B0604020202020204" pitchFamily="34" charset="0"/>
              </a:rPr>
              <a:t>.</a:t>
            </a:r>
          </a:p>
          <a:p>
            <a:pPr eaLnBrk="1" hangingPunct="1">
              <a:buFontTx/>
              <a:buNone/>
            </a:pPr>
            <a:r>
              <a:rPr lang="en-US" altLang="en-US" sz="2200" dirty="0">
                <a:cs typeface="Arial" panose="020B0604020202020204" pitchFamily="34" charset="0"/>
              </a:rPr>
              <a:t>- </a:t>
            </a:r>
            <a:r>
              <a:rPr lang="en-US" altLang="en-US" sz="2200" dirty="0" err="1">
                <a:solidFill>
                  <a:srgbClr val="0000FF"/>
                </a:solidFill>
                <a:cs typeface="Arial" panose="020B0604020202020204" pitchFamily="34" charset="0"/>
              </a:rPr>
              <a:t>Quạt</a:t>
            </a:r>
            <a:r>
              <a:rPr lang="en-US" altLang="en-US" sz="22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srgbClr val="0000FF"/>
                </a:solidFill>
                <a:cs typeface="Arial" panose="020B0604020202020204" pitchFamily="34" charset="0"/>
              </a:rPr>
              <a:t>gió</a:t>
            </a:r>
            <a:r>
              <a:rPr lang="en-US" altLang="en-US" sz="2200" dirty="0">
                <a:solidFill>
                  <a:srgbClr val="0000FF"/>
                </a:solidFill>
                <a:cs typeface="Arial" panose="020B0604020202020204" pitchFamily="34" charset="0"/>
              </a:rPr>
              <a:t> li </a:t>
            </a:r>
            <a:r>
              <a:rPr lang="en-US" altLang="en-US" sz="2200" dirty="0" err="1">
                <a:solidFill>
                  <a:srgbClr val="0000FF"/>
                </a:solidFill>
                <a:cs typeface="Arial" panose="020B0604020202020204" pitchFamily="34" charset="0"/>
              </a:rPr>
              <a:t>tâm</a:t>
            </a:r>
            <a:r>
              <a:rPr lang="en-US" altLang="en-US" sz="2200" dirty="0">
                <a:solidFill>
                  <a:srgbClr val="0000FF"/>
                </a:solidFill>
                <a:cs typeface="Arial" panose="020B0604020202020204" pitchFamily="34" charset="0"/>
              </a:rPr>
              <a:t>: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lưu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lượng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thấp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áp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suất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cao</a:t>
            </a:r>
            <a:r>
              <a:rPr lang="en-US" altLang="en-US" sz="2200" dirty="0">
                <a:cs typeface="Arial" panose="020B0604020202020204" pitchFamily="34" charset="0"/>
              </a:rPr>
              <a:t> (</a:t>
            </a:r>
            <a:r>
              <a:rPr lang="en-US" altLang="en-US" sz="2200" dirty="0" err="1">
                <a:cs typeface="Arial" panose="020B0604020202020204" pitchFamily="34" charset="0"/>
              </a:rPr>
              <a:t>thông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cs typeface="Arial" panose="020B0604020202020204" pitchFamily="34" charset="0"/>
              </a:rPr>
              <a:t>thường</a:t>
            </a:r>
            <a:r>
              <a:rPr lang="en-US" altLang="en-US" sz="2200" dirty="0">
                <a:cs typeface="Arial" panose="020B0604020202020204" pitchFamily="34" charset="0"/>
              </a:rPr>
              <a:t> </a:t>
            </a:r>
            <a:r>
              <a:rPr lang="el-GR" altLang="en-US" sz="2200" dirty="0">
                <a:cs typeface="Arial" panose="020B0604020202020204" pitchFamily="34" charset="0"/>
              </a:rPr>
              <a:t>Δ</a:t>
            </a:r>
            <a:r>
              <a:rPr lang="en-US" altLang="en-US" sz="2200" dirty="0">
                <a:cs typeface="Arial" panose="020B0604020202020204" pitchFamily="34" charset="0"/>
              </a:rPr>
              <a:t>p </a:t>
            </a:r>
            <a:r>
              <a:rPr lang="en-US" altLang="en-US" sz="2200" u="sng" dirty="0">
                <a:cs typeface="Arial" panose="020B0604020202020204" pitchFamily="34" charset="0"/>
              </a:rPr>
              <a:t>&lt;</a:t>
            </a:r>
            <a:r>
              <a:rPr lang="en-US" altLang="en-US" sz="2200" dirty="0">
                <a:cs typeface="Arial" panose="020B0604020202020204" pitchFamily="34" charset="0"/>
              </a:rPr>
              <a:t>0,2bar (20.000Pa)).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2824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accent1">
                    <a:lumMod val="50000"/>
                  </a:schemeClr>
                </a:solidFill>
              </a:rPr>
              <a:t>ĐẶC TÍNH QUẠT GIÓ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DC4E0532-75B5-CBC0-57F5-9F399DC662E5}"/>
              </a:ext>
            </a:extLst>
          </p:cNvPr>
          <p:cNvSpPr txBox="1">
            <a:spLocks noChangeArrowheads="1"/>
          </p:cNvSpPr>
          <p:nvPr/>
        </p:nvSpPr>
        <p:spPr>
          <a:xfrm>
            <a:off x="2349500" y="1955398"/>
            <a:ext cx="40386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139700" indent="0">
              <a:buNone/>
            </a:pP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 tính cơ bản (n=const)</a:t>
            </a:r>
          </a:p>
          <a:p>
            <a:endParaRPr lang="en-US" altLang="en-US" sz="2200" kern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en-US" sz="2000" kern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B07F5CB-D75F-7B56-4819-7A93A1E7EADB}"/>
              </a:ext>
            </a:extLst>
          </p:cNvPr>
          <p:cNvSpPr txBox="1">
            <a:spLocks noChangeArrowheads="1"/>
          </p:cNvSpPr>
          <p:nvPr/>
        </p:nvSpPr>
        <p:spPr>
          <a:xfrm>
            <a:off x="7740260" y="2039143"/>
            <a:ext cx="4073525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139700" indent="0">
              <a:buNone/>
            </a:pPr>
            <a:r>
              <a:rPr lang="en-US" altLang="en-US" sz="2200" kern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 tính tổng hợp</a:t>
            </a:r>
            <a:endParaRPr lang="en-US" altLang="en-US" sz="22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E4C20720-FD38-3F08-EA99-04B0C293051C}"/>
              </a:ext>
            </a:extLst>
          </p:cNvPr>
          <p:cNvGrpSpPr>
            <a:grpSpLocks/>
          </p:cNvGrpSpPr>
          <p:nvPr/>
        </p:nvGrpSpPr>
        <p:grpSpPr bwMode="auto">
          <a:xfrm>
            <a:off x="6924674" y="2476500"/>
            <a:ext cx="4429125" cy="3252787"/>
            <a:chOff x="3066" y="9594"/>
            <a:chExt cx="6495" cy="4725"/>
          </a:xfrm>
        </p:grpSpPr>
        <p:sp>
          <p:nvSpPr>
            <p:cNvPr id="6" name="Rectangle 6">
              <a:extLst>
                <a:ext uri="{FF2B5EF4-FFF2-40B4-BE49-F238E27FC236}">
                  <a16:creationId xmlns:a16="http://schemas.microsoft.com/office/drawing/2014/main" id="{5C4C9A5D-637E-63E6-AF65-60606E925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1" y="9774"/>
              <a:ext cx="5220" cy="4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SG" altLang="en-US">
                <a:cs typeface="Arial" panose="020B0604020202020204" pitchFamily="34" charset="0"/>
              </a:endParaRPr>
            </a:p>
          </p:txBody>
        </p:sp>
        <p:sp>
          <p:nvSpPr>
            <p:cNvPr id="7" name="Line 7">
              <a:extLst>
                <a:ext uri="{FF2B5EF4-FFF2-40B4-BE49-F238E27FC236}">
                  <a16:creationId xmlns:a16="http://schemas.microsoft.com/office/drawing/2014/main" id="{802C7465-191B-F402-9C73-6491EEC397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41" y="9774"/>
              <a:ext cx="3506" cy="4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Line 8">
              <a:extLst>
                <a:ext uri="{FF2B5EF4-FFF2-40B4-BE49-F238E27FC236}">
                  <a16:creationId xmlns:a16="http://schemas.microsoft.com/office/drawing/2014/main" id="{338AAA6B-ED5C-5377-C64D-AC69565FD4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90" y="9774"/>
              <a:ext cx="3506" cy="4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Line 9">
              <a:extLst>
                <a:ext uri="{FF2B5EF4-FFF2-40B4-BE49-F238E27FC236}">
                  <a16:creationId xmlns:a16="http://schemas.microsoft.com/office/drawing/2014/main" id="{7072A3F0-D494-C354-4408-A5919D3AA3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75" y="11214"/>
              <a:ext cx="2282" cy="268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Line 10">
              <a:extLst>
                <a:ext uri="{FF2B5EF4-FFF2-40B4-BE49-F238E27FC236}">
                  <a16:creationId xmlns:a16="http://schemas.microsoft.com/office/drawing/2014/main" id="{F557D581-9D71-10EB-75B2-B9806DA760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4" y="9774"/>
              <a:ext cx="2805" cy="33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Line 11">
              <a:extLst>
                <a:ext uri="{FF2B5EF4-FFF2-40B4-BE49-F238E27FC236}">
                  <a16:creationId xmlns:a16="http://schemas.microsoft.com/office/drawing/2014/main" id="{52526C5C-8F6B-273B-3C19-A2674A00E7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91" y="9774"/>
              <a:ext cx="1798" cy="21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Arc 12">
              <a:extLst>
                <a:ext uri="{FF2B5EF4-FFF2-40B4-BE49-F238E27FC236}">
                  <a16:creationId xmlns:a16="http://schemas.microsoft.com/office/drawing/2014/main" id="{C4570C04-47AC-D30E-878D-458C4D031994}"/>
                </a:ext>
              </a:extLst>
            </p:cNvPr>
            <p:cNvSpPr>
              <a:spLocks/>
            </p:cNvSpPr>
            <p:nvPr/>
          </p:nvSpPr>
          <p:spPr bwMode="auto">
            <a:xfrm rot="-455908">
              <a:off x="3711" y="11655"/>
              <a:ext cx="3514" cy="1980"/>
            </a:xfrm>
            <a:custGeom>
              <a:avLst/>
              <a:gdLst>
                <a:gd name="T0" fmla="*/ 0 w 21086"/>
                <a:gd name="T1" fmla="*/ 0 h 21600"/>
                <a:gd name="T2" fmla="*/ 3514 w 21086"/>
                <a:gd name="T3" fmla="*/ 1550 h 21600"/>
                <a:gd name="T4" fmla="*/ 0 w 21086"/>
                <a:gd name="T5" fmla="*/ 1980 h 21600"/>
                <a:gd name="T6" fmla="*/ 0 60000 65536"/>
                <a:gd name="T7" fmla="*/ 0 60000 65536"/>
                <a:gd name="T8" fmla="*/ 0 60000 65536"/>
                <a:gd name="T9" fmla="*/ 0 w 21086"/>
                <a:gd name="T10" fmla="*/ 0 h 21600"/>
                <a:gd name="T11" fmla="*/ 21086 w 21086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086" h="21600" fill="none" extrusionOk="0">
                  <a:moveTo>
                    <a:pt x="-1" y="0"/>
                  </a:moveTo>
                  <a:cubicBezTo>
                    <a:pt x="10123" y="0"/>
                    <a:pt x="18889" y="7031"/>
                    <a:pt x="21085" y="16914"/>
                  </a:cubicBezTo>
                </a:path>
                <a:path w="21086" h="21600" stroke="0" extrusionOk="0">
                  <a:moveTo>
                    <a:pt x="-1" y="0"/>
                  </a:moveTo>
                  <a:cubicBezTo>
                    <a:pt x="10123" y="0"/>
                    <a:pt x="18889" y="7031"/>
                    <a:pt x="21085" y="1691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Arc 13">
              <a:extLst>
                <a:ext uri="{FF2B5EF4-FFF2-40B4-BE49-F238E27FC236}">
                  <a16:creationId xmlns:a16="http://schemas.microsoft.com/office/drawing/2014/main" id="{86722820-EC89-D38D-7913-0D93CA025DE6}"/>
                </a:ext>
              </a:extLst>
            </p:cNvPr>
            <p:cNvSpPr>
              <a:spLocks/>
            </p:cNvSpPr>
            <p:nvPr/>
          </p:nvSpPr>
          <p:spPr bwMode="auto">
            <a:xfrm rot="-455908">
              <a:off x="4067" y="11214"/>
              <a:ext cx="3514" cy="1980"/>
            </a:xfrm>
            <a:custGeom>
              <a:avLst/>
              <a:gdLst>
                <a:gd name="T0" fmla="*/ 0 w 21086"/>
                <a:gd name="T1" fmla="*/ 0 h 21600"/>
                <a:gd name="T2" fmla="*/ 3514 w 21086"/>
                <a:gd name="T3" fmla="*/ 1550 h 21600"/>
                <a:gd name="T4" fmla="*/ 0 w 21086"/>
                <a:gd name="T5" fmla="*/ 1980 h 21600"/>
                <a:gd name="T6" fmla="*/ 0 60000 65536"/>
                <a:gd name="T7" fmla="*/ 0 60000 65536"/>
                <a:gd name="T8" fmla="*/ 0 60000 65536"/>
                <a:gd name="T9" fmla="*/ 0 w 21086"/>
                <a:gd name="T10" fmla="*/ 0 h 21600"/>
                <a:gd name="T11" fmla="*/ 21086 w 21086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086" h="21600" fill="none" extrusionOk="0">
                  <a:moveTo>
                    <a:pt x="-1" y="0"/>
                  </a:moveTo>
                  <a:cubicBezTo>
                    <a:pt x="10123" y="0"/>
                    <a:pt x="18889" y="7031"/>
                    <a:pt x="21085" y="16914"/>
                  </a:cubicBezTo>
                </a:path>
                <a:path w="21086" h="21600" stroke="0" extrusionOk="0">
                  <a:moveTo>
                    <a:pt x="-1" y="0"/>
                  </a:moveTo>
                  <a:cubicBezTo>
                    <a:pt x="10123" y="0"/>
                    <a:pt x="18889" y="7031"/>
                    <a:pt x="21085" y="1691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Arc 14">
              <a:extLst>
                <a:ext uri="{FF2B5EF4-FFF2-40B4-BE49-F238E27FC236}">
                  <a16:creationId xmlns:a16="http://schemas.microsoft.com/office/drawing/2014/main" id="{60ADDDB1-C80F-C6F0-30A3-DF2A8ED2AC5A}"/>
                </a:ext>
              </a:extLst>
            </p:cNvPr>
            <p:cNvSpPr>
              <a:spLocks/>
            </p:cNvSpPr>
            <p:nvPr/>
          </p:nvSpPr>
          <p:spPr bwMode="auto">
            <a:xfrm rot="-573926">
              <a:off x="4352" y="10839"/>
              <a:ext cx="3514" cy="1980"/>
            </a:xfrm>
            <a:custGeom>
              <a:avLst/>
              <a:gdLst>
                <a:gd name="T0" fmla="*/ 0 w 21086"/>
                <a:gd name="T1" fmla="*/ 0 h 21600"/>
                <a:gd name="T2" fmla="*/ 3514 w 21086"/>
                <a:gd name="T3" fmla="*/ 1550 h 21600"/>
                <a:gd name="T4" fmla="*/ 0 w 21086"/>
                <a:gd name="T5" fmla="*/ 1980 h 21600"/>
                <a:gd name="T6" fmla="*/ 0 60000 65536"/>
                <a:gd name="T7" fmla="*/ 0 60000 65536"/>
                <a:gd name="T8" fmla="*/ 0 60000 65536"/>
                <a:gd name="T9" fmla="*/ 0 w 21086"/>
                <a:gd name="T10" fmla="*/ 0 h 21600"/>
                <a:gd name="T11" fmla="*/ 21086 w 21086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086" h="21600" fill="none" extrusionOk="0">
                  <a:moveTo>
                    <a:pt x="-1" y="0"/>
                  </a:moveTo>
                  <a:cubicBezTo>
                    <a:pt x="10123" y="0"/>
                    <a:pt x="18889" y="7031"/>
                    <a:pt x="21085" y="16914"/>
                  </a:cubicBezTo>
                </a:path>
                <a:path w="21086" h="21600" stroke="0" extrusionOk="0">
                  <a:moveTo>
                    <a:pt x="-1" y="0"/>
                  </a:moveTo>
                  <a:cubicBezTo>
                    <a:pt x="10123" y="0"/>
                    <a:pt x="18889" y="7031"/>
                    <a:pt x="21085" y="1691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Arc 15">
              <a:extLst>
                <a:ext uri="{FF2B5EF4-FFF2-40B4-BE49-F238E27FC236}">
                  <a16:creationId xmlns:a16="http://schemas.microsoft.com/office/drawing/2014/main" id="{0DAAF148-BB95-3F1B-CE5F-84BAA145500E}"/>
                </a:ext>
              </a:extLst>
            </p:cNvPr>
            <p:cNvSpPr>
              <a:spLocks/>
            </p:cNvSpPr>
            <p:nvPr/>
          </p:nvSpPr>
          <p:spPr bwMode="auto">
            <a:xfrm rot="-573926">
              <a:off x="4621" y="10491"/>
              <a:ext cx="3548" cy="1980"/>
            </a:xfrm>
            <a:custGeom>
              <a:avLst/>
              <a:gdLst>
                <a:gd name="T0" fmla="*/ 0 w 21292"/>
                <a:gd name="T1" fmla="*/ 0 h 21600"/>
                <a:gd name="T2" fmla="*/ 3548 w 21292"/>
                <a:gd name="T3" fmla="*/ 1647 h 21600"/>
                <a:gd name="T4" fmla="*/ 0 w 21292"/>
                <a:gd name="T5" fmla="*/ 1980 h 21600"/>
                <a:gd name="T6" fmla="*/ 0 60000 65536"/>
                <a:gd name="T7" fmla="*/ 0 60000 65536"/>
                <a:gd name="T8" fmla="*/ 0 60000 65536"/>
                <a:gd name="T9" fmla="*/ 0 w 21292"/>
                <a:gd name="T10" fmla="*/ 0 h 21600"/>
                <a:gd name="T11" fmla="*/ 21292 w 2129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292" h="21600" fill="none" extrusionOk="0">
                  <a:moveTo>
                    <a:pt x="-1" y="0"/>
                  </a:moveTo>
                  <a:cubicBezTo>
                    <a:pt x="10527" y="0"/>
                    <a:pt x="19521" y="7588"/>
                    <a:pt x="21292" y="17965"/>
                  </a:cubicBezTo>
                </a:path>
                <a:path w="21292" h="21600" stroke="0" extrusionOk="0">
                  <a:moveTo>
                    <a:pt x="-1" y="0"/>
                  </a:moveTo>
                  <a:cubicBezTo>
                    <a:pt x="10527" y="0"/>
                    <a:pt x="19521" y="7588"/>
                    <a:pt x="21292" y="1796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Arc 16">
              <a:extLst>
                <a:ext uri="{FF2B5EF4-FFF2-40B4-BE49-F238E27FC236}">
                  <a16:creationId xmlns:a16="http://schemas.microsoft.com/office/drawing/2014/main" id="{C2F1C939-0015-5C5C-BB25-32C4C10463A4}"/>
                </a:ext>
              </a:extLst>
            </p:cNvPr>
            <p:cNvSpPr>
              <a:spLocks/>
            </p:cNvSpPr>
            <p:nvPr/>
          </p:nvSpPr>
          <p:spPr bwMode="auto">
            <a:xfrm rot="-573926">
              <a:off x="4921" y="10134"/>
              <a:ext cx="3548" cy="1980"/>
            </a:xfrm>
            <a:custGeom>
              <a:avLst/>
              <a:gdLst>
                <a:gd name="T0" fmla="*/ 0 w 21292"/>
                <a:gd name="T1" fmla="*/ 0 h 21600"/>
                <a:gd name="T2" fmla="*/ 3548 w 21292"/>
                <a:gd name="T3" fmla="*/ 1647 h 21600"/>
                <a:gd name="T4" fmla="*/ 0 w 21292"/>
                <a:gd name="T5" fmla="*/ 1980 h 21600"/>
                <a:gd name="T6" fmla="*/ 0 60000 65536"/>
                <a:gd name="T7" fmla="*/ 0 60000 65536"/>
                <a:gd name="T8" fmla="*/ 0 60000 65536"/>
                <a:gd name="T9" fmla="*/ 0 w 21292"/>
                <a:gd name="T10" fmla="*/ 0 h 21600"/>
                <a:gd name="T11" fmla="*/ 21292 w 2129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292" h="21600" fill="none" extrusionOk="0">
                  <a:moveTo>
                    <a:pt x="-1" y="0"/>
                  </a:moveTo>
                  <a:cubicBezTo>
                    <a:pt x="10527" y="0"/>
                    <a:pt x="19521" y="7588"/>
                    <a:pt x="21292" y="17965"/>
                  </a:cubicBezTo>
                </a:path>
                <a:path w="21292" h="21600" stroke="0" extrusionOk="0">
                  <a:moveTo>
                    <a:pt x="-1" y="0"/>
                  </a:moveTo>
                  <a:cubicBezTo>
                    <a:pt x="10527" y="0"/>
                    <a:pt x="19521" y="7588"/>
                    <a:pt x="21292" y="1796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Arc 17">
              <a:extLst>
                <a:ext uri="{FF2B5EF4-FFF2-40B4-BE49-F238E27FC236}">
                  <a16:creationId xmlns:a16="http://schemas.microsoft.com/office/drawing/2014/main" id="{5EE018C0-545A-74D4-04AE-B60388D67E12}"/>
                </a:ext>
              </a:extLst>
            </p:cNvPr>
            <p:cNvSpPr>
              <a:spLocks/>
            </p:cNvSpPr>
            <p:nvPr/>
          </p:nvSpPr>
          <p:spPr bwMode="auto">
            <a:xfrm rot="-757970">
              <a:off x="5206" y="9763"/>
              <a:ext cx="3511" cy="1980"/>
            </a:xfrm>
            <a:custGeom>
              <a:avLst/>
              <a:gdLst>
                <a:gd name="T0" fmla="*/ 0 w 21067"/>
                <a:gd name="T1" fmla="*/ 0 h 21600"/>
                <a:gd name="T2" fmla="*/ 3511 w 21067"/>
                <a:gd name="T3" fmla="*/ 1543 h 21600"/>
                <a:gd name="T4" fmla="*/ 0 w 21067"/>
                <a:gd name="T5" fmla="*/ 1980 h 21600"/>
                <a:gd name="T6" fmla="*/ 0 60000 65536"/>
                <a:gd name="T7" fmla="*/ 0 60000 65536"/>
                <a:gd name="T8" fmla="*/ 0 60000 65536"/>
                <a:gd name="T9" fmla="*/ 0 w 21067"/>
                <a:gd name="T10" fmla="*/ 0 h 21600"/>
                <a:gd name="T11" fmla="*/ 21067 w 2106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067" h="21600" fill="none" extrusionOk="0">
                  <a:moveTo>
                    <a:pt x="-1" y="0"/>
                  </a:moveTo>
                  <a:cubicBezTo>
                    <a:pt x="10091" y="0"/>
                    <a:pt x="18838" y="6988"/>
                    <a:pt x="21066" y="16831"/>
                  </a:cubicBezTo>
                </a:path>
                <a:path w="21067" h="21600" stroke="0" extrusionOk="0">
                  <a:moveTo>
                    <a:pt x="-1" y="0"/>
                  </a:moveTo>
                  <a:cubicBezTo>
                    <a:pt x="10091" y="0"/>
                    <a:pt x="18838" y="6988"/>
                    <a:pt x="21066" y="16831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 Box 18">
              <a:extLst>
                <a:ext uri="{FF2B5EF4-FFF2-40B4-BE49-F238E27FC236}">
                  <a16:creationId xmlns:a16="http://schemas.microsoft.com/office/drawing/2014/main" id="{18E66355-746E-9835-FFF5-6531BEDDA8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" y="11484"/>
              <a:ext cx="72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ω</a:t>
              </a:r>
              <a:r>
                <a:rPr lang="en-US" altLang="en-US" sz="1200" baseline="-25000">
                  <a:cs typeface="Arial" panose="020B0604020202020204" pitchFamily="34" charset="0"/>
                </a:rPr>
                <a:t>1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19" name="Text Box 19">
              <a:extLst>
                <a:ext uri="{FF2B5EF4-FFF2-40B4-BE49-F238E27FC236}">
                  <a16:creationId xmlns:a16="http://schemas.microsoft.com/office/drawing/2014/main" id="{B942E873-D2B6-2E59-B306-6B07342317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1" y="11034"/>
              <a:ext cx="72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ω</a:t>
              </a:r>
              <a:r>
                <a:rPr lang="en-US" altLang="en-US" sz="1200" baseline="-25000">
                  <a:cs typeface="Arial" panose="020B0604020202020204" pitchFamily="34" charset="0"/>
                </a:rPr>
                <a:t>2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20" name="Text Box 20">
              <a:extLst>
                <a:ext uri="{FF2B5EF4-FFF2-40B4-BE49-F238E27FC236}">
                  <a16:creationId xmlns:a16="http://schemas.microsoft.com/office/drawing/2014/main" id="{FBD89E6F-4F99-4680-07DC-0EFD020EDB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1" y="10674"/>
              <a:ext cx="72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 dirty="0" err="1">
                  <a:cs typeface="Arial" panose="020B0604020202020204" pitchFamily="34" charset="0"/>
                </a:rPr>
                <a:t>ω</a:t>
              </a:r>
              <a:r>
                <a:rPr lang="en-US" altLang="en-US" sz="1200" baseline="-25000" dirty="0" err="1">
                  <a:cs typeface="Arial" panose="020B0604020202020204" pitchFamily="34" charset="0"/>
                </a:rPr>
                <a:t>i</a:t>
              </a:r>
              <a:endParaRPr lang="en-US" altLang="en-US" dirty="0">
                <a:cs typeface="Arial" panose="020B0604020202020204" pitchFamily="34" charset="0"/>
              </a:endParaRPr>
            </a:p>
          </p:txBody>
        </p:sp>
        <p:sp>
          <p:nvSpPr>
            <p:cNvPr id="21" name="Text Box 21">
              <a:extLst>
                <a:ext uri="{FF2B5EF4-FFF2-40B4-BE49-F238E27FC236}">
                  <a16:creationId xmlns:a16="http://schemas.microsoft.com/office/drawing/2014/main" id="{CAC40764-4E59-1172-C221-080F8EE3D1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41" y="10314"/>
              <a:ext cx="72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ω</a:t>
              </a:r>
              <a:r>
                <a:rPr lang="en-US" altLang="en-US" sz="1200" baseline="-25000">
                  <a:cs typeface="Arial" panose="020B0604020202020204" pitchFamily="34" charset="0"/>
                </a:rPr>
                <a:t>i+1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22" name="Text Box 22">
              <a:extLst>
                <a:ext uri="{FF2B5EF4-FFF2-40B4-BE49-F238E27FC236}">
                  <a16:creationId xmlns:a16="http://schemas.microsoft.com/office/drawing/2014/main" id="{B11E7971-F0BA-9A82-135C-1D301C4BA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1" y="9954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ω</a:t>
              </a:r>
              <a:r>
                <a:rPr lang="en-US" altLang="en-US" sz="1200" baseline="-25000">
                  <a:cs typeface="Arial" panose="020B0604020202020204" pitchFamily="34" charset="0"/>
                </a:rPr>
                <a:t>n-1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23" name="Text Box 23">
              <a:extLst>
                <a:ext uri="{FF2B5EF4-FFF2-40B4-BE49-F238E27FC236}">
                  <a16:creationId xmlns:a16="http://schemas.microsoft.com/office/drawing/2014/main" id="{A1568F55-A464-81D0-DE28-83326B24A8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91" y="9624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ω</a:t>
              </a:r>
              <a:r>
                <a:rPr lang="en-US" altLang="en-US" sz="1200" baseline="-25000">
                  <a:cs typeface="Arial" panose="020B0604020202020204" pitchFamily="34" charset="0"/>
                </a:rPr>
                <a:t>n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24" name="Text Box 24">
              <a:extLst>
                <a:ext uri="{FF2B5EF4-FFF2-40B4-BE49-F238E27FC236}">
                  <a16:creationId xmlns:a16="http://schemas.microsoft.com/office/drawing/2014/main" id="{CE561304-CBF5-E8E3-0454-49F258E077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11" y="10134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η</a:t>
              </a:r>
              <a:r>
                <a:rPr lang="en-US" altLang="en-US" sz="1200" baseline="-25000">
                  <a:cs typeface="Arial" panose="020B0604020202020204" pitchFamily="34" charset="0"/>
                </a:rPr>
                <a:t>1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25" name="Text Box 25">
              <a:extLst>
                <a:ext uri="{FF2B5EF4-FFF2-40B4-BE49-F238E27FC236}">
                  <a16:creationId xmlns:a16="http://schemas.microsoft.com/office/drawing/2014/main" id="{49F54423-964E-77F2-35FF-DEC7AF0E54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01" y="10269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η</a:t>
              </a:r>
              <a:r>
                <a:rPr lang="en-US" altLang="en-US" sz="1200" baseline="-25000">
                  <a:cs typeface="Arial" panose="020B0604020202020204" pitchFamily="34" charset="0"/>
                </a:rPr>
                <a:t>2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26" name="Text Box 26">
              <a:extLst>
                <a:ext uri="{FF2B5EF4-FFF2-40B4-BE49-F238E27FC236}">
                  <a16:creationId xmlns:a16="http://schemas.microsoft.com/office/drawing/2014/main" id="{730FDD4D-88CC-AF73-706F-BAAAB92B60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1" y="10314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η</a:t>
              </a:r>
              <a:r>
                <a:rPr lang="en-US" altLang="en-US" sz="1200" baseline="-25000">
                  <a:cs typeface="Arial" panose="020B0604020202020204" pitchFamily="34" charset="0"/>
                </a:rPr>
                <a:t>i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27" name="Text Box 27">
              <a:extLst>
                <a:ext uri="{FF2B5EF4-FFF2-40B4-BE49-F238E27FC236}">
                  <a16:creationId xmlns:a16="http://schemas.microsoft.com/office/drawing/2014/main" id="{719422C2-10F8-619A-014A-59C16B5148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61" y="11214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η</a:t>
              </a:r>
              <a:r>
                <a:rPr lang="en-US" altLang="en-US" sz="1200" baseline="-25000">
                  <a:cs typeface="Arial" panose="020B0604020202020204" pitchFamily="34" charset="0"/>
                </a:rPr>
                <a:t>1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28" name="Text Box 28">
              <a:extLst>
                <a:ext uri="{FF2B5EF4-FFF2-40B4-BE49-F238E27FC236}">
                  <a16:creationId xmlns:a16="http://schemas.microsoft.com/office/drawing/2014/main" id="{3E4C6A6F-58FA-951B-D336-3E894964C2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41" y="10644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η</a:t>
              </a:r>
              <a:r>
                <a:rPr lang="en-US" altLang="en-US" sz="1200" baseline="-25000">
                  <a:cs typeface="Arial" panose="020B0604020202020204" pitchFamily="34" charset="0"/>
                </a:rPr>
                <a:t>2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29" name="Text Box 29">
              <a:extLst>
                <a:ext uri="{FF2B5EF4-FFF2-40B4-BE49-F238E27FC236}">
                  <a16:creationId xmlns:a16="http://schemas.microsoft.com/office/drawing/2014/main" id="{A8CEB35C-44FF-1681-0633-1259F2FBA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6" y="9594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Δp</a:t>
              </a:r>
              <a:endParaRPr lang="en-US" altLang="en-US">
                <a:cs typeface="Arial" panose="020B0604020202020204" pitchFamily="34" charset="0"/>
              </a:endParaRPr>
            </a:p>
          </p:txBody>
        </p:sp>
        <p:sp>
          <p:nvSpPr>
            <p:cNvPr id="30" name="Text Box 30">
              <a:extLst>
                <a:ext uri="{FF2B5EF4-FFF2-40B4-BE49-F238E27FC236}">
                  <a16:creationId xmlns:a16="http://schemas.microsoft.com/office/drawing/2014/main" id="{DA20E284-DFD4-A366-3053-03B5E1964F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21" y="13599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200">
                  <a:cs typeface="Arial" panose="020B0604020202020204" pitchFamily="34" charset="0"/>
                </a:rPr>
                <a:t>Q</a:t>
              </a:r>
              <a:endParaRPr lang="en-US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5">
            <a:extLst>
              <a:ext uri="{FF2B5EF4-FFF2-40B4-BE49-F238E27FC236}">
                <a16:creationId xmlns:a16="http://schemas.microsoft.com/office/drawing/2014/main" id="{22E0968A-F613-E53E-5446-A333AFC2106A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2203450"/>
            <a:ext cx="5029200" cy="3741738"/>
            <a:chOff x="1680" y="1048"/>
            <a:chExt cx="3168" cy="2357"/>
          </a:xfrm>
        </p:grpSpPr>
        <p:grpSp>
          <p:nvGrpSpPr>
            <p:cNvPr id="32" name="Group 41">
              <a:extLst>
                <a:ext uri="{FF2B5EF4-FFF2-40B4-BE49-F238E27FC236}">
                  <a16:creationId xmlns:a16="http://schemas.microsoft.com/office/drawing/2014/main" id="{C5E84941-4C01-C13F-F32B-142F0937504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39" y="1251"/>
              <a:ext cx="2269" cy="2018"/>
              <a:chOff x="1797" y="7155"/>
              <a:chExt cx="6063" cy="4470"/>
            </a:xfrm>
          </p:grpSpPr>
          <p:grpSp>
            <p:nvGrpSpPr>
              <p:cNvPr id="83" name="Group 42">
                <a:extLst>
                  <a:ext uri="{FF2B5EF4-FFF2-40B4-BE49-F238E27FC236}">
                    <a16:creationId xmlns:a16="http://schemas.microsoft.com/office/drawing/2014/main" id="{93D4D8A2-878E-9A3B-72DF-BDDDA52C754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97" y="7155"/>
                <a:ext cx="6063" cy="4470"/>
                <a:chOff x="1797" y="7155"/>
                <a:chExt cx="6063" cy="4470"/>
              </a:xfrm>
            </p:grpSpPr>
            <p:sp>
              <p:nvSpPr>
                <p:cNvPr id="88" name="Rectangle 43">
                  <a:extLst>
                    <a:ext uri="{FF2B5EF4-FFF2-40B4-BE49-F238E27FC236}">
                      <a16:creationId xmlns:a16="http://schemas.microsoft.com/office/drawing/2014/main" id="{CDAA090C-F2FF-693D-3C6B-4C27F273E4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7" y="7155"/>
                  <a:ext cx="6063" cy="447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>
                      <a:cs typeface="Arial" panose="020B0604020202020204" pitchFamily="34" charset="0"/>
                    </a:rPr>
                    <a:t> </a:t>
                  </a:r>
                </a:p>
              </p:txBody>
            </p:sp>
            <p:grpSp>
              <p:nvGrpSpPr>
                <p:cNvPr id="89" name="Group 44">
                  <a:extLst>
                    <a:ext uri="{FF2B5EF4-FFF2-40B4-BE49-F238E27FC236}">
                      <a16:creationId xmlns:a16="http://schemas.microsoft.com/office/drawing/2014/main" id="{E63E4D75-78F6-4253-F7FB-992B5B996CC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797" y="7547"/>
                  <a:ext cx="6063" cy="4078"/>
                  <a:chOff x="1797" y="7547"/>
                  <a:chExt cx="6063" cy="4078"/>
                </a:xfrm>
              </p:grpSpPr>
              <p:sp>
                <p:nvSpPr>
                  <p:cNvPr id="90" name="Freeform 45">
                    <a:extLst>
                      <a:ext uri="{FF2B5EF4-FFF2-40B4-BE49-F238E27FC236}">
                        <a16:creationId xmlns:a16="http://schemas.microsoft.com/office/drawing/2014/main" id="{F1F779ED-D317-BE74-F3EA-B519913E689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97" y="8357"/>
                    <a:ext cx="6063" cy="1720"/>
                  </a:xfrm>
                  <a:custGeom>
                    <a:avLst/>
                    <a:gdLst>
                      <a:gd name="T0" fmla="*/ 0 w 6063"/>
                      <a:gd name="T1" fmla="*/ 1720 h 1720"/>
                      <a:gd name="T2" fmla="*/ 1308 w 6063"/>
                      <a:gd name="T3" fmla="*/ 1030 h 1720"/>
                      <a:gd name="T4" fmla="*/ 2898 w 6063"/>
                      <a:gd name="T5" fmla="*/ 355 h 1720"/>
                      <a:gd name="T6" fmla="*/ 4728 w 6063"/>
                      <a:gd name="T7" fmla="*/ 25 h 1720"/>
                      <a:gd name="T8" fmla="*/ 6063 w 6063"/>
                      <a:gd name="T9" fmla="*/ 205 h 17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63"/>
                      <a:gd name="T16" fmla="*/ 0 h 1720"/>
                      <a:gd name="T17" fmla="*/ 6063 w 6063"/>
                      <a:gd name="T18" fmla="*/ 1720 h 17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63" h="1720">
                        <a:moveTo>
                          <a:pt x="0" y="1720"/>
                        </a:moveTo>
                        <a:cubicBezTo>
                          <a:pt x="412" y="1488"/>
                          <a:pt x="825" y="1257"/>
                          <a:pt x="1308" y="1030"/>
                        </a:cubicBezTo>
                        <a:cubicBezTo>
                          <a:pt x="1791" y="803"/>
                          <a:pt x="2328" y="522"/>
                          <a:pt x="2898" y="355"/>
                        </a:cubicBezTo>
                        <a:cubicBezTo>
                          <a:pt x="3468" y="188"/>
                          <a:pt x="4201" y="50"/>
                          <a:pt x="4728" y="25"/>
                        </a:cubicBezTo>
                        <a:cubicBezTo>
                          <a:pt x="5255" y="0"/>
                          <a:pt x="5659" y="102"/>
                          <a:pt x="6063" y="205"/>
                        </a:cubicBezTo>
                      </a:path>
                    </a:pathLst>
                  </a:custGeom>
                  <a:noFill/>
                  <a:ln w="25400">
                    <a:solidFill>
                      <a:srgbClr val="1F497D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SG" altLang="en-US"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1" name="Freeform 46">
                    <a:extLst>
                      <a:ext uri="{FF2B5EF4-FFF2-40B4-BE49-F238E27FC236}">
                        <a16:creationId xmlns:a16="http://schemas.microsoft.com/office/drawing/2014/main" id="{1AA1F05B-BB3F-49D8-1C7B-17C32BFAB45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97" y="7547"/>
                    <a:ext cx="5820" cy="1435"/>
                  </a:xfrm>
                  <a:custGeom>
                    <a:avLst/>
                    <a:gdLst>
                      <a:gd name="T0" fmla="*/ 0 w 5820"/>
                      <a:gd name="T1" fmla="*/ 190 h 1435"/>
                      <a:gd name="T2" fmla="*/ 1710 w 5820"/>
                      <a:gd name="T3" fmla="*/ 25 h 1435"/>
                      <a:gd name="T4" fmla="*/ 3075 w 5820"/>
                      <a:gd name="T5" fmla="*/ 235 h 1435"/>
                      <a:gd name="T6" fmla="*/ 5820 w 5820"/>
                      <a:gd name="T7" fmla="*/ 1435 h 143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5820"/>
                      <a:gd name="T13" fmla="*/ 0 h 1435"/>
                      <a:gd name="T14" fmla="*/ 5820 w 5820"/>
                      <a:gd name="T15" fmla="*/ 1435 h 1435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5820" h="1435">
                        <a:moveTo>
                          <a:pt x="0" y="190"/>
                        </a:moveTo>
                        <a:cubicBezTo>
                          <a:pt x="599" y="104"/>
                          <a:pt x="1198" y="18"/>
                          <a:pt x="1710" y="25"/>
                        </a:cubicBezTo>
                        <a:cubicBezTo>
                          <a:pt x="2222" y="32"/>
                          <a:pt x="2390" y="0"/>
                          <a:pt x="3075" y="235"/>
                        </a:cubicBezTo>
                        <a:cubicBezTo>
                          <a:pt x="3760" y="470"/>
                          <a:pt x="5363" y="1235"/>
                          <a:pt x="5820" y="1435"/>
                        </a:cubicBezTo>
                      </a:path>
                    </a:pathLst>
                  </a:custGeom>
                  <a:noFill/>
                  <a:ln w="25400">
                    <a:solidFill>
                      <a:srgbClr val="C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SG" altLang="en-US"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2" name="Freeform 47">
                    <a:extLst>
                      <a:ext uri="{FF2B5EF4-FFF2-40B4-BE49-F238E27FC236}">
                        <a16:creationId xmlns:a16="http://schemas.microsoft.com/office/drawing/2014/main" id="{19AE33E5-8331-4A7F-D52B-5DA2067D2B9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97" y="8837"/>
                    <a:ext cx="5973" cy="2788"/>
                  </a:xfrm>
                  <a:custGeom>
                    <a:avLst/>
                    <a:gdLst>
                      <a:gd name="T0" fmla="*/ 0 w 5973"/>
                      <a:gd name="T1" fmla="*/ 2788 h 2788"/>
                      <a:gd name="T2" fmla="*/ 453 w 5973"/>
                      <a:gd name="T3" fmla="*/ 1993 h 2788"/>
                      <a:gd name="T4" fmla="*/ 1128 w 5973"/>
                      <a:gd name="T5" fmla="*/ 1168 h 2788"/>
                      <a:gd name="T6" fmla="*/ 2103 w 5973"/>
                      <a:gd name="T7" fmla="*/ 493 h 2788"/>
                      <a:gd name="T8" fmla="*/ 3438 w 5973"/>
                      <a:gd name="T9" fmla="*/ 58 h 2788"/>
                      <a:gd name="T10" fmla="*/ 4563 w 5973"/>
                      <a:gd name="T11" fmla="*/ 145 h 2788"/>
                      <a:gd name="T12" fmla="*/ 5508 w 5973"/>
                      <a:gd name="T13" fmla="*/ 433 h 2788"/>
                      <a:gd name="T14" fmla="*/ 5973 w 5973"/>
                      <a:gd name="T15" fmla="*/ 613 h 27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5973"/>
                      <a:gd name="T25" fmla="*/ 0 h 2788"/>
                      <a:gd name="T26" fmla="*/ 5973 w 5973"/>
                      <a:gd name="T27" fmla="*/ 2788 h 27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5973" h="2788">
                        <a:moveTo>
                          <a:pt x="0" y="2788"/>
                        </a:moveTo>
                        <a:cubicBezTo>
                          <a:pt x="132" y="2525"/>
                          <a:pt x="265" y="2263"/>
                          <a:pt x="453" y="1993"/>
                        </a:cubicBezTo>
                        <a:cubicBezTo>
                          <a:pt x="641" y="1723"/>
                          <a:pt x="853" y="1418"/>
                          <a:pt x="1128" y="1168"/>
                        </a:cubicBezTo>
                        <a:cubicBezTo>
                          <a:pt x="1403" y="918"/>
                          <a:pt x="1718" y="678"/>
                          <a:pt x="2103" y="493"/>
                        </a:cubicBezTo>
                        <a:cubicBezTo>
                          <a:pt x="2488" y="308"/>
                          <a:pt x="3028" y="116"/>
                          <a:pt x="3438" y="58"/>
                        </a:cubicBezTo>
                        <a:cubicBezTo>
                          <a:pt x="3848" y="0"/>
                          <a:pt x="4218" y="83"/>
                          <a:pt x="4563" y="145"/>
                        </a:cubicBezTo>
                        <a:cubicBezTo>
                          <a:pt x="4908" y="207"/>
                          <a:pt x="5273" y="355"/>
                          <a:pt x="5508" y="433"/>
                        </a:cubicBezTo>
                        <a:cubicBezTo>
                          <a:pt x="5743" y="511"/>
                          <a:pt x="5858" y="562"/>
                          <a:pt x="5973" y="613"/>
                        </a:cubicBezTo>
                      </a:path>
                    </a:pathLst>
                  </a:custGeom>
                  <a:noFill/>
                  <a:ln w="25400">
                    <a:solidFill>
                      <a:srgbClr val="00B05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SG" altLang="en-US"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3" name="Freeform 48">
                    <a:extLst>
                      <a:ext uri="{FF2B5EF4-FFF2-40B4-BE49-F238E27FC236}">
                        <a16:creationId xmlns:a16="http://schemas.microsoft.com/office/drawing/2014/main" id="{2398625A-A790-2F96-9D58-491C87C3B4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22" y="9645"/>
                    <a:ext cx="1890" cy="1470"/>
                  </a:xfrm>
                  <a:custGeom>
                    <a:avLst/>
                    <a:gdLst>
                      <a:gd name="T0" fmla="*/ 0 w 1890"/>
                      <a:gd name="T1" fmla="*/ 0 h 1470"/>
                      <a:gd name="T2" fmla="*/ 375 w 1890"/>
                      <a:gd name="T3" fmla="*/ 90 h 1470"/>
                      <a:gd name="T4" fmla="*/ 930 w 1890"/>
                      <a:gd name="T5" fmla="*/ 360 h 1470"/>
                      <a:gd name="T6" fmla="*/ 1515 w 1890"/>
                      <a:gd name="T7" fmla="*/ 930 h 1470"/>
                      <a:gd name="T8" fmla="*/ 1890 w 1890"/>
                      <a:gd name="T9" fmla="*/ 1470 h 147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90"/>
                      <a:gd name="T16" fmla="*/ 0 h 1470"/>
                      <a:gd name="T17" fmla="*/ 1890 w 1890"/>
                      <a:gd name="T18" fmla="*/ 1470 h 147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90" h="1470">
                        <a:moveTo>
                          <a:pt x="0" y="0"/>
                        </a:moveTo>
                        <a:cubicBezTo>
                          <a:pt x="110" y="15"/>
                          <a:pt x="220" y="30"/>
                          <a:pt x="375" y="90"/>
                        </a:cubicBezTo>
                        <a:cubicBezTo>
                          <a:pt x="530" y="150"/>
                          <a:pt x="740" y="220"/>
                          <a:pt x="930" y="360"/>
                        </a:cubicBezTo>
                        <a:cubicBezTo>
                          <a:pt x="1120" y="500"/>
                          <a:pt x="1355" y="745"/>
                          <a:pt x="1515" y="930"/>
                        </a:cubicBezTo>
                        <a:cubicBezTo>
                          <a:pt x="1675" y="1115"/>
                          <a:pt x="1828" y="1380"/>
                          <a:pt x="1890" y="1470"/>
                        </a:cubicBezTo>
                      </a:path>
                    </a:pathLst>
                  </a:custGeom>
                  <a:noFill/>
                  <a:ln w="25400">
                    <a:solidFill>
                      <a:srgbClr val="CC66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SG" altLang="en-US">
                      <a:cs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84" name="Text Box 49">
                <a:extLst>
                  <a:ext uri="{FF2B5EF4-FFF2-40B4-BE49-F238E27FC236}">
                    <a16:creationId xmlns:a16="http://schemas.microsoft.com/office/drawing/2014/main" id="{12DEEF75-22CD-C1F1-8D5E-601C123B52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30" y="7380"/>
                <a:ext cx="420" cy="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Aft>
                    <a:spcPts val="1000"/>
                  </a:spcAft>
                </a:pPr>
                <a:r>
                  <a:rPr lang="en-US" altLang="en-US" b="1">
                    <a:solidFill>
                      <a:srgbClr val="C00000"/>
                    </a:solidFill>
                    <a:cs typeface="Arial" panose="020B0604020202020204" pitchFamily="34" charset="0"/>
                  </a:rPr>
                  <a:t>H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85" name="Text Box 50">
                <a:extLst>
                  <a:ext uri="{FF2B5EF4-FFF2-40B4-BE49-F238E27FC236}">
                    <a16:creationId xmlns:a16="http://schemas.microsoft.com/office/drawing/2014/main" id="{A1F02C86-ACB0-BC66-7D9B-3F90B7B7CD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60" y="8757"/>
                <a:ext cx="510" cy="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Aft>
                    <a:spcPts val="1000"/>
                  </a:spcAft>
                </a:pPr>
                <a:r>
                  <a:rPr lang="en-US" altLang="en-US" b="1">
                    <a:solidFill>
                      <a:srgbClr val="00B050"/>
                    </a:solidFill>
                    <a:cs typeface="Arial" panose="020B0604020202020204" pitchFamily="34" charset="0"/>
                    <a:sym typeface="Symbol" panose="05050102010706020507" pitchFamily="18" charset="2"/>
                  </a:rPr>
                  <a:t></a:t>
                </a:r>
                <a:endParaRPr lang="en-US" altLang="en-US">
                  <a:cs typeface="Arial" panose="020B0604020202020204" pitchFamily="34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86" name="Text Box 51">
                <a:extLst>
                  <a:ext uri="{FF2B5EF4-FFF2-40B4-BE49-F238E27FC236}">
                    <a16:creationId xmlns:a16="http://schemas.microsoft.com/office/drawing/2014/main" id="{8CE5ECFA-FC93-E4DB-2DBE-86961E3759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93" y="8670"/>
                <a:ext cx="510" cy="4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Aft>
                    <a:spcPts val="1000"/>
                  </a:spcAft>
                </a:pPr>
                <a:r>
                  <a:rPr lang="en-US" altLang="en-US" b="1">
                    <a:solidFill>
                      <a:srgbClr val="1F497D"/>
                    </a:solidFill>
                    <a:cs typeface="Arial" panose="020B0604020202020204" pitchFamily="34" charset="0"/>
                  </a:rPr>
                  <a:t>P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87" name="Text Box 52">
                <a:extLst>
                  <a:ext uri="{FF2B5EF4-FFF2-40B4-BE49-F238E27FC236}">
                    <a16:creationId xmlns:a16="http://schemas.microsoft.com/office/drawing/2014/main" id="{D64636AE-901A-F7B3-C008-F2E55FF7B3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00" y="9913"/>
                <a:ext cx="1380" cy="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Aft>
                    <a:spcPts val="1000"/>
                  </a:spcAft>
                </a:pPr>
                <a:r>
                  <a:rPr lang="en-US" altLang="en-US" b="1">
                    <a:solidFill>
                      <a:srgbClr val="984806"/>
                    </a:solidFill>
                    <a:cs typeface="Arial" panose="020B0604020202020204" pitchFamily="34" charset="0"/>
                  </a:rPr>
                  <a:t>H</a:t>
                </a:r>
                <a:r>
                  <a:rPr lang="en-US" altLang="en-US" b="1" baseline="-25000">
                    <a:solidFill>
                      <a:srgbClr val="984806"/>
                    </a:solidFill>
                    <a:cs typeface="Arial" panose="020B0604020202020204" pitchFamily="34" charset="0"/>
                  </a:rPr>
                  <a:t>CK</a:t>
                </a:r>
                <a:endParaRPr lang="en-US" altLang="en-US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3" name="Text Box 43">
              <a:extLst>
                <a:ext uri="{FF2B5EF4-FFF2-40B4-BE49-F238E27FC236}">
                  <a16:creationId xmlns:a16="http://schemas.microsoft.com/office/drawing/2014/main" id="{B56A80FC-07B8-1101-15B2-3D17392143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1296"/>
              <a:ext cx="490" cy="17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lang="en-US" altLang="en-US" sz="1200" b="1">
                  <a:cs typeface="Arial" panose="020B0604020202020204" pitchFamily="34" charset="0"/>
                </a:rPr>
                <a:t>N(kW)</a:t>
              </a:r>
            </a:p>
          </p:txBody>
        </p:sp>
        <p:sp>
          <p:nvSpPr>
            <p:cNvPr id="34" name="Text Box 49">
              <a:extLst>
                <a:ext uri="{FF2B5EF4-FFF2-40B4-BE49-F238E27FC236}">
                  <a16:creationId xmlns:a16="http://schemas.microsoft.com/office/drawing/2014/main" id="{30D90B52-8790-06E6-7823-3B2F189DCA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7" y="1048"/>
              <a:ext cx="122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SG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ectangle 50">
              <a:extLst>
                <a:ext uri="{FF2B5EF4-FFF2-40B4-BE49-F238E27FC236}">
                  <a16:creationId xmlns:a16="http://schemas.microsoft.com/office/drawing/2014/main" id="{0A0343D1-5361-B6D6-7C59-4D5591F09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8" y="2256"/>
              <a:ext cx="912" cy="81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 Box 51">
              <a:extLst>
                <a:ext uri="{FF2B5EF4-FFF2-40B4-BE49-F238E27FC236}">
                  <a16:creationId xmlns:a16="http://schemas.microsoft.com/office/drawing/2014/main" id="{18AC6348-6A4F-D52B-6BDA-B2BFB98A19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4" y="1920"/>
              <a:ext cx="192" cy="2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600" b="1">
                  <a:solidFill>
                    <a:srgbClr val="0000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SG" altLang="en-US" sz="1600" b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 Box 52">
              <a:extLst>
                <a:ext uri="{FF2B5EF4-FFF2-40B4-BE49-F238E27FC236}">
                  <a16:creationId xmlns:a16="http://schemas.microsoft.com/office/drawing/2014/main" id="{817F7CBC-829E-B17B-BF73-E02C523C28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2" y="1281"/>
              <a:ext cx="48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1600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(n)</a:t>
              </a:r>
            </a:p>
          </p:txBody>
        </p:sp>
        <p:sp>
          <p:nvSpPr>
            <p:cNvPr id="38" name="Rectangle 53">
              <a:extLst>
                <a:ext uri="{FF2B5EF4-FFF2-40B4-BE49-F238E27FC236}">
                  <a16:creationId xmlns:a16="http://schemas.microsoft.com/office/drawing/2014/main" id="{20BE19A2-267D-1F89-6C19-03F8FB8AF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5" y="3264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Rectangle 54">
              <a:extLst>
                <a:ext uri="{FF2B5EF4-FFF2-40B4-BE49-F238E27FC236}">
                  <a16:creationId xmlns:a16="http://schemas.microsoft.com/office/drawing/2014/main" id="{8A3F2AEB-1C8B-C34E-44AC-E39025B517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5" y="2925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55">
              <a:extLst>
                <a:ext uri="{FF2B5EF4-FFF2-40B4-BE49-F238E27FC236}">
                  <a16:creationId xmlns:a16="http://schemas.microsoft.com/office/drawing/2014/main" id="{80168F78-5E86-70C4-BD29-76F41A41D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" y="1829"/>
              <a:ext cx="276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 (%)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Rectangle 56">
              <a:extLst>
                <a:ext uri="{FF2B5EF4-FFF2-40B4-BE49-F238E27FC236}">
                  <a16:creationId xmlns:a16="http://schemas.microsoft.com/office/drawing/2014/main" id="{5C2831A5-E5E8-2D6F-A6E8-FD80A86037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5" y="1104"/>
              <a:ext cx="30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200" b="1"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p(Pa)</a:t>
              </a:r>
            </a:p>
          </p:txBody>
        </p:sp>
        <p:sp>
          <p:nvSpPr>
            <p:cNvPr id="42" name="Rectangle 57">
              <a:extLst>
                <a:ext uri="{FF2B5EF4-FFF2-40B4-BE49-F238E27FC236}">
                  <a16:creationId xmlns:a16="http://schemas.microsoft.com/office/drawing/2014/main" id="{6E74AB5A-1230-3508-B973-56BC67D5BE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" y="3279"/>
              <a:ext cx="82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3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Rectangle 58">
              <a:extLst>
                <a:ext uri="{FF2B5EF4-FFF2-40B4-BE49-F238E27FC236}">
                  <a16:creationId xmlns:a16="http://schemas.microsoft.com/office/drawing/2014/main" id="{4641C21A-D950-F0BC-2E1A-D3B0B32C4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0" y="3264"/>
              <a:ext cx="3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ectangle 59">
              <a:extLst>
                <a:ext uri="{FF2B5EF4-FFF2-40B4-BE49-F238E27FC236}">
                  <a16:creationId xmlns:a16="http://schemas.microsoft.com/office/drawing/2014/main" id="{13F40216-FE63-B610-C7C2-87C820D9D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4" y="3279"/>
              <a:ext cx="24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3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m3/s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Rectangle 60">
              <a:extLst>
                <a:ext uri="{FF2B5EF4-FFF2-40B4-BE49-F238E27FC236}">
                  <a16:creationId xmlns:a16="http://schemas.microsoft.com/office/drawing/2014/main" id="{4D0DD1CB-A487-6E7F-4A26-21717D0EC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1" y="3264"/>
              <a:ext cx="3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Line 61">
              <a:extLst>
                <a:ext uri="{FF2B5EF4-FFF2-40B4-BE49-F238E27FC236}">
                  <a16:creationId xmlns:a16="http://schemas.microsoft.com/office/drawing/2014/main" id="{224B8692-1374-7A10-850C-0A5079A562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1448"/>
              <a:ext cx="1" cy="154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Line 62">
              <a:extLst>
                <a:ext uri="{FF2B5EF4-FFF2-40B4-BE49-F238E27FC236}">
                  <a16:creationId xmlns:a16="http://schemas.microsoft.com/office/drawing/2014/main" id="{43C480C3-5C6B-DE0F-7B68-8122E673AE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3" y="2035"/>
              <a:ext cx="1" cy="1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Line 63">
              <a:extLst>
                <a:ext uri="{FF2B5EF4-FFF2-40B4-BE49-F238E27FC236}">
                  <a16:creationId xmlns:a16="http://schemas.microsoft.com/office/drawing/2014/main" id="{136DD823-9A2B-BD0A-0FF1-D0DF8563DD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3" y="2035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Line 64">
              <a:extLst>
                <a:ext uri="{FF2B5EF4-FFF2-40B4-BE49-F238E27FC236}">
                  <a16:creationId xmlns:a16="http://schemas.microsoft.com/office/drawing/2014/main" id="{B71AE8DC-FF8A-570A-8DDE-88F984171F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2" y="1448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Line 65">
              <a:extLst>
                <a:ext uri="{FF2B5EF4-FFF2-40B4-BE49-F238E27FC236}">
                  <a16:creationId xmlns:a16="http://schemas.microsoft.com/office/drawing/2014/main" id="{862D02AB-D501-BC09-6FD7-D2EDC84A59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1" y="1860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Line 66">
              <a:extLst>
                <a:ext uri="{FF2B5EF4-FFF2-40B4-BE49-F238E27FC236}">
                  <a16:creationId xmlns:a16="http://schemas.microsoft.com/office/drawing/2014/main" id="{A0680B62-662E-8332-9C27-61FAD1068F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8" y="2015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Line 67">
              <a:extLst>
                <a:ext uri="{FF2B5EF4-FFF2-40B4-BE49-F238E27FC236}">
                  <a16:creationId xmlns:a16="http://schemas.microsoft.com/office/drawing/2014/main" id="{F9493A25-BBCB-9255-FE67-FDD8C0CEB8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8" y="2159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Line 68">
              <a:extLst>
                <a:ext uri="{FF2B5EF4-FFF2-40B4-BE49-F238E27FC236}">
                  <a16:creationId xmlns:a16="http://schemas.microsoft.com/office/drawing/2014/main" id="{50925F82-0CC3-727C-3B05-4D83A64744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1" y="1704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Line 69">
              <a:extLst>
                <a:ext uri="{FF2B5EF4-FFF2-40B4-BE49-F238E27FC236}">
                  <a16:creationId xmlns:a16="http://schemas.microsoft.com/office/drawing/2014/main" id="{8730219E-84D5-4C8F-5166-680AD5FFF3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1" y="1544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Line 70">
              <a:extLst>
                <a:ext uri="{FF2B5EF4-FFF2-40B4-BE49-F238E27FC236}">
                  <a16:creationId xmlns:a16="http://schemas.microsoft.com/office/drawing/2014/main" id="{3C29C56B-7CEF-B264-C2F7-CA4800D4B8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8" y="1372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Line 71">
              <a:extLst>
                <a:ext uri="{FF2B5EF4-FFF2-40B4-BE49-F238E27FC236}">
                  <a16:creationId xmlns:a16="http://schemas.microsoft.com/office/drawing/2014/main" id="{B96D07DE-22A5-0802-A1DC-DC4E75EC7A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5" y="2082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Line 72">
              <a:extLst>
                <a:ext uri="{FF2B5EF4-FFF2-40B4-BE49-F238E27FC236}">
                  <a16:creationId xmlns:a16="http://schemas.microsoft.com/office/drawing/2014/main" id="{6A5D630B-DD9F-B742-D10D-B81F87B7FF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2" y="2237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Line 73">
              <a:extLst>
                <a:ext uri="{FF2B5EF4-FFF2-40B4-BE49-F238E27FC236}">
                  <a16:creationId xmlns:a16="http://schemas.microsoft.com/office/drawing/2014/main" id="{014BC1A0-F89F-EF04-97D1-C94854CDF8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2" y="2381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Line 74">
              <a:extLst>
                <a:ext uri="{FF2B5EF4-FFF2-40B4-BE49-F238E27FC236}">
                  <a16:creationId xmlns:a16="http://schemas.microsoft.com/office/drawing/2014/main" id="{2C3BD209-2FFA-38B9-6524-01E017379A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5" y="1926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Line 75">
              <a:extLst>
                <a:ext uri="{FF2B5EF4-FFF2-40B4-BE49-F238E27FC236}">
                  <a16:creationId xmlns:a16="http://schemas.microsoft.com/office/drawing/2014/main" id="{18BC48BF-8939-7B2B-5E63-9B60F1F343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5" y="1766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Line 76">
              <a:extLst>
                <a:ext uri="{FF2B5EF4-FFF2-40B4-BE49-F238E27FC236}">
                  <a16:creationId xmlns:a16="http://schemas.microsoft.com/office/drawing/2014/main" id="{7393FB4B-A663-CCAA-CB0C-7E3DD29C9F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2" y="1594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Line 77">
              <a:extLst>
                <a:ext uri="{FF2B5EF4-FFF2-40B4-BE49-F238E27FC236}">
                  <a16:creationId xmlns:a16="http://schemas.microsoft.com/office/drawing/2014/main" id="{E4E3AEE8-C7FA-F5EA-1153-D7342046B0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7" y="2686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Line 78">
              <a:extLst>
                <a:ext uri="{FF2B5EF4-FFF2-40B4-BE49-F238E27FC236}">
                  <a16:creationId xmlns:a16="http://schemas.microsoft.com/office/drawing/2014/main" id="{F442A50B-6DA6-1F24-F47D-909C71DBF9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4" y="2832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Line 79">
              <a:extLst>
                <a:ext uri="{FF2B5EF4-FFF2-40B4-BE49-F238E27FC236}">
                  <a16:creationId xmlns:a16="http://schemas.microsoft.com/office/drawing/2014/main" id="{CF1D51F6-41FE-F506-891A-74F7E895E5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4" y="2976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Line 80">
              <a:extLst>
                <a:ext uri="{FF2B5EF4-FFF2-40B4-BE49-F238E27FC236}">
                  <a16:creationId xmlns:a16="http://schemas.microsoft.com/office/drawing/2014/main" id="{85AE1B34-5291-E89B-4813-9A38AF1F19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7" y="2530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Line 81">
              <a:extLst>
                <a:ext uri="{FF2B5EF4-FFF2-40B4-BE49-F238E27FC236}">
                  <a16:creationId xmlns:a16="http://schemas.microsoft.com/office/drawing/2014/main" id="{EF39B8F4-2CD5-DEA0-F656-D9CF1C30B6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7" y="2370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Line 82">
              <a:extLst>
                <a:ext uri="{FF2B5EF4-FFF2-40B4-BE49-F238E27FC236}">
                  <a16:creationId xmlns:a16="http://schemas.microsoft.com/office/drawing/2014/main" id="{775F8540-7740-0776-8454-5F4BB41E1F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4" y="2198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Line 83">
              <a:extLst>
                <a:ext uri="{FF2B5EF4-FFF2-40B4-BE49-F238E27FC236}">
                  <a16:creationId xmlns:a16="http://schemas.microsoft.com/office/drawing/2014/main" id="{C6DDB6FC-A047-5E3C-D2F5-B6A00B4581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5" y="2544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Line 84">
              <a:extLst>
                <a:ext uri="{FF2B5EF4-FFF2-40B4-BE49-F238E27FC236}">
                  <a16:creationId xmlns:a16="http://schemas.microsoft.com/office/drawing/2014/main" id="{D4643B65-005D-0CB9-B293-C3BDAAEB07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2" y="2699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Line 85">
              <a:extLst>
                <a:ext uri="{FF2B5EF4-FFF2-40B4-BE49-F238E27FC236}">
                  <a16:creationId xmlns:a16="http://schemas.microsoft.com/office/drawing/2014/main" id="{AC86788E-E35B-3855-E6EB-A874E36D69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2" y="2843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Line 86">
              <a:extLst>
                <a:ext uri="{FF2B5EF4-FFF2-40B4-BE49-F238E27FC236}">
                  <a16:creationId xmlns:a16="http://schemas.microsoft.com/office/drawing/2014/main" id="{4AE2A8CF-EE6E-75BA-6D67-8CF48E0532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0" y="2991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Line 87">
              <a:extLst>
                <a:ext uri="{FF2B5EF4-FFF2-40B4-BE49-F238E27FC236}">
                  <a16:creationId xmlns:a16="http://schemas.microsoft.com/office/drawing/2014/main" id="{C61CC6CB-07FF-67A9-5336-BAA6C9CE6F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4" y="3127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Line 88">
              <a:extLst>
                <a:ext uri="{FF2B5EF4-FFF2-40B4-BE49-F238E27FC236}">
                  <a16:creationId xmlns:a16="http://schemas.microsoft.com/office/drawing/2014/main" id="{5EF15984-FBF9-A19A-8769-93E1737094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4" y="3271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Line 89">
              <a:extLst>
                <a:ext uri="{FF2B5EF4-FFF2-40B4-BE49-F238E27FC236}">
                  <a16:creationId xmlns:a16="http://schemas.microsoft.com/office/drawing/2014/main" id="{3841869F-FD41-74D7-89E6-EFAB53D41B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6" y="3360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Line 90">
              <a:extLst>
                <a:ext uri="{FF2B5EF4-FFF2-40B4-BE49-F238E27FC236}">
                  <a16:creationId xmlns:a16="http://schemas.microsoft.com/office/drawing/2014/main" id="{D8388046-B2C0-18F3-70A2-2B7BCDD12F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16" y="324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Line 91">
              <a:extLst>
                <a:ext uri="{FF2B5EF4-FFF2-40B4-BE49-F238E27FC236}">
                  <a16:creationId xmlns:a16="http://schemas.microsoft.com/office/drawing/2014/main" id="{AC7572FE-EB6E-902C-54D5-2E03B383A3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6" y="324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Line 92">
              <a:extLst>
                <a:ext uri="{FF2B5EF4-FFF2-40B4-BE49-F238E27FC236}">
                  <a16:creationId xmlns:a16="http://schemas.microsoft.com/office/drawing/2014/main" id="{14ECFFAB-E2F1-1FDB-7CC9-5A63D57C31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6" y="324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Line 93">
              <a:extLst>
                <a:ext uri="{FF2B5EF4-FFF2-40B4-BE49-F238E27FC236}">
                  <a16:creationId xmlns:a16="http://schemas.microsoft.com/office/drawing/2014/main" id="{E481CECD-AD17-0FEF-3EEE-360525DFC6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324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Line 94">
              <a:extLst>
                <a:ext uri="{FF2B5EF4-FFF2-40B4-BE49-F238E27FC236}">
                  <a16:creationId xmlns:a16="http://schemas.microsoft.com/office/drawing/2014/main" id="{34C1CFB8-F77E-3150-205C-BE312F0E36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12" y="324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Line 95">
              <a:extLst>
                <a:ext uri="{FF2B5EF4-FFF2-40B4-BE49-F238E27FC236}">
                  <a16:creationId xmlns:a16="http://schemas.microsoft.com/office/drawing/2014/main" id="{BF4682A0-7EC8-F129-2C7A-B607A76F63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2" y="324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Line 96">
              <a:extLst>
                <a:ext uri="{FF2B5EF4-FFF2-40B4-BE49-F238E27FC236}">
                  <a16:creationId xmlns:a16="http://schemas.microsoft.com/office/drawing/2014/main" id="{16A7D358-A238-8758-A902-1129E4C417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72" y="324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Line 97">
              <a:extLst>
                <a:ext uri="{FF2B5EF4-FFF2-40B4-BE49-F238E27FC236}">
                  <a16:creationId xmlns:a16="http://schemas.microsoft.com/office/drawing/2014/main" id="{3FC09D03-02CA-1AF7-1743-1FAFDDDD66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2" y="324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72666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D4BDC-7DB4-6F30-30C8-23D4DB14A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8063"/>
            <a:ext cx="10972800" cy="654050"/>
          </a:xfrm>
        </p:spPr>
        <p:txBody>
          <a:bodyPr/>
          <a:lstStyle/>
          <a:p>
            <a:pPr algn="ctr"/>
            <a:r>
              <a:rPr lang="vi-VN">
                <a:solidFill>
                  <a:schemeClr val="accent1">
                    <a:lumMod val="50000"/>
                  </a:schemeClr>
                </a:solidFill>
                <a:latin typeface="+mn-lt"/>
              </a:rPr>
              <a:t>Cơ hội tiết kiệm năng lượng trong hệ thống Bơm/ Quạt</a:t>
            </a:r>
            <a:endParaRPr lang="en-VN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1583431"/>
            <a:ext cx="109728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000" b="1">
                <a:cs typeface="Arial" panose="020B0604020202020204" pitchFamily="34" charset="0"/>
              </a:rPr>
              <a:t>Thiết kế/ Đầu tư</a:t>
            </a:r>
            <a:r>
              <a:rPr lang="en-US" altLang="en-US" sz="2000">
                <a:cs typeface="Arial" panose="020B0604020202020204" pitchFamily="34" charset="0"/>
              </a:rPr>
              <a:t>: chọn Bơm /Quạt hiệu suất cao, phù hợp nhu cầu; sử dụng phương pháp điều chỉnh năng suât hiệu quả NL; thiết kế tối ưu hóa đường ống dẫn.</a:t>
            </a:r>
          </a:p>
          <a:p>
            <a:endParaRPr lang="en-US" altLang="en-US" sz="2000">
              <a:cs typeface="Arial" panose="020B0604020202020204" pitchFamily="34" charset="0"/>
            </a:endParaRPr>
          </a:p>
          <a:p>
            <a:r>
              <a:rPr lang="en-US" altLang="en-US" sz="2000" b="1">
                <a:cs typeface="Arial" panose="020B0604020202020204" pitchFamily="34" charset="0"/>
              </a:rPr>
              <a:t>Lắp đặt</a:t>
            </a:r>
            <a:r>
              <a:rPr lang="en-US" altLang="en-US" sz="2000">
                <a:cs typeface="Arial" panose="020B0604020202020204" pitchFamily="34" charset="0"/>
              </a:rPr>
              <a:t>: đảm bảo các thông số kỹ thuật bơm /quạt.</a:t>
            </a:r>
          </a:p>
          <a:p>
            <a:endParaRPr lang="en-US" altLang="en-US" sz="2000">
              <a:cs typeface="Arial" panose="020B0604020202020204" pitchFamily="34" charset="0"/>
            </a:endParaRPr>
          </a:p>
          <a:p>
            <a:r>
              <a:rPr lang="en-US" altLang="en-US" sz="2000" b="1">
                <a:cs typeface="Arial" panose="020B0604020202020204" pitchFamily="34" charset="0"/>
              </a:rPr>
              <a:t>Sử dụng</a:t>
            </a:r>
            <a:r>
              <a:rPr lang="en-US" altLang="en-US" sz="2000">
                <a:cs typeface="Arial" panose="020B0604020202020204" pitchFamily="34" charset="0"/>
              </a:rPr>
              <a:t>: đảm bảo thông số vận hành trong mức cho phép và đạt hiệu suất cao.</a:t>
            </a:r>
          </a:p>
          <a:p>
            <a:endParaRPr lang="en-US" altLang="en-US" sz="2000">
              <a:cs typeface="Arial" panose="020B0604020202020204" pitchFamily="34" charset="0"/>
            </a:endParaRPr>
          </a:p>
          <a:p>
            <a:r>
              <a:rPr lang="en-US" altLang="en-US" sz="2000" b="1">
                <a:cs typeface="Arial" panose="020B0604020202020204" pitchFamily="34" charset="0"/>
              </a:rPr>
              <a:t>Bảo dưỡng</a:t>
            </a:r>
            <a:r>
              <a:rPr lang="en-US" altLang="en-US" sz="2000">
                <a:cs typeface="Arial" panose="020B0604020202020204" pitchFamily="34" charset="0"/>
              </a:rPr>
              <a:t>: đảm bảo quy trình bảo trì bảo dưỡng: vệ sinh bộ lọc, hạn chế rò rỉ.</a:t>
            </a:r>
          </a:p>
          <a:p>
            <a:pPr>
              <a:lnSpc>
                <a:spcPct val="80000"/>
              </a:lnSpc>
            </a:pPr>
            <a:endParaRPr lang="en-US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1619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1103</Words>
  <Application>Microsoft Office PowerPoint</Application>
  <PresentationFormat>Widescreen</PresentationFormat>
  <Paragraphs>313</Paragraphs>
  <Slides>25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38" baseType="lpstr">
      <vt:lpstr>맑은 고딕</vt:lpstr>
      <vt:lpstr>Arial</vt:lpstr>
      <vt:lpstr>Calibri</vt:lpstr>
      <vt:lpstr>Fira Sans Extra Condensed</vt:lpstr>
      <vt:lpstr>Roboto</vt:lpstr>
      <vt:lpstr>Symbol</vt:lpstr>
      <vt:lpstr>Times New Roman</vt:lpstr>
      <vt:lpstr>Energy Saving Infographics by Slidesgo</vt:lpstr>
      <vt:lpstr>1_Energy Saving Infographics by Slidesgo</vt:lpstr>
      <vt:lpstr>AutoCAD Drawing</vt:lpstr>
      <vt:lpstr>Bitmap Image</vt:lpstr>
      <vt:lpstr>Equation</vt:lpstr>
      <vt:lpstr>Microsoft Equation 3.0</vt:lpstr>
      <vt:lpstr>CHƯƠNG TRÌNH TẬP HUẤN CHO  DOANH NGHIỆP CÔNG NGHIỆP</vt:lpstr>
      <vt:lpstr>NỘI DUNG</vt:lpstr>
      <vt:lpstr>PowerPoint Presentation</vt:lpstr>
      <vt:lpstr>HỆ THỐNG BƠM</vt:lpstr>
      <vt:lpstr>HỆ THỐNG BƠM</vt:lpstr>
      <vt:lpstr>ĐẶC TÍNH BƠM</vt:lpstr>
      <vt:lpstr>QUẠT GIÓ</vt:lpstr>
      <vt:lpstr>ĐẶC TÍNH QUẠT GIÓ</vt:lpstr>
      <vt:lpstr>Cơ hội tiết kiệm năng lượng trong hệ thống Bơm/ Quạt</vt:lpstr>
      <vt:lpstr>PowerPoint Presentation</vt:lpstr>
      <vt:lpstr>Xác định điểm làm việc của bơm/quạt</vt:lpstr>
      <vt:lpstr>Sử dụng bơm/quạt có hiệu suất cao</vt:lpstr>
      <vt:lpstr>PowerPoint Presentation</vt:lpstr>
      <vt:lpstr>Ghép song song bơm/quạt</vt:lpstr>
      <vt:lpstr>Ghép nối tiếp bơm/quạt</vt:lpstr>
      <vt:lpstr>PowerPoint Presentation</vt:lpstr>
      <vt:lpstr> Các phương pháp điều chỉnh năng suất bơm quạt thường gặp</vt:lpstr>
      <vt:lpstr>Điều chỉnh năng suất bơm/quạt đạt hiệu suất cao bằng bộ biến tần</vt:lpstr>
      <vt:lpstr>Điều chỉnh năng suất bơm/quạt đạt hiệu suất cao bằng bộ biến tần</vt:lpstr>
      <vt:lpstr>PowerPoint Presentation</vt:lpstr>
      <vt:lpstr>Tối ưu hóa hệ thống đường ống, phụ kiện </vt:lpstr>
      <vt:lpstr>VÍ DỤ</vt:lpstr>
      <vt:lpstr>VÍ DỤ</vt:lpstr>
      <vt:lpstr>VÍ DỤ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TRÌNH TẬP HUẤN CHO DOANH NGHIỆP  CÔNG NGHIỆP</dc:title>
  <dc:creator>Admin</dc:creator>
  <cp:lastModifiedBy>Admin</cp:lastModifiedBy>
  <cp:revision>5</cp:revision>
  <dcterms:created xsi:type="dcterms:W3CDTF">2025-04-01T06:54:43Z</dcterms:created>
  <dcterms:modified xsi:type="dcterms:W3CDTF">2025-05-22T04:17:26Z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1701900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