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x-wmf" Extension="wmf"/>
  <Default ContentType="image/jpeg" Extension="jpeg"/>
  <Default ContentType="application/vnd.openxmlformats-package.relationships+xml" Extension="rels"/>
  <Default ContentType="application/xml" Extension="xml"/>
  <Default ContentType="application/vnd.openxmlformats-officedocument.vmlDrawing" Extension="v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drawingml.chart+xml" PartName="/ppt/charts/chart1.xml"/>
  <Override ContentType="application/vnd.openxmlformats-officedocument.themeOverride+xml" PartName="/ppt/theme/themeOverride1.xml"/>
  <Override ContentType="application/vnd.openxmlformats-officedocument.drawingml.chart+xml" PartName="/ppt/charts/chart2.xml"/>
  <Override ContentType="application/vnd.openxmlformats-officedocument.themeOverride+xml" PartName="/ppt/theme/themeOverrid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</p:sldMasterIdLst>
  <p:notesMasterIdLst>
    <p:notesMasterId r:id="rId27"/>
  </p:notesMasterIdLst>
  <p:sldIdLst>
    <p:sldId id="281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5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My%20Documents\01-%20Active%20Projects\03%20-%20ESS\1-%20EE%20for%20technicians\Temp\Book1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My%20Documents\01-%20Active%20Projects\03%20-%20ESS\1-%20EE%20for%20technicians\Temp\Book1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v>Chế độ làm việc hiện tại</c:v>
          </c:tx>
          <c:spPr>
            <a:ln w="34925">
              <a:solidFill>
                <a:schemeClr val="tx2"/>
              </a:solidFill>
            </a:ln>
          </c:spPr>
          <c:marker>
            <c:symbol val="none"/>
          </c:marker>
          <c:val>
            <c:numRef>
              <c:f>Sheet1!$B$1:$B$7</c:f>
              <c:numCache>
                <c:formatCode>General</c:formatCode>
                <c:ptCount val="7"/>
                <c:pt idx="0">
                  <c:v>6</c:v>
                </c:pt>
                <c:pt idx="1">
                  <c:v>8</c:v>
                </c:pt>
                <c:pt idx="2">
                  <c:v>6</c:v>
                </c:pt>
                <c:pt idx="3">
                  <c:v>8</c:v>
                </c:pt>
                <c:pt idx="4">
                  <c:v>6</c:v>
                </c:pt>
                <c:pt idx="5">
                  <c:v>8</c:v>
                </c:pt>
                <c:pt idx="6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021-41BE-B2E6-6099855F5274}"/>
            </c:ext>
          </c:extLst>
        </c:ser>
        <c:ser>
          <c:idx val="1"/>
          <c:order val="1"/>
          <c:tx>
            <c:v>Chế độ làm việc có VSD</c:v>
          </c:tx>
          <c:spPr>
            <a:ln w="34925">
              <a:solidFill>
                <a:srgbClr val="C00000"/>
              </a:solidFill>
            </a:ln>
          </c:spPr>
          <c:marker>
            <c:symbol val="none"/>
          </c:marker>
          <c:val>
            <c:numRef>
              <c:f>Sheet1!$C$1:$C$7</c:f>
              <c:numCache>
                <c:formatCode>General</c:formatCode>
                <c:ptCount val="7"/>
                <c:pt idx="0">
                  <c:v>6.6</c:v>
                </c:pt>
                <c:pt idx="1">
                  <c:v>6.6</c:v>
                </c:pt>
                <c:pt idx="2">
                  <c:v>6.6</c:v>
                </c:pt>
                <c:pt idx="3">
                  <c:v>6.6</c:v>
                </c:pt>
                <c:pt idx="4">
                  <c:v>6.6</c:v>
                </c:pt>
                <c:pt idx="5">
                  <c:v>6.6</c:v>
                </c:pt>
                <c:pt idx="6">
                  <c:v>6.6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021-41BE-B2E6-6099855F5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0079360"/>
        <c:axId val="190081280"/>
      </c:lineChart>
      <c:catAx>
        <c:axId val="190079360"/>
        <c:scaling>
          <c:orientation val="minMax"/>
        </c:scaling>
        <c:delete val="0"/>
        <c:axPos val="b"/>
        <c:majorGridlines>
          <c:spPr>
            <a:ln w="6350"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 sz="1200">
                    <a:latin typeface="Arial" pitchFamily="34" charset="0"/>
                    <a:cs typeface="Arial" pitchFamily="34" charset="0"/>
                  </a:defRPr>
                </a:pPr>
                <a:r>
                  <a:rPr lang="en-US" sz="1200" dirty="0" err="1">
                    <a:latin typeface="Arial" pitchFamily="34" charset="0"/>
                    <a:cs typeface="Arial" pitchFamily="34" charset="0"/>
                  </a:rPr>
                  <a:t>Thời</a:t>
                </a:r>
                <a:r>
                  <a:rPr lang="en-US" sz="12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1200" dirty="0" err="1">
                    <a:latin typeface="Arial" pitchFamily="34" charset="0"/>
                    <a:cs typeface="Arial" pitchFamily="34" charset="0"/>
                  </a:rPr>
                  <a:t>gian</a:t>
                </a:r>
                <a:endParaRPr lang="en-US" sz="1200" dirty="0">
                  <a:latin typeface="Arial" pitchFamily="34" charset="0"/>
                  <a:cs typeface="Arial" pitchFamily="34" charset="0"/>
                </a:endParaRPr>
              </a:p>
            </c:rich>
          </c:tx>
          <c:layout>
            <c:manualLayout>
              <c:xMode val="edge"/>
              <c:yMode val="edge"/>
              <c:x val="0.89471577343154785"/>
              <c:y val="0.91708684508278049"/>
            </c:manualLayout>
          </c:layout>
          <c:overlay val="0"/>
        </c:title>
        <c:majorTickMark val="none"/>
        <c:minorTickMark val="none"/>
        <c:tickLblPos val="none"/>
        <c:spPr>
          <a:ln w="19050">
            <a:tailEnd type="triangle"/>
          </a:ln>
        </c:spPr>
        <c:crossAx val="190081280"/>
        <c:crossesAt val="0.5"/>
        <c:auto val="1"/>
        <c:lblAlgn val="ctr"/>
        <c:lblOffset val="100"/>
        <c:noMultiLvlLbl val="0"/>
      </c:catAx>
      <c:valAx>
        <c:axId val="190081280"/>
        <c:scaling>
          <c:orientation val="minMax"/>
          <c:max val="8.5"/>
          <c:min val="5"/>
        </c:scaling>
        <c:delete val="0"/>
        <c:axPos val="l"/>
        <c:title>
          <c:tx>
            <c:rich>
              <a:bodyPr rot="0" vert="horz"/>
              <a:lstStyle/>
              <a:p>
                <a:pPr>
                  <a:defRPr sz="1200">
                    <a:latin typeface="Arial" pitchFamily="34" charset="0"/>
                    <a:cs typeface="Arial" pitchFamily="34" charset="0"/>
                  </a:defRPr>
                </a:pPr>
                <a:r>
                  <a:rPr lang="en-US" sz="1200" dirty="0" err="1">
                    <a:latin typeface="Arial" pitchFamily="34" charset="0"/>
                    <a:cs typeface="Arial" pitchFamily="34" charset="0"/>
                  </a:rPr>
                  <a:t>Áp</a:t>
                </a:r>
                <a:r>
                  <a:rPr lang="en-US" sz="1200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1200" dirty="0" err="1">
                    <a:latin typeface="Arial" pitchFamily="34" charset="0"/>
                    <a:cs typeface="Arial" pitchFamily="34" charset="0"/>
                  </a:rPr>
                  <a:t>suất</a:t>
                </a:r>
                <a:r>
                  <a:rPr lang="en-US" sz="1200" dirty="0">
                    <a:latin typeface="Arial" pitchFamily="34" charset="0"/>
                    <a:cs typeface="Arial" pitchFamily="34" charset="0"/>
                  </a:rPr>
                  <a:t>, </a:t>
                </a:r>
                <a:r>
                  <a:rPr lang="en-US" sz="1200" dirty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bar</a:t>
                </a:r>
              </a:p>
            </c:rich>
          </c:tx>
          <c:layout>
            <c:manualLayout>
              <c:xMode val="edge"/>
              <c:yMode val="edge"/>
              <c:x val="2.4312693115698156E-2"/>
              <c:y val="0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 w="19050">
            <a:tailEnd type="triangle"/>
          </a:ln>
        </c:spPr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90079360"/>
        <c:crosses val="autoZero"/>
        <c:crossBetween val="midCat"/>
        <c:majorUnit val="1"/>
      </c:valAx>
    </c:plotArea>
    <c:plotVisOnly val="1"/>
    <c:dispBlanksAs val="span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6326727193922095"/>
          <c:y val="4.6676533371457843E-2"/>
          <c:w val="0.71319073095794527"/>
          <c:h val="0.8300815716901126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ysClr val="windowText" lastClr="000000">
                  <a:tint val="75000"/>
                  <a:shade val="95000"/>
                  <a:satMod val="105000"/>
                </a:sys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ysClr val="windowText" lastClr="000000">
                    <a:tint val="75000"/>
                    <a:shade val="95000"/>
                    <a:satMod val="105000"/>
                  </a:sys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8DF-49B2-B747-23C50D452E0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ysClr val="windowText" lastClr="000000">
                    <a:tint val="75000"/>
                    <a:shade val="95000"/>
                    <a:satMod val="105000"/>
                  </a:sys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3-28DF-49B2-B747-23C50D452E04}"/>
              </c:ext>
            </c:extLst>
          </c:dPt>
          <c:val>
            <c:numRef>
              <c:f>Sheet1!$D$1:$D$6</c:f>
              <c:numCache>
                <c:formatCode>General</c:formatCode>
                <c:ptCount val="6"/>
                <c:pt idx="0">
                  <c:v>20</c:v>
                </c:pt>
                <c:pt idx="1">
                  <c:v>5</c:v>
                </c:pt>
                <c:pt idx="2">
                  <c:v>20</c:v>
                </c:pt>
                <c:pt idx="3">
                  <c:v>5</c:v>
                </c:pt>
                <c:pt idx="4">
                  <c:v>20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8DF-49B2-B747-23C50D452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90097664"/>
        <c:axId val="190103936"/>
      </c:barChart>
      <c:catAx>
        <c:axId val="190097664"/>
        <c:scaling>
          <c:orientation val="minMax"/>
        </c:scaling>
        <c:delete val="0"/>
        <c:axPos val="b"/>
        <c:majorGridlines>
          <c:spPr>
            <a:ln w="6350"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gian</a:t>
                </a: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88396614833203646"/>
              <c:y val="0.90507830629047392"/>
            </c:manualLayout>
          </c:layout>
          <c:overlay val="0"/>
        </c:title>
        <c:majorTickMark val="none"/>
        <c:minorTickMark val="none"/>
        <c:tickLblPos val="none"/>
        <c:spPr>
          <a:ln w="19050">
            <a:tailEnd type="triangle"/>
          </a:ln>
        </c:spPr>
        <c:crossAx val="190103936"/>
        <c:crosses val="autoZero"/>
        <c:auto val="1"/>
        <c:lblAlgn val="ctr"/>
        <c:lblOffset val="100"/>
        <c:tickLblSkip val="1"/>
        <c:noMultiLvlLbl val="0"/>
      </c:catAx>
      <c:valAx>
        <c:axId val="190103936"/>
        <c:scaling>
          <c:orientation val="minMax"/>
          <c:max val="22"/>
          <c:min val="0"/>
        </c:scaling>
        <c:delete val="0"/>
        <c:axPos val="l"/>
        <c:title>
          <c:tx>
            <c:rich>
              <a:bodyPr rot="0" vert="horz"/>
              <a:lstStyle/>
              <a:p>
                <a:pPr>
                  <a:defRPr sz="1400"/>
                </a:pPr>
                <a:r>
                  <a:rPr lang="en-US" sz="1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Công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suất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r>
                  <a:rPr lang="en-US" sz="14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kW</a:t>
                </a:r>
              </a:p>
            </c:rich>
          </c:tx>
          <c:layout>
            <c:manualLayout>
              <c:xMode val="edge"/>
              <c:yMode val="edge"/>
              <c:x val="7.5564203784549448E-3"/>
              <c:y val="1.6098088871506242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 w="19050">
            <a:tailEnd type="triangle"/>
          </a:ln>
        </c:spPr>
        <c:crossAx val="190097664"/>
        <c:crosses val="autoZero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4A0637-86BA-455E-9CF0-F5FE74AE0D3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FA573C-FB93-4256-8ED9-59EAF809156B}">
      <dgm:prSet phldrT="[Text]" custT="1"/>
      <dgm:spPr/>
      <dgm:t>
        <a:bodyPr/>
        <a:lstStyle/>
        <a:p>
          <a:r>
            <a:rPr lang="en-US" sz="3000" b="1" dirty="0">
              <a:latin typeface="Arial" panose="020B0604020202020204" pitchFamily="34" charset="0"/>
            </a:rPr>
            <a:t>Ma </a:t>
          </a:r>
          <a:r>
            <a:rPr lang="en-US" sz="3000" b="1" dirty="0" err="1">
              <a:latin typeface="Arial" panose="020B0604020202020204" pitchFamily="34" charset="0"/>
            </a:rPr>
            <a:t>sát</a:t>
          </a:r>
          <a:r>
            <a:rPr lang="en-US" sz="3000" b="1" dirty="0">
              <a:latin typeface="Arial" panose="020B0604020202020204" pitchFamily="34" charset="0"/>
            </a:rPr>
            <a:t> </a:t>
          </a:r>
        </a:p>
      </dgm:t>
    </dgm:pt>
    <dgm:pt modelId="{CEB96E41-F624-48DC-AE1E-5B41E9BE3F8C}" type="parTrans" cxnId="{F92FEC5D-24AA-4CEA-ADE5-0F2E2D0E75F4}">
      <dgm:prSet/>
      <dgm:spPr/>
      <dgm:t>
        <a:bodyPr/>
        <a:lstStyle/>
        <a:p>
          <a:endParaRPr lang="en-US" sz="2400"/>
        </a:p>
      </dgm:t>
    </dgm:pt>
    <dgm:pt modelId="{CBD4D625-05F8-4DFA-9094-76CEBD53245E}" type="sibTrans" cxnId="{F92FEC5D-24AA-4CEA-ADE5-0F2E2D0E75F4}">
      <dgm:prSet/>
      <dgm:spPr/>
      <dgm:t>
        <a:bodyPr/>
        <a:lstStyle/>
        <a:p>
          <a:endParaRPr lang="en-US" sz="2400"/>
        </a:p>
      </dgm:t>
    </dgm:pt>
    <dgm:pt modelId="{60F26C74-8DB4-42AA-B4EA-7FE9F492A43E}">
      <dgm:prSet phldrT="[Text]" custT="1"/>
      <dgm:spPr/>
      <dgm:t>
        <a:bodyPr/>
        <a:lstStyle/>
        <a:p>
          <a:r>
            <a:rPr lang="en-US" sz="3000" b="1" dirty="0" err="1">
              <a:latin typeface="Arial" panose="020B0604020202020204" pitchFamily="34" charset="0"/>
            </a:rPr>
            <a:t>Rò</a:t>
          </a:r>
          <a:r>
            <a:rPr lang="en-US" sz="3000" b="1" dirty="0">
              <a:latin typeface="Arial" panose="020B0604020202020204" pitchFamily="34" charset="0"/>
            </a:rPr>
            <a:t> </a:t>
          </a:r>
          <a:r>
            <a:rPr lang="en-US" sz="3000" b="1" dirty="0" err="1">
              <a:latin typeface="Arial" panose="020B0604020202020204" pitchFamily="34" charset="0"/>
            </a:rPr>
            <a:t>rỉ</a:t>
          </a:r>
          <a:endParaRPr lang="en-US" sz="3000" b="1" dirty="0">
            <a:latin typeface="Arial" panose="020B0604020202020204" pitchFamily="34" charset="0"/>
          </a:endParaRPr>
        </a:p>
      </dgm:t>
    </dgm:pt>
    <dgm:pt modelId="{4DEA0210-2230-467A-9F11-4A86107810AD}" type="parTrans" cxnId="{4EE110F0-B3C7-41F6-9F3F-727BE9A53E71}">
      <dgm:prSet/>
      <dgm:spPr/>
      <dgm:t>
        <a:bodyPr/>
        <a:lstStyle/>
        <a:p>
          <a:endParaRPr lang="en-US" sz="2400"/>
        </a:p>
      </dgm:t>
    </dgm:pt>
    <dgm:pt modelId="{38F350C4-2C72-4918-A7FF-5D6C55362509}" type="sibTrans" cxnId="{4EE110F0-B3C7-41F6-9F3F-727BE9A53E71}">
      <dgm:prSet/>
      <dgm:spPr/>
      <dgm:t>
        <a:bodyPr/>
        <a:lstStyle/>
        <a:p>
          <a:endParaRPr lang="en-US" sz="2400"/>
        </a:p>
      </dgm:t>
    </dgm:pt>
    <dgm:pt modelId="{D882BFCB-A6C8-4843-AD31-E41EA6ED9C6F}">
      <dgm:prSet phldrT="[Text]" custT="1"/>
      <dgm:spPr/>
      <dgm:t>
        <a:bodyPr/>
        <a:lstStyle/>
        <a:p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dưỡng</a:t>
          </a:r>
          <a:r>
            <a:rPr lang="en-US" sz="2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  <a:cs typeface="Arial" panose="020B0604020202020204" pitchFamily="34" charset="0"/>
            </a:rPr>
            <a:t>kém</a:t>
          </a:r>
          <a:endParaRPr lang="en-US" sz="2200" dirty="0"/>
        </a:p>
      </dgm:t>
    </dgm:pt>
    <dgm:pt modelId="{DC457861-6500-46E8-87B2-44A241C97B93}" type="parTrans" cxnId="{C32ECF2D-7AF7-47A4-858B-277E89096407}">
      <dgm:prSet/>
      <dgm:spPr/>
      <dgm:t>
        <a:bodyPr/>
        <a:lstStyle/>
        <a:p>
          <a:endParaRPr lang="en-US" sz="2400"/>
        </a:p>
      </dgm:t>
    </dgm:pt>
    <dgm:pt modelId="{9D8FB4CB-B38E-4BFB-8018-2E3911F8AE48}" type="sibTrans" cxnId="{C32ECF2D-7AF7-47A4-858B-277E89096407}">
      <dgm:prSet/>
      <dgm:spPr/>
      <dgm:t>
        <a:bodyPr/>
        <a:lstStyle/>
        <a:p>
          <a:endParaRPr lang="en-US" sz="2400"/>
        </a:p>
      </dgm:t>
    </dgm:pt>
    <dgm:pt modelId="{6F3386BD-301E-4632-A345-F36F6F8C6630}">
      <dgm:prSet phldrT="[Text]" custT="1"/>
      <dgm:spPr/>
      <dgm:t>
        <a:bodyPr/>
        <a:lstStyle/>
        <a:p>
          <a:r>
            <a:rPr lang="en-US" sz="2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Chọn</a:t>
          </a:r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đường</a:t>
          </a:r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ống</a:t>
          </a:r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hợp</a:t>
          </a:r>
          <a:r>
            <a: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lý</a:t>
          </a:r>
          <a:endParaRPr lang="en-US" sz="2200" dirty="0">
            <a:solidFill>
              <a:schemeClr val="tx1"/>
            </a:solidFill>
          </a:endParaRPr>
        </a:p>
      </dgm:t>
    </dgm:pt>
    <dgm:pt modelId="{573C0FF6-40E0-4C5C-9900-02FABC5A7739}" type="parTrans" cxnId="{1BB961D4-80C6-42BB-9413-A7DAB58C9BFD}">
      <dgm:prSet/>
      <dgm:spPr/>
      <dgm:t>
        <a:bodyPr/>
        <a:lstStyle/>
        <a:p>
          <a:endParaRPr lang="en-US" sz="2400"/>
        </a:p>
      </dgm:t>
    </dgm:pt>
    <dgm:pt modelId="{3164F33A-18DD-4482-B8EF-AD9BD5EC91B1}" type="sibTrans" cxnId="{1BB961D4-80C6-42BB-9413-A7DAB58C9BFD}">
      <dgm:prSet/>
      <dgm:spPr/>
      <dgm:t>
        <a:bodyPr/>
        <a:lstStyle/>
        <a:p>
          <a:endParaRPr lang="en-US" sz="2400"/>
        </a:p>
      </dgm:t>
    </dgm:pt>
    <dgm:pt modelId="{62618069-0553-41AD-8E57-8E251E59778E}">
      <dgm:prSet phldrT="[Text]" custT="1"/>
      <dgm:spPr/>
      <dgm:t>
        <a:bodyPr/>
        <a:lstStyle/>
        <a:p>
          <a:r>
            <a:rPr lang="en-US" sz="2200" dirty="0" err="1">
              <a:latin typeface="Arial" panose="020B0604020202020204" pitchFamily="34" charset="0"/>
            </a:rPr>
            <a:t>Bảo</a:t>
          </a:r>
          <a:r>
            <a:rPr lang="en-US" sz="2200" dirty="0">
              <a:latin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</a:rPr>
            <a:t>dưỡng</a:t>
          </a:r>
          <a:r>
            <a:rPr lang="en-US" sz="2200" dirty="0">
              <a:latin typeface="Arial" panose="020B0604020202020204" pitchFamily="34" charset="0"/>
            </a:rPr>
            <a:t> </a:t>
          </a:r>
          <a:r>
            <a:rPr lang="en-US" sz="2200" dirty="0" err="1">
              <a:latin typeface="Arial" panose="020B0604020202020204" pitchFamily="34" charset="0"/>
            </a:rPr>
            <a:t>kém</a:t>
          </a:r>
          <a:endParaRPr lang="en-US" sz="2200" dirty="0">
            <a:latin typeface="Arial" panose="020B0604020202020204" pitchFamily="34" charset="0"/>
          </a:endParaRPr>
        </a:p>
      </dgm:t>
    </dgm:pt>
    <dgm:pt modelId="{8EF80505-7811-4854-B931-A623F3A662AD}" type="parTrans" cxnId="{23BAB052-276B-477A-81D5-0CDE7A2CC0F9}">
      <dgm:prSet/>
      <dgm:spPr/>
      <dgm:t>
        <a:bodyPr/>
        <a:lstStyle/>
        <a:p>
          <a:endParaRPr lang="en-US"/>
        </a:p>
      </dgm:t>
    </dgm:pt>
    <dgm:pt modelId="{B4B20DCE-6611-4AE6-AD14-2781CCAF4915}" type="sibTrans" cxnId="{23BAB052-276B-477A-81D5-0CDE7A2CC0F9}">
      <dgm:prSet/>
      <dgm:spPr/>
      <dgm:t>
        <a:bodyPr/>
        <a:lstStyle/>
        <a:p>
          <a:endParaRPr lang="en-US"/>
        </a:p>
      </dgm:t>
    </dgm:pt>
    <dgm:pt modelId="{44B72608-0B90-45D9-8089-854BF5662016}">
      <dgm:prSet phldrT="[Text]" custT="1"/>
      <dgm:spPr/>
      <dgm:t>
        <a:bodyPr/>
        <a:lstStyle/>
        <a:p>
          <a:r>
            <a:rPr lang="en-US" sz="2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Bố</a:t>
          </a:r>
          <a:r>
            <a:rPr lang="en-US" sz="2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trí</a:t>
          </a:r>
          <a:r>
            <a:rPr lang="en-US" sz="2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ống</a:t>
          </a:r>
          <a:r>
            <a:rPr lang="en-US" sz="2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không</a:t>
          </a:r>
          <a:r>
            <a:rPr lang="en-US" sz="2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hợp</a:t>
          </a:r>
          <a:r>
            <a:rPr lang="en-US" sz="2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lý</a:t>
          </a:r>
          <a:endParaRPr lang="en-US" sz="2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55AA2F1-286D-4D9B-B098-32607A945CCA}" type="parTrans" cxnId="{14E5D28F-0625-4AA0-9CA4-EEC0D94000C3}">
      <dgm:prSet/>
      <dgm:spPr/>
      <dgm:t>
        <a:bodyPr/>
        <a:lstStyle/>
        <a:p>
          <a:endParaRPr lang="en-US"/>
        </a:p>
      </dgm:t>
    </dgm:pt>
    <dgm:pt modelId="{E8860A8B-3C28-479B-A7C1-8492918993C0}" type="sibTrans" cxnId="{14E5D28F-0625-4AA0-9CA4-EEC0D94000C3}">
      <dgm:prSet/>
      <dgm:spPr/>
      <dgm:t>
        <a:bodyPr/>
        <a:lstStyle/>
        <a:p>
          <a:endParaRPr lang="en-US"/>
        </a:p>
      </dgm:t>
    </dgm:pt>
    <dgm:pt modelId="{6F43BC8B-2CE5-411C-AB5C-5EB9528F42DF}" type="pres">
      <dgm:prSet presAssocID="{014A0637-86BA-455E-9CF0-F5FE74AE0D3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DACBF0-5695-43A0-9AFC-527BB6548DD3}" type="pres">
      <dgm:prSet presAssocID="{F3FA573C-FB93-4256-8ED9-59EAF809156B}" presName="linNode" presStyleCnt="0"/>
      <dgm:spPr/>
    </dgm:pt>
    <dgm:pt modelId="{F9C4FCCA-E677-4B71-953C-765D8E4CF502}" type="pres">
      <dgm:prSet presAssocID="{F3FA573C-FB93-4256-8ED9-59EAF809156B}" presName="parentText" presStyleLbl="node1" presStyleIdx="0" presStyleCnt="2" custScaleX="87209" custLinFactNeighborX="-4936" custLinFactNeighborY="172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21728E-34D6-4A2A-8257-B6CED1FC1141}" type="pres">
      <dgm:prSet presAssocID="{F3FA573C-FB93-4256-8ED9-59EAF809156B}" presName="descendantText" presStyleLbl="alignAccFollowNode1" presStyleIdx="0" presStyleCnt="2" custScaleX="131605" custScaleY="103275" custLinFactNeighborX="-208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A3A8F0-9A75-4238-9D45-2C4C70F4DB1D}" type="pres">
      <dgm:prSet presAssocID="{CBD4D625-05F8-4DFA-9094-76CEBD53245E}" presName="sp" presStyleCnt="0"/>
      <dgm:spPr/>
    </dgm:pt>
    <dgm:pt modelId="{AE029740-DBEE-41A1-ADA3-50395F5283AC}" type="pres">
      <dgm:prSet presAssocID="{60F26C74-8DB4-42AA-B4EA-7FE9F492A43E}" presName="linNode" presStyleCnt="0"/>
      <dgm:spPr/>
    </dgm:pt>
    <dgm:pt modelId="{8C47D702-886B-49D1-8371-887DC9DF8476}" type="pres">
      <dgm:prSet presAssocID="{60F26C74-8DB4-42AA-B4EA-7FE9F492A43E}" presName="parentText" presStyleLbl="node1" presStyleIdx="1" presStyleCnt="2" custScaleX="87209" custLinFactNeighborX="-808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6985B-7A40-44BE-84AE-03DBBEC960DD}" type="pres">
      <dgm:prSet presAssocID="{60F26C74-8DB4-42AA-B4EA-7FE9F492A43E}" presName="descendantText" presStyleLbl="alignAccFollowNode1" presStyleIdx="1" presStyleCnt="2" custScaleX="131605" custLinFactNeighborX="-208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D20FEB-7A3A-4D34-8E09-1D041E1511C5}" type="presOf" srcId="{D882BFCB-A6C8-4843-AD31-E41EA6ED9C6F}" destId="{EEC6985B-7A40-44BE-84AE-03DBBEC960DD}" srcOrd="0" destOrd="0" presId="urn:microsoft.com/office/officeart/2005/8/layout/vList5"/>
    <dgm:cxn modelId="{27CB9263-B70C-4480-8610-C715E34BBB25}" type="presOf" srcId="{014A0637-86BA-455E-9CF0-F5FE74AE0D3C}" destId="{6F43BC8B-2CE5-411C-AB5C-5EB9528F42DF}" srcOrd="0" destOrd="0" presId="urn:microsoft.com/office/officeart/2005/8/layout/vList5"/>
    <dgm:cxn modelId="{14E5D28F-0625-4AA0-9CA4-EEC0D94000C3}" srcId="{F3FA573C-FB93-4256-8ED9-59EAF809156B}" destId="{44B72608-0B90-45D9-8089-854BF5662016}" srcOrd="2" destOrd="0" parTransId="{255AA2F1-286D-4D9B-B098-32607A945CCA}" sibTransId="{E8860A8B-3C28-479B-A7C1-8492918993C0}"/>
    <dgm:cxn modelId="{92AAAF48-C16E-49C4-A25B-5BBDA3B17B07}" type="presOf" srcId="{60F26C74-8DB4-42AA-B4EA-7FE9F492A43E}" destId="{8C47D702-886B-49D1-8371-887DC9DF8476}" srcOrd="0" destOrd="0" presId="urn:microsoft.com/office/officeart/2005/8/layout/vList5"/>
    <dgm:cxn modelId="{F92FEC5D-24AA-4CEA-ADE5-0F2E2D0E75F4}" srcId="{014A0637-86BA-455E-9CF0-F5FE74AE0D3C}" destId="{F3FA573C-FB93-4256-8ED9-59EAF809156B}" srcOrd="0" destOrd="0" parTransId="{CEB96E41-F624-48DC-AE1E-5B41E9BE3F8C}" sibTransId="{CBD4D625-05F8-4DFA-9094-76CEBD53245E}"/>
    <dgm:cxn modelId="{4EE110F0-B3C7-41F6-9F3F-727BE9A53E71}" srcId="{014A0637-86BA-455E-9CF0-F5FE74AE0D3C}" destId="{60F26C74-8DB4-42AA-B4EA-7FE9F492A43E}" srcOrd="1" destOrd="0" parTransId="{4DEA0210-2230-467A-9F11-4A86107810AD}" sibTransId="{38F350C4-2C72-4918-A7FF-5D6C55362509}"/>
    <dgm:cxn modelId="{C32ECF2D-7AF7-47A4-858B-277E89096407}" srcId="{60F26C74-8DB4-42AA-B4EA-7FE9F492A43E}" destId="{D882BFCB-A6C8-4843-AD31-E41EA6ED9C6F}" srcOrd="0" destOrd="0" parTransId="{DC457861-6500-46E8-87B2-44A241C97B93}" sibTransId="{9D8FB4CB-B38E-4BFB-8018-2E3911F8AE48}"/>
    <dgm:cxn modelId="{6634CE09-D90E-4050-953C-3FA6055CCC44}" type="presOf" srcId="{F3FA573C-FB93-4256-8ED9-59EAF809156B}" destId="{F9C4FCCA-E677-4B71-953C-765D8E4CF502}" srcOrd="0" destOrd="0" presId="urn:microsoft.com/office/officeart/2005/8/layout/vList5"/>
    <dgm:cxn modelId="{23BAB052-276B-477A-81D5-0CDE7A2CC0F9}" srcId="{F3FA573C-FB93-4256-8ED9-59EAF809156B}" destId="{62618069-0553-41AD-8E57-8E251E59778E}" srcOrd="0" destOrd="0" parTransId="{8EF80505-7811-4854-B931-A623F3A662AD}" sibTransId="{B4B20DCE-6611-4AE6-AD14-2781CCAF4915}"/>
    <dgm:cxn modelId="{1BB961D4-80C6-42BB-9413-A7DAB58C9BFD}" srcId="{F3FA573C-FB93-4256-8ED9-59EAF809156B}" destId="{6F3386BD-301E-4632-A345-F36F6F8C6630}" srcOrd="1" destOrd="0" parTransId="{573C0FF6-40E0-4C5C-9900-02FABC5A7739}" sibTransId="{3164F33A-18DD-4482-B8EF-AD9BD5EC91B1}"/>
    <dgm:cxn modelId="{7BF6BE69-E48F-4C72-9652-E9189A7A3473}" type="presOf" srcId="{6F3386BD-301E-4632-A345-F36F6F8C6630}" destId="{3221728E-34D6-4A2A-8257-B6CED1FC1141}" srcOrd="0" destOrd="1" presId="urn:microsoft.com/office/officeart/2005/8/layout/vList5"/>
    <dgm:cxn modelId="{E2885B36-34CE-439E-9B86-024A067FA20B}" type="presOf" srcId="{62618069-0553-41AD-8E57-8E251E59778E}" destId="{3221728E-34D6-4A2A-8257-B6CED1FC1141}" srcOrd="0" destOrd="0" presId="urn:microsoft.com/office/officeart/2005/8/layout/vList5"/>
    <dgm:cxn modelId="{8CC18527-69F5-466A-A153-189AD07E766B}" type="presOf" srcId="{44B72608-0B90-45D9-8089-854BF5662016}" destId="{3221728E-34D6-4A2A-8257-B6CED1FC1141}" srcOrd="0" destOrd="2" presId="urn:microsoft.com/office/officeart/2005/8/layout/vList5"/>
    <dgm:cxn modelId="{7E771CDF-E277-4C04-94FF-E38A17E139FA}" type="presParOf" srcId="{6F43BC8B-2CE5-411C-AB5C-5EB9528F42DF}" destId="{6EDACBF0-5695-43A0-9AFC-527BB6548DD3}" srcOrd="0" destOrd="0" presId="urn:microsoft.com/office/officeart/2005/8/layout/vList5"/>
    <dgm:cxn modelId="{76012B06-7955-42E3-BC02-5189D8926C01}" type="presParOf" srcId="{6EDACBF0-5695-43A0-9AFC-527BB6548DD3}" destId="{F9C4FCCA-E677-4B71-953C-765D8E4CF502}" srcOrd="0" destOrd="0" presId="urn:microsoft.com/office/officeart/2005/8/layout/vList5"/>
    <dgm:cxn modelId="{17E09A3D-13CA-4C4F-B05C-DB8C3CDB2CE4}" type="presParOf" srcId="{6EDACBF0-5695-43A0-9AFC-527BB6548DD3}" destId="{3221728E-34D6-4A2A-8257-B6CED1FC1141}" srcOrd="1" destOrd="0" presId="urn:microsoft.com/office/officeart/2005/8/layout/vList5"/>
    <dgm:cxn modelId="{0FA37FFA-9E47-4A92-B632-665A886F7DF7}" type="presParOf" srcId="{6F43BC8B-2CE5-411C-AB5C-5EB9528F42DF}" destId="{CDA3A8F0-9A75-4238-9D45-2C4C70F4DB1D}" srcOrd="1" destOrd="0" presId="urn:microsoft.com/office/officeart/2005/8/layout/vList5"/>
    <dgm:cxn modelId="{6A765AF8-EF30-4D40-B48B-9AD41AF92A7C}" type="presParOf" srcId="{6F43BC8B-2CE5-411C-AB5C-5EB9528F42DF}" destId="{AE029740-DBEE-41A1-ADA3-50395F5283AC}" srcOrd="2" destOrd="0" presId="urn:microsoft.com/office/officeart/2005/8/layout/vList5"/>
    <dgm:cxn modelId="{9308E4C8-E65B-4F09-8B82-DEB3EEB44D0A}" type="presParOf" srcId="{AE029740-DBEE-41A1-ADA3-50395F5283AC}" destId="{8C47D702-886B-49D1-8371-887DC9DF8476}" srcOrd="0" destOrd="0" presId="urn:microsoft.com/office/officeart/2005/8/layout/vList5"/>
    <dgm:cxn modelId="{5A9AABEF-8F70-462D-AA4B-61B921978AE8}" type="presParOf" srcId="{AE029740-DBEE-41A1-ADA3-50395F5283AC}" destId="{EEC6985B-7A40-44BE-84AE-03DBBEC960D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21728E-34D6-4A2A-8257-B6CED1FC1141}">
      <dsp:nvSpPr>
        <dsp:cNvPr id="0" name=""/>
        <dsp:cNvSpPr/>
      </dsp:nvSpPr>
      <dsp:spPr>
        <a:xfrm rot="5400000">
          <a:off x="1469030" y="-452497"/>
          <a:ext cx="1689648" cy="29501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>
              <a:latin typeface="Arial" panose="020B0604020202020204" pitchFamily="34" charset="0"/>
            </a:rPr>
            <a:t>Bảo</a:t>
          </a:r>
          <a:r>
            <a:rPr lang="en-US" sz="2200" kern="1200" dirty="0">
              <a:latin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</a:rPr>
            <a:t>dưỡng</a:t>
          </a:r>
          <a:r>
            <a:rPr lang="en-US" sz="2200" kern="1200" dirty="0">
              <a:latin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</a:rPr>
            <a:t>kém</a:t>
          </a:r>
          <a:endParaRPr lang="en-US" sz="2200" kern="1200" dirty="0">
            <a:latin typeface="Arial" panose="020B0604020202020204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Chọn</a:t>
          </a: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đường</a:t>
          </a: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ống</a:t>
          </a: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không</a:t>
          </a: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hợp</a:t>
          </a:r>
          <a:r>
            <a:rPr lang="en-US" sz="2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lý</a:t>
          </a:r>
          <a:endParaRPr lang="en-US" sz="2200" kern="1200" dirty="0">
            <a:solidFill>
              <a:schemeClr val="tx1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Bố</a:t>
          </a:r>
          <a:r>
            <a:rPr lang="en-US" sz="22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trí</a:t>
          </a:r>
          <a:r>
            <a:rPr lang="en-US" sz="22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ống</a:t>
          </a:r>
          <a:r>
            <a:rPr lang="en-US" sz="22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không</a:t>
          </a:r>
          <a:r>
            <a:rPr lang="en-US" sz="22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hợp</a:t>
          </a:r>
          <a:r>
            <a:rPr lang="en-US" sz="220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200" kern="1200" dirty="0" err="1">
              <a:solidFill>
                <a:schemeClr val="tx1"/>
              </a:solidFill>
              <a:latin typeface="Arial" pitchFamily="34" charset="0"/>
              <a:cs typeface="Arial" pitchFamily="34" charset="0"/>
            </a:rPr>
            <a:t>lý</a:t>
          </a:r>
          <a:endParaRPr lang="en-US" sz="22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-5400000">
        <a:off x="838764" y="260251"/>
        <a:ext cx="2867698" cy="1524684"/>
      </dsp:txXfrm>
    </dsp:sp>
    <dsp:sp modelId="{F9C4FCCA-E677-4B71-953C-765D8E4CF502}">
      <dsp:nvSpPr>
        <dsp:cNvPr id="0" name=""/>
        <dsp:cNvSpPr/>
      </dsp:nvSpPr>
      <dsp:spPr>
        <a:xfrm>
          <a:off x="0" y="35287"/>
          <a:ext cx="1099664" cy="20450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>
              <a:latin typeface="Arial" panose="020B0604020202020204" pitchFamily="34" charset="0"/>
            </a:rPr>
            <a:t>Ma </a:t>
          </a:r>
          <a:r>
            <a:rPr lang="en-US" sz="3000" b="1" kern="1200" dirty="0" err="1">
              <a:latin typeface="Arial" panose="020B0604020202020204" pitchFamily="34" charset="0"/>
            </a:rPr>
            <a:t>sát</a:t>
          </a:r>
          <a:r>
            <a:rPr lang="en-US" sz="3000" b="1" kern="1200" dirty="0">
              <a:latin typeface="Arial" panose="020B0604020202020204" pitchFamily="34" charset="0"/>
            </a:rPr>
            <a:t> </a:t>
          </a:r>
        </a:p>
      </dsp:txBody>
      <dsp:txXfrm>
        <a:off x="53681" y="88968"/>
        <a:ext cx="992302" cy="1937722"/>
      </dsp:txXfrm>
    </dsp:sp>
    <dsp:sp modelId="{EEC6985B-7A40-44BE-84AE-03DBBEC960DD}">
      <dsp:nvSpPr>
        <dsp:cNvPr id="0" name=""/>
        <dsp:cNvSpPr/>
      </dsp:nvSpPr>
      <dsp:spPr>
        <a:xfrm rot="5400000">
          <a:off x="1495821" y="1694841"/>
          <a:ext cx="1636067" cy="29501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Bảo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dưỡng</a:t>
          </a:r>
          <a:r>
            <a:rPr lang="en-US" sz="22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latin typeface="Arial" panose="020B0604020202020204" pitchFamily="34" charset="0"/>
              <a:cs typeface="Arial" panose="020B0604020202020204" pitchFamily="34" charset="0"/>
            </a:rPr>
            <a:t>kém</a:t>
          </a:r>
          <a:endParaRPr lang="en-US" sz="2200" kern="1200" dirty="0"/>
        </a:p>
      </dsp:txBody>
      <dsp:txXfrm rot="-5400000">
        <a:off x="838765" y="2431763"/>
        <a:ext cx="2870314" cy="1476335"/>
      </dsp:txXfrm>
    </dsp:sp>
    <dsp:sp modelId="{8C47D702-886B-49D1-8371-887DC9DF8476}">
      <dsp:nvSpPr>
        <dsp:cNvPr id="0" name=""/>
        <dsp:cNvSpPr/>
      </dsp:nvSpPr>
      <dsp:spPr>
        <a:xfrm>
          <a:off x="0" y="2147389"/>
          <a:ext cx="1099664" cy="20450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err="1">
              <a:latin typeface="Arial" panose="020B0604020202020204" pitchFamily="34" charset="0"/>
            </a:rPr>
            <a:t>Rò</a:t>
          </a:r>
          <a:r>
            <a:rPr lang="en-US" sz="3000" b="1" kern="1200" dirty="0">
              <a:latin typeface="Arial" panose="020B0604020202020204" pitchFamily="34" charset="0"/>
            </a:rPr>
            <a:t> </a:t>
          </a:r>
          <a:r>
            <a:rPr lang="en-US" sz="3000" b="1" kern="1200" dirty="0" err="1">
              <a:latin typeface="Arial" panose="020B0604020202020204" pitchFamily="34" charset="0"/>
            </a:rPr>
            <a:t>rỉ</a:t>
          </a:r>
          <a:endParaRPr lang="en-US" sz="3000" b="1" kern="1200" dirty="0">
            <a:latin typeface="Arial" panose="020B0604020202020204" pitchFamily="34" charset="0"/>
          </a:endParaRPr>
        </a:p>
      </dsp:txBody>
      <dsp:txXfrm>
        <a:off x="53681" y="2201070"/>
        <a:ext cx="992302" cy="19377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32F9A1-2BCF-43E5-9464-4691528BF53B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B2D1A-98EC-48FC-9E97-E72842817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776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4510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717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713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64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762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459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49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14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  <p:sp>
        <p:nvSpPr>
          <p:cNvPr id="8" name="Google Shape;15;p4"/>
          <p:cNvSpPr txBox="1">
            <a:spLocks noGrp="1"/>
          </p:cNvSpPr>
          <p:nvPr>
            <p:ph type="body" idx="10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78837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27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194700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8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290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6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52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85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023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7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0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ECF2DCF-3FB2-4886-B9A2-C1E0050B20B1}" type="slidenum">
              <a:rPr kumimoji="0" lang="en-GB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34634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99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029264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7507003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 ?><Relationships xmlns="http://schemas.openxmlformats.org/package/2006/relationships"><Relationship Id="rId3" Target="../media/image11.wmf" Type="http://schemas.openxmlformats.org/officeDocument/2006/relationships/image"/><Relationship Id="rId2" Target="../slideLayouts/slideLayout7.xml" Type="http://schemas.openxmlformats.org/officeDocument/2006/relationships/slideLayout"/><Relationship Id="rId4" Target="../media/image11.wmf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 ?><Relationships xmlns="http://schemas.openxmlformats.org/package/2006/relationships"><Relationship Id="rId3" Target="../media/image14.wmf" Type="http://schemas.openxmlformats.org/officeDocument/2006/relationships/image"/><Relationship Id="rId2" Target="../slideLayouts/slideLayout7.xml" Type="http://schemas.openxmlformats.org/officeDocument/2006/relationships/slideLayout"/><Relationship Id="rId4" Target="../media/image14.wmf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 ?><Relationships xmlns="http://schemas.openxmlformats.org/package/2006/relationships"><Relationship Id="rId3" Target="../media/image15.wmf" Type="http://schemas.openxmlformats.org/officeDocument/2006/relationships/image"/><Relationship Id="rId2" Target="../slideLayouts/slideLayout7.xml" Type="http://schemas.openxmlformats.org/officeDocument/2006/relationships/slideLayout"/><Relationship Id="rId6" Target="../media/image16.wmf" Type="http://schemas.openxmlformats.org/officeDocument/2006/relationships/image"/><Relationship Id="rId5" Target="../media/image16.wmf" Type="http://schemas.openxmlformats.org/officeDocument/2006/relationships/image"/><Relationship Id="rId4" Target="../media/image15.wmf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200696" y="1873504"/>
            <a:ext cx="5856514" cy="4773263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" name="Google Shape;46;p15"/>
          <p:cNvSpPr txBox="1">
            <a:spLocks noGrp="1"/>
          </p:cNvSpPr>
          <p:nvPr>
            <p:ph type="ctrTitle"/>
          </p:nvPr>
        </p:nvSpPr>
        <p:spPr>
          <a:xfrm>
            <a:off x="661958" y="483428"/>
            <a:ext cx="9789157" cy="232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400" b="1" dirty="0">
                <a:solidFill>
                  <a:schemeClr val="accent1">
                    <a:lumMod val="50000"/>
                  </a:schemeClr>
                </a:solidFill>
              </a:rPr>
              <a:t>CHƯƠNG TRÌNH TẬP </a:t>
            </a:r>
            <a:r>
              <a:rPr lang="en" sz="4400" b="1">
                <a:solidFill>
                  <a:schemeClr val="accent1">
                    <a:lumMod val="50000"/>
                  </a:schemeClr>
                </a:solidFill>
              </a:rPr>
              <a:t>HUẤN </a:t>
            </a:r>
            <a:r>
              <a:rPr lang="en" sz="4400" b="1" smtClean="0">
                <a:solidFill>
                  <a:schemeClr val="accent1">
                    <a:lumMod val="50000"/>
                  </a:schemeClr>
                </a:solidFill>
              </a:rPr>
              <a:t>CHO </a:t>
            </a:r>
            <a:br>
              <a:rPr lang="en" sz="44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" sz="4400" b="1" smtClean="0">
                <a:solidFill>
                  <a:schemeClr val="accent1">
                    <a:lumMod val="50000"/>
                  </a:schemeClr>
                </a:solidFill>
              </a:rPr>
              <a:t>DOANH NGHIỆP CÔNG NGHIỆP</a:t>
            </a:r>
            <a:endParaRPr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1F58B7-9256-20A1-4781-49842EC9AD22}"/>
              </a:ext>
            </a:extLst>
          </p:cNvPr>
          <p:cNvSpPr txBox="1"/>
          <p:nvPr/>
        </p:nvSpPr>
        <p:spPr>
          <a:xfrm>
            <a:off x="661958" y="2833456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Quản lý Doanh </a:t>
            </a:r>
            <a:r>
              <a:rPr kumimoji="0" lang="en-US" altLang="ko-KR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nghiệp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  <p:sp>
        <p:nvSpPr>
          <p:cNvPr id="364" name="Subtitle 2">
            <a:extLst>
              <a:ext uri="{FF2B5EF4-FFF2-40B4-BE49-F238E27FC236}">
                <a16:creationId xmlns:a16="http://schemas.microsoft.com/office/drawing/2014/main" id="{75CAF021-2995-8C3A-9DC8-05E9217B7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6" y="3801520"/>
            <a:ext cx="6295163" cy="2323600"/>
          </a:xfrm>
        </p:spPr>
        <p:txBody>
          <a:bodyPr>
            <a:normAutofit/>
          </a:bodyPr>
          <a:lstStyle/>
          <a:p>
            <a:pPr marL="109538" indent="0">
              <a:buClr>
                <a:schemeClr val="accent1">
                  <a:lumMod val="50000"/>
                </a:schemeClr>
              </a:buClr>
            </a:pPr>
            <a:r>
              <a:rPr lang="en-VN" sz="2000" b="1" u="sng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 smtClean="0">
                <a:solidFill>
                  <a:schemeClr val="accent1">
                    <a:lumMod val="50000"/>
                  </a:schemeClr>
                </a:solidFill>
              </a:rPr>
              <a:t>12.2</a:t>
            </a:r>
            <a:r>
              <a:rPr lang="en-VN" sz="2000" b="1" u="sng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en-US" sz="200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sz="2000" smtClean="0">
              <a:solidFill>
                <a:schemeClr val="accent1">
                  <a:lumMod val="50000"/>
                </a:schemeClr>
              </a:solidFill>
            </a:endParaRPr>
          </a:p>
          <a:p>
            <a:pPr marL="109538" indent="0">
              <a:buClr>
                <a:schemeClr val="accent1">
                  <a:lumMod val="50000"/>
                </a:schemeClr>
              </a:buClr>
            </a:pPr>
            <a:r>
              <a:rPr lang="vi-VN" sz="2000">
                <a:solidFill>
                  <a:schemeClr val="accent1">
                    <a:lumMod val="50000"/>
                  </a:schemeClr>
                </a:solidFill>
              </a:rPr>
              <a:t>Sử dụng năng lượng TK&amp;HQ trong hệ thống khí nén</a:t>
            </a:r>
          </a:p>
        </p:txBody>
      </p:sp>
    </p:spTree>
    <p:extLst>
      <p:ext uri="{BB962C8B-B14F-4D97-AF65-F5344CB8AC3E}">
        <p14:creationId xmlns:p14="http://schemas.microsoft.com/office/powerpoint/2010/main" val="202427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MÁY NÉN KHÍ NHIỀU CẤP</a:t>
            </a:r>
            <a:endParaRPr dirty="0" lang="en-VN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C7EC8D53-92A2-CB80-786F-E4EF2B8980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5381740"/>
            <a:ext cx="8143164" cy="831850"/>
          </a:xfrm>
          <a:prstGeom prst="rect">
            <a:avLst/>
          </a:prstGeom>
          <a:solidFill>
            <a:srgbClr val="8585E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eaLnBrk="1" hangingPunct="1" indent="-342900" marL="342900">
              <a:buFont charset="0" panose="020B0604020202020204" pitchFamily="34" typeface="Arial"/>
              <a:buChar char="•"/>
            </a:pPr>
            <a:r>
              <a:rPr altLang="en-US" dirty="0" lang="en-US" sz="2400">
                <a:solidFill>
                  <a:schemeClr val="bg1"/>
                </a:solidFill>
              </a:rPr>
              <a:t>MNK </a:t>
            </a:r>
            <a:r>
              <a:rPr altLang="en-US" dirty="0" err="1" lang="en-US" sz="2400">
                <a:solidFill>
                  <a:schemeClr val="bg1"/>
                </a:solidFill>
              </a:rPr>
              <a:t>đa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cấp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có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làm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mát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trung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gian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giúp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giảm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công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nén</a:t>
            </a:r>
            <a:r>
              <a:rPr altLang="en-US" dirty="0" lang="en-US" sz="2400">
                <a:solidFill>
                  <a:schemeClr val="bg1"/>
                </a:solidFill>
              </a:rPr>
              <a:t>.</a:t>
            </a:r>
          </a:p>
          <a:p>
            <a:pPr eaLnBrk="1" hangingPunct="1" indent="-342900" marL="342900">
              <a:buFont charset="0" panose="020B0604020202020204" pitchFamily="34" typeface="Arial"/>
              <a:buChar char="•"/>
            </a:pPr>
            <a:r>
              <a:rPr altLang="en-US" dirty="0" lang="en-US" sz="2400">
                <a:solidFill>
                  <a:schemeClr val="bg1"/>
                </a:solidFill>
              </a:rPr>
              <a:t>Khi </a:t>
            </a:r>
            <a:r>
              <a:rPr altLang="en-US" dirty="0" err="1" lang="en-US" sz="2400">
                <a:solidFill>
                  <a:schemeClr val="bg1"/>
                </a:solidFill>
              </a:rPr>
              <a:t>tỷ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số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nén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lớn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nên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sử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dụng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máy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nén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đa</a:t>
            </a:r>
            <a:r>
              <a:rPr altLang="en-US" dirty="0" lang="en-US" sz="2400">
                <a:solidFill>
                  <a:schemeClr val="bg1"/>
                </a:solidFill>
              </a:rPr>
              <a:t> </a:t>
            </a:r>
            <a:r>
              <a:rPr altLang="en-US" dirty="0" err="1" lang="en-US" sz="2400">
                <a:solidFill>
                  <a:schemeClr val="bg1"/>
                </a:solidFill>
              </a:rPr>
              <a:t>cấp</a:t>
            </a:r>
            <a:r>
              <a:rPr altLang="en-US" dirty="0" lang="en-US" sz="24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F063D39-1F19-AB7C-7780-69AE7CD18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583141"/>
            <a:ext cx="1600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eaLnBrk="1" hangingPunct="1"/>
            <a:r>
              <a:rPr altLang="en-US" dirty="0" lang="en-US" sz="2000"/>
              <a:t>MNK 2 </a:t>
            </a:r>
            <a:r>
              <a:rPr altLang="en-US" dirty="0" err="1" lang="en-US" sz="2000"/>
              <a:t>cấp</a:t>
            </a:r>
            <a:r>
              <a:rPr altLang="en-US" dirty="0" lang="en-US" sz="2000"/>
              <a:t>.</a:t>
            </a:r>
          </a:p>
        </p:txBody>
      </p:sp>
      <p:pic>
        <p:nvPicPr>
          <p:cNvPr id="6" name="Object 17"/>
          <p:cNvPicPr>
            <a:picLocks noChangeAspect="1"/>
          </p:cNvPicPr>
          <p:nvPr/>
        </p:nvPicPr>
        <p:blipFill>
          <a:blip r:embed="rId3"/>
          <a:srcRect b="35385" l="34500" r="33463" t="23405"/>
          <a:stretch>
            <a:fillRect/>
          </a:stretch>
        </p:blipFill>
        <p:spPr bwMode="auto">
          <a:xfrm>
            <a:off x="2522561" y="1406756"/>
            <a:ext cx="7146878" cy="4104147"/>
          </a:xfrm>
          <a:prstGeom prst="rect"/>
          <a:noFill/>
        </p:spPr>
      </p:pic>
    </p:spTree>
    <p:extLst>
      <p:ext uri="{BB962C8B-B14F-4D97-AF65-F5344CB8AC3E}">
        <p14:creationId xmlns:p14="http://schemas.microsoft.com/office/powerpoint/2010/main" val="2754014678"/>
      </p:ext>
    </p:extLst>
  </p:cSld>
  <p:clrMapOvr>
    <a:masterClrMapping/>
  </p:clrMapOvr>
  <p:transition advClick="0"/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Các phương pháp điều chỉnh năng suất máy nén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47986E9-BF6E-CF71-8A2C-E6FEC2A758A2}"/>
              </a:ext>
            </a:extLst>
          </p:cNvPr>
          <p:cNvSpPr>
            <a:spLocks/>
          </p:cNvSpPr>
          <p:nvPr/>
        </p:nvSpPr>
        <p:spPr bwMode="auto">
          <a:xfrm>
            <a:off x="1562100" y="1507314"/>
            <a:ext cx="404018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2400" b="1" dirty="0" err="1"/>
              <a:t>Máy</a:t>
            </a:r>
            <a:r>
              <a:rPr lang="en-US" altLang="en-US" sz="2400" b="1" dirty="0"/>
              <a:t> piston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FFF78F8-8D57-79FA-3827-786B6B17AB5E}"/>
              </a:ext>
            </a:extLst>
          </p:cNvPr>
          <p:cNvSpPr>
            <a:spLocks/>
          </p:cNvSpPr>
          <p:nvPr/>
        </p:nvSpPr>
        <p:spPr bwMode="auto">
          <a:xfrm>
            <a:off x="1562100" y="2147077"/>
            <a:ext cx="5043416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dirty="0" err="1"/>
              <a:t>Tác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động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mở</a:t>
            </a:r>
            <a:r>
              <a:rPr lang="en-US" altLang="en-US" sz="2400" dirty="0"/>
              <a:t> van </a:t>
            </a:r>
            <a:r>
              <a:rPr lang="en-US" altLang="en-US" sz="2400" dirty="0" err="1"/>
              <a:t>hút</a:t>
            </a:r>
            <a:endParaRPr lang="en-US" altLang="en-US" sz="24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dirty="0" err="1"/>
              <a:t>Thay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đổi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thể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tích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chết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xy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lanh</a:t>
            </a:r>
            <a:endParaRPr lang="en-US" altLang="en-US" sz="24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dirty="0" err="1"/>
              <a:t>Tăng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sức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cản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đường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ống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hút</a:t>
            </a:r>
            <a:endParaRPr lang="en-US" altLang="en-US" sz="24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dirty="0" err="1"/>
              <a:t>Xả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khí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buồng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nén</a:t>
            </a:r>
            <a:r>
              <a:rPr lang="en-US" altLang="en-US" sz="2400" dirty="0"/>
              <a:t> sang </a:t>
            </a:r>
            <a:r>
              <a:rPr lang="en-US" altLang="en-US" sz="2400" dirty="0" err="1"/>
              <a:t>buồng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hút</a:t>
            </a:r>
            <a:r>
              <a:rPr lang="en-US" altLang="en-US" sz="2400" dirty="0"/>
              <a:t>/ ra </a:t>
            </a:r>
            <a:r>
              <a:rPr lang="en-US" altLang="en-US" sz="2400" dirty="0" err="1"/>
              <a:t>ngoài</a:t>
            </a:r>
            <a:r>
              <a:rPr lang="en-US" altLang="en-US" sz="2400" dirty="0"/>
              <a:t>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dirty="0" err="1"/>
              <a:t>Đóng</a:t>
            </a:r>
            <a:r>
              <a:rPr lang="en-US" altLang="en-US" sz="2400" dirty="0"/>
              <a:t> - </a:t>
            </a:r>
            <a:r>
              <a:rPr lang="en-US" altLang="en-US" sz="2400" dirty="0" err="1"/>
              <a:t>tắt</a:t>
            </a:r>
            <a:r>
              <a:rPr lang="en-US" altLang="en-US" sz="2400" dirty="0"/>
              <a:t> (on-off) </a:t>
            </a:r>
            <a:r>
              <a:rPr lang="en-US" altLang="en-US" sz="2400" dirty="0" err="1"/>
              <a:t>động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cơ</a:t>
            </a:r>
            <a:endParaRPr lang="en-US" altLang="en-US" sz="24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b="1" dirty="0" err="1"/>
              <a:t>Thay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đổi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vòng</a:t>
            </a:r>
            <a:r>
              <a:rPr lang="en-US" altLang="en-US" sz="2400" b="1" dirty="0"/>
              <a:t> quay </a:t>
            </a:r>
            <a:r>
              <a:rPr lang="en-US" altLang="en-US" sz="2400" b="1" dirty="0" err="1"/>
              <a:t>động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cơ</a:t>
            </a:r>
            <a:endParaRPr lang="en-US" altLang="en-US" sz="2400" b="1" dirty="0"/>
          </a:p>
          <a:p>
            <a:pPr>
              <a:spcBef>
                <a:spcPct val="20000"/>
              </a:spcBef>
              <a:buFontTx/>
              <a:buChar char="•"/>
            </a:pPr>
            <a:endParaRPr lang="en-US" altLang="en-US" sz="2200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4C8EF0B2-7FC6-6885-F2AB-7DA5F6F0586A}"/>
              </a:ext>
            </a:extLst>
          </p:cNvPr>
          <p:cNvSpPr>
            <a:spLocks/>
          </p:cNvSpPr>
          <p:nvPr/>
        </p:nvSpPr>
        <p:spPr bwMode="auto">
          <a:xfrm>
            <a:off x="6966857" y="1507315"/>
            <a:ext cx="40417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2400" b="1" dirty="0" err="1"/>
              <a:t>Máy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trục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vít</a:t>
            </a:r>
            <a:endParaRPr lang="en-US" altLang="en-US" sz="2400" b="1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6C2D146-E1DA-00A7-B451-BDE7B49BEDB9}"/>
              </a:ext>
            </a:extLst>
          </p:cNvPr>
          <p:cNvSpPr>
            <a:spLocks/>
          </p:cNvSpPr>
          <p:nvPr/>
        </p:nvSpPr>
        <p:spPr bwMode="auto">
          <a:xfrm>
            <a:off x="6934200" y="2165357"/>
            <a:ext cx="4041775" cy="395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dirty="0"/>
              <a:t>Van </a:t>
            </a:r>
            <a:r>
              <a:rPr lang="en-US" altLang="en-US" sz="2400" dirty="0" err="1"/>
              <a:t>trượt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điều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phối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lưu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lượng</a:t>
            </a:r>
            <a:endParaRPr lang="en-US" altLang="en-US" sz="24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dirty="0" err="1"/>
              <a:t>Tiết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lưu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cửa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hút</a:t>
            </a:r>
            <a:endParaRPr lang="en-US" altLang="en-US" sz="24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dirty="0" err="1"/>
              <a:t>Dùng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đường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phân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dòng</a:t>
            </a:r>
            <a:endParaRPr lang="en-US" altLang="en-US" sz="24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400" b="1" dirty="0" err="1"/>
              <a:t>Thay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đổi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vòng</a:t>
            </a:r>
            <a:r>
              <a:rPr lang="en-US" altLang="en-US" sz="2400" b="1" dirty="0"/>
              <a:t> quay </a:t>
            </a:r>
            <a:r>
              <a:rPr lang="en-US" altLang="en-US" sz="2400" b="1" dirty="0" err="1"/>
              <a:t>động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cơ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461138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8063"/>
            <a:ext cx="12192000" cy="654050"/>
          </a:xfrm>
        </p:spPr>
        <p:txBody>
          <a:bodyPr/>
          <a:lstStyle/>
          <a:p>
            <a:pPr algn="ctr"/>
            <a:r>
              <a:rPr lang="en-US" sz="2400">
                <a:solidFill>
                  <a:schemeClr val="accent1">
                    <a:lumMod val="50000"/>
                  </a:schemeClr>
                </a:solidFill>
                <a:latin typeface="+mn-lt"/>
              </a:rPr>
              <a:t>Điều chỉnh năng suất máy nén đạt hiệu suất cao bằng bộ biến tần (VSD)</a:t>
            </a:r>
            <a:endParaRPr lang="en-VN" sz="24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4" name="Group 78">
            <a:extLst>
              <a:ext uri="{FF2B5EF4-FFF2-40B4-BE49-F238E27FC236}">
                <a16:creationId xmlns:a16="http://schemas.microsoft.com/office/drawing/2014/main" id="{4451E7C6-5991-DCE4-8A07-4C3DD7E2901F}"/>
              </a:ext>
            </a:extLst>
          </p:cNvPr>
          <p:cNvGrpSpPr>
            <a:grpSpLocks/>
          </p:cNvGrpSpPr>
          <p:nvPr/>
        </p:nvGrpSpPr>
        <p:grpSpPr bwMode="auto">
          <a:xfrm>
            <a:off x="1905000" y="1447800"/>
            <a:ext cx="5416550" cy="2463208"/>
            <a:chOff x="23801" y="1214422"/>
            <a:chExt cx="6744180" cy="2357454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BAF20387-D4E0-863F-EC04-F619D85C58E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0054765"/>
                </p:ext>
              </p:extLst>
            </p:nvPr>
          </p:nvGraphicFramePr>
          <p:xfrm>
            <a:off x="95239" y="1743086"/>
            <a:ext cx="5619769" cy="1828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7658718E-8102-84FB-8B90-61799292E2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993" y="1957201"/>
              <a:ext cx="1427830" cy="27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Áp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suất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giã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tải</a:t>
              </a:r>
              <a:endParaRPr lang="en-US" altLang="en-US" dirty="0">
                <a:latin typeface="+mn-lt"/>
              </a:endParaRPr>
            </a:p>
          </p:txBody>
        </p:sp>
        <p:sp>
          <p:nvSpPr>
            <p:cNvPr id="7" name="TextBox 26">
              <a:extLst>
                <a:ext uri="{FF2B5EF4-FFF2-40B4-BE49-F238E27FC236}">
                  <a16:creationId xmlns:a16="http://schemas.microsoft.com/office/drawing/2014/main" id="{4152C730-1902-CD66-9C2E-F369E5D92B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01" y="2671412"/>
              <a:ext cx="1649016" cy="274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Áp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suất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mang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tải</a:t>
              </a:r>
              <a:endParaRPr lang="en-US" altLang="en-US" dirty="0">
                <a:latin typeface="+mn-lt"/>
              </a:endParaRPr>
            </a:p>
          </p:txBody>
        </p:sp>
        <p:sp>
          <p:nvSpPr>
            <p:cNvPr id="8" name="TextBox 27">
              <a:extLst>
                <a:ext uri="{FF2B5EF4-FFF2-40B4-BE49-F238E27FC236}">
                  <a16:creationId xmlns:a16="http://schemas.microsoft.com/office/drawing/2014/main" id="{BB055E69-B1C5-7357-B7FA-C321AA8D53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834" y="1214422"/>
              <a:ext cx="1643092" cy="1190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Chế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vi-VN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độ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làm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</a:p>
            <a:p>
              <a:pPr eaLnBrk="1" hangingPunct="1"/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việc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hiện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tại</a:t>
              </a:r>
              <a:endParaRPr lang="en-US" altLang="en-US" dirty="0">
                <a:latin typeface="+mn-lt"/>
              </a:endParaRPr>
            </a:p>
          </p:txBody>
        </p:sp>
        <p:sp>
          <p:nvSpPr>
            <p:cNvPr id="9" name="TextBox 28">
              <a:extLst>
                <a:ext uri="{FF2B5EF4-FFF2-40B4-BE49-F238E27FC236}">
                  <a16:creationId xmlns:a16="http://schemas.microsoft.com/office/drawing/2014/main" id="{395E2D77-273A-F777-D51C-32C450B16F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0830" y="1285843"/>
              <a:ext cx="2267151" cy="641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Chế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vi-VN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độ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làm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việc</a:t>
              </a:r>
              <a:endParaRPr lang="en-US" altLang="ja-JP" dirty="0">
                <a:solidFill>
                  <a:srgbClr val="000000"/>
                </a:solidFill>
                <a:latin typeface="+mn-lt"/>
                <a:ea typeface="MS Mincho" panose="02020609040205080304" pitchFamily="49" charset="-128"/>
              </a:endParaRPr>
            </a:p>
            <a:p>
              <a:pPr eaLnBrk="1" hangingPunct="1"/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khi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gắn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VSD</a:t>
              </a:r>
              <a:endParaRPr lang="en-US" altLang="en-US" dirty="0">
                <a:latin typeface="+mn-lt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4869FFC-F414-B7A0-7167-4AD373608866}"/>
                </a:ext>
              </a:extLst>
            </p:cNvPr>
            <p:cNvCxnSpPr>
              <a:stCxn id="9" idx="1"/>
            </p:cNvCxnSpPr>
            <p:nvPr/>
          </p:nvCxnSpPr>
          <p:spPr>
            <a:xfrm rot="10800000" flipV="1">
              <a:off x="4214206" y="1609451"/>
              <a:ext cx="286609" cy="961745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5D62BF2-1F4A-7AB2-10D8-44C25299F8E8}"/>
                </a:ext>
              </a:extLst>
            </p:cNvPr>
            <p:cNvCxnSpPr>
              <a:stCxn id="8" idx="1"/>
            </p:cNvCxnSpPr>
            <p:nvPr/>
          </p:nvCxnSpPr>
          <p:spPr>
            <a:xfrm rot="10800000" flipV="1">
              <a:off x="2500489" y="1538043"/>
              <a:ext cx="428923" cy="7475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9">
            <a:extLst>
              <a:ext uri="{FF2B5EF4-FFF2-40B4-BE49-F238E27FC236}">
                <a16:creationId xmlns:a16="http://schemas.microsoft.com/office/drawing/2014/main" id="{560215A8-B948-F2FB-8065-9B261FCD128F}"/>
              </a:ext>
            </a:extLst>
          </p:cNvPr>
          <p:cNvGrpSpPr>
            <a:grpSpLocks/>
          </p:cNvGrpSpPr>
          <p:nvPr/>
        </p:nvGrpSpPr>
        <p:grpSpPr bwMode="auto">
          <a:xfrm>
            <a:off x="1040435" y="4137788"/>
            <a:ext cx="5473047" cy="1996883"/>
            <a:chOff x="-413930" y="3865244"/>
            <a:chExt cx="5973238" cy="2124092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90128E4E-D29A-DC98-47C8-2C127C6532B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85798520"/>
                </p:ext>
              </p:extLst>
            </p:nvPr>
          </p:nvGraphicFramePr>
          <p:xfrm>
            <a:off x="-155700" y="3865244"/>
            <a:ext cx="5715008" cy="21240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4" name="TextBox 37">
              <a:extLst>
                <a:ext uri="{FF2B5EF4-FFF2-40B4-BE49-F238E27FC236}">
                  <a16:creationId xmlns:a16="http://schemas.microsoft.com/office/drawing/2014/main" id="{AA31F785-53FD-AD6A-52BF-FBC5C3592D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13930" y="5058664"/>
              <a:ext cx="1556390" cy="698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Công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suất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giã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tải</a:t>
              </a:r>
              <a:endParaRPr lang="en-US" altLang="en-US" dirty="0">
                <a:latin typeface="+mn-lt"/>
              </a:endParaRPr>
            </a:p>
          </p:txBody>
        </p:sp>
        <p:sp>
          <p:nvSpPr>
            <p:cNvPr id="15" name="TextBox 38">
              <a:extLst>
                <a:ext uri="{FF2B5EF4-FFF2-40B4-BE49-F238E27FC236}">
                  <a16:creationId xmlns:a16="http://schemas.microsoft.com/office/drawing/2014/main" id="{5ECDB419-2B98-0D85-6CA2-5252C78C42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42111" y="4285979"/>
              <a:ext cx="1484571" cy="73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Công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suất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mang</a:t>
              </a:r>
              <a:r>
                <a:rPr lang="en-US" altLang="ja-JP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tải</a:t>
              </a:r>
              <a:endParaRPr lang="en-US" altLang="en-US" dirty="0">
                <a:latin typeface="+mn-lt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6089397-4AEB-7B84-35B3-B84283F84085}"/>
                </a:ext>
              </a:extLst>
            </p:cNvPr>
            <p:cNvCxnSpPr>
              <a:stCxn id="15" idx="3"/>
            </p:cNvCxnSpPr>
            <p:nvPr/>
          </p:nvCxnSpPr>
          <p:spPr>
            <a:xfrm flipV="1">
              <a:off x="1142460" y="4285992"/>
              <a:ext cx="786099" cy="365261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D95925E-8AA4-B887-95C0-08D61D11EFFB}"/>
                </a:ext>
              </a:extLst>
            </p:cNvPr>
            <p:cNvCxnSpPr>
              <a:stCxn id="14" idx="3"/>
            </p:cNvCxnSpPr>
            <p:nvPr/>
          </p:nvCxnSpPr>
          <p:spPr>
            <a:xfrm>
              <a:off x="1142461" y="5408022"/>
              <a:ext cx="1359117" cy="76177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77">
            <a:extLst>
              <a:ext uri="{FF2B5EF4-FFF2-40B4-BE49-F238E27FC236}">
                <a16:creationId xmlns:a16="http://schemas.microsoft.com/office/drawing/2014/main" id="{CD72042B-C3F3-5987-4DBF-CDD3E7D0B32B}"/>
              </a:ext>
            </a:extLst>
          </p:cNvPr>
          <p:cNvGrpSpPr>
            <a:grpSpLocks/>
          </p:cNvGrpSpPr>
          <p:nvPr/>
        </p:nvGrpSpPr>
        <p:grpSpPr bwMode="auto">
          <a:xfrm>
            <a:off x="7086601" y="1522425"/>
            <a:ext cx="4038599" cy="4497375"/>
            <a:chOff x="6000760" y="1428736"/>
            <a:chExt cx="3143241" cy="4421498"/>
          </a:xfrm>
        </p:grpSpPr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95A31088-09E2-1922-C9D5-20A14DA96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635" y="1428736"/>
              <a:ext cx="3000366" cy="44214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ja-JP" b="1" dirty="0">
                <a:solidFill>
                  <a:srgbClr val="000000"/>
                </a:solidFill>
                <a:latin typeface="+mn-lt"/>
                <a:ea typeface="MS Mincho" panose="02020609040205080304" pitchFamily="49" charset="-128"/>
              </a:endParaRPr>
            </a:p>
            <a:p>
              <a:pPr eaLnBrk="1" hangingPunct="1"/>
              <a:endParaRPr lang="en-US" altLang="ja-JP" b="1" dirty="0">
                <a:solidFill>
                  <a:srgbClr val="000000"/>
                </a:solidFill>
                <a:latin typeface="+mn-lt"/>
                <a:ea typeface="MS Mincho" panose="02020609040205080304" pitchFamily="49" charset="-128"/>
              </a:endParaRPr>
            </a:p>
            <a:p>
              <a:pPr eaLnBrk="1" hangingPunct="1"/>
              <a:endParaRPr lang="en-US" altLang="ja-JP" b="1" dirty="0">
                <a:solidFill>
                  <a:srgbClr val="000000"/>
                </a:solidFill>
                <a:latin typeface="+mn-lt"/>
                <a:ea typeface="MS Mincho" panose="02020609040205080304" pitchFamily="49" charset="-128"/>
              </a:endParaRPr>
            </a:p>
            <a:p>
              <a:pPr eaLnBrk="1" hangingPunct="1"/>
              <a:endParaRPr lang="en-US" altLang="ja-JP" b="1" dirty="0">
                <a:solidFill>
                  <a:srgbClr val="000000"/>
                </a:solidFill>
                <a:latin typeface="+mn-lt"/>
                <a:ea typeface="MS Mincho" panose="02020609040205080304" pitchFamily="49" charset="-128"/>
              </a:endParaRPr>
            </a:p>
            <a:p>
              <a:pPr eaLnBrk="1" hangingPunct="1"/>
              <a:endParaRPr lang="en-US" altLang="ja-JP" b="1" dirty="0">
                <a:solidFill>
                  <a:srgbClr val="000000"/>
                </a:solidFill>
                <a:latin typeface="+mn-lt"/>
                <a:ea typeface="MS Mincho" panose="02020609040205080304" pitchFamily="49" charset="-128"/>
              </a:endParaRPr>
            </a:p>
            <a:p>
              <a:pPr eaLnBrk="1" hangingPunct="1"/>
              <a:endParaRPr lang="en-US" altLang="ja-JP" b="1" dirty="0">
                <a:solidFill>
                  <a:srgbClr val="000000"/>
                </a:solidFill>
                <a:latin typeface="+mn-lt"/>
                <a:ea typeface="MS Mincho" panose="02020609040205080304" pitchFamily="49" charset="-128"/>
              </a:endParaRPr>
            </a:p>
            <a:p>
              <a:pPr eaLnBrk="1" hangingPunct="1"/>
              <a:endParaRPr lang="en-US" altLang="ja-JP" b="1" dirty="0">
                <a:solidFill>
                  <a:srgbClr val="000000"/>
                </a:solidFill>
                <a:latin typeface="+mn-lt"/>
                <a:ea typeface="MS Mincho" panose="02020609040205080304" pitchFamily="49" charset="-128"/>
              </a:endParaRPr>
            </a:p>
            <a:p>
              <a:pPr eaLnBrk="1" hangingPunct="1"/>
              <a:endParaRPr lang="en-US" altLang="ja-JP" b="1" dirty="0">
                <a:solidFill>
                  <a:srgbClr val="000000"/>
                </a:solidFill>
                <a:latin typeface="+mn-lt"/>
                <a:ea typeface="MS Mincho" panose="02020609040205080304" pitchFamily="49" charset="-128"/>
              </a:endParaRPr>
            </a:p>
            <a:p>
              <a:pPr eaLnBrk="1" hangingPunct="1"/>
              <a:r>
                <a:rPr lang="en-US" altLang="ja-JP" sz="2200" b="1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Nguyên</a:t>
              </a:r>
              <a:r>
                <a:rPr lang="en-US" altLang="ja-JP" sz="2200" b="1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b="1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tắc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: </a:t>
              </a:r>
            </a:p>
            <a:p>
              <a:pPr eaLnBrk="1" hangingPunct="1"/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Điều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chỉnh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năng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suất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bằng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cách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thay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đổi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vận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tốc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động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cõ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điện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phù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hợp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lưu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lượng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chât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lưu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sử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dụng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tại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mọi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thời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r>
                <a:rPr lang="en-US" altLang="ja-JP" sz="2200" dirty="0" err="1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điểm</a:t>
              </a:r>
              <a:r>
                <a:rPr lang="en-US" altLang="ja-JP" sz="2200" dirty="0">
                  <a:solidFill>
                    <a:srgbClr val="000000"/>
                  </a:solidFill>
                  <a:latin typeface="+mn-lt"/>
                  <a:ea typeface="MS Mincho" panose="02020609040205080304" pitchFamily="49" charset="-128"/>
                </a:rPr>
                <a:t> </a:t>
              </a:r>
              <a:endParaRPr lang="en-US" altLang="en-US" sz="2200" dirty="0">
                <a:latin typeface="+mn-lt"/>
              </a:endParaRPr>
            </a:p>
          </p:txBody>
        </p:sp>
        <p:grpSp>
          <p:nvGrpSpPr>
            <p:cNvPr id="20" name="Group 76">
              <a:extLst>
                <a:ext uri="{FF2B5EF4-FFF2-40B4-BE49-F238E27FC236}">
                  <a16:creationId xmlns:a16="http://schemas.microsoft.com/office/drawing/2014/main" id="{A2E52FE4-E43A-4124-D9EE-FA859C3E62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00760" y="1857364"/>
              <a:ext cx="3143241" cy="1643074"/>
              <a:chOff x="6000760" y="1857364"/>
              <a:chExt cx="3143241" cy="1643074"/>
            </a:xfrm>
          </p:grpSpPr>
          <p:sp>
            <p:nvSpPr>
              <p:cNvPr id="21" name="Can 52">
                <a:extLst>
                  <a:ext uri="{FF2B5EF4-FFF2-40B4-BE49-F238E27FC236}">
                    <a16:creationId xmlns:a16="http://schemas.microsoft.com/office/drawing/2014/main" id="{7CFCB900-AFB0-01DD-8278-A2FAF4B08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29388" y="2571744"/>
                <a:ext cx="785818" cy="928694"/>
              </a:xfrm>
              <a:prstGeom prst="can">
                <a:avLst>
                  <a:gd name="adj" fmla="val 24999"/>
                </a:avLst>
              </a:prstGeom>
              <a:solidFill>
                <a:srgbClr val="BBE0E3"/>
              </a:solidFill>
              <a:ln w="25400" algn="ctr">
                <a:solidFill>
                  <a:srgbClr val="00956F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ja-JP" dirty="0" err="1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Bình</a:t>
                </a:r>
                <a:r>
                  <a:rPr lang="en-US" altLang="ja-JP" dirty="0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 </a:t>
                </a:r>
                <a:r>
                  <a:rPr lang="en-US" altLang="ja-JP" dirty="0" err="1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chứa</a:t>
                </a:r>
                <a:endParaRPr lang="en-US" altLang="en-US" dirty="0">
                  <a:latin typeface="+mn-lt"/>
                </a:endParaRPr>
              </a:p>
            </p:txBody>
          </p:sp>
          <p:sp>
            <p:nvSpPr>
              <p:cNvPr id="22" name="Rectangle 53">
                <a:extLst>
                  <a:ext uri="{FF2B5EF4-FFF2-40B4-BE49-F238E27FC236}">
                    <a16:creationId xmlns:a16="http://schemas.microsoft.com/office/drawing/2014/main" id="{470C9A62-7133-1643-313C-DB308A818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01024" y="2714620"/>
                <a:ext cx="785818" cy="642942"/>
              </a:xfrm>
              <a:prstGeom prst="rect">
                <a:avLst/>
              </a:prstGeom>
              <a:solidFill>
                <a:srgbClr val="BBE0E3"/>
              </a:solidFill>
              <a:ln w="25400" algn="ctr">
                <a:solidFill>
                  <a:srgbClr val="00956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ja-JP" dirty="0" err="1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Động</a:t>
                </a:r>
                <a:r>
                  <a:rPr lang="en-US" altLang="ja-JP" dirty="0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 </a:t>
                </a:r>
                <a:r>
                  <a:rPr lang="en-US" altLang="ja-JP" dirty="0" err="1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cõ</a:t>
                </a:r>
                <a:r>
                  <a:rPr lang="en-US" altLang="ja-JP" dirty="0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 </a:t>
                </a:r>
                <a:r>
                  <a:rPr lang="en-US" altLang="ja-JP" dirty="0" err="1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điện</a:t>
                </a:r>
                <a:endParaRPr lang="en-US" altLang="en-US" dirty="0">
                  <a:latin typeface="+mn-lt"/>
                </a:endParaRPr>
              </a:p>
            </p:txBody>
          </p:sp>
          <p:sp>
            <p:nvSpPr>
              <p:cNvPr id="23" name="Rectangle 54">
                <a:extLst>
                  <a:ext uri="{FF2B5EF4-FFF2-40B4-BE49-F238E27FC236}">
                    <a16:creationId xmlns:a16="http://schemas.microsoft.com/office/drawing/2014/main" id="{58E53876-C703-68A6-84B4-766F9D6BB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72462" y="1857364"/>
                <a:ext cx="642942" cy="500066"/>
              </a:xfrm>
              <a:prstGeom prst="rect">
                <a:avLst/>
              </a:prstGeom>
              <a:solidFill>
                <a:srgbClr val="BBE0E3"/>
              </a:solidFill>
              <a:ln w="25400" algn="ctr">
                <a:solidFill>
                  <a:srgbClr val="00956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ja-JP" dirty="0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VSD</a:t>
                </a:r>
                <a:endParaRPr lang="en-US" altLang="en-US" dirty="0">
                  <a:latin typeface="+mn-lt"/>
                </a:endParaRPr>
              </a:p>
            </p:txBody>
          </p:sp>
          <p:sp>
            <p:nvSpPr>
              <p:cNvPr id="24" name="Rectangle 55">
                <a:extLst>
                  <a:ext uri="{FF2B5EF4-FFF2-40B4-BE49-F238E27FC236}">
                    <a16:creationId xmlns:a16="http://schemas.microsoft.com/office/drawing/2014/main" id="{B3677D35-0863-8AE9-4E46-AF673E3BAD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9454" y="1857364"/>
                <a:ext cx="928694" cy="500066"/>
              </a:xfrm>
              <a:prstGeom prst="rect">
                <a:avLst/>
              </a:prstGeom>
              <a:solidFill>
                <a:srgbClr val="BBE0E3"/>
              </a:solidFill>
              <a:ln w="25400" algn="ctr">
                <a:solidFill>
                  <a:srgbClr val="00956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ja-JP" dirty="0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Sensor </a:t>
                </a:r>
                <a:r>
                  <a:rPr lang="en-US" altLang="ja-JP" dirty="0" err="1">
                    <a:solidFill>
                      <a:srgbClr val="000000"/>
                    </a:solidFill>
                    <a:latin typeface="+mn-lt"/>
                    <a:ea typeface="MS Mincho" panose="02020609040205080304" pitchFamily="49" charset="-128"/>
                  </a:rPr>
                  <a:t>áp</a:t>
                </a:r>
                <a:endParaRPr lang="en-US" altLang="en-US" dirty="0">
                  <a:latin typeface="+mn-lt"/>
                </a:endParaRPr>
              </a:p>
            </p:txBody>
          </p:sp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683A2A3D-FDBE-2471-71E9-D80F0A735F68}"/>
                  </a:ext>
                </a:extLst>
              </p:cNvPr>
              <p:cNvCxnSpPr>
                <a:stCxn id="22" idx="1"/>
                <a:endCxn id="21" idx="4"/>
              </p:cNvCxnSpPr>
              <p:nvPr/>
            </p:nvCxnSpPr>
            <p:spPr>
              <a:xfrm rot="10800000">
                <a:off x="7215271" y="3036406"/>
                <a:ext cx="784968" cy="1625"/>
              </a:xfrm>
              <a:prstGeom prst="straightConnector1">
                <a:avLst/>
              </a:prstGeom>
              <a:ln w="31750">
                <a:solidFill>
                  <a:schemeClr val="accent6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053F8402-1E66-BF72-0573-3E7E761412E4}"/>
                  </a:ext>
                </a:extLst>
              </p:cNvPr>
              <p:cNvCxnSpPr/>
              <p:nvPr/>
            </p:nvCxnSpPr>
            <p:spPr>
              <a:xfrm rot="10800000">
                <a:off x="8751518" y="3036406"/>
                <a:ext cx="392483" cy="1625"/>
              </a:xfrm>
              <a:prstGeom prst="straightConnector1">
                <a:avLst/>
              </a:prstGeom>
              <a:ln w="31750">
                <a:solidFill>
                  <a:schemeClr val="accent6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43295AC1-27EB-0333-B293-AFF3840DA002}"/>
                  </a:ext>
                </a:extLst>
              </p:cNvPr>
              <p:cNvCxnSpPr/>
              <p:nvPr/>
            </p:nvCxnSpPr>
            <p:spPr>
              <a:xfrm rot="10800000">
                <a:off x="6000760" y="3038031"/>
                <a:ext cx="571039" cy="1626"/>
              </a:xfrm>
              <a:prstGeom prst="straightConnector1">
                <a:avLst/>
              </a:prstGeom>
              <a:ln w="31750">
                <a:solidFill>
                  <a:schemeClr val="accent6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Elbow Connector 27">
                <a:extLst>
                  <a:ext uri="{FF2B5EF4-FFF2-40B4-BE49-F238E27FC236}">
                    <a16:creationId xmlns:a16="http://schemas.microsoft.com/office/drawing/2014/main" id="{2B62BC3C-F676-E5CA-FE37-941A9519253B}"/>
                  </a:ext>
                </a:extLst>
              </p:cNvPr>
              <p:cNvCxnSpPr>
                <a:stCxn id="21" idx="1"/>
                <a:endCxn id="24" idx="1"/>
              </p:cNvCxnSpPr>
              <p:nvPr/>
            </p:nvCxnSpPr>
            <p:spPr>
              <a:xfrm rot="5400000" flipH="1" flipV="1">
                <a:off x="6644207" y="2286795"/>
                <a:ext cx="463282" cy="106123"/>
              </a:xfrm>
              <a:prstGeom prst="bentConnector2">
                <a:avLst/>
              </a:prstGeom>
              <a:ln w="25400">
                <a:solidFill>
                  <a:schemeClr val="accent6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>
                <a:extLst>
                  <a:ext uri="{FF2B5EF4-FFF2-40B4-BE49-F238E27FC236}">
                    <a16:creationId xmlns:a16="http://schemas.microsoft.com/office/drawing/2014/main" id="{A78FB0BC-24B4-4E72-B64D-34A1C81C3C97}"/>
                  </a:ext>
                </a:extLst>
              </p:cNvPr>
              <p:cNvCxnSpPr>
                <a:stCxn id="24" idx="3"/>
                <a:endCxn id="23" idx="1"/>
              </p:cNvCxnSpPr>
              <p:nvPr/>
            </p:nvCxnSpPr>
            <p:spPr>
              <a:xfrm>
                <a:off x="7858743" y="2108216"/>
                <a:ext cx="213929" cy="1626"/>
              </a:xfrm>
              <a:prstGeom prst="straightConnector1">
                <a:avLst/>
              </a:prstGeom>
              <a:ln w="25400">
                <a:solidFill>
                  <a:schemeClr val="accent6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CF6AFD0D-3EB9-CD63-9729-933982D155E3}"/>
                  </a:ext>
                </a:extLst>
              </p:cNvPr>
              <p:cNvCxnSpPr>
                <a:stCxn id="23" idx="2"/>
                <a:endCxn id="22" idx="0"/>
              </p:cNvCxnSpPr>
              <p:nvPr/>
            </p:nvCxnSpPr>
            <p:spPr>
              <a:xfrm rot="5400000">
                <a:off x="8215567" y="2535707"/>
                <a:ext cx="355996" cy="1685"/>
              </a:xfrm>
              <a:prstGeom prst="straightConnector1">
                <a:avLst/>
              </a:prstGeom>
              <a:ln w="25400">
                <a:solidFill>
                  <a:schemeClr val="accent6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Rectangle 32">
            <a:extLst>
              <a:ext uri="{FF2B5EF4-FFF2-40B4-BE49-F238E27FC236}">
                <a16:creationId xmlns:a16="http://schemas.microsoft.com/office/drawing/2014/main" id="{47E9F4FC-376A-EEFE-0836-F7E3D29AA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6172201"/>
            <a:ext cx="3810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SG" altLang="en-US" dirty="0">
              <a:solidFill>
                <a:srgbClr val="FF00FF"/>
              </a:solidFill>
              <a:latin typeface="+mn-lt"/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277996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>
                <a:solidFill>
                  <a:schemeClr val="accent1">
                    <a:lumMod val="50000"/>
                  </a:schemeClr>
                </a:solidFill>
              </a:rPr>
              <a:t>Kiểm tra năng suất máy nén</a:t>
            </a:r>
            <a:endParaRPr dirty="0" lang="en-VN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id="{560BA0C6-F79F-0E1E-A15C-D269BF88AD0A}"/>
              </a:ext>
            </a:extLst>
          </p:cNvPr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/>
          <a:stretch>
            <a:fillRect/>
          </a:stretch>
        </p:blipFill>
        <p:spPr>
          <a:xfrm>
            <a:off x="1219200" y="1752600"/>
            <a:ext cx="3962400" cy="374217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B1B7CDE5-63B0-58C5-37A4-FDF9CB9CB63D}"/>
              </a:ext>
            </a:extLst>
          </p:cNvPr>
          <p:cNvSpPr>
            <a:spLocks/>
          </p:cNvSpPr>
          <p:nvPr/>
        </p:nvSpPr>
        <p:spPr bwMode="auto">
          <a:xfrm>
            <a:off x="5181600" y="4062474"/>
            <a:ext cx="5867400" cy="131921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>
              <a:spcBef>
                <a:spcPct val="20000"/>
              </a:spcBef>
            </a:pPr>
            <a:r>
              <a:rPr altLang="en-US" dirty="0" err="1" lang="en-US" sz="2400">
                <a:sym charset="2" panose="05000000000000000000" pitchFamily="2" typeface="Wingdings"/>
              </a:rPr>
              <a:t>Định</a:t>
            </a:r>
            <a:r>
              <a:rPr altLang="en-US" dirty="0" lang="en-US" sz="2400">
                <a:sym charset="2" panose="05000000000000000000" pitchFamily="2" typeface="Wingdings"/>
              </a:rPr>
              <a:t> </a:t>
            </a:r>
            <a:r>
              <a:rPr altLang="en-US" dirty="0" err="1" lang="en-US" sz="2400">
                <a:sym charset="2" panose="05000000000000000000" pitchFamily="2" typeface="Wingdings"/>
              </a:rPr>
              <a:t>kỳ</a:t>
            </a:r>
            <a:r>
              <a:rPr altLang="en-US" dirty="0" lang="en-US" sz="2400">
                <a:sym charset="2" panose="05000000000000000000" pitchFamily="2" typeface="Wingdings"/>
              </a:rPr>
              <a:t> </a:t>
            </a:r>
            <a:r>
              <a:rPr altLang="en-US" dirty="0" err="1" lang="en-US" sz="2400">
                <a:sym charset="2" panose="05000000000000000000" pitchFamily="2" typeface="Wingdings"/>
              </a:rPr>
              <a:t>kiểm</a:t>
            </a:r>
            <a:r>
              <a:rPr altLang="en-US" dirty="0" lang="en-US" sz="2400">
                <a:sym charset="2" panose="05000000000000000000" pitchFamily="2" typeface="Wingdings"/>
              </a:rPr>
              <a:t> </a:t>
            </a:r>
            <a:r>
              <a:rPr altLang="en-US" dirty="0" err="1" lang="en-US" sz="2400">
                <a:sym charset="2" panose="05000000000000000000" pitchFamily="2" typeface="Wingdings"/>
              </a:rPr>
              <a:t>tra</a:t>
            </a:r>
            <a:r>
              <a:rPr altLang="en-US" dirty="0" lang="en-US" sz="2400">
                <a:sym charset="2" panose="05000000000000000000" pitchFamily="2" typeface="Wingdings"/>
              </a:rPr>
              <a:t> </a:t>
            </a:r>
            <a:r>
              <a:rPr altLang="en-US" dirty="0" err="1" lang="en-US" sz="2400">
                <a:sym charset="2" panose="05000000000000000000" pitchFamily="2" typeface="Wingdings"/>
              </a:rPr>
              <a:t>năng</a:t>
            </a:r>
            <a:r>
              <a:rPr altLang="en-US" dirty="0" lang="en-US" sz="2400">
                <a:sym charset="2" panose="05000000000000000000" pitchFamily="2" typeface="Wingdings"/>
              </a:rPr>
              <a:t> </a:t>
            </a:r>
            <a:r>
              <a:rPr altLang="en-US" dirty="0" err="1" lang="en-US" sz="2400">
                <a:sym charset="2" panose="05000000000000000000" pitchFamily="2" typeface="Wingdings"/>
              </a:rPr>
              <a:t>suất</a:t>
            </a:r>
            <a:r>
              <a:rPr altLang="en-US" dirty="0" lang="en-US" sz="2400">
                <a:sym charset="2" panose="05000000000000000000" pitchFamily="2" typeface="Wingdings"/>
              </a:rPr>
              <a:t> </a:t>
            </a:r>
            <a:r>
              <a:rPr altLang="en-US" dirty="0" err="1" lang="en-US" sz="2400">
                <a:sym charset="2" panose="05000000000000000000" pitchFamily="2" typeface="Wingdings"/>
              </a:rPr>
              <a:t>máy</a:t>
            </a:r>
            <a:r>
              <a:rPr altLang="en-US" dirty="0" lang="en-US" sz="2400">
                <a:sym charset="2" panose="05000000000000000000" pitchFamily="2" typeface="Wingdings"/>
              </a:rPr>
              <a:t> </a:t>
            </a:r>
          </a:p>
          <a:p>
            <a:pPr>
              <a:spcBef>
                <a:spcPct val="20000"/>
              </a:spcBef>
            </a:pPr>
            <a:r>
              <a:rPr altLang="en-US" dirty="0" lang="en-US" sz="2400">
                <a:sym charset="2" panose="05000000000000000000" pitchFamily="2" typeface="Wingdings"/>
              </a:rPr>
              <a:t> </a:t>
            </a:r>
            <a:r>
              <a:rPr altLang="en-US" dirty="0" err="1" lang="en-US" sz="2400">
                <a:sym charset="2" panose="05000000000000000000" pitchFamily="2" typeface="Wingdings"/>
              </a:rPr>
              <a:t>Độ</a:t>
            </a:r>
            <a:r>
              <a:rPr altLang="en-US" dirty="0" lang="en-US" sz="2400">
                <a:sym charset="2" panose="05000000000000000000" pitchFamily="2" typeface="Wingdings"/>
              </a:rPr>
              <a:t> </a:t>
            </a:r>
            <a:r>
              <a:rPr altLang="en-US" dirty="0" err="1" lang="en-US" sz="2400">
                <a:sym charset="2" panose="05000000000000000000" pitchFamily="2" typeface="Wingdings"/>
              </a:rPr>
              <a:t>gia</a:t>
            </a:r>
            <a:r>
              <a:rPr altLang="en-US" dirty="0" lang="en-US" sz="2400">
                <a:sym charset="2" panose="05000000000000000000" pitchFamily="2" typeface="Wingdings"/>
              </a:rPr>
              <a:t> </a:t>
            </a:r>
            <a:r>
              <a:rPr altLang="en-US" dirty="0" err="1" lang="en-US" sz="2400">
                <a:solidFill>
                  <a:srgbClr val="0000FF"/>
                </a:solidFill>
                <a:sym charset="2" panose="05000000000000000000" pitchFamily="2" typeface="Wingdings"/>
              </a:rPr>
              <a:t>tăng</a:t>
            </a:r>
            <a:r>
              <a:rPr altLang="en-US" dirty="0" lang="en-US" sz="2400">
                <a:solidFill>
                  <a:srgbClr val="0000FF"/>
                </a:solidFill>
                <a:sym charset="2" panose="05000000000000000000" pitchFamily="2" typeface="Wingdings"/>
              </a:rPr>
              <a:t> </a:t>
            </a:r>
            <a:r>
              <a:rPr altLang="en-US" b="1" dirty="0" lang="en-US" sz="2400">
                <a:solidFill>
                  <a:srgbClr val="0000FF"/>
                </a:solidFill>
                <a:ea charset="-128" pitchFamily="34" typeface="Arial Unicode MS"/>
                <a:sym charset="2" panose="05050102010706020507" pitchFamily="18" typeface="Symbol"/>
              </a:rPr>
              <a:t></a:t>
            </a:r>
            <a:r>
              <a:rPr altLang="en-US" b="1" dirty="0" lang="en-US" sz="2400">
                <a:solidFill>
                  <a:srgbClr val="C00000"/>
                </a:solidFill>
                <a:ea charset="-128" pitchFamily="34" typeface="Arial Unicode MS"/>
              </a:rPr>
              <a:t> </a:t>
            </a:r>
            <a:r>
              <a:rPr altLang="en-US" dirty="0" err="1" lang="en-US" sz="2400">
                <a:ea charset="-128" pitchFamily="34" typeface="Arial Unicode MS"/>
              </a:rPr>
              <a:t>thể</a:t>
            </a:r>
            <a:r>
              <a:rPr altLang="en-US" dirty="0" lang="en-US" sz="2400">
                <a:ea charset="-128" pitchFamily="34" typeface="Arial Unicode MS"/>
              </a:rPr>
              <a:t> </a:t>
            </a:r>
            <a:r>
              <a:rPr altLang="en-US" dirty="0" err="1" lang="en-US" sz="2400">
                <a:ea charset="-128" pitchFamily="34" typeface="Arial Unicode MS"/>
              </a:rPr>
              <a:t>hiện</a:t>
            </a:r>
            <a:r>
              <a:rPr altLang="en-US" dirty="0" lang="en-US" sz="2400">
                <a:ea charset="-128" pitchFamily="34" typeface="Arial Unicode MS"/>
              </a:rPr>
              <a:t> </a:t>
            </a:r>
            <a:r>
              <a:rPr altLang="en-US" dirty="0" err="1" lang="en-US" sz="2400">
                <a:ea charset="-128" pitchFamily="34" typeface="Arial Unicode MS"/>
              </a:rPr>
              <a:t>độ</a:t>
            </a:r>
            <a:r>
              <a:rPr altLang="en-US" dirty="0" lang="en-US" sz="2400">
                <a:ea charset="-128" pitchFamily="34" typeface="Arial Unicode MS"/>
              </a:rPr>
              <a:t> </a:t>
            </a:r>
            <a:r>
              <a:rPr altLang="en-US" dirty="0" err="1" lang="en-US" sz="2400">
                <a:ea charset="-128" pitchFamily="34" typeface="Arial Unicode MS"/>
              </a:rPr>
              <a:t>suy</a:t>
            </a:r>
            <a:r>
              <a:rPr altLang="en-US" dirty="0" lang="en-US" sz="2400">
                <a:ea charset="-128" pitchFamily="34" typeface="Arial Unicode MS"/>
              </a:rPr>
              <a:t> </a:t>
            </a:r>
            <a:r>
              <a:rPr altLang="en-US" dirty="0" err="1" lang="en-US" sz="2400">
                <a:solidFill>
                  <a:srgbClr val="0000FF"/>
                </a:solidFill>
                <a:ea charset="-128" pitchFamily="34" typeface="Arial Unicode MS"/>
              </a:rPr>
              <a:t>giảm</a:t>
            </a:r>
            <a:r>
              <a:rPr altLang="en-US" dirty="0" lang="en-US" sz="2400">
                <a:solidFill>
                  <a:srgbClr val="0000FF"/>
                </a:solidFill>
                <a:ea charset="-128" pitchFamily="34" typeface="Arial Unicode MS"/>
              </a:rPr>
              <a:t> Q</a:t>
            </a:r>
            <a:endParaRPr altLang="en-US" dirty="0" lang="en-US" sz="2400">
              <a:solidFill>
                <a:srgbClr val="0000FF"/>
              </a:solidFill>
            </a:endParaRPr>
          </a:p>
        </p:txBody>
      </p:sp>
      <p:graphicFrame>
        <p:nvGraphicFramePr>
          <p:cNvPr id="5" name="Object 16">
            <a:extLst>
              <a:ext uri="{FF2B5EF4-FFF2-40B4-BE49-F238E27FC236}">
                <a16:creationId xmlns:a16="http://schemas.microsoft.com/office/drawing/2014/main" id="{CD484DE5-47B2-3CB0-0EC8-16A7DFEF24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828456"/>
              </p:ext>
            </p:extLst>
          </p:nvPr>
        </p:nvGraphicFramePr>
        <p:xfrm>
          <a:off x="6096000" y="2133601"/>
          <a:ext cx="3309938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imgH="482400" imgW="1625400" name="Equation" progId="Equation.3" r:id="rId4" spid="_x0000_s3078">
                  <p:embed/>
                </p:oleObj>
              </mc:Choice>
              <mc:Fallback>
                <p:oleObj imgH="482400" imgW="1625400" name="Equation" progId="Equation.3" r:id="rId4">
                  <p:embed/>
                  <p:pic>
                    <p:nvPicPr>
                      <p:cNvPr id="3074" name="Object 16">
                        <a:extLst>
                          <a:ext uri="{FF2B5EF4-FFF2-40B4-BE49-F238E27FC236}">
                            <a16:creationId xmlns:a16="http://schemas.microsoft.com/office/drawing/2014/main" id="{CD484DE5-47B2-3CB0-0EC8-16A7DFEF24F9}"/>
                          </a:ext>
                        </a:extLst>
                      </p:cNvPr>
                      <p:cNvPicPr>
                        <a:picLocks noChangeArrowheads="1" noChangeAspect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133601"/>
                        <a:ext cx="3309938" cy="982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algn="ctr" dir="2700000" dist="35921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1253000"/>
      </p:ext>
    </p:extLst>
  </p:cSld>
  <p:clrMapOvr>
    <a:masterClrMapping/>
  </p:clrMapOvr>
  <p:transition advClick="0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2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780431" y="2838733"/>
            <a:ext cx="4435522" cy="14466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/>
              <a:t>ÁP SUẤT LÀM VIỆC</a:t>
            </a:r>
            <a:endParaRPr lang="en-US" sz="3200" b="1"/>
          </a:p>
        </p:txBody>
      </p:sp>
    </p:spTree>
    <p:extLst>
      <p:ext uri="{BB962C8B-B14F-4D97-AF65-F5344CB8AC3E}">
        <p14:creationId xmlns:p14="http://schemas.microsoft.com/office/powerpoint/2010/main" val="34312440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>
                <a:solidFill>
                  <a:schemeClr val="accent1">
                    <a:lumMod val="50000"/>
                  </a:schemeClr>
                </a:solidFill>
                <a:latin typeface="+mn-lt"/>
              </a:rPr>
              <a:t>Áp suất khí nén và công suất tiêu hao</a:t>
            </a:r>
            <a:endParaRPr lang="en-VN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86609ACD-C5D9-82C6-4478-828266164C4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685462" y="1516963"/>
            <a:ext cx="5881687" cy="715963"/>
          </a:xfrm>
        </p:spPr>
        <p:txBody>
          <a:bodyPr/>
          <a:lstStyle/>
          <a:p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Lý do </a:t>
            </a:r>
            <a:r>
              <a:rPr lang="en-US" altLang="en-US" sz="2200" dirty="0" err="1">
                <a:solidFill>
                  <a:schemeClr val="tx1"/>
                </a:solidFill>
                <a:latin typeface="+mn-lt"/>
              </a:rPr>
              <a:t>áp</a:t>
            </a:r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200" dirty="0" err="1">
                <a:solidFill>
                  <a:schemeClr val="tx1"/>
                </a:solidFill>
                <a:latin typeface="+mn-lt"/>
              </a:rPr>
              <a:t>suất</a:t>
            </a:r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200" dirty="0" err="1">
                <a:solidFill>
                  <a:schemeClr val="tx1"/>
                </a:solidFill>
                <a:latin typeface="+mn-lt"/>
              </a:rPr>
              <a:t>đầu</a:t>
            </a:r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200" dirty="0" err="1">
                <a:solidFill>
                  <a:schemeClr val="tx1"/>
                </a:solidFill>
                <a:latin typeface="+mn-lt"/>
              </a:rPr>
              <a:t>ra</a:t>
            </a:r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200" dirty="0" err="1">
                <a:solidFill>
                  <a:schemeClr val="tx1"/>
                </a:solidFill>
                <a:latin typeface="+mn-lt"/>
              </a:rPr>
              <a:t>cao</a:t>
            </a:r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200" dirty="0" err="1">
                <a:solidFill>
                  <a:schemeClr val="tx1"/>
                </a:solidFill>
                <a:latin typeface="+mn-lt"/>
              </a:rPr>
              <a:t>hơn</a:t>
            </a:r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200" dirty="0" err="1">
                <a:solidFill>
                  <a:schemeClr val="tx1"/>
                </a:solidFill>
                <a:latin typeface="+mn-lt"/>
              </a:rPr>
              <a:t>nhu</a:t>
            </a:r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200" dirty="0" err="1">
                <a:solidFill>
                  <a:schemeClr val="tx1"/>
                </a:solidFill>
                <a:latin typeface="+mn-lt"/>
              </a:rPr>
              <a:t>cầu</a:t>
            </a:r>
            <a:r>
              <a:rPr lang="en-US" altLang="en-US" sz="2200" dirty="0">
                <a:solidFill>
                  <a:schemeClr val="tx1"/>
                </a:solidFill>
                <a:latin typeface="+mn-lt"/>
              </a:rPr>
              <a:t>:</a:t>
            </a:r>
          </a:p>
          <a:p>
            <a:pPr lvl="1">
              <a:buFontTx/>
              <a:buNone/>
            </a:pPr>
            <a:endParaRPr lang="en-US" altLang="en-US" sz="20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4" name="Group 54">
            <a:extLst>
              <a:ext uri="{FF2B5EF4-FFF2-40B4-BE49-F238E27FC236}">
                <a16:creationId xmlns:a16="http://schemas.microsoft.com/office/drawing/2014/main" id="{789D18AA-3672-2B76-6824-ED81D3DBFAC2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264587828"/>
              </p:ext>
            </p:extLst>
          </p:nvPr>
        </p:nvGraphicFramePr>
        <p:xfrm>
          <a:off x="7864808" y="1897397"/>
          <a:ext cx="2895600" cy="2677092"/>
        </p:xfrm>
        <a:graphic>
          <a:graphicData uri="http://schemas.openxmlformats.org/drawingml/2006/table">
            <a:tbl>
              <a:tblPr/>
              <a:tblGrid>
                <a:gridCol w="948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9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1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suất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TĐ (bar)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Nhiệt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kumimoji="0" lang="en-US" sz="1400" b="1" i="0" u="none" strike="noStrike" cap="none" normalizeH="0" baseline="3000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</a:t>
                      </a: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Công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suất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(kW)</a:t>
                      </a:r>
                    </a:p>
                  </a:txBody>
                  <a:tcPr marL="91439" marR="91439"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18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2.08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18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123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2.73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91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144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3.26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3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162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3.71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52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178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4.11</a:t>
                      </a:r>
                    </a:p>
                  </a:txBody>
                  <a:tcPr marL="91439" marR="91439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731E433-B605-F0B2-7477-2ADF9F3A87A2}"/>
              </a:ext>
            </a:extLst>
          </p:cNvPr>
          <p:cNvSpPr/>
          <p:nvPr/>
        </p:nvSpPr>
        <p:spPr>
          <a:xfrm>
            <a:off x="7864808" y="4574489"/>
            <a:ext cx="2895600" cy="121443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i="1" dirty="0">
                <a:solidFill>
                  <a:schemeClr val="tx1"/>
                </a:solidFill>
              </a:rPr>
              <a:t>(n =1.3)</a:t>
            </a:r>
          </a:p>
          <a:p>
            <a:pPr>
              <a:defRPr/>
            </a:pPr>
            <a:r>
              <a:rPr lang="en-US" i="1" dirty="0" err="1">
                <a:solidFill>
                  <a:schemeClr val="tx1"/>
                </a:solidFill>
              </a:rPr>
              <a:t>Ứng</a:t>
            </a:r>
            <a:r>
              <a:rPr lang="en-US" i="1" dirty="0">
                <a:solidFill>
                  <a:schemeClr val="tx1"/>
                </a:solidFill>
              </a:rPr>
              <a:t> </a:t>
            </a:r>
            <a:r>
              <a:rPr lang="en-US" i="1" dirty="0" err="1">
                <a:solidFill>
                  <a:schemeClr val="tx1"/>
                </a:solidFill>
              </a:rPr>
              <a:t>với</a:t>
            </a:r>
            <a:r>
              <a:rPr lang="en-US" i="1" dirty="0">
                <a:solidFill>
                  <a:schemeClr val="tx1"/>
                </a:solidFill>
              </a:rPr>
              <a:t> 1m3/</a:t>
            </a:r>
            <a:r>
              <a:rPr lang="en-US" i="1" dirty="0" err="1">
                <a:solidFill>
                  <a:schemeClr val="tx1"/>
                </a:solidFill>
              </a:rPr>
              <a:t>ph</a:t>
            </a:r>
            <a:r>
              <a:rPr lang="en-US" i="1" dirty="0">
                <a:solidFill>
                  <a:schemeClr val="tx1"/>
                </a:solidFill>
              </a:rPr>
              <a:t> KK </a:t>
            </a:r>
            <a:r>
              <a:rPr lang="en-US" i="1" dirty="0" err="1">
                <a:solidFill>
                  <a:schemeClr val="tx1"/>
                </a:solidFill>
              </a:rPr>
              <a:t>đầu</a:t>
            </a:r>
            <a:r>
              <a:rPr lang="en-US" i="1" dirty="0">
                <a:solidFill>
                  <a:schemeClr val="tx1"/>
                </a:solidFill>
              </a:rPr>
              <a:t> </a:t>
            </a:r>
            <a:r>
              <a:rPr lang="en-US" i="1" dirty="0" err="1">
                <a:solidFill>
                  <a:schemeClr val="tx1"/>
                </a:solidFill>
              </a:rPr>
              <a:t>vào</a:t>
            </a:r>
            <a:r>
              <a:rPr lang="en-US" i="1" dirty="0">
                <a:solidFill>
                  <a:schemeClr val="tx1"/>
                </a:solidFill>
              </a:rPr>
              <a:t> ở 15.06</a:t>
            </a:r>
            <a:r>
              <a:rPr lang="en-US" i="1" baseline="30000" dirty="0">
                <a:solidFill>
                  <a:schemeClr val="tx1"/>
                </a:solidFill>
              </a:rPr>
              <a:t>oC</a:t>
            </a:r>
            <a:r>
              <a:rPr lang="en-US" i="1" dirty="0">
                <a:solidFill>
                  <a:schemeClr val="tx1"/>
                </a:solidFill>
              </a:rPr>
              <a:t>, 1.013 bar</a:t>
            </a:r>
          </a:p>
          <a:p>
            <a:pPr>
              <a:defRPr/>
            </a:pPr>
            <a:r>
              <a:rPr lang="en-US" i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CD2848BB-041A-4D53-B4A4-DD6CE2940D27}"/>
              </a:ext>
            </a:extLst>
          </p:cNvPr>
          <p:cNvSpPr/>
          <p:nvPr/>
        </p:nvSpPr>
        <p:spPr>
          <a:xfrm>
            <a:off x="1864056" y="2283726"/>
            <a:ext cx="2686050" cy="542925"/>
          </a:xfrm>
          <a:prstGeom prst="rightArrow">
            <a:avLst>
              <a:gd name="adj1" fmla="val 73273"/>
              <a:gd name="adj2" fmla="val 3351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dirty="0" err="1">
                <a:solidFill>
                  <a:schemeClr val="tx1"/>
                </a:solidFill>
              </a:rPr>
              <a:t>Cài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đặt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từ</a:t>
            </a:r>
            <a:r>
              <a:rPr lang="en-US" dirty="0">
                <a:solidFill>
                  <a:schemeClr val="tx1"/>
                </a:solidFill>
              </a:rPr>
              <a:t> ban </a:t>
            </a:r>
            <a:r>
              <a:rPr lang="en-US" dirty="0" err="1">
                <a:solidFill>
                  <a:schemeClr val="tx1"/>
                </a:solidFill>
              </a:rPr>
              <a:t>đầu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C18F00F7-BCF8-F92C-D3D4-890C6FF73967}"/>
              </a:ext>
            </a:extLst>
          </p:cNvPr>
          <p:cNvSpPr/>
          <p:nvPr/>
        </p:nvSpPr>
        <p:spPr>
          <a:xfrm>
            <a:off x="1864056" y="2945714"/>
            <a:ext cx="2686050" cy="795337"/>
          </a:xfrm>
          <a:prstGeom prst="rightArrow">
            <a:avLst>
              <a:gd name="adj1" fmla="val 73273"/>
              <a:gd name="adj2" fmla="val 3351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dirty="0" err="1">
                <a:solidFill>
                  <a:schemeClr val="tx1"/>
                </a:solidFill>
              </a:rPr>
              <a:t>Phụ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tải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động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lớn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B76D74DC-98CC-F447-2ED8-AEE5FA49F25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26306" y="2283725"/>
            <a:ext cx="2819400" cy="547688"/>
          </a:xfrm>
          <a:prstGeom prst="rightArrow">
            <a:avLst>
              <a:gd name="adj1" fmla="val 73269"/>
              <a:gd name="adj2" fmla="val 57508"/>
            </a:avLst>
          </a:prstGeom>
          <a:solidFill>
            <a:schemeClr val="accent3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 err="1">
                <a:latin typeface="+mn-lt"/>
              </a:rPr>
              <a:t>Cài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đặt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lại</a:t>
            </a:r>
            <a:endParaRPr lang="en-US" altLang="en-US" dirty="0">
              <a:latin typeface="+mn-lt"/>
            </a:endParaRPr>
          </a:p>
        </p:txBody>
      </p:sp>
      <p:sp>
        <p:nvSpPr>
          <p:cNvPr id="9" name="Right Arrow 9">
            <a:extLst>
              <a:ext uri="{FF2B5EF4-FFF2-40B4-BE49-F238E27FC236}">
                <a16:creationId xmlns:a16="http://schemas.microsoft.com/office/drawing/2014/main" id="{60C17C5E-3D0B-B398-6E76-58FBA15643F1}"/>
              </a:ext>
            </a:extLst>
          </p:cNvPr>
          <p:cNvSpPr/>
          <p:nvPr/>
        </p:nvSpPr>
        <p:spPr>
          <a:xfrm>
            <a:off x="1864056" y="3936313"/>
            <a:ext cx="2686050" cy="862012"/>
          </a:xfrm>
          <a:prstGeom prst="rightArrow">
            <a:avLst>
              <a:gd name="adj1" fmla="val 73273"/>
              <a:gd name="adj2" fmla="val 3351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dirty="0" err="1">
                <a:solidFill>
                  <a:schemeClr val="tx1"/>
                </a:solidFill>
              </a:rPr>
              <a:t>Có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nhiều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mức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áp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suất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phụ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tải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khác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nhau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6A73CBB8-D295-E4F6-6E68-340D68E9C0A4}"/>
              </a:ext>
            </a:extLst>
          </p:cNvPr>
          <p:cNvSpPr/>
          <p:nvPr/>
        </p:nvSpPr>
        <p:spPr>
          <a:xfrm>
            <a:off x="1864056" y="5026926"/>
            <a:ext cx="2686050" cy="785813"/>
          </a:xfrm>
          <a:prstGeom prst="rightArrow">
            <a:avLst>
              <a:gd name="adj1" fmla="val 73273"/>
              <a:gd name="adj2" fmla="val 3351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dirty="0" err="1">
                <a:solidFill>
                  <a:schemeClr val="tx1"/>
                </a:solidFill>
              </a:rPr>
              <a:t>Sụt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áp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trên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đường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ống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lớn</a:t>
            </a:r>
            <a:r>
              <a:rPr lang="en-US" dirty="0">
                <a:solidFill>
                  <a:schemeClr val="tx1"/>
                </a:solidFill>
              </a:rPr>
              <a:t> (</a:t>
            </a:r>
            <a:r>
              <a:rPr lang="en-US" dirty="0" err="1">
                <a:solidFill>
                  <a:schemeClr val="tx1"/>
                </a:solidFill>
              </a:rPr>
              <a:t>rò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rỉ</a:t>
            </a:r>
            <a:r>
              <a:rPr lang="en-US" dirty="0">
                <a:solidFill>
                  <a:schemeClr val="tx1"/>
                </a:solidFill>
              </a:rPr>
              <a:t>, ma </a:t>
            </a:r>
            <a:r>
              <a:rPr lang="en-US" dirty="0" err="1">
                <a:solidFill>
                  <a:schemeClr val="tx1"/>
                </a:solidFill>
              </a:rPr>
              <a:t>sát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1" name="Right Arrow 15">
            <a:extLst>
              <a:ext uri="{FF2B5EF4-FFF2-40B4-BE49-F238E27FC236}">
                <a16:creationId xmlns:a16="http://schemas.microsoft.com/office/drawing/2014/main" id="{5B035B60-002B-3FB6-DC65-A6F8944D372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26306" y="2969525"/>
            <a:ext cx="2819400" cy="776288"/>
          </a:xfrm>
          <a:prstGeom prst="rightArrow">
            <a:avLst>
              <a:gd name="adj1" fmla="val 73269"/>
              <a:gd name="adj2" fmla="val 40573"/>
            </a:avLst>
          </a:prstGeom>
          <a:solidFill>
            <a:schemeClr val="accent3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 err="1">
                <a:latin typeface="+mn-lt"/>
              </a:rPr>
              <a:t>Điều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phối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tải</a:t>
            </a:r>
            <a:r>
              <a:rPr lang="en-US" altLang="en-US" dirty="0">
                <a:latin typeface="+mn-lt"/>
              </a:rPr>
              <a:t>, </a:t>
            </a:r>
            <a:r>
              <a:rPr lang="en-US" altLang="en-US" dirty="0" err="1">
                <a:latin typeface="+mn-lt"/>
              </a:rPr>
              <a:t>tăng</a:t>
            </a:r>
            <a:r>
              <a:rPr lang="en-US" altLang="en-US" dirty="0">
                <a:latin typeface="+mn-lt"/>
              </a:rPr>
              <a:t> dung </a:t>
            </a:r>
            <a:r>
              <a:rPr lang="en-US" altLang="en-US" dirty="0" err="1">
                <a:latin typeface="+mn-lt"/>
              </a:rPr>
              <a:t>tích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bình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chứa</a:t>
            </a:r>
            <a:endParaRPr lang="en-US" altLang="en-US" dirty="0">
              <a:latin typeface="+mn-lt"/>
            </a:endParaRPr>
          </a:p>
        </p:txBody>
      </p:sp>
      <p:sp>
        <p:nvSpPr>
          <p:cNvPr id="12" name="Right Arrow 15">
            <a:extLst>
              <a:ext uri="{FF2B5EF4-FFF2-40B4-BE49-F238E27FC236}">
                <a16:creationId xmlns:a16="http://schemas.microsoft.com/office/drawing/2014/main" id="{55197D6D-314F-F476-6242-6BDBFCA4F8A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26306" y="3945839"/>
            <a:ext cx="2819400" cy="852487"/>
          </a:xfrm>
          <a:prstGeom prst="rightArrow">
            <a:avLst>
              <a:gd name="adj1" fmla="val 73269"/>
              <a:gd name="adj2" fmla="val 36946"/>
            </a:avLst>
          </a:prstGeom>
          <a:solidFill>
            <a:schemeClr val="accent3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 err="1">
                <a:latin typeface="+mn-lt"/>
              </a:rPr>
              <a:t>Tách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hệ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thống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cao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áp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và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hạ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áp</a:t>
            </a:r>
            <a:endParaRPr lang="en-US" altLang="en-US" dirty="0">
              <a:latin typeface="+mn-lt"/>
            </a:endParaRPr>
          </a:p>
        </p:txBody>
      </p:sp>
      <p:sp>
        <p:nvSpPr>
          <p:cNvPr id="13" name="Right Arrow 15">
            <a:extLst>
              <a:ext uri="{FF2B5EF4-FFF2-40B4-BE49-F238E27FC236}">
                <a16:creationId xmlns:a16="http://schemas.microsoft.com/office/drawing/2014/main" id="{A8CE8446-41BA-5595-6D47-83A3760EC6E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26306" y="5026925"/>
            <a:ext cx="2819400" cy="776288"/>
          </a:xfrm>
          <a:prstGeom prst="rightArrow">
            <a:avLst>
              <a:gd name="adj1" fmla="val 73269"/>
              <a:gd name="adj2" fmla="val 40573"/>
            </a:avLst>
          </a:prstGeom>
          <a:solidFill>
            <a:schemeClr val="accent3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altLang="en-US" dirty="0" err="1">
                <a:latin typeface="+mn-lt"/>
              </a:rPr>
              <a:t>Thiết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kế</a:t>
            </a:r>
            <a:r>
              <a:rPr lang="en-US" altLang="en-US" dirty="0">
                <a:latin typeface="+mn-lt"/>
              </a:rPr>
              <a:t> ban </a:t>
            </a:r>
            <a:r>
              <a:rPr lang="en-US" altLang="en-US" dirty="0" err="1">
                <a:latin typeface="+mn-lt"/>
              </a:rPr>
              <a:t>đầu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hợp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lý</a:t>
            </a:r>
            <a:r>
              <a:rPr lang="en-US" altLang="en-US" dirty="0">
                <a:latin typeface="+mn-lt"/>
              </a:rPr>
              <a:t>, </a:t>
            </a:r>
            <a:r>
              <a:rPr lang="en-US" altLang="en-US" dirty="0" err="1">
                <a:latin typeface="+mn-lt"/>
              </a:rPr>
              <a:t>Bảo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dưỡng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hợp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err="1">
                <a:latin typeface="+mn-lt"/>
              </a:rPr>
              <a:t>lý</a:t>
            </a:r>
            <a:endParaRPr lang="en-US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03565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780431" y="2838733"/>
            <a:ext cx="4435522" cy="14466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/>
              <a:t>SỤT ÁP</a:t>
            </a:r>
            <a:endParaRPr lang="en-US" sz="3200" b="1"/>
          </a:p>
        </p:txBody>
      </p:sp>
    </p:spTree>
    <p:extLst>
      <p:ext uri="{BB962C8B-B14F-4D97-AF65-F5344CB8AC3E}">
        <p14:creationId xmlns:p14="http://schemas.microsoft.com/office/powerpoint/2010/main" val="29657431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TỔN THẤT DO SỤT ÁP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45C7B3B-FE8C-FA9D-E6AA-3E2B8D48EF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14221"/>
              </p:ext>
            </p:extLst>
          </p:nvPr>
        </p:nvGraphicFramePr>
        <p:xfrm>
          <a:off x="980364" y="1819762"/>
          <a:ext cx="10231272" cy="3693933"/>
        </p:xfrm>
        <a:graphic>
          <a:graphicData uri="http://schemas.openxmlformats.org/drawingml/2006/table">
            <a:tbl>
              <a:tblPr firstRow="1" firstCol="1" lastRow="1" lastCol="1" bandRow="1" bandCol="1">
                <a:solidFill>
                  <a:schemeClr val="bg1">
                    <a:lumMod val="95000"/>
                  </a:schemeClr>
                </a:solidFill>
                <a:tableStyleId>{5940675A-B579-460E-94D1-54222C63F5DA}</a:tableStyleId>
              </a:tblPr>
              <a:tblGrid>
                <a:gridCol w="3728924">
                  <a:extLst>
                    <a:ext uri="{9D8B030D-6E8A-4147-A177-3AD203B41FA5}">
                      <a16:colId xmlns:a16="http://schemas.microsoft.com/office/drawing/2014/main" val="576445539"/>
                    </a:ext>
                  </a:extLst>
                </a:gridCol>
                <a:gridCol w="2547358">
                  <a:extLst>
                    <a:ext uri="{9D8B030D-6E8A-4147-A177-3AD203B41FA5}">
                      <a16:colId xmlns:a16="http://schemas.microsoft.com/office/drawing/2014/main" val="1854800257"/>
                    </a:ext>
                  </a:extLst>
                </a:gridCol>
                <a:gridCol w="3954990">
                  <a:extLst>
                    <a:ext uri="{9D8B030D-6E8A-4147-A177-3AD203B41FA5}">
                      <a16:colId xmlns:a16="http://schemas.microsoft.com/office/drawing/2014/main" val="107610638"/>
                    </a:ext>
                  </a:extLst>
                </a:gridCol>
              </a:tblGrid>
              <a:tr h="1164633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Đường</a:t>
                      </a: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kính</a:t>
                      </a: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danh</a:t>
                      </a: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nghĩa</a:t>
                      </a: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của</a:t>
                      </a: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ống</a:t>
                      </a: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 (mm)</a:t>
                      </a:r>
                      <a:endParaRPr lang="vi-VN" sz="2000" b="1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Độ</a:t>
                      </a: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sụt</a:t>
                      </a: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áp</a:t>
                      </a: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 (bar/100 m)</a:t>
                      </a:r>
                      <a:endParaRPr lang="vi-VN" sz="2000" b="1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</a:rPr>
                        <a:t>Tổn thất điện năng tương đương (kW)</a:t>
                      </a:r>
                      <a:endParaRPr lang="vi-VN" sz="20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736610"/>
                  </a:ext>
                </a:extLst>
              </a:tr>
              <a:tr h="444002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vi-VN" sz="20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0" cap="none" spc="0" dirty="0">
                          <a:solidFill>
                            <a:schemeClr val="tx1"/>
                          </a:solidFill>
                          <a:effectLst/>
                        </a:rPr>
                        <a:t>1,80</a:t>
                      </a:r>
                      <a:endParaRPr lang="vi-VN" sz="2000" b="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</a:rPr>
                        <a:t>9,5</a:t>
                      </a:r>
                      <a:endParaRPr lang="vi-VN" sz="20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293262"/>
                  </a:ext>
                </a:extLst>
              </a:tr>
              <a:tr h="444002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vi-VN" sz="20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0" cap="none" spc="0" dirty="0">
                          <a:solidFill>
                            <a:schemeClr val="tx1"/>
                          </a:solidFill>
                          <a:effectLst/>
                        </a:rPr>
                        <a:t>0,65</a:t>
                      </a:r>
                      <a:endParaRPr lang="vi-VN" sz="2000" b="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</a:rPr>
                        <a:t>3,4</a:t>
                      </a:r>
                      <a:endParaRPr lang="vi-VN" sz="20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858500"/>
                  </a:ext>
                </a:extLst>
              </a:tr>
              <a:tr h="444002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</a:rPr>
                        <a:t>65</a:t>
                      </a:r>
                      <a:endParaRPr lang="vi-VN" sz="20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0" cap="none" spc="0" dirty="0">
                          <a:solidFill>
                            <a:schemeClr val="tx1"/>
                          </a:solidFill>
                          <a:effectLst/>
                        </a:rPr>
                        <a:t>0,22</a:t>
                      </a:r>
                      <a:endParaRPr lang="vi-VN" sz="2000" b="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1,2</a:t>
                      </a:r>
                      <a:endParaRPr lang="vi-VN" sz="2000" b="1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9430108"/>
                  </a:ext>
                </a:extLst>
              </a:tr>
              <a:tr h="444002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vi-VN" sz="20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0" cap="none" spc="0" dirty="0">
                          <a:solidFill>
                            <a:schemeClr val="tx1"/>
                          </a:solidFill>
                          <a:effectLst/>
                        </a:rPr>
                        <a:t>0,04</a:t>
                      </a:r>
                      <a:endParaRPr lang="vi-VN" sz="2000" b="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</a:rPr>
                        <a:t>0,2</a:t>
                      </a:r>
                      <a:endParaRPr lang="vi-VN" sz="20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0619062"/>
                  </a:ext>
                </a:extLst>
              </a:tr>
              <a:tr h="444002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vi-VN" sz="2000" b="1" cap="none" spc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0" cap="none" spc="0" dirty="0">
                          <a:solidFill>
                            <a:schemeClr val="tx1"/>
                          </a:solidFill>
                          <a:effectLst/>
                        </a:rPr>
                        <a:t>0,02</a:t>
                      </a:r>
                      <a:endParaRPr lang="vi-VN" sz="2000" b="0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cap="none" spc="0" dirty="0">
                          <a:solidFill>
                            <a:schemeClr val="tx1"/>
                          </a:solidFill>
                          <a:effectLst/>
                        </a:rPr>
                        <a:t>0,1</a:t>
                      </a:r>
                      <a:endParaRPr lang="vi-VN" sz="2000" b="1" cap="none" spc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963" marR="0" marT="18275" marB="1370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359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968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>
                <a:solidFill>
                  <a:schemeClr val="accent1">
                    <a:lumMod val="50000"/>
                  </a:schemeClr>
                </a:solidFill>
              </a:rPr>
              <a:t>Nguyên nhân sụt áp trên mạng phân phối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A779DCE-35FA-ACED-4DBB-1F909BAFDD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5473789"/>
              </p:ext>
            </p:extLst>
          </p:nvPr>
        </p:nvGraphicFramePr>
        <p:xfrm>
          <a:off x="1386273" y="1498634"/>
          <a:ext cx="4052779" cy="4192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Explosion 1 4">
            <a:extLst>
              <a:ext uri="{FF2B5EF4-FFF2-40B4-BE49-F238E27FC236}">
                <a16:creationId xmlns:a16="http://schemas.microsoft.com/office/drawing/2014/main" id="{05135CE7-BFD5-3196-65E2-BCA2F7082518}"/>
              </a:ext>
            </a:extLst>
          </p:cNvPr>
          <p:cNvSpPr/>
          <p:nvPr/>
        </p:nvSpPr>
        <p:spPr>
          <a:xfrm>
            <a:off x="7804245" y="3267076"/>
            <a:ext cx="3018430" cy="3376614"/>
          </a:xfrm>
          <a:prstGeom prst="irregularSeal1">
            <a:avLst/>
          </a:prstGeom>
          <a:solidFill>
            <a:srgbClr val="FF0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Lắp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áp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trí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Group 21">
            <a:extLst>
              <a:ext uri="{FF2B5EF4-FFF2-40B4-BE49-F238E27FC236}">
                <a16:creationId xmlns:a16="http://schemas.microsoft.com/office/drawing/2014/main" id="{A1BBF788-6CD8-39AF-3CE0-C8403AC92C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360836"/>
              </p:ext>
            </p:extLst>
          </p:nvPr>
        </p:nvGraphicFramePr>
        <p:xfrm>
          <a:off x="7823296" y="1431137"/>
          <a:ext cx="2800349" cy="2147875"/>
        </p:xfrm>
        <a:graphic>
          <a:graphicData uri="http://schemas.openxmlformats.org/drawingml/2006/table">
            <a:tbl>
              <a:tblPr/>
              <a:tblGrid>
                <a:gridCol w="18456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4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867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Tổn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thấp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áp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qua </a:t>
                      </a:r>
                      <a:r>
                        <a:rPr kumimoji="0" 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bộ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lọc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(mmH</a:t>
                      </a:r>
                      <a:r>
                        <a:rPr kumimoji="0" lang="en-US" sz="16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O)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</a:t>
                      </a:r>
                      <a:r>
                        <a:rPr kumimoji="0" 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gia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tăng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NL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492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itchFamily="34" charset="0"/>
                        </a:rPr>
                        <a:t>200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itchFamily="34" charset="0"/>
                        </a:rPr>
                        <a:t>(0.019bar)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itchFamily="34" charset="0"/>
                        </a:rPr>
                        <a:t>600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itchFamily="34" charset="0"/>
                        </a:rPr>
                        <a:t>(0.058bar)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itchFamily="34" charset="0"/>
                        </a:rPr>
                        <a:t>800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itchFamily="34" charset="0"/>
                        </a:rPr>
                        <a:t>(0.078bar)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itchFamily="34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Right Arrow 6">
            <a:extLst>
              <a:ext uri="{FF2B5EF4-FFF2-40B4-BE49-F238E27FC236}">
                <a16:creationId xmlns:a16="http://schemas.microsoft.com/office/drawing/2014/main" id="{05C6B0E3-72F3-9BE4-3C61-E067E0E11E3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984845" y="1590675"/>
            <a:ext cx="2819400" cy="762000"/>
          </a:xfrm>
          <a:prstGeom prst="rightArrow">
            <a:avLst>
              <a:gd name="adj1" fmla="val 73269"/>
              <a:gd name="adj2" fmla="val 41334"/>
            </a:avLst>
          </a:prstGeom>
          <a:solidFill>
            <a:schemeClr val="accent3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 dirty="0" err="1"/>
              <a:t>Vệ</a:t>
            </a:r>
            <a:r>
              <a:rPr lang="en-US" altLang="en-US" dirty="0"/>
              <a:t> </a:t>
            </a:r>
            <a:r>
              <a:rPr lang="en-US" altLang="en-US" dirty="0" err="1"/>
              <a:t>sinh</a:t>
            </a:r>
            <a:r>
              <a:rPr lang="en-US" altLang="en-US" dirty="0"/>
              <a:t> </a:t>
            </a:r>
            <a:r>
              <a:rPr lang="en-US" altLang="en-US" dirty="0" err="1"/>
              <a:t>lọc</a:t>
            </a:r>
            <a:r>
              <a:rPr lang="en-US" altLang="en-US" dirty="0"/>
              <a:t> </a:t>
            </a:r>
            <a:r>
              <a:rPr lang="en-US" altLang="en-US" dirty="0" err="1"/>
              <a:t>bụi</a:t>
            </a:r>
            <a:r>
              <a:rPr lang="en-US" altLang="en-US" dirty="0"/>
              <a:t>, </a:t>
            </a:r>
            <a:r>
              <a:rPr lang="en-US" altLang="en-US" dirty="0" err="1"/>
              <a:t>dầu</a:t>
            </a:r>
            <a:r>
              <a:rPr lang="en-US" altLang="en-US" dirty="0"/>
              <a:t>, co, </a:t>
            </a:r>
            <a:r>
              <a:rPr lang="en-US" altLang="en-US" dirty="0" err="1"/>
              <a:t>ống</a:t>
            </a:r>
            <a:r>
              <a:rPr lang="en-US" altLang="en-US" dirty="0"/>
              <a:t> </a:t>
            </a:r>
            <a:r>
              <a:rPr lang="en-US" altLang="en-US" dirty="0" err="1"/>
              <a:t>thắt</a:t>
            </a:r>
            <a:endParaRPr lang="en-US" altLang="en-US" dirty="0"/>
          </a:p>
        </p:txBody>
      </p:sp>
      <p:sp>
        <p:nvSpPr>
          <p:cNvPr id="8" name="Right Arrow 15">
            <a:extLst>
              <a:ext uri="{FF2B5EF4-FFF2-40B4-BE49-F238E27FC236}">
                <a16:creationId xmlns:a16="http://schemas.microsoft.com/office/drawing/2014/main" id="{63036C69-C8D7-E045-68F4-1CEE6A85613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872251" y="2505075"/>
            <a:ext cx="2931994" cy="762000"/>
          </a:xfrm>
          <a:prstGeom prst="rightArrow">
            <a:avLst>
              <a:gd name="adj1" fmla="val 73269"/>
              <a:gd name="adj2" fmla="val 41334"/>
            </a:avLst>
          </a:prstGeom>
          <a:solidFill>
            <a:schemeClr val="accent3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 dirty="0" err="1"/>
              <a:t>Cân</a:t>
            </a:r>
            <a:r>
              <a:rPr lang="en-US" altLang="en-US" dirty="0"/>
              <a:t> </a:t>
            </a:r>
            <a:r>
              <a:rPr lang="en-US" altLang="en-US" dirty="0" err="1"/>
              <a:t>nhắc</a:t>
            </a:r>
            <a:r>
              <a:rPr lang="en-US" altLang="en-US" dirty="0"/>
              <a:t> chi </a:t>
            </a:r>
            <a:r>
              <a:rPr lang="en-US" altLang="en-US" dirty="0" err="1"/>
              <a:t>phí-lợi</a:t>
            </a:r>
            <a:r>
              <a:rPr lang="en-US" altLang="en-US" dirty="0"/>
              <a:t> </a:t>
            </a:r>
            <a:r>
              <a:rPr lang="en-US" altLang="en-US" dirty="0" err="1"/>
              <a:t>ích</a:t>
            </a:r>
            <a:endParaRPr lang="en-US" altLang="en-US" dirty="0"/>
          </a:p>
        </p:txBody>
      </p:sp>
      <p:sp>
        <p:nvSpPr>
          <p:cNvPr id="9" name="Right Arrow 15">
            <a:extLst>
              <a:ext uri="{FF2B5EF4-FFF2-40B4-BE49-F238E27FC236}">
                <a16:creationId xmlns:a16="http://schemas.microsoft.com/office/drawing/2014/main" id="{32DF58BD-7ACB-5C3A-1BB6-39A6167F2D9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984845" y="4029075"/>
            <a:ext cx="2819400" cy="1297016"/>
          </a:xfrm>
          <a:prstGeom prst="rightArrow">
            <a:avLst>
              <a:gd name="adj1" fmla="val 73269"/>
              <a:gd name="adj2" fmla="val 34445"/>
            </a:avLst>
          </a:prstGeom>
          <a:solidFill>
            <a:schemeClr val="accent3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/>
              <a:t>Van, </a:t>
            </a:r>
            <a:r>
              <a:rPr lang="en-US" altLang="en-US" dirty="0" err="1"/>
              <a:t>mặt</a:t>
            </a:r>
            <a:r>
              <a:rPr lang="en-US" altLang="en-US" dirty="0"/>
              <a:t> </a:t>
            </a:r>
            <a:r>
              <a:rPr lang="en-US" altLang="en-US" dirty="0" err="1"/>
              <a:t>bích</a:t>
            </a:r>
            <a:r>
              <a:rPr lang="en-US" altLang="en-US" dirty="0"/>
              <a:t>, </a:t>
            </a:r>
            <a:r>
              <a:rPr lang="en-US" altLang="en-US" dirty="0" err="1"/>
              <a:t>các</a:t>
            </a:r>
            <a:r>
              <a:rPr lang="en-US" altLang="en-US" dirty="0"/>
              <a:t> </a:t>
            </a:r>
            <a:r>
              <a:rPr lang="en-US" altLang="en-US" dirty="0" err="1"/>
              <a:t>khớp</a:t>
            </a:r>
            <a:r>
              <a:rPr lang="en-US" altLang="en-US" dirty="0"/>
              <a:t> </a:t>
            </a:r>
            <a:r>
              <a:rPr lang="en-US" altLang="en-US" dirty="0" err="1"/>
              <a:t>nối</a:t>
            </a:r>
            <a:r>
              <a:rPr lang="en-US" altLang="en-US" dirty="0"/>
              <a:t> </a:t>
            </a:r>
            <a:r>
              <a:rPr lang="en-US" altLang="en-US" dirty="0" err="1"/>
              <a:t>cơ</a:t>
            </a:r>
            <a:r>
              <a:rPr lang="en-US" altLang="en-US" dirty="0"/>
              <a:t> </a:t>
            </a:r>
            <a:r>
              <a:rPr lang="en-US" altLang="en-US" dirty="0" err="1"/>
              <a:t>động</a:t>
            </a:r>
            <a:endParaRPr lang="en-US" altLang="en-US" dirty="0"/>
          </a:p>
          <a:p>
            <a:pPr algn="ctr"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379333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>
                <a:solidFill>
                  <a:schemeClr val="accent1">
                    <a:lumMod val="50000"/>
                  </a:schemeClr>
                </a:solidFill>
              </a:rPr>
              <a:t>Kiểm tra rò rỉ khí nén</a:t>
            </a:r>
            <a:endParaRPr dirty="0" lang="en-VN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68DB2-29FB-2530-9992-D9497BD982B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627125" y="3307777"/>
            <a:ext cx="4343400" cy="1266825"/>
          </a:xfrm>
        </p:spPr>
        <p:txBody>
          <a:bodyPr/>
          <a:lstStyle/>
          <a:p>
            <a:pPr indent="-227013" marL="227013">
              <a:buNone/>
            </a:pPr>
            <a:endParaRPr altLang="en-US" dirty="0" lang="vi-VN" sz="2400">
              <a:solidFill>
                <a:schemeClr val="tx1"/>
              </a:solidFill>
              <a:latin charset="0" panose="020B0604020202020204" pitchFamily="34" typeface="Arial"/>
            </a:endParaRPr>
          </a:p>
          <a:p>
            <a:pPr indent="-331788" lvl="1" marL="565150"/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Thời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 </a:t>
            </a:r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gian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 </a:t>
            </a:r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lên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 </a:t>
            </a:r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tải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: T (</a:t>
            </a:r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phút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)</a:t>
            </a:r>
          </a:p>
          <a:p>
            <a:pPr indent="-331788" lvl="1" marL="565150"/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Thời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 </a:t>
            </a:r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gian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 </a:t>
            </a:r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xuống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 </a:t>
            </a:r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tải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 : t (</a:t>
            </a:r>
            <a:r>
              <a:rPr altLang="en-US" dirty="0" err="1" lang="en-US" sz="2000">
                <a:solidFill>
                  <a:schemeClr val="tx1"/>
                </a:solidFill>
                <a:latin charset="0" panose="020B0604020202020204" pitchFamily="34" typeface="Arial"/>
              </a:rPr>
              <a:t>phút</a:t>
            </a:r>
            <a:r>
              <a:rPr altLang="en-US" dirty="0" lang="en-US" sz="2000">
                <a:solidFill>
                  <a:schemeClr val="tx1"/>
                </a:solidFill>
                <a:latin charset="0" panose="020B0604020202020204" pitchFamily="34" typeface="Arial"/>
              </a:rPr>
              <a:t>)</a:t>
            </a:r>
            <a:r>
              <a:rPr altLang="en-US" dirty="0" lang="vi-VN" sz="2000">
                <a:solidFill>
                  <a:schemeClr val="tx1"/>
                </a:solidFill>
                <a:latin charset="0" panose="020B0604020202020204" pitchFamily="34" typeface="Arial"/>
              </a:rPr>
              <a:t> </a:t>
            </a:r>
            <a:endParaRPr altLang="en-US" dirty="0" lang="en-US" sz="2000">
              <a:solidFill>
                <a:schemeClr val="tx1"/>
              </a:solidFill>
              <a:latin charset="0" panose="020B0604020202020204" pitchFamily="34" typeface="Arial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B0B62D4B-FE58-4175-8497-A98A6CEBAE9A}"/>
              </a:ext>
            </a:extLst>
          </p:cNvPr>
          <p:cNvSpPr txBox="1">
            <a:spLocks/>
          </p:cNvSpPr>
          <p:nvPr/>
        </p:nvSpPr>
        <p:spPr>
          <a:xfrm>
            <a:off x="2055125" y="4901627"/>
            <a:ext cx="8429625" cy="1143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indent="61913" marL="34290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% </a:t>
            </a:r>
            <a:r>
              <a:rPr dirty="0" lang="en-US" sz="2400">
                <a:solidFill>
                  <a:srgbClr val="0000FF"/>
                </a:solidFill>
                <a:latin charset="0" panose="020B0604020202020204" pitchFamily="34" typeface="Arial"/>
              </a:rPr>
              <a:t>KK 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r</a:t>
            </a:r>
            <a:r>
              <a:rPr dirty="0" lang="en-US" sz="2400">
                <a:solidFill>
                  <a:srgbClr val="0000FF"/>
                </a:solidFill>
                <a:latin charset="0" panose="020B0604020202020204" pitchFamily="34" typeface="Arial"/>
              </a:rPr>
              <a:t>ò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 </a:t>
            </a:r>
            <a:r>
              <a:rPr dirty="0" err="1" lang="vi-VN" sz="2400">
                <a:solidFill>
                  <a:srgbClr val="0000FF"/>
                </a:solidFill>
                <a:latin charset="0" panose="020B0604020202020204" pitchFamily="34" typeface="Arial"/>
              </a:rPr>
              <a:t>rỉ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 = [T/(</a:t>
            </a:r>
            <a:r>
              <a:rPr dirty="0" err="1" lang="vi-VN" sz="2400">
                <a:solidFill>
                  <a:srgbClr val="0000FF"/>
                </a:solidFill>
                <a:latin charset="0" panose="020B0604020202020204" pitchFamily="34" typeface="Arial"/>
              </a:rPr>
              <a:t>T+t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)] * 100%</a:t>
            </a:r>
            <a:endParaRPr dirty="0" lang="en-US" sz="2400">
              <a:solidFill>
                <a:srgbClr val="0000FF"/>
              </a:solidFill>
              <a:latin charset="0" panose="020B0604020202020204" pitchFamily="34" typeface="Arial"/>
            </a:endParaRPr>
          </a:p>
          <a:p>
            <a:pPr indent="61913" marL="34290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r>
              <a:rPr dirty="0" err="1" lang="vi-VN" sz="2400">
                <a:solidFill>
                  <a:srgbClr val="0000FF"/>
                </a:solidFill>
                <a:latin charset="0" panose="020B0604020202020204" pitchFamily="34" typeface="Arial"/>
              </a:rPr>
              <a:t>Lượng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 </a:t>
            </a:r>
            <a:r>
              <a:rPr dirty="0" lang="en-US" sz="2400">
                <a:solidFill>
                  <a:srgbClr val="0000FF"/>
                </a:solidFill>
                <a:latin charset="0" panose="020B0604020202020204" pitchFamily="34" typeface="Arial"/>
              </a:rPr>
              <a:t>KK </a:t>
            </a:r>
            <a:r>
              <a:rPr dirty="0" err="1" lang="en-US" sz="2400">
                <a:solidFill>
                  <a:srgbClr val="0000FF"/>
                </a:solidFill>
                <a:latin charset="0" panose="020B0604020202020204" pitchFamily="34" typeface="Arial"/>
              </a:rPr>
              <a:t>rò</a:t>
            </a:r>
            <a:r>
              <a:rPr dirty="0" lang="en-US" sz="2400">
                <a:solidFill>
                  <a:srgbClr val="0000FF"/>
                </a:solidFill>
                <a:latin charset="0" panose="020B0604020202020204" pitchFamily="34" typeface="Arial"/>
              </a:rPr>
              <a:t> </a:t>
            </a:r>
            <a:r>
              <a:rPr dirty="0" err="1" lang="vi-VN" sz="2400">
                <a:solidFill>
                  <a:srgbClr val="0000FF"/>
                </a:solidFill>
                <a:latin charset="0" panose="020B0604020202020204" pitchFamily="34" typeface="Arial"/>
              </a:rPr>
              <a:t>rỉ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 </a:t>
            </a:r>
            <a:r>
              <a:rPr dirty="0" lang="en-US" sz="2400">
                <a:solidFill>
                  <a:srgbClr val="0000FF"/>
                </a:solidFill>
                <a:latin charset="0" panose="020B0604020202020204" pitchFamily="34" typeface="Arial"/>
              </a:rPr>
              <a:t>  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 = % </a:t>
            </a:r>
            <a:r>
              <a:rPr dirty="0" lang="en-US" sz="2400">
                <a:solidFill>
                  <a:srgbClr val="0000FF"/>
                </a:solidFill>
                <a:latin charset="0" panose="020B0604020202020204" pitchFamily="34" typeface="Arial"/>
              </a:rPr>
              <a:t>KK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 r</a:t>
            </a:r>
            <a:r>
              <a:rPr dirty="0" lang="en-US" sz="2400">
                <a:solidFill>
                  <a:srgbClr val="0000FF"/>
                </a:solidFill>
                <a:latin charset="0" panose="020B0604020202020204" pitchFamily="34" typeface="Arial"/>
              </a:rPr>
              <a:t>ò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 </a:t>
            </a:r>
            <a:r>
              <a:rPr dirty="0" err="1" lang="vi-VN" sz="2400">
                <a:solidFill>
                  <a:srgbClr val="0000FF"/>
                </a:solidFill>
                <a:latin charset="0" panose="020B0604020202020204" pitchFamily="34" typeface="Arial"/>
              </a:rPr>
              <a:t>rỉ</a:t>
            </a:r>
            <a:r>
              <a:rPr dirty="0" lang="vi-VN" sz="2400">
                <a:solidFill>
                  <a:srgbClr val="0000FF"/>
                </a:solidFill>
                <a:latin charset="0" panose="020B0604020202020204" pitchFamily="34" typeface="Arial"/>
              </a:rPr>
              <a:t> * Q</a:t>
            </a:r>
          </a:p>
          <a:p>
            <a:pPr indent="61913" marL="34290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endParaRPr dirty="0" lang="en-US" sz="2400">
              <a:solidFill>
                <a:srgbClr val="0000FF"/>
              </a:solidFill>
              <a:latin charset="0" panose="020B0604020202020204" pitchFamily="34" typeface="Arial"/>
            </a:endParaRPr>
          </a:p>
        </p:txBody>
      </p:sp>
      <p:pic>
        <p:nvPicPr>
          <p:cNvPr id="5" name="Object 6"/>
          <p:cNvPicPr>
            <a:picLocks noChangeAspect="1"/>
          </p:cNvPicPr>
          <p:nvPr/>
        </p:nvPicPr>
        <p:blipFill>
          <a:blip r:embed="rId3"/>
          <a:srcRect b="17828" l="42500" r="0" t="25502"/>
          <a:stretch>
            <a:fillRect/>
          </a:stretch>
        </p:blipFill>
        <p:spPr bwMode="auto">
          <a:xfrm>
            <a:off x="1674125" y="1182113"/>
            <a:ext cx="5257800" cy="3582987"/>
          </a:xfrm>
          <a:prstGeom prst="rect"/>
          <a:noFill/>
        </p:spPr>
      </p:pic>
    </p:spTree>
    <p:extLst>
      <p:ext uri="{BB962C8B-B14F-4D97-AF65-F5344CB8AC3E}">
        <p14:creationId xmlns:p14="http://schemas.microsoft.com/office/powerpoint/2010/main" val="262719406"/>
      </p:ext>
    </p:extLst>
  </p:cSld>
  <p:clrMapOvr>
    <a:masterClrMapping/>
  </p:clrMapOvr>
  <p:transition advClick="0"/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NỘI DUNG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C8C3F9-A797-202C-A42B-6690B17ECD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Tổng quan về HT khí nén.</a:t>
            </a:r>
          </a:p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Lựa chọn MNK.</a:t>
            </a:r>
          </a:p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Áp suất làm việc của MNK.</a:t>
            </a:r>
          </a:p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Sụt áp trên mạng phân phối.</a:t>
            </a:r>
          </a:p>
          <a:p>
            <a:pPr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Nhiệt độ không khí nén.</a:t>
            </a:r>
          </a:p>
          <a:p>
            <a:pPr marL="139700" indent="0">
              <a:buNone/>
            </a:pPr>
            <a:endParaRPr lang="en-US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4321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vi-VN">
                <a:solidFill>
                  <a:schemeClr val="accent1">
                    <a:lumMod val="50000"/>
                  </a:schemeClr>
                </a:solidFill>
                <a:latin typeface="+mn-lt"/>
              </a:rPr>
              <a:t>Lượng rò rỉ khí nén theo áp suất và đường kính lỗ hở (m3/phút)</a:t>
            </a:r>
            <a:endParaRPr lang="en-VN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5A096A-B984-82F7-0D5D-9B7C223954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7455"/>
              </p:ext>
            </p:extLst>
          </p:nvPr>
        </p:nvGraphicFramePr>
        <p:xfrm>
          <a:off x="1281183" y="1924334"/>
          <a:ext cx="9629634" cy="294791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3548559">
                  <a:extLst>
                    <a:ext uri="{9D8B030D-6E8A-4147-A177-3AD203B41FA5}">
                      <a16:colId xmlns:a16="http://schemas.microsoft.com/office/drawing/2014/main" val="566076939"/>
                    </a:ext>
                  </a:extLst>
                </a:gridCol>
                <a:gridCol w="936198">
                  <a:extLst>
                    <a:ext uri="{9D8B030D-6E8A-4147-A177-3AD203B41FA5}">
                      <a16:colId xmlns:a16="http://schemas.microsoft.com/office/drawing/2014/main" val="933569924"/>
                    </a:ext>
                  </a:extLst>
                </a:gridCol>
                <a:gridCol w="936198">
                  <a:extLst>
                    <a:ext uri="{9D8B030D-6E8A-4147-A177-3AD203B41FA5}">
                      <a16:colId xmlns:a16="http://schemas.microsoft.com/office/drawing/2014/main" val="1314229153"/>
                    </a:ext>
                  </a:extLst>
                </a:gridCol>
                <a:gridCol w="936198">
                  <a:extLst>
                    <a:ext uri="{9D8B030D-6E8A-4147-A177-3AD203B41FA5}">
                      <a16:colId xmlns:a16="http://schemas.microsoft.com/office/drawing/2014/main" val="1826136793"/>
                    </a:ext>
                  </a:extLst>
                </a:gridCol>
                <a:gridCol w="1090827">
                  <a:extLst>
                    <a:ext uri="{9D8B030D-6E8A-4147-A177-3AD203B41FA5}">
                      <a16:colId xmlns:a16="http://schemas.microsoft.com/office/drawing/2014/main" val="2249300005"/>
                    </a:ext>
                  </a:extLst>
                </a:gridCol>
                <a:gridCol w="1090827">
                  <a:extLst>
                    <a:ext uri="{9D8B030D-6E8A-4147-A177-3AD203B41FA5}">
                      <a16:colId xmlns:a16="http://schemas.microsoft.com/office/drawing/2014/main" val="2014193653"/>
                    </a:ext>
                  </a:extLst>
                </a:gridCol>
                <a:gridCol w="1090827">
                  <a:extLst>
                    <a:ext uri="{9D8B030D-6E8A-4147-A177-3AD203B41FA5}">
                      <a16:colId xmlns:a16="http://schemas.microsoft.com/office/drawing/2014/main" val="2621080944"/>
                    </a:ext>
                  </a:extLst>
                </a:gridCol>
              </a:tblGrid>
              <a:tr h="778423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Á</a:t>
                      </a:r>
                      <a:r>
                        <a:rPr lang="en-US" sz="2000">
                          <a:effectLst/>
                        </a:rPr>
                        <a:t>p su</a:t>
                      </a:r>
                      <a:r>
                        <a:rPr lang="en-US" sz="2000" spc="5">
                          <a:effectLst/>
                        </a:rPr>
                        <a:t>ấ</a:t>
                      </a:r>
                      <a:r>
                        <a:rPr lang="en-US" sz="2000">
                          <a:effectLst/>
                        </a:rPr>
                        <a:t>t</a:t>
                      </a:r>
                      <a:r>
                        <a:rPr lang="en-US" sz="2000" spc="-5">
                          <a:effectLst/>
                        </a:rPr>
                        <a:t> </a:t>
                      </a:r>
                      <a:r>
                        <a:rPr lang="en-US" sz="2000" spc="5">
                          <a:effectLst/>
                        </a:rPr>
                        <a:t>t</a:t>
                      </a:r>
                      <a:r>
                        <a:rPr lang="en-US" sz="2000" spc="-10">
                          <a:effectLst/>
                        </a:rPr>
                        <a:t>ư</a:t>
                      </a:r>
                      <a:r>
                        <a:rPr lang="en-US" sz="2000" spc="5">
                          <a:effectLst/>
                        </a:rPr>
                        <a:t>ơ</a:t>
                      </a:r>
                      <a:r>
                        <a:rPr lang="en-US" sz="2000">
                          <a:effectLst/>
                        </a:rPr>
                        <a:t>ng </a:t>
                      </a:r>
                      <a:r>
                        <a:rPr lang="en-US" sz="2000" spc="-10">
                          <a:effectLst/>
                        </a:rPr>
                        <a:t>đ</a:t>
                      </a:r>
                      <a:r>
                        <a:rPr lang="en-US" sz="2000">
                          <a:effectLst/>
                        </a:rPr>
                        <a:t>ối</a:t>
                      </a:r>
                      <a:r>
                        <a:rPr lang="en-US" sz="2000" spc="-5">
                          <a:effectLst/>
                        </a:rPr>
                        <a:t> </a:t>
                      </a:r>
                      <a:r>
                        <a:rPr lang="en-US" sz="2000" spc="5">
                          <a:effectLst/>
                        </a:rPr>
                        <a:t>(</a:t>
                      </a:r>
                      <a:r>
                        <a:rPr lang="en-US" sz="2000">
                          <a:effectLst/>
                        </a:rPr>
                        <a:t>psig) / Đường kính lỗ rò (inch)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1/64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1/32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1/16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1/8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1/4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3/8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extLst>
                  <a:ext uri="{0D108BD9-81ED-4DB2-BD59-A6C34878D82A}">
                    <a16:rowId xmlns:a16="http://schemas.microsoft.com/office/drawing/2014/main" val="1963650161"/>
                  </a:ext>
                </a:extLst>
              </a:tr>
              <a:tr h="433899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70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0,29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1,16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4,66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18,62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74,4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167,8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extLst>
                  <a:ext uri="{0D108BD9-81ED-4DB2-BD59-A6C34878D82A}">
                    <a16:rowId xmlns:a16="http://schemas.microsoft.com/office/drawing/2014/main" val="2948176744"/>
                  </a:ext>
                </a:extLst>
              </a:tr>
              <a:tr h="433899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80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0,32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1,26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5,24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20,76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83,1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187,2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extLst>
                  <a:ext uri="{0D108BD9-81ED-4DB2-BD59-A6C34878D82A}">
                    <a16:rowId xmlns:a16="http://schemas.microsoft.com/office/drawing/2014/main" val="1162296823"/>
                  </a:ext>
                </a:extLst>
              </a:tr>
              <a:tr h="433899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90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0,36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1,46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5,72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23,10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92,0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206,6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extLst>
                  <a:ext uri="{0D108BD9-81ED-4DB2-BD59-A6C34878D82A}">
                    <a16:rowId xmlns:a16="http://schemas.microsoft.com/office/drawing/2014/main" val="2606920504"/>
                  </a:ext>
                </a:extLst>
              </a:tr>
              <a:tr h="433899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0,40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1,55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6,31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25,22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100,9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227,0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extLst>
                  <a:ext uri="{0D108BD9-81ED-4DB2-BD59-A6C34878D82A}">
                    <a16:rowId xmlns:a16="http://schemas.microsoft.com/office/drawing/2014/main" val="4218353731"/>
                  </a:ext>
                </a:extLst>
              </a:tr>
              <a:tr h="433899"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125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0,48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1,94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7,66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30,65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122,2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tc>
                  <a:txBody>
                    <a:bodyPr/>
                    <a:lstStyle/>
                    <a:p>
                      <a:pPr marL="36195" marR="36195" indent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275,5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183" marR="35183" marT="35183" marB="35183" anchor="ctr"/>
                </a:tc>
                <a:extLst>
                  <a:ext uri="{0D108BD9-81ED-4DB2-BD59-A6C34878D82A}">
                    <a16:rowId xmlns:a16="http://schemas.microsoft.com/office/drawing/2014/main" val="1159879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443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780431" y="2838733"/>
            <a:ext cx="4435522" cy="14466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/>
              <a:t>NHIỆT ĐỘ KHÔNG KHÍ NÉN</a:t>
            </a:r>
            <a:endParaRPr lang="en-US" sz="3200" b="1"/>
          </a:p>
        </p:txBody>
      </p:sp>
    </p:spTree>
    <p:extLst>
      <p:ext uri="{BB962C8B-B14F-4D97-AF65-F5344CB8AC3E}">
        <p14:creationId xmlns:p14="http://schemas.microsoft.com/office/powerpoint/2010/main" val="24964942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>
                <a:solidFill>
                  <a:schemeClr val="accent1">
                    <a:lumMod val="50000"/>
                  </a:schemeClr>
                </a:solidFill>
              </a:rPr>
              <a:t>Tác động của nhiệt độ khí nén đến công nén </a:t>
            </a:r>
            <a:endParaRPr dirty="0" lang="en-VN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3C0D6-769A-B31F-DC78-5CAD63C6DC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809165" y="5278272"/>
            <a:ext cx="4343400" cy="609600"/>
          </a:xfrm>
        </p:spPr>
        <p:txBody>
          <a:bodyPr/>
          <a:lstStyle/>
          <a:p>
            <a:pPr indent="-227013" marL="227013">
              <a:buNone/>
            </a:pPr>
            <a:endParaRPr altLang="en-US" dirty="0" lang="vi-VN" sz="2400">
              <a:latin charset="0" panose="020B0604020202020204" pitchFamily="34" typeface="Arial"/>
            </a:endParaRPr>
          </a:p>
          <a:p>
            <a:pPr indent="-331788" lvl="1" marL="565150">
              <a:buNone/>
            </a:pPr>
            <a:endParaRPr altLang="en-US" dirty="0" lang="en-US" sz="2000">
              <a:latin charset="0" panose="020B0604020202020204" pitchFamily="34" typeface="Arial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8BDF5934-659E-2320-384E-CA41E00DF6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3365" y="4592472"/>
            <a:ext cx="4038600" cy="711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algn="ctr" eaLnBrk="1" hangingPunct="1"/>
            <a:r>
              <a:rPr altLang="en-US" dirty="0" err="1" lang="en-US" sz="2000"/>
              <a:t>Công</a:t>
            </a:r>
            <a:r>
              <a:rPr altLang="en-US" dirty="0" lang="en-US" sz="2000"/>
              <a:t> </a:t>
            </a:r>
            <a:r>
              <a:rPr altLang="en-US" dirty="0" err="1" lang="en-US" sz="2000"/>
              <a:t>nén</a:t>
            </a:r>
            <a:r>
              <a:rPr altLang="en-US" dirty="0" lang="en-US" sz="2000"/>
              <a:t> </a:t>
            </a:r>
            <a:r>
              <a:rPr altLang="en-US" dirty="0" err="1" lang="en-US" sz="2000"/>
              <a:t>tăng</a:t>
            </a:r>
            <a:r>
              <a:rPr altLang="en-US" dirty="0" lang="en-US" sz="2000"/>
              <a:t> </a:t>
            </a:r>
            <a:r>
              <a:rPr altLang="en-US" dirty="0" err="1" lang="en-US" sz="2000"/>
              <a:t>khi</a:t>
            </a:r>
            <a:r>
              <a:rPr altLang="en-US" dirty="0" lang="en-US" sz="2000"/>
              <a:t> </a:t>
            </a:r>
            <a:r>
              <a:rPr altLang="en-US" dirty="0" err="1" lang="en-US" sz="2000"/>
              <a:t>nhiệt</a:t>
            </a:r>
            <a:r>
              <a:rPr altLang="en-US" dirty="0" lang="en-US" sz="2000"/>
              <a:t> </a:t>
            </a:r>
            <a:r>
              <a:rPr altLang="en-US" dirty="0" err="1" lang="en-US" sz="2000"/>
              <a:t>độ</a:t>
            </a:r>
            <a:r>
              <a:rPr altLang="en-US" dirty="0" lang="en-US" sz="2000"/>
              <a:t> KK </a:t>
            </a:r>
            <a:r>
              <a:rPr altLang="en-US" dirty="0" err="1" lang="en-US" sz="2000"/>
              <a:t>vào</a:t>
            </a:r>
            <a:r>
              <a:rPr altLang="en-US" dirty="0" lang="en-US" sz="2000"/>
              <a:t> </a:t>
            </a:r>
            <a:r>
              <a:rPr altLang="en-US" dirty="0" err="1" lang="en-US" sz="2000"/>
              <a:t>tăng</a:t>
            </a:r>
            <a:r>
              <a:rPr altLang="en-US" dirty="0" lang="en-US" sz="2000"/>
              <a:t>.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5C7E4B3-8A0D-1C67-8AA4-05EC96840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2965" y="4592472"/>
            <a:ext cx="4038600" cy="711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algn="ctr" eaLnBrk="1" hangingPunct="1"/>
            <a:r>
              <a:rPr altLang="en-US" dirty="0" err="1" lang="en-US" sz="2000"/>
              <a:t>Công</a:t>
            </a:r>
            <a:r>
              <a:rPr altLang="en-US" dirty="0" lang="en-US" sz="2000"/>
              <a:t> </a:t>
            </a:r>
            <a:r>
              <a:rPr altLang="en-US" dirty="0" err="1" lang="en-US" sz="2000"/>
              <a:t>nén</a:t>
            </a:r>
            <a:r>
              <a:rPr altLang="en-US" dirty="0" lang="en-US" sz="2000"/>
              <a:t> </a:t>
            </a:r>
            <a:r>
              <a:rPr altLang="en-US" dirty="0" err="1" lang="en-US" sz="2000"/>
              <a:t>tăng</a:t>
            </a:r>
            <a:r>
              <a:rPr altLang="en-US" dirty="0" lang="en-US" sz="2000"/>
              <a:t> </a:t>
            </a:r>
            <a:r>
              <a:rPr altLang="en-US" dirty="0" err="1" lang="en-US" sz="2000"/>
              <a:t>khi</a:t>
            </a:r>
            <a:r>
              <a:rPr altLang="en-US" dirty="0" lang="en-US" sz="2000"/>
              <a:t> </a:t>
            </a:r>
            <a:r>
              <a:rPr altLang="en-US" dirty="0" err="1" lang="en-US" sz="2000"/>
              <a:t>không</a:t>
            </a:r>
            <a:r>
              <a:rPr altLang="en-US" dirty="0" lang="en-US" sz="2000"/>
              <a:t> </a:t>
            </a:r>
            <a:r>
              <a:rPr altLang="en-US" dirty="0" err="1" lang="en-US" sz="2000"/>
              <a:t>giải</a:t>
            </a:r>
            <a:r>
              <a:rPr altLang="en-US" dirty="0" lang="en-US" sz="2000"/>
              <a:t> </a:t>
            </a:r>
            <a:r>
              <a:rPr altLang="en-US" dirty="0" err="1" lang="en-US" sz="2000"/>
              <a:t>nhiệt</a:t>
            </a:r>
            <a:r>
              <a:rPr altLang="en-US" dirty="0" lang="en-US" sz="2000"/>
              <a:t> </a:t>
            </a:r>
            <a:r>
              <a:rPr altLang="en-US" dirty="0" err="1" lang="en-US" sz="2000"/>
              <a:t>tốt</a:t>
            </a:r>
            <a:r>
              <a:rPr altLang="en-US" dirty="0" lang="en-US" sz="2000"/>
              <a:t> MNK.</a:t>
            </a:r>
          </a:p>
        </p:txBody>
      </p:sp>
      <p:pic>
        <p:nvPicPr>
          <p:cNvPr id="6" name="Object 9"/>
          <p:cNvPicPr>
            <a:picLocks noChangeAspect="1"/>
          </p:cNvPicPr>
          <p:nvPr/>
        </p:nvPicPr>
        <p:blipFill>
          <a:blip r:embed="rId3"/>
          <a:srcRect b="28154" l="33751" r="46249" t="25032"/>
          <a:stretch>
            <a:fillRect/>
          </a:stretch>
        </p:blipFill>
        <p:spPr bwMode="auto">
          <a:xfrm>
            <a:off x="2066946" y="1343943"/>
            <a:ext cx="3333019" cy="3124705"/>
          </a:xfrm>
          <a:prstGeom prst="rect"/>
          <a:noFill/>
        </p:spPr>
      </p:pic>
      <p:pic>
        <p:nvPicPr>
          <p:cNvPr id="7" name="Object 10"/>
          <p:cNvPicPr>
            <a:picLocks noChangeAspect="1"/>
          </p:cNvPicPr>
          <p:nvPr/>
        </p:nvPicPr>
        <p:blipFill>
          <a:blip r:embed="rId5"/>
          <a:srcRect b="25098" l="52501" r="26250" t="24968"/>
          <a:stretch>
            <a:fillRect/>
          </a:stretch>
        </p:blipFill>
        <p:spPr bwMode="auto">
          <a:xfrm>
            <a:off x="6542965" y="1343943"/>
            <a:ext cx="3505200" cy="3297743"/>
          </a:xfrm>
          <a:prstGeom prst="rect"/>
          <a:noFill/>
        </p:spPr>
      </p:pic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FB8D13BA-A6D8-7D24-051F-F84770DD58A5}"/>
              </a:ext>
            </a:extLst>
          </p:cNvPr>
          <p:cNvSpPr>
            <a:spLocks/>
          </p:cNvSpPr>
          <p:nvPr/>
        </p:nvSpPr>
        <p:spPr bwMode="auto">
          <a:xfrm>
            <a:off x="2083678" y="5648158"/>
            <a:ext cx="8478837" cy="876300"/>
          </a:xfrm>
          <a:prstGeom prst="rect">
            <a:avLst/>
          </a:prstGeom>
          <a:solidFill>
            <a:srgbClr val="CCEE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algn="ctr">
              <a:lnSpc>
                <a:spcPct val="105000"/>
              </a:lnSpc>
              <a:spcBef>
                <a:spcPct val="20000"/>
              </a:spcBef>
            </a:pPr>
            <a:r>
              <a:rPr altLang="en-US" dirty="0" err="1" lang="en-US" sz="2400">
                <a:solidFill>
                  <a:srgbClr val="262699"/>
                </a:solidFill>
              </a:rPr>
              <a:t>Nhiệt</a:t>
            </a:r>
            <a:r>
              <a:rPr altLang="en-US" dirty="0" lang="en-US" sz="2400">
                <a:solidFill>
                  <a:srgbClr val="262699"/>
                </a:solidFill>
              </a:rPr>
              <a:t> </a:t>
            </a:r>
            <a:r>
              <a:rPr altLang="en-US" dirty="0" err="1" lang="en-US" sz="2400">
                <a:solidFill>
                  <a:srgbClr val="262699"/>
                </a:solidFill>
              </a:rPr>
              <a:t>độ</a:t>
            </a:r>
            <a:r>
              <a:rPr altLang="en-US" dirty="0" lang="en-US" sz="2400">
                <a:solidFill>
                  <a:srgbClr val="262699"/>
                </a:solidFill>
              </a:rPr>
              <a:t> </a:t>
            </a:r>
            <a:r>
              <a:rPr altLang="en-US" dirty="0" err="1" lang="en-US" sz="2400">
                <a:solidFill>
                  <a:srgbClr val="262699"/>
                </a:solidFill>
              </a:rPr>
              <a:t>không</a:t>
            </a:r>
            <a:r>
              <a:rPr altLang="en-US" dirty="0" lang="en-US" sz="2400">
                <a:solidFill>
                  <a:srgbClr val="262699"/>
                </a:solidFill>
              </a:rPr>
              <a:t> </a:t>
            </a:r>
            <a:r>
              <a:rPr altLang="en-US" dirty="0" err="1" lang="en-US" sz="2400">
                <a:solidFill>
                  <a:srgbClr val="262699"/>
                </a:solidFill>
              </a:rPr>
              <a:t>khí</a:t>
            </a:r>
            <a:r>
              <a:rPr altLang="en-US" dirty="0" lang="en-US" sz="2400">
                <a:solidFill>
                  <a:srgbClr val="262699"/>
                </a:solidFill>
              </a:rPr>
              <a:t> </a:t>
            </a:r>
            <a:r>
              <a:rPr altLang="en-US" dirty="0" err="1" lang="en-US" sz="2400">
                <a:solidFill>
                  <a:srgbClr val="262699"/>
                </a:solidFill>
              </a:rPr>
              <a:t>tăng</a:t>
            </a:r>
            <a:r>
              <a:rPr altLang="en-US" dirty="0" lang="en-US" sz="2400">
                <a:solidFill>
                  <a:srgbClr val="262699"/>
                </a:solidFill>
              </a:rPr>
              <a:t> </a:t>
            </a:r>
            <a:r>
              <a:rPr altLang="en-US" dirty="0" err="1" lang="en-US" sz="2400">
                <a:solidFill>
                  <a:srgbClr val="262699"/>
                </a:solidFill>
              </a:rPr>
              <a:t>mỗi</a:t>
            </a:r>
            <a:r>
              <a:rPr altLang="en-US" dirty="0" lang="en-US" sz="2400">
                <a:solidFill>
                  <a:srgbClr val="262699"/>
                </a:solidFill>
              </a:rPr>
              <a:t> 5</a:t>
            </a:r>
            <a:r>
              <a:rPr altLang="en-US" baseline="30000" dirty="0" lang="en-US" sz="2400">
                <a:solidFill>
                  <a:srgbClr val="262699"/>
                </a:solidFill>
              </a:rPr>
              <a:t>oC</a:t>
            </a:r>
            <a:r>
              <a:rPr altLang="en-US" dirty="0" lang="en-US" sz="2400">
                <a:solidFill>
                  <a:srgbClr val="262699"/>
                </a:solidFill>
              </a:rPr>
              <a:t> </a:t>
            </a:r>
          </a:p>
          <a:p>
            <a:pPr algn="ctr">
              <a:lnSpc>
                <a:spcPct val="105000"/>
              </a:lnSpc>
              <a:spcBef>
                <a:spcPct val="20000"/>
              </a:spcBef>
            </a:pPr>
            <a:r>
              <a:rPr altLang="en-US" dirty="0" lang="en-US" sz="2400">
                <a:solidFill>
                  <a:srgbClr val="262699"/>
                </a:solidFill>
                <a:sym charset="2" panose="05040102010807070707" pitchFamily="18" typeface="Wingdings 3"/>
              </a:rPr>
              <a:t></a:t>
            </a:r>
            <a:r>
              <a:rPr altLang="en-US" dirty="0" lang="en-US" sz="2400">
                <a:solidFill>
                  <a:srgbClr val="262699"/>
                </a:solidFill>
                <a:sym charset="2" panose="05000000000000000000" pitchFamily="2" typeface="Wingdings"/>
              </a:rPr>
              <a:t> </a:t>
            </a:r>
            <a:r>
              <a:rPr altLang="en-US" dirty="0" err="1" lang="en-US" sz="2400">
                <a:solidFill>
                  <a:srgbClr val="262699"/>
                </a:solidFill>
              </a:rPr>
              <a:t>tăng</a:t>
            </a:r>
            <a:r>
              <a:rPr altLang="en-US" dirty="0" lang="en-US" sz="2400">
                <a:solidFill>
                  <a:srgbClr val="262699"/>
                </a:solidFill>
              </a:rPr>
              <a:t> 1,5% </a:t>
            </a:r>
            <a:r>
              <a:rPr altLang="en-US" dirty="0" err="1" lang="en-US" sz="2400">
                <a:solidFill>
                  <a:srgbClr val="262699"/>
                </a:solidFill>
              </a:rPr>
              <a:t>điện</a:t>
            </a:r>
            <a:r>
              <a:rPr altLang="en-US" dirty="0" lang="en-US" sz="2400">
                <a:solidFill>
                  <a:srgbClr val="262699"/>
                </a:solidFill>
              </a:rPr>
              <a:t> </a:t>
            </a:r>
            <a:r>
              <a:rPr altLang="en-US" dirty="0" err="1" lang="en-US" sz="2400">
                <a:solidFill>
                  <a:srgbClr val="262699"/>
                </a:solidFill>
              </a:rPr>
              <a:t>năng</a:t>
            </a:r>
            <a:r>
              <a:rPr altLang="en-US" dirty="0" lang="en-US" sz="2400">
                <a:solidFill>
                  <a:srgbClr val="262699"/>
                </a:solidFill>
              </a:rPr>
              <a:t> </a:t>
            </a:r>
            <a:r>
              <a:rPr altLang="en-US" dirty="0" err="1" lang="en-US" sz="2400">
                <a:solidFill>
                  <a:srgbClr val="262699"/>
                </a:solidFill>
              </a:rPr>
              <a:t>tiêu</a:t>
            </a:r>
            <a:r>
              <a:rPr altLang="en-US" dirty="0" lang="en-US" sz="2400">
                <a:solidFill>
                  <a:srgbClr val="262699"/>
                </a:solidFill>
              </a:rPr>
              <a:t> </a:t>
            </a:r>
            <a:r>
              <a:rPr altLang="en-US" dirty="0" err="1" lang="en-US" sz="2400">
                <a:solidFill>
                  <a:srgbClr val="262699"/>
                </a:solidFill>
              </a:rPr>
              <a:t>thụ</a:t>
            </a:r>
            <a:endParaRPr altLang="en-US" dirty="0" lang="en-US" sz="2400">
              <a:solidFill>
                <a:srgbClr val="262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458944"/>
      </p:ext>
    </p:extLst>
  </p:cSld>
  <p:clrMapOvr>
    <a:masterClrMapping/>
  </p:clrMapOvr>
  <p:transition advClick="0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"/>
                                        <p:tgtEl>
                                          <p:spTgt spid="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2"/>
                                        <p:tgtEl>
                                          <p:spTgt spid="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8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>
                <a:solidFill>
                  <a:schemeClr val="accent1">
                    <a:lumMod val="50000"/>
                  </a:schemeClr>
                </a:solidFill>
                <a:latin typeface="+mn-lt"/>
              </a:rPr>
              <a:t>Nguyên nhân làm tăng nhiệt độ không khí vào</a:t>
            </a:r>
            <a:endParaRPr lang="en-VN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Right Arrow 3">
            <a:extLst>
              <a:ext uri="{FF2B5EF4-FFF2-40B4-BE49-F238E27FC236}">
                <a16:creationId xmlns:a16="http://schemas.microsoft.com/office/drawing/2014/main" id="{2DD03961-93BF-6532-6DCC-44929E293933}"/>
              </a:ext>
            </a:extLst>
          </p:cNvPr>
          <p:cNvSpPr/>
          <p:nvPr/>
        </p:nvSpPr>
        <p:spPr>
          <a:xfrm>
            <a:off x="1700568" y="2577936"/>
            <a:ext cx="4071938" cy="642937"/>
          </a:xfrm>
          <a:prstGeom prst="rightArrow">
            <a:avLst>
              <a:gd name="adj1" fmla="val 73273"/>
              <a:gd name="adj2" fmla="val 33515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000" dirty="0" err="1">
                <a:solidFill>
                  <a:schemeClr val="tx1"/>
                </a:solidFill>
              </a:rPr>
              <a:t>Giải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nhiệt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máy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nén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kém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D9E5C597-5178-B3EF-3481-CD838F52BE52}"/>
              </a:ext>
            </a:extLst>
          </p:cNvPr>
          <p:cNvSpPr/>
          <p:nvPr/>
        </p:nvSpPr>
        <p:spPr>
          <a:xfrm>
            <a:off x="1700568" y="1715922"/>
            <a:ext cx="4071938" cy="704850"/>
          </a:xfrm>
          <a:prstGeom prst="rightArrow">
            <a:avLst>
              <a:gd name="adj1" fmla="val 73273"/>
              <a:gd name="adj2" fmla="val 33515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000" dirty="0" err="1">
                <a:solidFill>
                  <a:schemeClr val="tx1"/>
                </a:solidFill>
              </a:rPr>
              <a:t>Không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gian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kém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thông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thoáng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BCA437DA-46A3-79F0-95FD-CBC9A7265BBA}"/>
              </a:ext>
            </a:extLst>
          </p:cNvPr>
          <p:cNvSpPr/>
          <p:nvPr/>
        </p:nvSpPr>
        <p:spPr>
          <a:xfrm>
            <a:off x="1700568" y="3411373"/>
            <a:ext cx="4071938" cy="652463"/>
          </a:xfrm>
          <a:prstGeom prst="rightArrow">
            <a:avLst>
              <a:gd name="adj1" fmla="val 73273"/>
              <a:gd name="adj2" fmla="val 33515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000" dirty="0" err="1">
                <a:solidFill>
                  <a:schemeClr val="tx1"/>
                </a:solidFill>
              </a:rPr>
              <a:t>Nguồn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khí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nóng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xâm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nhập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72968856-8BBE-49F9-BAD3-58A23471F39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058256" y="2573172"/>
            <a:ext cx="4286250" cy="647700"/>
          </a:xfrm>
          <a:prstGeom prst="rightArrow">
            <a:avLst>
              <a:gd name="adj1" fmla="val 73269"/>
              <a:gd name="adj2" fmla="val 73928"/>
            </a:avLst>
          </a:prstGeom>
          <a:solidFill>
            <a:srgbClr val="0000FF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Vệ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sinh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định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kỳ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hợp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lý</a:t>
            </a:r>
            <a:endParaRPr lang="en-US" altLang="en-U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BC95C115-879F-BEC3-8C51-5C8258B8ED7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058256" y="1696872"/>
            <a:ext cx="4286250" cy="723900"/>
          </a:xfrm>
          <a:prstGeom prst="rightArrow">
            <a:avLst>
              <a:gd name="adj1" fmla="val 73269"/>
              <a:gd name="adj2" fmla="val 62829"/>
            </a:avLst>
          </a:prstGeom>
          <a:solidFill>
            <a:srgbClr val="0000FF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Có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thể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thông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gió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cưỡng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bức</a:t>
            </a:r>
            <a:endParaRPr lang="en-US" altLang="en-U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D6C08E7B-5A76-3049-40AD-E2B6CF3A459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043968" y="3373272"/>
            <a:ext cx="4286250" cy="723900"/>
          </a:xfrm>
          <a:prstGeom prst="rightArrow">
            <a:avLst>
              <a:gd name="adj1" fmla="val 73269"/>
              <a:gd name="adj2" fmla="val 59539"/>
            </a:avLst>
          </a:prstGeom>
          <a:solidFill>
            <a:srgbClr val="0000FF"/>
          </a:solidFill>
          <a:ln w="25400" algn="ctr">
            <a:solidFill>
              <a:srgbClr val="00956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Tránh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nguồn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khí</a:t>
            </a:r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en-US" sz="2000" dirty="0" err="1">
                <a:solidFill>
                  <a:schemeClr val="bg1"/>
                </a:solidFill>
                <a:latin typeface="+mn-lt"/>
              </a:rPr>
              <a:t>nóng</a:t>
            </a:r>
            <a:endParaRPr lang="en-US" altLang="en-US" sz="2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EABCFE97-A0F0-695D-CC6C-0C0567CE2A3A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418" y="4211472"/>
            <a:ext cx="5486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63604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CẢM ƠN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0841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712191" y="3043451"/>
            <a:ext cx="4653887" cy="1569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/>
              <a:t>TỔNG QUAN</a:t>
            </a:r>
            <a:endParaRPr lang="en-US" sz="3200" b="1"/>
          </a:p>
        </p:txBody>
      </p:sp>
    </p:spTree>
    <p:extLst>
      <p:ext uri="{BB962C8B-B14F-4D97-AF65-F5344CB8AC3E}">
        <p14:creationId xmlns:p14="http://schemas.microsoft.com/office/powerpoint/2010/main" val="27424686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HỆ THỐNG KHÍ NÉN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229F374-874D-AFA7-6D6D-74E3126BB6C7}"/>
              </a:ext>
            </a:extLst>
          </p:cNvPr>
          <p:cNvSpPr txBox="1">
            <a:spLocks noChangeArrowheads="1"/>
          </p:cNvSpPr>
          <p:nvPr/>
        </p:nvSpPr>
        <p:spPr>
          <a:xfrm>
            <a:off x="6741933" y="4005792"/>
            <a:ext cx="2971800" cy="83820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FontTx/>
              <a:buNone/>
            </a:pPr>
            <a:endParaRPr lang="en-US" altLang="en-US" sz="2000" kern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en-US" sz="2000" kern="0" smtClean="0">
                <a:solidFill>
                  <a:schemeClr val="tx1"/>
                </a:solidFill>
                <a:latin typeface="Arial" panose="020B0604020202020204" pitchFamily="34" charset="0"/>
              </a:rPr>
              <a:t>Biểu đồ Sankey.</a:t>
            </a:r>
            <a:endParaRPr lang="en-US" altLang="en-US" sz="2000" kern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8C2802D8-2D48-AB4B-E55C-78CEDA981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1353" y="1554707"/>
            <a:ext cx="4419600" cy="20756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roup 5">
            <a:extLst>
              <a:ext uri="{FF2B5EF4-FFF2-40B4-BE49-F238E27FC236}">
                <a16:creationId xmlns:a16="http://schemas.microsoft.com/office/drawing/2014/main" id="{C1DDFC76-57E1-9337-EC9E-E82416F98DB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15153" y="3840708"/>
            <a:ext cx="4495800" cy="2108200"/>
            <a:chOff x="1800" y="3027"/>
            <a:chExt cx="8460" cy="3201"/>
          </a:xfrm>
        </p:grpSpPr>
        <p:sp>
          <p:nvSpPr>
            <p:cNvPr id="8" name="AutoShape 6">
              <a:extLst>
                <a:ext uri="{FF2B5EF4-FFF2-40B4-BE49-F238E27FC236}">
                  <a16:creationId xmlns:a16="http://schemas.microsoft.com/office/drawing/2014/main" id="{F1BDCAC4-D3E3-7859-4B1C-2847707FD0D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00" y="3027"/>
              <a:ext cx="8460" cy="3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 dirty="0"/>
            </a:p>
          </p:txBody>
        </p:sp>
        <p:sp>
          <p:nvSpPr>
            <p:cNvPr id="9" name="Line 7">
              <a:extLst>
                <a:ext uri="{FF2B5EF4-FFF2-40B4-BE49-F238E27FC236}">
                  <a16:creationId xmlns:a16="http://schemas.microsoft.com/office/drawing/2014/main" id="{CD4224D4-E993-02C2-AC5D-036D4E3E10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05" y="3037"/>
              <a:ext cx="1" cy="1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F68A6420-0368-B22B-7183-BBEA60448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" y="3043"/>
              <a:ext cx="900" cy="428"/>
            </a:xfrm>
            <a:custGeom>
              <a:avLst/>
              <a:gdLst>
                <a:gd name="T0" fmla="*/ 0 w 900"/>
                <a:gd name="T1" fmla="*/ 0 h 428"/>
                <a:gd name="T2" fmla="*/ 900 w 900"/>
                <a:gd name="T3" fmla="*/ 428 h 428"/>
                <a:gd name="T4" fmla="*/ 0 60000 65536"/>
                <a:gd name="T5" fmla="*/ 0 60000 65536"/>
                <a:gd name="T6" fmla="*/ 0 w 900"/>
                <a:gd name="T7" fmla="*/ 0 h 428"/>
                <a:gd name="T8" fmla="*/ 900 w 900"/>
                <a:gd name="T9" fmla="*/ 428 h 4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00" h="428">
                  <a:moveTo>
                    <a:pt x="0" y="0"/>
                  </a:moveTo>
                  <a:lnTo>
                    <a:pt x="900" y="428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BA117C73-99A3-819E-B211-52A6FCFF5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" y="3461"/>
              <a:ext cx="880" cy="348"/>
            </a:xfrm>
            <a:custGeom>
              <a:avLst/>
              <a:gdLst>
                <a:gd name="T0" fmla="*/ 0 w 880"/>
                <a:gd name="T1" fmla="*/ 348 h 348"/>
                <a:gd name="T2" fmla="*/ 880 w 880"/>
                <a:gd name="T3" fmla="*/ 0 h 348"/>
                <a:gd name="T4" fmla="*/ 0 60000 65536"/>
                <a:gd name="T5" fmla="*/ 0 60000 65536"/>
                <a:gd name="T6" fmla="*/ 0 w 880"/>
                <a:gd name="T7" fmla="*/ 0 h 348"/>
                <a:gd name="T8" fmla="*/ 880 w 880"/>
                <a:gd name="T9" fmla="*/ 348 h 34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80" h="348">
                  <a:moveTo>
                    <a:pt x="0" y="348"/>
                  </a:moveTo>
                  <a:lnTo>
                    <a:pt x="880" y="0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7C3C9E4F-EDF9-DCBD-3801-0AD9B112BA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05" y="3647"/>
              <a:ext cx="1" cy="1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Line 11">
              <a:extLst>
                <a:ext uri="{FF2B5EF4-FFF2-40B4-BE49-F238E27FC236}">
                  <a16:creationId xmlns:a16="http://schemas.microsoft.com/office/drawing/2014/main" id="{88848017-A9C2-137C-6F08-011DF0D175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0" y="3647"/>
              <a:ext cx="110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EDE2EF41-A579-F0DC-723E-F5C65B308E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37" y="3788"/>
              <a:ext cx="51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0F21A27F-A73E-77E9-6A2C-9925CB58B7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3" y="3914"/>
              <a:ext cx="56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4528E49A-7343-1153-1CFA-6D74189FAA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0" y="4012"/>
              <a:ext cx="3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D6EA7C94-346E-97F2-7DC5-46A9F71241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9" y="4119"/>
              <a:ext cx="5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Line 16">
              <a:extLst>
                <a:ext uri="{FF2B5EF4-FFF2-40B4-BE49-F238E27FC236}">
                  <a16:creationId xmlns:a16="http://schemas.microsoft.com/office/drawing/2014/main" id="{59075E52-2C1D-3B13-72D9-60567DD8A5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212"/>
              <a:ext cx="46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Line 17">
              <a:extLst>
                <a:ext uri="{FF2B5EF4-FFF2-40B4-BE49-F238E27FC236}">
                  <a16:creationId xmlns:a16="http://schemas.microsoft.com/office/drawing/2014/main" id="{68D055FF-C310-48DE-1E2C-DC49F6D06F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54" y="3788"/>
              <a:ext cx="1" cy="11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BB21D01B-2867-A299-7987-A8D600942C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93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Line 19">
              <a:extLst>
                <a:ext uri="{FF2B5EF4-FFF2-40B4-BE49-F238E27FC236}">
                  <a16:creationId xmlns:a16="http://schemas.microsoft.com/office/drawing/2014/main" id="{70BDF622-59F8-8FF6-8500-3B4E687E07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99" y="3647"/>
              <a:ext cx="1" cy="125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016DF93-772F-B8AE-EF41-69A873324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" y="4899"/>
              <a:ext cx="260" cy="142"/>
            </a:xfrm>
            <a:custGeom>
              <a:avLst/>
              <a:gdLst>
                <a:gd name="T0" fmla="*/ 260 w 260"/>
                <a:gd name="T1" fmla="*/ 0 h 142"/>
                <a:gd name="T2" fmla="*/ 0 w 260"/>
                <a:gd name="T3" fmla="*/ 142 h 142"/>
                <a:gd name="T4" fmla="*/ 0 60000 65536"/>
                <a:gd name="T5" fmla="*/ 0 60000 65536"/>
                <a:gd name="T6" fmla="*/ 0 w 260"/>
                <a:gd name="T7" fmla="*/ 0 h 142"/>
                <a:gd name="T8" fmla="*/ 260 w 260"/>
                <a:gd name="T9" fmla="*/ 142 h 1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60" h="142">
                  <a:moveTo>
                    <a:pt x="260" y="0"/>
                  </a:moveTo>
                  <a:lnTo>
                    <a:pt x="0" y="142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240FF960-FC3C-FDFF-73C6-7162DB0B9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4" y="4899"/>
              <a:ext cx="274" cy="149"/>
            </a:xfrm>
            <a:custGeom>
              <a:avLst/>
              <a:gdLst>
                <a:gd name="T0" fmla="*/ 0 w 274"/>
                <a:gd name="T1" fmla="*/ 0 h 149"/>
                <a:gd name="T2" fmla="*/ 274 w 274"/>
                <a:gd name="T3" fmla="*/ 149 h 149"/>
                <a:gd name="T4" fmla="*/ 0 60000 65536"/>
                <a:gd name="T5" fmla="*/ 0 60000 65536"/>
                <a:gd name="T6" fmla="*/ 0 w 274"/>
                <a:gd name="T7" fmla="*/ 0 h 149"/>
                <a:gd name="T8" fmla="*/ 274 w 274"/>
                <a:gd name="T9" fmla="*/ 149 h 14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4" h="149">
                  <a:moveTo>
                    <a:pt x="0" y="0"/>
                  </a:moveTo>
                  <a:lnTo>
                    <a:pt x="274" y="149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4" name="Line 22">
              <a:extLst>
                <a:ext uri="{FF2B5EF4-FFF2-40B4-BE49-F238E27FC236}">
                  <a16:creationId xmlns:a16="http://schemas.microsoft.com/office/drawing/2014/main" id="{9830120C-2D33-50AB-2964-87378425B5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614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D23AEED8-ECB6-E750-9759-EB09C08AD3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07" y="3914"/>
              <a:ext cx="1" cy="9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6" name="Line 24">
              <a:extLst>
                <a:ext uri="{FF2B5EF4-FFF2-40B4-BE49-F238E27FC236}">
                  <a16:creationId xmlns:a16="http://schemas.microsoft.com/office/drawing/2014/main" id="{CE5A3DFF-ADDE-AE0C-5C9C-AB5DB9CDFB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18" y="4899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Line 25">
              <a:extLst>
                <a:ext uri="{FF2B5EF4-FFF2-40B4-BE49-F238E27FC236}">
                  <a16:creationId xmlns:a16="http://schemas.microsoft.com/office/drawing/2014/main" id="{EE2DEF16-6FFC-07E3-952D-761D7D75DF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23" y="3788"/>
              <a:ext cx="1" cy="11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5E185C41-FBA3-49A9-9695-C1B328BBA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1" y="4899"/>
              <a:ext cx="196" cy="142"/>
            </a:xfrm>
            <a:custGeom>
              <a:avLst/>
              <a:gdLst>
                <a:gd name="T0" fmla="*/ 196 w 196"/>
                <a:gd name="T1" fmla="*/ 0 h 142"/>
                <a:gd name="T2" fmla="*/ 0 w 196"/>
                <a:gd name="T3" fmla="*/ 142 h 142"/>
                <a:gd name="T4" fmla="*/ 0 60000 65536"/>
                <a:gd name="T5" fmla="*/ 0 60000 65536"/>
                <a:gd name="T6" fmla="*/ 0 w 196"/>
                <a:gd name="T7" fmla="*/ 0 h 142"/>
                <a:gd name="T8" fmla="*/ 196 w 196"/>
                <a:gd name="T9" fmla="*/ 142 h 1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6" h="142">
                  <a:moveTo>
                    <a:pt x="196" y="0"/>
                  </a:moveTo>
                  <a:lnTo>
                    <a:pt x="0" y="142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937D4362-5A77-75C2-5F84-D9BADD4E9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7" y="4899"/>
              <a:ext cx="194" cy="135"/>
            </a:xfrm>
            <a:custGeom>
              <a:avLst/>
              <a:gdLst>
                <a:gd name="T0" fmla="*/ 0 w 194"/>
                <a:gd name="T1" fmla="*/ 0 h 135"/>
                <a:gd name="T2" fmla="*/ 194 w 194"/>
                <a:gd name="T3" fmla="*/ 135 h 135"/>
                <a:gd name="T4" fmla="*/ 0 60000 65536"/>
                <a:gd name="T5" fmla="*/ 0 60000 65536"/>
                <a:gd name="T6" fmla="*/ 0 w 194"/>
                <a:gd name="T7" fmla="*/ 0 h 135"/>
                <a:gd name="T8" fmla="*/ 194 w 194"/>
                <a:gd name="T9" fmla="*/ 135 h 1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4" h="135">
                  <a:moveTo>
                    <a:pt x="0" y="0"/>
                  </a:moveTo>
                  <a:lnTo>
                    <a:pt x="194" y="135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0" name="Line 28">
              <a:extLst>
                <a:ext uri="{FF2B5EF4-FFF2-40B4-BE49-F238E27FC236}">
                  <a16:creationId xmlns:a16="http://schemas.microsoft.com/office/drawing/2014/main" id="{CD65C053-8CAD-413B-EF94-442386AF23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67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Line 29">
              <a:extLst>
                <a:ext uri="{FF2B5EF4-FFF2-40B4-BE49-F238E27FC236}">
                  <a16:creationId xmlns:a16="http://schemas.microsoft.com/office/drawing/2014/main" id="{EB2A9FCF-25AB-26AF-52E9-332FA7359F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0" y="4012"/>
              <a:ext cx="1" cy="8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Line 30">
              <a:extLst>
                <a:ext uri="{FF2B5EF4-FFF2-40B4-BE49-F238E27FC236}">
                  <a16:creationId xmlns:a16="http://schemas.microsoft.com/office/drawing/2014/main" id="{48561A35-F798-9786-ED08-43221AF972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3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Line 31">
              <a:extLst>
                <a:ext uri="{FF2B5EF4-FFF2-40B4-BE49-F238E27FC236}">
                  <a16:creationId xmlns:a16="http://schemas.microsoft.com/office/drawing/2014/main" id="{C6C7136C-03E6-E2F4-4117-EFB28A7BC2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3" y="3914"/>
              <a:ext cx="1" cy="9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4" name="Line 32">
              <a:extLst>
                <a:ext uri="{FF2B5EF4-FFF2-40B4-BE49-F238E27FC236}">
                  <a16:creationId xmlns:a16="http://schemas.microsoft.com/office/drawing/2014/main" id="{7B1D9A14-1634-90D6-020A-14BBB54DCB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62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Line 33">
              <a:extLst>
                <a:ext uri="{FF2B5EF4-FFF2-40B4-BE49-F238E27FC236}">
                  <a16:creationId xmlns:a16="http://schemas.microsoft.com/office/drawing/2014/main" id="{3A6AD13D-A0F5-C4AB-A94D-F8A56C17D5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40" y="4899"/>
              <a:ext cx="122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6" name="Line 34">
              <a:extLst>
                <a:ext uri="{FF2B5EF4-FFF2-40B4-BE49-F238E27FC236}">
                  <a16:creationId xmlns:a16="http://schemas.microsoft.com/office/drawing/2014/main" id="{EEDBE9D5-3D24-01C8-4066-AF86F991D0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040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7" name="Line 35">
              <a:extLst>
                <a:ext uri="{FF2B5EF4-FFF2-40B4-BE49-F238E27FC236}">
                  <a16:creationId xmlns:a16="http://schemas.microsoft.com/office/drawing/2014/main" id="{F10558C6-410B-DEB7-FD31-172370AFE2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8" y="4119"/>
              <a:ext cx="1" cy="7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8" name="Line 36">
              <a:extLst>
                <a:ext uri="{FF2B5EF4-FFF2-40B4-BE49-F238E27FC236}">
                  <a16:creationId xmlns:a16="http://schemas.microsoft.com/office/drawing/2014/main" id="{9D13A840-F6A5-11E4-2ED7-B1DB0B5186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37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9" name="Line 37">
              <a:extLst>
                <a:ext uri="{FF2B5EF4-FFF2-40B4-BE49-F238E27FC236}">
                  <a16:creationId xmlns:a16="http://schemas.microsoft.com/office/drawing/2014/main" id="{145B3F8B-A166-2D69-E19A-3765E91332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1" y="4012"/>
              <a:ext cx="1" cy="8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0C96279E-8E96-ABCA-4792-213AAA79B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" y="4899"/>
              <a:ext cx="201" cy="136"/>
            </a:xfrm>
            <a:custGeom>
              <a:avLst/>
              <a:gdLst>
                <a:gd name="T0" fmla="*/ 201 w 201"/>
                <a:gd name="T1" fmla="*/ 0 h 136"/>
                <a:gd name="T2" fmla="*/ 0 w 201"/>
                <a:gd name="T3" fmla="*/ 136 h 136"/>
                <a:gd name="T4" fmla="*/ 0 60000 65536"/>
                <a:gd name="T5" fmla="*/ 0 60000 65536"/>
                <a:gd name="T6" fmla="*/ 0 w 201"/>
                <a:gd name="T7" fmla="*/ 0 h 136"/>
                <a:gd name="T8" fmla="*/ 201 w 201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1" h="136">
                  <a:moveTo>
                    <a:pt x="201" y="0"/>
                  </a:moveTo>
                  <a:lnTo>
                    <a:pt x="0" y="136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36428A79-A6E2-5C22-9199-8FE96A913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" y="4899"/>
              <a:ext cx="245" cy="149"/>
            </a:xfrm>
            <a:custGeom>
              <a:avLst/>
              <a:gdLst>
                <a:gd name="T0" fmla="*/ 0 w 245"/>
                <a:gd name="T1" fmla="*/ 0 h 149"/>
                <a:gd name="T2" fmla="*/ 245 w 245"/>
                <a:gd name="T3" fmla="*/ 149 h 149"/>
                <a:gd name="T4" fmla="*/ 0 60000 65536"/>
                <a:gd name="T5" fmla="*/ 0 60000 65536"/>
                <a:gd name="T6" fmla="*/ 0 w 245"/>
                <a:gd name="T7" fmla="*/ 0 h 149"/>
                <a:gd name="T8" fmla="*/ 245 w 245"/>
                <a:gd name="T9" fmla="*/ 149 h 14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5" h="149">
                  <a:moveTo>
                    <a:pt x="0" y="0"/>
                  </a:moveTo>
                  <a:lnTo>
                    <a:pt x="245" y="149"/>
                  </a:lnTo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2" name="Line 40">
              <a:extLst>
                <a:ext uri="{FF2B5EF4-FFF2-40B4-BE49-F238E27FC236}">
                  <a16:creationId xmlns:a16="http://schemas.microsoft.com/office/drawing/2014/main" id="{4D86C02B-2798-9BA7-CE62-1D7A7E55F5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8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43" name="Line 41">
              <a:extLst>
                <a:ext uri="{FF2B5EF4-FFF2-40B4-BE49-F238E27FC236}">
                  <a16:creationId xmlns:a16="http://schemas.microsoft.com/office/drawing/2014/main" id="{11B3B356-3FF9-C314-A5A5-E1BD79C2DE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6" y="4212"/>
              <a:ext cx="1" cy="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44" name="Line 42">
              <a:extLst>
                <a:ext uri="{FF2B5EF4-FFF2-40B4-BE49-F238E27FC236}">
                  <a16:creationId xmlns:a16="http://schemas.microsoft.com/office/drawing/2014/main" id="{0EF78258-7E93-01D9-7448-1163BA6627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9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45" name="Line 43">
              <a:extLst>
                <a:ext uri="{FF2B5EF4-FFF2-40B4-BE49-F238E27FC236}">
                  <a16:creationId xmlns:a16="http://schemas.microsoft.com/office/drawing/2014/main" id="{64EEBE81-7791-CBAC-448B-E427529004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9" y="4119"/>
              <a:ext cx="1" cy="7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46" name="Line 44">
              <a:extLst>
                <a:ext uri="{FF2B5EF4-FFF2-40B4-BE49-F238E27FC236}">
                  <a16:creationId xmlns:a16="http://schemas.microsoft.com/office/drawing/2014/main" id="{F57E9EEA-8012-F547-3A0A-F8A9D4580A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48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47" name="Line 45">
              <a:extLst>
                <a:ext uri="{FF2B5EF4-FFF2-40B4-BE49-F238E27FC236}">
                  <a16:creationId xmlns:a16="http://schemas.microsoft.com/office/drawing/2014/main" id="{4992067C-60DD-B593-1CB9-E6C7F208B0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6" y="4899"/>
              <a:ext cx="122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48" name="Line 46">
              <a:extLst>
                <a:ext uri="{FF2B5EF4-FFF2-40B4-BE49-F238E27FC236}">
                  <a16:creationId xmlns:a16="http://schemas.microsoft.com/office/drawing/2014/main" id="{0FF8E078-F05F-3DFF-6C6A-02E12EEF35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26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49" name="Line 47">
              <a:extLst>
                <a:ext uri="{FF2B5EF4-FFF2-40B4-BE49-F238E27FC236}">
                  <a16:creationId xmlns:a16="http://schemas.microsoft.com/office/drawing/2014/main" id="{44686066-AE94-FE6D-9923-C0AAF21B4E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5" y="4312"/>
              <a:ext cx="1" cy="5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0" name="Line 48">
              <a:extLst>
                <a:ext uri="{FF2B5EF4-FFF2-40B4-BE49-F238E27FC236}">
                  <a16:creationId xmlns:a16="http://schemas.microsoft.com/office/drawing/2014/main" id="{E27E1EE2-7CBC-985B-D371-DF7D58C871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1" name="Line 49">
              <a:extLst>
                <a:ext uri="{FF2B5EF4-FFF2-40B4-BE49-F238E27FC236}">
                  <a16:creationId xmlns:a16="http://schemas.microsoft.com/office/drawing/2014/main" id="{99E9CECF-5C40-22DC-AF67-71EB1F03C8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212"/>
              <a:ext cx="1" cy="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6C112DC8-BBE8-C629-F131-C1EA6881D1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17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080F1B4C-80E1-669F-A350-8C1B4B13F1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5" y="4899"/>
              <a:ext cx="122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4" name="Line 52">
              <a:extLst>
                <a:ext uri="{FF2B5EF4-FFF2-40B4-BE49-F238E27FC236}">
                  <a16:creationId xmlns:a16="http://schemas.microsoft.com/office/drawing/2014/main" id="{31057A93-5AA6-4E3F-C2B0-27A035B36D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95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5" name="Line 53">
              <a:extLst>
                <a:ext uri="{FF2B5EF4-FFF2-40B4-BE49-F238E27FC236}">
                  <a16:creationId xmlns:a16="http://schemas.microsoft.com/office/drawing/2014/main" id="{7969778E-E1B5-C934-21D0-4612460407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6" y="4312"/>
              <a:ext cx="6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6" name="Line 54">
              <a:extLst>
                <a:ext uri="{FF2B5EF4-FFF2-40B4-BE49-F238E27FC236}">
                  <a16:creationId xmlns:a16="http://schemas.microsoft.com/office/drawing/2014/main" id="{C5F39D3B-3C88-EEEF-F6F9-820C5083B5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83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7" name="Line 55">
              <a:extLst>
                <a:ext uri="{FF2B5EF4-FFF2-40B4-BE49-F238E27FC236}">
                  <a16:creationId xmlns:a16="http://schemas.microsoft.com/office/drawing/2014/main" id="{BB155AF2-3998-0753-11DD-D97FD77220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3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8" name="Line 56">
              <a:extLst>
                <a:ext uri="{FF2B5EF4-FFF2-40B4-BE49-F238E27FC236}">
                  <a16:creationId xmlns:a16="http://schemas.microsoft.com/office/drawing/2014/main" id="{135C1DAF-37E1-765A-3007-37D89DD21A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4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9" name="Line 57">
              <a:extLst>
                <a:ext uri="{FF2B5EF4-FFF2-40B4-BE49-F238E27FC236}">
                  <a16:creationId xmlns:a16="http://schemas.microsoft.com/office/drawing/2014/main" id="{E05367ED-4208-12C0-2E2C-6F951F5AA2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6" y="4312"/>
              <a:ext cx="1" cy="5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0" name="Line 58">
              <a:extLst>
                <a:ext uri="{FF2B5EF4-FFF2-40B4-BE49-F238E27FC236}">
                  <a16:creationId xmlns:a16="http://schemas.microsoft.com/office/drawing/2014/main" id="{405B6312-A0F3-49F6-0401-A46D17DBB7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6" y="4899"/>
              <a:ext cx="3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1" name="Line 59">
              <a:extLst>
                <a:ext uri="{FF2B5EF4-FFF2-40B4-BE49-F238E27FC236}">
                  <a16:creationId xmlns:a16="http://schemas.microsoft.com/office/drawing/2014/main" id="{818A2DC1-686B-F588-BDE1-AA9BC90768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3" y="4416"/>
              <a:ext cx="1" cy="4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2" name="Line 60">
              <a:extLst>
                <a:ext uri="{FF2B5EF4-FFF2-40B4-BE49-F238E27FC236}">
                  <a16:creationId xmlns:a16="http://schemas.microsoft.com/office/drawing/2014/main" id="{4BEDE84C-6095-C7B6-B937-79B8D204F5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2" y="4416"/>
              <a:ext cx="136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3" name="Line 61">
              <a:extLst>
                <a:ext uri="{FF2B5EF4-FFF2-40B4-BE49-F238E27FC236}">
                  <a16:creationId xmlns:a16="http://schemas.microsoft.com/office/drawing/2014/main" id="{22C41A9E-2F56-9F01-9577-2F84FFB8AA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" y="3199"/>
              <a:ext cx="737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4" name="Text Box 62">
              <a:extLst>
                <a:ext uri="{FF2B5EF4-FFF2-40B4-BE49-F238E27FC236}">
                  <a16:creationId xmlns:a16="http://schemas.microsoft.com/office/drawing/2014/main" id="{50A19BBC-E5F7-C9DD-B49C-CDAA21A6F9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00" y="3348"/>
              <a:ext cx="1261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/>
                <a:t>Năng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lượng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điện</a:t>
              </a:r>
              <a:endParaRPr lang="en-US" altLang="en-US" sz="1000" dirty="0"/>
            </a:p>
            <a:p>
              <a:pPr algn="ctr" eaLnBrk="1" hangingPunct="1"/>
              <a:r>
                <a:rPr lang="en-US" altLang="en-US" sz="1000" dirty="0" err="1"/>
                <a:t>từ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nguồn</a:t>
              </a:r>
              <a:endParaRPr lang="en-US" altLang="en-US" sz="1000" dirty="0"/>
            </a:p>
            <a:p>
              <a:pPr algn="ctr" eaLnBrk="1" hangingPunct="1"/>
              <a:r>
                <a:rPr lang="en-US" altLang="en-US" sz="1000" dirty="0"/>
                <a:t>100%</a:t>
              </a:r>
              <a:endParaRPr lang="en-US" altLang="en-US" dirty="0"/>
            </a:p>
          </p:txBody>
        </p:sp>
        <p:sp>
          <p:nvSpPr>
            <p:cNvPr id="65" name="Text Box 63">
              <a:extLst>
                <a:ext uri="{FF2B5EF4-FFF2-40B4-BE49-F238E27FC236}">
                  <a16:creationId xmlns:a16="http://schemas.microsoft.com/office/drawing/2014/main" id="{D7E138A9-26DF-BCA2-190E-DB370B7F9F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4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/>
                <a:t>Tổn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thất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truyền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tải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và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phân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phối</a:t>
              </a:r>
              <a:r>
                <a:rPr lang="en-US" altLang="en-US" sz="1000" dirty="0"/>
                <a:t> 8%</a:t>
              </a:r>
              <a:endParaRPr lang="en-US" altLang="en-US" dirty="0"/>
            </a:p>
          </p:txBody>
        </p:sp>
        <p:sp>
          <p:nvSpPr>
            <p:cNvPr id="66" name="Text Box 64">
              <a:extLst>
                <a:ext uri="{FF2B5EF4-FFF2-40B4-BE49-F238E27FC236}">
                  <a16:creationId xmlns:a16="http://schemas.microsoft.com/office/drawing/2014/main" id="{2924D51D-7FC9-32FC-D443-D05F3B509A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0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/>
                <a:t>Tổn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thất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động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cơ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điện</a:t>
              </a:r>
              <a:r>
                <a:rPr lang="en-US" altLang="en-US" sz="1000" dirty="0"/>
                <a:t> </a:t>
              </a:r>
            </a:p>
            <a:p>
              <a:pPr algn="ctr" eaLnBrk="1" hangingPunct="1"/>
              <a:r>
                <a:rPr lang="en-US" altLang="en-US" sz="1000" dirty="0"/>
                <a:t>4%</a:t>
              </a:r>
              <a:endParaRPr lang="en-US" altLang="en-US" dirty="0"/>
            </a:p>
          </p:txBody>
        </p:sp>
        <p:sp>
          <p:nvSpPr>
            <p:cNvPr id="67" name="Text Box 65">
              <a:extLst>
                <a:ext uri="{FF2B5EF4-FFF2-40B4-BE49-F238E27FC236}">
                  <a16:creationId xmlns:a16="http://schemas.microsoft.com/office/drawing/2014/main" id="{57131023-C0E4-3139-6F72-9E9A3868A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0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/>
                <a:t>Tổn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thất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truyền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động</a:t>
              </a:r>
              <a:endParaRPr lang="en-US" altLang="en-US" sz="1000" dirty="0"/>
            </a:p>
            <a:p>
              <a:pPr algn="ctr" eaLnBrk="1" hangingPunct="1"/>
              <a:r>
                <a:rPr lang="en-US" altLang="en-US" sz="1000" dirty="0"/>
                <a:t>5%</a:t>
              </a:r>
              <a:endParaRPr lang="en-US" altLang="en-US" dirty="0"/>
            </a:p>
          </p:txBody>
        </p:sp>
        <p:sp>
          <p:nvSpPr>
            <p:cNvPr id="68" name="Text Box 66">
              <a:extLst>
                <a:ext uri="{FF2B5EF4-FFF2-40B4-BE49-F238E27FC236}">
                  <a16:creationId xmlns:a16="http://schemas.microsoft.com/office/drawing/2014/main" id="{0B0AD373-3643-F398-EB3D-86A9FA4C04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94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/>
                <a:t>Tổn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thất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máy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nén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khí</a:t>
              </a:r>
              <a:endParaRPr lang="en-US" altLang="en-US" sz="1000" dirty="0"/>
            </a:p>
            <a:p>
              <a:pPr algn="ctr" eaLnBrk="1" hangingPunct="1"/>
              <a:r>
                <a:rPr lang="en-US" altLang="en-US" sz="1000" dirty="0"/>
                <a:t>32%</a:t>
              </a:r>
              <a:endParaRPr lang="en-US" altLang="en-US" dirty="0"/>
            </a:p>
          </p:txBody>
        </p:sp>
        <p:sp>
          <p:nvSpPr>
            <p:cNvPr id="69" name="Text Box 67">
              <a:extLst>
                <a:ext uri="{FF2B5EF4-FFF2-40B4-BE49-F238E27FC236}">
                  <a16:creationId xmlns:a16="http://schemas.microsoft.com/office/drawing/2014/main" id="{2EC338E2-366B-BC44-43CD-312AE4DAD8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1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/>
                <a:t>Tổn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thất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bình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tích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khí</a:t>
              </a:r>
              <a:endParaRPr lang="en-US" altLang="en-US" sz="1000" dirty="0"/>
            </a:p>
            <a:p>
              <a:pPr algn="ctr" eaLnBrk="1" hangingPunct="1"/>
              <a:r>
                <a:rPr lang="en-US" altLang="en-US" sz="1000" dirty="0"/>
                <a:t>5%</a:t>
              </a:r>
              <a:endParaRPr lang="en-US" altLang="en-US" dirty="0"/>
            </a:p>
          </p:txBody>
        </p:sp>
        <p:sp>
          <p:nvSpPr>
            <p:cNvPr id="70" name="Text Box 68">
              <a:extLst>
                <a:ext uri="{FF2B5EF4-FFF2-40B4-BE49-F238E27FC236}">
                  <a16:creationId xmlns:a16="http://schemas.microsoft.com/office/drawing/2014/main" id="{997665AD-55BD-3E0B-69AD-837B5EF931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71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/>
                <a:t>Tổn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thất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đường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ống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và</a:t>
              </a:r>
              <a:r>
                <a:rPr lang="en-US" altLang="en-US" sz="1000" dirty="0"/>
                <a:t> van</a:t>
              </a:r>
            </a:p>
            <a:p>
              <a:pPr algn="ctr" eaLnBrk="1" hangingPunct="1"/>
              <a:r>
                <a:rPr lang="en-US" altLang="en-US" sz="1000" dirty="0"/>
                <a:t>16%</a:t>
              </a:r>
              <a:endParaRPr lang="en-US" altLang="en-US" dirty="0"/>
            </a:p>
          </p:txBody>
        </p:sp>
        <p:sp>
          <p:nvSpPr>
            <p:cNvPr id="71" name="Text Box 69">
              <a:extLst>
                <a:ext uri="{FF2B5EF4-FFF2-40B4-BE49-F238E27FC236}">
                  <a16:creationId xmlns:a16="http://schemas.microsoft.com/office/drawing/2014/main" id="{0525A101-85AE-FD35-89E1-9FC58DABF2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0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/>
                <a:t>Tổn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thất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đường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ống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sử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dụng</a:t>
              </a:r>
              <a:endParaRPr lang="en-US" altLang="en-US" sz="1000" dirty="0"/>
            </a:p>
            <a:p>
              <a:pPr algn="ctr" eaLnBrk="1" hangingPunct="1"/>
              <a:r>
                <a:rPr lang="en-US" altLang="en-US" sz="1000" dirty="0"/>
                <a:t>20%</a:t>
              </a:r>
              <a:endParaRPr lang="en-US" altLang="en-US" dirty="0"/>
            </a:p>
          </p:txBody>
        </p:sp>
        <p:sp>
          <p:nvSpPr>
            <p:cNvPr id="72" name="Text Box 70">
              <a:extLst>
                <a:ext uri="{FF2B5EF4-FFF2-40B4-BE49-F238E27FC236}">
                  <a16:creationId xmlns:a16="http://schemas.microsoft.com/office/drawing/2014/main" id="{B852AFC6-A968-A30B-C503-56F600BD63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80" y="3780"/>
              <a:ext cx="10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/>
                <a:t>Năng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lượng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hữu</a:t>
              </a:r>
              <a:r>
                <a:rPr lang="en-US" altLang="en-US" sz="1000" dirty="0"/>
                <a:t> </a:t>
              </a:r>
              <a:r>
                <a:rPr lang="en-US" altLang="en-US" sz="1000" dirty="0" err="1"/>
                <a:t>ích</a:t>
              </a:r>
              <a:endParaRPr lang="en-US" altLang="en-US" sz="1000" dirty="0"/>
            </a:p>
            <a:p>
              <a:pPr algn="ctr" eaLnBrk="1" hangingPunct="1"/>
              <a:r>
                <a:rPr lang="en-US" altLang="en-US" sz="1000" dirty="0"/>
                <a:t>10%</a:t>
              </a:r>
              <a:endParaRPr lang="en-US" altLang="en-US" dirty="0"/>
            </a:p>
          </p:txBody>
        </p:sp>
      </p:grpSp>
      <p:sp>
        <p:nvSpPr>
          <p:cNvPr id="73" name="Rectangle 75">
            <a:extLst>
              <a:ext uri="{FF2B5EF4-FFF2-40B4-BE49-F238E27FC236}">
                <a16:creationId xmlns:a16="http://schemas.microsoft.com/office/drawing/2014/main" id="{D38B97CB-EE42-4A1D-C918-0800766D8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2353" y="5517108"/>
            <a:ext cx="4095993" cy="46166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2400" dirty="0">
                <a:solidFill>
                  <a:srgbClr val="0000FF"/>
                </a:solidFill>
                <a:sym typeface="Wingdings" panose="05000000000000000000" pitchFamily="2" charset="2"/>
              </a:rPr>
              <a:t> </a:t>
            </a:r>
            <a:r>
              <a:rPr lang="en-US" altLang="en-US" sz="2400" dirty="0" err="1">
                <a:solidFill>
                  <a:srgbClr val="0000FF"/>
                </a:solidFill>
              </a:rPr>
              <a:t>Hiệu</a:t>
            </a:r>
            <a:r>
              <a:rPr lang="en-US" altLang="en-US" sz="2400" dirty="0">
                <a:solidFill>
                  <a:srgbClr val="0000FF"/>
                </a:solidFill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</a:rPr>
              <a:t>suất</a:t>
            </a:r>
            <a:r>
              <a:rPr lang="en-US" altLang="en-US" sz="2400" dirty="0">
                <a:solidFill>
                  <a:srgbClr val="0000FF"/>
                </a:solidFill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</a:rPr>
              <a:t>khí</a:t>
            </a:r>
            <a:r>
              <a:rPr lang="en-US" altLang="en-US" sz="2400" dirty="0">
                <a:solidFill>
                  <a:srgbClr val="0000FF"/>
                </a:solidFill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</a:rPr>
              <a:t>nén</a:t>
            </a:r>
            <a:r>
              <a:rPr lang="en-US" altLang="en-US" sz="2400" dirty="0">
                <a:solidFill>
                  <a:srgbClr val="0000FF"/>
                </a:solidFill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</a:rPr>
              <a:t>rất</a:t>
            </a:r>
            <a:r>
              <a:rPr lang="en-US" altLang="en-US" sz="2400" dirty="0">
                <a:solidFill>
                  <a:srgbClr val="0000FF"/>
                </a:solidFill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</a:rPr>
              <a:t>thấp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  <p:sp>
        <p:nvSpPr>
          <p:cNvPr id="74" name="Rectangle 3">
            <a:extLst>
              <a:ext uri="{FF2B5EF4-FFF2-40B4-BE49-F238E27FC236}">
                <a16:creationId xmlns:a16="http://schemas.microsoft.com/office/drawing/2014/main" id="{70572EF4-964A-09D9-7AB0-9A2E1BBA8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9553" y="2097725"/>
            <a:ext cx="441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000" dirty="0" err="1"/>
              <a:t>Sơ</a:t>
            </a:r>
            <a:r>
              <a:rPr lang="en-US" altLang="en-US" sz="2000" dirty="0"/>
              <a:t> </a:t>
            </a:r>
            <a:r>
              <a:rPr lang="en-US" altLang="en-US" sz="2000" dirty="0" err="1"/>
              <a:t>đồ</a:t>
            </a:r>
            <a:r>
              <a:rPr lang="en-US" altLang="en-US" sz="2000" dirty="0"/>
              <a:t> </a:t>
            </a:r>
            <a:r>
              <a:rPr lang="en-US" altLang="en-US" sz="2000" dirty="0" err="1"/>
              <a:t>hệ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thống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khí</a:t>
            </a:r>
            <a:r>
              <a:rPr lang="en-US" altLang="en-US" sz="2000" dirty="0"/>
              <a:t> </a:t>
            </a:r>
            <a:r>
              <a:rPr lang="en-US" altLang="en-US" sz="2000" dirty="0" err="1"/>
              <a:t>nén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đơn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giản</a:t>
            </a:r>
            <a:r>
              <a:rPr lang="en-US" altLang="en-US" sz="2000" dirty="0"/>
              <a:t>.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en-US" sz="2000" dirty="0"/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altLang="en-US" sz="2000" dirty="0"/>
          </a:p>
          <a:p>
            <a:pPr eaLnBrk="1" hangingPunct="1">
              <a:spcBef>
                <a:spcPct val="20000"/>
              </a:spcBef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969937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PHÂN LOẠI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D2C41A-5CAC-CD80-A2D3-E3171B489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429" y="1296536"/>
            <a:ext cx="6547141" cy="532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3337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THÔNG SỐ CƠ BẢN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7">
            <a:extLst>
              <a:ext uri="{FF2B5EF4-FFF2-40B4-BE49-F238E27FC236}">
                <a16:creationId xmlns:a16="http://schemas.microsoft.com/office/drawing/2014/main" id="{910D6071-30C6-7077-E2EA-0AA0FC3CB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271500"/>
            <a:ext cx="4038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/>
              <a:t>Tỉ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số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nén</a:t>
            </a:r>
            <a:r>
              <a:rPr lang="en-US" altLang="en-US" sz="2000" dirty="0"/>
              <a:t> </a:t>
            </a:r>
            <a:r>
              <a:rPr lang="en-US" altLang="en-US" sz="2000" dirty="0">
                <a:sym typeface="Symbol" panose="05050102010706020507" pitchFamily="18" charset="2"/>
              </a:rPr>
              <a:t> = P</a:t>
            </a:r>
            <a:r>
              <a:rPr lang="en-US" altLang="en-US" sz="2000" baseline="-25000" dirty="0">
                <a:sym typeface="Symbol" panose="05050102010706020507" pitchFamily="18" charset="2"/>
              </a:rPr>
              <a:t>2</a:t>
            </a:r>
            <a:r>
              <a:rPr lang="en-US" altLang="en-US" sz="2000" dirty="0">
                <a:sym typeface="Symbol" panose="05050102010706020507" pitchFamily="18" charset="2"/>
              </a:rPr>
              <a:t>/P</a:t>
            </a:r>
            <a:r>
              <a:rPr lang="en-US" altLang="en-US" sz="2000" baseline="-25000" dirty="0">
                <a:sym typeface="Symbol" panose="05050102010706020507" pitchFamily="18" charset="2"/>
              </a:rPr>
              <a:t>1</a:t>
            </a:r>
            <a:endParaRPr lang="en-US" altLang="en-US" sz="2000" dirty="0"/>
          </a:p>
        </p:txBody>
      </p:sp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C22846EA-D536-34E9-3965-847ADAFD89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452229"/>
              </p:ext>
            </p:extLst>
          </p:nvPr>
        </p:nvGraphicFramePr>
        <p:xfrm>
          <a:off x="1177119" y="3133756"/>
          <a:ext cx="3810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3" imgW="2133360" imgH="545760" progId="Equation.DSMT4">
                  <p:embed/>
                </p:oleObj>
              </mc:Choice>
              <mc:Fallback>
                <p:oleObj name="Equation" r:id="rId3" imgW="2133360" imgH="545760" progId="Equation.DSMT4">
                  <p:embed/>
                  <p:pic>
                    <p:nvPicPr>
                      <p:cNvPr id="1026" name="Object 5">
                        <a:extLst>
                          <a:ext uri="{FF2B5EF4-FFF2-40B4-BE49-F238E27FC236}">
                            <a16:creationId xmlns:a16="http://schemas.microsoft.com/office/drawing/2014/main" id="{C22846EA-D536-34E9-3965-847ADAFD89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7119" y="3133756"/>
                        <a:ext cx="38100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9">
            <a:extLst>
              <a:ext uri="{FF2B5EF4-FFF2-40B4-BE49-F238E27FC236}">
                <a16:creationId xmlns:a16="http://schemas.microsoft.com/office/drawing/2014/main" id="{53B0B105-1DF4-8F27-F91D-6171BE1455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114801"/>
            <a:ext cx="572296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000"/>
              <a:t>Trong </a:t>
            </a:r>
            <a:r>
              <a:rPr lang="en-US" altLang="en-US" sz="2000" smtClean="0"/>
              <a:t>đó:</a:t>
            </a:r>
            <a:endParaRPr lang="en-US" altLang="en-US" sz="2000" dirty="0"/>
          </a:p>
          <a:p>
            <a:pPr algn="just" eaLnBrk="1" hangingPunct="1"/>
            <a:r>
              <a:rPr lang="en-US" altLang="en-US" sz="2000" dirty="0"/>
              <a:t>R – </a:t>
            </a:r>
            <a:r>
              <a:rPr lang="en-US" altLang="en-US" sz="2000" dirty="0" err="1"/>
              <a:t>Hằng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số</a:t>
            </a:r>
            <a:r>
              <a:rPr lang="en-US" altLang="en-US" sz="2000" dirty="0"/>
              <a:t> </a:t>
            </a:r>
            <a:r>
              <a:rPr lang="en-US" altLang="en-US" sz="2000" dirty="0" err="1"/>
              <a:t>riêng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của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không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khí</a:t>
            </a:r>
            <a:r>
              <a:rPr lang="en-US" altLang="en-US" sz="2000" dirty="0"/>
              <a:t> (R = 286,7 j/</a:t>
            </a:r>
            <a:r>
              <a:rPr lang="en-US" altLang="en-US" sz="2000" dirty="0" err="1"/>
              <a:t>kg.K</a:t>
            </a:r>
            <a:r>
              <a:rPr lang="en-US" altLang="en-US" sz="2000" dirty="0"/>
              <a:t>)</a:t>
            </a:r>
          </a:p>
          <a:p>
            <a:pPr algn="just" eaLnBrk="1" hangingPunct="1"/>
            <a:r>
              <a:rPr lang="en-US" altLang="en-US" sz="2000" dirty="0">
                <a:sym typeface="Symbol" panose="05050102010706020507" pitchFamily="18" charset="2"/>
              </a:rPr>
              <a:t>T</a:t>
            </a:r>
            <a:r>
              <a:rPr lang="en-US" altLang="en-US" sz="2000" baseline="-25000" dirty="0">
                <a:sym typeface="Symbol" panose="05050102010706020507" pitchFamily="18" charset="2"/>
              </a:rPr>
              <a:t>1</a:t>
            </a:r>
            <a:r>
              <a:rPr lang="en-US" altLang="en-US" sz="2000" dirty="0">
                <a:sym typeface="Symbol" panose="05050102010706020507" pitchFamily="18" charset="2"/>
              </a:rPr>
              <a:t>- </a:t>
            </a:r>
            <a:r>
              <a:rPr lang="en-US" altLang="en-US" sz="2000" dirty="0" err="1">
                <a:sym typeface="Symbol" panose="05050102010706020507" pitchFamily="18" charset="2"/>
              </a:rPr>
              <a:t>Nhiệt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độ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tuyệt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đối</a:t>
            </a:r>
            <a:r>
              <a:rPr lang="en-US" altLang="en-US" sz="2000" dirty="0">
                <a:sym typeface="Symbol" panose="05050102010706020507" pitchFamily="18" charset="2"/>
              </a:rPr>
              <a:t> KK </a:t>
            </a:r>
            <a:r>
              <a:rPr lang="en-US" altLang="en-US" sz="2000" dirty="0" err="1">
                <a:sym typeface="Symbol" panose="05050102010706020507" pitchFamily="18" charset="2"/>
              </a:rPr>
              <a:t>vào</a:t>
            </a:r>
            <a:r>
              <a:rPr lang="en-US" altLang="en-US" sz="2000" dirty="0">
                <a:sym typeface="Symbol" panose="05050102010706020507" pitchFamily="18" charset="2"/>
              </a:rPr>
              <a:t>, (K)</a:t>
            </a:r>
          </a:p>
          <a:p>
            <a:pPr algn="just" eaLnBrk="1" hangingPunct="1"/>
            <a:r>
              <a:rPr lang="en-US" altLang="en-US" sz="2000" dirty="0"/>
              <a:t>m – </a:t>
            </a:r>
            <a:r>
              <a:rPr lang="en-US" altLang="en-US" sz="2000" dirty="0" err="1"/>
              <a:t>Lưu</a:t>
            </a:r>
            <a:r>
              <a:rPr lang="en-US" altLang="en-US" sz="2000" dirty="0"/>
              <a:t> </a:t>
            </a:r>
            <a:r>
              <a:rPr lang="en-US" altLang="en-US" sz="2000" dirty="0" err="1"/>
              <a:t>lượng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khối</a:t>
            </a:r>
            <a:r>
              <a:rPr lang="en-US" altLang="en-US" sz="2000" dirty="0"/>
              <a:t> </a:t>
            </a:r>
            <a:r>
              <a:rPr lang="en-US" altLang="en-US" sz="2000" dirty="0" err="1"/>
              <a:t>lượng</a:t>
            </a:r>
            <a:r>
              <a:rPr lang="en-US" altLang="en-US" sz="2000" dirty="0"/>
              <a:t> KK (kg/s)</a:t>
            </a:r>
          </a:p>
          <a:p>
            <a:pPr algn="just" eaLnBrk="1" hangingPunct="1"/>
            <a:r>
              <a:rPr lang="en-US" altLang="en-US" sz="2000" dirty="0">
                <a:sym typeface="Symbol" panose="05050102010706020507" pitchFamily="18" charset="2"/>
              </a:rPr>
              <a:t>n – </a:t>
            </a:r>
            <a:r>
              <a:rPr lang="en-US" altLang="en-US" sz="2000" dirty="0" err="1">
                <a:sym typeface="Symbol" panose="05050102010706020507" pitchFamily="18" charset="2"/>
              </a:rPr>
              <a:t>số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mũ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của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quá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trình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nén</a:t>
            </a:r>
            <a:r>
              <a:rPr lang="en-US" altLang="en-US" sz="2000" dirty="0">
                <a:sym typeface="Symbol" panose="05050102010706020507" pitchFamily="18" charset="2"/>
              </a:rPr>
              <a:t> (</a:t>
            </a:r>
            <a:r>
              <a:rPr lang="en-US" altLang="en-US" sz="2000" dirty="0" err="1">
                <a:sym typeface="Symbol" panose="05050102010706020507" pitchFamily="18" charset="2"/>
              </a:rPr>
              <a:t>đẳng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nhiệt</a:t>
            </a:r>
            <a:r>
              <a:rPr lang="en-US" altLang="en-US" sz="2000" dirty="0">
                <a:sym typeface="Symbol" panose="05050102010706020507" pitchFamily="18" charset="2"/>
              </a:rPr>
              <a:t>) n=1, </a:t>
            </a:r>
            <a:r>
              <a:rPr lang="en-US" altLang="en-US" sz="2000" dirty="0" err="1">
                <a:sym typeface="Symbol" panose="05050102010706020507" pitchFamily="18" charset="2"/>
              </a:rPr>
              <a:t>đa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biến</a:t>
            </a:r>
            <a:r>
              <a:rPr lang="en-US" altLang="en-US" sz="2000" dirty="0">
                <a:sym typeface="Symbol" panose="05050102010706020507" pitchFamily="18" charset="2"/>
              </a:rPr>
              <a:t> 1&lt;n&lt;1,4, </a:t>
            </a:r>
            <a:r>
              <a:rPr lang="en-US" altLang="en-US" sz="2000" dirty="0" err="1">
                <a:sym typeface="Symbol" panose="05050102010706020507" pitchFamily="18" charset="2"/>
              </a:rPr>
              <a:t>đoạn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nhiệt</a:t>
            </a:r>
            <a:r>
              <a:rPr lang="en-US" altLang="en-US" sz="2000" dirty="0">
                <a:sym typeface="Symbol" panose="05050102010706020507" pitchFamily="18" charset="2"/>
              </a:rPr>
              <a:t> n=1,4)</a:t>
            </a:r>
          </a:p>
        </p:txBody>
      </p:sp>
      <p:sp>
        <p:nvSpPr>
          <p:cNvPr id="6" name="Rectangle 50">
            <a:extLst>
              <a:ext uri="{FF2B5EF4-FFF2-40B4-BE49-F238E27FC236}">
                <a16:creationId xmlns:a16="http://schemas.microsoft.com/office/drawing/2014/main" id="{469B29A7-C26B-8CF1-7F0A-3D465B516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735697"/>
            <a:ext cx="23070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/>
              <a:t>Công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suất</a:t>
            </a:r>
            <a:r>
              <a:rPr lang="en-US" altLang="en-US" sz="2000" b="1" dirty="0"/>
              <a:t> N </a:t>
            </a:r>
            <a:r>
              <a:rPr lang="en-US" altLang="en-US" sz="2000" dirty="0"/>
              <a:t>(kW)</a:t>
            </a:r>
          </a:p>
        </p:txBody>
      </p:sp>
      <p:sp>
        <p:nvSpPr>
          <p:cNvPr id="7" name="Rectangle 59">
            <a:extLst>
              <a:ext uri="{FF2B5EF4-FFF2-40B4-BE49-F238E27FC236}">
                <a16:creationId xmlns:a16="http://schemas.microsoft.com/office/drawing/2014/main" id="{AEAD6D09-2BE4-EB28-D36E-53DC06C302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381" y="1502420"/>
            <a:ext cx="53590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/>
              <a:t>Năng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suất</a:t>
            </a:r>
            <a:r>
              <a:rPr lang="en-US" altLang="en-US" sz="2000" b="1" dirty="0"/>
              <a:t> Q </a:t>
            </a:r>
            <a:r>
              <a:rPr lang="en-US" altLang="en-US" sz="2000" dirty="0"/>
              <a:t>(m</a:t>
            </a:r>
            <a:r>
              <a:rPr lang="en-US" altLang="en-US" sz="2000" baseline="30000" dirty="0"/>
              <a:t>3</a:t>
            </a:r>
            <a:r>
              <a:rPr lang="en-US" altLang="en-US" sz="2000" dirty="0"/>
              <a:t>tc/s) (ở </a:t>
            </a:r>
            <a:r>
              <a:rPr lang="en-US" altLang="en-US" sz="2000" err="1"/>
              <a:t>đktc</a:t>
            </a:r>
            <a:r>
              <a:rPr lang="en-US" altLang="en-US" sz="2000"/>
              <a:t> </a:t>
            </a:r>
            <a:r>
              <a:rPr lang="en-US" altLang="en-US" sz="2000" smtClean="0"/>
              <a:t>0</a:t>
            </a:r>
            <a:r>
              <a:rPr lang="en-US" altLang="en-US" sz="2000" baseline="30000" smtClean="0"/>
              <a:t>0</a:t>
            </a:r>
            <a:r>
              <a:rPr lang="en-US" altLang="en-US" sz="2000" smtClean="0"/>
              <a:t>C, 1,013bar</a:t>
            </a:r>
            <a:r>
              <a:rPr lang="en-US" altLang="en-US" sz="2000" dirty="0"/>
              <a:t>) </a:t>
            </a:r>
          </a:p>
        </p:txBody>
      </p:sp>
      <p:sp>
        <p:nvSpPr>
          <p:cNvPr id="8" name="Rectangle 60">
            <a:extLst>
              <a:ext uri="{FF2B5EF4-FFF2-40B4-BE49-F238E27FC236}">
                <a16:creationId xmlns:a16="http://schemas.microsoft.com/office/drawing/2014/main" id="{40DB0B89-FDB6-500E-B1F1-B2ADE3EAE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635887"/>
            <a:ext cx="561378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u="sng" dirty="0"/>
              <a:t>Trong </a:t>
            </a:r>
            <a:r>
              <a:rPr lang="en-US" altLang="en-US" sz="2000" u="sng" dirty="0" err="1"/>
              <a:t>đó</a:t>
            </a:r>
            <a:r>
              <a:rPr lang="en-US" altLang="en-US" sz="2000" u="sng" dirty="0"/>
              <a:t>:</a:t>
            </a:r>
          </a:p>
          <a:p>
            <a:pPr eaLnBrk="1" hangingPunct="1"/>
            <a:r>
              <a:rPr lang="en-US" altLang="en-US" sz="2000" dirty="0">
                <a:sym typeface="Symbol" panose="05050102010706020507" pitchFamily="18" charset="2"/>
              </a:rPr>
              <a:t>P</a:t>
            </a:r>
            <a:r>
              <a:rPr lang="en-US" altLang="en-US" sz="2000" baseline="-25000" dirty="0">
                <a:sym typeface="Symbol" panose="05050102010706020507" pitchFamily="18" charset="2"/>
              </a:rPr>
              <a:t>1,</a:t>
            </a:r>
            <a:r>
              <a:rPr lang="en-US" altLang="en-US" sz="2000" dirty="0">
                <a:sym typeface="Symbol" panose="05050102010706020507" pitchFamily="18" charset="2"/>
              </a:rPr>
              <a:t>P</a:t>
            </a:r>
            <a:r>
              <a:rPr lang="en-US" altLang="en-US" sz="2000" baseline="-25000" dirty="0">
                <a:sym typeface="Symbol" panose="05050102010706020507" pitchFamily="18" charset="2"/>
              </a:rPr>
              <a:t>2</a:t>
            </a:r>
            <a:r>
              <a:rPr lang="en-US" altLang="en-US" sz="2000" dirty="0">
                <a:sym typeface="Symbol" panose="05050102010706020507" pitchFamily="18" charset="2"/>
              </a:rPr>
              <a:t> – </a:t>
            </a:r>
            <a:r>
              <a:rPr lang="en-US" altLang="en-US" sz="2000" dirty="0" err="1">
                <a:sym typeface="Symbol" panose="05050102010706020507" pitchFamily="18" charset="2"/>
              </a:rPr>
              <a:t>Áp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suất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tuyệt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đối</a:t>
            </a:r>
            <a:r>
              <a:rPr lang="en-US" altLang="en-US" sz="2000" dirty="0">
                <a:sym typeface="Symbol" panose="05050102010706020507" pitchFamily="18" charset="2"/>
              </a:rPr>
              <a:t> KK ban </a:t>
            </a:r>
            <a:r>
              <a:rPr lang="en-US" altLang="en-US" sz="2000" dirty="0" err="1">
                <a:sym typeface="Symbol" panose="05050102010706020507" pitchFamily="18" charset="2"/>
              </a:rPr>
              <a:t>đầy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và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quá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trình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nén</a:t>
            </a:r>
            <a:r>
              <a:rPr lang="en-US" altLang="en-US" sz="2000" dirty="0">
                <a:sym typeface="Symbol" panose="05050102010706020507" pitchFamily="18" charset="2"/>
              </a:rPr>
              <a:t>, (Pa)</a:t>
            </a:r>
          </a:p>
          <a:p>
            <a:pPr eaLnBrk="1" hangingPunct="1"/>
            <a:endParaRPr lang="en-US" altLang="en-US" sz="2000" dirty="0">
              <a:sym typeface="Symbol" panose="05050102010706020507" pitchFamily="18" charset="2"/>
            </a:endParaRPr>
          </a:p>
        </p:txBody>
      </p:sp>
      <p:sp>
        <p:nvSpPr>
          <p:cNvPr id="9" name="Rectangle 61">
            <a:extLst>
              <a:ext uri="{FF2B5EF4-FFF2-40B4-BE49-F238E27FC236}">
                <a16:creationId xmlns:a16="http://schemas.microsoft.com/office/drawing/2014/main" id="{7F8F3BDB-B075-4DEA-CF55-65AD0E945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76" y="3238500"/>
            <a:ext cx="4454524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000"/>
              <a:t>Trong </a:t>
            </a:r>
            <a:r>
              <a:rPr lang="en-US" altLang="en-US" sz="2000" smtClean="0"/>
              <a:t>đó:</a:t>
            </a:r>
            <a:endParaRPr lang="en-US" altLang="en-US" sz="2000" dirty="0"/>
          </a:p>
          <a:p>
            <a:pPr algn="just" eaLnBrk="1" hangingPunct="1"/>
            <a:r>
              <a:rPr lang="en-US" altLang="en-US" sz="2000" dirty="0"/>
              <a:t>V – </a:t>
            </a:r>
            <a:r>
              <a:rPr lang="en-US" altLang="en-US" sz="2000" dirty="0" err="1"/>
              <a:t>Thể</a:t>
            </a:r>
            <a:r>
              <a:rPr lang="en-US" altLang="en-US" sz="2000" dirty="0"/>
              <a:t> </a:t>
            </a:r>
            <a:r>
              <a:rPr lang="en-US" altLang="en-US" sz="2000" dirty="0" err="1"/>
              <a:t>tích</a:t>
            </a:r>
            <a:r>
              <a:rPr lang="en-US" altLang="en-US" sz="2000" dirty="0"/>
              <a:t> </a:t>
            </a:r>
            <a:r>
              <a:rPr lang="en-US" altLang="en-US" sz="2000" dirty="0" err="1"/>
              <a:t>bình</a:t>
            </a:r>
            <a:r>
              <a:rPr lang="en-US" altLang="en-US" sz="2000" dirty="0"/>
              <a:t> </a:t>
            </a:r>
            <a:r>
              <a:rPr lang="en-US" altLang="en-US" sz="2000" dirty="0" err="1"/>
              <a:t>chứa</a:t>
            </a:r>
            <a:r>
              <a:rPr lang="en-US" altLang="en-US" sz="2000" dirty="0"/>
              <a:t> (m3)</a:t>
            </a:r>
          </a:p>
          <a:p>
            <a:pPr algn="just" eaLnBrk="1" hangingPunct="1"/>
            <a:r>
              <a:rPr lang="en-US" altLang="en-US" sz="2000" dirty="0"/>
              <a:t>µ - </a:t>
            </a:r>
            <a:r>
              <a:rPr lang="en-US" altLang="en-US" sz="2000" dirty="0" err="1"/>
              <a:t>Khối</a:t>
            </a:r>
            <a:r>
              <a:rPr lang="en-US" altLang="en-US" sz="2000" dirty="0"/>
              <a:t> </a:t>
            </a:r>
            <a:r>
              <a:rPr lang="en-US" altLang="en-US" sz="2000" dirty="0" err="1"/>
              <a:t>lượng</a:t>
            </a:r>
            <a:r>
              <a:rPr lang="en-US" altLang="en-US" sz="2000" dirty="0"/>
              <a:t> </a:t>
            </a:r>
            <a:r>
              <a:rPr lang="en-US" altLang="en-US" sz="2000" dirty="0" err="1"/>
              <a:t>một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kmol</a:t>
            </a:r>
            <a:r>
              <a:rPr lang="en-US" altLang="en-US" sz="2000" dirty="0"/>
              <a:t> KK (µ =29 kg/</a:t>
            </a:r>
            <a:r>
              <a:rPr lang="en-US" altLang="en-US" sz="2000" dirty="0" err="1"/>
              <a:t>kmol</a:t>
            </a:r>
            <a:r>
              <a:rPr lang="en-US" altLang="en-US" sz="2000" dirty="0"/>
              <a:t>) </a:t>
            </a:r>
          </a:p>
          <a:p>
            <a:pPr algn="just" eaLnBrk="1" hangingPunct="1"/>
            <a:r>
              <a:rPr lang="en-US" altLang="en-US" sz="2000" dirty="0">
                <a:sym typeface="Symbol" panose="05050102010706020507" pitchFamily="18" charset="2"/>
              </a:rPr>
              <a:t> - </a:t>
            </a:r>
            <a:r>
              <a:rPr lang="en-US" altLang="en-US" sz="2000" dirty="0" err="1">
                <a:sym typeface="Symbol" panose="05050102010706020507" pitchFamily="18" charset="2"/>
              </a:rPr>
              <a:t>Thời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gian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nén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từ</a:t>
            </a:r>
            <a:r>
              <a:rPr lang="en-US" altLang="en-US" sz="2000" dirty="0">
                <a:sym typeface="Symbol" panose="05050102010706020507" pitchFamily="18" charset="2"/>
              </a:rPr>
              <a:t> P</a:t>
            </a:r>
            <a:r>
              <a:rPr lang="en-US" altLang="en-US" sz="2000" baseline="-25000" dirty="0">
                <a:sym typeface="Symbol" panose="05050102010706020507" pitchFamily="18" charset="2"/>
              </a:rPr>
              <a:t>1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đến</a:t>
            </a:r>
            <a:r>
              <a:rPr lang="en-US" altLang="en-US" sz="2000" dirty="0">
                <a:sym typeface="Symbol" panose="05050102010706020507" pitchFamily="18" charset="2"/>
              </a:rPr>
              <a:t> P</a:t>
            </a:r>
            <a:r>
              <a:rPr lang="en-US" altLang="en-US" sz="2000" baseline="-25000" dirty="0">
                <a:sym typeface="Symbol" panose="05050102010706020507" pitchFamily="18" charset="2"/>
              </a:rPr>
              <a:t>2 </a:t>
            </a:r>
            <a:r>
              <a:rPr lang="en-US" altLang="en-US" sz="2000" dirty="0">
                <a:sym typeface="Symbol" panose="05050102010706020507" pitchFamily="18" charset="2"/>
              </a:rPr>
              <a:t>(s)</a:t>
            </a:r>
          </a:p>
          <a:p>
            <a:pPr algn="just" eaLnBrk="1" hangingPunct="1"/>
            <a:r>
              <a:rPr lang="en-US" altLang="en-US" sz="2000" dirty="0">
                <a:sym typeface="Symbol" panose="05050102010706020507" pitchFamily="18" charset="2"/>
              </a:rPr>
              <a:t>T</a:t>
            </a:r>
            <a:r>
              <a:rPr lang="en-US" altLang="en-US" sz="2000" baseline="-25000" dirty="0">
                <a:sym typeface="Symbol" panose="05050102010706020507" pitchFamily="18" charset="2"/>
              </a:rPr>
              <a:t>a </a:t>
            </a:r>
            <a:r>
              <a:rPr lang="en-US" altLang="en-US" sz="2000" dirty="0">
                <a:sym typeface="Symbol" panose="05050102010706020507" pitchFamily="18" charset="2"/>
              </a:rPr>
              <a:t>,P</a:t>
            </a:r>
            <a:r>
              <a:rPr lang="en-US" altLang="en-US" sz="2000" baseline="-25000" dirty="0">
                <a:sym typeface="Symbol" panose="05050102010706020507" pitchFamily="18" charset="2"/>
              </a:rPr>
              <a:t>a</a:t>
            </a:r>
            <a:r>
              <a:rPr lang="en-US" altLang="en-US" sz="2000" dirty="0">
                <a:sym typeface="Symbol" panose="05050102010706020507" pitchFamily="18" charset="2"/>
              </a:rPr>
              <a:t> – </a:t>
            </a:r>
            <a:r>
              <a:rPr lang="en-US" altLang="en-US" sz="2000" dirty="0" err="1">
                <a:sym typeface="Symbol" panose="05050102010706020507" pitchFamily="18" charset="2"/>
              </a:rPr>
              <a:t>Nhiệt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độ</a:t>
            </a:r>
            <a:r>
              <a:rPr lang="en-US" altLang="en-US" sz="2000" dirty="0">
                <a:sym typeface="Symbol" panose="05050102010706020507" pitchFamily="18" charset="2"/>
              </a:rPr>
              <a:t>, </a:t>
            </a:r>
            <a:r>
              <a:rPr lang="en-US" altLang="en-US" sz="2000" dirty="0" err="1">
                <a:sym typeface="Symbol" panose="05050102010706020507" pitchFamily="18" charset="2"/>
              </a:rPr>
              <a:t>áp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suất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tuyệt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đối</a:t>
            </a:r>
            <a:r>
              <a:rPr lang="en-US" altLang="en-US" sz="2000" dirty="0">
                <a:sym typeface="Symbol" panose="05050102010706020507" pitchFamily="18" charset="2"/>
              </a:rPr>
              <a:t> KK </a:t>
            </a:r>
            <a:r>
              <a:rPr lang="en-US" altLang="en-US" sz="2000" dirty="0" err="1">
                <a:sym typeface="Symbol" panose="05050102010706020507" pitchFamily="18" charset="2"/>
              </a:rPr>
              <a:t>trong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bình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chứa</a:t>
            </a:r>
            <a:r>
              <a:rPr lang="en-US" altLang="en-US" sz="2000" dirty="0">
                <a:sym typeface="Symbol" panose="05050102010706020507" pitchFamily="18" charset="2"/>
              </a:rPr>
              <a:t> (K), (Pa)</a:t>
            </a:r>
          </a:p>
          <a:p>
            <a:pPr algn="just" eaLnBrk="1" hangingPunct="1"/>
            <a:r>
              <a:rPr lang="en-US" altLang="en-US" sz="2000" dirty="0">
                <a:sym typeface="Symbol" panose="05050102010706020507" pitchFamily="18" charset="2"/>
              </a:rPr>
              <a:t>T</a:t>
            </a:r>
            <a:r>
              <a:rPr lang="en-US" altLang="en-US" sz="2000" baseline="-25000" dirty="0">
                <a:sym typeface="Symbol" panose="05050102010706020507" pitchFamily="18" charset="2"/>
              </a:rPr>
              <a:t>b </a:t>
            </a:r>
            <a:r>
              <a:rPr lang="en-US" altLang="en-US" sz="2000" dirty="0">
                <a:sym typeface="Symbol" panose="05050102010706020507" pitchFamily="18" charset="2"/>
              </a:rPr>
              <a:t>,P</a:t>
            </a:r>
            <a:r>
              <a:rPr lang="en-US" altLang="en-US" sz="2000" baseline="-25000" dirty="0">
                <a:sym typeface="Symbol" panose="05050102010706020507" pitchFamily="18" charset="2"/>
              </a:rPr>
              <a:t>b</a:t>
            </a:r>
            <a:r>
              <a:rPr lang="en-US" altLang="en-US" sz="2000" dirty="0">
                <a:sym typeface="Symbol" panose="05050102010706020507" pitchFamily="18" charset="2"/>
              </a:rPr>
              <a:t> – </a:t>
            </a:r>
            <a:r>
              <a:rPr lang="en-US" altLang="en-US" sz="2000" dirty="0" err="1">
                <a:sym typeface="Symbol" panose="05050102010706020507" pitchFamily="18" charset="2"/>
              </a:rPr>
              <a:t>Nhiệt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độ</a:t>
            </a:r>
            <a:r>
              <a:rPr lang="en-US" altLang="en-US" sz="2000" dirty="0">
                <a:sym typeface="Symbol" panose="05050102010706020507" pitchFamily="18" charset="2"/>
              </a:rPr>
              <a:t>, </a:t>
            </a:r>
            <a:r>
              <a:rPr lang="en-US" altLang="en-US" sz="2000" dirty="0" err="1">
                <a:sym typeface="Symbol" panose="05050102010706020507" pitchFamily="18" charset="2"/>
              </a:rPr>
              <a:t>áp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suất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tuyệt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đối</a:t>
            </a:r>
            <a:r>
              <a:rPr lang="en-US" altLang="en-US" sz="2000" dirty="0">
                <a:sym typeface="Symbol" panose="05050102010706020507" pitchFamily="18" charset="2"/>
              </a:rPr>
              <a:t> KK </a:t>
            </a:r>
            <a:r>
              <a:rPr lang="en-US" altLang="en-US" sz="2000" dirty="0" err="1">
                <a:sym typeface="Symbol" panose="05050102010706020507" pitchFamily="18" charset="2"/>
              </a:rPr>
              <a:t>trong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bình</a:t>
            </a:r>
            <a:r>
              <a:rPr lang="en-US" altLang="en-US" sz="2000" dirty="0">
                <a:sym typeface="Symbol" panose="05050102010706020507" pitchFamily="18" charset="2"/>
              </a:rPr>
              <a:t> </a:t>
            </a:r>
            <a:r>
              <a:rPr lang="en-US" altLang="en-US" sz="2000" dirty="0" err="1">
                <a:sym typeface="Symbol" panose="05050102010706020507" pitchFamily="18" charset="2"/>
              </a:rPr>
              <a:t>chứa</a:t>
            </a:r>
            <a:r>
              <a:rPr lang="en-US" altLang="en-US" sz="2000" dirty="0">
                <a:sym typeface="Symbol" panose="05050102010706020507" pitchFamily="18" charset="2"/>
              </a:rPr>
              <a:t> (K), (Pa)</a:t>
            </a:r>
          </a:p>
          <a:p>
            <a:pPr algn="just" eaLnBrk="1" hangingPunct="1"/>
            <a:endParaRPr lang="en-US" altLang="en-US" sz="2000" dirty="0"/>
          </a:p>
        </p:txBody>
      </p:sp>
      <p:graphicFrame>
        <p:nvGraphicFramePr>
          <p:cNvPr id="10" name="Object 87">
            <a:extLst>
              <a:ext uri="{FF2B5EF4-FFF2-40B4-BE49-F238E27FC236}">
                <a16:creationId xmlns:a16="http://schemas.microsoft.com/office/drawing/2014/main" id="{5B05D37B-5E14-77CF-F6C9-D3D9E58765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152840"/>
              </p:ext>
            </p:extLst>
          </p:nvPr>
        </p:nvGraphicFramePr>
        <p:xfrm>
          <a:off x="8025606" y="2449512"/>
          <a:ext cx="2659063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5" imgW="1625400" imgH="482400" progId="Equation.3">
                  <p:embed/>
                </p:oleObj>
              </mc:Choice>
              <mc:Fallback>
                <p:oleObj name="Equation" r:id="rId5" imgW="1625400" imgH="482400" progId="Equation.3">
                  <p:embed/>
                  <p:pic>
                    <p:nvPicPr>
                      <p:cNvPr id="1027" name="Object 87">
                        <a:extLst>
                          <a:ext uri="{FF2B5EF4-FFF2-40B4-BE49-F238E27FC236}">
                            <a16:creationId xmlns:a16="http://schemas.microsoft.com/office/drawing/2014/main" id="{5B05D37B-5E14-77CF-F6C9-D3D9E58765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5606" y="2449512"/>
                        <a:ext cx="2659063" cy="788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146593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Các giải pháp tiết kiệm năng lượng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1494693"/>
            <a:ext cx="10972800" cy="427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b="1">
                <a:latin typeface="Arial" panose="020B0604020202020204" pitchFamily="34" charset="0"/>
              </a:rPr>
              <a:t>Đầu tư: </a:t>
            </a:r>
            <a:r>
              <a:rPr lang="en-US" altLang="en-US">
                <a:latin typeface="Arial" panose="020B0604020202020204" pitchFamily="34" charset="0"/>
              </a:rPr>
              <a:t>chọn máy hiệu suất cao, chi phí vận hành thấp; sử dụng máy nén khí nhiều cấp có làm mát trung gian.</a:t>
            </a:r>
          </a:p>
          <a:p>
            <a:pPr>
              <a:lnSpc>
                <a:spcPct val="150000"/>
              </a:lnSpc>
            </a:pPr>
            <a:r>
              <a:rPr lang="en-US" altLang="en-US" b="1">
                <a:latin typeface="Arial" panose="020B0604020202020204" pitchFamily="34" charset="0"/>
              </a:rPr>
              <a:t>Lắp đặt: </a:t>
            </a:r>
            <a:r>
              <a:rPr lang="en-US" altLang="en-US">
                <a:latin typeface="Arial" panose="020B0604020202020204" pitchFamily="34" charset="0"/>
              </a:rPr>
              <a:t>sử dụng MNK cao áp cho hộ tiêu thụ áp cao và MNK thấp áp cho hộ tiêu thụ áp thấp; tối ưu hóa ống dẫn (kích thước, chiều dài, phụ kiện,…), đặt máy nén khí ở vùng trung tâm đường ống; buồng đặt máy nén thông thoáng, nhiệt độ môi trường không khí thấp (giảm nhiệt độ khí nạp).</a:t>
            </a:r>
          </a:p>
          <a:p>
            <a:pPr>
              <a:lnSpc>
                <a:spcPct val="150000"/>
              </a:lnSpc>
            </a:pPr>
            <a:r>
              <a:rPr lang="en-US" altLang="en-US" b="1">
                <a:latin typeface="Arial" panose="020B0604020202020204" pitchFamily="34" charset="0"/>
              </a:rPr>
              <a:t>Sử dụng: </a:t>
            </a:r>
            <a:r>
              <a:rPr lang="en-US" altLang="en-US">
                <a:latin typeface="Arial" panose="020B0604020202020204" pitchFamily="34" charset="0"/>
              </a:rPr>
              <a:t>cài đặt áp suất khí nén phù hợp nhu cầu; vận hành cụm máy hiệu suất cao làm tải nền; phân bổ phụ tải hợp lý; hạn chế sử dụng khí nén (vd: thay bằng điện).</a:t>
            </a:r>
          </a:p>
          <a:p>
            <a:pPr>
              <a:lnSpc>
                <a:spcPct val="150000"/>
              </a:lnSpc>
            </a:pPr>
            <a:r>
              <a:rPr lang="en-US" altLang="en-US" b="1">
                <a:latin typeface="Arial" panose="020B0604020202020204" pitchFamily="34" charset="0"/>
              </a:rPr>
              <a:t>Bảo dưỡng: </a:t>
            </a:r>
            <a:r>
              <a:rPr lang="en-US" altLang="en-US">
                <a:latin typeface="Arial" panose="020B0604020202020204" pitchFamily="34" charset="0"/>
              </a:rPr>
              <a:t>đảm bảo quy trình bảo trì bảo dưỡng: hạn chế rò rỉ, 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đảm bảo hiệu quả giải nhiệt máy nén (đ</a:t>
            </a:r>
            <a:r>
              <a:rPr lang="en-US" altLang="en-US">
                <a:latin typeface="Arial" panose="020B0604020202020204" pitchFamily="34" charset="0"/>
              </a:rPr>
              <a:t>ưa quá trình nén khí tiến đến nén đẳng nhiệt (n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→1))</a:t>
            </a:r>
          </a:p>
          <a:p>
            <a:pPr>
              <a:lnSpc>
                <a:spcPct val="80000"/>
              </a:lnSpc>
            </a:pPr>
            <a:endParaRPr lang="en-US" altLang="en-US" b="1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2259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975210" y="2893325"/>
            <a:ext cx="5923129" cy="14876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/>
              <a:t>LỰA CHỌN MÁY NÉN KHÍ</a:t>
            </a:r>
            <a:endParaRPr lang="en-US" sz="3200" b="1"/>
          </a:p>
        </p:txBody>
      </p:sp>
    </p:spTree>
    <p:extLst>
      <p:ext uri="{BB962C8B-B14F-4D97-AF65-F5344CB8AC3E}">
        <p14:creationId xmlns:p14="http://schemas.microsoft.com/office/powerpoint/2010/main" val="32959002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ƯU NHƯỢC ĐIỂM MÁY NÉN KHÍ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42AC710-F962-4DA6-5EAA-6E07CF5152FE}"/>
              </a:ext>
            </a:extLst>
          </p:cNvPr>
          <p:cNvSpPr txBox="1">
            <a:spLocks/>
          </p:cNvSpPr>
          <p:nvPr/>
        </p:nvSpPr>
        <p:spPr>
          <a:xfrm>
            <a:off x="1559268" y="1706266"/>
            <a:ext cx="1817689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buFont typeface="Roboto"/>
              <a:buNone/>
            </a:pPr>
            <a:r>
              <a:rPr lang="en-US" altLang="en-US" sz="2400" b="1" kern="0" smtClean="0">
                <a:solidFill>
                  <a:schemeClr val="tx1"/>
                </a:solidFill>
                <a:latin typeface="Arial" panose="020B0604020202020204" pitchFamily="34" charset="0"/>
              </a:rPr>
              <a:t>Máy Piston</a:t>
            </a:r>
            <a:endParaRPr lang="en-US" altLang="en-US" sz="2400" b="1" kern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DA5B377-C014-7B48-A6CD-9B608F9E34E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401937" y="3259389"/>
            <a:ext cx="5180463" cy="3048000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Không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có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van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nạp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, van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đẩy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.</a:t>
            </a:r>
          </a:p>
          <a:p>
            <a:pPr marL="0" indent="0">
              <a:buNone/>
              <a:defRPr/>
            </a:pP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Tỉ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số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nén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cao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(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sym typeface="Symbol" pitchFamily="18" charset="2"/>
              </a:rPr>
              <a:t></a:t>
            </a:r>
            <a:r>
              <a:rPr lang="en-US" sz="1800" baseline="-25000" dirty="0">
                <a:solidFill>
                  <a:schemeClr val="tx1"/>
                </a:solidFill>
                <a:latin typeface="Arial" panose="020B0604020202020204" pitchFamily="34" charset="0"/>
                <a:sym typeface="Symbol" pitchFamily="18" charset="2"/>
              </a:rPr>
              <a:t>max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sym typeface="Symbol" pitchFamily="18" charset="2"/>
              </a:rPr>
              <a:t>=25)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sym typeface="Symbol" pitchFamily="18" charset="2"/>
            </a:endParaRPr>
          </a:p>
          <a:p>
            <a:pPr marL="0" indent="0">
              <a:lnSpc>
                <a:spcPct val="105000"/>
              </a:lnSpc>
              <a:buNone/>
              <a:defRPr/>
            </a:pP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Hiệu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suất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đầy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tải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cao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0" indent="0">
              <a:lnSpc>
                <a:spcPct val="105000"/>
              </a:lnSpc>
              <a:buNone/>
              <a:defRPr/>
            </a:pP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Hiệu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suất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lưu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lượng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tăng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theo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thời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gian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lnSpc>
                <a:spcPct val="105000"/>
              </a:lnSpc>
              <a:buNone/>
              <a:defRPr/>
            </a:pP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Lưu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lượng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đều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lnSpc>
                <a:spcPct val="105000"/>
              </a:lnSpc>
              <a:buNone/>
              <a:defRPr/>
            </a:pP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Nhỏ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gọn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độ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bền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cao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(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hai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vít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quay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không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tiếp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xúc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thân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máy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),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vận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hành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êm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lnSpc>
                <a:spcPct val="105000"/>
              </a:lnSpc>
              <a:buNone/>
              <a:defRPr/>
            </a:pP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Ít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tốn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công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bảo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trì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, chi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phí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vận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hành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thấp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EC440B88-0D8E-DD7D-EF65-C11BBB6F6176}"/>
              </a:ext>
            </a:extLst>
          </p:cNvPr>
          <p:cNvSpPr txBox="1">
            <a:spLocks/>
          </p:cNvSpPr>
          <p:nvPr/>
        </p:nvSpPr>
        <p:spPr>
          <a:xfrm>
            <a:off x="6249537" y="1761551"/>
            <a:ext cx="393700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buFont typeface="Roboto"/>
              <a:buNone/>
            </a:pPr>
            <a:r>
              <a:rPr lang="en-US" altLang="en-US" sz="2400" b="1" kern="0" smtClean="0">
                <a:solidFill>
                  <a:schemeClr val="tx1"/>
                </a:solidFill>
                <a:latin typeface="Arial" panose="020B0604020202020204" pitchFamily="34" charset="0"/>
              </a:rPr>
              <a:t>Máy Trục vít</a:t>
            </a:r>
            <a:endParaRPr lang="en-US" altLang="en-US" sz="2400" b="1" kern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8B1AEFF-A39A-E7B1-BBA4-D5078D3F320A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" y="3217608"/>
            <a:ext cx="5578025" cy="1079500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marL="65088" indent="-298450">
              <a:buNone/>
              <a:defRPr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  N</a:t>
            </a:r>
            <a:r>
              <a:rPr lang="vi-VN" sz="1800" dirty="0">
                <a:solidFill>
                  <a:schemeClr val="tx1"/>
                </a:solidFill>
                <a:latin typeface="Arial" panose="020B0604020202020204" pitchFamily="34" charset="0"/>
              </a:rPr>
              <a:t>ăng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suất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cao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và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áp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suất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rât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cao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65088" indent="-298450">
              <a:buNone/>
              <a:defRPr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 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Giá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thành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rẻ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65088" indent="-298450">
              <a:buNone/>
              <a:defRPr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 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Dễ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sửa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</a:rPr>
              <a:t>chữa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97E07B89-CD16-18AB-6A7F-51A8861C56FB}"/>
              </a:ext>
            </a:extLst>
          </p:cNvPr>
          <p:cNvSpPr txBox="1">
            <a:spLocks/>
          </p:cNvSpPr>
          <p:nvPr/>
        </p:nvSpPr>
        <p:spPr bwMode="auto">
          <a:xfrm>
            <a:off x="6401936" y="5667627"/>
            <a:ext cx="5180463" cy="63976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2575" indent="-282575" eaLnBrk="0" hangingPunct="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Đắt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tiền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2575" indent="-282575" eaLnBrk="0" hangingPunct="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Sửa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chữa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tạp</a:t>
            </a:r>
            <a:endParaRPr lang="en-US" dirty="0">
              <a:latin typeface="Arial" panose="020B0604020202020204" pitchFamily="34" charset="0"/>
              <a:cs typeface="Arial" pitchFamily="34" charset="0"/>
            </a:endParaRPr>
          </a:p>
          <a:p>
            <a:pPr marL="282575" indent="-282575" eaLnBrk="0" hangingPunct="0">
              <a:spcBef>
                <a:spcPct val="20000"/>
              </a:spcBef>
              <a:buClr>
                <a:schemeClr val="tx2"/>
              </a:buClr>
              <a:buSzPct val="66000"/>
              <a:buFont typeface="Arial" pitchFamily="34" charset="0"/>
              <a:buChar char="►"/>
              <a:defRPr/>
            </a:pPr>
            <a:endParaRPr lang="en-US" dirty="0">
              <a:latin typeface="Arial" panose="020B0604020202020204" pitchFamily="34" charset="0"/>
              <a:cs typeface="Arial" pitchFamily="34" charset="0"/>
            </a:endParaRPr>
          </a:p>
          <a:p>
            <a:pPr marL="282575" indent="-282575" eaLnBrk="0" hangingPunct="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endParaRPr lang="en-US" sz="2200" dirty="0">
              <a:latin typeface="Arial" panose="020B0604020202020204" pitchFamily="34" charset="0"/>
              <a:cs typeface="Arial" pitchFamily="34" charset="0"/>
            </a:endParaRPr>
          </a:p>
          <a:p>
            <a:pPr marL="282575" indent="-282575" eaLnBrk="0" hangingPunct="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endParaRPr lang="en-US" sz="22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98540B93-2A80-F57E-3CDC-88C246C37718}"/>
              </a:ext>
            </a:extLst>
          </p:cNvPr>
          <p:cNvSpPr txBox="1">
            <a:spLocks/>
          </p:cNvSpPr>
          <p:nvPr/>
        </p:nvSpPr>
        <p:spPr bwMode="auto">
          <a:xfrm>
            <a:off x="609600" y="4306994"/>
            <a:ext cx="5578025" cy="1905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Tỷ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nén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</a:rPr>
              <a:t>(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&lt;10),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để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tạo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áp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suất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cao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cần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máy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nén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nhiều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 </a:t>
            </a:r>
            <a:r>
              <a:rPr lang="en-US" dirty="0" err="1">
                <a:latin typeface="Arial" panose="020B0604020202020204" pitchFamily="34" charset="0"/>
                <a:sym typeface="Symbol" pitchFamily="18" charset="2"/>
              </a:rPr>
              <a:t>cấp</a:t>
            </a:r>
            <a:r>
              <a:rPr lang="en-US" dirty="0">
                <a:latin typeface="Arial" panose="020B0604020202020204" pitchFamily="34" charset="0"/>
                <a:sym typeface="Symbol" pitchFamily="18" charset="2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thấp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Ồn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rung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  <a:buClr>
                <a:schemeClr val="tx2"/>
              </a:buClr>
              <a:buSzPct val="66000"/>
              <a:defRPr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  <a:buClr>
                <a:schemeClr val="tx2"/>
              </a:buClr>
              <a:buSzPct val="66000"/>
              <a:buFont typeface="Arial" pitchFamily="34" charset="0"/>
              <a:buNone/>
              <a:defRPr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9586AB9E-B338-8168-72B4-882352577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337" y="1334514"/>
            <a:ext cx="2590800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D96E1D50-9FA9-873B-5F7E-0E05D4AC1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527" y="1320269"/>
            <a:ext cx="1080110" cy="1803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56715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build="p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efault Design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Default Design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efault Design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Default Design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1399</Words>
  <Application>Microsoft Office PowerPoint</Application>
  <PresentationFormat>Widescreen</PresentationFormat>
  <Paragraphs>262</Paragraphs>
  <Slides>24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9" baseType="lpstr">
      <vt:lpstr>맑은 고딕</vt:lpstr>
      <vt:lpstr>Arial</vt:lpstr>
      <vt:lpstr>Arial Unicode MS</vt:lpstr>
      <vt:lpstr>Calibri</vt:lpstr>
      <vt:lpstr>Fira Sans Extra Condensed</vt:lpstr>
      <vt:lpstr>MS Mincho</vt:lpstr>
      <vt:lpstr>Roboto</vt:lpstr>
      <vt:lpstr>Symbol</vt:lpstr>
      <vt:lpstr>Times New Roman</vt:lpstr>
      <vt:lpstr>Wingdings</vt:lpstr>
      <vt:lpstr>Wingdings 3</vt:lpstr>
      <vt:lpstr>Energy Saving Infographics by Slidesgo</vt:lpstr>
      <vt:lpstr>1_Energy Saving Infographics by Slidesgo</vt:lpstr>
      <vt:lpstr>Equation</vt:lpstr>
      <vt:lpstr>AutoCAD Drawing</vt:lpstr>
      <vt:lpstr>CHƯƠNG TRÌNH TẬP HUẤN CHO  DOANH NGHIỆP CÔNG NGHIỆP</vt:lpstr>
      <vt:lpstr>NỘI DUNG</vt:lpstr>
      <vt:lpstr>PowerPoint Presentation</vt:lpstr>
      <vt:lpstr>HỆ THỐNG KHÍ NÉN</vt:lpstr>
      <vt:lpstr>PHÂN LOẠI</vt:lpstr>
      <vt:lpstr>THÔNG SỐ CƠ BẢN</vt:lpstr>
      <vt:lpstr>Các giải pháp tiết kiệm năng lượng</vt:lpstr>
      <vt:lpstr>PowerPoint Presentation</vt:lpstr>
      <vt:lpstr>ƯU NHƯỢC ĐIỂM MÁY NÉN KHÍ</vt:lpstr>
      <vt:lpstr>MÁY NÉN KHÍ NHIỀU CẤP</vt:lpstr>
      <vt:lpstr>Các phương pháp điều chỉnh năng suất máy nén</vt:lpstr>
      <vt:lpstr>Điều chỉnh năng suất máy nén đạt hiệu suất cao bằng bộ biến tần (VSD)</vt:lpstr>
      <vt:lpstr>Kiểm tra năng suất máy nén</vt:lpstr>
      <vt:lpstr>PowerPoint Presentation</vt:lpstr>
      <vt:lpstr>Áp suất khí nén và công suất tiêu hao</vt:lpstr>
      <vt:lpstr>PowerPoint Presentation</vt:lpstr>
      <vt:lpstr>TỔN THẤT DO SỤT ÁP</vt:lpstr>
      <vt:lpstr>Nguyên nhân sụt áp trên mạng phân phối</vt:lpstr>
      <vt:lpstr>Kiểm tra rò rỉ khí nén</vt:lpstr>
      <vt:lpstr>Lượng rò rỉ khí nén theo áp suất và đường kính lỗ hở (m3/phút)</vt:lpstr>
      <vt:lpstr>PowerPoint Presentation</vt:lpstr>
      <vt:lpstr>Tác động của nhiệt độ khí nén đến công nén </vt:lpstr>
      <vt:lpstr>Nguyên nhân làm tăng nhiệt độ không khí vào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TRÌNH TẬP HUẤN CHO DOANH NGHIỆP  CÔNG NGHIỆP</dc:title>
  <dc:creator>Admin</dc:creator>
  <cp:lastModifiedBy>Admin</cp:lastModifiedBy>
  <cp:revision>7</cp:revision>
  <dcterms:created xsi:type="dcterms:W3CDTF">2025-04-01T04:56:21Z</dcterms:created>
  <dcterms:modified xsi:type="dcterms:W3CDTF">2025-05-22T04:19:33Z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723651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