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emf" Extension="emf"/>
  <Default ContentType="application/vnd.openxmlformats-package.relationships+xml" Extension="rels"/>
  <Default ContentType="application/xml" Extension="xml"/>
  <Default ContentType="application/vnd.openxmlformats-officedocument.vmlDrawing" Extension="vml"/>
  <Default ContentType="image/gif" Extension="gif"/>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theme+xml" PartName="/ppt/theme/theme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47.xml"/>
  <Override ContentType="application/vnd.openxmlformats-officedocument.presentationml.notesSlide+xml" PartName="/ppt/notesSlides/notesSlide48.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51.xml"/>
  <Override ContentType="application/vnd.openxmlformats-officedocument.presentationml.notesSlide+xml" PartName="/ppt/notesSlides/notesSlide52.xml"/>
  <Override ContentType="application/vnd.openxmlformats-officedocument.presentationml.notesSlide+xml" PartName="/ppt/notesSlides/notesSlide53.xml"/>
  <Override ContentType="application/vnd.openxmlformats-officedocument.presentationml.notesSlide+xml" PartName="/ppt/notesSlides/notesSlide54.xml"/>
  <Override ContentType="application/vnd.openxmlformats-officedocument.presentationml.notesSlide+xml" PartName="/ppt/notesSlides/notesSlide55.xml"/>
  <Override ContentType="application/vnd.openxmlformats-officedocument.presentationml.notesSlide+xml" PartName="/ppt/notesSlides/notesSlide56.xml"/>
  <Override ContentType="application/vnd.openxmlformats-officedocument.presentationml.notesSlide+xml" PartName="/ppt/notesSlides/notesSlide57.xml"/>
  <Override ContentType="application/vnd.openxmlformats-officedocument.presentationml.notesSlide+xml" PartName="/ppt/notesSlides/notesSlide58.xml"/>
  <Override ContentType="application/vnd.openxmlformats-officedocument.presentationml.notesSlide+xml" PartName="/ppt/notesSlides/notesSlide59.xml"/>
  <Override ContentType="application/vnd.openxmlformats-officedocument.presentationml.notesSlide+xml" PartName="/ppt/notesSlides/notesSlide60.xml"/>
  <Override ContentType="application/vnd.openxmlformats-officedocument.presentationml.notesSlide+xml" PartName="/ppt/notesSlides/notesSlide61.xml"/>
  <Override ContentType="application/vnd.openxmlformats-officedocument.presentationml.notesSlide+xml" PartName="/ppt/notesSlides/notesSlide62.xml"/>
  <Override ContentType="application/vnd.openxmlformats-officedocument.presentationml.notesSlide+xml" PartName="/ppt/notesSlides/notesSlide63.xml"/>
  <Override ContentType="application/vnd.openxmlformats-officedocument.presentationml.notesSlide+xml" PartName="/ppt/notesSlides/notesSlide64.xml"/>
  <Override ContentType="application/vnd.openxmlformats-officedocument.presentationml.notesSlide+xml" PartName="/ppt/notesSlides/notesSlide65.xml"/>
  <Override ContentType="application/vnd.openxmlformats-officedocument.presentationml.notesSlide+xml" PartName="/ppt/notesSlides/notesSlide66.xml"/>
  <Override ContentType="application/vnd.openxmlformats-officedocument.presentationml.notesSlide+xml" PartName="/ppt/notesSlides/notesSlide67.xml"/>
  <Override ContentType="application/vnd.openxmlformats-officedocument.presentationml.notesSlide+xml" PartName="/ppt/notesSlides/notesSlide68.xml"/>
  <Override ContentType="application/vnd.openxmlformats-officedocument.presentationml.notesSlide+xml" PartName="/ppt/notesSlides/notesSlide69.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1" r:id="rId3"/>
  </p:sldMasterIdLst>
  <p:notesMasterIdLst>
    <p:notesMasterId r:id="rId73"/>
  </p:notesMasterIdLst>
  <p:sldIdLst>
    <p:sldId id="334" r:id="rId4"/>
    <p:sldId id="259" r:id="rId5"/>
    <p:sldId id="266" r:id="rId6"/>
    <p:sldId id="262" r:id="rId7"/>
    <p:sldId id="263" r:id="rId8"/>
    <p:sldId id="264" r:id="rId9"/>
    <p:sldId id="265" r:id="rId10"/>
    <p:sldId id="271" r:id="rId11"/>
    <p:sldId id="272" r:id="rId12"/>
    <p:sldId id="273" r:id="rId13"/>
    <p:sldId id="274" r:id="rId14"/>
    <p:sldId id="275" r:id="rId15"/>
    <p:sldId id="276" r:id="rId16"/>
    <p:sldId id="280" r:id="rId17"/>
    <p:sldId id="277" r:id="rId18"/>
    <p:sldId id="278" r:id="rId19"/>
    <p:sldId id="279" r:id="rId20"/>
    <p:sldId id="268" r:id="rId21"/>
    <p:sldId id="269" r:id="rId22"/>
    <p:sldId id="281" r:id="rId23"/>
    <p:sldId id="270" r:id="rId24"/>
    <p:sldId id="282" r:id="rId25"/>
    <p:sldId id="283" r:id="rId26"/>
    <p:sldId id="284" r:id="rId27"/>
    <p:sldId id="285" r:id="rId28"/>
    <p:sldId id="287" r:id="rId29"/>
    <p:sldId id="286" r:id="rId30"/>
    <p:sldId id="288" r:id="rId31"/>
    <p:sldId id="290" r:id="rId32"/>
    <p:sldId id="289" r:id="rId33"/>
    <p:sldId id="291" r:id="rId34"/>
    <p:sldId id="292" r:id="rId35"/>
    <p:sldId id="293" r:id="rId36"/>
    <p:sldId id="294" r:id="rId37"/>
    <p:sldId id="296" r:id="rId38"/>
    <p:sldId id="295" r:id="rId39"/>
    <p:sldId id="297" r:id="rId40"/>
    <p:sldId id="298" r:id="rId41"/>
    <p:sldId id="299" r:id="rId42"/>
    <p:sldId id="300" r:id="rId43"/>
    <p:sldId id="301" r:id="rId44"/>
    <p:sldId id="303" r:id="rId45"/>
    <p:sldId id="304" r:id="rId46"/>
    <p:sldId id="306" r:id="rId47"/>
    <p:sldId id="307" r:id="rId48"/>
    <p:sldId id="308" r:id="rId49"/>
    <p:sldId id="305"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267" r:id="rId66"/>
    <p:sldId id="325" r:id="rId67"/>
    <p:sldId id="326" r:id="rId68"/>
    <p:sldId id="328" r:id="rId69"/>
    <p:sldId id="329" r:id="rId70"/>
    <p:sldId id="330" r:id="rId71"/>
    <p:sldId id="335"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3366CC"/>
    <a:srgbClr val="0033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88F1A-E727-4BA3-A296-2F09F92FEA3E}" type="datetimeFigureOut">
              <a:rPr lang="en-US" smtClean="0"/>
              <a:t>5/22/2025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A47DE-5284-4EFB-A923-9E0A0742A82D}" type="slidenum">
              <a:rPr lang="en-US" smtClean="0"/>
              <a:t>‹#›</a:t>
            </a:fld>
            <a:endParaRPr lang="en-US"/>
          </a:p>
        </p:txBody>
      </p:sp>
    </p:spTree>
    <p:extLst>
      <p:ext uri="{BB962C8B-B14F-4D97-AF65-F5344CB8AC3E}">
        <p14:creationId xmlns:p14="http://schemas.microsoft.com/office/powerpoint/2010/main" val="1378701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6446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3319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3745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9250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4260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9768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9881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930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3267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69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2798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411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9081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3505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3568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2937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784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4256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9196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910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34953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857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39984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63001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220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2196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9472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8259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76244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7142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1919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7526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86395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38613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3838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8462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8441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6525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85050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4324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52025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8658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14748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8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58371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4996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67248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07598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04874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60363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34575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02733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473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98685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523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99248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89914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68286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2937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45456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96959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17482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40459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28814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30011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6373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341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241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436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1209885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4558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86688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11" name="Picture 10">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2" name="Picture 11">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3" name="Picture 12">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37036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37464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41617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0369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34689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3325572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54718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2037607"/>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736693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Section header" userDrawn="1">
  <p:cSld name="Section header">
    <p:spTree>
      <p:nvGrpSpPr>
        <p:cNvPr id="1" name="Shape 11"/>
        <p:cNvGrpSpPr/>
        <p:nvPr/>
      </p:nvGrpSpPr>
      <p:grpSpPr>
        <a:xfrm>
          <a:off x="0" y="0"/>
          <a:ext cx="0" cy="0"/>
          <a:chOff x="0" y="0"/>
          <a:chExt cx="0" cy="0"/>
        </a:xfrm>
      </p:grpSpPr>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4" name="Picture 13">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36188089"/>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and body" userDrawn="1">
  <p:cSld name="Title and body">
    <p:spTree>
      <p:nvGrpSpPr>
        <p:cNvPr id="1" name="Shape 13"/>
        <p:cNvGrpSpPr/>
        <p:nvPr/>
      </p:nvGrpSpPr>
      <p:grpSpPr>
        <a:xfrm>
          <a:off x="0" y="0"/>
          <a:ext cx="0" cy="0"/>
          <a:chOff x="0" y="0"/>
          <a:chExt cx="0" cy="0"/>
        </a:xfrm>
      </p:grpSpPr>
      <p:pic>
        <p:nvPicPr>
          <p:cNvPr id="22" name="Picture 2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23" name="Picture 2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24" name="Straight Connector 2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6" name="Picture 2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40377454"/>
      </p:ext>
    </p:extLst>
  </p:cSld>
  <p:clrMapOvr>
    <a:masterClrMapping/>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 and two columns" userDrawn="1">
  <p:cSld name="Title and two columns">
    <p:spTree>
      <p:nvGrpSpPr>
        <p:cNvPr id="1" name="Shape 16"/>
        <p:cNvGrpSpPr/>
        <p:nvPr/>
      </p:nvGrpSpPr>
      <p:grpSpPr>
        <a:xfrm>
          <a:off x="0" y="0"/>
          <a:ext cx="0" cy="0"/>
          <a:chOff x="0" y="0"/>
          <a:chExt cx="0" cy="0"/>
        </a:xfrm>
      </p:grpSpPr>
      <p:pic>
        <p:nvPicPr>
          <p:cNvPr id="16" name="Picture 1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20" name="Picture 1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21" name="Straight Connector 2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3" name="Picture 2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90664245"/>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 only" userDrawn="1">
  <p:cSld name="Title only">
    <p:spTree>
      <p:nvGrpSpPr>
        <p:cNvPr id="1" name="Shape 20"/>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30920082"/>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One column text" userDrawn="1">
  <p:cSld name="One column text">
    <p:spTree>
      <p:nvGrpSpPr>
        <p:cNvPr id="1" name="Shape 22"/>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06479123"/>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ain point" userDrawn="1">
  <p:cSld name="Main point">
    <p:spTree>
      <p:nvGrpSpPr>
        <p:cNvPr id="1" name="Shape 25"/>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62294001"/>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Section title and description" userDrawn="1">
  <p:cSld name="Section title and description">
    <p:spTree>
      <p:nvGrpSpPr>
        <p:cNvPr id="1" name="Shape 27"/>
        <p:cNvGrpSpPr/>
        <p:nvPr/>
      </p:nvGrpSpPr>
      <p:grpSpPr>
        <a:xfrm>
          <a:off x="0" y="0"/>
          <a:ext cx="0" cy="0"/>
          <a:chOff x="0" y="0"/>
          <a:chExt cx="0" cy="0"/>
        </a:xfrm>
      </p:grpSpPr>
      <p:pic>
        <p:nvPicPr>
          <p:cNvPr id="17" name="Picture 1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8" name="Picture 1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9" name="Straight Connector 1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1" name="Picture 2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53298215"/>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spTree>
      <p:nvGrpSpPr>
        <p:cNvPr id="1" name="Shape 32"/>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67073847"/>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Big number" userDrawn="1">
  <p:cSld name="Big number">
    <p:spTree>
      <p:nvGrpSpPr>
        <p:cNvPr id="1" name="Shape 34"/>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03230800"/>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1597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337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itre et contenu">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17241389"/>
      </p:ext>
    </p:extLst>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Two Content">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8" name="Picture 1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9" name="Straight Connector 1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1" name="Picture 2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84730139"/>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4" name="Picture 13">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5" name="Straight Connector 14">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7" name="Picture 16">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31737428"/>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5450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4" name="Picture 13">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5" name="Straight Connector 14">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7" name="Picture 16">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3050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836626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642268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60915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65220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87830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27513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72606191"/>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56084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theme" Target="../theme/theme3.xml"/><Relationship Id="rId3" Type="http://schemas.openxmlformats.org/officeDocument/2006/relationships/slideLayout" Target="../slideLayouts/slideLayout22.xml"/><Relationship Id="rId21" Type="http://schemas.openxmlformats.org/officeDocument/2006/relationships/image" Target="../media/image1.pn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image" Target="../media/image4.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image" Target="../media/image3.pn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56625716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03486450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11" name="Picture 10">
            <a:extLst>
              <a:ext uri="{FF2B5EF4-FFF2-40B4-BE49-F238E27FC236}">
                <a16:creationId xmlns:a16="http://schemas.microsoft.com/office/drawing/2014/main" id="{0D9B89DC-798C-1A0E-E99A-B3853FD440FE}"/>
              </a:ext>
            </a:extLst>
          </p:cNvPr>
          <p:cNvPicPr>
            <a:picLocks noChangeAspect="1"/>
          </p:cNvPicPr>
          <p:nvPr userDrawn="1"/>
        </p:nvPicPr>
        <p:blipFill>
          <a:blip r:embed="rId19"/>
          <a:stretch>
            <a:fillRect/>
          </a:stretch>
        </p:blipFill>
        <p:spPr>
          <a:xfrm>
            <a:off x="7871254" y="235090"/>
            <a:ext cx="2430979" cy="501471"/>
          </a:xfrm>
          <a:prstGeom prst="rect">
            <a:avLst/>
          </a:prstGeom>
        </p:spPr>
      </p:pic>
      <p:pic>
        <p:nvPicPr>
          <p:cNvPr id="12" name="Picture 11">
            <a:extLst>
              <a:ext uri="{FF2B5EF4-FFF2-40B4-BE49-F238E27FC236}">
                <a16:creationId xmlns:a16="http://schemas.microsoft.com/office/drawing/2014/main" id="{FB9C3450-B9E5-F330-4610-D243EA6B0A12}"/>
              </a:ext>
            </a:extLst>
          </p:cNvPr>
          <p:cNvPicPr>
            <a:picLocks noChangeAspect="1"/>
          </p:cNvPicPr>
          <p:nvPr userDrawn="1"/>
        </p:nvPicPr>
        <p:blipFill>
          <a:blip r:embed="rId20"/>
          <a:stretch>
            <a:fillRect/>
          </a:stretch>
        </p:blipFill>
        <p:spPr>
          <a:xfrm>
            <a:off x="10610836" y="-202847"/>
            <a:ext cx="1377347" cy="1377347"/>
          </a:xfrm>
          <a:prstGeom prst="rect">
            <a:avLst/>
          </a:prstGeom>
        </p:spPr>
      </p:pic>
      <p:pic>
        <p:nvPicPr>
          <p:cNvPr id="13" name="Picture 12">
            <a:extLst>
              <a:ext uri="{FF2B5EF4-FFF2-40B4-BE49-F238E27FC236}">
                <a16:creationId xmlns:a16="http://schemas.microsoft.com/office/drawing/2014/main" id="{750AF2D6-4B1E-D965-05B8-F0CBDFADF67D}"/>
              </a:ext>
            </a:extLst>
          </p:cNvPr>
          <p:cNvPicPr>
            <a:picLocks noChangeAspect="1"/>
          </p:cNvPicPr>
          <p:nvPr userDrawn="1"/>
        </p:nvPicPr>
        <p:blipFill>
          <a:blip r:embed="rId21"/>
          <a:stretch>
            <a:fillRect/>
          </a:stretch>
        </p:blipFill>
        <p:spPr>
          <a:xfrm>
            <a:off x="315684" y="6238076"/>
            <a:ext cx="1263952" cy="414411"/>
          </a:xfrm>
          <a:prstGeom prst="rect">
            <a:avLst/>
          </a:prstGeom>
        </p:spPr>
      </p:pic>
      <p:pic>
        <p:nvPicPr>
          <p:cNvPr id="14" name="Picture 13">
            <a:extLst>
              <a:ext uri="{FF2B5EF4-FFF2-40B4-BE49-F238E27FC236}">
                <a16:creationId xmlns:a16="http://schemas.microsoft.com/office/drawing/2014/main" id="{D7C8CD79-F97D-56EF-09C2-BD6192F5A732}"/>
              </a:ext>
            </a:extLst>
          </p:cNvPr>
          <p:cNvPicPr>
            <a:picLocks noChangeAspect="1"/>
          </p:cNvPicPr>
          <p:nvPr userDrawn="1"/>
        </p:nvPicPr>
        <p:blipFill>
          <a:blip r:embed="rId22"/>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75143549"/>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Lst>
  <p:hf hd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9.png"/><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0.png"/><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arget="../media/image28.jpeg" Type="http://schemas.openxmlformats.org/officeDocument/2006/relationships/image"/><Relationship Id="rId3" Target="../media/image23.jpeg" Type="http://schemas.openxmlformats.org/officeDocument/2006/relationships/image"/><Relationship Id="rId7" Target="../media/image27.jpeg" Type="http://schemas.openxmlformats.org/officeDocument/2006/relationships/image"/><Relationship Id="rId12" Target="../media/image32.jpeg" Type="http://schemas.openxmlformats.org/officeDocument/2006/relationships/image"/><Relationship Id="rId2" Target="../notesSlides/notesSlide21.xml" Type="http://schemas.openxmlformats.org/officeDocument/2006/relationships/notesSlide"/><Relationship Id="rId1" Target="../slideLayouts/slideLayout1.xml" Type="http://schemas.openxmlformats.org/officeDocument/2006/relationships/slideLayout"/><Relationship Id="rId6" Target="../media/image26.jpeg" Type="http://schemas.openxmlformats.org/officeDocument/2006/relationships/image"/><Relationship Id="rId11" Target="../media/image31.jpeg" Type="http://schemas.openxmlformats.org/officeDocument/2006/relationships/image"/><Relationship Id="rId5" Target="../media/image25.jpeg" Type="http://schemas.openxmlformats.org/officeDocument/2006/relationships/image"/><Relationship Id="rId10" Target="../media/image30.jpeg" Type="http://schemas.openxmlformats.org/officeDocument/2006/relationships/image"/><Relationship Id="rId4" Target="../media/image24.jpeg" Type="http://schemas.openxmlformats.org/officeDocument/2006/relationships/image"/><Relationship Id="rId9" Target="../media/image29.jpeg" Type="http://schemas.openxmlformats.org/officeDocument/2006/relationships/image"/></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arget="../media/image36.jpeg" Type="http://schemas.openxmlformats.org/officeDocument/2006/relationships/image"/><Relationship Id="rId2" Target="../notesSlides/notesSlide25.xml" Type="http://schemas.openxmlformats.org/officeDocument/2006/relationships/notesSlide"/><Relationship Id="rId1" Target="../slideLayouts/slideLayout1.xml" Type="http://schemas.openxmlformats.org/officeDocument/2006/relationships/slideLayout"/><Relationship Id="rId4" Target="../media/image40.jpeg" Type="http://schemas.openxmlformats.org/officeDocument/2006/relationships/image"/></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8" Target="../media/image49.png" Type="http://schemas.openxmlformats.org/officeDocument/2006/relationships/image"/><Relationship Id="rId3" Target="../media/image44.jpeg" Type="http://schemas.openxmlformats.org/officeDocument/2006/relationships/image"/><Relationship Id="rId7" Target="../media/image48.jpeg" Type="http://schemas.openxmlformats.org/officeDocument/2006/relationships/image"/><Relationship Id="rId2" Target="../notesSlides/notesSlide28.xml" Type="http://schemas.openxmlformats.org/officeDocument/2006/relationships/notesSlide"/><Relationship Id="rId1" Target="../slideLayouts/slideLayout1.xml" Type="http://schemas.openxmlformats.org/officeDocument/2006/relationships/slideLayout"/><Relationship Id="rId6" Target="../media/image47.jpeg" Type="http://schemas.openxmlformats.org/officeDocument/2006/relationships/image"/><Relationship Id="rId5" Target="../media/image46.jpeg" Type="http://schemas.openxmlformats.org/officeDocument/2006/relationships/image"/><Relationship Id="rId10" Target="../media/image51.jpeg" Type="http://schemas.openxmlformats.org/officeDocument/2006/relationships/image"/><Relationship Id="rId4" Target="../media/image45.jpeg" Type="http://schemas.openxmlformats.org/officeDocument/2006/relationships/image"/><Relationship Id="rId9" Target="../media/image50.jpeg" Type="http://schemas.openxmlformats.org/officeDocument/2006/relationships/image"/></Relationships>
</file>

<file path=ppt/slides/_rels/slide29.xml.rels><?xml version="1.0" encoding="UTF-8" standalone="yes" ?><Relationships xmlns="http://schemas.openxmlformats.org/package/2006/relationships"><Relationship Id="rId8" Target="../media/image57.jpeg" Type="http://schemas.openxmlformats.org/officeDocument/2006/relationships/image"/><Relationship Id="rId13" Target="../media/image62.jpeg" Type="http://schemas.openxmlformats.org/officeDocument/2006/relationships/image"/><Relationship Id="rId3" Target="../media/image52.jpeg" Type="http://schemas.openxmlformats.org/officeDocument/2006/relationships/image"/><Relationship Id="rId7" Target="../media/image56.jpeg" Type="http://schemas.openxmlformats.org/officeDocument/2006/relationships/image"/><Relationship Id="rId12" Target="../media/image61.jpeg" Type="http://schemas.openxmlformats.org/officeDocument/2006/relationships/image"/><Relationship Id="rId2" Target="../notesSlides/notesSlide29.xml" Type="http://schemas.openxmlformats.org/officeDocument/2006/relationships/notesSlide"/><Relationship Id="rId1" Target="../slideLayouts/slideLayout1.xml" Type="http://schemas.openxmlformats.org/officeDocument/2006/relationships/slideLayout"/><Relationship Id="rId6" Target="../media/image55.jpeg" Type="http://schemas.openxmlformats.org/officeDocument/2006/relationships/image"/><Relationship Id="rId11" Target="../media/image60.jpeg" Type="http://schemas.openxmlformats.org/officeDocument/2006/relationships/image"/><Relationship Id="rId5" Target="../media/image54.jpeg" Type="http://schemas.openxmlformats.org/officeDocument/2006/relationships/image"/><Relationship Id="rId10" Target="../media/image59.jpeg" Type="http://schemas.openxmlformats.org/officeDocument/2006/relationships/image"/><Relationship Id="rId4" Target="../media/image53.jpeg" Type="http://schemas.openxmlformats.org/officeDocument/2006/relationships/image"/><Relationship Id="rId9" Target="../media/image58.jpeg" Type="http://schemas.openxmlformats.org/officeDocument/2006/relationships/image"/><Relationship Id="rId14" Target="../media/image63.jpeg" Type="http://schemas.openxmlformats.org/officeDocument/2006/relationships/image"/></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5.gif"/><Relationship Id="rId7" Type="http://schemas.openxmlformats.org/officeDocument/2006/relationships/image" Target="../media/image69.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arget="../media/image70.jpeg" Type="http://schemas.openxmlformats.org/officeDocument/2006/relationships/image"/><Relationship Id="rId2" Target="../notesSlides/notesSlide39.xml" Type="http://schemas.openxmlformats.org/officeDocument/2006/relationships/notesSlide"/><Relationship Id="rId1" Target="../slideLayouts/slideLayout1.xml" Type="http://schemas.openxmlformats.org/officeDocument/2006/relationships/slideLayout"/><Relationship Id="rId6" Target="../media/image73.jpeg" Type="http://schemas.openxmlformats.org/officeDocument/2006/relationships/image"/><Relationship Id="rId5" Target="../media/image72.jpeg" Type="http://schemas.openxmlformats.org/officeDocument/2006/relationships/image"/><Relationship Id="rId4" Target="../media/image71.jpeg" Type="http://schemas.openxmlformats.org/officeDocument/2006/relationships/image"/></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arget="../media/image77.jpeg" Type="http://schemas.openxmlformats.org/officeDocument/2006/relationships/image"/><Relationship Id="rId3" Target="../notesSlides/notesSlide40.xml" Type="http://schemas.openxmlformats.org/officeDocument/2006/relationships/notesSlide"/><Relationship Id="rId7" Target="../media/image76.jpeg" Type="http://schemas.openxmlformats.org/officeDocument/2006/relationships/image"/><Relationship Id="rId2" Target="../slideLayouts/slideLayout1.xml" Type="http://schemas.openxmlformats.org/officeDocument/2006/relationships/slideLayout"/><Relationship Id="rId1" Target="../drawings/vmlDrawing5.vml" Type="http://schemas.openxmlformats.org/officeDocument/2006/relationships/vmlDrawing"/><Relationship Id="rId6" Target="../media/image75.jpeg" Type="http://schemas.openxmlformats.org/officeDocument/2006/relationships/image"/><Relationship Id="rId5" Target="../media/image74.png" Type="http://schemas.openxmlformats.org/officeDocument/2006/relationships/image"/><Relationship Id="rId4" Target="../embeddings/oleObject5.bin" Type="http://schemas.openxmlformats.org/officeDocument/2006/relationships/oleObject"/></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82.gif"/><Relationship Id="rId4" Type="http://schemas.openxmlformats.org/officeDocument/2006/relationships/image" Target="../media/image81.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arget="../media/image83.jpeg" Type="http://schemas.openxmlformats.org/officeDocument/2006/relationships/image"/><Relationship Id="rId2" Target="../notesSlides/notesSlide47.xml" Type="http://schemas.openxmlformats.org/officeDocument/2006/relationships/notesSlide"/><Relationship Id="rId1" Target="../slideLayouts/slideLayout1.xml" Type="http://schemas.openxmlformats.org/officeDocument/2006/relationships/slideLayout"/><Relationship Id="rId4" Target="../media/image84.jpeg" Type="http://schemas.openxmlformats.org/officeDocument/2006/relationships/image"/></Relationships>
</file>

<file path=ppt/slides/_rels/slide48.xml.rels><?xml version="1.0" encoding="UTF-8" standalone="yes" ?><Relationships xmlns="http://schemas.openxmlformats.org/package/2006/relationships"><Relationship Id="rId3" Target="../media/image85.jpeg" Type="http://schemas.openxmlformats.org/officeDocument/2006/relationships/image"/><Relationship Id="rId2" Target="../notesSlides/notesSlide48.xml" Type="http://schemas.openxmlformats.org/officeDocument/2006/relationships/notesSlide"/><Relationship Id="rId1" Target="../slideLayouts/slideLayout1.xml" Type="http://schemas.openxmlformats.org/officeDocument/2006/relationships/slideLayout"/><Relationship Id="rId6" Target="../media/image88.jpeg" Type="http://schemas.openxmlformats.org/officeDocument/2006/relationships/image"/><Relationship Id="rId5" Target="../media/image87.jpeg" Type="http://schemas.openxmlformats.org/officeDocument/2006/relationships/image"/><Relationship Id="rId4" Target="../media/image86.jpeg" Type="http://schemas.openxmlformats.org/officeDocument/2006/relationships/image"/></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arget="../media/image91.jpeg" Type="http://schemas.openxmlformats.org/officeDocument/2006/relationships/image"/><Relationship Id="rId2" Target="../notesSlides/notesSlide52.xml" Type="http://schemas.openxmlformats.org/officeDocument/2006/relationships/notesSlide"/><Relationship Id="rId1" Target="../slideLayouts/slideLayout1.xml" Type="http://schemas.openxmlformats.org/officeDocument/2006/relationships/slideLayout"/></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arget="../media/image92.jpeg" Type="http://schemas.openxmlformats.org/officeDocument/2006/relationships/image"/><Relationship Id="rId2" Target="../notesSlides/notesSlide54.xml" Type="http://schemas.openxmlformats.org/officeDocument/2006/relationships/notesSlide"/><Relationship Id="rId1" Target="../slideLayouts/slideLayout1.xml" Type="http://schemas.openxmlformats.org/officeDocument/2006/relationships/slideLayout"/><Relationship Id="rId4" Target="../media/image93.jpeg" Type="http://schemas.openxmlformats.org/officeDocument/2006/relationships/image"/></Relationships>
</file>

<file path=ppt/slides/_rels/slide55.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96.gi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01.png"/></Relationships>
</file>

<file path=ppt/slides/_rels/slide5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a:t>
            </a:r>
            <a:r>
              <a:rPr lang="en" sz="4400" b="1" smtClean="0">
                <a:solidFill>
                  <a:schemeClr val="accent1">
                    <a:lumMod val="50000"/>
                  </a:schemeClr>
                </a:solidFill>
              </a:rPr>
              <a:t>CHO </a:t>
            </a:r>
            <a:br>
              <a:rPr lang="en" sz="4400" b="1" smtClean="0">
                <a:solidFill>
                  <a:schemeClr val="accent1">
                    <a:lumMod val="50000"/>
                  </a:schemeClr>
                </a:solidFill>
              </a:rPr>
            </a:br>
            <a:r>
              <a:rPr lang="en" sz="4400" b="1" smtClean="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8334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smtClean="0">
                <a:ln>
                  <a:noFill/>
                </a:ln>
                <a:solidFill>
                  <a:srgbClr val="0070C0"/>
                </a:solidFill>
                <a:effectLst/>
                <a:uLnTx/>
                <a:uFillTx/>
                <a:latin typeface="Arial"/>
                <a:ea typeface="맑은 고딕" panose="020B0503020000020004" pitchFamily="34" charset="-127"/>
                <a:cs typeface="Arial" pitchFamily="34" charset="0"/>
                <a:sym typeface="Arial"/>
              </a:rPr>
              <a:t>Quản lý Doanh </a:t>
            </a:r>
            <a:r>
              <a:rPr kumimoji="0" lang="en-US" altLang="ko-KR" sz="2000" b="1" i="0" u="none" strike="noStrike" kern="0" cap="none" spc="0" normalizeH="0" baseline="0" noProof="0" dirty="0" err="1">
                <a:ln>
                  <a:noFill/>
                </a:ln>
                <a:solidFill>
                  <a:srgbClr val="0070C0"/>
                </a:solidFill>
                <a:effectLst/>
                <a:uLnTx/>
                <a:uFillTx/>
                <a:latin typeface="Arial"/>
                <a:ea typeface="맑은 고딕" panose="020B0503020000020004" pitchFamily="34" charset="-127"/>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295163" cy="2323600"/>
          </a:xfrm>
        </p:spPr>
        <p:txBody>
          <a:bodyPr>
            <a:normAutofit/>
          </a:bodyPr>
          <a:lstStyle/>
          <a:p>
            <a:pPr indent="-279400">
              <a:buClr>
                <a:schemeClr val="accent1">
                  <a:lumMod val="50000"/>
                </a:schemeClr>
              </a:buClr>
            </a:pPr>
            <a:r>
              <a:rPr lang="en-VN" sz="2000" b="1" u="sng">
                <a:solidFill>
                  <a:schemeClr val="accent1">
                    <a:lumMod val="50000"/>
                  </a:schemeClr>
                </a:solidFill>
              </a:rPr>
              <a:t>Module </a:t>
            </a:r>
            <a:r>
              <a:rPr lang="en-US" sz="2000" b="1" u="sng" smtClean="0">
                <a:solidFill>
                  <a:schemeClr val="accent1">
                    <a:lumMod val="50000"/>
                  </a:schemeClr>
                </a:solidFill>
              </a:rPr>
              <a:t>10</a:t>
            </a:r>
            <a:r>
              <a:rPr lang="en-VN" sz="2000" b="1" u="sng" smtClean="0">
                <a:solidFill>
                  <a:schemeClr val="accent1">
                    <a:lumMod val="50000"/>
                  </a:schemeClr>
                </a:solidFill>
              </a:rPr>
              <a:t>:</a:t>
            </a:r>
            <a:r>
              <a:rPr lang="en-US" sz="2000" smtClean="0">
                <a:solidFill>
                  <a:schemeClr val="accent1">
                    <a:lumMod val="50000"/>
                  </a:schemeClr>
                </a:solidFill>
              </a:rPr>
              <a:t> </a:t>
            </a:r>
          </a:p>
          <a:p>
            <a:pPr marL="179388" indent="-39688" algn="just">
              <a:buClr>
                <a:schemeClr val="accent1">
                  <a:lumMod val="50000"/>
                </a:schemeClr>
              </a:buClr>
            </a:pPr>
            <a:r>
              <a:rPr lang="en-US" sz="2000">
                <a:solidFill>
                  <a:schemeClr val="accent1">
                    <a:lumMod val="50000"/>
                  </a:schemeClr>
                </a:solidFill>
              </a:rPr>
              <a:t>Sử dụng năng lượng tiết kiệm và hiệu quả trong hệ thống chiếu sáng</a:t>
            </a:r>
          </a:p>
        </p:txBody>
      </p:sp>
    </p:spTree>
    <p:extLst>
      <p:ext uri="{BB962C8B-B14F-4D97-AF65-F5344CB8AC3E}">
        <p14:creationId xmlns:p14="http://schemas.microsoft.com/office/powerpoint/2010/main" val="3814227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smtClean="0">
                <a:latin typeface="+mn-lt"/>
                <a:cs typeface="Times New Roman" panose="02020603050405020304" pitchFamily="18" charset="0"/>
              </a:rPr>
              <a:t>1</a:t>
            </a:r>
            <a:r>
              <a:rPr lang="en-US" smtClean="0">
                <a:latin typeface="+mn-lt"/>
                <a:cs typeface="Times New Roman" panose="02020603050405020304" pitchFamily="18" charset="0"/>
              </a:rPr>
              <a:t>. Độ chói</a:t>
            </a:r>
            <a:endParaRPr lang="en-VN" dirty="0">
              <a:solidFill>
                <a:schemeClr val="accent1">
                  <a:lumMod val="50000"/>
                </a:schemeClr>
              </a:solidFill>
            </a:endParaRPr>
          </a:p>
        </p:txBody>
      </p:sp>
      <p:sp>
        <p:nvSpPr>
          <p:cNvPr id="4" name="Rectangle 2">
            <a:extLst>
              <a:ext uri="{FF2B5EF4-FFF2-40B4-BE49-F238E27FC236}">
                <a16:creationId xmlns:a16="http://schemas.microsoft.com/office/drawing/2014/main" id="{83C8FFB4-E16B-B07F-45BA-5A59DEBE4822}"/>
              </a:ext>
            </a:extLst>
          </p:cNvPr>
          <p:cNvSpPr>
            <a:spLocks noChangeArrowheads="1"/>
          </p:cNvSpPr>
          <p:nvPr/>
        </p:nvSpPr>
        <p:spPr bwMode="auto">
          <a:xfrm>
            <a:off x="517339" y="1276124"/>
            <a:ext cx="1112311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7675" indent="-447675">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0" indent="0" algn="just">
              <a:lnSpc>
                <a:spcPct val="100000"/>
              </a:lnSpc>
              <a:buClrTx/>
              <a:buNone/>
            </a:pPr>
            <a:r>
              <a:rPr lang="en-US" altLang="en-US" sz="2400" b="1">
                <a:solidFill>
                  <a:srgbClr val="FF0000"/>
                </a:solidFill>
                <a:latin typeface="Arial" panose="020B0604020202020204" pitchFamily="34" charset="0"/>
              </a:rPr>
              <a:t>Độ</a:t>
            </a:r>
            <a:r>
              <a:rPr lang="vi-VN" altLang="en-US" sz="2400" b="1">
                <a:solidFill>
                  <a:srgbClr val="FF0000"/>
                </a:solidFill>
                <a:latin typeface="Arial" panose="020B0604020202020204" pitchFamily="34" charset="0"/>
              </a:rPr>
              <a:t> chói</a:t>
            </a:r>
            <a:r>
              <a:rPr lang="vi-VN" altLang="en-US" sz="2400">
                <a:solidFill>
                  <a:schemeClr val="tx1">
                    <a:lumMod val="50000"/>
                    <a:lumOff val="50000"/>
                  </a:schemeClr>
                </a:solidFill>
                <a:latin typeface="Arial" panose="020B0604020202020204" pitchFamily="34" charset="0"/>
              </a:rPr>
              <a:t> </a:t>
            </a:r>
            <a:r>
              <a:rPr lang="vi-VN" altLang="en-US" sz="2400">
                <a:latin typeface="Arial" panose="020B0604020202020204" pitchFamily="34" charset="0"/>
              </a:rPr>
              <a:t>của bề mặt sáng là tỷ số giữa cường độ sáng  và diện tích bề mặt chiếu sáng</a:t>
            </a:r>
          </a:p>
          <a:p>
            <a:pPr marL="0" indent="0" algn="just" eaLnBrk="1" hangingPunct="1">
              <a:lnSpc>
                <a:spcPct val="100000"/>
              </a:lnSpc>
              <a:buClrTx/>
              <a:buNone/>
            </a:pPr>
            <a:endParaRPr lang="en-US" altLang="en-US" sz="2400" b="1" dirty="0">
              <a:latin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FADC618-63BE-1FFA-3DDF-49BC031610EF}"/>
                  </a:ext>
                </a:extLst>
              </p:cNvPr>
              <p:cNvSpPr txBox="1"/>
              <p:nvPr/>
            </p:nvSpPr>
            <p:spPr>
              <a:xfrm>
                <a:off x="1804350" y="2637080"/>
                <a:ext cx="4958171" cy="7566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b="0" i="0" smtClean="0">
                          <a:solidFill>
                            <a:schemeClr val="tx1"/>
                          </a:solidFill>
                          <a:latin typeface="Cambria Math" panose="02040503050406030204" pitchFamily="18" charset="0"/>
                          <a:ea typeface="Cambria Math" panose="02040503050406030204" pitchFamily="18" charset="0"/>
                        </a:rPr>
                        <m:t>L</m:t>
                      </m:r>
                      <m:r>
                        <a:rPr lang="en-US" sz="2400" b="0" i="0"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r>
                            <m:rPr>
                              <m:sty m:val="p"/>
                            </m:rPr>
                            <a:rPr lang="en-US" sz="2400" b="0" i="0" smtClean="0">
                              <a:solidFill>
                                <a:schemeClr val="tx1"/>
                              </a:solidFill>
                              <a:latin typeface="Cambria Math" panose="02040503050406030204" pitchFamily="18" charset="0"/>
                              <a:ea typeface="Cambria Math" panose="02040503050406030204" pitchFamily="18" charset="0"/>
                            </a:rPr>
                            <m:t>C</m:t>
                          </m:r>
                          <m:r>
                            <a:rPr lang="en-US" sz="2400" b="0" i="0" smtClean="0">
                              <a:solidFill>
                                <a:schemeClr val="tx1"/>
                              </a:solidFill>
                              <a:latin typeface="Cambria Math" panose="02040503050406030204" pitchFamily="18" charset="0"/>
                              <a:ea typeface="Cambria Math" panose="02040503050406030204" pitchFamily="18" charset="0"/>
                            </a:rPr>
                            <m:t>ườ</m:t>
                          </m:r>
                          <m:r>
                            <m:rPr>
                              <m:sty m:val="p"/>
                            </m:rPr>
                            <a:rPr lang="en-US" sz="2400" b="0" i="0" smtClean="0">
                              <a:solidFill>
                                <a:schemeClr val="tx1"/>
                              </a:solidFill>
                              <a:latin typeface="Cambria Math" panose="02040503050406030204" pitchFamily="18" charset="0"/>
                              <a:ea typeface="Cambria Math" panose="02040503050406030204" pitchFamily="18" charset="0"/>
                            </a:rPr>
                            <m:t>ng</m:t>
                          </m:r>
                          <m:r>
                            <a:rPr lang="en-US" sz="2400" b="0" i="0" smtClean="0">
                              <a:solidFill>
                                <a:schemeClr val="tx1"/>
                              </a:solidFill>
                              <a:latin typeface="Cambria Math" panose="02040503050406030204" pitchFamily="18" charset="0"/>
                              <a:ea typeface="Cambria Math" panose="02040503050406030204" pitchFamily="18" charset="0"/>
                            </a:rPr>
                            <m:t> độ </m:t>
                          </m:r>
                          <m:r>
                            <m:rPr>
                              <m:sty m:val="p"/>
                            </m:rPr>
                            <a:rPr lang="en-US" sz="2400" b="0" i="0" smtClean="0">
                              <a:solidFill>
                                <a:schemeClr val="tx1"/>
                              </a:solidFill>
                              <a:latin typeface="Cambria Math" panose="02040503050406030204" pitchFamily="18" charset="0"/>
                              <a:ea typeface="Cambria Math" panose="02040503050406030204" pitchFamily="18" charset="0"/>
                            </a:rPr>
                            <m:t>s</m:t>
                          </m:r>
                          <m:r>
                            <a:rPr lang="en-US" sz="2400" b="0" i="0" smtClean="0">
                              <a:solidFill>
                                <a:schemeClr val="tx1"/>
                              </a:solidFill>
                              <a:latin typeface="Cambria Math" panose="02040503050406030204" pitchFamily="18" charset="0"/>
                              <a:ea typeface="Cambria Math" panose="02040503050406030204" pitchFamily="18" charset="0"/>
                            </a:rPr>
                            <m:t>á</m:t>
                          </m:r>
                          <m:r>
                            <m:rPr>
                              <m:sty m:val="p"/>
                            </m:rPr>
                            <a:rPr lang="en-US" sz="2400" b="0" i="0" smtClean="0">
                              <a:solidFill>
                                <a:schemeClr val="tx1"/>
                              </a:solidFill>
                              <a:latin typeface="Cambria Math" panose="02040503050406030204" pitchFamily="18" charset="0"/>
                              <a:ea typeface="Cambria Math" panose="02040503050406030204" pitchFamily="18" charset="0"/>
                            </a:rPr>
                            <m:t>ng</m:t>
                          </m:r>
                        </m:num>
                        <m:den>
                          <m:r>
                            <m:rPr>
                              <m:sty m:val="p"/>
                            </m:rPr>
                            <a:rPr lang="en-US" sz="2400" b="0" i="0" smtClean="0">
                              <a:solidFill>
                                <a:schemeClr val="tx1"/>
                              </a:solidFill>
                              <a:latin typeface="Cambria Math" panose="02040503050406030204" pitchFamily="18" charset="0"/>
                              <a:ea typeface="Cambria Math" panose="02040503050406030204" pitchFamily="18" charset="0"/>
                            </a:rPr>
                            <m:t>Di</m:t>
                          </m:r>
                          <m:r>
                            <a:rPr lang="en-US" sz="2400" b="0" i="0" smtClean="0">
                              <a:solidFill>
                                <a:schemeClr val="tx1"/>
                              </a:solidFill>
                              <a:latin typeface="Cambria Math" panose="02040503050406030204" pitchFamily="18" charset="0"/>
                              <a:ea typeface="Cambria Math" panose="02040503050406030204" pitchFamily="18" charset="0"/>
                            </a:rPr>
                            <m:t>ệ</m:t>
                          </m:r>
                          <m:r>
                            <m:rPr>
                              <m:sty m:val="p"/>
                            </m:rPr>
                            <a:rPr lang="en-US" sz="2400" b="0" i="0" smtClean="0">
                              <a:solidFill>
                                <a:schemeClr val="tx1"/>
                              </a:solidFill>
                              <a:latin typeface="Cambria Math" panose="02040503050406030204" pitchFamily="18" charset="0"/>
                              <a:ea typeface="Cambria Math" panose="02040503050406030204" pitchFamily="18" charset="0"/>
                            </a:rPr>
                            <m:t>n</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b="0" i="0" smtClean="0">
                              <a:solidFill>
                                <a:schemeClr val="tx1"/>
                              </a:solidFill>
                              <a:latin typeface="Cambria Math" panose="02040503050406030204" pitchFamily="18" charset="0"/>
                              <a:ea typeface="Cambria Math" panose="02040503050406030204" pitchFamily="18" charset="0"/>
                            </a:rPr>
                            <m:t>t</m:t>
                          </m:r>
                          <m:r>
                            <a:rPr lang="en-US" sz="2400" b="0" i="0" smtClean="0">
                              <a:solidFill>
                                <a:schemeClr val="tx1"/>
                              </a:solidFill>
                              <a:latin typeface="Cambria Math" panose="02040503050406030204" pitchFamily="18" charset="0"/>
                              <a:ea typeface="Cambria Math" panose="02040503050406030204" pitchFamily="18" charset="0"/>
                            </a:rPr>
                            <m:t>í</m:t>
                          </m:r>
                          <m:r>
                            <m:rPr>
                              <m:sty m:val="p"/>
                            </m:rPr>
                            <a:rPr lang="en-US" sz="2400" b="0" i="0" smtClean="0">
                              <a:solidFill>
                                <a:schemeClr val="tx1"/>
                              </a:solidFill>
                              <a:latin typeface="Cambria Math" panose="02040503050406030204" pitchFamily="18" charset="0"/>
                              <a:ea typeface="Cambria Math" panose="02040503050406030204" pitchFamily="18" charset="0"/>
                            </a:rPr>
                            <m:t>ch</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b="0" i="0" smtClean="0">
                              <a:solidFill>
                                <a:schemeClr val="tx1"/>
                              </a:solidFill>
                              <a:latin typeface="Cambria Math" panose="02040503050406030204" pitchFamily="18" charset="0"/>
                              <a:ea typeface="Cambria Math" panose="02040503050406030204" pitchFamily="18" charset="0"/>
                            </a:rPr>
                            <m:t>b</m:t>
                          </m:r>
                          <m:r>
                            <a:rPr lang="en-US" sz="2400" b="0" i="0" smtClean="0">
                              <a:solidFill>
                                <a:schemeClr val="tx1"/>
                              </a:solidFill>
                              <a:latin typeface="Cambria Math" panose="02040503050406030204" pitchFamily="18" charset="0"/>
                              <a:ea typeface="Cambria Math" panose="02040503050406030204" pitchFamily="18" charset="0"/>
                            </a:rPr>
                            <m:t>ề </m:t>
                          </m:r>
                          <m:r>
                            <m:rPr>
                              <m:sty m:val="p"/>
                            </m:rPr>
                            <a:rPr lang="en-US" sz="2400" b="0" i="0" smtClean="0">
                              <a:solidFill>
                                <a:schemeClr val="tx1"/>
                              </a:solidFill>
                              <a:latin typeface="Cambria Math" panose="02040503050406030204" pitchFamily="18" charset="0"/>
                              <a:ea typeface="Cambria Math" panose="02040503050406030204" pitchFamily="18" charset="0"/>
                            </a:rPr>
                            <m:t>m</m:t>
                          </m:r>
                          <m:r>
                            <a:rPr lang="en-US" sz="2400" b="0" i="0" smtClean="0">
                              <a:solidFill>
                                <a:schemeClr val="tx1"/>
                              </a:solidFill>
                              <a:latin typeface="Cambria Math" panose="02040503050406030204" pitchFamily="18" charset="0"/>
                              <a:ea typeface="Cambria Math" panose="02040503050406030204" pitchFamily="18" charset="0"/>
                            </a:rPr>
                            <m:t>ặ</m:t>
                          </m:r>
                          <m:r>
                            <m:rPr>
                              <m:sty m:val="p"/>
                            </m:rPr>
                            <a:rPr lang="en-US" sz="2400" b="0" i="0" smtClean="0">
                              <a:solidFill>
                                <a:schemeClr val="tx1"/>
                              </a:solidFill>
                              <a:latin typeface="Cambria Math" panose="02040503050406030204" pitchFamily="18" charset="0"/>
                              <a:ea typeface="Cambria Math" panose="02040503050406030204" pitchFamily="18" charset="0"/>
                            </a:rPr>
                            <m:t>t</m:t>
                          </m:r>
                        </m:den>
                      </m:f>
                      <m:r>
                        <a:rPr lang="en-US" sz="2400" b="0" i="0"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r>
                            <m:rPr>
                              <m:sty m:val="p"/>
                            </m:rPr>
                            <a:rPr lang="en-US" sz="2400" b="0" i="0" smtClean="0">
                              <a:solidFill>
                                <a:schemeClr val="tx1"/>
                              </a:solidFill>
                              <a:latin typeface="Cambria Math" panose="02040503050406030204" pitchFamily="18" charset="0"/>
                              <a:ea typeface="Cambria Math" panose="02040503050406030204" pitchFamily="18" charset="0"/>
                            </a:rPr>
                            <m:t>cd</m:t>
                          </m:r>
                        </m:num>
                        <m:den>
                          <m:r>
                            <m:rPr>
                              <m:sty m:val="p"/>
                            </m:rPr>
                            <a:rPr lang="en-US" sz="2400" b="0" i="0" smtClean="0">
                              <a:solidFill>
                                <a:schemeClr val="tx1"/>
                              </a:solidFill>
                              <a:latin typeface="Cambria Math" panose="02040503050406030204" pitchFamily="18" charset="0"/>
                              <a:ea typeface="Cambria Math" panose="02040503050406030204" pitchFamily="18" charset="0"/>
                            </a:rPr>
                            <m:t>m</m:t>
                          </m:r>
                          <m:r>
                            <a:rPr lang="en-US" sz="2400" b="0" i="0" smtClean="0">
                              <a:solidFill>
                                <a:schemeClr val="tx1"/>
                              </a:solidFill>
                              <a:latin typeface="Cambria Math" panose="02040503050406030204" pitchFamily="18" charset="0"/>
                              <a:ea typeface="Cambria Math" panose="02040503050406030204" pitchFamily="18" charset="0"/>
                            </a:rPr>
                            <m:t>2</m:t>
                          </m:r>
                        </m:den>
                      </m:f>
                      <m:r>
                        <a:rPr lang="en-US" sz="2400" b="0" i="0" smtClean="0">
                          <a:solidFill>
                            <a:schemeClr val="tx1"/>
                          </a:solidFill>
                          <a:latin typeface="Cambria Math" panose="02040503050406030204" pitchFamily="18" charset="0"/>
                          <a:ea typeface="Cambria Math" panose="02040503050406030204" pitchFamily="18" charset="0"/>
                        </a:rPr>
                        <m:t>)</m:t>
                      </m:r>
                    </m:oMath>
                  </m:oMathPara>
                </a14:m>
                <a:endParaRPr lang="en-US" sz="2400" dirty="0">
                  <a:solidFill>
                    <a:schemeClr val="tx1"/>
                  </a:solidFill>
                </a:endParaRPr>
              </a:p>
            </p:txBody>
          </p:sp>
        </mc:Choice>
        <mc:Fallback xmlns="">
          <p:sp>
            <p:nvSpPr>
              <p:cNvPr id="5" name="TextBox 4">
                <a:extLst>
                  <a:ext uri="{FF2B5EF4-FFF2-40B4-BE49-F238E27FC236}">
                    <a16:creationId xmlns:a16="http://schemas.microsoft.com/office/drawing/2014/main" id="{FFADC618-63BE-1FFA-3DDF-49BC031610EF}"/>
                  </a:ext>
                </a:extLst>
              </p:cNvPr>
              <p:cNvSpPr txBox="1">
                <a:spLocks noRot="1" noChangeAspect="1" noMove="1" noResize="1" noEditPoints="1" noAdjustHandles="1" noChangeArrowheads="1" noChangeShapeType="1" noTextEdit="1"/>
              </p:cNvSpPr>
              <p:nvPr/>
            </p:nvSpPr>
            <p:spPr>
              <a:xfrm>
                <a:off x="1804350" y="2637080"/>
                <a:ext cx="4958171" cy="756682"/>
              </a:xfrm>
              <a:prstGeom prst="rect">
                <a:avLst/>
              </a:prstGeom>
              <a:blipFill>
                <a:blip r:embed="rId3"/>
                <a:stretch>
                  <a:fillRect/>
                </a:stretch>
              </a:blipFill>
            </p:spPr>
            <p:txBody>
              <a:bodyPr/>
              <a:lstStyle/>
              <a:p>
                <a:r>
                  <a:rPr lang="en-US">
                    <a:noFill/>
                  </a:rPr>
                  <a:t> </a:t>
                </a:r>
              </a:p>
            </p:txBody>
          </p:sp>
        </mc:Fallback>
      </mc:AlternateContent>
      <p:pic>
        <p:nvPicPr>
          <p:cNvPr id="6" name="Picture 5" descr="A light bulb with a light bulb and a light bulb with a light bulb and a light bulb with a light bulb and a light bulb with a light bulb and a light bulb with a light bulb&#10;&#10;Description automatically generated">
            <a:extLst>
              <a:ext uri="{FF2B5EF4-FFF2-40B4-BE49-F238E27FC236}">
                <a16:creationId xmlns:a16="http://schemas.microsoft.com/office/drawing/2014/main" id="{658B4923-B16F-8C2E-C3A0-5F99A95DC550}"/>
              </a:ext>
            </a:extLst>
          </p:cNvPr>
          <p:cNvPicPr/>
          <p:nvPr/>
        </p:nvPicPr>
        <p:blipFill>
          <a:blip r:embed="rId4">
            <a:extLst>
              <a:ext uri="{28A0092B-C50C-407E-A947-70E740481C1C}">
                <a14:useLocalDpi xmlns:a14="http://schemas.microsoft.com/office/drawing/2010/main" val="0"/>
              </a:ext>
            </a:extLst>
          </a:blip>
          <a:srcRect/>
          <a:stretch>
            <a:fillRect/>
          </a:stretch>
        </p:blipFill>
        <p:spPr>
          <a:xfrm>
            <a:off x="8049532" y="1796415"/>
            <a:ext cx="3590925" cy="2574909"/>
          </a:xfrm>
          <a:prstGeom prst="rect">
            <a:avLst/>
          </a:prstGeom>
          <a:noFill/>
          <a:ln>
            <a:noFill/>
            <a:prstDash/>
          </a:ln>
        </p:spPr>
      </p:pic>
      <p:sp>
        <p:nvSpPr>
          <p:cNvPr id="2" name="Rectangle 1"/>
          <p:cNvSpPr/>
          <p:nvPr/>
        </p:nvSpPr>
        <p:spPr>
          <a:xfrm>
            <a:off x="517339" y="4647095"/>
            <a:ext cx="11123118" cy="1200329"/>
          </a:xfrm>
          <a:prstGeom prst="rect">
            <a:avLst/>
          </a:prstGeom>
        </p:spPr>
        <p:txBody>
          <a:bodyPr wrap="square">
            <a:spAutoFit/>
          </a:bodyPr>
          <a:lstStyle/>
          <a:p>
            <a:pPr algn="just"/>
            <a:r>
              <a:rPr lang="vi-VN" sz="2400"/>
              <a:t>Ánh sáng có thể được phản xạ bởi bề mặt hoặc xuyên qua bề mặt. Độ chói là cơ sở để mô tả mức độ cảm nhận độ sáng; thực tế độ sáng vẫn bị ảnh hưởng bởi sự thích nghi của mắt, tỷ lệ phản xạ hay hấp thụ của bề mặt. </a:t>
            </a:r>
            <a:endParaRPr lang="en-US" sz="2400" dirty="0">
              <a:latin typeface="Arial" panose="020B0604020202020204" pitchFamily="34" charset="0"/>
            </a:endParaRPr>
          </a:p>
        </p:txBody>
      </p:sp>
    </p:spTree>
    <p:extLst>
      <p:ext uri="{BB962C8B-B14F-4D97-AF65-F5344CB8AC3E}">
        <p14:creationId xmlns:p14="http://schemas.microsoft.com/office/powerpoint/2010/main" val="21224800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4" y="813712"/>
            <a:ext cx="11123118" cy="495200"/>
          </a:xfrm>
        </p:spPr>
        <p:txBody>
          <a:bodyPr>
            <a:noAutofit/>
          </a:bodyPr>
          <a:lstStyle/>
          <a:p>
            <a:r>
              <a:rPr lang="en-US" dirty="0">
                <a:latin typeface="+mn-lt"/>
                <a:cs typeface="Times New Roman" panose="02020603050405020304" pitchFamily="18" charset="0"/>
              </a:rPr>
              <a:t>2</a:t>
            </a:r>
            <a:r>
              <a:rPr lang="en-US">
                <a:latin typeface="+mn-lt"/>
                <a:cs typeface="Times New Roman" panose="02020603050405020304" pitchFamily="18" charset="0"/>
              </a:rPr>
              <a:t>. </a:t>
            </a:r>
            <a:r>
              <a:rPr lang="en-US" smtClean="0">
                <a:latin typeface="+mn-lt"/>
                <a:cs typeface="Times New Roman" panose="02020603050405020304" pitchFamily="18" charset="0"/>
              </a:rPr>
              <a:t>Độ đồng đều</a:t>
            </a:r>
            <a:r>
              <a:rPr lang="en-US" dirty="0">
                <a:latin typeface="+mn-lt"/>
                <a:cs typeface="Times New Roman" panose="02020603050405020304" pitchFamily="18" charset="0"/>
              </a:rPr>
              <a:t/>
            </a:r>
            <a:br>
              <a:rPr lang="en-US" dirty="0">
                <a:latin typeface="+mn-lt"/>
                <a:cs typeface="Times New Roman" panose="02020603050405020304" pitchFamily="18" charset="0"/>
              </a:rPr>
            </a:br>
            <a:endParaRPr lang="en-VN" dirty="0">
              <a:solidFill>
                <a:schemeClr val="accent1">
                  <a:lumMod val="50000"/>
                </a:schemeClr>
              </a:solidFill>
            </a:endParaRPr>
          </a:p>
        </p:txBody>
      </p:sp>
      <p:sp>
        <p:nvSpPr>
          <p:cNvPr id="2" name="Rectangle 1"/>
          <p:cNvSpPr/>
          <p:nvPr/>
        </p:nvSpPr>
        <p:spPr>
          <a:xfrm>
            <a:off x="531854" y="1308912"/>
            <a:ext cx="11123118" cy="5632311"/>
          </a:xfrm>
          <a:prstGeom prst="rect">
            <a:avLst/>
          </a:prstGeom>
        </p:spPr>
        <p:txBody>
          <a:bodyPr wrap="square">
            <a:spAutoFit/>
          </a:bodyPr>
          <a:lstStyle/>
          <a:p>
            <a:pPr algn="just">
              <a:buFont typeface="Wingdings" panose="05000000000000000000" pitchFamily="2" charset="2"/>
              <a:buChar char="Ø"/>
            </a:pPr>
            <a:r>
              <a:rPr lang="en-US" altLang="en-US" sz="2400" smtClean="0">
                <a:latin typeface="Arial" panose="020B0604020202020204" pitchFamily="34" charset="0"/>
              </a:rPr>
              <a:t>  Độ </a:t>
            </a:r>
            <a:r>
              <a:rPr lang="en-US" altLang="en-US" sz="2400">
                <a:latin typeface="Arial" panose="020B0604020202020204" pitchFamily="34" charset="0"/>
              </a:rPr>
              <a:t>đồng đều đặc trưng cho sự đồng đều của độ rọi ở các khu vực khác </a:t>
            </a:r>
            <a:r>
              <a:rPr lang="en-US" altLang="en-US" sz="2400" smtClean="0">
                <a:latin typeface="Arial" panose="020B0604020202020204" pitchFamily="34" charset="0"/>
              </a:rPr>
              <a:t>nhau.</a:t>
            </a:r>
            <a:endParaRPr lang="en-US" altLang="en-US" sz="2400">
              <a:latin typeface="Arial" panose="020B0604020202020204" pitchFamily="34" charset="0"/>
            </a:endParaRPr>
          </a:p>
          <a:p>
            <a:pPr marL="457200" indent="-457200" algn="just">
              <a:buFont typeface="Wingdings" panose="05000000000000000000" pitchFamily="2" charset="2"/>
              <a:buChar char="Ø"/>
            </a:pPr>
            <a:r>
              <a:rPr lang="en-US" altLang="en-US" sz="2400" smtClean="0">
                <a:latin typeface="Arial" panose="020B0604020202020204" pitchFamily="34" charset="0"/>
              </a:rPr>
              <a:t>Ví dụ:</a:t>
            </a:r>
            <a:endParaRPr lang="en-US" altLang="en-US" sz="2400" dirty="0">
              <a:latin typeface="Arial" panose="020B0604020202020204" pitchFamily="34" charset="0"/>
            </a:endParaRPr>
          </a:p>
          <a:p>
            <a:pPr algn="just"/>
            <a:r>
              <a:rPr lang="en-US" altLang="en-US" sz="2400" dirty="0" smtClean="0">
                <a:latin typeface="Arial" panose="020B0604020202020204" pitchFamily="34" charset="0"/>
              </a:rPr>
              <a:t>	</a:t>
            </a:r>
            <a:r>
              <a:rPr lang="vi-VN" altLang="en-US" sz="2400" b="1" smtClean="0"/>
              <a:t>Tại </a:t>
            </a:r>
            <a:r>
              <a:rPr lang="vi-VN" altLang="en-US" sz="2400" b="1"/>
              <a:t>một nhà máy: </a:t>
            </a:r>
          </a:p>
          <a:p>
            <a:pPr marL="1257300" lvl="2" indent="-342900" algn="just">
              <a:buFont typeface="Arial" panose="020B0604020202020204" pitchFamily="34" charset="0"/>
              <a:buChar char="•"/>
            </a:pPr>
            <a:r>
              <a:rPr lang="vi-VN" altLang="en-US" sz="2400"/>
              <a:t>20% khoảng không cần chiếu sáng 300lux, 80% còn lại có thể chỉ cần 200 lux. </a:t>
            </a:r>
          </a:p>
          <a:p>
            <a:pPr marL="1257300" lvl="2" indent="-342900" algn="just">
              <a:buFont typeface="Arial" panose="020B0604020202020204" pitchFamily="34" charset="0"/>
              <a:buChar char="•"/>
            </a:pPr>
            <a:r>
              <a:rPr lang="vi-VN" altLang="en-US" sz="2400"/>
              <a:t>Nhưng khi thiết kế chiếu sáng lại thực hiện đồng nhất chiếu sáng toàn bộ nhà máy 300lux =&gt; Điều này là một sự hao phí rất lớn về năng lượng và tiền.</a:t>
            </a:r>
          </a:p>
          <a:p>
            <a:pPr lvl="2" algn="just"/>
            <a:r>
              <a:rPr lang="vi-VN" altLang="en-US" sz="2400" b="1"/>
              <a:t>Tại bàn làm việc: </a:t>
            </a:r>
          </a:p>
          <a:p>
            <a:pPr marL="1257300" lvl="2" indent="-342900" algn="just">
              <a:buFont typeface="Arial" panose="020B0604020202020204" pitchFamily="34" charset="0"/>
              <a:buChar char="•"/>
            </a:pPr>
            <a:r>
              <a:rPr lang="vi-VN" altLang="en-US" sz="2400"/>
              <a:t>Khi chiếu sáng không đồng nhất =&gt;Trên mặt bàn có các khoảng tối sáng không đều =&gt; Gây khó chịu cho người làm việc </a:t>
            </a:r>
          </a:p>
          <a:p>
            <a:pPr lvl="2" algn="just"/>
            <a:r>
              <a:rPr lang="en-US" altLang="en-US" sz="2400" smtClean="0">
                <a:latin typeface="Arial" panose="020B0604020202020204" pitchFamily="34" charset="0"/>
              </a:rPr>
              <a:t>		</a:t>
            </a:r>
          </a:p>
          <a:p>
            <a:pPr marL="455613" lvl="2" algn="just"/>
            <a:endParaRPr lang="en-US" altLang="en-US" sz="2400" dirty="0" smtClean="0">
              <a:latin typeface="Arial" panose="020B0604020202020204" pitchFamily="34" charset="0"/>
            </a:endParaRPr>
          </a:p>
          <a:p>
            <a:pPr lvl="1" algn="just"/>
            <a:endParaRPr lang="en-US" altLang="en-US" sz="2400" dirty="0" smtClean="0">
              <a:latin typeface="Arial" panose="020B0604020202020204" pitchFamily="34" charset="0"/>
            </a:endParaRPr>
          </a:p>
          <a:p>
            <a:pPr marL="457200" indent="-457200" algn="just">
              <a:buFont typeface="Wingdings" panose="05000000000000000000" pitchFamily="2" charset="2"/>
              <a:buChar char="Ø"/>
            </a:pPr>
            <a:endParaRPr lang="en-US" altLang="en-US" sz="2400" dirty="0">
              <a:latin typeface="Arial" panose="020B0604020202020204" pitchFamily="34" charset="0"/>
            </a:endParaRPr>
          </a:p>
        </p:txBody>
      </p:sp>
    </p:spTree>
    <p:extLst>
      <p:ext uri="{BB962C8B-B14F-4D97-AF65-F5344CB8AC3E}">
        <p14:creationId xmlns:p14="http://schemas.microsoft.com/office/powerpoint/2010/main" val="1470523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1" y="551597"/>
            <a:ext cx="11123118" cy="495200"/>
          </a:xfrm>
        </p:spPr>
        <p:txBody>
          <a:bodyPr>
            <a:noAutofit/>
          </a:bodyPr>
          <a:lstStyle/>
          <a:p>
            <a:r>
              <a:rPr lang="en-US" dirty="0">
                <a:latin typeface="+mn-lt"/>
                <a:cs typeface="Times New Roman" panose="02020603050405020304" pitchFamily="18" charset="0"/>
              </a:rPr>
              <a:t>3</a:t>
            </a:r>
            <a:r>
              <a:rPr lang="en-US">
                <a:latin typeface="+mn-lt"/>
                <a:cs typeface="Times New Roman" panose="02020603050405020304" pitchFamily="18" charset="0"/>
              </a:rPr>
              <a:t>. </a:t>
            </a:r>
            <a:r>
              <a:rPr lang="en-US" smtClean="0">
                <a:latin typeface="+mn-lt"/>
                <a:cs typeface="Times New Roman" panose="02020603050405020304" pitchFamily="18" charset="0"/>
              </a:rPr>
              <a:t>Chỉ số hoàn màu</a:t>
            </a:r>
            <a:endParaRPr lang="en-VN" dirty="0">
              <a:solidFill>
                <a:schemeClr val="accent1">
                  <a:lumMod val="50000"/>
                </a:schemeClr>
              </a:solidFill>
            </a:endParaRPr>
          </a:p>
        </p:txBody>
      </p:sp>
      <p:sp>
        <p:nvSpPr>
          <p:cNvPr id="2" name="Rectangle 1"/>
          <p:cNvSpPr/>
          <p:nvPr/>
        </p:nvSpPr>
        <p:spPr>
          <a:xfrm>
            <a:off x="531853" y="1323425"/>
            <a:ext cx="11123117" cy="830997"/>
          </a:xfrm>
          <a:prstGeom prst="rect">
            <a:avLst/>
          </a:prstGeom>
        </p:spPr>
        <p:txBody>
          <a:bodyPr wrap="square">
            <a:spAutoFit/>
          </a:bodyPr>
          <a:lstStyle/>
          <a:p>
            <a:pPr marL="342900" indent="-342900" algn="just">
              <a:lnSpc>
                <a:spcPct val="100000"/>
              </a:lnSpc>
              <a:spcBef>
                <a:spcPts val="0"/>
              </a:spcBef>
              <a:buClrTx/>
              <a:buFont typeface="Wingdings" panose="05000000000000000000" pitchFamily="2" charset="2"/>
              <a:buChar char="Ø"/>
            </a:pPr>
            <a:r>
              <a:rPr lang="vi-VN" altLang="en-US" sz="2400"/>
              <a:t>Chỉ số hoàn màu (ký hiệu là Ra hoặc CRI) phản ánh độ trung thực màu sắc của vật khi được nguồn sáng chiếu tới.</a:t>
            </a:r>
            <a:endParaRPr lang="en-US" altLang="en-US" sz="2400" dirty="0">
              <a:latin typeface="Arial" panose="020B0604020202020204" pitchFamily="34" charset="0"/>
            </a:endParaRPr>
          </a:p>
        </p:txBody>
      </p:sp>
      <p:graphicFrame>
        <p:nvGraphicFramePr>
          <p:cNvPr id="4" name="Object 2">
            <a:extLst>
              <a:ext uri="{FF2B5EF4-FFF2-40B4-BE49-F238E27FC236}">
                <a16:creationId xmlns:a16="http://schemas.microsoft.com/office/drawing/2014/main" id="{C2FC49D2-2D49-D3BF-08ED-66B1A9B06E63}"/>
              </a:ext>
            </a:extLst>
          </p:cNvPr>
          <p:cNvGraphicFramePr>
            <a:graphicFrameLocks noChangeAspect="1"/>
          </p:cNvGraphicFramePr>
          <p:nvPr>
            <p:extLst>
              <p:ext uri="{D42A27DB-BD31-4B8C-83A1-F6EECF244321}">
                <p14:modId xmlns:p14="http://schemas.microsoft.com/office/powerpoint/2010/main" val="4272268999"/>
              </p:ext>
            </p:extLst>
          </p:nvPr>
        </p:nvGraphicFramePr>
        <p:xfrm>
          <a:off x="1382486" y="2212479"/>
          <a:ext cx="3954463" cy="2438400"/>
        </p:xfrm>
        <a:graphic>
          <a:graphicData uri="http://schemas.openxmlformats.org/presentationml/2006/ole">
            <mc:AlternateContent xmlns:mc="http://schemas.openxmlformats.org/markup-compatibility/2006">
              <mc:Choice xmlns:v="urn:schemas-microsoft-com:vml" Requires="v">
                <p:oleObj spid="_x0000_s2067" name="Bitmap Image" r:id="rId4" imgW="5172797" imgH="2819794" progId="PBrush">
                  <p:embed/>
                </p:oleObj>
              </mc:Choice>
              <mc:Fallback>
                <p:oleObj name="Bitmap Image" r:id="rId4" imgW="5172797" imgH="2819794" progId="PBrush">
                  <p:embed/>
                  <p:pic>
                    <p:nvPicPr>
                      <p:cNvPr id="83972" name="Object 2">
                        <a:extLst>
                          <a:ext uri="{FF2B5EF4-FFF2-40B4-BE49-F238E27FC236}">
                            <a16:creationId xmlns:a16="http://schemas.microsoft.com/office/drawing/2014/main" id="{C2FC49D2-2D49-D3BF-08ED-66B1A9B06E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2486" y="2212479"/>
                        <a:ext cx="395446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8" descr="D:\EPU\TaiLieuChieuSang\ChieuSang\philips\training9_files\app_slate.jpe">
            <a:extLst>
              <a:ext uri="{FF2B5EF4-FFF2-40B4-BE49-F238E27FC236}">
                <a16:creationId xmlns:a16="http://schemas.microsoft.com/office/drawing/2014/main" id="{80015197-3689-98D3-D450-66E15954EC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8228" y="2212479"/>
            <a:ext cx="3810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31852" y="4708936"/>
            <a:ext cx="11123117" cy="1200329"/>
          </a:xfrm>
          <a:prstGeom prst="rect">
            <a:avLst/>
          </a:prstGeom>
        </p:spPr>
        <p:txBody>
          <a:bodyPr wrap="square">
            <a:spAutoFit/>
          </a:bodyPr>
          <a:lstStyle/>
          <a:p>
            <a:pPr marL="342900" indent="-342900" algn="just">
              <a:lnSpc>
                <a:spcPct val="100000"/>
              </a:lnSpc>
              <a:buClrTx/>
              <a:buFont typeface="Wingdings" panose="05000000000000000000" pitchFamily="2" charset="2"/>
              <a:buChar char="Ø"/>
            </a:pPr>
            <a:r>
              <a:rPr lang="vi-VN" altLang="en-US" sz="2400"/>
              <a:t>Ánh sáng mặt trời là Ra = 100. Nguồn sáng đèn đường cao áp natri có Ra = 26, nguồn sáng huỳnh quang Ra &gt; 70,... Chỉ số hoàn màu thấp sẽ phản ánh sai lệch màu sắc của vật.</a:t>
            </a:r>
            <a:endParaRPr lang="en-US" altLang="en-US" sz="2400" dirty="0">
              <a:latin typeface="Arial" panose="020B0604020202020204" pitchFamily="34" charset="0"/>
            </a:endParaRPr>
          </a:p>
        </p:txBody>
      </p:sp>
    </p:spTree>
    <p:extLst>
      <p:ext uri="{BB962C8B-B14F-4D97-AF65-F5344CB8AC3E}">
        <p14:creationId xmlns:p14="http://schemas.microsoft.com/office/powerpoint/2010/main" val="293424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02825" y="794691"/>
            <a:ext cx="11123118" cy="495200"/>
          </a:xfrm>
        </p:spPr>
        <p:txBody>
          <a:bodyPr>
            <a:noAutofit/>
          </a:bodyPr>
          <a:lstStyle/>
          <a:p>
            <a:r>
              <a:rPr lang="en-US" dirty="0">
                <a:latin typeface="+mn-lt"/>
                <a:cs typeface="Times New Roman" panose="02020603050405020304" pitchFamily="18" charset="0"/>
              </a:rPr>
              <a:t>4</a:t>
            </a:r>
            <a:r>
              <a:rPr lang="en-US">
                <a:latin typeface="+mn-lt"/>
                <a:cs typeface="Times New Roman" panose="02020603050405020304" pitchFamily="18" charset="0"/>
              </a:rPr>
              <a:t>. </a:t>
            </a:r>
            <a:r>
              <a:rPr lang="en-US" smtClean="0">
                <a:latin typeface="+mn-lt"/>
                <a:cs typeface="Times New Roman" panose="02020603050405020304" pitchFamily="18" charset="0"/>
              </a:rPr>
              <a:t>Nhiệt độ màu</a:t>
            </a:r>
            <a:r>
              <a:rPr lang="en-US" dirty="0">
                <a:latin typeface="+mn-lt"/>
                <a:cs typeface="Times New Roman" panose="02020603050405020304" pitchFamily="18" charset="0"/>
              </a:rPr>
              <a:t/>
            </a:r>
            <a:br>
              <a:rPr lang="en-US" dirty="0">
                <a:latin typeface="+mn-lt"/>
                <a:cs typeface="Times New Roman" panose="02020603050405020304" pitchFamily="18" charset="0"/>
              </a:rPr>
            </a:br>
            <a:endParaRPr lang="en-VN" dirty="0">
              <a:solidFill>
                <a:schemeClr val="accent1">
                  <a:lumMod val="50000"/>
                </a:schemeClr>
              </a:solidFill>
            </a:endParaRPr>
          </a:p>
        </p:txBody>
      </p:sp>
      <p:grpSp>
        <p:nvGrpSpPr>
          <p:cNvPr id="4" name="Group 13">
            <a:extLst>
              <a:ext uri="{FF2B5EF4-FFF2-40B4-BE49-F238E27FC236}">
                <a16:creationId xmlns:a16="http://schemas.microsoft.com/office/drawing/2014/main" id="{4594BD1C-7228-1160-712A-15C1FDA1A0CF}"/>
              </a:ext>
            </a:extLst>
          </p:cNvPr>
          <p:cNvGrpSpPr>
            <a:grpSpLocks/>
          </p:cNvGrpSpPr>
          <p:nvPr/>
        </p:nvGrpSpPr>
        <p:grpSpPr bwMode="auto">
          <a:xfrm>
            <a:off x="2385353" y="1290103"/>
            <a:ext cx="7358062" cy="3643313"/>
            <a:chOff x="723" y="273"/>
            <a:chExt cx="4320" cy="1968"/>
          </a:xfrm>
        </p:grpSpPr>
        <p:graphicFrame>
          <p:nvGraphicFramePr>
            <p:cNvPr id="5" name="Object 2">
              <a:extLst>
                <a:ext uri="{FF2B5EF4-FFF2-40B4-BE49-F238E27FC236}">
                  <a16:creationId xmlns:a16="http://schemas.microsoft.com/office/drawing/2014/main" id="{DC8F26B2-5011-6161-B43E-05106055942D}"/>
                </a:ext>
              </a:extLst>
            </p:cNvPr>
            <p:cNvGraphicFramePr>
              <a:graphicFrameLocks noChangeAspect="1"/>
            </p:cNvGraphicFramePr>
            <p:nvPr>
              <p:extLst>
                <p:ext uri="{D42A27DB-BD31-4B8C-83A1-F6EECF244321}">
                  <p14:modId xmlns:p14="http://schemas.microsoft.com/office/powerpoint/2010/main" val="733903888"/>
                </p:ext>
              </p:extLst>
            </p:nvPr>
          </p:nvGraphicFramePr>
          <p:xfrm>
            <a:off x="723" y="273"/>
            <a:ext cx="4320" cy="1968"/>
          </p:xfrm>
          <a:graphic>
            <a:graphicData uri="http://schemas.openxmlformats.org/presentationml/2006/ole">
              <mc:AlternateContent xmlns:mc="http://schemas.openxmlformats.org/markup-compatibility/2006">
                <mc:Choice xmlns:v="urn:schemas-microsoft-com:vml" Requires="v">
                  <p:oleObj spid="_x0000_s3091" name="Bitmap Image" r:id="rId4" imgW="5172797" imgH="2800741" progId="PBrush">
                    <p:embed/>
                  </p:oleObj>
                </mc:Choice>
                <mc:Fallback>
                  <p:oleObj name="Bitmap Image" r:id="rId4" imgW="5172797" imgH="2800741" progId="PBrush">
                    <p:embed/>
                    <p:pic>
                      <p:nvPicPr>
                        <p:cNvPr id="32774" name="Object 2">
                          <a:extLst>
                            <a:ext uri="{FF2B5EF4-FFF2-40B4-BE49-F238E27FC236}">
                              <a16:creationId xmlns:a16="http://schemas.microsoft.com/office/drawing/2014/main" id="{DC8F26B2-5011-6161-B43E-0510605594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 y="273"/>
                          <a:ext cx="4320" cy="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 name="Group 11">
              <a:extLst>
                <a:ext uri="{FF2B5EF4-FFF2-40B4-BE49-F238E27FC236}">
                  <a16:creationId xmlns:a16="http://schemas.microsoft.com/office/drawing/2014/main" id="{189A51A2-A5A6-B011-3A7A-56622711A16D}"/>
                </a:ext>
              </a:extLst>
            </p:cNvPr>
            <p:cNvGrpSpPr>
              <a:grpSpLocks/>
            </p:cNvGrpSpPr>
            <p:nvPr/>
          </p:nvGrpSpPr>
          <p:grpSpPr bwMode="auto">
            <a:xfrm>
              <a:off x="807" y="393"/>
              <a:ext cx="4068" cy="574"/>
              <a:chOff x="843" y="442"/>
              <a:chExt cx="4068" cy="574"/>
            </a:xfrm>
          </p:grpSpPr>
          <p:sp>
            <p:nvSpPr>
              <p:cNvPr id="7" name="Text Box 5">
                <a:extLst>
                  <a:ext uri="{FF2B5EF4-FFF2-40B4-BE49-F238E27FC236}">
                    <a16:creationId xmlns:a16="http://schemas.microsoft.com/office/drawing/2014/main" id="{6D00C8A5-EA3B-EA61-F449-0938A456FE41}"/>
                  </a:ext>
                </a:extLst>
              </p:cNvPr>
              <p:cNvSpPr txBox="1">
                <a:spLocks noChangeArrowheads="1"/>
              </p:cNvSpPr>
              <p:nvPr/>
            </p:nvSpPr>
            <p:spPr bwMode="auto">
              <a:xfrm>
                <a:off x="843" y="454"/>
                <a:ext cx="146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50000"/>
                  </a:spcBef>
                  <a:buClrTx/>
                  <a:buNone/>
                </a:pPr>
                <a:r>
                  <a:rPr lang="en-US" altLang="en-US" sz="1800">
                    <a:solidFill>
                      <a:srgbClr val="FFFFFF"/>
                    </a:solidFill>
                    <a:latin typeface="Arial" panose="020B0604020202020204" pitchFamily="34" charset="0"/>
                    <a:ea typeface="#9Slide02 Noi dung dai" panose="020B0604020202020204" charset="0"/>
                  </a:rPr>
                  <a:t>ánh sáng vàng tạo không khí  ấm áp</a:t>
                </a:r>
                <a:endParaRPr lang="en-US" altLang="en-US" sz="1800" dirty="0">
                  <a:solidFill>
                    <a:srgbClr val="FFFFFF"/>
                  </a:solidFill>
                  <a:latin typeface="Arial" panose="020B0604020202020204" pitchFamily="34" charset="0"/>
                  <a:ea typeface="#9Slide02 Noi dung dai" panose="020B0604020202020204" charset="0"/>
                </a:endParaRPr>
              </a:p>
            </p:txBody>
          </p:sp>
          <p:sp>
            <p:nvSpPr>
              <p:cNvPr id="8" name="Text Box 6">
                <a:extLst>
                  <a:ext uri="{FF2B5EF4-FFF2-40B4-BE49-F238E27FC236}">
                    <a16:creationId xmlns:a16="http://schemas.microsoft.com/office/drawing/2014/main" id="{1BC00343-A14E-5D7D-5CEA-6B322E4ECFD0}"/>
                  </a:ext>
                </a:extLst>
              </p:cNvPr>
              <p:cNvSpPr txBox="1">
                <a:spLocks noChangeArrowheads="1"/>
              </p:cNvSpPr>
              <p:nvPr/>
            </p:nvSpPr>
            <p:spPr bwMode="auto">
              <a:xfrm>
                <a:off x="2199" y="442"/>
                <a:ext cx="1280"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50000"/>
                  </a:spcBef>
                  <a:buClrTx/>
                  <a:buNone/>
                </a:pPr>
                <a:r>
                  <a:rPr lang="en-US" altLang="en-US" sz="1800">
                    <a:solidFill>
                      <a:srgbClr val="FFFFFF"/>
                    </a:solidFill>
                    <a:latin typeface="Arial" panose="020B0604020202020204" pitchFamily="34" charset="0"/>
                    <a:ea typeface="#9Slide02 Noi dung dai" panose="020B0604020202020204" charset="0"/>
                  </a:rPr>
                  <a:t>ánh sáng trắng tạo nên không khí lạnh</a:t>
                </a:r>
                <a:endParaRPr lang="en-US" altLang="en-US" sz="1800" dirty="0">
                  <a:solidFill>
                    <a:srgbClr val="FFFFFF"/>
                  </a:solidFill>
                  <a:latin typeface="Arial" panose="020B0604020202020204" pitchFamily="34" charset="0"/>
                  <a:ea typeface="#9Slide02 Noi dung dai" panose="020B0604020202020204" charset="0"/>
                </a:endParaRPr>
              </a:p>
            </p:txBody>
          </p:sp>
          <p:sp>
            <p:nvSpPr>
              <p:cNvPr id="9" name="Text Box 7">
                <a:extLst>
                  <a:ext uri="{FF2B5EF4-FFF2-40B4-BE49-F238E27FC236}">
                    <a16:creationId xmlns:a16="http://schemas.microsoft.com/office/drawing/2014/main" id="{60D67272-ADFC-CF14-7712-69EFD1111B9C}"/>
                  </a:ext>
                </a:extLst>
              </p:cNvPr>
              <p:cNvSpPr txBox="1">
                <a:spLocks noChangeArrowheads="1"/>
              </p:cNvSpPr>
              <p:nvPr/>
            </p:nvSpPr>
            <p:spPr bwMode="auto">
              <a:xfrm>
                <a:off x="3399" y="442"/>
                <a:ext cx="1512"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50000"/>
                  </a:spcBef>
                  <a:buClrTx/>
                  <a:buNone/>
                </a:pPr>
                <a:r>
                  <a:rPr lang="en-US" altLang="en-US" sz="1800">
                    <a:solidFill>
                      <a:srgbClr val="FFFFFF"/>
                    </a:solidFill>
                    <a:latin typeface="Arial" panose="020B0604020202020204" pitchFamily="34" charset="0"/>
                    <a:ea typeface="#9Slide02 Noi dung dai" panose="020B0604020202020204" charset="0"/>
                  </a:rPr>
                  <a:t>ánh sáng xanh rất gần với ánh sáng tự nhiên</a:t>
                </a:r>
              </a:p>
              <a:p>
                <a:pPr algn="ctr">
                  <a:lnSpc>
                    <a:spcPct val="100000"/>
                  </a:lnSpc>
                  <a:spcBef>
                    <a:spcPct val="50000"/>
                  </a:spcBef>
                  <a:buClrTx/>
                  <a:buNone/>
                </a:pPr>
                <a:r>
                  <a:rPr lang="en-US" altLang="en-US" sz="1800">
                    <a:solidFill>
                      <a:srgbClr val="FFFFFF"/>
                    </a:solidFill>
                    <a:latin typeface="Arial" panose="020B0604020202020204" pitchFamily="34" charset="0"/>
                    <a:ea typeface="#9Slide02 Noi dung dai" panose="020B0604020202020204" charset="0"/>
                  </a:rPr>
                  <a:t>¸</a:t>
                </a:r>
                <a:endParaRPr lang="en-US" altLang="en-US" sz="1800" dirty="0">
                  <a:solidFill>
                    <a:srgbClr val="FFFFFF"/>
                  </a:solidFill>
                  <a:latin typeface="Arial" panose="020B0604020202020204" pitchFamily="34" charset="0"/>
                  <a:ea typeface="#9Slide02 Noi dung dai" panose="020B0604020202020204" charset="0"/>
                </a:endParaRPr>
              </a:p>
            </p:txBody>
          </p:sp>
        </p:grpSp>
      </p:grpSp>
      <p:sp>
        <p:nvSpPr>
          <p:cNvPr id="2" name="Rectangle 1"/>
          <p:cNvSpPr/>
          <p:nvPr/>
        </p:nvSpPr>
        <p:spPr>
          <a:xfrm>
            <a:off x="502825" y="5000274"/>
            <a:ext cx="11123118" cy="830997"/>
          </a:xfrm>
          <a:prstGeom prst="rect">
            <a:avLst/>
          </a:prstGeom>
        </p:spPr>
        <p:txBody>
          <a:bodyPr wrap="square">
            <a:spAutoFit/>
          </a:bodyPr>
          <a:lstStyle/>
          <a:p>
            <a:pPr algn="just">
              <a:buFont typeface="Wingdings" panose="05000000000000000000" pitchFamily="2" charset="2"/>
              <a:buChar char="Ø"/>
            </a:pPr>
            <a:r>
              <a:rPr lang="en-US" altLang="en-US" sz="2400" b="1" smtClean="0">
                <a:solidFill>
                  <a:srgbClr val="FF0000"/>
                </a:solidFill>
              </a:rPr>
              <a:t> </a:t>
            </a:r>
            <a:r>
              <a:rPr lang="vi-VN" altLang="en-US" sz="2400" b="1" smtClean="0">
                <a:solidFill>
                  <a:srgbClr val="FF0000"/>
                </a:solidFill>
              </a:rPr>
              <a:t>Nhiệt </a:t>
            </a:r>
            <a:r>
              <a:rPr lang="vi-VN" altLang="en-US" sz="2400" b="1">
                <a:solidFill>
                  <a:srgbClr val="FF0000"/>
                </a:solidFill>
              </a:rPr>
              <a:t>độ màu </a:t>
            </a:r>
            <a:r>
              <a:rPr lang="vi-VN" altLang="en-US" sz="2400"/>
              <a:t>của bóng đèn là nhiệt độ của vật đen tuyệt đối mà ở nhiệt độ đó nó có cùng màu sắc với ánh sáng phát ra của bóng đèn. </a:t>
            </a:r>
            <a:endParaRPr lang="en-US" altLang="en-US" sz="2400" dirty="0">
              <a:latin typeface="Arial" panose="020B0604020202020204" pitchFamily="34" charset="0"/>
            </a:endParaRPr>
          </a:p>
        </p:txBody>
      </p:sp>
    </p:spTree>
    <p:extLst>
      <p:ext uri="{BB962C8B-B14F-4D97-AF65-F5344CB8AC3E}">
        <p14:creationId xmlns:p14="http://schemas.microsoft.com/office/powerpoint/2010/main" val="29195610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graphicFrame>
        <p:nvGraphicFramePr>
          <p:cNvPr id="10" name="Object 2">
            <a:extLst>
              <a:ext uri="{FF2B5EF4-FFF2-40B4-BE49-F238E27FC236}">
                <a16:creationId xmlns:a16="http://schemas.microsoft.com/office/drawing/2014/main" id="{19CE35AF-A312-43E3-164C-15F481638D2C}"/>
              </a:ext>
            </a:extLst>
          </p:cNvPr>
          <p:cNvGraphicFramePr>
            <a:graphicFrameLocks noChangeAspect="1"/>
          </p:cNvGraphicFramePr>
          <p:nvPr>
            <p:extLst>
              <p:ext uri="{D42A27DB-BD31-4B8C-83A1-F6EECF244321}">
                <p14:modId xmlns:p14="http://schemas.microsoft.com/office/powerpoint/2010/main" val="473319998"/>
              </p:ext>
            </p:extLst>
          </p:nvPr>
        </p:nvGraphicFramePr>
        <p:xfrm>
          <a:off x="1911484" y="1916639"/>
          <a:ext cx="8305800" cy="3357562"/>
        </p:xfrm>
        <a:graphic>
          <a:graphicData uri="http://schemas.openxmlformats.org/presentationml/2006/ole">
            <mc:AlternateContent xmlns:mc="http://schemas.openxmlformats.org/markup-compatibility/2006">
              <mc:Choice xmlns:v="urn:schemas-microsoft-com:vml" Requires="v">
                <p:oleObj spid="_x0000_s4117" name="Bitmap Image" r:id="rId4" imgW="5210902" imgH="2828571" progId="PBrush">
                  <p:embed/>
                </p:oleObj>
              </mc:Choice>
              <mc:Fallback>
                <p:oleObj name="Bitmap Image" r:id="rId4" imgW="5210902" imgH="2828571" progId="PBrush">
                  <p:embed/>
                  <p:pic>
                    <p:nvPicPr>
                      <p:cNvPr id="101380" name="Object 2">
                        <a:extLst>
                          <a:ext uri="{FF2B5EF4-FFF2-40B4-BE49-F238E27FC236}">
                            <a16:creationId xmlns:a16="http://schemas.microsoft.com/office/drawing/2014/main" id="{19CE35AF-A312-43E3-164C-15F481638D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1484" y="1916639"/>
                        <a:ext cx="8305800"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10"/>
          <p:cNvSpPr/>
          <p:nvPr/>
        </p:nvSpPr>
        <p:spPr>
          <a:xfrm>
            <a:off x="502825" y="1323426"/>
            <a:ext cx="11123118" cy="400110"/>
          </a:xfrm>
          <a:prstGeom prst="rect">
            <a:avLst/>
          </a:prstGeom>
        </p:spPr>
        <p:txBody>
          <a:bodyPr wrap="square">
            <a:spAutoFit/>
          </a:bodyPr>
          <a:lstStyle/>
          <a:p>
            <a:pPr algn="just">
              <a:spcBef>
                <a:spcPct val="20000"/>
              </a:spcBef>
              <a:defRPr/>
            </a:pPr>
            <a:r>
              <a:rPr lang="vi-VN" sz="2000"/>
              <a:t>Màu ánh sáng được thể hiện thông qua nhiệt độ màu (được đo bằng độ </a:t>
            </a:r>
            <a:r>
              <a:rPr lang="vi-VN" sz="2000" smtClean="0"/>
              <a:t>Kelvin).</a:t>
            </a:r>
            <a:endParaRPr lang="en-US" sz="2000" dirty="0">
              <a:latin typeface="Arial" panose="020B0604020202020204" pitchFamily="34" charset="0"/>
            </a:endParaRPr>
          </a:p>
        </p:txBody>
      </p:sp>
      <p:sp>
        <p:nvSpPr>
          <p:cNvPr id="12" name="Rectangle 5">
            <a:extLst>
              <a:ext uri="{FF2B5EF4-FFF2-40B4-BE49-F238E27FC236}">
                <a16:creationId xmlns:a16="http://schemas.microsoft.com/office/drawing/2014/main" id="{51C66DD4-AD40-9716-B8DA-0E5E152CC92F}"/>
              </a:ext>
            </a:extLst>
          </p:cNvPr>
          <p:cNvSpPr>
            <a:spLocks noChangeArrowheads="1"/>
          </p:cNvSpPr>
          <p:nvPr/>
        </p:nvSpPr>
        <p:spPr bwMode="auto">
          <a:xfrm>
            <a:off x="502825" y="5467305"/>
            <a:ext cx="1045632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860425">
              <a:spcBef>
                <a:spcPct val="20000"/>
              </a:spcBef>
              <a:buClr>
                <a:srgbClr val="00783C"/>
              </a:buClr>
              <a:buChar char="»"/>
              <a:defRPr sz="2000">
                <a:solidFill>
                  <a:schemeClr val="tx1"/>
                </a:solidFill>
                <a:latin typeface="Trebuchet MS" panose="020B0603020202020204" pitchFamily="34" charset="0"/>
              </a:defRPr>
            </a:lvl5pPr>
            <a:lvl6pPr marL="13176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17748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22320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26892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lvl="4" algn="ctr">
              <a:buClrTx/>
              <a:buNone/>
            </a:pPr>
            <a:r>
              <a:rPr lang="en-US" altLang="en-US" sz="1600" b="1">
                <a:solidFill>
                  <a:srgbClr val="FFC000"/>
                </a:solidFill>
                <a:latin typeface="Arial" panose="020B0604020202020204" pitchFamily="34" charset="0"/>
                <a:ea typeface="#9Slide02 Noi dung dai" panose="020B0604020202020204" charset="0"/>
              </a:rPr>
              <a:t>Ánh sáng ấm </a:t>
            </a:r>
            <a:r>
              <a:rPr lang="en-US" altLang="en-US" sz="1600" b="1" smtClean="0">
                <a:solidFill>
                  <a:srgbClr val="FFC000"/>
                </a:solidFill>
                <a:latin typeface="Arial" panose="020B0604020202020204" pitchFamily="34" charset="0"/>
                <a:ea typeface="#9Slide02 Noi dung dai" panose="020B0604020202020204" charset="0"/>
              </a:rPr>
              <a:t>&lt; </a:t>
            </a:r>
            <a:r>
              <a:rPr lang="en-US" altLang="en-US" sz="1600" b="1">
                <a:solidFill>
                  <a:srgbClr val="FFC000"/>
                </a:solidFill>
                <a:latin typeface="Arial" panose="020B0604020202020204" pitchFamily="34" charset="0"/>
                <a:ea typeface="#9Slide02 Noi dung dai" panose="020B0604020202020204" charset="0"/>
              </a:rPr>
              <a:t>3000K  </a:t>
            </a:r>
            <a:r>
              <a:rPr lang="en-US" altLang="en-US" sz="1600" b="1">
                <a:latin typeface="Arial" panose="020B0604020202020204" pitchFamily="34" charset="0"/>
                <a:ea typeface="#9Slide02 Noi dung dai" panose="020B0604020202020204" charset="0"/>
              </a:rPr>
              <a:t>Ánh sáng trắng trung tính = 3000 – 5000K </a:t>
            </a:r>
            <a:r>
              <a:rPr lang="en-US" altLang="en-US" sz="1600" b="1">
                <a:solidFill>
                  <a:srgbClr val="00B0F0"/>
                </a:solidFill>
                <a:latin typeface="Arial" panose="020B0604020202020204" pitchFamily="34" charset="0"/>
                <a:ea typeface="#9Slide02 Noi dung dai" panose="020B0604020202020204" charset="0"/>
              </a:rPr>
              <a:t> Anh sáng trắng lạnh </a:t>
            </a:r>
            <a:r>
              <a:rPr lang="en-US" altLang="en-US" sz="1600" b="1" smtClean="0">
                <a:solidFill>
                  <a:srgbClr val="00B0F0"/>
                </a:solidFill>
                <a:latin typeface="Arial" panose="020B0604020202020204" pitchFamily="34" charset="0"/>
                <a:ea typeface="#9Slide02 Noi dung dai" panose="020B0604020202020204" charset="0"/>
              </a:rPr>
              <a:t>&gt; 5000K</a:t>
            </a:r>
            <a:endParaRPr lang="en-US" altLang="en-US" sz="1600" b="1" dirty="0">
              <a:solidFill>
                <a:srgbClr val="00B0F0"/>
              </a:solidFill>
              <a:latin typeface="Arial" panose="020B0604020202020204" pitchFamily="34" charset="0"/>
              <a:ea typeface="#9Slide02 Noi dung dai" panose="020B0604020202020204" charset="0"/>
            </a:endParaRPr>
          </a:p>
        </p:txBody>
      </p:sp>
      <p:sp>
        <p:nvSpPr>
          <p:cNvPr id="7" name="Title 2">
            <a:extLst>
              <a:ext uri="{FF2B5EF4-FFF2-40B4-BE49-F238E27FC236}">
                <a16:creationId xmlns:a16="http://schemas.microsoft.com/office/drawing/2014/main" id="{B0F457C3-2233-5CB3-D1FD-9785735D8B31}"/>
              </a:ext>
            </a:extLst>
          </p:cNvPr>
          <p:cNvSpPr>
            <a:spLocks noGrp="1"/>
          </p:cNvSpPr>
          <p:nvPr>
            <p:ph type="title"/>
          </p:nvPr>
        </p:nvSpPr>
        <p:spPr>
          <a:xfrm>
            <a:off x="502825" y="794691"/>
            <a:ext cx="11123118" cy="495200"/>
          </a:xfrm>
        </p:spPr>
        <p:txBody>
          <a:bodyPr>
            <a:noAutofit/>
          </a:bodyPr>
          <a:lstStyle/>
          <a:p>
            <a:r>
              <a:rPr lang="en-US" dirty="0">
                <a:latin typeface="+mn-lt"/>
                <a:cs typeface="Times New Roman" panose="02020603050405020304" pitchFamily="18" charset="0"/>
              </a:rPr>
              <a:t>4</a:t>
            </a:r>
            <a:r>
              <a:rPr lang="en-US">
                <a:latin typeface="+mn-lt"/>
                <a:cs typeface="Times New Roman" panose="02020603050405020304" pitchFamily="18" charset="0"/>
              </a:rPr>
              <a:t>. </a:t>
            </a:r>
            <a:r>
              <a:rPr lang="en-US" smtClean="0">
                <a:latin typeface="+mn-lt"/>
                <a:cs typeface="Times New Roman" panose="02020603050405020304" pitchFamily="18" charset="0"/>
              </a:rPr>
              <a:t>Nhiệt độ màu</a:t>
            </a:r>
            <a:r>
              <a:rPr lang="en-US" dirty="0">
                <a:latin typeface="+mn-lt"/>
                <a:cs typeface="Times New Roman" panose="02020603050405020304" pitchFamily="18" charset="0"/>
              </a:rPr>
              <a:t/>
            </a:r>
            <a:br>
              <a:rPr lang="en-US" dirty="0">
                <a:latin typeface="+mn-lt"/>
                <a:cs typeface="Times New Roman" panose="02020603050405020304" pitchFamily="18" charset="0"/>
              </a:rPr>
            </a:br>
            <a:endParaRPr lang="en-VN" dirty="0">
              <a:solidFill>
                <a:schemeClr val="accent1">
                  <a:lumMod val="50000"/>
                </a:schemeClr>
              </a:solidFill>
            </a:endParaRPr>
          </a:p>
        </p:txBody>
      </p:sp>
    </p:spTree>
    <p:extLst>
      <p:ext uri="{BB962C8B-B14F-4D97-AF65-F5344CB8AC3E}">
        <p14:creationId xmlns:p14="http://schemas.microsoft.com/office/powerpoint/2010/main" val="414531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Xác định nhiệt độ màu</a:t>
            </a:r>
            <a:endParaRPr lang="en-VN" dirty="0">
              <a:solidFill>
                <a:schemeClr val="accent1">
                  <a:lumMod val="50000"/>
                </a:schemeClr>
              </a:solidFill>
            </a:endParaRPr>
          </a:p>
        </p:txBody>
      </p:sp>
      <p:pic>
        <p:nvPicPr>
          <p:cNvPr id="4" name="Picture 16">
            <a:extLst>
              <a:ext uri="{FF2B5EF4-FFF2-40B4-BE49-F238E27FC236}">
                <a16:creationId xmlns:a16="http://schemas.microsoft.com/office/drawing/2014/main" id="{79272C07-F0D7-3265-F639-7E62AB618B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496" y="1558246"/>
            <a:ext cx="7742299" cy="378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a:extLst>
              <a:ext uri="{FF2B5EF4-FFF2-40B4-BE49-F238E27FC236}">
                <a16:creationId xmlns:a16="http://schemas.microsoft.com/office/drawing/2014/main" id="{F6FF05D8-7A6A-A85D-88B7-178999CCFAAE}"/>
              </a:ext>
            </a:extLst>
          </p:cNvPr>
          <p:cNvSpPr txBox="1">
            <a:spLocks noChangeArrowheads="1"/>
          </p:cNvSpPr>
          <p:nvPr/>
        </p:nvSpPr>
        <p:spPr bwMode="auto">
          <a:xfrm>
            <a:off x="3738563" y="5559425"/>
            <a:ext cx="48577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b="1"/>
              <a:t>Biểu đồ kruithof</a:t>
            </a:r>
            <a:endParaRPr lang="en-US" altLang="en-US" sz="2000" b="1" dirty="0"/>
          </a:p>
        </p:txBody>
      </p:sp>
      <p:pic>
        <p:nvPicPr>
          <p:cNvPr id="2" name="Picture 1"/>
          <p:cNvPicPr>
            <a:picLocks noChangeAspect="1"/>
          </p:cNvPicPr>
          <p:nvPr/>
        </p:nvPicPr>
        <p:blipFill>
          <a:blip r:embed="rId4"/>
          <a:stretch>
            <a:fillRect/>
          </a:stretch>
        </p:blipFill>
        <p:spPr>
          <a:xfrm>
            <a:off x="2482757" y="1558246"/>
            <a:ext cx="409632" cy="227238"/>
          </a:xfrm>
          <a:prstGeom prst="rect">
            <a:avLst/>
          </a:prstGeom>
        </p:spPr>
      </p:pic>
      <p:sp>
        <p:nvSpPr>
          <p:cNvPr id="6" name="TextBox 10">
            <a:extLst>
              <a:ext uri="{FF2B5EF4-FFF2-40B4-BE49-F238E27FC236}">
                <a16:creationId xmlns:a16="http://schemas.microsoft.com/office/drawing/2014/main" id="{F6FF05D8-7A6A-A85D-88B7-178999CCFAAE}"/>
              </a:ext>
            </a:extLst>
          </p:cNvPr>
          <p:cNvSpPr txBox="1">
            <a:spLocks noChangeArrowheads="1"/>
          </p:cNvSpPr>
          <p:nvPr/>
        </p:nvSpPr>
        <p:spPr bwMode="auto">
          <a:xfrm>
            <a:off x="2175527" y="1340078"/>
            <a:ext cx="14337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mtClean="0"/>
              <a:t>Độ</a:t>
            </a:r>
            <a:endParaRPr lang="en-US" altLang="en-US" dirty="0"/>
          </a:p>
        </p:txBody>
      </p:sp>
    </p:spTree>
    <p:extLst>
      <p:ext uri="{BB962C8B-B14F-4D97-AF65-F5344CB8AC3E}">
        <p14:creationId xmlns:p14="http://schemas.microsoft.com/office/powerpoint/2010/main" val="24209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z="2800" smtClean="0">
                <a:latin typeface="+mn-lt"/>
                <a:cs typeface="Times New Roman" panose="02020603050405020304" pitchFamily="18" charset="0"/>
              </a:rPr>
              <a:t>Xác định chỉ số màu Ra (CRI)</a:t>
            </a:r>
            <a:endParaRPr lang="en-US" sz="2800" dirty="0">
              <a:latin typeface="+mn-lt"/>
              <a:cs typeface="Times New Roman" panose="02020603050405020304" pitchFamily="18" charset="0"/>
            </a:endParaRPr>
          </a:p>
        </p:txBody>
      </p:sp>
      <p:graphicFrame>
        <p:nvGraphicFramePr>
          <p:cNvPr id="5" name="Table 4">
            <a:extLst>
              <a:ext uri="{FF2B5EF4-FFF2-40B4-BE49-F238E27FC236}">
                <a16:creationId xmlns:a16="http://schemas.microsoft.com/office/drawing/2014/main" id="{EDFD3042-EEF0-DCC8-D3E2-27BCA2A12102}"/>
              </a:ext>
            </a:extLst>
          </p:cNvPr>
          <p:cNvGraphicFramePr>
            <a:graphicFrameLocks noGrp="1"/>
          </p:cNvGraphicFramePr>
          <p:nvPr>
            <p:extLst>
              <p:ext uri="{D42A27DB-BD31-4B8C-83A1-F6EECF244321}">
                <p14:modId xmlns:p14="http://schemas.microsoft.com/office/powerpoint/2010/main" val="4276904456"/>
              </p:ext>
            </p:extLst>
          </p:nvPr>
        </p:nvGraphicFramePr>
        <p:xfrm>
          <a:off x="517338" y="1388660"/>
          <a:ext cx="11123119" cy="3902589"/>
        </p:xfrm>
        <a:graphic>
          <a:graphicData uri="http://schemas.openxmlformats.org/drawingml/2006/table">
            <a:tbl>
              <a:tblPr/>
              <a:tblGrid>
                <a:gridCol w="1463569">
                  <a:extLst>
                    <a:ext uri="{9D8B030D-6E8A-4147-A177-3AD203B41FA5}">
                      <a16:colId xmlns:a16="http://schemas.microsoft.com/office/drawing/2014/main" val="20000"/>
                    </a:ext>
                  </a:extLst>
                </a:gridCol>
                <a:gridCol w="2892445">
                  <a:extLst>
                    <a:ext uri="{9D8B030D-6E8A-4147-A177-3AD203B41FA5}">
                      <a16:colId xmlns:a16="http://schemas.microsoft.com/office/drawing/2014/main" val="20001"/>
                    </a:ext>
                  </a:extLst>
                </a:gridCol>
                <a:gridCol w="6767105">
                  <a:extLst>
                    <a:ext uri="{9D8B030D-6E8A-4147-A177-3AD203B41FA5}">
                      <a16:colId xmlns:a16="http://schemas.microsoft.com/office/drawing/2014/main" val="20002"/>
                    </a:ext>
                  </a:extLst>
                </a:gridCol>
              </a:tblGrid>
              <a:tr h="464607">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err="1">
                          <a:ln>
                            <a:noFill/>
                          </a:ln>
                          <a:solidFill>
                            <a:srgbClr val="FFFFFF"/>
                          </a:solidFill>
                          <a:effectLst/>
                          <a:latin typeface="Arial" pitchFamily="34" charset="0"/>
                          <a:cs typeface="Arial" pitchFamily="34" charset="0"/>
                        </a:rPr>
                        <a:t>Nhóm</a:t>
                      </a:r>
                      <a:endParaRPr kumimoji="0" lang="en-US" sz="2000" b="1" i="0" u="none" strike="noStrike" cap="none" normalizeH="0" baseline="0" dirty="0">
                        <a:ln>
                          <a:noFill/>
                        </a:ln>
                        <a:solidFill>
                          <a:srgbClr val="FFFFFF"/>
                        </a:solidFill>
                        <a:effectLst/>
                        <a:latin typeface="Arial" pitchFamily="34" charset="0"/>
                        <a:cs typeface="Arial" pitchFamily="34" charset="0"/>
                      </a:endParaRP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FFFF"/>
                          </a:solidFill>
                          <a:effectLst/>
                          <a:latin typeface="Arial" pitchFamily="34" charset="0"/>
                          <a:cs typeface="Arial" pitchFamily="34" charset="0"/>
                        </a:rPr>
                        <a:t>Ra</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fr-FR" sz="2000" b="1" i="0" u="none" strike="noStrike" cap="none" normalizeH="0" baseline="0" dirty="0" err="1">
                          <a:ln>
                            <a:noFill/>
                          </a:ln>
                          <a:solidFill>
                            <a:srgbClr val="FFFFFF"/>
                          </a:solidFill>
                          <a:effectLst/>
                          <a:latin typeface="Arial" panose="020B0604020202020204" pitchFamily="34" charset="0"/>
                          <a:cs typeface="Arial" pitchFamily="34" charset="0"/>
                        </a:rPr>
                        <a:t>Lĩnh</a:t>
                      </a:r>
                      <a:r>
                        <a:rPr kumimoji="0" lang="fr-FR" sz="2000" b="1" i="0" u="none" strike="noStrike" cap="none" normalizeH="0" baseline="0" dirty="0">
                          <a:ln>
                            <a:noFill/>
                          </a:ln>
                          <a:solidFill>
                            <a:srgbClr val="FFFFFF"/>
                          </a:solidFill>
                          <a:effectLst/>
                          <a:latin typeface="Arial" panose="020B0604020202020204" pitchFamily="34" charset="0"/>
                          <a:cs typeface="Arial" pitchFamily="34" charset="0"/>
                        </a:rPr>
                        <a:t> </a:t>
                      </a:r>
                      <a:r>
                        <a:rPr kumimoji="0" lang="fr-FR" sz="2000" b="1" i="0" u="none" strike="noStrike" cap="none" normalizeH="0" baseline="0" dirty="0" err="1">
                          <a:ln>
                            <a:noFill/>
                          </a:ln>
                          <a:solidFill>
                            <a:srgbClr val="FFFFFF"/>
                          </a:solidFill>
                          <a:effectLst/>
                          <a:latin typeface="Arial" panose="020B0604020202020204" pitchFamily="34" charset="0"/>
                          <a:cs typeface="Arial" pitchFamily="34" charset="0"/>
                        </a:rPr>
                        <a:t>vực</a:t>
                      </a:r>
                      <a:r>
                        <a:rPr kumimoji="0" lang="fr-FR" sz="2000" b="1" i="0" u="none" strike="noStrike" cap="none" normalizeH="0" baseline="0" dirty="0">
                          <a:ln>
                            <a:noFill/>
                          </a:ln>
                          <a:solidFill>
                            <a:srgbClr val="FFFFFF"/>
                          </a:solidFill>
                          <a:effectLst/>
                          <a:latin typeface="Arial" panose="020B0604020202020204" pitchFamily="34" charset="0"/>
                          <a:cs typeface="Arial" pitchFamily="34" charset="0"/>
                        </a:rPr>
                        <a:t> </a:t>
                      </a:r>
                      <a:r>
                        <a:rPr kumimoji="0" lang="fr-FR" sz="2000" b="1" i="0" u="none" strike="noStrike" cap="none" normalizeH="0" baseline="0" dirty="0" err="1">
                          <a:ln>
                            <a:noFill/>
                          </a:ln>
                          <a:solidFill>
                            <a:srgbClr val="FFFFFF"/>
                          </a:solidFill>
                          <a:effectLst/>
                          <a:latin typeface="Arial" panose="020B0604020202020204" pitchFamily="34" charset="0"/>
                          <a:cs typeface="Arial" pitchFamily="34" charset="0"/>
                        </a:rPr>
                        <a:t>áp</a:t>
                      </a:r>
                      <a:r>
                        <a:rPr kumimoji="0" lang="fr-FR" sz="2000" b="1" i="0" u="none" strike="noStrike" cap="none" normalizeH="0" baseline="0" dirty="0">
                          <a:ln>
                            <a:noFill/>
                          </a:ln>
                          <a:solidFill>
                            <a:srgbClr val="FFFFFF"/>
                          </a:solidFill>
                          <a:effectLst/>
                          <a:latin typeface="Arial" panose="020B0604020202020204" pitchFamily="34" charset="0"/>
                          <a:cs typeface="Arial" pitchFamily="34" charset="0"/>
                        </a:rPr>
                        <a:t> </a:t>
                      </a:r>
                      <a:r>
                        <a:rPr kumimoji="0" lang="fr-FR" sz="2000" b="1" i="0" u="none" strike="noStrike" cap="none" normalizeH="0" baseline="0" dirty="0" err="1">
                          <a:ln>
                            <a:noFill/>
                          </a:ln>
                          <a:solidFill>
                            <a:srgbClr val="FFFFFF"/>
                          </a:solidFill>
                          <a:effectLst/>
                          <a:latin typeface="Arial" panose="020B0604020202020204" pitchFamily="34" charset="0"/>
                          <a:cs typeface="Arial" pitchFamily="34" charset="0"/>
                        </a:rPr>
                        <a:t>dụng</a:t>
                      </a:r>
                      <a:r>
                        <a:rPr kumimoji="0" lang="en-US" sz="2000" b="1" i="0" u="none" strike="noStrike" cap="none" normalizeH="0" baseline="0" dirty="0">
                          <a:ln>
                            <a:noFill/>
                          </a:ln>
                          <a:solidFill>
                            <a:srgbClr val="FFFFFF"/>
                          </a:solidFill>
                          <a:effectLst/>
                          <a:latin typeface="Arial" pitchFamily="34" charset="0"/>
                          <a:cs typeface="Arial" pitchFamily="34" charset="0"/>
                        </a:rPr>
                        <a:t> </a:t>
                      </a: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63382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itchFamily="34" charset="0"/>
                          <a:cs typeface="Arial" pitchFamily="34" charset="0"/>
                        </a:rPr>
                        <a:t>1A</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Ra ≥ 90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Rất</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tốt</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những</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nơi</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đòi</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hỏi</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sự</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thể</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hiện</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màu</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quan</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trọng</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hàng</a:t>
                      </a:r>
                      <a:r>
                        <a:rPr kumimoji="0" lang="fr-FR"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fr-FR" sz="2000" b="0" i="0" u="none" strike="noStrike" cap="none" normalizeH="0" baseline="0" dirty="0" err="1">
                          <a:ln>
                            <a:noFill/>
                          </a:ln>
                          <a:solidFill>
                            <a:srgbClr val="000000"/>
                          </a:solidFill>
                          <a:effectLst/>
                          <a:latin typeface="Arial" panose="020B0604020202020204" pitchFamily="34" charset="0"/>
                          <a:cs typeface="Arial" pitchFamily="34" charset="0"/>
                        </a:rPr>
                        <a:t>đầu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1"/>
                  </a:ext>
                </a:extLst>
              </a:tr>
              <a:tr h="63382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itchFamily="34" charset="0"/>
                          <a:cs typeface="Arial" pitchFamily="34" charset="0"/>
                        </a:rPr>
                        <a:t>1B</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80 ≤ Ra &lt; 90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Tốt</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sử</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dụng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những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nơi</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cần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thiết</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phản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ánh</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màu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sắc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chính</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xác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3382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itchFamily="34" charset="0"/>
                          <a:cs typeface="Arial" pitchFamily="34" charset="0"/>
                        </a:rPr>
                        <a:t>2</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60 ≤ Ra &lt; 80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Trung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bình</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sử</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dụng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những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nơi</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thể</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hiện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màu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vừa</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phải</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3"/>
                  </a:ext>
                </a:extLst>
              </a:tr>
              <a:tr h="63382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itchFamily="34" charset="0"/>
                          <a:cs typeface="Arial" pitchFamily="34" charset="0"/>
                        </a:rPr>
                        <a:t>3</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40 ≤ Ra &lt; 60</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Thấp</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sử</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dụng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những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nơi</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không</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cần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yêu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cầu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về</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sự</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diễn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sắc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63382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itchFamily="34" charset="0"/>
                          <a:cs typeface="Arial" pitchFamily="34" charset="0"/>
                        </a:rPr>
                        <a:t>4</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20 ≤ Ra &lt; 40</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Rất</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thấp</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các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màu</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sắc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của</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vật</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được</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CS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hoàn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toàn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bị</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biến</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r>
                        <a:rPr kumimoji="0" lang="en-US" sz="2000" b="0" i="0" u="none" strike="noStrike" cap="none" normalizeH="0" baseline="0" dirty="0" err="1">
                          <a:ln>
                            <a:noFill/>
                          </a:ln>
                          <a:solidFill>
                            <a:srgbClr val="000000"/>
                          </a:solidFill>
                          <a:effectLst/>
                          <a:latin typeface="Arial" panose="020B0604020202020204" pitchFamily="34" charset="0"/>
                          <a:cs typeface="Arial" pitchFamily="34" charset="0"/>
                        </a:rPr>
                        <a:t>đổi</a:t>
                      </a:r>
                      <a:r>
                        <a:rPr kumimoji="0" lang="en-US" sz="2000" b="0" i="0" u="none" strike="noStrike" cap="none" normalizeH="0" baseline="0" dirty="0">
                          <a:ln>
                            <a:noFill/>
                          </a:ln>
                          <a:solidFill>
                            <a:srgbClr val="000000"/>
                          </a:solidFill>
                          <a:effectLst/>
                          <a:latin typeface="Arial" panose="020B0604020202020204" pitchFamily="34" charset="0"/>
                          <a:cs typeface="Arial" pitchFamily="34" charset="0"/>
                        </a:rPr>
                        <a:t> </a:t>
                      </a:r>
                      <a:endParaRPr kumimoji="0" lang="en-US" sz="20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787026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0986" y="549854"/>
            <a:ext cx="11123118" cy="495200"/>
          </a:xfrm>
        </p:spPr>
        <p:txBody>
          <a:bodyPr>
            <a:noAutofit/>
          </a:bodyPr>
          <a:lstStyle/>
          <a:p>
            <a:r>
              <a:rPr lang="en-US" smtClean="0">
                <a:latin typeface="+mn-lt"/>
                <a:cs typeface="Times New Roman" panose="02020603050405020304" pitchFamily="18" charset="0"/>
              </a:rPr>
              <a:t>Tiêu chuẩn độ rọi và độ chói</a:t>
            </a:r>
            <a:endParaRPr lang="en-VN" dirty="0">
              <a:solidFill>
                <a:schemeClr val="accent1">
                  <a:lumMod val="50000"/>
                </a:schemeClr>
              </a:solidFill>
            </a:endParaRPr>
          </a:p>
        </p:txBody>
      </p:sp>
      <p:sp>
        <p:nvSpPr>
          <p:cNvPr id="5" name="Content Placeholder 2">
            <a:extLst>
              <a:ext uri="{FF2B5EF4-FFF2-40B4-BE49-F238E27FC236}">
                <a16:creationId xmlns:a16="http://schemas.microsoft.com/office/drawing/2014/main" id="{8C725971-0336-F83C-1BCB-9BD45FA7DF58}"/>
              </a:ext>
            </a:extLst>
          </p:cNvPr>
          <p:cNvSpPr txBox="1">
            <a:spLocks/>
          </p:cNvSpPr>
          <p:nvPr/>
        </p:nvSpPr>
        <p:spPr bwMode="auto">
          <a:xfrm>
            <a:off x="4997995" y="5716855"/>
            <a:ext cx="6176962" cy="433387"/>
          </a:xfrm>
          <a:prstGeom prst="rect">
            <a:avLst/>
          </a:prstGeom>
          <a:noFill/>
          <a:ln w="9525">
            <a:noFill/>
            <a:miter lim="800000"/>
            <a:headEnd/>
            <a:tailEnd/>
          </a:ln>
        </p:spPr>
        <p:txBody>
          <a:bodyPr/>
          <a:lstStyle/>
          <a:p>
            <a:pPr marL="342900" indent="-342900" algn="ctr">
              <a:defRPr/>
            </a:pPr>
            <a:r>
              <a:rPr lang="en-US" sz="2000" b="1" i="1" kern="0" smtClean="0">
                <a:solidFill>
                  <a:srgbClr val="C00000"/>
                </a:solidFill>
                <a:latin typeface="Arial" panose="020B0604020202020204" pitchFamily="34" charset="0"/>
              </a:rPr>
              <a:t>Theo TCVN </a:t>
            </a:r>
            <a:r>
              <a:rPr lang="en-US" sz="2000" b="1" i="1" kern="0" dirty="0">
                <a:solidFill>
                  <a:srgbClr val="C00000"/>
                </a:solidFill>
                <a:latin typeface="Arial" panose="020B0604020202020204" pitchFamily="34" charset="0"/>
              </a:rPr>
              <a:t>7114: 2008</a:t>
            </a:r>
            <a:endParaRPr lang="fr-FR" sz="2000" i="1" kern="0" dirty="0">
              <a:solidFill>
                <a:srgbClr val="C00000"/>
              </a:solidFill>
              <a:latin typeface="Arial" panose="020B0604020202020204" pitchFamily="34" charset="0"/>
            </a:endParaRPr>
          </a:p>
        </p:txBody>
      </p:sp>
      <p:graphicFrame>
        <p:nvGraphicFramePr>
          <p:cNvPr id="6" name="Content Placeholder 7">
            <a:extLst>
              <a:ext uri="{FF2B5EF4-FFF2-40B4-BE49-F238E27FC236}">
                <a16:creationId xmlns:a16="http://schemas.microsoft.com/office/drawing/2014/main" id="{C5446568-14F2-3AE3-31C6-28370DDEE692}"/>
              </a:ext>
            </a:extLst>
          </p:cNvPr>
          <p:cNvGraphicFramePr>
            <a:graphicFrameLocks/>
          </p:cNvGraphicFramePr>
          <p:nvPr>
            <p:extLst>
              <p:ext uri="{D42A27DB-BD31-4B8C-83A1-F6EECF244321}">
                <p14:modId xmlns:p14="http://schemas.microsoft.com/office/powerpoint/2010/main" val="915161166"/>
              </p:ext>
            </p:extLst>
          </p:nvPr>
        </p:nvGraphicFramePr>
        <p:xfrm>
          <a:off x="940515" y="1614288"/>
          <a:ext cx="10304060" cy="3533333"/>
        </p:xfrm>
        <a:graphic>
          <a:graphicData uri="http://schemas.openxmlformats.org/drawingml/2006/table">
            <a:tbl>
              <a:tblPr firstRow="1" bandRow="1">
                <a:tableStyleId>{B301B821-A1FF-4177-AEE7-76D212191A09}</a:tableStyleId>
              </a:tblPr>
              <a:tblGrid>
                <a:gridCol w="3786960">
                  <a:extLst>
                    <a:ext uri="{9D8B030D-6E8A-4147-A177-3AD203B41FA5}">
                      <a16:colId xmlns:a16="http://schemas.microsoft.com/office/drawing/2014/main" val="20000"/>
                    </a:ext>
                  </a:extLst>
                </a:gridCol>
                <a:gridCol w="3726469">
                  <a:extLst>
                    <a:ext uri="{9D8B030D-6E8A-4147-A177-3AD203B41FA5}">
                      <a16:colId xmlns:a16="http://schemas.microsoft.com/office/drawing/2014/main" val="20001"/>
                    </a:ext>
                  </a:extLst>
                </a:gridCol>
                <a:gridCol w="2790631">
                  <a:extLst>
                    <a:ext uri="{9D8B030D-6E8A-4147-A177-3AD203B41FA5}">
                      <a16:colId xmlns:a16="http://schemas.microsoft.com/office/drawing/2014/main" val="20002"/>
                    </a:ext>
                  </a:extLst>
                </a:gridCol>
              </a:tblGrid>
              <a:tr h="7553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a:ln>
                            <a:noFill/>
                          </a:ln>
                          <a:effectLst/>
                          <a:latin typeface="+mn-lt"/>
                        </a:rPr>
                        <a:t>Không</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gian</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chức</a:t>
                      </a:r>
                      <a:r>
                        <a:rPr kumimoji="0" lang="en-US" sz="2400" u="none" strike="noStrike" cap="none" normalizeH="0" baseline="0" dirty="0">
                          <a:ln>
                            <a:noFill/>
                          </a:ln>
                          <a:effectLst/>
                          <a:latin typeface="+mn-lt"/>
                        </a:rPr>
                        <a:t> n</a:t>
                      </a:r>
                      <a:r>
                        <a:rPr kumimoji="0" lang="vi-VN" sz="2400" u="none" strike="noStrike" cap="none" normalizeH="0" baseline="0" dirty="0">
                          <a:ln>
                            <a:noFill/>
                          </a:ln>
                          <a:effectLst/>
                          <a:latin typeface="+mn-lt"/>
                        </a:rPr>
                        <a:t>ă</a:t>
                      </a:r>
                      <a:r>
                        <a:rPr kumimoji="0" lang="en-US" sz="2400" u="none" strike="noStrike" cap="none" normalizeH="0" baseline="0" dirty="0" err="1">
                          <a:ln>
                            <a:noFill/>
                          </a:ln>
                          <a:effectLst/>
                          <a:latin typeface="+mn-lt"/>
                        </a:rPr>
                        <a:t>ng</a:t>
                      </a:r>
                      <a:endParaRPr kumimoji="0" lang="en-US" sz="2400" b="1" i="0" u="none" strike="noStrike" cap="none" normalizeH="0" baseline="0" dirty="0">
                        <a:ln>
                          <a:noFill/>
                        </a:ln>
                        <a:solidFill>
                          <a:srgbClr val="FFFFFF"/>
                        </a:solidFill>
                        <a:effectLst/>
                        <a:latin typeface="+mn-lt"/>
                        <a:cs typeface="Arial" charset="0"/>
                      </a:endParaRPr>
                    </a:p>
                  </a:txBody>
                  <a:tcPr marL="91439" marR="91439" marT="46131" marB="46131"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a:ln>
                            <a:noFill/>
                          </a:ln>
                          <a:effectLst/>
                          <a:latin typeface="+mn-lt"/>
                        </a:rPr>
                        <a:t>Dải</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độ</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rọi</a:t>
                      </a:r>
                      <a:r>
                        <a:rPr kumimoji="0" lang="en-US" sz="2400" u="none" strike="noStrike" cap="none" normalizeH="0" baseline="0" dirty="0">
                          <a:ln>
                            <a:noFill/>
                          </a:ln>
                          <a:effectLst/>
                          <a:latin typeface="+mn-lt"/>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a:ln>
                            <a:noFill/>
                          </a:ln>
                          <a:effectLst/>
                          <a:latin typeface="+mn-lt"/>
                        </a:rPr>
                        <a:t>làm</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việc</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lux</a:t>
                      </a:r>
                      <a:r>
                        <a:rPr kumimoji="0" lang="en-US" sz="2400" u="none" strike="noStrike" cap="none" normalizeH="0" baseline="0" dirty="0">
                          <a:ln>
                            <a:noFill/>
                          </a:ln>
                          <a:effectLst/>
                          <a:latin typeface="+mn-lt"/>
                        </a:rPr>
                        <a:t>)</a:t>
                      </a:r>
                      <a:endParaRPr kumimoji="0" lang="en-US" sz="2400" b="1" i="0" u="none" strike="noStrike" cap="none" normalizeH="0" baseline="0" dirty="0">
                        <a:ln>
                          <a:noFill/>
                        </a:ln>
                        <a:solidFill>
                          <a:srgbClr val="FFFFFF"/>
                        </a:solidFill>
                        <a:effectLst/>
                        <a:latin typeface="+mn-lt"/>
                        <a:cs typeface="Arial" charset="0"/>
                      </a:endParaRPr>
                    </a:p>
                  </a:txBody>
                  <a:tcPr marL="91439" marR="91439" marT="46131" marB="46131"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a:ln>
                            <a:noFill/>
                          </a:ln>
                          <a:effectLst/>
                          <a:latin typeface="+mn-lt"/>
                        </a:rPr>
                        <a:t>Cấp</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chói</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lóa</a:t>
                      </a:r>
                      <a:r>
                        <a:rPr kumimoji="0" lang="en-US" sz="2400" u="none" strike="noStrike" cap="none" normalizeH="0" baseline="0" dirty="0">
                          <a:ln>
                            <a:noFill/>
                          </a:ln>
                          <a:effectLst/>
                          <a:latin typeface="+mn-lt"/>
                        </a:rPr>
                        <a:t> </a:t>
                      </a:r>
                      <a:endParaRPr kumimoji="0" lang="en-US" sz="2400" b="1" i="0" u="none" strike="noStrike" cap="none" normalizeH="0" baseline="0" dirty="0">
                        <a:ln>
                          <a:noFill/>
                        </a:ln>
                        <a:solidFill>
                          <a:srgbClr val="FFFFFF"/>
                        </a:solidFill>
                        <a:effectLst/>
                        <a:latin typeface="+mn-lt"/>
                        <a:cs typeface="Arial" charset="0"/>
                      </a:endParaRPr>
                    </a:p>
                  </a:txBody>
                  <a:tcPr marL="91439" marR="91439" marT="46131" marB="46131" anchor="ctr" horzOverflow="overflow"/>
                </a:tc>
                <a:extLst>
                  <a:ext uri="{0D108BD9-81ED-4DB2-BD59-A6C34878D82A}">
                    <a16:rowId xmlns:a16="http://schemas.microsoft.com/office/drawing/2014/main" val="10000"/>
                  </a:ext>
                </a:extLst>
              </a:tr>
              <a:tr h="755357">
                <a:tc>
                  <a:txBody>
                    <a:bodyPr/>
                    <a:lstStyle/>
                    <a:p>
                      <a:r>
                        <a:rPr lang="en-US" sz="2400" dirty="0" err="1">
                          <a:latin typeface="+mn-lt"/>
                        </a:rPr>
                        <a:t>Các</a:t>
                      </a:r>
                      <a:r>
                        <a:rPr lang="en-US" sz="2400" dirty="0">
                          <a:latin typeface="+mn-lt"/>
                        </a:rPr>
                        <a:t> </a:t>
                      </a:r>
                      <a:r>
                        <a:rPr lang="en-US" sz="2400" dirty="0" err="1">
                          <a:latin typeface="+mn-lt"/>
                        </a:rPr>
                        <a:t>phòng</a:t>
                      </a:r>
                      <a:r>
                        <a:rPr lang="en-US" sz="2400" dirty="0">
                          <a:latin typeface="+mn-lt"/>
                        </a:rPr>
                        <a:t> </a:t>
                      </a:r>
                      <a:r>
                        <a:rPr lang="en-US" sz="2400" dirty="0" err="1">
                          <a:latin typeface="+mn-lt"/>
                        </a:rPr>
                        <a:t>chung</a:t>
                      </a:r>
                      <a:r>
                        <a:rPr lang="en-US" sz="2400" dirty="0">
                          <a:latin typeface="+mn-lt"/>
                        </a:rPr>
                        <a:t>, </a:t>
                      </a:r>
                      <a:r>
                        <a:rPr lang="vi-VN" sz="2400" dirty="0">
                          <a:latin typeface="+mn-lt"/>
                        </a:rPr>
                        <a:t>đá</a:t>
                      </a:r>
                      <a:r>
                        <a:rPr lang="en-US" sz="2400" dirty="0" err="1">
                          <a:latin typeface="+mn-lt"/>
                        </a:rPr>
                        <a:t>nh</a:t>
                      </a:r>
                      <a:r>
                        <a:rPr lang="en-US" sz="2400" dirty="0">
                          <a:latin typeface="+mn-lt"/>
                        </a:rPr>
                        <a:t> </a:t>
                      </a:r>
                      <a:r>
                        <a:rPr lang="en-US" sz="2400" dirty="0" err="1">
                          <a:latin typeface="+mn-lt"/>
                        </a:rPr>
                        <a:t>máy</a:t>
                      </a:r>
                      <a:r>
                        <a:rPr lang="en-US" sz="2400" baseline="0" dirty="0">
                          <a:latin typeface="+mn-lt"/>
                        </a:rPr>
                        <a:t>, vi </a:t>
                      </a:r>
                      <a:r>
                        <a:rPr lang="en-US" sz="2400" baseline="0" dirty="0" err="1">
                          <a:latin typeface="+mn-lt"/>
                        </a:rPr>
                        <a:t>tính</a:t>
                      </a:r>
                      <a:endParaRPr lang="en-US" sz="2400" dirty="0">
                        <a:latin typeface="+mn-lt"/>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300 –500  –750</a:t>
                      </a: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A – B</a:t>
                      </a:r>
                    </a:p>
                  </a:txBody>
                  <a:tcPr marL="91439" marR="91439" marT="46131" marB="46131" anchor="ctr"/>
                </a:tc>
                <a:extLst>
                  <a:ext uri="{0D108BD9-81ED-4DB2-BD59-A6C34878D82A}">
                    <a16:rowId xmlns:a16="http://schemas.microsoft.com/office/drawing/2014/main" val="10001"/>
                  </a:ext>
                </a:extLst>
              </a:tr>
              <a:tr h="495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err="1">
                          <a:ln>
                            <a:noFill/>
                          </a:ln>
                          <a:effectLst/>
                          <a:latin typeface="+mn-lt"/>
                        </a:rPr>
                        <a:t>Phòng</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họp</a:t>
                      </a:r>
                      <a:endParaRPr kumimoji="0" lang="en-US" sz="24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300 – 500 – 1000</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A – B</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extLst>
                  <a:ext uri="{0D108BD9-81ED-4DB2-BD59-A6C34878D82A}">
                    <a16:rowId xmlns:a16="http://schemas.microsoft.com/office/drawing/2014/main" val="10002"/>
                  </a:ext>
                </a:extLst>
              </a:tr>
              <a:tr h="7553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err="1">
                          <a:ln>
                            <a:noFill/>
                          </a:ln>
                          <a:effectLst/>
                          <a:latin typeface="+mn-lt"/>
                        </a:rPr>
                        <a:t>Công</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việc</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thô</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lắp</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ráp</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máy</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lạnh</a:t>
                      </a:r>
                      <a:endParaRPr kumimoji="0" lang="en-US" sz="24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200 – 300 – 500</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C – D</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extLst>
                  <a:ext uri="{0D108BD9-81ED-4DB2-BD59-A6C34878D82A}">
                    <a16:rowId xmlns:a16="http://schemas.microsoft.com/office/drawing/2014/main" val="10003"/>
                  </a:ext>
                </a:extLst>
              </a:tr>
              <a:tr h="566917">
                <a:tc>
                  <a:txBody>
                    <a:bodyPr/>
                    <a:lstStyle/>
                    <a:p>
                      <a:pPr marL="0" marR="0" lvl="0" indent="0" algn="l" defTabSz="914400" rtl="0" eaLnBrk="1" fontAlgn="base" latinLnBrk="0" hangingPunct="1">
                        <a:lnSpc>
                          <a:spcPct val="120000"/>
                        </a:lnSpc>
                        <a:spcBef>
                          <a:spcPct val="0"/>
                        </a:spcBef>
                        <a:spcAft>
                          <a:spcPct val="0"/>
                        </a:spcAft>
                        <a:buClrTx/>
                        <a:buSzTx/>
                        <a:buFontTx/>
                        <a:buNone/>
                        <a:tabLst/>
                      </a:pPr>
                      <a:r>
                        <a:rPr kumimoji="0" lang="en-US" sz="2400" u="none" strike="noStrike" cap="none" normalizeH="0" baseline="0" dirty="0" err="1">
                          <a:ln>
                            <a:noFill/>
                          </a:ln>
                          <a:effectLst/>
                          <a:latin typeface="+mn-lt"/>
                        </a:rPr>
                        <a:t>Vùng</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lưu</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thông</a:t>
                      </a:r>
                      <a:r>
                        <a:rPr kumimoji="0" lang="en-US" sz="2400" u="none" strike="noStrike" cap="none" normalizeH="0" baseline="0" dirty="0">
                          <a:ln>
                            <a:noFill/>
                          </a:ln>
                          <a:effectLst/>
                          <a:latin typeface="+mn-lt"/>
                        </a:rPr>
                        <a:t>, </a:t>
                      </a:r>
                      <a:r>
                        <a:rPr kumimoji="0" lang="en-US" sz="2400" u="none" strike="noStrike" cap="none" normalizeH="0" baseline="0" dirty="0" err="1">
                          <a:ln>
                            <a:noFill/>
                          </a:ln>
                          <a:effectLst/>
                          <a:latin typeface="+mn-lt"/>
                        </a:rPr>
                        <a:t>hành</a:t>
                      </a:r>
                      <a:r>
                        <a:rPr kumimoji="0" lang="en-US" sz="2400" u="none" strike="noStrike" cap="none" normalizeH="0" baseline="0" dirty="0">
                          <a:ln>
                            <a:noFill/>
                          </a:ln>
                          <a:effectLst/>
                          <a:latin typeface="+mn-lt"/>
                        </a:rPr>
                        <a:t> lang</a:t>
                      </a:r>
                      <a:endParaRPr kumimoji="0" lang="en-US" sz="24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50 – 100  –150</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D – E</a:t>
                      </a:r>
                      <a:endParaRPr kumimoji="0" lang="en-US" sz="2000" b="0" i="0" u="none" strike="noStrike" cap="none" normalizeH="0" baseline="0" dirty="0">
                        <a:ln>
                          <a:noFill/>
                        </a:ln>
                        <a:solidFill>
                          <a:srgbClr val="000000"/>
                        </a:solidFill>
                        <a:effectLst/>
                        <a:latin typeface="+mn-lt"/>
                        <a:cs typeface="Arial" charset="0"/>
                      </a:endParaRPr>
                    </a:p>
                  </a:txBody>
                  <a:tcPr marL="91439" marR="91439" marT="46131" marB="46131"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90655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Tiêu chuẩn hiệu quả năng lượng</a:t>
            </a:r>
            <a:endParaRPr lang="en-VN" dirty="0">
              <a:solidFill>
                <a:schemeClr val="accent1">
                  <a:lumMod val="50000"/>
                </a:schemeClr>
              </a:solidFill>
            </a:endParaRPr>
          </a:p>
        </p:txBody>
      </p:sp>
      <p:sp>
        <p:nvSpPr>
          <p:cNvPr id="5" name="Content Placeholder 2">
            <a:extLst>
              <a:ext uri="{FF2B5EF4-FFF2-40B4-BE49-F238E27FC236}">
                <a16:creationId xmlns:a16="http://schemas.microsoft.com/office/drawing/2014/main" id="{0B820268-F7A2-2839-09F6-E4005CAFECCA}"/>
              </a:ext>
            </a:extLst>
          </p:cNvPr>
          <p:cNvSpPr txBox="1">
            <a:spLocks/>
          </p:cNvSpPr>
          <p:nvPr/>
        </p:nvSpPr>
        <p:spPr>
          <a:xfrm>
            <a:off x="6324600" y="5006517"/>
            <a:ext cx="4786313" cy="542925"/>
          </a:xfrm>
          <a:prstGeom prst="rect">
            <a:avLst/>
          </a:prstGeom>
        </p:spPr>
        <p:txBody>
          <a:bodyPr/>
          <a:lstStyle/>
          <a:p>
            <a:pPr marL="342900" indent="-342900" algn="ctr">
              <a:spcBef>
                <a:spcPct val="20000"/>
              </a:spcBef>
              <a:buClr>
                <a:schemeClr val="tx2"/>
              </a:buClr>
              <a:buSzPct val="66000"/>
              <a:defRPr/>
            </a:pPr>
            <a:r>
              <a:rPr lang="en-US" sz="2400" b="1" i="1" kern="0" smtClean="0">
                <a:solidFill>
                  <a:srgbClr val="CC3300"/>
                </a:solidFill>
                <a:latin typeface="Arial" panose="020B0604020202020204" pitchFamily="34" charset="0"/>
              </a:rPr>
              <a:t>Theo QCVN </a:t>
            </a:r>
            <a:r>
              <a:rPr lang="en-US" sz="2400" b="1" i="1" kern="0" dirty="0">
                <a:solidFill>
                  <a:srgbClr val="CC3300"/>
                </a:solidFill>
                <a:latin typeface="Arial" panose="020B0604020202020204" pitchFamily="34" charset="0"/>
              </a:rPr>
              <a:t>09:2017/BXD</a:t>
            </a:r>
            <a:endParaRPr lang="en-US" sz="2400" i="1" kern="0" dirty="0">
              <a:latin typeface="Arial" panose="020B0604020202020204" pitchFamily="34" charset="0"/>
            </a:endParaRPr>
          </a:p>
        </p:txBody>
      </p:sp>
      <p:graphicFrame>
        <p:nvGraphicFramePr>
          <p:cNvPr id="6" name="Table 5">
            <a:extLst>
              <a:ext uri="{FF2B5EF4-FFF2-40B4-BE49-F238E27FC236}">
                <a16:creationId xmlns:a16="http://schemas.microsoft.com/office/drawing/2014/main" id="{D6EA6D5E-56C4-D0B1-6911-A148E17C37A7}"/>
              </a:ext>
            </a:extLst>
          </p:cNvPr>
          <p:cNvGraphicFramePr>
            <a:graphicFrameLocks noGrp="1"/>
          </p:cNvGraphicFramePr>
          <p:nvPr>
            <p:extLst>
              <p:ext uri="{D42A27DB-BD31-4B8C-83A1-F6EECF244321}">
                <p14:modId xmlns:p14="http://schemas.microsoft.com/office/powerpoint/2010/main" val="1362661395"/>
              </p:ext>
            </p:extLst>
          </p:nvPr>
        </p:nvGraphicFramePr>
        <p:xfrm>
          <a:off x="2075241" y="1492248"/>
          <a:ext cx="8201523" cy="3514269"/>
        </p:xfrm>
        <a:graphic>
          <a:graphicData uri="http://schemas.openxmlformats.org/drawingml/2006/table">
            <a:tbl>
              <a:tblPr firstRow="1" bandRow="1">
                <a:tableStyleId>{69012ECD-51FC-41F1-AA8D-1B2483CD663E}</a:tableStyleId>
              </a:tblPr>
              <a:tblGrid>
                <a:gridCol w="3925515">
                  <a:extLst>
                    <a:ext uri="{9D8B030D-6E8A-4147-A177-3AD203B41FA5}">
                      <a16:colId xmlns:a16="http://schemas.microsoft.com/office/drawing/2014/main" val="20000"/>
                    </a:ext>
                  </a:extLst>
                </a:gridCol>
                <a:gridCol w="4276008">
                  <a:extLst>
                    <a:ext uri="{9D8B030D-6E8A-4147-A177-3AD203B41FA5}">
                      <a16:colId xmlns:a16="http://schemas.microsoft.com/office/drawing/2014/main" val="20001"/>
                    </a:ext>
                  </a:extLst>
                </a:gridCol>
              </a:tblGrid>
              <a:tr h="10714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err="1">
                          <a:ln>
                            <a:noFill/>
                          </a:ln>
                          <a:effectLst/>
                          <a:latin typeface="+mn-lt"/>
                        </a:rPr>
                        <a:t>Loại</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công</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trình</a:t>
                      </a:r>
                      <a:endParaRPr kumimoji="0" lang="en-US" sz="2000" b="1" i="0" u="none" strike="noStrike" cap="none" normalizeH="0" baseline="0" dirty="0">
                        <a:ln>
                          <a:noFill/>
                        </a:ln>
                        <a:solidFill>
                          <a:srgbClr val="FFFFFF"/>
                        </a:solidFill>
                        <a:effectLst/>
                        <a:latin typeface="+mn-lt"/>
                        <a:cs typeface="Arial" charset="0"/>
                      </a:endParaRPr>
                    </a:p>
                  </a:txBody>
                  <a:tcPr marL="91439" marR="91439" marT="45713" marB="45713" anchor="ct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sz="2000" u="none" strike="noStrike" cap="none" normalizeH="0" baseline="0" dirty="0" err="1">
                          <a:ln>
                            <a:noFill/>
                          </a:ln>
                          <a:effectLst/>
                          <a:latin typeface="+mn-lt"/>
                        </a:rPr>
                        <a:t>Mật</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độ</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công</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suất</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chiếu</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sáng</a:t>
                      </a:r>
                      <a:r>
                        <a:rPr kumimoji="0" lang="en-US" sz="2000" u="none" strike="noStrike" cap="none" normalizeH="0" baseline="0" dirty="0">
                          <a:ln>
                            <a:noFill/>
                          </a:ln>
                          <a:effectLst/>
                          <a:latin typeface="+mn-lt"/>
                        </a:rPr>
                        <a:t>  -LPD  (W/m2)</a:t>
                      </a:r>
                    </a:p>
                  </a:txBody>
                  <a:tcPr marL="91439" marR="91439" marT="45713" marB="45713" anchor="ctr"/>
                </a:tc>
                <a:extLst>
                  <a:ext uri="{0D108BD9-81ED-4DB2-BD59-A6C34878D82A}">
                    <a16:rowId xmlns:a16="http://schemas.microsoft.com/office/drawing/2014/main" val="10000"/>
                  </a:ext>
                </a:extLst>
              </a:tr>
              <a:tr h="623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Văn </a:t>
                      </a:r>
                      <a:r>
                        <a:rPr kumimoji="0" lang="en-US" sz="2000" u="none" strike="noStrike" cap="none" normalizeH="0" baseline="0" dirty="0" err="1">
                          <a:ln>
                            <a:noFill/>
                          </a:ln>
                          <a:effectLst/>
                          <a:latin typeface="+mn-lt"/>
                        </a:rPr>
                        <a:t>phòng</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khách</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sạn</a:t>
                      </a:r>
                      <a:endParaRPr kumimoji="0" lang="en-US" sz="2000" u="none" strike="noStrike" cap="none" normalizeH="0" baseline="0" dirty="0">
                        <a:ln>
                          <a:noFill/>
                        </a:ln>
                        <a:effectLst/>
                        <a:latin typeface="+mn-l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11</a:t>
                      </a:r>
                    </a:p>
                  </a:txBody>
                  <a:tcPr marL="91439" marR="91439" marT="45713" marB="45713" anchor="ctr"/>
                </a:tc>
                <a:extLst>
                  <a:ext uri="{0D108BD9-81ED-4DB2-BD59-A6C34878D82A}">
                    <a16:rowId xmlns:a16="http://schemas.microsoft.com/office/drawing/2014/main" val="10001"/>
                  </a:ext>
                </a:extLst>
              </a:tr>
              <a:tr h="623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err="1">
                          <a:ln>
                            <a:noFill/>
                          </a:ln>
                          <a:effectLst/>
                          <a:latin typeface="+mn-lt"/>
                        </a:rPr>
                        <a:t>Bệnh</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viện</a:t>
                      </a:r>
                      <a:endParaRPr kumimoji="0" lang="en-US" sz="2000" u="none" strike="noStrike" cap="none" normalizeH="0" baseline="0" dirty="0">
                        <a:ln>
                          <a:noFill/>
                        </a:ln>
                        <a:effectLst/>
                        <a:latin typeface="+mn-l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13</a:t>
                      </a:r>
                    </a:p>
                  </a:txBody>
                  <a:tcPr marL="91439" marR="91439" marT="45713" marB="45713" anchor="ctr"/>
                </a:tc>
                <a:extLst>
                  <a:ext uri="{0D108BD9-81ED-4DB2-BD59-A6C34878D82A}">
                    <a16:rowId xmlns:a16="http://schemas.microsoft.com/office/drawing/2014/main" val="10002"/>
                  </a:ext>
                </a:extLst>
              </a:tr>
              <a:tr h="623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err="1">
                          <a:ln>
                            <a:noFill/>
                          </a:ln>
                          <a:effectLst/>
                          <a:latin typeface="+mn-lt"/>
                        </a:rPr>
                        <a:t>Hội</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thảo</a:t>
                      </a:r>
                      <a:endParaRPr kumimoji="0" lang="en-US" sz="2000" u="none" strike="noStrike" cap="none" normalizeH="0" baseline="0" dirty="0">
                        <a:ln>
                          <a:noFill/>
                        </a:ln>
                        <a:effectLst/>
                        <a:latin typeface="+mn-l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15</a:t>
                      </a:r>
                    </a:p>
                  </a:txBody>
                  <a:tcPr marL="91439" marR="91439" marT="45713" marB="45713" anchor="ctr"/>
                </a:tc>
                <a:extLst>
                  <a:ext uri="{0D108BD9-81ED-4DB2-BD59-A6C34878D82A}">
                    <a16:rowId xmlns:a16="http://schemas.microsoft.com/office/drawing/2014/main" val="10003"/>
                  </a:ext>
                </a:extLst>
              </a:tr>
              <a:tr h="5732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err="1">
                          <a:ln>
                            <a:noFill/>
                          </a:ln>
                          <a:effectLst/>
                          <a:latin typeface="+mn-lt"/>
                        </a:rPr>
                        <a:t>Trường</a:t>
                      </a:r>
                      <a:r>
                        <a:rPr kumimoji="0" lang="en-US" sz="2000" u="none" strike="noStrike" cap="none" normalizeH="0" baseline="0" dirty="0">
                          <a:ln>
                            <a:noFill/>
                          </a:ln>
                          <a:effectLst/>
                          <a:latin typeface="+mn-lt"/>
                        </a:rPr>
                        <a:t> </a:t>
                      </a:r>
                      <a:r>
                        <a:rPr kumimoji="0" lang="en-US" sz="2000" u="none" strike="noStrike" cap="none" normalizeH="0" baseline="0" dirty="0" err="1">
                          <a:ln>
                            <a:noFill/>
                          </a:ln>
                          <a:effectLst/>
                          <a:latin typeface="+mn-lt"/>
                        </a:rPr>
                        <a:t>học</a:t>
                      </a:r>
                      <a:endParaRPr kumimoji="0" lang="en-US" sz="2000" u="none" strike="noStrike" cap="none" normalizeH="0" baseline="0" dirty="0">
                        <a:ln>
                          <a:noFill/>
                        </a:ln>
                        <a:effectLst/>
                        <a:latin typeface="+mn-l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u="none" strike="noStrike" cap="none" normalizeH="0" baseline="0" dirty="0">
                          <a:ln>
                            <a:noFill/>
                          </a:ln>
                          <a:effectLst/>
                          <a:latin typeface="+mn-lt"/>
                        </a:rPr>
                        <a:t>12</a:t>
                      </a:r>
                    </a:p>
                  </a:txBody>
                  <a:tcPr marL="91439" marR="91439" marT="45713" marB="45713"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8274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Nguyên nhân hệ thống chiếu sáng không đạt hiệu quả</a:t>
            </a:r>
            <a:endParaRPr lang="en-VN" dirty="0">
              <a:solidFill>
                <a:schemeClr val="accent1">
                  <a:lumMod val="50000"/>
                </a:schemeClr>
              </a:solidFill>
            </a:endParaRPr>
          </a:p>
        </p:txBody>
      </p:sp>
      <p:sp>
        <p:nvSpPr>
          <p:cNvPr id="2" name="Rectangle 1"/>
          <p:cNvSpPr/>
          <p:nvPr/>
        </p:nvSpPr>
        <p:spPr>
          <a:xfrm>
            <a:off x="517339" y="1335165"/>
            <a:ext cx="11123118" cy="3901837"/>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vi-VN" altLang="en-US" sz="2400"/>
              <a:t>Chọn các thông số kỹ thuật không đạt tiêu chuẩn, không phù hợp nhu cầu sử dụng</a:t>
            </a:r>
          </a:p>
          <a:p>
            <a:pPr marL="342900" indent="-342900" algn="just">
              <a:lnSpc>
                <a:spcPct val="150000"/>
              </a:lnSpc>
              <a:buFont typeface="Arial" panose="020B0604020202020204" pitchFamily="34" charset="0"/>
              <a:buChar char="•"/>
            </a:pPr>
            <a:r>
              <a:rPr lang="vi-VN" altLang="en-US" sz="2400"/>
              <a:t>Chọn thiết bị chiếu sáng không phù hợp </a:t>
            </a:r>
          </a:p>
          <a:p>
            <a:pPr marL="342900" indent="-342900" algn="just">
              <a:lnSpc>
                <a:spcPct val="150000"/>
              </a:lnSpc>
              <a:buFont typeface="Arial" panose="020B0604020202020204" pitchFamily="34" charset="0"/>
              <a:buChar char="•"/>
            </a:pPr>
            <a:r>
              <a:rPr lang="vi-VN" altLang="en-US" sz="2400"/>
              <a:t>Bố trí các thiết bị chiếu sáng không hợp lý</a:t>
            </a:r>
          </a:p>
          <a:p>
            <a:pPr marL="342900" indent="-342900" algn="just">
              <a:lnSpc>
                <a:spcPct val="150000"/>
              </a:lnSpc>
              <a:buFont typeface="Arial" panose="020B0604020202020204" pitchFamily="34" charset="0"/>
              <a:buChar char="•"/>
            </a:pPr>
            <a:r>
              <a:rPr lang="vi-VN" altLang="en-US" sz="2400"/>
              <a:t>Ảnh hưởng của các thiết bị khác trong khu vực chiếu sáng</a:t>
            </a:r>
          </a:p>
          <a:p>
            <a:pPr marL="342900" indent="-342900" algn="just">
              <a:lnSpc>
                <a:spcPct val="150000"/>
              </a:lnSpc>
              <a:buFont typeface="Arial" panose="020B0604020202020204" pitchFamily="34" charset="0"/>
              <a:buChar char="•"/>
            </a:pPr>
            <a:r>
              <a:rPr lang="vi-VN" altLang="en-US" sz="2400"/>
              <a:t>Bảo trì không hiệu quả</a:t>
            </a:r>
          </a:p>
          <a:p>
            <a:pPr marL="342900" indent="-342900" algn="just">
              <a:lnSpc>
                <a:spcPct val="150000"/>
              </a:lnSpc>
              <a:buFont typeface="Arial" panose="020B0604020202020204" pitchFamily="34" charset="0"/>
              <a:buChar char="•"/>
            </a:pPr>
            <a:r>
              <a:rPr lang="vi-VN" altLang="en-US" sz="2400"/>
              <a:t>Thiếu ý thức tiết kiệm</a:t>
            </a:r>
          </a:p>
        </p:txBody>
      </p:sp>
    </p:spTree>
    <p:extLst>
      <p:ext uri="{BB962C8B-B14F-4D97-AF65-F5344CB8AC3E}">
        <p14:creationId xmlns:p14="http://schemas.microsoft.com/office/powerpoint/2010/main" val="2990611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NỘI DUNG</a:t>
            </a:r>
            <a:endParaRPr lang="en-VN" dirty="0">
              <a:solidFill>
                <a:schemeClr val="accent1">
                  <a:lumMod val="50000"/>
                </a:schemeClr>
              </a:solidFill>
            </a:endParaRPr>
          </a:p>
        </p:txBody>
      </p:sp>
      <p:sp>
        <p:nvSpPr>
          <p:cNvPr id="8" name="Content Placeholder 2">
            <a:extLst>
              <a:ext uri="{FF2B5EF4-FFF2-40B4-BE49-F238E27FC236}">
                <a16:creationId xmlns:a16="http://schemas.microsoft.com/office/drawing/2014/main" id="{82AEE862-6C7E-7EC9-16EB-BA67E5640BC3}"/>
              </a:ext>
            </a:extLst>
          </p:cNvPr>
          <p:cNvSpPr txBox="1">
            <a:spLocks/>
          </p:cNvSpPr>
          <p:nvPr/>
        </p:nvSpPr>
        <p:spPr>
          <a:xfrm>
            <a:off x="517339" y="1004111"/>
            <a:ext cx="11123118" cy="4114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571500" indent="-571500">
              <a:lnSpc>
                <a:spcPct val="150000"/>
              </a:lnSpc>
              <a:buFont typeface="Trebuchet MS" panose="020B0603020202020204" pitchFamily="34" charset="0"/>
              <a:buAutoNum type="romanUcPeriod"/>
            </a:pPr>
            <a:endParaRPr lang="en-US" altLang="en-US" sz="2400" kern="0" dirty="0" smtClean="0">
              <a:solidFill>
                <a:schemeClr val="tx1"/>
              </a:solidFill>
            </a:endParaRPr>
          </a:p>
          <a:p>
            <a:pPr marL="571500" indent="-571500">
              <a:lnSpc>
                <a:spcPct val="150000"/>
              </a:lnSpc>
              <a:buFont typeface="Trebuchet MS" panose="020B0603020202020204" pitchFamily="34" charset="0"/>
              <a:buAutoNum type="romanUcPeriod"/>
            </a:pPr>
            <a:r>
              <a:rPr lang="en-US" altLang="en-US" sz="2400" kern="0">
                <a:solidFill>
                  <a:schemeClr val="tx1"/>
                </a:solidFill>
              </a:rPr>
              <a:t>Yêu cầu chung về chiếu sáng</a:t>
            </a:r>
          </a:p>
          <a:p>
            <a:pPr marL="571500" indent="-571500">
              <a:lnSpc>
                <a:spcPct val="150000"/>
              </a:lnSpc>
              <a:buFont typeface="Trebuchet MS" panose="020B0603020202020204" pitchFamily="34" charset="0"/>
              <a:buAutoNum type="romanUcPeriod"/>
            </a:pPr>
            <a:r>
              <a:rPr lang="en-US" altLang="en-US" sz="2400" kern="0">
                <a:solidFill>
                  <a:schemeClr val="tx1"/>
                </a:solidFill>
              </a:rPr>
              <a:t>Lựa chọn thiết bị chiếu sáng  </a:t>
            </a:r>
          </a:p>
          <a:p>
            <a:pPr marL="571500" indent="-571500">
              <a:lnSpc>
                <a:spcPct val="150000"/>
              </a:lnSpc>
              <a:buFont typeface="Trebuchet MS" panose="020B0603020202020204" pitchFamily="34" charset="0"/>
              <a:buAutoNum type="romanUcPeriod"/>
            </a:pPr>
            <a:r>
              <a:rPr lang="en-US" altLang="en-US" sz="2400" kern="0">
                <a:solidFill>
                  <a:schemeClr val="tx1"/>
                </a:solidFill>
              </a:rPr>
              <a:t>Bố trí, vận hành và sử dụng hiệu quả hệ thống chiếu sáng</a:t>
            </a:r>
          </a:p>
        </p:txBody>
      </p:sp>
    </p:spTree>
    <p:extLst>
      <p:ext uri="{BB962C8B-B14F-4D97-AF65-F5344CB8AC3E}">
        <p14:creationId xmlns:p14="http://schemas.microsoft.com/office/powerpoint/2010/main" val="1142053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1699146" y="2126450"/>
            <a:ext cx="8311485"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1699146" y="2511187"/>
            <a:ext cx="8311485" cy="1621483"/>
          </a:xfrm>
        </p:spPr>
        <p:txBody>
          <a:bodyPr>
            <a:normAutofit/>
          </a:bodyPr>
          <a:lstStyle/>
          <a:p>
            <a:pPr algn="ctr"/>
            <a:r>
              <a:rPr lang="en-US" sz="2800" b="1" dirty="0" smtClean="0">
                <a:solidFill>
                  <a:schemeClr val="bg1"/>
                </a:solidFill>
              </a:rPr>
              <a:t>II</a:t>
            </a:r>
            <a:r>
              <a:rPr lang="en-US" sz="2800" b="1" smtClean="0">
                <a:solidFill>
                  <a:schemeClr val="bg1"/>
                </a:solidFill>
              </a:rPr>
              <a:t>. LỰA CHỌN THIẾT BỊ CHIẾU SÁNG</a:t>
            </a:r>
            <a:endParaRPr lang="en-US" sz="2800" b="1" dirty="0">
              <a:solidFill>
                <a:schemeClr val="bg1"/>
              </a:solidFill>
            </a:endParaRPr>
          </a:p>
          <a:p>
            <a:pPr algn="ctr"/>
            <a:r>
              <a:rPr lang="en-US" sz="2800" b="1" dirty="0" smtClean="0">
                <a:solidFill>
                  <a:schemeClr val="bg1"/>
                </a:solidFill>
              </a:rPr>
              <a:t> </a:t>
            </a:r>
            <a:endParaRPr lang="en-US" sz="2800" b="1" dirty="0">
              <a:solidFill>
                <a:schemeClr val="bg1"/>
              </a:solidFill>
            </a:endParaRPr>
          </a:p>
        </p:txBody>
      </p:sp>
    </p:spTree>
    <p:extLst>
      <p:ext uri="{BB962C8B-B14F-4D97-AF65-F5344CB8AC3E}">
        <p14:creationId xmlns:p14="http://schemas.microsoft.com/office/powerpoint/2010/main" val="15147259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loại đèn thường dùng</a:t>
            </a:r>
            <a:endParaRPr lang="en-VN" dirty="0">
              <a:solidFill>
                <a:schemeClr val="accent1">
                  <a:lumMod val="50000"/>
                </a:schemeClr>
              </a:solidFill>
            </a:endParaRPr>
          </a:p>
        </p:txBody>
      </p:sp>
      <p:grpSp>
        <p:nvGrpSpPr>
          <p:cNvPr id="4" name="Group 5">
            <a:extLst>
              <a:ext uri="{FF2B5EF4-FFF2-40B4-BE49-F238E27FC236}">
                <a16:creationId xmlns:a16="http://schemas.microsoft.com/office/drawing/2014/main" id="{98868F4B-DECA-BF7F-B811-53D8CE0E53BF}"/>
              </a:ext>
            </a:extLst>
          </p:cNvPr>
          <p:cNvGrpSpPr>
            <a:grpSpLocks/>
          </p:cNvGrpSpPr>
          <p:nvPr/>
        </p:nvGrpSpPr>
        <p:grpSpPr bwMode="auto">
          <a:xfrm>
            <a:off x="1128215" y="1484195"/>
            <a:ext cx="3143250" cy="2143125"/>
            <a:chOff x="0" y="720"/>
            <a:chExt cx="1980" cy="1350"/>
          </a:xfrm>
        </p:grpSpPr>
        <p:grpSp>
          <p:nvGrpSpPr>
            <p:cNvPr id="5" name="Group 34">
              <a:extLst>
                <a:ext uri="{FF2B5EF4-FFF2-40B4-BE49-F238E27FC236}">
                  <a16:creationId xmlns:a16="http://schemas.microsoft.com/office/drawing/2014/main" id="{D29C3D73-1838-2C0A-A01B-4CCC20658415}"/>
                </a:ext>
              </a:extLst>
            </p:cNvPr>
            <p:cNvGrpSpPr>
              <a:grpSpLocks/>
            </p:cNvGrpSpPr>
            <p:nvPr/>
          </p:nvGrpSpPr>
          <p:grpSpPr bwMode="auto">
            <a:xfrm>
              <a:off x="0" y="810"/>
              <a:ext cx="945" cy="1260"/>
              <a:chOff x="0" y="1357298"/>
              <a:chExt cx="1643074" cy="2428892"/>
            </a:xfrm>
          </p:grpSpPr>
          <p:pic>
            <p:nvPicPr>
              <p:cNvPr id="9" name="Picture 4">
                <a:extLst>
                  <a:ext uri="{FF2B5EF4-FFF2-40B4-BE49-F238E27FC236}">
                    <a16:creationId xmlns:a16="http://schemas.microsoft.com/office/drawing/2014/main" id="{E1E9B6FD-DA0B-B67D-F3BD-89A914A6E4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20" y="1357298"/>
                <a:ext cx="1071570" cy="173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46517CCD-08C0-A8A9-2A62-F4B368D3857E}"/>
                  </a:ext>
                </a:extLst>
              </p:cNvPr>
              <p:cNvSpPr/>
              <p:nvPr/>
            </p:nvSpPr>
            <p:spPr>
              <a:xfrm>
                <a:off x="0" y="3071017"/>
                <a:ext cx="1643074" cy="71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smtClean="0">
                    <a:solidFill>
                      <a:schemeClr val="tx1"/>
                    </a:solidFill>
                    <a:latin typeface="Arial" panose="020B0604020202020204" pitchFamily="34" charset="0"/>
                  </a:rPr>
                  <a:t>Dây tóc</a:t>
                </a:r>
                <a:endParaRPr lang="en-US" sz="1200" dirty="0">
                  <a:solidFill>
                    <a:schemeClr val="tx1"/>
                  </a:solidFill>
                  <a:latin typeface="Arial" panose="020B0604020202020204" pitchFamily="34" charset="0"/>
                </a:endParaRPr>
              </a:p>
            </p:txBody>
          </p:sp>
        </p:grpSp>
        <p:grpSp>
          <p:nvGrpSpPr>
            <p:cNvPr id="6" name="Group 35">
              <a:extLst>
                <a:ext uri="{FF2B5EF4-FFF2-40B4-BE49-F238E27FC236}">
                  <a16:creationId xmlns:a16="http://schemas.microsoft.com/office/drawing/2014/main" id="{E4BEF21A-6367-21E2-51AC-C14B27993BDC}"/>
                </a:ext>
              </a:extLst>
            </p:cNvPr>
            <p:cNvGrpSpPr>
              <a:grpSpLocks/>
            </p:cNvGrpSpPr>
            <p:nvPr/>
          </p:nvGrpSpPr>
          <p:grpSpPr bwMode="auto">
            <a:xfrm>
              <a:off x="1170" y="720"/>
              <a:ext cx="810" cy="1350"/>
              <a:chOff x="1357290" y="1285861"/>
              <a:chExt cx="1643074" cy="2428891"/>
            </a:xfrm>
          </p:grpSpPr>
          <p:pic>
            <p:nvPicPr>
              <p:cNvPr id="7" name="Picture 5">
                <a:extLst>
                  <a:ext uri="{FF2B5EF4-FFF2-40B4-BE49-F238E27FC236}">
                    <a16:creationId xmlns:a16="http://schemas.microsoft.com/office/drawing/2014/main" id="{C36F2BAD-9BCF-0502-38E1-F942722426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28" y="1285861"/>
                <a:ext cx="1456287" cy="164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67E3167-83F1-A029-8E6C-6FCCEB5C09F3}"/>
                  </a:ext>
                </a:extLst>
              </p:cNvPr>
              <p:cNvSpPr/>
              <p:nvPr/>
            </p:nvSpPr>
            <p:spPr>
              <a:xfrm>
                <a:off x="1357290" y="3000479"/>
                <a:ext cx="1643074" cy="714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Halogen</a:t>
                </a:r>
              </a:p>
            </p:txBody>
          </p:sp>
        </p:grpSp>
      </p:grpSp>
      <p:grpSp>
        <p:nvGrpSpPr>
          <p:cNvPr id="11" name="Group 10">
            <a:extLst>
              <a:ext uri="{FF2B5EF4-FFF2-40B4-BE49-F238E27FC236}">
                <a16:creationId xmlns:a16="http://schemas.microsoft.com/office/drawing/2014/main" id="{FD6557FB-F0BB-3DDC-D796-D6005F8DFEE6}"/>
              </a:ext>
            </a:extLst>
          </p:cNvPr>
          <p:cNvGrpSpPr>
            <a:grpSpLocks/>
          </p:cNvGrpSpPr>
          <p:nvPr/>
        </p:nvGrpSpPr>
        <p:grpSpPr bwMode="auto">
          <a:xfrm>
            <a:off x="5413872" y="1484195"/>
            <a:ext cx="5295923" cy="2212975"/>
            <a:chOff x="2294" y="675"/>
            <a:chExt cx="3286" cy="1305"/>
          </a:xfrm>
        </p:grpSpPr>
        <p:grpSp>
          <p:nvGrpSpPr>
            <p:cNvPr id="12" name="Group 36">
              <a:extLst>
                <a:ext uri="{FF2B5EF4-FFF2-40B4-BE49-F238E27FC236}">
                  <a16:creationId xmlns:a16="http://schemas.microsoft.com/office/drawing/2014/main" id="{0ADCC035-7A99-98F9-417D-BFE0E39D816B}"/>
                </a:ext>
              </a:extLst>
            </p:cNvPr>
            <p:cNvGrpSpPr>
              <a:grpSpLocks/>
            </p:cNvGrpSpPr>
            <p:nvPr/>
          </p:nvGrpSpPr>
          <p:grpSpPr bwMode="auto">
            <a:xfrm>
              <a:off x="2294" y="900"/>
              <a:ext cx="765" cy="1080"/>
              <a:chOff x="3214678" y="1643050"/>
              <a:chExt cx="1930034" cy="2071326"/>
            </a:xfrm>
          </p:grpSpPr>
          <p:pic>
            <p:nvPicPr>
              <p:cNvPr id="19" name="Picture 6">
                <a:extLst>
                  <a:ext uri="{FF2B5EF4-FFF2-40B4-BE49-F238E27FC236}">
                    <a16:creationId xmlns:a16="http://schemas.microsoft.com/office/drawing/2014/main" id="{49C8DC2D-4419-0140-6243-E6E74E6367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4678" y="1643050"/>
                <a:ext cx="1825991" cy="10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CA09536F-3652-F274-FBA1-2C46B7B1C043}"/>
                  </a:ext>
                </a:extLst>
              </p:cNvPr>
              <p:cNvSpPr/>
              <p:nvPr/>
            </p:nvSpPr>
            <p:spPr>
              <a:xfrm>
                <a:off x="3215002" y="3001454"/>
                <a:ext cx="1929710" cy="7129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smtClean="0">
                    <a:solidFill>
                      <a:schemeClr val="tx1"/>
                    </a:solidFill>
                    <a:latin typeface="Arial" panose="020B0604020202020204" pitchFamily="34" charset="0"/>
                  </a:rPr>
                  <a:t>Huỳnh quang (FL</a:t>
                </a:r>
                <a:r>
                  <a:rPr lang="en-US" sz="1200" dirty="0">
                    <a:solidFill>
                      <a:schemeClr val="tx1"/>
                    </a:solidFill>
                    <a:latin typeface="Arial" panose="020B0604020202020204" pitchFamily="34" charset="0"/>
                  </a:rPr>
                  <a:t>)</a:t>
                </a:r>
              </a:p>
            </p:txBody>
          </p:sp>
        </p:grpSp>
        <p:grpSp>
          <p:nvGrpSpPr>
            <p:cNvPr id="13" name="Group 37">
              <a:extLst>
                <a:ext uri="{FF2B5EF4-FFF2-40B4-BE49-F238E27FC236}">
                  <a16:creationId xmlns:a16="http://schemas.microsoft.com/office/drawing/2014/main" id="{7C5ADDC5-9872-BC1B-5E2A-173640A89574}"/>
                </a:ext>
              </a:extLst>
            </p:cNvPr>
            <p:cNvGrpSpPr>
              <a:grpSpLocks/>
            </p:cNvGrpSpPr>
            <p:nvPr/>
          </p:nvGrpSpPr>
          <p:grpSpPr bwMode="auto">
            <a:xfrm>
              <a:off x="3375" y="765"/>
              <a:ext cx="945" cy="1136"/>
              <a:chOff x="5214942" y="1255244"/>
              <a:chExt cx="2071670" cy="2189064"/>
            </a:xfrm>
          </p:grpSpPr>
          <p:pic>
            <p:nvPicPr>
              <p:cNvPr id="17" name="Picture 7">
                <a:extLst>
                  <a:ext uri="{FF2B5EF4-FFF2-40B4-BE49-F238E27FC236}">
                    <a16:creationId xmlns:a16="http://schemas.microsoft.com/office/drawing/2014/main" id="{E69881E0-92F6-C6F4-61B4-C2908C08E8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0694" y="1255244"/>
                <a:ext cx="1572273" cy="132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ACF06BB0-6363-E3D2-00B7-9D7FAB9DD9E9}"/>
                  </a:ext>
                </a:extLst>
              </p:cNvPr>
              <p:cNvSpPr/>
              <p:nvPr/>
            </p:nvSpPr>
            <p:spPr>
              <a:xfrm>
                <a:off x="5213995" y="2730638"/>
                <a:ext cx="2073002" cy="714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Compact Fluorescent lamp (CFL)</a:t>
                </a:r>
              </a:p>
            </p:txBody>
          </p:sp>
        </p:grpSp>
        <p:grpSp>
          <p:nvGrpSpPr>
            <p:cNvPr id="14" name="Group 38">
              <a:extLst>
                <a:ext uri="{FF2B5EF4-FFF2-40B4-BE49-F238E27FC236}">
                  <a16:creationId xmlns:a16="http://schemas.microsoft.com/office/drawing/2014/main" id="{EECD8C78-8BB2-1712-24E9-B4D00D569768}"/>
                </a:ext>
              </a:extLst>
            </p:cNvPr>
            <p:cNvGrpSpPr>
              <a:grpSpLocks/>
            </p:cNvGrpSpPr>
            <p:nvPr/>
          </p:nvGrpSpPr>
          <p:grpSpPr bwMode="auto">
            <a:xfrm>
              <a:off x="4590" y="675"/>
              <a:ext cx="990" cy="1260"/>
              <a:chOff x="7072330" y="1357298"/>
              <a:chExt cx="2071670" cy="2500330"/>
            </a:xfrm>
          </p:grpSpPr>
          <p:pic>
            <p:nvPicPr>
              <p:cNvPr id="15" name="Picture 10">
                <a:extLst>
                  <a:ext uri="{FF2B5EF4-FFF2-40B4-BE49-F238E27FC236}">
                    <a16:creationId xmlns:a16="http://schemas.microsoft.com/office/drawing/2014/main" id="{3BEB6B7A-9259-9CA6-A89C-3379291D5C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00958" y="1357298"/>
                <a:ext cx="1402474" cy="171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2F68EAF5-D882-6D01-6941-B9CBE3E6D88C}"/>
                  </a:ext>
                </a:extLst>
              </p:cNvPr>
              <p:cNvSpPr/>
              <p:nvPr/>
            </p:nvSpPr>
            <p:spPr>
              <a:xfrm>
                <a:off x="7072472" y="3142542"/>
                <a:ext cx="2071528" cy="715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smtClean="0">
                    <a:solidFill>
                      <a:schemeClr val="tx1"/>
                    </a:solidFill>
                    <a:latin typeface="Arial" panose="020B0604020202020204" pitchFamily="34" charset="0"/>
                  </a:rPr>
                  <a:t>Natri hạ áp (LPS</a:t>
                </a:r>
                <a:r>
                  <a:rPr lang="en-US" sz="1200" dirty="0">
                    <a:solidFill>
                      <a:schemeClr val="tx1"/>
                    </a:solidFill>
                    <a:latin typeface="Arial" panose="020B0604020202020204" pitchFamily="34" charset="0"/>
                  </a:rPr>
                  <a:t>)</a:t>
                </a:r>
              </a:p>
            </p:txBody>
          </p:sp>
        </p:grpSp>
      </p:grpSp>
      <p:grpSp>
        <p:nvGrpSpPr>
          <p:cNvPr id="21" name="Group 41">
            <a:extLst>
              <a:ext uri="{FF2B5EF4-FFF2-40B4-BE49-F238E27FC236}">
                <a16:creationId xmlns:a16="http://schemas.microsoft.com/office/drawing/2014/main" id="{00DBAED2-CDDC-2A1A-E9FF-A0CB9A2EC585}"/>
              </a:ext>
            </a:extLst>
          </p:cNvPr>
          <p:cNvGrpSpPr>
            <a:grpSpLocks/>
          </p:cNvGrpSpPr>
          <p:nvPr/>
        </p:nvGrpSpPr>
        <p:grpSpPr bwMode="auto">
          <a:xfrm>
            <a:off x="1389088" y="3774404"/>
            <a:ext cx="4895850" cy="2305050"/>
            <a:chOff x="249" y="2341"/>
            <a:chExt cx="3084" cy="1452"/>
          </a:xfrm>
        </p:grpSpPr>
        <p:grpSp>
          <p:nvGrpSpPr>
            <p:cNvPr id="22" name="Group 39">
              <a:extLst>
                <a:ext uri="{FF2B5EF4-FFF2-40B4-BE49-F238E27FC236}">
                  <a16:creationId xmlns:a16="http://schemas.microsoft.com/office/drawing/2014/main" id="{368DD654-74D5-5156-AE55-2C050895EAD9}"/>
                </a:ext>
              </a:extLst>
            </p:cNvPr>
            <p:cNvGrpSpPr>
              <a:grpSpLocks/>
            </p:cNvGrpSpPr>
            <p:nvPr/>
          </p:nvGrpSpPr>
          <p:grpSpPr bwMode="auto">
            <a:xfrm>
              <a:off x="249" y="2389"/>
              <a:ext cx="1125" cy="1404"/>
              <a:chOff x="285720" y="4000504"/>
              <a:chExt cx="2107121" cy="2214578"/>
            </a:xfrm>
          </p:grpSpPr>
          <p:pic>
            <p:nvPicPr>
              <p:cNvPr id="29" name="Picture 8">
                <a:extLst>
                  <a:ext uri="{FF2B5EF4-FFF2-40B4-BE49-F238E27FC236}">
                    <a16:creationId xmlns:a16="http://schemas.microsoft.com/office/drawing/2014/main" id="{F668981C-3E9F-DAF2-54E8-28A85F4EA5B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720" y="4000504"/>
                <a:ext cx="2107121" cy="152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a:extLst>
                  <a:ext uri="{FF2B5EF4-FFF2-40B4-BE49-F238E27FC236}">
                    <a16:creationId xmlns:a16="http://schemas.microsoft.com/office/drawing/2014/main" id="{C3A8A2B4-8B58-55CA-B3F1-D93E01772721}"/>
                  </a:ext>
                </a:extLst>
              </p:cNvPr>
              <p:cNvSpPr/>
              <p:nvPr/>
            </p:nvSpPr>
            <p:spPr>
              <a:xfrm>
                <a:off x="285720" y="5571529"/>
                <a:ext cx="2071533" cy="643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Metal Halide</a:t>
                </a:r>
              </a:p>
            </p:txBody>
          </p:sp>
        </p:grpSp>
        <p:grpSp>
          <p:nvGrpSpPr>
            <p:cNvPr id="23" name="Group 40">
              <a:extLst>
                <a:ext uri="{FF2B5EF4-FFF2-40B4-BE49-F238E27FC236}">
                  <a16:creationId xmlns:a16="http://schemas.microsoft.com/office/drawing/2014/main" id="{365AC6EA-A1D6-E5A3-FE88-B934B0FDDE3B}"/>
                </a:ext>
              </a:extLst>
            </p:cNvPr>
            <p:cNvGrpSpPr>
              <a:grpSpLocks/>
            </p:cNvGrpSpPr>
            <p:nvPr/>
          </p:nvGrpSpPr>
          <p:grpSpPr bwMode="auto">
            <a:xfrm>
              <a:off x="1161" y="2341"/>
              <a:ext cx="1485" cy="1404"/>
              <a:chOff x="2714612" y="3714752"/>
              <a:chExt cx="2071670" cy="2500330"/>
            </a:xfrm>
          </p:grpSpPr>
          <p:pic>
            <p:nvPicPr>
              <p:cNvPr id="27" name="Picture 9">
                <a:extLst>
                  <a:ext uri="{FF2B5EF4-FFF2-40B4-BE49-F238E27FC236}">
                    <a16:creationId xmlns:a16="http://schemas.microsoft.com/office/drawing/2014/main" id="{DC4E6F7D-3AED-9B6A-8403-1E93E0600A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3240" y="3714752"/>
                <a:ext cx="1334580" cy="192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C658C96D-E902-C28D-4318-56F60DD3515E}"/>
                  </a:ext>
                </a:extLst>
              </p:cNvPr>
              <p:cNvSpPr/>
              <p:nvPr/>
            </p:nvSpPr>
            <p:spPr>
              <a:xfrm>
                <a:off x="2714612" y="5643425"/>
                <a:ext cx="2071670" cy="571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smtClean="0">
                    <a:solidFill>
                      <a:schemeClr val="tx1"/>
                    </a:solidFill>
                    <a:latin typeface="Arial" panose="020B0604020202020204" pitchFamily="34" charset="0"/>
                  </a:rPr>
                  <a:t>Natri áp cao</a:t>
                </a:r>
                <a:endParaRPr lang="en-US" sz="1200" dirty="0">
                  <a:solidFill>
                    <a:schemeClr val="tx1"/>
                  </a:solidFill>
                  <a:latin typeface="Arial" panose="020B0604020202020204" pitchFamily="34" charset="0"/>
                </a:endParaRPr>
              </a:p>
            </p:txBody>
          </p:sp>
        </p:grpSp>
        <p:grpSp>
          <p:nvGrpSpPr>
            <p:cNvPr id="24" name="Group 32">
              <a:extLst>
                <a:ext uri="{FF2B5EF4-FFF2-40B4-BE49-F238E27FC236}">
                  <a16:creationId xmlns:a16="http://schemas.microsoft.com/office/drawing/2014/main" id="{6A8170AA-F7BF-0476-BA3C-09F1CFC7202D}"/>
                </a:ext>
              </a:extLst>
            </p:cNvPr>
            <p:cNvGrpSpPr>
              <a:grpSpLocks/>
            </p:cNvGrpSpPr>
            <p:nvPr/>
          </p:nvGrpSpPr>
          <p:grpSpPr bwMode="auto">
            <a:xfrm>
              <a:off x="2505" y="2432"/>
              <a:ext cx="828" cy="1204"/>
              <a:chOff x="2544" y="2544"/>
              <a:chExt cx="828" cy="1121"/>
            </a:xfrm>
          </p:grpSpPr>
          <p:pic>
            <p:nvPicPr>
              <p:cNvPr id="25" name="Picture 32">
                <a:extLst>
                  <a:ext uri="{FF2B5EF4-FFF2-40B4-BE49-F238E27FC236}">
                    <a16:creationId xmlns:a16="http://schemas.microsoft.com/office/drawing/2014/main" id="{92E701C3-97E0-33DB-0D8C-3978105AC0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4" y="2544"/>
                <a:ext cx="828" cy="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34">
                <a:extLst>
                  <a:ext uri="{FF2B5EF4-FFF2-40B4-BE49-F238E27FC236}">
                    <a16:creationId xmlns:a16="http://schemas.microsoft.com/office/drawing/2014/main" id="{04D11895-FFD2-9421-4D91-EC5B84DBA04A}"/>
                  </a:ext>
                </a:extLst>
              </p:cNvPr>
              <p:cNvSpPr>
                <a:spLocks noChangeArrowheads="1"/>
              </p:cNvSpPr>
              <p:nvPr/>
            </p:nvSpPr>
            <p:spPr bwMode="auto">
              <a:xfrm>
                <a:off x="2688" y="3504"/>
                <a:ext cx="377"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1200" dirty="0">
                    <a:latin typeface="Arial" panose="020B0604020202020204" pitchFamily="34" charset="0"/>
                  </a:rPr>
                  <a:t>TNCA</a:t>
                </a:r>
              </a:p>
            </p:txBody>
          </p:sp>
        </p:grpSp>
      </p:grpSp>
      <p:grpSp>
        <p:nvGrpSpPr>
          <p:cNvPr id="31" name="Group 42">
            <a:extLst>
              <a:ext uri="{FF2B5EF4-FFF2-40B4-BE49-F238E27FC236}">
                <a16:creationId xmlns:a16="http://schemas.microsoft.com/office/drawing/2014/main" id="{426D5D9D-4B98-505F-3210-ECF5A39F298E}"/>
              </a:ext>
            </a:extLst>
          </p:cNvPr>
          <p:cNvGrpSpPr>
            <a:grpSpLocks/>
          </p:cNvGrpSpPr>
          <p:nvPr/>
        </p:nvGrpSpPr>
        <p:grpSpPr bwMode="auto">
          <a:xfrm>
            <a:off x="6816725" y="3933825"/>
            <a:ext cx="1398588" cy="1943100"/>
            <a:chOff x="7429520" y="4071942"/>
            <a:chExt cx="1428760" cy="2143140"/>
          </a:xfrm>
        </p:grpSpPr>
        <p:pic>
          <p:nvPicPr>
            <p:cNvPr id="32" name="Picture 11">
              <a:extLst>
                <a:ext uri="{FF2B5EF4-FFF2-40B4-BE49-F238E27FC236}">
                  <a16:creationId xmlns:a16="http://schemas.microsoft.com/office/drawing/2014/main" id="{E07ECAA6-DC78-5987-7EDE-698AC8EDB38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00958" y="4071942"/>
              <a:ext cx="1357290" cy="14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a:ext uri="{FF2B5EF4-FFF2-40B4-BE49-F238E27FC236}">
                  <a16:creationId xmlns:a16="http://schemas.microsoft.com/office/drawing/2014/main" id="{81E14ECA-90FF-7EC2-A4AE-E7C01FA1D90A}"/>
                </a:ext>
              </a:extLst>
            </p:cNvPr>
            <p:cNvSpPr/>
            <p:nvPr/>
          </p:nvSpPr>
          <p:spPr>
            <a:xfrm>
              <a:off x="7429520" y="5644278"/>
              <a:ext cx="1428760" cy="5708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b="1" dirty="0">
                  <a:solidFill>
                    <a:srgbClr val="C00000"/>
                  </a:solidFill>
                  <a:latin typeface="Arial" panose="020B0604020202020204" pitchFamily="34" charset="0"/>
                </a:rPr>
                <a:t>LED</a:t>
              </a:r>
            </a:p>
          </p:txBody>
        </p:sp>
      </p:grpSp>
      <p:grpSp>
        <p:nvGrpSpPr>
          <p:cNvPr id="34" name="Group 41">
            <a:extLst>
              <a:ext uri="{FF2B5EF4-FFF2-40B4-BE49-F238E27FC236}">
                <a16:creationId xmlns:a16="http://schemas.microsoft.com/office/drawing/2014/main" id="{5FBCBF41-3E65-D4B9-1D25-298032532D4B}"/>
              </a:ext>
            </a:extLst>
          </p:cNvPr>
          <p:cNvGrpSpPr>
            <a:grpSpLocks/>
          </p:cNvGrpSpPr>
          <p:nvPr/>
        </p:nvGrpSpPr>
        <p:grpSpPr bwMode="auto">
          <a:xfrm>
            <a:off x="8385176" y="3933825"/>
            <a:ext cx="2174875" cy="2000250"/>
            <a:chOff x="5000628" y="4286256"/>
            <a:chExt cx="2174938" cy="2000264"/>
          </a:xfrm>
        </p:grpSpPr>
        <p:pic>
          <p:nvPicPr>
            <p:cNvPr id="35" name="Picture 12">
              <a:extLst>
                <a:ext uri="{FF2B5EF4-FFF2-40B4-BE49-F238E27FC236}">
                  <a16:creationId xmlns:a16="http://schemas.microsoft.com/office/drawing/2014/main" id="{7F9DD4C1-0FE3-433F-6D9B-2A8759367E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0628" y="4286256"/>
              <a:ext cx="2174938" cy="117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5">
              <a:extLst>
                <a:ext uri="{FF2B5EF4-FFF2-40B4-BE49-F238E27FC236}">
                  <a16:creationId xmlns:a16="http://schemas.microsoft.com/office/drawing/2014/main" id="{31E9AE49-E5C5-FE54-FB32-DE4CA609481F}"/>
                </a:ext>
              </a:extLst>
            </p:cNvPr>
            <p:cNvSpPr/>
            <p:nvPr/>
          </p:nvSpPr>
          <p:spPr>
            <a:xfrm>
              <a:off x="5072068" y="5643579"/>
              <a:ext cx="2071747" cy="642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smtClean="0">
                  <a:solidFill>
                    <a:schemeClr val="tx1"/>
                  </a:solidFill>
                  <a:latin typeface="Arial" panose="020B0604020202020204" pitchFamily="34" charset="0"/>
                </a:rPr>
                <a:t>Cảm ứng</a:t>
              </a:r>
              <a:endParaRPr lang="en-US" sz="1200" dirty="0">
                <a:solidFill>
                  <a:schemeClr val="tx1"/>
                </a:solidFill>
                <a:latin typeface="Arial" panose="020B0604020202020204" pitchFamily="34" charset="0"/>
              </a:endParaRPr>
            </a:p>
          </p:txBody>
        </p:sp>
      </p:grpSp>
    </p:spTree>
    <p:extLst>
      <p:ext uri="{BB962C8B-B14F-4D97-AF65-F5344CB8AC3E}">
        <p14:creationId xmlns:p14="http://schemas.microsoft.com/office/powerpoint/2010/main" val="19011047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So sánh hiệu suất phát sáng</a:t>
            </a:r>
            <a:endParaRPr lang="en-VN" dirty="0">
              <a:solidFill>
                <a:schemeClr val="accent1">
                  <a:lumMod val="50000"/>
                </a:schemeClr>
              </a:solidFill>
            </a:endParaRPr>
          </a:p>
        </p:txBody>
      </p:sp>
      <p:pic>
        <p:nvPicPr>
          <p:cNvPr id="32" name="Picture 5">
            <a:extLst>
              <a:ext uri="{FF2B5EF4-FFF2-40B4-BE49-F238E27FC236}">
                <a16:creationId xmlns:a16="http://schemas.microsoft.com/office/drawing/2014/main" id="{1802B83F-5893-0A75-0288-91CB283D9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229" y="1296633"/>
            <a:ext cx="8161338"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10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ox(i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So sánh chất lượng chiếu sáng</a:t>
            </a:r>
            <a:endParaRPr lang="en-VN" dirty="0">
              <a:solidFill>
                <a:schemeClr val="accent1">
                  <a:lumMod val="50000"/>
                </a:schemeClr>
              </a:solidFill>
            </a:endParaRPr>
          </a:p>
        </p:txBody>
      </p:sp>
      <p:pic>
        <p:nvPicPr>
          <p:cNvPr id="4" name="Picture 5">
            <a:extLst>
              <a:ext uri="{FF2B5EF4-FFF2-40B4-BE49-F238E27FC236}">
                <a16:creationId xmlns:a16="http://schemas.microsoft.com/office/drawing/2014/main" id="{269FC68D-C54F-F527-36D8-1E03024E76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0" y="1214439"/>
            <a:ext cx="8072438"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9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641445"/>
            <a:ext cx="11123118" cy="362666"/>
          </a:xfrm>
        </p:spPr>
        <p:txBody>
          <a:bodyPr>
            <a:noAutofit/>
          </a:bodyPr>
          <a:lstStyle/>
          <a:p>
            <a:r>
              <a:rPr lang="en-US" altLang="en-US" smtClean="0">
                <a:latin typeface="+mn-lt"/>
              </a:rPr>
              <a:t>Các thiết bị phụ trợ trong hệ thống chiếu sáng</a:t>
            </a:r>
            <a:endParaRPr lang="en-VN" dirty="0">
              <a:solidFill>
                <a:schemeClr val="accent1">
                  <a:lumMod val="50000"/>
                </a:schemeClr>
              </a:solidFill>
              <a:latin typeface="+mn-lt"/>
            </a:endParaRPr>
          </a:p>
        </p:txBody>
      </p:sp>
      <p:pic>
        <p:nvPicPr>
          <p:cNvPr id="4" name="Picture 6" descr="http://t2.gstatic.com/images?q=tbn:ANd9GcQaOnNUXHu75vhCVjSLy5-q-uet8eGZUsSAbjta_qet2Nr0PMn5sQ">
            <a:extLst>
              <a:ext uri="{FF2B5EF4-FFF2-40B4-BE49-F238E27FC236}">
                <a16:creationId xmlns:a16="http://schemas.microsoft.com/office/drawing/2014/main" id="{5233F9AD-6001-2B5B-5B94-3CD9B968C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1" y="1500189"/>
            <a:ext cx="3205163"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BallastConventionnelsLW">
            <a:extLst>
              <a:ext uri="{FF2B5EF4-FFF2-40B4-BE49-F238E27FC236}">
                <a16:creationId xmlns:a16="http://schemas.microsoft.com/office/drawing/2014/main" id="{19E771A2-B942-0101-95A6-EC3AAEE3CC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6610" y="1695451"/>
            <a:ext cx="40513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ttp://t2.gstatic.com/images?q=tbn:ANd9GcTYtuAV1a0D5bStmW8G7xfqzp3BYZOuko_hWeocwEg5-va-XuQR">
            <a:extLst>
              <a:ext uri="{FF2B5EF4-FFF2-40B4-BE49-F238E27FC236}">
                <a16:creationId xmlns:a16="http://schemas.microsoft.com/office/drawing/2014/main" id="{4DE97AE9-BF9B-AF1F-1CBA-B128DFA51D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1" y="3429001"/>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http://t1.gstatic.com/images?q=tbn:ANd9GcSl732WlP6YlNTQcUB8JmvMUDVL0secA2KQbLUlUmbRj5jKIPLF">
            <a:extLst>
              <a:ext uri="{FF2B5EF4-FFF2-40B4-BE49-F238E27FC236}">
                <a16:creationId xmlns:a16="http://schemas.microsoft.com/office/drawing/2014/main" id="{62F860BC-9917-E48D-3F22-626D23F050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72164" y="3819526"/>
            <a:ext cx="147637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descr="http://t3.gstatic.com/images?q=tbn:ANd9GcTpDOsE_Rzv5aSiPGpGzv804TY7gXcpze2k2GYQ41S9NhowSEbT">
            <a:extLst>
              <a:ext uri="{FF2B5EF4-FFF2-40B4-BE49-F238E27FC236}">
                <a16:creationId xmlns:a16="http://schemas.microsoft.com/office/drawing/2014/main" id="{AC5AB182-0053-2A15-B954-815D60B8A8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3376" y="4071939"/>
            <a:ext cx="15525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60838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r>
              <a:rPr lang="en-US" altLang="en-US" sz="2800" dirty="0">
                <a:latin typeface="+mn-lt"/>
              </a:rPr>
              <a:t>Ballast</a:t>
            </a:r>
          </a:p>
        </p:txBody>
      </p:sp>
      <p:sp>
        <p:nvSpPr>
          <p:cNvPr id="2" name="Rectangle 1"/>
          <p:cNvSpPr/>
          <p:nvPr/>
        </p:nvSpPr>
        <p:spPr>
          <a:xfrm>
            <a:off x="517339" y="1286639"/>
            <a:ext cx="11123117" cy="1200329"/>
          </a:xfrm>
          <a:prstGeom prst="rect">
            <a:avLst/>
          </a:prstGeom>
        </p:spPr>
        <p:txBody>
          <a:bodyPr wrap="square">
            <a:spAutoFit/>
          </a:bodyPr>
          <a:lstStyle/>
          <a:p>
            <a:pPr algn="just">
              <a:spcBef>
                <a:spcPct val="0"/>
              </a:spcBef>
            </a:pPr>
            <a:r>
              <a:rPr lang="vi-VN" altLang="en-US" sz="2400"/>
              <a:t>Một thiết bị hạn chế dòng điện giúp giảm điện trở âm của các loại đèn phóng điện. Đối với đèn huỳnh quang, thiết bị này giúp tích tụ lượng điện áp ban đầu cần thiết khi bật đèn. </a:t>
            </a:r>
            <a:endParaRPr lang="en-US" altLang="en-US" sz="2400" dirty="0"/>
          </a:p>
        </p:txBody>
      </p:sp>
      <p:sp>
        <p:nvSpPr>
          <p:cNvPr id="4" name="Content Placeholder 5">
            <a:extLst>
              <a:ext uri="{FF2B5EF4-FFF2-40B4-BE49-F238E27FC236}">
                <a16:creationId xmlns:a16="http://schemas.microsoft.com/office/drawing/2014/main" id="{F3C32CDB-E466-DDB5-E8C4-04E6AD920172}"/>
              </a:ext>
            </a:extLst>
          </p:cNvPr>
          <p:cNvSpPr txBox="1">
            <a:spLocks/>
          </p:cNvSpPr>
          <p:nvPr/>
        </p:nvSpPr>
        <p:spPr>
          <a:xfrm>
            <a:off x="517339" y="2486968"/>
            <a:ext cx="6689230" cy="3757612"/>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Tx/>
              <a:buNone/>
            </a:pPr>
            <a:r>
              <a:rPr lang="en-US" altLang="en-US" sz="2400" b="1" kern="0" smtClean="0">
                <a:solidFill>
                  <a:schemeClr val="tx1"/>
                </a:solidFill>
              </a:rPr>
              <a:t>Ballast điện từ</a:t>
            </a:r>
            <a:endParaRPr lang="en-US" altLang="en-US" sz="2400" b="1" kern="0" dirty="0" smtClean="0">
              <a:solidFill>
                <a:schemeClr val="tx1"/>
              </a:solidFill>
            </a:endParaRPr>
          </a:p>
          <a:p>
            <a:pPr>
              <a:buFontTx/>
              <a:buNone/>
            </a:pPr>
            <a:r>
              <a:rPr lang="en-US" altLang="en-US" sz="2400" kern="0" smtClean="0">
                <a:solidFill>
                  <a:schemeClr val="tx1"/>
                </a:solidFill>
              </a:rPr>
              <a:t>(Mồi sáng nóng)</a:t>
            </a:r>
            <a:endParaRPr lang="en-US" altLang="en-US" sz="2400" kern="0" dirty="0" smtClean="0">
              <a:solidFill>
                <a:schemeClr val="tx1"/>
              </a:solidFill>
            </a:endParaRPr>
          </a:p>
          <a:p>
            <a:pPr marL="342900" indent="-342900">
              <a:buFont typeface="Arial" panose="020B0604020202020204" pitchFamily="34" charset="0"/>
              <a:buChar char="•"/>
            </a:pPr>
            <a:r>
              <a:rPr lang="en-US" altLang="en-US" sz="2400" kern="0" smtClean="0">
                <a:solidFill>
                  <a:schemeClr val="tx1"/>
                </a:solidFill>
              </a:rPr>
              <a:t>Ưu điểm: Rẻ  </a:t>
            </a:r>
            <a:endParaRPr lang="en-US" altLang="en-US" sz="2400" kern="0" dirty="0" smtClean="0">
              <a:solidFill>
                <a:schemeClr val="tx1"/>
              </a:solidFill>
            </a:endParaRPr>
          </a:p>
          <a:p>
            <a:pPr marL="342900" indent="-342900">
              <a:buFont typeface="Arial" panose="020B0604020202020204" pitchFamily="34" charset="0"/>
              <a:buChar char="•"/>
            </a:pPr>
            <a:r>
              <a:rPr lang="en-US" altLang="en-US" sz="2400" kern="0" smtClean="0">
                <a:solidFill>
                  <a:schemeClr val="tx1"/>
                </a:solidFill>
              </a:rPr>
              <a:t>Nhược điểm: </a:t>
            </a:r>
            <a:endParaRPr lang="en-US" altLang="en-US" sz="2400" kern="0" dirty="0" smtClean="0">
              <a:solidFill>
                <a:schemeClr val="tx1"/>
              </a:solidFill>
            </a:endParaRPr>
          </a:p>
          <a:p>
            <a:pPr marL="342900" lvl="1" indent="-342900">
              <a:buFont typeface="Wingdings" panose="05000000000000000000" pitchFamily="2" charset="2"/>
              <a:buChar char="Ø"/>
            </a:pPr>
            <a:r>
              <a:rPr lang="en-US" altLang="en-US" sz="2400" kern="0" smtClean="0">
                <a:solidFill>
                  <a:schemeClr val="tx1"/>
                </a:solidFill>
                <a:latin typeface="+mn-lt"/>
              </a:rPr>
              <a:t>Tiêu thụ nhiều năng lượng, gây ồn, nóng</a:t>
            </a:r>
          </a:p>
          <a:p>
            <a:pPr marL="342900" lvl="1" indent="-342900">
              <a:buFont typeface="Wingdings" panose="05000000000000000000" pitchFamily="2" charset="2"/>
              <a:buChar char="Ø"/>
            </a:pPr>
            <a:r>
              <a:rPr lang="en-US" altLang="en-US" sz="2400" kern="0" smtClean="0">
                <a:solidFill>
                  <a:schemeClr val="tx1"/>
                </a:solidFill>
                <a:latin typeface="+mn-lt"/>
              </a:rPr>
              <a:t>Thời gian mồi sáng lâu </a:t>
            </a:r>
            <a:r>
              <a:rPr lang="en-US" altLang="en-US" sz="2400">
                <a:latin typeface="+mn-lt"/>
                <a:sym typeface="Symbol" panose="05050102010706020507" pitchFamily="18" charset="2"/>
              </a:rPr>
              <a:t> </a:t>
            </a:r>
            <a:r>
              <a:rPr lang="en-US" altLang="en-US" sz="2400">
                <a:latin typeface="+mn-lt"/>
              </a:rPr>
              <a:t>giảm</a:t>
            </a:r>
          </a:p>
          <a:p>
            <a:pPr marL="341313" lvl="1"/>
            <a:r>
              <a:rPr lang="en-US" altLang="en-US" sz="2400">
                <a:latin typeface="+mn-lt"/>
              </a:rPr>
              <a:t> tuổi thọ bóng </a:t>
            </a:r>
            <a:r>
              <a:rPr lang="en-US" altLang="en-US" sz="2400" smtClean="0">
                <a:latin typeface="+mn-lt"/>
              </a:rPr>
              <a:t>đèn</a:t>
            </a:r>
            <a:endParaRPr lang="en-US" altLang="en-US" sz="2400">
              <a:latin typeface="+mn-lt"/>
            </a:endParaRPr>
          </a:p>
        </p:txBody>
      </p:sp>
      <p:pic>
        <p:nvPicPr>
          <p:cNvPr id="5" name="Picture 9" descr="BallastConventionnelsLW">
            <a:extLst>
              <a:ext uri="{FF2B5EF4-FFF2-40B4-BE49-F238E27FC236}">
                <a16:creationId xmlns:a16="http://schemas.microsoft.com/office/drawing/2014/main" id="{D852B029-BBF8-26C7-5EF0-80127775B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6569" y="2486968"/>
            <a:ext cx="40513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70D4AEA9-9A85-914D-ECD6-1F781C7D2F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6569" y="4611043"/>
            <a:ext cx="3286125"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13291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r>
              <a:rPr lang="en-US" altLang="en-US" sz="2800" dirty="0"/>
              <a:t>Ballast</a:t>
            </a:r>
          </a:p>
        </p:txBody>
      </p:sp>
      <p:sp>
        <p:nvSpPr>
          <p:cNvPr id="7" name="Rectangle 6"/>
          <p:cNvSpPr/>
          <p:nvPr/>
        </p:nvSpPr>
        <p:spPr>
          <a:xfrm>
            <a:off x="517339" y="1374885"/>
            <a:ext cx="7324299" cy="3901837"/>
          </a:xfrm>
          <a:prstGeom prst="rect">
            <a:avLst/>
          </a:prstGeom>
        </p:spPr>
        <p:txBody>
          <a:bodyPr wrap="square">
            <a:spAutoFit/>
          </a:bodyPr>
          <a:lstStyle/>
          <a:p>
            <a:pPr>
              <a:lnSpc>
                <a:spcPct val="150000"/>
              </a:lnSpc>
              <a:buNone/>
            </a:pPr>
            <a:r>
              <a:rPr lang="en-US" altLang="en-US" sz="2400" b="1" smtClean="0">
                <a:solidFill>
                  <a:schemeClr val="tx1"/>
                </a:solidFill>
              </a:rPr>
              <a:t>Ballast điện tử</a:t>
            </a:r>
            <a:endParaRPr lang="en-US" altLang="en-US" sz="2400" b="1" dirty="0" smtClean="0">
              <a:solidFill>
                <a:schemeClr val="tx1"/>
              </a:solidFill>
            </a:endParaRPr>
          </a:p>
          <a:p>
            <a:pPr marL="342900" indent="-342900">
              <a:lnSpc>
                <a:spcPct val="150000"/>
              </a:lnSpc>
              <a:buFont typeface="Wingdings" panose="05000000000000000000" pitchFamily="2" charset="2"/>
              <a:buChar char="Ø"/>
            </a:pPr>
            <a:r>
              <a:rPr lang="en-US" altLang="en-US" sz="2400" smtClean="0"/>
              <a:t>Ưu điểm</a:t>
            </a:r>
            <a:r>
              <a:rPr lang="en-US" altLang="en-US" sz="2400" smtClean="0">
                <a:solidFill>
                  <a:schemeClr val="tx1"/>
                </a:solidFill>
              </a:rPr>
              <a:t>: </a:t>
            </a:r>
            <a:endParaRPr lang="en-US" altLang="en-US" sz="2400" dirty="0" smtClean="0">
              <a:solidFill>
                <a:schemeClr val="tx1"/>
              </a:solidFill>
            </a:endParaRPr>
          </a:p>
          <a:p>
            <a:pPr marL="800100" lvl="1" indent="-342900">
              <a:lnSpc>
                <a:spcPct val="150000"/>
              </a:lnSpc>
              <a:buFont typeface="Arial" panose="020B0604020202020204" pitchFamily="34" charset="0"/>
              <a:buChar char="•"/>
            </a:pPr>
            <a:r>
              <a:rPr lang="en-US" altLang="en-US" sz="2400" smtClean="0">
                <a:solidFill>
                  <a:schemeClr val="tx1"/>
                </a:solidFill>
              </a:rPr>
              <a:t>Giảm 20-40% điện năng</a:t>
            </a:r>
            <a:endParaRPr lang="en-US" altLang="en-US" sz="2400" dirty="0" smtClean="0">
              <a:solidFill>
                <a:schemeClr val="tx1"/>
              </a:solidFill>
            </a:endParaRPr>
          </a:p>
          <a:p>
            <a:pPr marL="800100" lvl="1" indent="-342900">
              <a:lnSpc>
                <a:spcPct val="150000"/>
              </a:lnSpc>
              <a:buFont typeface="Arial" panose="020B0604020202020204" pitchFamily="34" charset="0"/>
              <a:buChar char="•"/>
            </a:pPr>
            <a:r>
              <a:rPr lang="en-US" altLang="en-US" sz="2400" smtClean="0">
                <a:solidFill>
                  <a:schemeClr val="tx1"/>
                </a:solidFill>
              </a:rPr>
              <a:t>Tăng tuổi thọ của bóng đèn lên 50%</a:t>
            </a:r>
            <a:endParaRPr lang="en-US" altLang="en-US" sz="2400" dirty="0" smtClean="0">
              <a:solidFill>
                <a:schemeClr val="tx1"/>
              </a:solidFill>
            </a:endParaRPr>
          </a:p>
          <a:p>
            <a:pPr marL="800100" lvl="1" indent="-342900">
              <a:lnSpc>
                <a:spcPct val="150000"/>
              </a:lnSpc>
              <a:buFont typeface="Arial" panose="020B0604020202020204" pitchFamily="34" charset="0"/>
              <a:buChar char="•"/>
            </a:pPr>
            <a:r>
              <a:rPr lang="en-US" altLang="en-US" sz="2400" smtClean="0">
                <a:solidFill>
                  <a:schemeClr val="tx1"/>
                </a:solidFill>
              </a:rPr>
              <a:t>Khởi động nhanh</a:t>
            </a:r>
          </a:p>
          <a:p>
            <a:pPr marL="800100" lvl="1" indent="-342900">
              <a:lnSpc>
                <a:spcPct val="150000"/>
              </a:lnSpc>
              <a:buFont typeface="Arial" panose="020B0604020202020204" pitchFamily="34" charset="0"/>
              <a:buChar char="•"/>
            </a:pPr>
            <a:r>
              <a:rPr lang="en-US" altLang="en-US" sz="2400" smtClean="0">
                <a:solidFill>
                  <a:schemeClr val="tx1"/>
                </a:solidFill>
              </a:rPr>
              <a:t>Tăng hiệu suất phát sáng 30-50%</a:t>
            </a:r>
            <a:endParaRPr lang="en-US" altLang="en-US" sz="2400" dirty="0" smtClean="0">
              <a:solidFill>
                <a:schemeClr val="tx1"/>
              </a:solidFill>
            </a:endParaRPr>
          </a:p>
          <a:p>
            <a:pPr marL="342900" indent="-342900">
              <a:lnSpc>
                <a:spcPct val="150000"/>
              </a:lnSpc>
              <a:buFont typeface="Wingdings" panose="05000000000000000000" pitchFamily="2" charset="2"/>
              <a:buChar char="Ø"/>
            </a:pPr>
            <a:r>
              <a:rPr lang="en-US" altLang="en-US" sz="2400" smtClean="0">
                <a:solidFill>
                  <a:schemeClr val="tx1"/>
                </a:solidFill>
              </a:rPr>
              <a:t>Nhược điểm: Chi phí cao</a:t>
            </a:r>
            <a:endParaRPr lang="en-US" altLang="en-US" sz="2400" dirty="0">
              <a:solidFill>
                <a:schemeClr val="tx1"/>
              </a:solidFill>
            </a:endParaRPr>
          </a:p>
        </p:txBody>
      </p:sp>
      <p:pic>
        <p:nvPicPr>
          <p:cNvPr id="8" name="Picture 10" descr="BallastElectronique2">
            <a:extLst>
              <a:ext uri="{FF2B5EF4-FFF2-40B4-BE49-F238E27FC236}">
                <a16:creationId xmlns:a16="http://schemas.microsoft.com/office/drawing/2014/main" id="{045E1961-4799-A634-9A53-B4B90B075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8808" y="2239798"/>
            <a:ext cx="3806243" cy="181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5819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63502"/>
            <a:ext cx="11123118" cy="495200"/>
          </a:xfrm>
        </p:spPr>
        <p:txBody>
          <a:bodyPr>
            <a:noAutofit/>
          </a:bodyPr>
          <a:lstStyle/>
          <a:p>
            <a:r>
              <a:rPr lang="en-US" altLang="en-US" smtClean="0">
                <a:latin typeface="+mn-lt"/>
              </a:rPr>
              <a:t>Mặt phản xạ (Chóa đèn)</a:t>
            </a:r>
            <a:endParaRPr lang="en-US" altLang="en-US" dirty="0">
              <a:latin typeface="+mn-lt"/>
            </a:endParaRPr>
          </a:p>
        </p:txBody>
      </p:sp>
      <p:sp>
        <p:nvSpPr>
          <p:cNvPr id="4" name="Rectangle 10">
            <a:extLst>
              <a:ext uri="{FF2B5EF4-FFF2-40B4-BE49-F238E27FC236}">
                <a16:creationId xmlns:a16="http://schemas.microsoft.com/office/drawing/2014/main" id="{A2E468DA-DBB6-3012-0B6E-A68500009667}"/>
              </a:ext>
            </a:extLst>
          </p:cNvPr>
          <p:cNvSpPr>
            <a:spLocks noChangeArrowheads="1"/>
          </p:cNvSpPr>
          <p:nvPr/>
        </p:nvSpPr>
        <p:spPr bwMode="auto">
          <a:xfrm>
            <a:off x="517339" y="1263484"/>
            <a:ext cx="11123117" cy="165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30000"/>
              </a:lnSpc>
              <a:spcBef>
                <a:spcPct val="0"/>
              </a:spcBef>
              <a:buClrTx/>
              <a:buFont typeface="Wingdings" panose="05000000000000000000" pitchFamily="2" charset="2"/>
              <a:buChar char="ü"/>
            </a:pPr>
            <a:r>
              <a:rPr lang="vi-VN" altLang="en-US" sz="2000">
                <a:latin typeface="Arial" panose="020B0604020202020204" pitchFamily="34" charset="0"/>
              </a:rPr>
              <a:t>Mức độ phản xạ của vật liệu phản xạ và hình dáng mặt phản xạ ảnh ưởng trực tiếp đến hiệu quả và hiệu suất lắp đèn. </a:t>
            </a:r>
          </a:p>
          <a:p>
            <a:pPr>
              <a:lnSpc>
                <a:spcPct val="130000"/>
              </a:lnSpc>
              <a:spcBef>
                <a:spcPct val="0"/>
              </a:spcBef>
              <a:buClrTx/>
              <a:buFont typeface="Wingdings" panose="05000000000000000000" pitchFamily="2" charset="2"/>
              <a:buChar char="ü"/>
            </a:pPr>
            <a:r>
              <a:rPr lang="vi-VN" altLang="en-US" sz="2000">
                <a:latin typeface="Arial" panose="020B0604020202020204" pitchFamily="34" charset="0"/>
              </a:rPr>
              <a:t>Mặt phản xạ khuếch tán thông thường có hiệu suất phản xạ đạt 70-80% khi còn mới. </a:t>
            </a:r>
          </a:p>
          <a:p>
            <a:pPr>
              <a:lnSpc>
                <a:spcPct val="130000"/>
              </a:lnSpc>
              <a:spcBef>
                <a:spcPct val="0"/>
              </a:spcBef>
              <a:buClrTx/>
              <a:buFont typeface="Wingdings" panose="05000000000000000000" pitchFamily="2" charset="2"/>
              <a:buChar char="ü"/>
            </a:pPr>
            <a:r>
              <a:rPr lang="vi-VN" altLang="en-US" sz="2000">
                <a:latin typeface="Arial" panose="020B0604020202020204" pitchFamily="34" charset="0"/>
              </a:rPr>
              <a:t>Vật liệu phản xạ cao hay bán khuếch tán loại mới có hệ số phản xạ lên tới 85%. </a:t>
            </a:r>
          </a:p>
        </p:txBody>
      </p:sp>
      <p:pic>
        <p:nvPicPr>
          <p:cNvPr id="5" name="Picture 6" descr="http://t2.gstatic.com/images?q=tbn:ANd9GcQaOnNUXHu75vhCVjSLy5-q-uet8eGZUsSAbjta_qet2Nr0PMn5sQ">
            <a:extLst>
              <a:ext uri="{FF2B5EF4-FFF2-40B4-BE49-F238E27FC236}">
                <a16:creationId xmlns:a16="http://schemas.microsoft.com/office/drawing/2014/main" id="{3E6ED4FF-1A28-40AF-D591-0867582EF2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522124">
            <a:off x="832940" y="3328151"/>
            <a:ext cx="3206750"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t0.gstatic.com/images?q=tbn:ANd9GcRzVM3ba8p43W6_gzu280nohEfMtqU0pUxc8ntt1fzUlNgeQN8l">
            <a:extLst>
              <a:ext uri="{FF2B5EF4-FFF2-40B4-BE49-F238E27FC236}">
                <a16:creationId xmlns:a16="http://schemas.microsoft.com/office/drawing/2014/main" id="{F9AF4F11-C5EA-9FB9-CEE7-B9673406B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4862" y="3421019"/>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t3.gstatic.com/images?q=tbn:ANd9GcTk4tlMq_cIuxcTB2VuVgVcxN93mjXj3Uhl3AKSxt87_lWa1EZh">
            <a:extLst>
              <a:ext uri="{FF2B5EF4-FFF2-40B4-BE49-F238E27FC236}">
                <a16:creationId xmlns:a16="http://schemas.microsoft.com/office/drawing/2014/main" id="{16009376-3E69-DE68-3C9F-6E20C30AAE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2473" y="3202476"/>
            <a:ext cx="2916387" cy="236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349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614149"/>
            <a:ext cx="11123118" cy="389962"/>
          </a:xfrm>
        </p:spPr>
        <p:txBody>
          <a:bodyPr>
            <a:noAutofit/>
          </a:bodyPr>
          <a:lstStyle/>
          <a:p>
            <a:r>
              <a:rPr lang="en-US" altLang="en-US" smtClean="0"/>
              <a:t>Lựa chọn chóa đèn</a:t>
            </a:r>
            <a:endParaRPr lang="en-VN" dirty="0">
              <a:solidFill>
                <a:schemeClr val="accent1">
                  <a:lumMod val="50000"/>
                </a:schemeClr>
              </a:solidFill>
            </a:endParaRPr>
          </a:p>
        </p:txBody>
      </p:sp>
      <p:sp>
        <p:nvSpPr>
          <p:cNvPr id="13" name="Rectangle 12"/>
          <p:cNvSpPr/>
          <p:nvPr/>
        </p:nvSpPr>
        <p:spPr>
          <a:xfrm>
            <a:off x="517339" y="1269219"/>
            <a:ext cx="6470315" cy="369332"/>
          </a:xfrm>
          <a:prstGeom prst="rect">
            <a:avLst/>
          </a:prstGeom>
        </p:spPr>
        <p:txBody>
          <a:bodyPr wrap="square">
            <a:spAutoFit/>
          </a:bodyPr>
          <a:lstStyle/>
          <a:p>
            <a:r>
              <a:rPr lang="en-US" altLang="en-US" b="1" dirty="0" smtClean="0"/>
              <a:t>1</a:t>
            </a:r>
            <a:r>
              <a:rPr lang="en-US" altLang="en-US" b="1" smtClean="0"/>
              <a:t>. Lựa chọn chóa đèn – khu vực nhà xưởng</a:t>
            </a:r>
            <a:endParaRPr lang="en-US" b="1" dirty="0"/>
          </a:p>
        </p:txBody>
      </p:sp>
      <p:grpSp>
        <p:nvGrpSpPr>
          <p:cNvPr id="5" name="Group 11">
            <a:extLst>
              <a:ext uri="{FF2B5EF4-FFF2-40B4-BE49-F238E27FC236}">
                <a16:creationId xmlns:a16="http://schemas.microsoft.com/office/drawing/2014/main" id="{2CBBBB80-7431-3623-3BAA-40DE8FA8BC3C}"/>
              </a:ext>
            </a:extLst>
          </p:cNvPr>
          <p:cNvGrpSpPr>
            <a:grpSpLocks/>
          </p:cNvGrpSpPr>
          <p:nvPr/>
        </p:nvGrpSpPr>
        <p:grpSpPr bwMode="auto">
          <a:xfrm>
            <a:off x="2667000" y="1676400"/>
            <a:ext cx="7077501" cy="4310062"/>
            <a:chOff x="1116013" y="1268413"/>
            <a:chExt cx="7427929" cy="4899025"/>
          </a:xfrm>
        </p:grpSpPr>
        <p:pic>
          <p:nvPicPr>
            <p:cNvPr id="6" name="Picture 6">
              <a:extLst>
                <a:ext uri="{FF2B5EF4-FFF2-40B4-BE49-F238E27FC236}">
                  <a16:creationId xmlns:a16="http://schemas.microsoft.com/office/drawing/2014/main" id="{58259E36-B736-4072-09B6-C6CCB935E7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1341438"/>
              <a:ext cx="518477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a:extLst>
                <a:ext uri="{FF2B5EF4-FFF2-40B4-BE49-F238E27FC236}">
                  <a16:creationId xmlns:a16="http://schemas.microsoft.com/office/drawing/2014/main" id="{C1AB3B9B-E306-29A2-92AB-50DB58CF38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924175"/>
              <a:ext cx="5329237"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7AF5E27C-91BA-5E84-032D-591C0B09DA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4581525"/>
              <a:ext cx="5257800"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a:extLst>
                <a:ext uri="{FF2B5EF4-FFF2-40B4-BE49-F238E27FC236}">
                  <a16:creationId xmlns:a16="http://schemas.microsoft.com/office/drawing/2014/main" id="{F831FE65-55B4-B788-27B2-EE2005249F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388" y="1549373"/>
              <a:ext cx="13525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a:extLst>
                <a:ext uri="{FF2B5EF4-FFF2-40B4-BE49-F238E27FC236}">
                  <a16:creationId xmlns:a16="http://schemas.microsoft.com/office/drawing/2014/main" id="{BB414594-B9A8-8D54-32A5-753B57E494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00892" y="2924175"/>
              <a:ext cx="15430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a:extLst>
                <a:ext uri="{FF2B5EF4-FFF2-40B4-BE49-F238E27FC236}">
                  <a16:creationId xmlns:a16="http://schemas.microsoft.com/office/drawing/2014/main" id="{0C1E2A26-815F-20C4-C680-F45FBAF1CFF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2950" y="1268413"/>
              <a:ext cx="1381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a:extLst>
                <a:ext uri="{FF2B5EF4-FFF2-40B4-BE49-F238E27FC236}">
                  <a16:creationId xmlns:a16="http://schemas.microsoft.com/office/drawing/2014/main" id="{2BA73880-F43B-A35C-8F94-D402BC755DB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4388" y="4076700"/>
              <a:ext cx="13620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a:extLst>
                <a:ext uri="{FF2B5EF4-FFF2-40B4-BE49-F238E27FC236}">
                  <a16:creationId xmlns:a16="http://schemas.microsoft.com/office/drawing/2014/main" id="{C975F9A6-54B0-368F-B653-204A9CD912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4388" y="5661025"/>
              <a:ext cx="1368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4518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13" name="Rectangle 12"/>
          <p:cNvSpPr/>
          <p:nvPr/>
        </p:nvSpPr>
        <p:spPr>
          <a:xfrm>
            <a:off x="517339" y="1269219"/>
            <a:ext cx="6470315" cy="369332"/>
          </a:xfrm>
          <a:prstGeom prst="rect">
            <a:avLst/>
          </a:prstGeom>
        </p:spPr>
        <p:txBody>
          <a:bodyPr wrap="square">
            <a:spAutoFit/>
          </a:bodyPr>
          <a:lstStyle/>
          <a:p>
            <a:r>
              <a:rPr lang="en-US" altLang="en-US" b="1" dirty="0" smtClean="0"/>
              <a:t>2</a:t>
            </a:r>
            <a:r>
              <a:rPr lang="en-US" altLang="en-US" b="1" smtClean="0"/>
              <a:t>. Lựa chọn chóa đèn – văn phòng, dân dụng</a:t>
            </a:r>
            <a:endParaRPr lang="en-US" b="1" dirty="0"/>
          </a:p>
        </p:txBody>
      </p:sp>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614149"/>
            <a:ext cx="11123118" cy="389962"/>
          </a:xfrm>
        </p:spPr>
        <p:txBody>
          <a:bodyPr>
            <a:noAutofit/>
          </a:bodyPr>
          <a:lstStyle/>
          <a:p>
            <a:r>
              <a:rPr lang="en-US" altLang="en-US" smtClean="0"/>
              <a:t>Lựa chọn chóa đèn</a:t>
            </a:r>
            <a:endParaRPr lang="en-VN" dirty="0">
              <a:solidFill>
                <a:schemeClr val="accent1">
                  <a:lumMod val="50000"/>
                </a:schemeClr>
              </a:solidFill>
            </a:endParaRPr>
          </a:p>
        </p:txBody>
      </p:sp>
      <p:grpSp>
        <p:nvGrpSpPr>
          <p:cNvPr id="7" name="Group 15">
            <a:extLst>
              <a:ext uri="{FF2B5EF4-FFF2-40B4-BE49-F238E27FC236}">
                <a16:creationId xmlns:a16="http://schemas.microsoft.com/office/drawing/2014/main" id="{D892AA5D-0412-36AE-0317-C3FB4E4823C8}"/>
              </a:ext>
            </a:extLst>
          </p:cNvPr>
          <p:cNvGrpSpPr>
            <a:grpSpLocks/>
          </p:cNvGrpSpPr>
          <p:nvPr/>
        </p:nvGrpSpPr>
        <p:grpSpPr bwMode="auto">
          <a:xfrm>
            <a:off x="2782888" y="1903659"/>
            <a:ext cx="7084443" cy="4690812"/>
            <a:chOff x="1187450" y="1428736"/>
            <a:chExt cx="7416800" cy="4686314"/>
          </a:xfrm>
        </p:grpSpPr>
        <p:pic>
          <p:nvPicPr>
            <p:cNvPr id="8" name="Picture 4">
              <a:extLst>
                <a:ext uri="{FF2B5EF4-FFF2-40B4-BE49-F238E27FC236}">
                  <a16:creationId xmlns:a16="http://schemas.microsoft.com/office/drawing/2014/main" id="{6A1A4D49-659C-9523-0D0D-132E7B2182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52" y="1428736"/>
              <a:ext cx="4926013"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a:extLst>
                <a:ext uri="{FF2B5EF4-FFF2-40B4-BE49-F238E27FC236}">
                  <a16:creationId xmlns:a16="http://schemas.microsoft.com/office/drawing/2014/main" id="{DC332FCB-DD95-332F-5F4E-01A78B1227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5384" y="2565400"/>
              <a:ext cx="28765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a:extLst>
                <a:ext uri="{FF2B5EF4-FFF2-40B4-BE49-F238E27FC236}">
                  <a16:creationId xmlns:a16="http://schemas.microsoft.com/office/drawing/2014/main" id="{CE05EA83-0A67-CFB1-1772-67CB6D8C4F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363" y="3860800"/>
              <a:ext cx="11525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a:extLst>
                <a:ext uri="{FF2B5EF4-FFF2-40B4-BE49-F238E27FC236}">
                  <a16:creationId xmlns:a16="http://schemas.microsoft.com/office/drawing/2014/main" id="{B32330D2-B8D7-51C7-CAFE-B786573475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213" y="5300663"/>
              <a:ext cx="13525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a:extLst>
                <a:ext uri="{FF2B5EF4-FFF2-40B4-BE49-F238E27FC236}">
                  <a16:creationId xmlns:a16="http://schemas.microsoft.com/office/drawing/2014/main" id="{6F1FB41E-6B21-B998-D621-4D260136FD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1913" y="3860800"/>
              <a:ext cx="11049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9">
              <a:extLst>
                <a:ext uri="{FF2B5EF4-FFF2-40B4-BE49-F238E27FC236}">
                  <a16:creationId xmlns:a16="http://schemas.microsoft.com/office/drawing/2014/main" id="{00CEF6FD-7778-5D9A-225F-704EC291B30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5229225"/>
              <a:ext cx="13335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a:extLst>
                <a:ext uri="{FF2B5EF4-FFF2-40B4-BE49-F238E27FC236}">
                  <a16:creationId xmlns:a16="http://schemas.microsoft.com/office/drawing/2014/main" id="{1C88C034-3E0E-2956-66D4-720DA3631C7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7675" y="3860800"/>
              <a:ext cx="1152525"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a:extLst>
                <a:ext uri="{FF2B5EF4-FFF2-40B4-BE49-F238E27FC236}">
                  <a16:creationId xmlns:a16="http://schemas.microsoft.com/office/drawing/2014/main" id="{CDC181C1-2D0F-2032-94E1-B82BC0B681F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4388" y="3933825"/>
              <a:ext cx="1104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5">
              <a:extLst>
                <a:ext uri="{FF2B5EF4-FFF2-40B4-BE49-F238E27FC236}">
                  <a16:creationId xmlns:a16="http://schemas.microsoft.com/office/drawing/2014/main" id="{3A43EAE3-A278-EC8D-005B-FC746A4D094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04025" y="2214554"/>
              <a:ext cx="1800225" cy="14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6">
              <a:extLst>
                <a:ext uri="{FF2B5EF4-FFF2-40B4-BE49-F238E27FC236}">
                  <a16:creationId xmlns:a16="http://schemas.microsoft.com/office/drawing/2014/main" id="{B984BE67-10E5-EC21-E39F-BE22AD2088F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0239" y="2565400"/>
              <a:ext cx="2232025"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
              <a:extLst>
                <a:ext uri="{FF2B5EF4-FFF2-40B4-BE49-F238E27FC236}">
                  <a16:creationId xmlns:a16="http://schemas.microsoft.com/office/drawing/2014/main" id="{995E3D0A-1CED-AA07-6C6D-0E402774525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48488" y="5257800"/>
              <a:ext cx="15335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8">
              <a:extLst>
                <a:ext uri="{FF2B5EF4-FFF2-40B4-BE49-F238E27FC236}">
                  <a16:creationId xmlns:a16="http://schemas.microsoft.com/office/drawing/2014/main" id="{6D471A4D-46DA-2676-7D93-79BFEE8A352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43213" y="5300663"/>
              <a:ext cx="1512887"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11275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2074459" y="2167393"/>
            <a:ext cx="8065827"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2074458" y="2167392"/>
            <a:ext cx="8065827" cy="2006221"/>
          </a:xfrm>
        </p:spPr>
        <p:txBody>
          <a:bodyPr>
            <a:normAutofit/>
          </a:bodyPr>
          <a:lstStyle/>
          <a:p>
            <a:pPr algn="ctr"/>
            <a:r>
              <a:rPr lang="en-US" sz="2800" b="1" smtClean="0">
                <a:solidFill>
                  <a:schemeClr val="bg1"/>
                </a:solidFill>
              </a:rPr>
              <a:t>I. YÊU CẦU VỀ HỆ </a:t>
            </a:r>
            <a:r>
              <a:rPr lang="en-US" sz="2800" b="1" smtClean="0">
                <a:solidFill>
                  <a:schemeClr val="bg1"/>
                </a:solidFill>
              </a:rPr>
              <a:t>THỐNG CHIẾU </a:t>
            </a:r>
            <a:r>
              <a:rPr lang="en-US" sz="2800" b="1" smtClean="0">
                <a:solidFill>
                  <a:schemeClr val="bg1"/>
                </a:solidFill>
              </a:rPr>
              <a:t>SÁNG</a:t>
            </a:r>
            <a:endParaRPr lang="en-US" sz="2800" b="1" dirty="0">
              <a:solidFill>
                <a:schemeClr val="bg1"/>
              </a:solidFill>
            </a:endParaRPr>
          </a:p>
        </p:txBody>
      </p:sp>
    </p:spTree>
    <p:extLst>
      <p:ext uri="{BB962C8B-B14F-4D97-AF65-F5344CB8AC3E}">
        <p14:creationId xmlns:p14="http://schemas.microsoft.com/office/powerpoint/2010/main" val="21920481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Tầm nhìn phù hợp</a:t>
            </a:r>
            <a:endParaRPr lang="en-VN" dirty="0">
              <a:solidFill>
                <a:schemeClr val="accent1">
                  <a:lumMod val="50000"/>
                </a:schemeClr>
              </a:solidFill>
              <a:latin typeface="+mn-lt"/>
            </a:endParaRPr>
          </a:p>
        </p:txBody>
      </p:sp>
      <p:pic>
        <p:nvPicPr>
          <p:cNvPr id="4" name="Picture 7" descr="20">
            <a:extLst>
              <a:ext uri="{FF2B5EF4-FFF2-40B4-BE49-F238E27FC236}">
                <a16:creationId xmlns:a16="http://schemas.microsoft.com/office/drawing/2014/main" id="{867ACCA7-D412-6C10-3783-16DF6F1E60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868054" y="1382749"/>
            <a:ext cx="8421687" cy="4572000"/>
          </a:xfrm>
          <a:prstGeom prst="rect">
            <a:avLst/>
          </a:prstGeom>
          <a:noFill/>
          <a:ln>
            <a:noFill/>
          </a:ln>
        </p:spPr>
      </p:pic>
    </p:spTree>
    <p:extLst>
      <p:ext uri="{BB962C8B-B14F-4D97-AF65-F5344CB8AC3E}">
        <p14:creationId xmlns:p14="http://schemas.microsoft.com/office/powerpoint/2010/main" val="405926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Thế nào là một hệ thống </a:t>
            </a:r>
            <a:r>
              <a:rPr lang="en-US" altLang="en-US" smtClean="0"/>
              <a:t>chiếu </a:t>
            </a:r>
            <a:r>
              <a:rPr lang="en-US" altLang="en-US"/>
              <a:t>sáng hiệu quả?</a:t>
            </a:r>
            <a:endParaRPr lang="en-VN" dirty="0">
              <a:solidFill>
                <a:schemeClr val="accent1">
                  <a:lumMod val="50000"/>
                </a:schemeClr>
              </a:solidFill>
            </a:endParaRPr>
          </a:p>
        </p:txBody>
      </p:sp>
      <p:grpSp>
        <p:nvGrpSpPr>
          <p:cNvPr id="7" name="Group 7">
            <a:extLst>
              <a:ext uri="{FF2B5EF4-FFF2-40B4-BE49-F238E27FC236}">
                <a16:creationId xmlns:a16="http://schemas.microsoft.com/office/drawing/2014/main" id="{5CE223FA-4835-06C7-9868-1CA5E788A657}"/>
              </a:ext>
            </a:extLst>
          </p:cNvPr>
          <p:cNvGrpSpPr>
            <a:grpSpLocks/>
          </p:cNvGrpSpPr>
          <p:nvPr/>
        </p:nvGrpSpPr>
        <p:grpSpPr bwMode="auto">
          <a:xfrm>
            <a:off x="2595563" y="2357438"/>
            <a:ext cx="7219950" cy="2800350"/>
            <a:chOff x="675" y="1485"/>
            <a:chExt cx="4548" cy="1764"/>
          </a:xfrm>
        </p:grpSpPr>
        <p:sp>
          <p:nvSpPr>
            <p:cNvPr id="8" name="Right Arrow 7">
              <a:extLst>
                <a:ext uri="{FF2B5EF4-FFF2-40B4-BE49-F238E27FC236}">
                  <a16:creationId xmlns:a16="http://schemas.microsoft.com/office/drawing/2014/main" id="{9EF48ACA-8D29-AF11-7B91-8EC5317E5692}"/>
                </a:ext>
              </a:extLst>
            </p:cNvPr>
            <p:cNvSpPr/>
            <p:nvPr/>
          </p:nvSpPr>
          <p:spPr>
            <a:xfrm>
              <a:off x="675" y="1494"/>
              <a:ext cx="2160" cy="1755"/>
            </a:xfrm>
            <a:prstGeom prst="rightArrow">
              <a:avLst>
                <a:gd name="adj1" fmla="val 69551"/>
                <a:gd name="adj2" fmla="val 50000"/>
              </a:avLst>
            </a:prstGeom>
          </p:spPr>
          <p:style>
            <a:lnRef idx="3">
              <a:schemeClr val="lt1"/>
            </a:lnRef>
            <a:fillRef idx="1">
              <a:schemeClr val="accent1"/>
            </a:fillRef>
            <a:effectRef idx="1">
              <a:schemeClr val="accent1"/>
            </a:effectRef>
            <a:fontRef idx="minor">
              <a:schemeClr val="lt1"/>
            </a:fontRef>
          </p:style>
          <p:txBody>
            <a:bodyPr anchor="ctr"/>
            <a:lstStyle/>
            <a:p>
              <a:pPr>
                <a:defRPr/>
              </a:pPr>
              <a:r>
                <a:rPr lang="en-US" sz="3200" dirty="0" err="1">
                  <a:latin typeface="Arial" panose="020B0604020202020204" pitchFamily="34" charset="0"/>
                </a:rPr>
                <a:t>Đảm</a:t>
              </a:r>
              <a:r>
                <a:rPr lang="en-US" sz="3200" dirty="0">
                  <a:latin typeface="Arial" panose="020B0604020202020204" pitchFamily="34" charset="0"/>
                </a:rPr>
                <a:t> </a:t>
              </a:r>
              <a:r>
                <a:rPr lang="en-US" sz="3200" dirty="0" err="1">
                  <a:latin typeface="Arial" panose="020B0604020202020204" pitchFamily="34" charset="0"/>
                </a:rPr>
                <a:t>bảo</a:t>
              </a:r>
              <a:endParaRPr lang="en-US" sz="3200" dirty="0">
                <a:latin typeface="Arial" panose="020B0604020202020204" pitchFamily="34" charset="0"/>
              </a:endParaRPr>
            </a:p>
            <a:p>
              <a:pPr>
                <a:defRPr/>
              </a:pPr>
              <a:r>
                <a:rPr lang="en-US" sz="3200" dirty="0" err="1">
                  <a:latin typeface="Arial" panose="020B0604020202020204" pitchFamily="34" charset="0"/>
                </a:rPr>
                <a:t>Tiện</a:t>
              </a:r>
              <a:r>
                <a:rPr lang="en-US" sz="3200" dirty="0">
                  <a:latin typeface="Arial" panose="020B0604020202020204" pitchFamily="34" charset="0"/>
                </a:rPr>
                <a:t> </a:t>
              </a:r>
              <a:r>
                <a:rPr lang="en-US" sz="3200" dirty="0" err="1">
                  <a:latin typeface="Arial" panose="020B0604020202020204" pitchFamily="34" charset="0"/>
                </a:rPr>
                <a:t>nghi</a:t>
              </a:r>
              <a:r>
                <a:rPr lang="en-US" sz="3200" dirty="0">
                  <a:latin typeface="Arial" panose="020B0604020202020204" pitchFamily="34" charset="0"/>
                </a:rPr>
                <a:t> </a:t>
              </a:r>
              <a:r>
                <a:rPr lang="en-US" sz="3200" dirty="0" err="1">
                  <a:latin typeface="Arial" panose="020B0604020202020204" pitchFamily="34" charset="0"/>
                </a:rPr>
                <a:t>thị</a:t>
              </a:r>
              <a:r>
                <a:rPr lang="en-US" sz="3200" dirty="0">
                  <a:latin typeface="Arial" panose="020B0604020202020204" pitchFamily="34" charset="0"/>
                </a:rPr>
                <a:t> </a:t>
              </a:r>
              <a:r>
                <a:rPr lang="en-US" sz="3200" dirty="0" err="1">
                  <a:latin typeface="Arial" panose="020B0604020202020204" pitchFamily="34" charset="0"/>
                </a:rPr>
                <a:t>giác</a:t>
              </a:r>
              <a:endParaRPr lang="en-US" sz="3200" dirty="0">
                <a:latin typeface="Arial" panose="020B0604020202020204" pitchFamily="34" charset="0"/>
              </a:endParaRPr>
            </a:p>
          </p:txBody>
        </p:sp>
        <p:sp>
          <p:nvSpPr>
            <p:cNvPr id="9" name="Right Arrow 8">
              <a:extLst>
                <a:ext uri="{FF2B5EF4-FFF2-40B4-BE49-F238E27FC236}">
                  <a16:creationId xmlns:a16="http://schemas.microsoft.com/office/drawing/2014/main" id="{FCC5F797-71A4-A862-C24B-1CE246EFFC15}"/>
                </a:ext>
              </a:extLst>
            </p:cNvPr>
            <p:cNvSpPr/>
            <p:nvPr/>
          </p:nvSpPr>
          <p:spPr>
            <a:xfrm flipH="1">
              <a:off x="3060" y="1485"/>
              <a:ext cx="2163" cy="1755"/>
            </a:xfrm>
            <a:prstGeom prst="rightArrow">
              <a:avLst>
                <a:gd name="adj1" fmla="val 67500"/>
                <a:gd name="adj2" fmla="val 50000"/>
              </a:avLst>
            </a:prstGeom>
          </p:spPr>
          <p:style>
            <a:lnRef idx="3">
              <a:schemeClr val="lt1"/>
            </a:lnRef>
            <a:fillRef idx="1">
              <a:schemeClr val="accent2"/>
            </a:fillRef>
            <a:effectRef idx="1">
              <a:schemeClr val="accent2"/>
            </a:effectRef>
            <a:fontRef idx="minor">
              <a:schemeClr val="lt1"/>
            </a:fontRef>
          </p:style>
          <p:txBody>
            <a:bodyPr anchor="ctr"/>
            <a:lstStyle/>
            <a:p>
              <a:pPr algn="r">
                <a:defRPr/>
              </a:pPr>
              <a:r>
                <a:rPr lang="en-US" sz="3200" dirty="0" err="1">
                  <a:latin typeface="Arial" panose="020B0604020202020204" pitchFamily="34" charset="0"/>
                </a:rPr>
                <a:t>Giảm</a:t>
              </a:r>
              <a:r>
                <a:rPr lang="en-US" sz="3200" dirty="0">
                  <a:latin typeface="Arial" panose="020B0604020202020204" pitchFamily="34" charset="0"/>
                </a:rPr>
                <a:t> </a:t>
              </a:r>
              <a:r>
                <a:rPr lang="en-US" sz="3200" dirty="0" err="1">
                  <a:latin typeface="Arial" panose="020B0604020202020204" pitchFamily="34" charset="0"/>
                </a:rPr>
                <a:t>thiểu</a:t>
              </a:r>
              <a:r>
                <a:rPr lang="en-US" sz="3200" dirty="0">
                  <a:latin typeface="Arial" panose="020B0604020202020204" pitchFamily="34" charset="0"/>
                </a:rPr>
                <a:t> n</a:t>
              </a:r>
              <a:r>
                <a:rPr lang="vi-VN" sz="3200" dirty="0">
                  <a:latin typeface="Arial" panose="020B0604020202020204" pitchFamily="34" charset="0"/>
                </a:rPr>
                <a:t>ă</a:t>
              </a:r>
              <a:r>
                <a:rPr lang="en-US" sz="3200" dirty="0">
                  <a:latin typeface="Arial" panose="020B0604020202020204" pitchFamily="34" charset="0"/>
                </a:rPr>
                <a:t>ng l</a:t>
              </a:r>
              <a:r>
                <a:rPr lang="vi-VN" sz="3200" dirty="0">
                  <a:latin typeface="Arial" panose="020B0604020202020204" pitchFamily="34" charset="0"/>
                </a:rPr>
                <a:t>ượ</a:t>
              </a:r>
              <a:r>
                <a:rPr lang="en-US" sz="3200" dirty="0">
                  <a:latin typeface="Arial" panose="020B0604020202020204" pitchFamily="34" charset="0"/>
                </a:rPr>
                <a:t>ng </a:t>
              </a:r>
              <a:r>
                <a:rPr lang="en-US" sz="3200" dirty="0" err="1">
                  <a:latin typeface="Arial" panose="020B0604020202020204" pitchFamily="34" charset="0"/>
                </a:rPr>
                <a:t>sử</a:t>
              </a:r>
              <a:r>
                <a:rPr lang="en-US" sz="3200" dirty="0">
                  <a:latin typeface="Arial" panose="020B0604020202020204" pitchFamily="34" charset="0"/>
                </a:rPr>
                <a:t> </a:t>
              </a:r>
              <a:r>
                <a:rPr lang="en-US" sz="3200" dirty="0" err="1">
                  <a:latin typeface="Arial" panose="020B0604020202020204" pitchFamily="34" charset="0"/>
                </a:rPr>
                <a:t>dụng</a:t>
              </a:r>
              <a:endParaRPr lang="en-US" sz="3200" dirty="0">
                <a:latin typeface="Arial" panose="020B0604020202020204" pitchFamily="34" charset="0"/>
              </a:endParaRPr>
            </a:p>
          </p:txBody>
        </p:sp>
      </p:grpSp>
    </p:spTree>
    <p:extLst>
      <p:ext uri="{BB962C8B-B14F-4D97-AF65-F5344CB8AC3E}">
        <p14:creationId xmlns:p14="http://schemas.microsoft.com/office/powerpoint/2010/main" val="283647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Lựa chọn bóng đèn</a:t>
            </a:r>
            <a:endParaRPr lang="en-VN" dirty="0">
              <a:solidFill>
                <a:schemeClr val="accent1">
                  <a:lumMod val="50000"/>
                </a:schemeClr>
              </a:solidFill>
            </a:endParaRPr>
          </a:p>
        </p:txBody>
      </p:sp>
      <p:sp>
        <p:nvSpPr>
          <p:cNvPr id="2" name="Rectangle 1"/>
          <p:cNvSpPr/>
          <p:nvPr/>
        </p:nvSpPr>
        <p:spPr>
          <a:xfrm>
            <a:off x="517340" y="1389756"/>
            <a:ext cx="11123117" cy="3901837"/>
          </a:xfrm>
          <a:prstGeom prst="rect">
            <a:avLst/>
          </a:prstGeom>
        </p:spPr>
        <p:txBody>
          <a:bodyPr wrap="square">
            <a:spAutoFit/>
          </a:bodyPr>
          <a:lstStyle/>
          <a:p>
            <a:pPr marL="342900" indent="-342900">
              <a:lnSpc>
                <a:spcPct val="150000"/>
              </a:lnSpc>
              <a:buFont typeface="Arial" panose="020B0604020202020204" pitchFamily="34" charset="0"/>
              <a:buChar char="•"/>
            </a:pPr>
            <a:r>
              <a:rPr lang="en-US" sz="2400"/>
              <a:t>Lĩnh vực sử dụng</a:t>
            </a:r>
          </a:p>
          <a:p>
            <a:pPr marL="342900" indent="-342900">
              <a:lnSpc>
                <a:spcPct val="150000"/>
              </a:lnSpc>
              <a:buFont typeface="Arial" panose="020B0604020202020204" pitchFamily="34" charset="0"/>
              <a:buChar char="•"/>
            </a:pPr>
            <a:r>
              <a:rPr lang="en-US" sz="2400"/>
              <a:t>Hiệu suất phát sáng</a:t>
            </a:r>
          </a:p>
          <a:p>
            <a:pPr marL="342900" indent="-342900">
              <a:lnSpc>
                <a:spcPct val="150000"/>
              </a:lnSpc>
              <a:buFont typeface="Arial" panose="020B0604020202020204" pitchFamily="34" charset="0"/>
              <a:buChar char="•"/>
            </a:pPr>
            <a:r>
              <a:rPr lang="en-US" sz="2400"/>
              <a:t>Màu sắc đèn, chỉ số màu</a:t>
            </a:r>
          </a:p>
          <a:p>
            <a:pPr marL="342900" indent="-342900">
              <a:lnSpc>
                <a:spcPct val="150000"/>
              </a:lnSpc>
              <a:buFont typeface="Arial" panose="020B0604020202020204" pitchFamily="34" charset="0"/>
              <a:buChar char="•"/>
            </a:pPr>
            <a:r>
              <a:rPr lang="en-US" sz="2400"/>
              <a:t>Tuổi thọ</a:t>
            </a:r>
          </a:p>
          <a:p>
            <a:pPr marL="342900" indent="-342900">
              <a:lnSpc>
                <a:spcPct val="150000"/>
              </a:lnSpc>
              <a:buFont typeface="Arial" panose="020B0604020202020204" pitchFamily="34" charset="0"/>
              <a:buChar char="•"/>
            </a:pPr>
            <a:r>
              <a:rPr lang="en-US" sz="2400"/>
              <a:t>Công suất đèn, thời gian mồi sáng</a:t>
            </a:r>
          </a:p>
          <a:p>
            <a:pPr marL="342900" indent="-342900">
              <a:lnSpc>
                <a:spcPct val="150000"/>
              </a:lnSpc>
              <a:buFont typeface="Arial" panose="020B0604020202020204" pitchFamily="34" charset="0"/>
              <a:buChar char="•"/>
            </a:pPr>
            <a:r>
              <a:rPr lang="en-US" sz="2400"/>
              <a:t>Sự suy giảm ánh sáng</a:t>
            </a:r>
          </a:p>
          <a:p>
            <a:pPr marL="342900" indent="-342900">
              <a:lnSpc>
                <a:spcPct val="150000"/>
              </a:lnSpc>
              <a:buFont typeface="Arial" panose="020B0604020202020204" pitchFamily="34" charset="0"/>
              <a:buChar char="•"/>
            </a:pPr>
            <a:r>
              <a:rPr lang="en-US" sz="2400"/>
              <a:t>Khả năng điều chỉnh công suất</a:t>
            </a:r>
          </a:p>
        </p:txBody>
      </p:sp>
    </p:spTree>
    <p:extLst>
      <p:ext uri="{BB962C8B-B14F-4D97-AF65-F5344CB8AC3E}">
        <p14:creationId xmlns:p14="http://schemas.microsoft.com/office/powerpoint/2010/main" val="3682840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vi-VN" altLang="en-US">
                <a:latin typeface="+mn-lt"/>
              </a:rPr>
              <a:t>Một số sai lầm thường gặp trong việc sử dụng đèn</a:t>
            </a:r>
          </a:p>
        </p:txBody>
      </p:sp>
      <p:sp>
        <p:nvSpPr>
          <p:cNvPr id="2" name="Rectangle 1"/>
          <p:cNvSpPr/>
          <p:nvPr/>
        </p:nvSpPr>
        <p:spPr>
          <a:xfrm>
            <a:off x="517339" y="1391777"/>
            <a:ext cx="11123118" cy="3347840"/>
          </a:xfrm>
          <a:prstGeom prst="rect">
            <a:avLst/>
          </a:prstGeom>
        </p:spPr>
        <p:txBody>
          <a:bodyPr wrap="square">
            <a:spAutoFit/>
          </a:bodyPr>
          <a:lstStyle/>
          <a:p>
            <a:pPr marL="342900" indent="-342900">
              <a:lnSpc>
                <a:spcPct val="150000"/>
              </a:lnSpc>
              <a:buFont typeface="Arial" panose="020B0604020202020204" pitchFamily="34" charset="0"/>
              <a:buChar char="•"/>
            </a:pPr>
            <a:r>
              <a:rPr lang="vi-VN" altLang="en-US" sz="2400"/>
              <a:t>Chỉ quan tâm yếu tố chi phí đầu tư đèn</a:t>
            </a:r>
          </a:p>
          <a:p>
            <a:pPr marL="342900" indent="-342900">
              <a:lnSpc>
                <a:spcPct val="150000"/>
              </a:lnSpc>
              <a:buFont typeface="Arial" panose="020B0604020202020204" pitchFamily="34" charset="0"/>
              <a:buChar char="•"/>
            </a:pPr>
            <a:r>
              <a:rPr lang="vi-VN" altLang="en-US" sz="2400"/>
              <a:t>Sự phản ánh màu sắc không chính xác </a:t>
            </a:r>
          </a:p>
          <a:p>
            <a:pPr marL="342900" indent="-342900">
              <a:lnSpc>
                <a:spcPct val="150000"/>
              </a:lnSpc>
              <a:buFont typeface="Arial" panose="020B0604020202020204" pitchFamily="34" charset="0"/>
              <a:buChar char="•"/>
            </a:pPr>
            <a:r>
              <a:rPr lang="vi-VN" altLang="en-US" sz="2400"/>
              <a:t>Không phù hợp với đối tượng sử dụng</a:t>
            </a:r>
          </a:p>
          <a:p>
            <a:pPr marL="342900" indent="-342900">
              <a:lnSpc>
                <a:spcPct val="150000"/>
              </a:lnSpc>
              <a:buFont typeface="Arial" panose="020B0604020202020204" pitchFamily="34" charset="0"/>
              <a:buChar char="•"/>
            </a:pPr>
            <a:r>
              <a:rPr lang="vi-VN" altLang="en-US" sz="2400"/>
              <a:t>Chọn công suất quá lớn hoặc quá nhỏ</a:t>
            </a:r>
          </a:p>
          <a:p>
            <a:pPr marL="342900" indent="-342900">
              <a:lnSpc>
                <a:spcPct val="150000"/>
              </a:lnSpc>
              <a:buFont typeface="Arial" panose="020B0604020202020204" pitchFamily="34" charset="0"/>
              <a:buChar char="•"/>
            </a:pPr>
            <a:r>
              <a:rPr lang="vi-VN" altLang="en-US" sz="2400"/>
              <a:t>Sử dụng với ballast sắt từ tổn hao nhiều</a:t>
            </a:r>
          </a:p>
          <a:p>
            <a:pPr marL="342900" indent="-342900">
              <a:lnSpc>
                <a:spcPct val="150000"/>
              </a:lnSpc>
              <a:buFont typeface="Arial" panose="020B0604020202020204" pitchFamily="34" charset="0"/>
              <a:buChar char="•"/>
            </a:pPr>
            <a:r>
              <a:rPr lang="vi-VN" altLang="en-US" sz="2400"/>
              <a:t>Bật tắt nhiều lần </a:t>
            </a:r>
          </a:p>
        </p:txBody>
      </p:sp>
    </p:spTree>
    <p:extLst>
      <p:ext uri="{BB962C8B-B14F-4D97-AF65-F5344CB8AC3E}">
        <p14:creationId xmlns:p14="http://schemas.microsoft.com/office/powerpoint/2010/main" val="17085443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LỰA CHỌN NGUỒN SÁNG</a:t>
            </a:r>
            <a:endParaRPr lang="en-VN" dirty="0">
              <a:solidFill>
                <a:schemeClr val="accent1">
                  <a:lumMod val="50000"/>
                </a:schemeClr>
              </a:solidFill>
              <a:latin typeface="+mn-lt"/>
            </a:endParaRPr>
          </a:p>
        </p:txBody>
      </p:sp>
      <p:graphicFrame>
        <p:nvGraphicFramePr>
          <p:cNvPr id="5" name="Group 60">
            <a:extLst>
              <a:ext uri="{FF2B5EF4-FFF2-40B4-BE49-F238E27FC236}">
                <a16:creationId xmlns:a16="http://schemas.microsoft.com/office/drawing/2014/main" id="{2C50FA24-587A-3ED0-0939-7F223DC7C8D6}"/>
              </a:ext>
            </a:extLst>
          </p:cNvPr>
          <p:cNvGraphicFramePr>
            <a:graphicFrameLocks/>
          </p:cNvGraphicFramePr>
          <p:nvPr>
            <p:extLst>
              <p:ext uri="{D42A27DB-BD31-4B8C-83A1-F6EECF244321}">
                <p14:modId xmlns:p14="http://schemas.microsoft.com/office/powerpoint/2010/main" val="3837675307"/>
              </p:ext>
            </p:extLst>
          </p:nvPr>
        </p:nvGraphicFramePr>
        <p:xfrm>
          <a:off x="517340" y="1303197"/>
          <a:ext cx="11123117" cy="4528686"/>
        </p:xfrm>
        <a:graphic>
          <a:graphicData uri="http://schemas.openxmlformats.org/drawingml/2006/table">
            <a:tbl>
              <a:tblPr/>
              <a:tblGrid>
                <a:gridCol w="3713466">
                  <a:extLst>
                    <a:ext uri="{9D8B030D-6E8A-4147-A177-3AD203B41FA5}">
                      <a16:colId xmlns:a16="http://schemas.microsoft.com/office/drawing/2014/main" val="20000"/>
                    </a:ext>
                  </a:extLst>
                </a:gridCol>
                <a:gridCol w="2980261">
                  <a:extLst>
                    <a:ext uri="{9D8B030D-6E8A-4147-A177-3AD203B41FA5}">
                      <a16:colId xmlns:a16="http://schemas.microsoft.com/office/drawing/2014/main" val="20001"/>
                    </a:ext>
                  </a:extLst>
                </a:gridCol>
                <a:gridCol w="1591739">
                  <a:extLst>
                    <a:ext uri="{9D8B030D-6E8A-4147-A177-3AD203B41FA5}">
                      <a16:colId xmlns:a16="http://schemas.microsoft.com/office/drawing/2014/main" val="20002"/>
                    </a:ext>
                  </a:extLst>
                </a:gridCol>
                <a:gridCol w="2837651">
                  <a:extLst>
                    <a:ext uri="{9D8B030D-6E8A-4147-A177-3AD203B41FA5}">
                      <a16:colId xmlns:a16="http://schemas.microsoft.com/office/drawing/2014/main" val="20003"/>
                    </a:ext>
                  </a:extLst>
                </a:gridCol>
              </a:tblGrid>
              <a:tr h="41381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chemeClr val="tx1"/>
                          </a:solidFill>
                          <a:effectLst/>
                          <a:latin typeface="Arial" charset="0"/>
                          <a:cs typeface="Arial" charset="0"/>
                        </a:rPr>
                        <a:t>Loại</a:t>
                      </a:r>
                      <a:r>
                        <a:rPr kumimoji="0" lang="en-US" sz="1800" b="1" i="0" u="none" strike="noStrike" cap="none" normalizeH="0" baseline="0" dirty="0">
                          <a:ln>
                            <a:noFill/>
                          </a:ln>
                          <a:solidFill>
                            <a:schemeClr val="tx1"/>
                          </a:solidFill>
                          <a:effectLst/>
                          <a:latin typeface="Arial" charset="0"/>
                          <a:cs typeface="Arial" charset="0"/>
                        </a:rPr>
                        <a:t> </a:t>
                      </a:r>
                      <a:r>
                        <a:rPr kumimoji="0" lang="en-US" sz="1800" b="1" i="0" u="none" strike="noStrike" cap="none" normalizeH="0" baseline="0" dirty="0" err="1">
                          <a:ln>
                            <a:noFill/>
                          </a:ln>
                          <a:solidFill>
                            <a:schemeClr val="tx1"/>
                          </a:solidFill>
                          <a:effectLst/>
                          <a:latin typeface="Arial" charset="0"/>
                          <a:cs typeface="Arial" charset="0"/>
                        </a:rPr>
                        <a:t>đèn</a:t>
                      </a:r>
                      <a:r>
                        <a:rPr kumimoji="0" lang="en-US" sz="1800" b="1" i="0" u="none" strike="noStrike" cap="none" normalizeH="0" baseline="0" dirty="0">
                          <a:ln>
                            <a:noFill/>
                          </a:ln>
                          <a:solidFill>
                            <a:schemeClr val="tx1"/>
                          </a:solidFill>
                          <a:effectLst/>
                          <a:latin typeface="Arial" charset="0"/>
                          <a:cs typeface="Arial" charset="0"/>
                        </a:rPr>
                        <a:t> </a:t>
                      </a:r>
                      <a:r>
                        <a:rPr kumimoji="0" lang="en-US" sz="1800" b="1" i="0" u="none" strike="noStrike" cap="none" normalizeH="0" baseline="0" dirty="0" err="1">
                          <a:ln>
                            <a:noFill/>
                          </a:ln>
                          <a:solidFill>
                            <a:schemeClr val="tx1"/>
                          </a:solidFill>
                          <a:effectLst/>
                          <a:latin typeface="Arial" charset="0"/>
                          <a:cs typeface="Arial" charset="0"/>
                        </a:rPr>
                        <a:t>đang</a:t>
                      </a:r>
                      <a:r>
                        <a:rPr kumimoji="0" lang="en-US" sz="1800" b="1" i="0" u="none" strike="noStrike" cap="none" normalizeH="0" baseline="0" dirty="0">
                          <a:ln>
                            <a:noFill/>
                          </a:ln>
                          <a:solidFill>
                            <a:schemeClr val="tx1"/>
                          </a:solidFill>
                          <a:effectLst/>
                          <a:latin typeface="Arial" charset="0"/>
                          <a:cs typeface="Arial" charset="0"/>
                        </a:rPr>
                        <a:t> </a:t>
                      </a:r>
                      <a:r>
                        <a:rPr kumimoji="0" lang="en-US" sz="1800" b="1" i="0" u="none" strike="noStrike" cap="none" normalizeH="0" baseline="0" dirty="0" err="1">
                          <a:ln>
                            <a:noFill/>
                          </a:ln>
                          <a:solidFill>
                            <a:schemeClr val="tx1"/>
                          </a:solidFill>
                          <a:effectLst/>
                          <a:latin typeface="Arial" charset="0"/>
                          <a:cs typeface="Arial" charset="0"/>
                        </a:rPr>
                        <a:t>dùng</a:t>
                      </a:r>
                      <a:endParaRPr kumimoji="0" lang="en-US" sz="1800" b="1" i="0" u="none" strike="noStrike" cap="none" normalizeH="0" baseline="0" dirty="0">
                        <a:ln>
                          <a:noFill/>
                        </a:ln>
                        <a:solidFill>
                          <a:schemeClr val="tx1"/>
                        </a:solidFill>
                        <a:effectLst/>
                        <a:latin typeface="Arial" charset="0"/>
                        <a:cs typeface="Arial"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charset="0"/>
                          <a:cs typeface="Arial" charset="0"/>
                        </a:rPr>
                        <a:t>Đèn có thể thay thế</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charset="0"/>
                          <a:cs typeface="Arial" charset="0"/>
                        </a:rPr>
                        <a:t>% tiết kiệm</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charset="0"/>
                          <a:cs typeface="Arial" charset="0"/>
                        </a:rPr>
                        <a:t>Ứng dụng</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91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sợi đốt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HQ compact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75-80%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Thương mại, dân dụng, nhà hàng, khách sạn, </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811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thủy ngân cao áp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metal halide</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30%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xưởng sản xuất, khu buôn bán, thể thao, siêu thị</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5679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thủy ngân cao áp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natri</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cao</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áp</a:t>
                      </a:r>
                      <a:endParaRPr kumimoji="0" lang="en-US" sz="1800" b="0" i="0" u="none" strike="noStrike" cap="none" normalizeH="0" baseline="0" dirty="0">
                        <a:ln>
                          <a:noFill/>
                        </a:ln>
                        <a:solidFill>
                          <a:srgbClr val="000000"/>
                        </a:solidFill>
                        <a:effectLst/>
                        <a:latin typeface="Arial" charset="0"/>
                        <a:cs typeface="Arial"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40-50%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Công cộng, đường phố, ngoài trời</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5679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huỳnh quang – T10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HQ- T8, T5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10-60%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Công</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nghiệp</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dân</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dụng</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công</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cộng</a:t>
                      </a:r>
                      <a:r>
                        <a:rPr kumimoji="0" lang="en-US" sz="1800" b="0" i="0" u="none" strike="noStrike" cap="none" normalizeH="0" baseline="0" dirty="0">
                          <a:ln>
                            <a:noFill/>
                          </a:ln>
                          <a:solidFill>
                            <a:srgbClr val="000000"/>
                          </a:solidFill>
                          <a:effectLst/>
                          <a:latin typeface="Arial" charset="0"/>
                          <a:cs typeface="Arial" charset="0"/>
                        </a:rPr>
                        <a: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6220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sợi đốt nhỏ dùng chỉ thị trên bảng điện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70%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Các tấm panel điện, giao thông</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5679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cs typeface="Arial" charset="0"/>
                        </a:rPr>
                        <a:t>Đèn halogen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Đèn</a:t>
                      </a:r>
                      <a:r>
                        <a:rPr kumimoji="0" lang="en-US" sz="1800" b="0" i="0" u="none" strike="noStrike" cap="none" normalizeH="0" baseline="0" dirty="0">
                          <a:ln>
                            <a:noFill/>
                          </a:ln>
                          <a:solidFill>
                            <a:srgbClr val="000000"/>
                          </a:solidFill>
                          <a:effectLst/>
                          <a:latin typeface="Arial" charset="0"/>
                          <a:cs typeface="Arial" charset="0"/>
                        </a:rPr>
                        <a:t> HQ compact, 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charset="0"/>
                          <a:cs typeface="Arial" charset="0"/>
                        </a:rPr>
                        <a:t>60-65%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Arial" charset="0"/>
                          <a:cs typeface="Arial" charset="0"/>
                        </a:rPr>
                        <a:t>Trang</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trí</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khách</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sạn</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tiệm</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tạp</a:t>
                      </a:r>
                      <a:r>
                        <a:rPr kumimoji="0" lang="en-US" sz="1800" b="0" i="0" u="none" strike="noStrike" cap="none" normalizeH="0" baseline="0" dirty="0">
                          <a:ln>
                            <a:noFill/>
                          </a:ln>
                          <a:solidFill>
                            <a:srgbClr val="000000"/>
                          </a:solidFill>
                          <a:effectLst/>
                          <a:latin typeface="Arial" charset="0"/>
                          <a:cs typeface="Arial" charset="0"/>
                        </a:rPr>
                        <a:t> </a:t>
                      </a:r>
                      <a:r>
                        <a:rPr kumimoji="0" lang="en-US" sz="1800" b="0" i="0" u="none" strike="noStrike" cap="none" normalizeH="0" baseline="0" dirty="0" err="1">
                          <a:ln>
                            <a:noFill/>
                          </a:ln>
                          <a:solidFill>
                            <a:srgbClr val="000000"/>
                          </a:solidFill>
                          <a:effectLst/>
                          <a:latin typeface="Arial" charset="0"/>
                          <a:cs typeface="Arial" charset="0"/>
                        </a:rPr>
                        <a:t>hóa</a:t>
                      </a:r>
                      <a:endParaRPr kumimoji="0" lang="en-US" sz="1800" b="0" i="0" u="none" strike="noStrike" cap="none" normalizeH="0" baseline="0" dirty="0">
                        <a:ln>
                          <a:noFill/>
                        </a:ln>
                        <a:solidFill>
                          <a:srgbClr val="000000"/>
                        </a:solidFill>
                        <a:effectLst/>
                        <a:latin typeface="Arial" charset="0"/>
                        <a:cs typeface="Arial"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80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1699146" y="2126450"/>
            <a:ext cx="8311485"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1699146" y="2511187"/>
            <a:ext cx="8311485" cy="1621483"/>
          </a:xfrm>
        </p:spPr>
        <p:txBody>
          <a:bodyPr>
            <a:normAutofit/>
          </a:bodyPr>
          <a:lstStyle/>
          <a:p>
            <a:pPr algn="ctr"/>
            <a:r>
              <a:rPr lang="en-US" sz="2800" b="1" dirty="0" smtClean="0">
                <a:solidFill>
                  <a:schemeClr val="bg1"/>
                </a:solidFill>
              </a:rPr>
              <a:t>III</a:t>
            </a:r>
            <a:r>
              <a:rPr lang="en-US" sz="2800" b="1" smtClean="0">
                <a:solidFill>
                  <a:schemeClr val="bg1"/>
                </a:solidFill>
              </a:rPr>
              <a:t>. HỆ THỐNG CHIẾU SÁNG HIỆU QUẢ VÀ TIẾT KIỆM NĂNG LƯỢNG</a:t>
            </a:r>
            <a:endParaRPr lang="en-US" sz="2800" b="1" dirty="0">
              <a:solidFill>
                <a:schemeClr val="bg1"/>
              </a:solidFill>
            </a:endParaRPr>
          </a:p>
          <a:p>
            <a:pPr algn="ctr"/>
            <a:r>
              <a:rPr lang="en-US" sz="2800" b="1" dirty="0" smtClean="0">
                <a:solidFill>
                  <a:schemeClr val="bg1"/>
                </a:solidFill>
              </a:rPr>
              <a:t> </a:t>
            </a:r>
            <a:endParaRPr lang="en-US" sz="2800" b="1" dirty="0">
              <a:solidFill>
                <a:schemeClr val="bg1"/>
              </a:solidFill>
            </a:endParaRPr>
          </a:p>
        </p:txBody>
      </p:sp>
    </p:spTree>
    <p:extLst>
      <p:ext uri="{BB962C8B-B14F-4D97-AF65-F5344CB8AC3E}">
        <p14:creationId xmlns:p14="http://schemas.microsoft.com/office/powerpoint/2010/main" val="797723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
        <p:nvSpPr>
          <p:cNvPr id="4" name="Rectangle 3"/>
          <p:cNvSpPr/>
          <p:nvPr/>
        </p:nvSpPr>
        <p:spPr>
          <a:xfrm>
            <a:off x="517339" y="1438561"/>
            <a:ext cx="11123118" cy="4209614"/>
          </a:xfrm>
          <a:prstGeom prst="rect">
            <a:avLst/>
          </a:prstGeom>
        </p:spPr>
        <p:txBody>
          <a:bodyPr wrap="square">
            <a:spAutoFit/>
          </a:bodyPr>
          <a:lstStyle/>
          <a:p>
            <a:pPr algn="just">
              <a:lnSpc>
                <a:spcPct val="150000"/>
              </a:lnSpc>
              <a:spcBef>
                <a:spcPts val="600"/>
              </a:spcBef>
              <a:spcAft>
                <a:spcPts val="600"/>
              </a:spcAft>
            </a:pPr>
            <a:r>
              <a:rPr lang="vi-VN" altLang="en-US" sz="2400"/>
              <a:t>Ánh sáng tự nhiên là miễn phí và tốt cho sức khỏe. Do đó, việc tận dụng ánh sáng tự nhiên, giảm sử dụng các bóng đèn điện là một tiềm năng tiết kiệm năng lượng rất hiệu quả, cần quan tâm từ giai đoạn thiết kế.</a:t>
            </a:r>
            <a:endParaRPr lang="en-US" altLang="en-US" sz="2400"/>
          </a:p>
          <a:p>
            <a:pPr marL="342900" indent="-342900" algn="just">
              <a:lnSpc>
                <a:spcPct val="150000"/>
              </a:lnSpc>
              <a:spcBef>
                <a:spcPts val="600"/>
              </a:spcBef>
              <a:spcAft>
                <a:spcPts val="600"/>
              </a:spcAft>
              <a:buFont typeface="Arial" panose="020B0604020202020204" pitchFamily="34" charset="0"/>
              <a:buChar char="•"/>
            </a:pPr>
            <a:r>
              <a:rPr lang="en-US" altLang="en-US" sz="2400"/>
              <a:t>Bố trí cửa sổ, cửa sổ mái và giếng trời phù hợp</a:t>
            </a:r>
          </a:p>
          <a:p>
            <a:pPr marL="342900" indent="-342900" algn="just">
              <a:lnSpc>
                <a:spcPct val="150000"/>
              </a:lnSpc>
              <a:spcBef>
                <a:spcPts val="600"/>
              </a:spcBef>
              <a:spcAft>
                <a:spcPts val="600"/>
              </a:spcAft>
              <a:buFont typeface="Arial" panose="020B0604020202020204" pitchFamily="34" charset="0"/>
              <a:buChar char="•"/>
            </a:pPr>
            <a:r>
              <a:rPr lang="vi-VN" altLang="en-US" sz="2400"/>
              <a:t>Sử dụng ống dẫn sáng để dẫn ánh sáng từ mái vào sâu bên trong công trình, những khu vực không nhận được ánh sáng tự nhiên trực tiếp từ cửa sổ và giếng trời.</a:t>
            </a:r>
            <a:endParaRPr lang="en-US" altLang="en-US" sz="2400" dirty="0"/>
          </a:p>
        </p:txBody>
      </p:sp>
    </p:spTree>
    <p:extLst>
      <p:ext uri="{BB962C8B-B14F-4D97-AF65-F5344CB8AC3E}">
        <p14:creationId xmlns:p14="http://schemas.microsoft.com/office/powerpoint/2010/main" val="33963599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grpSp>
        <p:nvGrpSpPr>
          <p:cNvPr id="5" name="Group 4">
            <a:extLst>
              <a:ext uri="{FF2B5EF4-FFF2-40B4-BE49-F238E27FC236}">
                <a16:creationId xmlns:a16="http://schemas.microsoft.com/office/drawing/2014/main" id="{3DF471BD-F5F5-435B-EAF0-59CDD87E53BD}"/>
              </a:ext>
            </a:extLst>
          </p:cNvPr>
          <p:cNvGrpSpPr/>
          <p:nvPr/>
        </p:nvGrpSpPr>
        <p:grpSpPr>
          <a:xfrm>
            <a:off x="1435289" y="1787478"/>
            <a:ext cx="5013714" cy="3841432"/>
            <a:chOff x="1087366" y="1676400"/>
            <a:chExt cx="5013714" cy="3841432"/>
          </a:xfrm>
        </p:grpSpPr>
        <p:pic>
          <p:nvPicPr>
            <p:cNvPr id="6" name="Picture 5" descr="Siting with the Sun: Passive Heating and Daylighting - GreenBuildingAdvisor">
              <a:extLst>
                <a:ext uri="{FF2B5EF4-FFF2-40B4-BE49-F238E27FC236}">
                  <a16:creationId xmlns:a16="http://schemas.microsoft.com/office/drawing/2014/main" id="{22407063-D446-2626-DE51-6DABEBF7959D}"/>
                </a:ext>
              </a:extLst>
            </p:cNvPr>
            <p:cNvPicPr/>
            <p:nvPr/>
          </p:nvPicPr>
          <p:blipFill rotWithShape="1">
            <a:blip r:embed="rId3">
              <a:extLst>
                <a:ext uri="{28A0092B-C50C-407E-A947-70E740481C1C}">
                  <a14:useLocalDpi xmlns:a14="http://schemas.microsoft.com/office/drawing/2010/main" val="0"/>
                </a:ext>
              </a:extLst>
            </a:blip>
            <a:srcRect l="31866" t="10624" r="10801" b="74239"/>
            <a:stretch/>
          </p:blipFill>
          <p:spPr bwMode="auto">
            <a:xfrm>
              <a:off x="1087366" y="1688466"/>
              <a:ext cx="3119755" cy="1133475"/>
            </a:xfrm>
            <a:prstGeom prst="rect">
              <a:avLst/>
            </a:prstGeom>
            <a:noFill/>
            <a:ln>
              <a:noFill/>
            </a:ln>
            <a:extLst>
              <a:ext uri="{53640926-AAD7-44D8-BBD7-CCE9431645EC}">
                <a14:shadowObscured xmlns:a14="http://schemas.microsoft.com/office/drawing/2010/main"/>
              </a:ext>
            </a:extLst>
          </p:spPr>
        </p:pic>
        <p:pic>
          <p:nvPicPr>
            <p:cNvPr id="7" name="Picture 6" descr="Siting with the Sun: Passive Heating and Daylighting - GreenBuildingAdvisor">
              <a:extLst>
                <a:ext uri="{FF2B5EF4-FFF2-40B4-BE49-F238E27FC236}">
                  <a16:creationId xmlns:a16="http://schemas.microsoft.com/office/drawing/2014/main" id="{80EF30E9-34B6-C036-3455-449BA1E9D38E}"/>
                </a:ext>
              </a:extLst>
            </p:cNvPr>
            <p:cNvPicPr/>
            <p:nvPr/>
          </p:nvPicPr>
          <p:blipFill rotWithShape="1">
            <a:blip r:embed="rId3">
              <a:extLst>
                <a:ext uri="{28A0092B-C50C-407E-A947-70E740481C1C}">
                  <a14:useLocalDpi xmlns:a14="http://schemas.microsoft.com/office/drawing/2010/main" val="0"/>
                </a:ext>
              </a:extLst>
            </a:blip>
            <a:srcRect l="1999" t="67098" r="72267" b="15310"/>
            <a:stretch/>
          </p:blipFill>
          <p:spPr bwMode="auto">
            <a:xfrm>
              <a:off x="4714169" y="1676400"/>
              <a:ext cx="1231265" cy="1157605"/>
            </a:xfrm>
            <a:prstGeom prst="rect">
              <a:avLst/>
            </a:prstGeom>
            <a:noFill/>
            <a:ln>
              <a:noFill/>
            </a:ln>
            <a:extLst>
              <a:ext uri="{53640926-AAD7-44D8-BBD7-CCE9431645EC}">
                <a14:shadowObscured xmlns:a14="http://schemas.microsoft.com/office/drawing/2010/main"/>
              </a:ext>
            </a:extLst>
          </p:spPr>
        </p:pic>
        <p:pic>
          <p:nvPicPr>
            <p:cNvPr id="8" name="Picture 7" descr="Siting with the Sun: Passive Heating and Daylighting - GreenBuildingAdvisor">
              <a:extLst>
                <a:ext uri="{FF2B5EF4-FFF2-40B4-BE49-F238E27FC236}">
                  <a16:creationId xmlns:a16="http://schemas.microsoft.com/office/drawing/2014/main" id="{2D46837F-3916-E0EC-4D24-C2182C0C0CED}"/>
                </a:ext>
              </a:extLst>
            </p:cNvPr>
            <p:cNvPicPr/>
            <p:nvPr/>
          </p:nvPicPr>
          <p:blipFill rotWithShape="1">
            <a:blip r:embed="rId3">
              <a:extLst>
                <a:ext uri="{28A0092B-C50C-407E-A947-70E740481C1C}">
                  <a14:useLocalDpi xmlns:a14="http://schemas.microsoft.com/office/drawing/2010/main" val="0"/>
                </a:ext>
              </a:extLst>
            </a:blip>
            <a:srcRect l="31866" t="37973" r="10401" b="44276"/>
            <a:stretch/>
          </p:blipFill>
          <p:spPr bwMode="auto">
            <a:xfrm>
              <a:off x="1161660" y="2989104"/>
              <a:ext cx="2971165" cy="1256665"/>
            </a:xfrm>
            <a:prstGeom prst="rect">
              <a:avLst/>
            </a:prstGeom>
            <a:noFill/>
            <a:ln>
              <a:noFill/>
            </a:ln>
            <a:extLst>
              <a:ext uri="{53640926-AAD7-44D8-BBD7-CCE9431645EC}">
                <a14:shadowObscured xmlns:a14="http://schemas.microsoft.com/office/drawing/2010/main"/>
              </a:ext>
            </a:extLst>
          </p:spPr>
        </p:pic>
        <p:pic>
          <p:nvPicPr>
            <p:cNvPr id="9" name="Picture 8" descr="Siting with the Sun: Passive Heating and Daylighting - GreenBuildingAdvisor">
              <a:extLst>
                <a:ext uri="{FF2B5EF4-FFF2-40B4-BE49-F238E27FC236}">
                  <a16:creationId xmlns:a16="http://schemas.microsoft.com/office/drawing/2014/main" id="{221FF739-E305-6F20-8272-4C145BBE5A0D}"/>
                </a:ext>
              </a:extLst>
            </p:cNvPr>
            <p:cNvPicPr/>
            <p:nvPr/>
          </p:nvPicPr>
          <p:blipFill rotWithShape="1">
            <a:blip r:embed="rId3">
              <a:extLst>
                <a:ext uri="{28A0092B-C50C-407E-A947-70E740481C1C}">
                  <a14:useLocalDpi xmlns:a14="http://schemas.microsoft.com/office/drawing/2010/main" val="0"/>
                </a:ext>
              </a:extLst>
            </a:blip>
            <a:srcRect l="31866" t="68812" r="6934" b="15785"/>
            <a:stretch/>
          </p:blipFill>
          <p:spPr bwMode="auto">
            <a:xfrm>
              <a:off x="1161660" y="4412932"/>
              <a:ext cx="3189605" cy="1104900"/>
            </a:xfrm>
            <a:prstGeom prst="rect">
              <a:avLst/>
            </a:prstGeom>
            <a:noFill/>
            <a:ln>
              <a:noFill/>
            </a:ln>
            <a:extLst>
              <a:ext uri="{53640926-AAD7-44D8-BBD7-CCE9431645EC}">
                <a14:shadowObscured xmlns:a14="http://schemas.microsoft.com/office/drawing/2010/main"/>
              </a:ext>
            </a:extLst>
          </p:spPr>
        </p:pic>
        <p:pic>
          <p:nvPicPr>
            <p:cNvPr id="10" name="Picture 9" descr="Roof window installations bringing the outdoors inside - Skylight  Specialists Brisbane">
              <a:extLst>
                <a:ext uri="{FF2B5EF4-FFF2-40B4-BE49-F238E27FC236}">
                  <a16:creationId xmlns:a16="http://schemas.microsoft.com/office/drawing/2014/main" id="{72F1462A-F736-0D3E-70BA-C339034E930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169" y="2995771"/>
              <a:ext cx="1255395" cy="1255395"/>
            </a:xfrm>
            <a:prstGeom prst="rect">
              <a:avLst/>
            </a:prstGeom>
            <a:noFill/>
            <a:ln>
              <a:noFill/>
            </a:ln>
          </p:spPr>
        </p:pic>
        <p:pic>
          <p:nvPicPr>
            <p:cNvPr id="11" name="Picture 10" descr="Would you like to work with natural light? Solatube Levante can help you">
              <a:extLst>
                <a:ext uri="{FF2B5EF4-FFF2-40B4-BE49-F238E27FC236}">
                  <a16:creationId xmlns:a16="http://schemas.microsoft.com/office/drawing/2014/main" id="{0C365FF0-09F9-795D-77B8-990C75085C2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4169" y="4409596"/>
              <a:ext cx="1386911" cy="1104900"/>
            </a:xfrm>
            <a:prstGeom prst="rect">
              <a:avLst/>
            </a:prstGeom>
            <a:noFill/>
            <a:ln>
              <a:noFill/>
            </a:ln>
          </p:spPr>
        </p:pic>
      </p:grpSp>
      <p:pic>
        <p:nvPicPr>
          <p:cNvPr id="12" name="Picture 11">
            <a:extLst>
              <a:ext uri="{FF2B5EF4-FFF2-40B4-BE49-F238E27FC236}">
                <a16:creationId xmlns:a16="http://schemas.microsoft.com/office/drawing/2014/main" id="{764804B6-91C4-E4AA-CA76-E8A73C71F648}"/>
              </a:ext>
            </a:extLst>
          </p:cNvPr>
          <p:cNvPicPr>
            <a:picLocks noChangeAspect="1"/>
          </p:cNvPicPr>
          <p:nvPr/>
        </p:nvPicPr>
        <p:blipFill>
          <a:blip r:embed="rId6"/>
          <a:srcRect/>
          <a:stretch>
            <a:fillRect/>
          </a:stretch>
        </p:blipFill>
        <p:spPr>
          <a:xfrm>
            <a:off x="7631096" y="1787478"/>
            <a:ext cx="2535866" cy="1718313"/>
          </a:xfrm>
          <a:prstGeom prst="rect">
            <a:avLst/>
          </a:prstGeom>
          <a:noFill/>
          <a:ln>
            <a:noFill/>
            <a:prstDash/>
          </a:ln>
        </p:spPr>
      </p:pic>
      <p:pic>
        <p:nvPicPr>
          <p:cNvPr id="13" name="Picture 12">
            <a:extLst>
              <a:ext uri="{FF2B5EF4-FFF2-40B4-BE49-F238E27FC236}">
                <a16:creationId xmlns:a16="http://schemas.microsoft.com/office/drawing/2014/main" id="{1487745E-C846-597E-7F2E-AC2141E3B6EC}"/>
              </a:ext>
            </a:extLst>
          </p:cNvPr>
          <p:cNvPicPr>
            <a:picLocks noChangeAspect="1"/>
          </p:cNvPicPr>
          <p:nvPr/>
        </p:nvPicPr>
        <p:blipFill>
          <a:blip r:embed="rId7"/>
          <a:srcRect/>
          <a:stretch>
            <a:fillRect/>
          </a:stretch>
        </p:blipFill>
        <p:spPr>
          <a:xfrm>
            <a:off x="7631096" y="3822845"/>
            <a:ext cx="2535866" cy="1802729"/>
          </a:xfrm>
          <a:prstGeom prst="rect">
            <a:avLst/>
          </a:prstGeom>
          <a:noFill/>
          <a:ln>
            <a:noFill/>
            <a:prstDash/>
          </a:ln>
        </p:spPr>
      </p:pic>
      <p:sp>
        <p:nvSpPr>
          <p:cNvPr id="1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12953534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2" name="Rectangle 1"/>
          <p:cNvSpPr/>
          <p:nvPr/>
        </p:nvSpPr>
        <p:spPr>
          <a:xfrm>
            <a:off x="517339" y="1364314"/>
            <a:ext cx="11123117" cy="3939540"/>
          </a:xfrm>
          <a:prstGeom prst="rect">
            <a:avLst/>
          </a:prstGeom>
        </p:spPr>
        <p:txBody>
          <a:bodyPr wrap="square">
            <a:spAutoFit/>
          </a:bodyPr>
          <a:lstStyle/>
          <a:p>
            <a:pPr algn="just">
              <a:spcBef>
                <a:spcPts val="600"/>
              </a:spcBef>
              <a:spcAft>
                <a:spcPts val="600"/>
              </a:spcAft>
            </a:pPr>
            <a:r>
              <a:rPr lang="en-US" altLang="en-US" sz="2000" b="1" smtClean="0">
                <a:solidFill>
                  <a:srgbClr val="FF0000"/>
                </a:solidFill>
              </a:rPr>
              <a:t>Trường hợp nghiên cứu:</a:t>
            </a:r>
            <a:endParaRPr lang="en-US" altLang="en-US" sz="2000" b="1" dirty="0">
              <a:solidFill>
                <a:srgbClr val="FF0000"/>
              </a:solidFill>
            </a:endParaRPr>
          </a:p>
          <a:p>
            <a:pPr algn="just">
              <a:lnSpc>
                <a:spcPct val="100000"/>
              </a:lnSpc>
              <a:spcBef>
                <a:spcPts val="600"/>
              </a:spcBef>
              <a:spcAft>
                <a:spcPts val="600"/>
              </a:spcAft>
            </a:pPr>
            <a:r>
              <a:rPr lang="en-US" altLang="en-US" sz="2000"/>
              <a:t>Điểm ứng dụng: </a:t>
            </a:r>
            <a:r>
              <a:rPr lang="vi-VN" altLang="en-US" sz="2000"/>
              <a:t>Đánh giá việc sử dụng ánh sáng tự nhiên vào ban ngày bằng cách áp dụng một phần vật liệu mái cho các khu vực trong nhà máy không sử dụng được ánh sáng tự nhiên.</a:t>
            </a:r>
            <a:endParaRPr lang="en-US" altLang="en-US" sz="2000"/>
          </a:p>
          <a:p>
            <a:pPr algn="just">
              <a:lnSpc>
                <a:spcPct val="100000"/>
              </a:lnSpc>
              <a:spcBef>
                <a:spcPts val="600"/>
              </a:spcBef>
              <a:spcAft>
                <a:spcPts val="600"/>
              </a:spcAft>
            </a:pPr>
            <a:r>
              <a:rPr lang="vi-VN" altLang="en-US" sz="2000"/>
              <a:t>Phương pháp phân tích và đo lường</a:t>
            </a:r>
            <a:r>
              <a:rPr lang="en-US" altLang="en-US" sz="2000"/>
              <a:t>: </a:t>
            </a:r>
          </a:p>
          <a:p>
            <a:pPr marL="800100" lvl="1" indent="-342900" algn="just">
              <a:lnSpc>
                <a:spcPct val="100000"/>
              </a:lnSpc>
              <a:spcBef>
                <a:spcPts val="600"/>
              </a:spcBef>
              <a:spcAft>
                <a:spcPts val="600"/>
              </a:spcAft>
              <a:buFont typeface="Arial" panose="020B0604020202020204" pitchFamily="34" charset="0"/>
              <a:buChar char="•"/>
            </a:pPr>
            <a:r>
              <a:rPr lang="vi-VN" altLang="en-US" sz="2000"/>
              <a:t>Xác định xem trần nhà xưởng có thể thay thế bằng vật liệu đón ánh sáng trực tiếp lên mái hay không.</a:t>
            </a:r>
          </a:p>
          <a:p>
            <a:pPr marL="800100" lvl="1" indent="-342900" algn="just">
              <a:lnSpc>
                <a:spcPct val="100000"/>
              </a:lnSpc>
              <a:spcBef>
                <a:spcPts val="600"/>
              </a:spcBef>
              <a:spcAft>
                <a:spcPts val="600"/>
              </a:spcAft>
              <a:buFont typeface="Arial" panose="020B0604020202020204" pitchFamily="34" charset="0"/>
              <a:buChar char="•"/>
            </a:pPr>
            <a:r>
              <a:rPr lang="vi-VN" altLang="en-US" sz="2000"/>
              <a:t>Xác định hiện trạng các thiết bị chiếu sáng đang bật do không sử dụng ánh sáng tự nhiên.</a:t>
            </a:r>
          </a:p>
          <a:p>
            <a:pPr marL="800100" lvl="1" indent="-342900" algn="just">
              <a:lnSpc>
                <a:spcPct val="100000"/>
              </a:lnSpc>
              <a:spcBef>
                <a:spcPts val="600"/>
              </a:spcBef>
              <a:spcAft>
                <a:spcPts val="600"/>
              </a:spcAft>
              <a:buFont typeface="Arial" panose="020B0604020202020204" pitchFamily="34" charset="0"/>
              <a:buChar char="•"/>
            </a:pPr>
            <a:r>
              <a:rPr lang="vi-VN" altLang="en-US" sz="2000"/>
              <a:t>Để tính toán hiệu quả việc tiết kiệm, xác định công suất, số lượng lắp đặt, số lượng chiếu sáng, thời gian chiếu sáng của các thiết bị chiếu sáng dưới ánh nắng mặt trời khu vực áp dụng</a:t>
            </a:r>
            <a:r>
              <a:rPr lang="vi-VN" altLang="en-US" sz="2000" smtClean="0"/>
              <a:t>.</a:t>
            </a:r>
            <a:endParaRPr lang="vi-VN" altLang="en-US" sz="2000"/>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4903078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2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
        <p:nvSpPr>
          <p:cNvPr id="25" name="AutoShape 7">
            <a:extLst>
              <a:ext uri="{FF2B5EF4-FFF2-40B4-BE49-F238E27FC236}">
                <a16:creationId xmlns:a16="http://schemas.microsoft.com/office/drawing/2014/main" id="{07EB2E56-A3FF-F9A1-44F6-797474930D84}"/>
              </a:ext>
            </a:extLst>
          </p:cNvPr>
          <p:cNvSpPr>
            <a:spLocks noChangeArrowheads="1"/>
          </p:cNvSpPr>
          <p:nvPr/>
        </p:nvSpPr>
        <p:spPr bwMode="gray">
          <a:xfrm>
            <a:off x="2404945" y="1429564"/>
            <a:ext cx="2816225" cy="579437"/>
          </a:xfrm>
          <a:prstGeom prst="can">
            <a:avLst>
              <a:gd name="adj" fmla="val 27866"/>
            </a:avLst>
          </a:prstGeom>
          <a:gradFill rotWithShape="1">
            <a:gsLst>
              <a:gs pos="0">
                <a:srgbClr val="00B050"/>
              </a:gs>
              <a:gs pos="50000">
                <a:srgbClr val="00B050">
                  <a:alpha val="42000"/>
                </a:srgbClr>
              </a:gs>
              <a:gs pos="100000">
                <a:srgbClr val="00B050"/>
              </a:gs>
            </a:gsLst>
            <a:lin ang="0" scaled="1"/>
          </a:gradFill>
          <a:ln w="9525">
            <a:noFill/>
            <a:round/>
            <a:headEnd/>
            <a:tailEnd/>
          </a:ln>
          <a:effectLst/>
        </p:spPr>
        <p:txBody>
          <a:bodyPr wrap="none" anchor="ctr"/>
          <a:lstStyle/>
          <a:p>
            <a:pPr eaLnBrk="1" hangingPunct="1">
              <a:defRPr/>
            </a:pPr>
            <a:endParaRPr lang="en-US">
              <a:latin typeface="Arial" charset="0"/>
              <a:cs typeface="Arial" charset="0"/>
            </a:endParaRPr>
          </a:p>
        </p:txBody>
      </p:sp>
      <p:grpSp>
        <p:nvGrpSpPr>
          <p:cNvPr id="26" name="Group 23">
            <a:extLst>
              <a:ext uri="{FF2B5EF4-FFF2-40B4-BE49-F238E27FC236}">
                <a16:creationId xmlns:a16="http://schemas.microsoft.com/office/drawing/2014/main" id="{F1D0AECC-EB72-6FBB-95EC-EB5F9A362676}"/>
              </a:ext>
            </a:extLst>
          </p:cNvPr>
          <p:cNvGrpSpPr>
            <a:grpSpLocks/>
          </p:cNvGrpSpPr>
          <p:nvPr/>
        </p:nvGrpSpPr>
        <p:grpSpPr bwMode="auto">
          <a:xfrm>
            <a:off x="2579569" y="2159830"/>
            <a:ext cx="2357438" cy="3929062"/>
            <a:chOff x="714348" y="2214554"/>
            <a:chExt cx="2357438" cy="3929078"/>
          </a:xfrm>
        </p:grpSpPr>
        <p:pic>
          <p:nvPicPr>
            <p:cNvPr id="27" name="Picture 4" descr="P1030584">
              <a:extLst>
                <a:ext uri="{FF2B5EF4-FFF2-40B4-BE49-F238E27FC236}">
                  <a16:creationId xmlns:a16="http://schemas.microsoft.com/office/drawing/2014/main" id="{ABAE2C37-8442-177A-C2A3-0D5888F92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48" y="2214554"/>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 descr="P1030595">
              <a:extLst>
                <a:ext uri="{FF2B5EF4-FFF2-40B4-BE49-F238E27FC236}">
                  <a16:creationId xmlns:a16="http://schemas.microsoft.com/office/drawing/2014/main" id="{36582AD3-99AC-F33C-BCAE-549DFE34E9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86" y="4429132"/>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Text Box 6">
            <a:extLst>
              <a:ext uri="{FF2B5EF4-FFF2-40B4-BE49-F238E27FC236}">
                <a16:creationId xmlns:a16="http://schemas.microsoft.com/office/drawing/2014/main" id="{FD3FBA63-DE30-98DD-E88B-F39BD7BC097C}"/>
              </a:ext>
            </a:extLst>
          </p:cNvPr>
          <p:cNvSpPr txBox="1">
            <a:spLocks noChangeArrowheads="1"/>
          </p:cNvSpPr>
          <p:nvPr/>
        </p:nvSpPr>
        <p:spPr bwMode="auto">
          <a:xfrm>
            <a:off x="2943107" y="1556580"/>
            <a:ext cx="1981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err="1">
                <a:solidFill>
                  <a:srgbClr val="FFFFFF"/>
                </a:solidFill>
                <a:latin typeface="Arial" panose="020B0604020202020204" pitchFamily="34" charset="0"/>
              </a:rPr>
              <a:t>Trước</a:t>
            </a:r>
            <a:r>
              <a:rPr lang="en-US" altLang="en-US" sz="1800" dirty="0">
                <a:solidFill>
                  <a:srgbClr val="FFFFFF"/>
                </a:solidFill>
                <a:latin typeface="Arial" panose="020B0604020202020204" pitchFamily="34" charset="0"/>
              </a:rPr>
              <a:t> </a:t>
            </a:r>
            <a:r>
              <a:rPr lang="en-US" altLang="en-US" sz="1800" dirty="0" err="1">
                <a:solidFill>
                  <a:srgbClr val="FFFFFF"/>
                </a:solidFill>
                <a:latin typeface="Arial" panose="020B0604020202020204" pitchFamily="34" charset="0"/>
              </a:rPr>
              <a:t>cải</a:t>
            </a:r>
            <a:r>
              <a:rPr lang="en-US" altLang="en-US" sz="1800" dirty="0">
                <a:solidFill>
                  <a:srgbClr val="FFFFFF"/>
                </a:solidFill>
                <a:latin typeface="Arial" panose="020B0604020202020204" pitchFamily="34" charset="0"/>
              </a:rPr>
              <a:t> </a:t>
            </a:r>
            <a:r>
              <a:rPr lang="en-US" altLang="en-US" sz="1800" dirty="0" err="1">
                <a:solidFill>
                  <a:srgbClr val="FFFFFF"/>
                </a:solidFill>
                <a:latin typeface="Arial" panose="020B0604020202020204" pitchFamily="34" charset="0"/>
              </a:rPr>
              <a:t>tạo</a:t>
            </a:r>
            <a:endParaRPr lang="en-US" altLang="en-US" sz="1800" dirty="0">
              <a:solidFill>
                <a:srgbClr val="FFFFFF"/>
              </a:solidFill>
              <a:latin typeface="Arial" panose="020B0604020202020204" pitchFamily="34" charset="0"/>
            </a:endParaRPr>
          </a:p>
        </p:txBody>
      </p:sp>
      <p:sp>
        <p:nvSpPr>
          <p:cNvPr id="30" name="Text Box 7">
            <a:extLst>
              <a:ext uri="{FF2B5EF4-FFF2-40B4-BE49-F238E27FC236}">
                <a16:creationId xmlns:a16="http://schemas.microsoft.com/office/drawing/2014/main" id="{60C3170F-A40B-E564-67B3-03F13B1C85CE}"/>
              </a:ext>
            </a:extLst>
          </p:cNvPr>
          <p:cNvSpPr txBox="1">
            <a:spLocks noChangeArrowheads="1"/>
          </p:cNvSpPr>
          <p:nvPr/>
        </p:nvSpPr>
        <p:spPr bwMode="auto">
          <a:xfrm>
            <a:off x="5151319" y="2016955"/>
            <a:ext cx="25146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err="1">
                <a:solidFill>
                  <a:srgbClr val="C00000"/>
                </a:solidFill>
                <a:latin typeface="Arial" panose="020B0604020202020204" pitchFamily="34" charset="0"/>
              </a:rPr>
              <a:t>Giải</a:t>
            </a:r>
            <a:r>
              <a:rPr lang="en-US" altLang="en-US" sz="1800" dirty="0">
                <a:solidFill>
                  <a:srgbClr val="C00000"/>
                </a:solidFill>
                <a:latin typeface="Arial" panose="020B0604020202020204" pitchFamily="34" charset="0"/>
              </a:rPr>
              <a:t> </a:t>
            </a:r>
            <a:r>
              <a:rPr lang="en-US" altLang="en-US" sz="1800" dirty="0" err="1">
                <a:solidFill>
                  <a:srgbClr val="C00000"/>
                </a:solidFill>
                <a:latin typeface="Arial" panose="020B0604020202020204" pitchFamily="34" charset="0"/>
              </a:rPr>
              <a:t>pháp</a:t>
            </a:r>
            <a:r>
              <a:rPr lang="en-US" altLang="en-US" sz="1800" dirty="0">
                <a:solidFill>
                  <a:srgbClr val="C00000"/>
                </a:solidFill>
                <a:latin typeface="Arial" panose="020B0604020202020204" pitchFamily="34" charset="0"/>
              </a:rPr>
              <a:t>: </a:t>
            </a:r>
          </a:p>
          <a:p>
            <a:pPr>
              <a:lnSpc>
                <a:spcPct val="100000"/>
              </a:lnSpc>
              <a:spcBef>
                <a:spcPct val="50000"/>
              </a:spcBef>
              <a:buClrTx/>
              <a:buFontTx/>
              <a:buChar char="-"/>
            </a:pPr>
            <a:r>
              <a:rPr lang="en-US" altLang="en-US" sz="1800" dirty="0" err="1">
                <a:latin typeface="Arial" panose="020B0604020202020204" pitchFamily="34" charset="0"/>
              </a:rPr>
              <a:t>Lắp</a:t>
            </a:r>
            <a:r>
              <a:rPr lang="en-US" altLang="en-US" sz="1800" dirty="0">
                <a:latin typeface="Arial" panose="020B0604020202020204" pitchFamily="34" charset="0"/>
              </a:rPr>
              <a:t> </a:t>
            </a:r>
            <a:r>
              <a:rPr lang="en-US" altLang="en-US" sz="1800" dirty="0" err="1">
                <a:latin typeface="Arial" panose="020B0604020202020204" pitchFamily="34" charset="0"/>
              </a:rPr>
              <a:t>đặt</a:t>
            </a:r>
            <a:r>
              <a:rPr lang="en-US" altLang="en-US" sz="1800" dirty="0">
                <a:latin typeface="Arial" panose="020B0604020202020204" pitchFamily="34" charset="0"/>
              </a:rPr>
              <a:t> </a:t>
            </a:r>
            <a:r>
              <a:rPr lang="en-US" altLang="en-US" sz="1800" dirty="0" err="1">
                <a:latin typeface="Arial" panose="020B0604020202020204" pitchFamily="34" charset="0"/>
              </a:rPr>
              <a:t>các</a:t>
            </a:r>
            <a:r>
              <a:rPr lang="en-US" altLang="en-US" sz="1800" dirty="0">
                <a:latin typeface="Arial" panose="020B0604020202020204" pitchFamily="34" charset="0"/>
              </a:rPr>
              <a:t> </a:t>
            </a:r>
            <a:r>
              <a:rPr lang="en-US" altLang="en-US" sz="1800" dirty="0" err="1">
                <a:latin typeface="Arial" panose="020B0604020202020204" pitchFamily="34" charset="0"/>
              </a:rPr>
              <a:t>tấm</a:t>
            </a:r>
            <a:r>
              <a:rPr lang="en-US" altLang="en-US" sz="1800" dirty="0">
                <a:latin typeface="Arial" panose="020B0604020202020204" pitchFamily="34" charset="0"/>
              </a:rPr>
              <a:t> </a:t>
            </a:r>
            <a:r>
              <a:rPr lang="en-US" altLang="en-US" sz="1800" dirty="0" err="1">
                <a:latin typeface="Arial" panose="020B0604020202020204" pitchFamily="34" charset="0"/>
              </a:rPr>
              <a:t>che</a:t>
            </a:r>
            <a:r>
              <a:rPr lang="en-US" altLang="en-US" sz="1800" dirty="0">
                <a:latin typeface="Arial" panose="020B0604020202020204" pitchFamily="34" charset="0"/>
              </a:rPr>
              <a:t> </a:t>
            </a:r>
            <a:r>
              <a:rPr lang="en-US" altLang="en-US" sz="1800" dirty="0" err="1">
                <a:latin typeface="Arial" panose="020B0604020202020204" pitchFamily="34" charset="0"/>
              </a:rPr>
              <a:t>trong</a:t>
            </a:r>
            <a:endParaRPr lang="en-US" altLang="en-US" sz="1800" dirty="0">
              <a:latin typeface="Arial" panose="020B0604020202020204" pitchFamily="34" charset="0"/>
            </a:endParaRPr>
          </a:p>
          <a:p>
            <a:pPr>
              <a:lnSpc>
                <a:spcPct val="100000"/>
              </a:lnSpc>
              <a:spcBef>
                <a:spcPct val="50000"/>
              </a:spcBef>
              <a:buClrTx/>
              <a:buFontTx/>
              <a:buChar char="-"/>
            </a:pPr>
            <a:r>
              <a:rPr lang="en-US" altLang="en-US" sz="1800" dirty="0" err="1">
                <a:latin typeface="Arial" panose="020B0604020202020204" pitchFamily="34" charset="0"/>
              </a:rPr>
              <a:t>Tạo</a:t>
            </a:r>
            <a:r>
              <a:rPr lang="en-US" altLang="en-US" sz="1800" dirty="0">
                <a:latin typeface="Arial" panose="020B0604020202020204" pitchFamily="34" charset="0"/>
              </a:rPr>
              <a:t> </a:t>
            </a:r>
            <a:r>
              <a:rPr lang="en-US" altLang="en-US" sz="1800" dirty="0" err="1">
                <a:latin typeface="Arial" panose="020B0604020202020204" pitchFamily="34" charset="0"/>
              </a:rPr>
              <a:t>cửa</a:t>
            </a:r>
            <a:r>
              <a:rPr lang="en-US" altLang="en-US" sz="1800" dirty="0">
                <a:latin typeface="Arial" panose="020B0604020202020204" pitchFamily="34" charset="0"/>
              </a:rPr>
              <a:t> </a:t>
            </a:r>
            <a:r>
              <a:rPr lang="en-US" altLang="en-US" sz="1800" dirty="0" err="1">
                <a:latin typeface="Arial" panose="020B0604020202020204" pitchFamily="34" charset="0"/>
              </a:rPr>
              <a:t>thoáng</a:t>
            </a:r>
            <a:endParaRPr lang="en-US" altLang="en-US" sz="1800" dirty="0">
              <a:latin typeface="Arial" panose="020B0604020202020204" pitchFamily="34" charset="0"/>
            </a:endParaRPr>
          </a:p>
        </p:txBody>
      </p:sp>
      <p:sp>
        <p:nvSpPr>
          <p:cNvPr id="31" name="AutoShape 9">
            <a:extLst>
              <a:ext uri="{FF2B5EF4-FFF2-40B4-BE49-F238E27FC236}">
                <a16:creationId xmlns:a16="http://schemas.microsoft.com/office/drawing/2014/main" id="{0515678A-5B67-3DE7-1268-EFCFAC9FAD65}"/>
              </a:ext>
            </a:extLst>
          </p:cNvPr>
          <p:cNvSpPr>
            <a:spLocks noChangeArrowheads="1"/>
          </p:cNvSpPr>
          <p:nvPr/>
        </p:nvSpPr>
        <p:spPr bwMode="auto">
          <a:xfrm>
            <a:off x="5370394" y="3831467"/>
            <a:ext cx="1752600" cy="685800"/>
          </a:xfrm>
          <a:prstGeom prst="rightArrow">
            <a:avLst>
              <a:gd name="adj1" fmla="val 50000"/>
              <a:gd name="adj2" fmla="val 63889"/>
            </a:avLst>
          </a:prstGeom>
          <a:solidFill>
            <a:schemeClr val="accent1"/>
          </a:solidFill>
          <a:ln w="9525">
            <a:solidFill>
              <a:schemeClr val="tx1"/>
            </a:solidFill>
            <a:miter lim="800000"/>
            <a:headEnd/>
            <a:tailEnd/>
          </a:ln>
        </p:spPr>
        <p:txBody>
          <a:bodyPr wrap="none" anchor="ct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a:latin typeface="Arial" panose="020B0604020202020204" pitchFamily="34" charset="0"/>
            </a:endParaRPr>
          </a:p>
        </p:txBody>
      </p:sp>
      <p:grpSp>
        <p:nvGrpSpPr>
          <p:cNvPr id="32" name="Group 10">
            <a:extLst>
              <a:ext uri="{FF2B5EF4-FFF2-40B4-BE49-F238E27FC236}">
                <a16:creationId xmlns:a16="http://schemas.microsoft.com/office/drawing/2014/main" id="{CCD29B64-3465-2FB7-6184-912645C36CE1}"/>
              </a:ext>
            </a:extLst>
          </p:cNvPr>
          <p:cNvGrpSpPr>
            <a:grpSpLocks/>
          </p:cNvGrpSpPr>
          <p:nvPr/>
        </p:nvGrpSpPr>
        <p:grpSpPr bwMode="auto">
          <a:xfrm>
            <a:off x="7427794" y="2231267"/>
            <a:ext cx="2286000" cy="4019550"/>
            <a:chOff x="3504" y="1440"/>
            <a:chExt cx="1440" cy="2532"/>
          </a:xfrm>
        </p:grpSpPr>
        <p:grpSp>
          <p:nvGrpSpPr>
            <p:cNvPr id="33" name="Group 11">
              <a:extLst>
                <a:ext uri="{FF2B5EF4-FFF2-40B4-BE49-F238E27FC236}">
                  <a16:creationId xmlns:a16="http://schemas.microsoft.com/office/drawing/2014/main" id="{AB75AD39-039D-CE2B-4113-8AFF9BF272E5}"/>
                </a:ext>
              </a:extLst>
            </p:cNvPr>
            <p:cNvGrpSpPr>
              <a:grpSpLocks/>
            </p:cNvGrpSpPr>
            <p:nvPr/>
          </p:nvGrpSpPr>
          <p:grpSpPr bwMode="auto">
            <a:xfrm>
              <a:off x="3600" y="1440"/>
              <a:ext cx="1248" cy="1092"/>
              <a:chOff x="3600" y="1440"/>
              <a:chExt cx="1248" cy="1092"/>
            </a:xfrm>
          </p:grpSpPr>
          <p:pic>
            <p:nvPicPr>
              <p:cNvPr id="35" name="Picture 12">
                <a:extLst>
                  <a:ext uri="{FF2B5EF4-FFF2-40B4-BE49-F238E27FC236}">
                    <a16:creationId xmlns:a16="http://schemas.microsoft.com/office/drawing/2014/main" id="{37B940D1-B4E4-17C0-5C16-CA17C66311A4}"/>
                  </a:ext>
                </a:extLst>
              </p:cNvPr>
              <p:cNvPicPr>
                <a:picLocks noChangeAspect="1" noChangeArrowheads="1"/>
              </p:cNvPicPr>
              <p:nvPr/>
            </p:nvPicPr>
            <p:blipFill>
              <a:blip r:embed="rId5">
                <a:lum bright="30000"/>
                <a:extLst>
                  <a:ext uri="{28A0092B-C50C-407E-A947-70E740481C1C}">
                    <a14:useLocalDpi xmlns:a14="http://schemas.microsoft.com/office/drawing/2010/main" val="0"/>
                  </a:ext>
                </a:extLst>
              </a:blip>
              <a:srcRect/>
              <a:stretch>
                <a:fillRect/>
              </a:stretch>
            </p:blipFill>
            <p:spPr bwMode="auto">
              <a:xfrm>
                <a:off x="3600" y="1440"/>
                <a:ext cx="1248"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Line 13">
                <a:extLst>
                  <a:ext uri="{FF2B5EF4-FFF2-40B4-BE49-F238E27FC236}">
                    <a16:creationId xmlns:a16="http://schemas.microsoft.com/office/drawing/2014/main" id="{35C99964-12D3-0077-B98A-B2F9EC90A4D7}"/>
                  </a:ext>
                </a:extLst>
              </p:cNvPr>
              <p:cNvSpPr>
                <a:spLocks noChangeShapeType="1"/>
              </p:cNvSpPr>
              <p:nvPr/>
            </p:nvSpPr>
            <p:spPr bwMode="auto">
              <a:xfrm>
                <a:off x="4176" y="1584"/>
                <a:ext cx="144" cy="144"/>
              </a:xfrm>
              <a:prstGeom prst="line">
                <a:avLst/>
              </a:prstGeom>
              <a:noFill/>
              <a:ln w="28575">
                <a:solidFill>
                  <a:srgbClr val="CC3300"/>
                </a:solidFill>
                <a:round/>
                <a:headEnd/>
                <a:tailEnd/>
              </a:ln>
              <a:extLst>
                <a:ext uri="{909E8E84-426E-40DD-AFC4-6F175D3DCCD1}">
                  <a14:hiddenFill xmlns:a14="http://schemas.microsoft.com/office/drawing/2010/main">
                    <a:noFill/>
                  </a14:hiddenFill>
                </a:ext>
              </a:extLst>
            </p:spPr>
            <p:txBody>
              <a:bodyPr anchor="b"/>
              <a:lstStyle/>
              <a:p>
                <a:endParaRPr lang="en-US" dirty="0">
                  <a:latin typeface="Arial" panose="020B0604020202020204" pitchFamily="34" charset="0"/>
                </a:endParaRPr>
              </a:p>
            </p:txBody>
          </p:sp>
          <p:sp>
            <p:nvSpPr>
              <p:cNvPr id="37" name="Line 14">
                <a:extLst>
                  <a:ext uri="{FF2B5EF4-FFF2-40B4-BE49-F238E27FC236}">
                    <a16:creationId xmlns:a16="http://schemas.microsoft.com/office/drawing/2014/main" id="{677046E3-DF49-083F-618B-513DCA4C565A}"/>
                  </a:ext>
                </a:extLst>
              </p:cNvPr>
              <p:cNvSpPr>
                <a:spLocks noChangeShapeType="1"/>
              </p:cNvSpPr>
              <p:nvPr/>
            </p:nvSpPr>
            <p:spPr bwMode="auto">
              <a:xfrm flipV="1">
                <a:off x="4176" y="1584"/>
                <a:ext cx="144" cy="144"/>
              </a:xfrm>
              <a:prstGeom prst="line">
                <a:avLst/>
              </a:prstGeom>
              <a:noFill/>
              <a:ln w="28575">
                <a:solidFill>
                  <a:srgbClr val="CC3300"/>
                </a:solidFill>
                <a:round/>
                <a:headEnd/>
                <a:tailEnd/>
              </a:ln>
              <a:extLst>
                <a:ext uri="{909E8E84-426E-40DD-AFC4-6F175D3DCCD1}">
                  <a14:hiddenFill xmlns:a14="http://schemas.microsoft.com/office/drawing/2010/main">
                    <a:noFill/>
                  </a14:hiddenFill>
                </a:ext>
              </a:extLst>
            </p:spPr>
            <p:txBody>
              <a:bodyPr anchor="b"/>
              <a:lstStyle/>
              <a:p>
                <a:endParaRPr lang="en-US" dirty="0">
                  <a:latin typeface="Arial" panose="020B0604020202020204" pitchFamily="34" charset="0"/>
                </a:endParaRPr>
              </a:p>
            </p:txBody>
          </p:sp>
          <p:pic>
            <p:nvPicPr>
              <p:cNvPr id="38" name="Picture 15">
                <a:extLst>
                  <a:ext uri="{FF2B5EF4-FFF2-40B4-BE49-F238E27FC236}">
                    <a16:creationId xmlns:a16="http://schemas.microsoft.com/office/drawing/2014/main" id="{02292623-A8C7-C404-92A6-74BA2C36FB41}"/>
                  </a:ext>
                </a:extLst>
              </p:cNvPr>
              <p:cNvPicPr>
                <a:picLocks noChangeAspect="1" noChangeArrowheads="1"/>
              </p:cNvPicPr>
              <p:nvPr/>
            </p:nvPicPr>
            <p:blipFill>
              <a:blip r:embed="rId5">
                <a:lum bright="30000"/>
                <a:extLst>
                  <a:ext uri="{28A0092B-C50C-407E-A947-70E740481C1C}">
                    <a14:useLocalDpi xmlns:a14="http://schemas.microsoft.com/office/drawing/2010/main" val="0"/>
                  </a:ext>
                </a:extLst>
              </a:blip>
              <a:srcRect/>
              <a:stretch>
                <a:fillRect/>
              </a:stretch>
            </p:blipFill>
            <p:spPr bwMode="auto">
              <a:xfrm>
                <a:off x="3600" y="1440"/>
                <a:ext cx="1248"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4" name="Picture 19">
              <a:extLst>
                <a:ext uri="{FF2B5EF4-FFF2-40B4-BE49-F238E27FC236}">
                  <a16:creationId xmlns:a16="http://schemas.microsoft.com/office/drawing/2014/main" id="{0E4DDA66-F165-EFF1-206B-189BF83B87D3}"/>
                </a:ext>
              </a:extLst>
            </p:cNvPr>
            <p:cNvPicPr>
              <a:picLocks noChangeAspect="1" noChangeArrowheads="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a:off x="3504" y="2880"/>
              <a:ext cx="1440"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AutoShape 7">
            <a:extLst>
              <a:ext uri="{FF2B5EF4-FFF2-40B4-BE49-F238E27FC236}">
                <a16:creationId xmlns:a16="http://schemas.microsoft.com/office/drawing/2014/main" id="{7A7C9C92-96E9-DE80-D8AE-1166BEA3C624}"/>
              </a:ext>
            </a:extLst>
          </p:cNvPr>
          <p:cNvSpPr>
            <a:spLocks noChangeArrowheads="1"/>
          </p:cNvSpPr>
          <p:nvPr/>
        </p:nvSpPr>
        <p:spPr bwMode="gray">
          <a:xfrm>
            <a:off x="7076958" y="1426389"/>
            <a:ext cx="2816225" cy="579437"/>
          </a:xfrm>
          <a:prstGeom prst="can">
            <a:avLst>
              <a:gd name="adj" fmla="val 27866"/>
            </a:avLst>
          </a:prstGeom>
          <a:gradFill rotWithShape="1">
            <a:gsLst>
              <a:gs pos="0">
                <a:srgbClr val="00B050"/>
              </a:gs>
              <a:gs pos="50000">
                <a:srgbClr val="00B050">
                  <a:alpha val="42000"/>
                </a:srgbClr>
              </a:gs>
              <a:gs pos="100000">
                <a:srgbClr val="00B050"/>
              </a:gs>
            </a:gsLst>
            <a:lin ang="0" scaled="1"/>
          </a:gradFill>
          <a:ln w="9525">
            <a:noFill/>
            <a:round/>
            <a:headEnd/>
            <a:tailEnd/>
          </a:ln>
          <a:effectLst/>
        </p:spPr>
        <p:txBody>
          <a:bodyPr wrap="none" anchor="ctr"/>
          <a:lstStyle/>
          <a:p>
            <a:pPr eaLnBrk="1" hangingPunct="1">
              <a:defRPr/>
            </a:pPr>
            <a:endParaRPr lang="en-US">
              <a:latin typeface="Arial" charset="0"/>
              <a:cs typeface="Arial" charset="0"/>
            </a:endParaRPr>
          </a:p>
        </p:txBody>
      </p:sp>
      <p:sp>
        <p:nvSpPr>
          <p:cNvPr id="40" name="Text Box 24">
            <a:extLst>
              <a:ext uri="{FF2B5EF4-FFF2-40B4-BE49-F238E27FC236}">
                <a16:creationId xmlns:a16="http://schemas.microsoft.com/office/drawing/2014/main" id="{2F4B2763-0685-24BD-E579-866057A1FD1A}"/>
              </a:ext>
            </a:extLst>
          </p:cNvPr>
          <p:cNvSpPr txBox="1">
            <a:spLocks noChangeArrowheads="1"/>
          </p:cNvSpPr>
          <p:nvPr/>
        </p:nvSpPr>
        <p:spPr bwMode="auto">
          <a:xfrm>
            <a:off x="7615119" y="1553405"/>
            <a:ext cx="1981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a:solidFill>
                  <a:srgbClr val="FFFFFF"/>
                </a:solidFill>
                <a:latin typeface="Arial" panose="020B0604020202020204" pitchFamily="34" charset="0"/>
              </a:rPr>
              <a:t>Sau </a:t>
            </a:r>
            <a:r>
              <a:rPr lang="en-US" altLang="en-US" sz="1800" dirty="0" err="1">
                <a:solidFill>
                  <a:srgbClr val="FFFFFF"/>
                </a:solidFill>
                <a:latin typeface="Arial" panose="020B0604020202020204" pitchFamily="34" charset="0"/>
              </a:rPr>
              <a:t>cải</a:t>
            </a:r>
            <a:r>
              <a:rPr lang="en-US" altLang="en-US" sz="1800" dirty="0">
                <a:solidFill>
                  <a:srgbClr val="FFFFFF"/>
                </a:solidFill>
                <a:latin typeface="Arial" panose="020B0604020202020204" pitchFamily="34" charset="0"/>
              </a:rPr>
              <a:t> </a:t>
            </a:r>
            <a:r>
              <a:rPr lang="en-US" altLang="en-US" sz="1800" dirty="0" err="1">
                <a:solidFill>
                  <a:srgbClr val="FFFFFF"/>
                </a:solidFill>
                <a:latin typeface="Arial" panose="020B0604020202020204" pitchFamily="34" charset="0"/>
              </a:rPr>
              <a:t>tạo</a:t>
            </a:r>
            <a:endParaRPr lang="en-US" altLang="en-US" sz="1800" dirty="0">
              <a:solidFill>
                <a:srgbClr val="FFFFFF"/>
              </a:solidFill>
              <a:latin typeface="Arial" panose="020B0604020202020204" pitchFamily="34" charset="0"/>
            </a:endParaRPr>
          </a:p>
        </p:txBody>
      </p:sp>
      <p:sp>
        <p:nvSpPr>
          <p:cNvPr id="41" name="Oval 24">
            <a:extLst>
              <a:ext uri="{FF2B5EF4-FFF2-40B4-BE49-F238E27FC236}">
                <a16:creationId xmlns:a16="http://schemas.microsoft.com/office/drawing/2014/main" id="{E75E3F3E-90D2-2867-C4F8-209A72C9EF54}"/>
              </a:ext>
            </a:extLst>
          </p:cNvPr>
          <p:cNvSpPr>
            <a:spLocks noChangeArrowheads="1"/>
          </p:cNvSpPr>
          <p:nvPr/>
        </p:nvSpPr>
        <p:spPr bwMode="auto">
          <a:xfrm>
            <a:off x="3293944" y="2159831"/>
            <a:ext cx="357188"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a:latin typeface="Arial" panose="020B0604020202020204" pitchFamily="34" charset="0"/>
            </a:endParaRPr>
          </a:p>
        </p:txBody>
      </p:sp>
      <p:sp>
        <p:nvSpPr>
          <p:cNvPr id="42" name="Oval 25">
            <a:extLst>
              <a:ext uri="{FF2B5EF4-FFF2-40B4-BE49-F238E27FC236}">
                <a16:creationId xmlns:a16="http://schemas.microsoft.com/office/drawing/2014/main" id="{AF83A6C4-EB49-C5E7-7630-9E441C2E8311}"/>
              </a:ext>
            </a:extLst>
          </p:cNvPr>
          <p:cNvSpPr>
            <a:spLocks noChangeArrowheads="1"/>
          </p:cNvSpPr>
          <p:nvPr/>
        </p:nvSpPr>
        <p:spPr bwMode="auto">
          <a:xfrm>
            <a:off x="8437444" y="2374142"/>
            <a:ext cx="357188" cy="35718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a:latin typeface="Arial" panose="020B0604020202020204" pitchFamily="34" charset="0"/>
            </a:endParaRPr>
          </a:p>
        </p:txBody>
      </p:sp>
      <p:sp>
        <p:nvSpPr>
          <p:cNvPr id="43" name="Oval 26">
            <a:extLst>
              <a:ext uri="{FF2B5EF4-FFF2-40B4-BE49-F238E27FC236}">
                <a16:creationId xmlns:a16="http://schemas.microsoft.com/office/drawing/2014/main" id="{E093C268-0206-3E09-871B-D0813EEA15B1}"/>
              </a:ext>
            </a:extLst>
          </p:cNvPr>
          <p:cNvSpPr>
            <a:spLocks noChangeArrowheads="1"/>
          </p:cNvSpPr>
          <p:nvPr/>
        </p:nvSpPr>
        <p:spPr bwMode="auto">
          <a:xfrm>
            <a:off x="4294069" y="4302956"/>
            <a:ext cx="357188"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a:latin typeface="Arial" panose="020B0604020202020204" pitchFamily="34" charset="0"/>
            </a:endParaRPr>
          </a:p>
        </p:txBody>
      </p:sp>
      <p:sp>
        <p:nvSpPr>
          <p:cNvPr id="44" name="Oval 27">
            <a:extLst>
              <a:ext uri="{FF2B5EF4-FFF2-40B4-BE49-F238E27FC236}">
                <a16:creationId xmlns:a16="http://schemas.microsoft.com/office/drawing/2014/main" id="{CA331FB9-A993-966D-F1E2-ED68FDC2CC31}"/>
              </a:ext>
            </a:extLst>
          </p:cNvPr>
          <p:cNvSpPr>
            <a:spLocks noChangeArrowheads="1"/>
          </p:cNvSpPr>
          <p:nvPr/>
        </p:nvSpPr>
        <p:spPr bwMode="auto">
          <a:xfrm>
            <a:off x="9223258" y="4874456"/>
            <a:ext cx="357187"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a:latin typeface="Arial" panose="020B0604020202020204" pitchFamily="34" charset="0"/>
            </a:endParaRPr>
          </a:p>
        </p:txBody>
      </p:sp>
    </p:spTree>
    <p:extLst>
      <p:ext uri="{BB962C8B-B14F-4D97-AF65-F5344CB8AC3E}">
        <p14:creationId xmlns:p14="http://schemas.microsoft.com/office/powerpoint/2010/main" val="3161002602"/>
      </p:ext>
    </p:extLst>
  </p:cSld>
  <p:clrMapOvr>
    <a:masterClrMapping/>
  </p:clrMapOvr>
  <p:timing>
    <p:tnLst>
      <p:par>
        <p:cTn id="1" dur="indefinite" restart="never" nodeType="tmRoot"/>
      </p:par>
    </p:tnLst>
  </p:timing>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charset="0" panose="02020603050405020304" pitchFamily="18" typeface="Times New Roman"/>
              </a:rPr>
              <a:t>KHÁI NIỆM</a:t>
            </a:r>
            <a:endParaRPr dirty="0" lang="en-US">
              <a:latin typeface="+mn-lt"/>
              <a:cs charset="0" panose="02020603050405020304" pitchFamily="18" typeface="Times New Roman"/>
            </a:endParaRPr>
          </a:p>
        </p:txBody>
      </p:sp>
      <p:sp>
        <p:nvSpPr>
          <p:cNvPr id="4" name="Rectangle 3"/>
          <p:cNvSpPr/>
          <p:nvPr/>
        </p:nvSpPr>
        <p:spPr>
          <a:xfrm>
            <a:off x="517339" y="1398601"/>
            <a:ext cx="11123118" cy="1323439"/>
          </a:xfrm>
          <a:prstGeom prst="rect">
            <a:avLst/>
          </a:prstGeom>
        </p:spPr>
        <p:txBody>
          <a:bodyPr wrap="square">
            <a:spAutoFit/>
          </a:bodyPr>
          <a:lstStyle/>
          <a:p>
            <a:pPr algn="just">
              <a:buSzPts val="1800"/>
              <a:buFont charset="0" panose="020B0604020202020204" pitchFamily="34" typeface="Arial"/>
              <a:buNone/>
            </a:pPr>
            <a:r>
              <a:rPr altLang="en-US" b="1" lang="vi-VN" sz="2000">
                <a:solidFill>
                  <a:srgbClr val="FF0000"/>
                </a:solidFill>
              </a:rPr>
              <a:t>Quang thông</a:t>
            </a:r>
            <a:r>
              <a:rPr altLang="en-US" lang="en-US" sz="2000">
                <a:solidFill>
                  <a:schemeClr val="tx1">
                    <a:lumMod val="50000"/>
                    <a:lumOff val="50000"/>
                  </a:schemeClr>
                </a:solidFill>
                <a:latin charset="0" panose="020B0604020202020204" pitchFamily="34" typeface="Arial"/>
              </a:rPr>
              <a:t> </a:t>
            </a:r>
            <a:r>
              <a:rPr altLang="en-US" lang="vi-VN" sz="2000"/>
              <a:t>là đại lượng đo công suất phát sáng của một nguồn sáng, có đơn vị là Lumen (lm). Thông lượng bức xạ phát ra của 1 W ở bước sóng (phạm vi quang học) 555 nm tạo ra quang thông là 683 lm. Mắt người cảm nhận khác nhau ở các bước sóng khác nhau. Phổ bức xạ nhìn thấy của mắt người trong khoảng từ 380 nm đến 780 nm.</a:t>
            </a:r>
            <a:endParaRPr altLang="en-US" dirty="0" lang="en-US" sz="2000">
              <a:latin charset="0" panose="020B0604020202020204" pitchFamily="34" typeface="Arial"/>
            </a:endParaRPr>
          </a:p>
        </p:txBody>
      </p:sp>
      <p:pic>
        <p:nvPicPr>
          <p:cNvPr descr="A light bulb with arrows pointing to the center&#10;&#10;Description automatically generated" id="5" name="Picture 4">
            <a:extLst>
              <a:ext uri="{FF2B5EF4-FFF2-40B4-BE49-F238E27FC236}">
                <a16:creationId xmlns:a16="http://schemas.microsoft.com/office/drawing/2014/main" id="{77A5CFD4-5C22-9885-1A58-8B041E5CE7AA}"/>
              </a:ext>
            </a:extLst>
          </p:cNvPr>
          <p:cNvPicPr/>
          <p:nvPr/>
        </p:nvPicPr>
        <p:blipFill rotWithShape="1">
          <a:blip r:embed="rId3">
            <a:extLst>
              <a:ext uri="{28A0092B-C50C-407E-A947-70E740481C1C}">
                <a14:useLocalDpi xmlns:a14="http://schemas.microsoft.com/office/drawing/2010/main" val="0"/>
              </a:ext>
            </a:extLst>
          </a:blip>
          <a:srcRect b="435" t="188"/>
          <a:stretch/>
        </p:blipFill>
        <p:spPr>
          <a:xfrm>
            <a:off x="4440598" y="3662440"/>
            <a:ext cx="3276600" cy="2703698"/>
          </a:xfrm>
          <a:prstGeom prst="rect">
            <a:avLst/>
          </a:prstGeom>
          <a:noFill/>
          <a:ln>
            <a:noFill/>
            <a:prstDash/>
          </a:ln>
        </p:spPr>
      </p:pic>
    </p:spTree>
    <p:extLst>
      <p:ext uri="{BB962C8B-B14F-4D97-AF65-F5344CB8AC3E}">
        <p14:creationId xmlns:p14="http://schemas.microsoft.com/office/powerpoint/2010/main" val="1218667933"/>
      </p:ext>
    </p:extLst>
  </p:cSld>
  <p:clrMapOvr>
    <a:masterClrMapping/>
  </p:clrMapOvr>
  <p:timing>
    <p:tnLst>
      <p:par>
        <p:cTn dur="indefinite" id="1" nodeType="tmRoot" restart="never"/>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36161057-2D52-E19E-7B41-211CC5E2B049}"/>
              </a:ext>
            </a:extLst>
          </p:cNvPr>
          <p:cNvGraphicFramePr>
            <a:graphicFrameLocks noChangeAspect="1"/>
          </p:cNvGraphicFramePr>
          <p:nvPr>
            <p:extLst>
              <p:ext uri="{D42A27DB-BD31-4B8C-83A1-F6EECF244321}">
                <p14:modId xmlns:p14="http://schemas.microsoft.com/office/powerpoint/2010/main" val="2121300641"/>
              </p:ext>
            </p:extLst>
          </p:nvPr>
        </p:nvGraphicFramePr>
        <p:xfrm>
          <a:off x="2238376" y="1247726"/>
          <a:ext cx="3571875" cy="2447925"/>
        </p:xfrm>
        <a:graphic>
          <a:graphicData uri="http://schemas.openxmlformats.org/presentationml/2006/ole">
            <mc:AlternateContent xmlns:mc="http://schemas.openxmlformats.org/markup-compatibility/2006">
              <mc:Choice xmlns:v="urn:schemas-microsoft-com:vml" Requires="v">
                <p:oleObj spid="_x0000_s5137" name="Bitmap Image" r:id="rId4" imgW="4371429" imgH="3285714" progId="PBrush">
                  <p:embed/>
                </p:oleObj>
              </mc:Choice>
              <mc:Fallback>
                <p:oleObj name="Bitmap Image" r:id="rId4" imgW="4371429" imgH="3285714" progId="PBrush">
                  <p:embed/>
                  <p:pic>
                    <p:nvPicPr>
                      <p:cNvPr id="99332" name="Object 4">
                        <a:extLst>
                          <a:ext uri="{FF2B5EF4-FFF2-40B4-BE49-F238E27FC236}">
                            <a16:creationId xmlns:a16="http://schemas.microsoft.com/office/drawing/2014/main" id="{36161057-2D52-E19E-7B41-211CC5E2B0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76" y="1247726"/>
                        <a:ext cx="35718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13">
            <a:extLst>
              <a:ext uri="{FF2B5EF4-FFF2-40B4-BE49-F238E27FC236}">
                <a16:creationId xmlns:a16="http://schemas.microsoft.com/office/drawing/2014/main" id="{59BCD7E4-6098-7D99-B3BD-1ABCD1C9D8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8376" y="3939266"/>
            <a:ext cx="36433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a:extLst>
              <a:ext uri="{FF2B5EF4-FFF2-40B4-BE49-F238E27FC236}">
                <a16:creationId xmlns:a16="http://schemas.microsoft.com/office/drawing/2014/main" id="{B53AD2B6-75D3-CB34-A232-DA75B12D7E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3037" y="3939266"/>
            <a:ext cx="3386137"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a:extLst>
              <a:ext uri="{FF2B5EF4-FFF2-40B4-BE49-F238E27FC236}">
                <a16:creationId xmlns:a16="http://schemas.microsoft.com/office/drawing/2014/main" id="{F6A1DA50-DCE8-4E36-9FC7-BAA7B0BB841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23038" y="1247726"/>
            <a:ext cx="3386137"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13236505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2" name="Rectangle 1"/>
          <p:cNvSpPr/>
          <p:nvPr/>
        </p:nvSpPr>
        <p:spPr>
          <a:xfrm>
            <a:off x="517339" y="1355608"/>
            <a:ext cx="11123117" cy="4555093"/>
          </a:xfrm>
          <a:prstGeom prst="rect">
            <a:avLst/>
          </a:prstGeom>
        </p:spPr>
        <p:txBody>
          <a:bodyPr wrap="square">
            <a:spAutoFit/>
          </a:bodyPr>
          <a:lstStyle/>
          <a:p>
            <a:pPr algn="just">
              <a:spcBef>
                <a:spcPts val="600"/>
              </a:spcBef>
              <a:spcAft>
                <a:spcPts val="600"/>
              </a:spcAft>
            </a:pPr>
            <a:r>
              <a:rPr lang="en-US" altLang="en-US" sz="2000" b="1" smtClean="0">
                <a:solidFill>
                  <a:srgbClr val="FF0000"/>
                </a:solidFill>
              </a:rPr>
              <a:t>Trường hợp nghiên cứu</a:t>
            </a:r>
            <a:endParaRPr lang="en-US" altLang="en-US" sz="2000" b="1" dirty="0">
              <a:solidFill>
                <a:srgbClr val="FF0000"/>
              </a:solidFill>
            </a:endParaRPr>
          </a:p>
          <a:p>
            <a:pPr algn="just">
              <a:lnSpc>
                <a:spcPct val="100000"/>
              </a:lnSpc>
              <a:spcBef>
                <a:spcPts val="600"/>
              </a:spcBef>
              <a:spcAft>
                <a:spcPts val="600"/>
              </a:spcAft>
            </a:pPr>
            <a:r>
              <a:rPr lang="en-US" altLang="en-US" sz="2000"/>
              <a:t>Biện pháp phòng ngừa để cải tiến:</a:t>
            </a:r>
          </a:p>
          <a:p>
            <a:pPr marL="742950" lvl="1" indent="-285750" algn="just">
              <a:lnSpc>
                <a:spcPct val="100000"/>
              </a:lnSpc>
              <a:spcBef>
                <a:spcPts val="600"/>
              </a:spcBef>
              <a:spcAft>
                <a:spcPts val="600"/>
              </a:spcAft>
              <a:buFont typeface="Arial" panose="020B0604020202020204" pitchFamily="34" charset="0"/>
              <a:buChar char="•"/>
            </a:pPr>
            <a:r>
              <a:rPr lang="vi-VN" altLang="en-US" sz="2000"/>
              <a:t>Cần xác định trước liệu ánh sáng tự nhiên có gây ra vấn đề về chất lượng sản phẩm trong nhà máy hay không.</a:t>
            </a:r>
          </a:p>
          <a:p>
            <a:pPr marL="742950" lvl="1" indent="-285750" algn="just">
              <a:lnSpc>
                <a:spcPct val="100000"/>
              </a:lnSpc>
              <a:spcBef>
                <a:spcPts val="600"/>
              </a:spcBef>
              <a:spcAft>
                <a:spcPts val="600"/>
              </a:spcAft>
              <a:buFont typeface="Arial" panose="020B0604020202020204" pitchFamily="34" charset="0"/>
              <a:buChar char="•"/>
            </a:pPr>
            <a:r>
              <a:rPr lang="vi-VN" altLang="en-US" sz="2000"/>
              <a:t>Đề xuất bảo trì và kiểm tra định kỳ để tránh tình trạng giảm ánh sáng tự nhiên do ô nhiễm ánh sáng mặt trời.</a:t>
            </a:r>
            <a:endParaRPr lang="en-US" altLang="en-US" sz="2000"/>
          </a:p>
          <a:p>
            <a:pPr algn="just">
              <a:lnSpc>
                <a:spcPct val="100000"/>
              </a:lnSpc>
              <a:spcBef>
                <a:spcPts val="600"/>
              </a:spcBef>
              <a:spcAft>
                <a:spcPts val="600"/>
              </a:spcAft>
            </a:pPr>
            <a:r>
              <a:rPr lang="vi-VN" altLang="en-US" sz="2000"/>
              <a:t>Hiệu suất tiết kiệm</a:t>
            </a:r>
            <a:r>
              <a:rPr lang="en-US" altLang="en-US" sz="2000"/>
              <a:t>:</a:t>
            </a:r>
          </a:p>
          <a:p>
            <a:pPr marL="742950" lvl="1" indent="-285750" algn="just">
              <a:lnSpc>
                <a:spcPct val="100000"/>
              </a:lnSpc>
              <a:spcBef>
                <a:spcPts val="600"/>
              </a:spcBef>
              <a:spcAft>
                <a:spcPts val="600"/>
              </a:spcAft>
              <a:buFont typeface="Arial" panose="020B0604020202020204" pitchFamily="34" charset="0"/>
              <a:buChar char="•"/>
            </a:pPr>
            <a:r>
              <a:rPr lang="vi-VN" altLang="en-US" sz="2000"/>
              <a:t>Tiết kiệm điện hằng ngày</a:t>
            </a:r>
            <a:r>
              <a:rPr lang="en-US" altLang="en-US" sz="2000"/>
              <a:t> </a:t>
            </a:r>
            <a:r>
              <a:rPr lang="vi-VN" altLang="en-US" sz="2000"/>
              <a:t>= [Tổng điện năng tiêu thụ (W) của đèn bật vào ban ngày ở vùng có ánh sáng mặt trời] </a:t>
            </a:r>
            <a:r>
              <a:rPr lang="en-US" altLang="en-US" sz="2000"/>
              <a:t>x</a:t>
            </a:r>
            <a:r>
              <a:rPr lang="vi-VN" altLang="en-US" sz="2000"/>
              <a:t> [Thời gian chiếu sáng tự nhiên trung bình (h/d)]</a:t>
            </a:r>
          </a:p>
          <a:p>
            <a:pPr marL="800100" lvl="1" indent="-342900" algn="just">
              <a:lnSpc>
                <a:spcPct val="100000"/>
              </a:lnSpc>
              <a:spcBef>
                <a:spcPts val="600"/>
              </a:spcBef>
              <a:spcAft>
                <a:spcPts val="600"/>
              </a:spcAft>
              <a:buFont typeface="Arial" panose="020B0604020202020204" pitchFamily="34" charset="0"/>
              <a:buChar char="•"/>
            </a:pPr>
            <a:endParaRPr lang="vi-VN" altLang="en-US" sz="2000" dirty="0"/>
          </a:p>
          <a:p>
            <a:pPr marL="800100" lvl="1" indent="-342900" algn="just">
              <a:lnSpc>
                <a:spcPct val="100000"/>
              </a:lnSpc>
              <a:spcBef>
                <a:spcPts val="600"/>
              </a:spcBef>
              <a:spcAft>
                <a:spcPts val="600"/>
              </a:spcAft>
              <a:buFont typeface="Arial" panose="020B0604020202020204" pitchFamily="34" charset="0"/>
              <a:buChar char="•"/>
            </a:pPr>
            <a:endParaRPr lang="en-US" altLang="en-US" sz="2000" dirty="0"/>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latin typeface="+mn-lt"/>
              </a:rPr>
              <a:t>Tận dụng ánh sáng tự nhiên</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485211412"/>
      </p:ext>
    </p:extLst>
  </p:cSld>
  <p:clrMapOvr>
    <a:masterClrMapping/>
  </p:clrMapOvr>
  <p:timing>
    <p:tnLst>
      <p:par>
        <p:cTn id="1" dur="indefinite" restart="never" nodeType="tmRoot"/>
      </p:par>
    </p:tnLst>
  </p:timing>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altLang="en-US" lang="en-US">
                <a:latin charset="0" panose="020B0604020202020204" pitchFamily="34" typeface="Arial"/>
              </a:rPr>
              <a:t>Thay thế bóng đèn bằng bóng đèn hiệu suất cao</a:t>
            </a:r>
          </a:p>
        </p:txBody>
      </p:sp>
      <p:sp>
        <p:nvSpPr>
          <p:cNvPr id="2" name="Rectangle 1"/>
          <p:cNvSpPr/>
          <p:nvPr/>
        </p:nvSpPr>
        <p:spPr>
          <a:xfrm>
            <a:off x="517339" y="1422157"/>
            <a:ext cx="11123118" cy="1200329"/>
          </a:xfrm>
          <a:prstGeom prst="rect">
            <a:avLst/>
          </a:prstGeom>
        </p:spPr>
        <p:txBody>
          <a:bodyPr wrap="square">
            <a:spAutoFit/>
          </a:bodyPr>
          <a:lstStyle/>
          <a:p>
            <a:pPr algn="just">
              <a:lnSpc>
                <a:spcPct val="100000"/>
              </a:lnSpc>
              <a:buClrTx/>
              <a:buNone/>
            </a:pPr>
            <a:r>
              <a:rPr altLang="en-US" lang="vi-VN" sz="2400">
                <a:ea charset="0" panose="020B0604020202020204" typeface="#9Slide02 Noi dung dai"/>
                <a:cs charset="0" panose="020B0604020202020204" pitchFamily="34" typeface="Arial"/>
              </a:rPr>
              <a:t>Việc thay thế bóng đèn để cải thiện hiệu quả chiếu sáng là phương pháp dễ thực hiện nhằm tiết kiệm năng lượng. Nguồn sáng thay thế hiệu quả, phù hợp cần đồng thời không làm giảm chất lượng chiếu sáng. </a:t>
            </a:r>
            <a:endParaRPr altLang="en-US" b="1" dirty="0" lang="en-US" sz="4400">
              <a:latin charset="0" panose="020B0604020202020204" pitchFamily="34" typeface="Arial"/>
              <a:ea charset="0" panose="020B0604020202020204" typeface="#9Slide02 Noi dung dai"/>
              <a:cs charset="0" panose="020B0604020202020204" pitchFamily="34" typeface="Arial"/>
            </a:endParaRPr>
          </a:p>
        </p:txBody>
      </p:sp>
      <p:grpSp>
        <p:nvGrpSpPr>
          <p:cNvPr id="13" name="Group 12">
            <a:extLst>
              <a:ext uri="{FF2B5EF4-FFF2-40B4-BE49-F238E27FC236}">
                <a16:creationId xmlns:a16="http://schemas.microsoft.com/office/drawing/2014/main" id="{D3D0604E-E80E-6D97-4360-D20B09E1FE3B}"/>
              </a:ext>
            </a:extLst>
          </p:cNvPr>
          <p:cNvGrpSpPr>
            <a:grpSpLocks/>
          </p:cNvGrpSpPr>
          <p:nvPr/>
        </p:nvGrpSpPr>
        <p:grpSpPr bwMode="auto">
          <a:xfrm>
            <a:off x="2164060" y="2958645"/>
            <a:ext cx="7829675" cy="2405062"/>
            <a:chOff x="0" y="0"/>
            <a:chExt cx="82303" cy="25276"/>
          </a:xfrm>
        </p:grpSpPr>
        <p:pic>
          <p:nvPicPr>
            <p:cNvPr id="14" name="Google Shape;433;p32">
              <a:extLst>
                <a:ext uri="{FF2B5EF4-FFF2-40B4-BE49-F238E27FC236}">
                  <a16:creationId xmlns:a16="http://schemas.microsoft.com/office/drawing/2014/main" id="{F9E4A0D9-9567-9BC9-5D0F-B3EA9EDE3677}"/>
                </a:ext>
              </a:extLst>
            </p:cNvPr>
            <p:cNvPicPr preferRelativeResize="0">
              <a:picLocks noChangeArrowheads="1" noChangeAspect="1"/>
            </p:cNvPicPr>
            <p:nvPr/>
          </p:nvPicPr>
          <p:blipFill>
            <a:blip cstate="print" r:embed="rId3">
              <a:extLst>
                <a:ext uri="{28A0092B-C50C-407E-A947-70E740481C1C}">
                  <a14:useLocalDpi xmlns:a14="http://schemas.microsoft.com/office/drawing/2010/main" val="0"/>
                </a:ext>
              </a:extLst>
            </a:blip>
            <a:srcRect b="517"/>
            <a:stretch>
              <a:fillRect/>
            </a:stretch>
          </p:blipFill>
          <p:spPr bwMode="auto">
            <a:xfrm>
              <a:off x="0" y="0"/>
              <a:ext cx="82303" cy="9857"/>
            </a:xfrm>
            <a:prstGeom prst="rect">
              <a:avLst/>
            </a:prstGeom>
            <a:noFill/>
            <a:extLst>
              <a:ext uri="{909E8E84-426E-40DD-AFC4-6F175D3DCCD1}">
                <a14:hiddenFill xmlns:a14="http://schemas.microsoft.com/office/drawing/2010/main">
                  <a:solidFill>
                    <a:srgbClr val="FFFFFF"/>
                  </a:solidFill>
                </a14:hiddenFill>
              </a:ext>
            </a:extLst>
          </p:spPr>
        </p:pic>
        <p:pic>
          <p:nvPicPr>
            <p:cNvPr id="15" name="Google Shape;434;p32">
              <a:extLst>
                <a:ext uri="{FF2B5EF4-FFF2-40B4-BE49-F238E27FC236}">
                  <a16:creationId xmlns:a16="http://schemas.microsoft.com/office/drawing/2014/main" id="{6F4742B4-4D6B-C5BE-A985-FAF41F7DFC1A}"/>
                </a:ext>
              </a:extLst>
            </p:cNvPr>
            <p:cNvPicPr preferRelativeResize="0">
              <a:picLocks noChangeArrowheads="1" noChangeAspect="1"/>
            </p:cNvPicPr>
            <p:nvPr/>
          </p:nvPicPr>
          <p:blipFill>
            <a:blip cstate="print" r:embed="rId4">
              <a:extLst>
                <a:ext uri="{28A0092B-C50C-407E-A947-70E740481C1C}">
                  <a14:useLocalDpi xmlns:a14="http://schemas.microsoft.com/office/drawing/2010/main" val="0"/>
                </a:ext>
              </a:extLst>
            </a:blip>
            <a:srcRect b="75201" t="92"/>
            <a:stretch>
              <a:fillRect/>
            </a:stretch>
          </p:blipFill>
          <p:spPr bwMode="auto">
            <a:xfrm>
              <a:off x="0" y="9857"/>
              <a:ext cx="82303" cy="7797"/>
            </a:xfrm>
            <a:prstGeom prst="rect">
              <a:avLst/>
            </a:prstGeom>
            <a:noFill/>
            <a:extLst>
              <a:ext uri="{909E8E84-426E-40DD-AFC4-6F175D3DCCD1}">
                <a14:hiddenFill xmlns:a14="http://schemas.microsoft.com/office/drawing/2010/main">
                  <a:solidFill>
                    <a:srgbClr val="FFFFFF"/>
                  </a:solidFill>
                </a14:hiddenFill>
              </a:ext>
            </a:extLst>
          </p:spPr>
        </p:pic>
        <p:pic>
          <p:nvPicPr>
            <p:cNvPr id="16" name="Google Shape;435;p32">
              <a:extLst>
                <a:ext uri="{FF2B5EF4-FFF2-40B4-BE49-F238E27FC236}">
                  <a16:creationId xmlns:a16="http://schemas.microsoft.com/office/drawing/2014/main" id="{7A27D2C3-6CDF-18EF-0A41-233D435E44FF}"/>
                </a:ext>
              </a:extLst>
            </p:cNvPr>
            <p:cNvPicPr preferRelativeResize="0">
              <a:picLocks noChangeArrowheads="1" noChangeAspect="1"/>
            </p:cNvPicPr>
            <p:nvPr/>
          </p:nvPicPr>
          <p:blipFill>
            <a:blip cstate="print" r:embed="rId4">
              <a:extLst>
                <a:ext uri="{28A0092B-C50C-407E-A947-70E740481C1C}">
                  <a14:useLocalDpi xmlns:a14="http://schemas.microsoft.com/office/drawing/2010/main" val="0"/>
                </a:ext>
              </a:extLst>
            </a:blip>
            <a:srcRect t="75296"/>
            <a:stretch>
              <a:fillRect/>
            </a:stretch>
          </p:blipFill>
          <p:spPr bwMode="auto">
            <a:xfrm>
              <a:off x="0" y="17480"/>
              <a:ext cx="82303" cy="779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65666162"/>
      </p:ext>
    </p:extLst>
  </p:cSld>
  <p:clrMapOvr>
    <a:masterClrMapping/>
  </p:clrMapOvr>
  <p:timing>
    <p:tnLst>
      <p:par>
        <p:cTn dur="indefinite" id="1" nodeType="tmRoot" restart="never"/>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2" name="Rectangle 1"/>
          <p:cNvSpPr/>
          <p:nvPr/>
        </p:nvSpPr>
        <p:spPr>
          <a:xfrm>
            <a:off x="517339" y="1420590"/>
            <a:ext cx="11123119" cy="3416320"/>
          </a:xfrm>
          <a:prstGeom prst="rect">
            <a:avLst/>
          </a:prstGeom>
        </p:spPr>
        <p:txBody>
          <a:bodyPr wrap="square">
            <a:spAutoFit/>
          </a:bodyPr>
          <a:lstStyle/>
          <a:p>
            <a:pPr algn="just">
              <a:lnSpc>
                <a:spcPct val="100000"/>
              </a:lnSpc>
              <a:buClrTx/>
              <a:buNone/>
            </a:pPr>
            <a:r>
              <a:rPr lang="en-US" altLang="en-US" sz="2400" b="1" smtClean="0">
                <a:solidFill>
                  <a:srgbClr val="FF0000"/>
                </a:solidFill>
                <a:ea typeface="#9Slide02 Noi dung dai" panose="020B0604020202020204" charset="0"/>
                <a:cs typeface="Arial" panose="020B0604020202020204" pitchFamily="34" charset="0"/>
              </a:rPr>
              <a:t>Trường hợp nghiên cứu: Thay thế các bóng đèn hiệu suất thấp bằng đèn LED</a:t>
            </a:r>
          </a:p>
          <a:p>
            <a:pPr marL="342900" indent="-342900" algn="just">
              <a:lnSpc>
                <a:spcPct val="100000"/>
              </a:lnSpc>
              <a:buClrTx/>
              <a:buFont typeface="Arial" panose="020B0604020202020204" pitchFamily="34" charset="0"/>
              <a:buChar char="•"/>
            </a:pPr>
            <a:r>
              <a:rPr lang="vi-VN" altLang="en-US" sz="2400" smtClean="0">
                <a:ea typeface="#9Slide02 Noi dung dai" panose="020B0604020202020204" charset="0"/>
                <a:cs typeface="Arial" panose="020B0604020202020204" pitchFamily="34" charset="0"/>
              </a:rPr>
              <a:t>Điểm ứng dụng</a:t>
            </a:r>
            <a:r>
              <a:rPr lang="en-US" altLang="en-US" sz="2400" smtClean="0">
                <a:ea typeface="#9Slide02 Noi dung dai" panose="020B0604020202020204" charset="0"/>
                <a:cs typeface="Arial" panose="020B0604020202020204" pitchFamily="34" charset="0"/>
              </a:rPr>
              <a:t>: Vì đèn sợi đốt và đèn halogen là ví dụ điển hình về thiết bị chiếu sáng hiệu suất thấp nên chúng tôi đang xem xét thay thế chúng bằng đèn LED, là thiết bị chiếu sáng hiệu suất cao.</a:t>
            </a:r>
          </a:p>
          <a:p>
            <a:pPr marL="342900" indent="-342900" algn="just">
              <a:lnSpc>
                <a:spcPct val="100000"/>
              </a:lnSpc>
              <a:buClrTx/>
              <a:buFont typeface="Arial" panose="020B0604020202020204" pitchFamily="34" charset="0"/>
              <a:buChar char="•"/>
            </a:pPr>
            <a:r>
              <a:rPr lang="vi-VN" altLang="en-US" sz="2400" smtClean="0">
                <a:ea typeface="#9Slide02 Noi dung dai" panose="020B0604020202020204" charset="0"/>
                <a:cs typeface="Arial" panose="020B0604020202020204" pitchFamily="34" charset="0"/>
              </a:rPr>
              <a:t>Phương pháp phân tích và đo lường</a:t>
            </a:r>
            <a:r>
              <a:rPr lang="en-US" altLang="en-US" sz="2400" smtClean="0">
                <a:ea typeface="#9Slide02 Noi dung dai" panose="020B0604020202020204" charset="0"/>
                <a:cs typeface="Arial" panose="020B0604020202020204" pitchFamily="34" charset="0"/>
              </a:rPr>
              <a:t>: </a:t>
            </a:r>
            <a:r>
              <a:rPr lang="vi-VN" altLang="en-US" sz="2400" smtClean="0">
                <a:ea typeface="#9Slide02 Noi dung dai" panose="020B0604020202020204" charset="0"/>
                <a:cs typeface="Arial" panose="020B0604020202020204" pitchFamily="34" charset="0"/>
              </a:rPr>
              <a:t>Để tính toán hiệu quả tiết kiệm, xác định công suất của đèn sợi đốt, đèn halogen, số lượng lắp đặt, số lượng chiếu sáng, thời gian chiếu sáng hằng năm.</a:t>
            </a:r>
          </a:p>
          <a:p>
            <a:pPr marL="342900" indent="-342900" algn="just">
              <a:lnSpc>
                <a:spcPct val="100000"/>
              </a:lnSpc>
              <a:buClrTx/>
            </a:pPr>
            <a:endParaRPr lang="en-US" altLang="en-US" sz="2400" dirty="0">
              <a:ea typeface="#9Slide02 Noi dung dai" panose="020B0604020202020204" charset="0"/>
              <a:cs typeface="Arial" panose="020B0604020202020204" pitchFamily="34" charset="0"/>
            </a:endParaRPr>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lang="en-US" altLang="en-US">
                <a:latin typeface="Arial" panose="020B0604020202020204" pitchFamily="34" charset="0"/>
              </a:rPr>
              <a:t>Thay thế bóng đèn bằng bóng đèn hiệu suất cao</a:t>
            </a:r>
          </a:p>
        </p:txBody>
      </p:sp>
    </p:spTree>
    <p:extLst>
      <p:ext uri="{BB962C8B-B14F-4D97-AF65-F5344CB8AC3E}">
        <p14:creationId xmlns:p14="http://schemas.microsoft.com/office/powerpoint/2010/main" val="41754089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2" name="Rectangle 1"/>
          <p:cNvSpPr/>
          <p:nvPr/>
        </p:nvSpPr>
        <p:spPr>
          <a:xfrm>
            <a:off x="517339" y="1338703"/>
            <a:ext cx="11123118" cy="4708981"/>
          </a:xfrm>
          <a:prstGeom prst="rect">
            <a:avLst/>
          </a:prstGeom>
        </p:spPr>
        <p:txBody>
          <a:bodyPr wrap="square">
            <a:spAutoFit/>
          </a:bodyPr>
          <a:lstStyle/>
          <a:p>
            <a:pPr algn="just">
              <a:lnSpc>
                <a:spcPct val="100000"/>
              </a:lnSpc>
              <a:buClrTx/>
              <a:buNone/>
            </a:pPr>
            <a:r>
              <a:rPr lang="vi-VN" altLang="en-US" sz="2000" b="1">
                <a:solidFill>
                  <a:srgbClr val="FF0000"/>
                </a:solidFill>
                <a:ea typeface="#9Slide02 Noi dung dai" panose="020B0604020202020204" charset="0"/>
                <a:cs typeface="Arial" panose="020B0604020202020204" pitchFamily="34" charset="0"/>
              </a:rPr>
              <a:t>Trường hợp nghiên cứu: Thay thế các bóng đèn hiệu suất thấp bằng đèn LED</a:t>
            </a:r>
          </a:p>
          <a:p>
            <a:pPr marL="342900" indent="-342900" algn="just">
              <a:lnSpc>
                <a:spcPct val="100000"/>
              </a:lnSpc>
              <a:buClrTx/>
              <a:buFont typeface="Arial" panose="020B0604020202020204" pitchFamily="34" charset="0"/>
              <a:buChar char="•"/>
            </a:pPr>
            <a:r>
              <a:rPr lang="en-US" sz="2000">
                <a:ea typeface="#9Slide02 Noi dung dai" panose="020B0604020202020204" charset="0"/>
                <a:cs typeface="Arial" panose="020B0604020202020204" pitchFamily="34" charset="0"/>
              </a:rPr>
              <a:t>Hướng cải tiến</a:t>
            </a:r>
            <a:r>
              <a:rPr lang="en-US" altLang="en-US" sz="2000">
                <a:ea typeface="#9Slide02 Noi dung dai" panose="020B0604020202020204" charset="0"/>
                <a:cs typeface="Arial" panose="020B0604020202020204" pitchFamily="34" charset="0"/>
              </a:rPr>
              <a:t>: </a:t>
            </a:r>
          </a:p>
          <a:p>
            <a:pPr marL="1085850" lvl="1" indent="-342900" algn="just">
              <a:buClrTx/>
            </a:pPr>
            <a:r>
              <a:rPr lang="vi-VN" altLang="en-US" sz="2000">
                <a:ea typeface="#9Slide02 Noi dung dai" panose="020B0604020202020204" charset="0"/>
                <a:cs typeface="Arial" panose="020B0604020202020204" pitchFamily="34" charset="0"/>
              </a:rPr>
              <a:t>Đèn sợi đốt 30 W → đèn LED 4 ~ 5 W. </a:t>
            </a:r>
          </a:p>
          <a:p>
            <a:pPr marL="1085850" lvl="1" indent="-342900" algn="just">
              <a:buClrTx/>
            </a:pPr>
            <a:r>
              <a:rPr lang="vi-VN" altLang="en-US" sz="2000">
                <a:ea typeface="#9Slide02 Noi dung dai" panose="020B0604020202020204" charset="0"/>
                <a:cs typeface="Arial" panose="020B0604020202020204" pitchFamily="34" charset="0"/>
              </a:rPr>
              <a:t>Đèn sợi đốt 60 W → đèn LED 8 ~ 10 W.</a:t>
            </a:r>
          </a:p>
          <a:p>
            <a:pPr marL="1085850" lvl="1" indent="-342900" algn="just">
              <a:buClrTx/>
            </a:pPr>
            <a:r>
              <a:rPr lang="vi-VN" altLang="en-US" sz="2000">
                <a:ea typeface="#9Slide02 Noi dung dai" panose="020B0604020202020204" charset="0"/>
                <a:cs typeface="Arial" panose="020B0604020202020204" pitchFamily="34" charset="0"/>
              </a:rPr>
              <a:t>Đèn sợi đốt 100 W → đèn LED 15 ~ 20 W</a:t>
            </a:r>
            <a:endParaRPr lang="en-US" altLang="en-US" sz="2000" dirty="0">
              <a:ea typeface="#9Slide02 Noi dung dai" panose="020B0604020202020204" charset="0"/>
              <a:cs typeface="Arial" panose="020B0604020202020204" pitchFamily="34" charset="0"/>
            </a:endParaRPr>
          </a:p>
          <a:p>
            <a:pPr marL="342900" indent="-342900" algn="just">
              <a:buClrTx/>
            </a:pPr>
            <a:endParaRPr lang="en-US" altLang="en-US" sz="2000" dirty="0" smtClean="0">
              <a:ea typeface="#9Slide02 Noi dung dai" panose="020B0604020202020204" charset="0"/>
              <a:cs typeface="Arial" panose="020B0604020202020204" pitchFamily="34" charset="0"/>
            </a:endParaRPr>
          </a:p>
          <a:p>
            <a:pPr marL="342900" indent="-342900" algn="just">
              <a:buClrTx/>
            </a:pPr>
            <a:endParaRPr lang="en-US" altLang="en-US" sz="2000" smtClean="0">
              <a:ea typeface="#9Slide02 Noi dung dai" panose="020B0604020202020204" charset="0"/>
              <a:cs typeface="Arial" panose="020B0604020202020204" pitchFamily="34" charset="0"/>
            </a:endParaRPr>
          </a:p>
          <a:p>
            <a:pPr marL="342900" indent="-342900" algn="just">
              <a:buClrTx/>
            </a:pPr>
            <a:endParaRPr lang="en-US" altLang="en-US" sz="2000">
              <a:ea typeface="#9Slide02 Noi dung dai" panose="020B0604020202020204" charset="0"/>
              <a:cs typeface="Arial" panose="020B0604020202020204" pitchFamily="34" charset="0"/>
            </a:endParaRPr>
          </a:p>
          <a:p>
            <a:pPr marL="342900" indent="-342900" algn="just">
              <a:buClrTx/>
            </a:pPr>
            <a:endParaRPr lang="en-US" altLang="en-US" sz="2000" dirty="0">
              <a:ea typeface="#9Slide02 Noi dung dai" panose="020B0604020202020204" charset="0"/>
              <a:cs typeface="Arial" panose="020B0604020202020204" pitchFamily="34" charset="0"/>
            </a:endParaRPr>
          </a:p>
          <a:p>
            <a:pPr marL="342900" indent="-342900" algn="just">
              <a:buClrTx/>
            </a:pPr>
            <a:endParaRPr lang="en-US" altLang="en-US" sz="2000" dirty="0">
              <a:ea typeface="#9Slide02 Noi dung dai" panose="020B0604020202020204" charset="0"/>
              <a:cs typeface="Arial" panose="020B0604020202020204" pitchFamily="34" charset="0"/>
            </a:endParaRPr>
          </a:p>
          <a:p>
            <a:pPr marL="342900" indent="-342900" algn="just">
              <a:buClrTx/>
              <a:buFont typeface="Arial" panose="020B0604020202020204" pitchFamily="34" charset="0"/>
              <a:buChar char="•"/>
            </a:pPr>
            <a:r>
              <a:rPr lang="vi-VN" altLang="en-US" sz="2000">
                <a:ea typeface="#9Slide02 Noi dung dai" panose="020B0604020202020204" charset="0"/>
                <a:cs typeface="Arial" panose="020B0604020202020204" pitchFamily="34" charset="0"/>
              </a:rPr>
              <a:t>Hiệu suất tiết kiệm</a:t>
            </a:r>
          </a:p>
          <a:p>
            <a:pPr algn="just">
              <a:buClrTx/>
            </a:pPr>
            <a:r>
              <a:rPr lang="vi-VN" altLang="en-US" sz="2000">
                <a:ea typeface="#9Slide02 Noi dung dai" panose="020B0604020202020204" charset="0"/>
                <a:cs typeface="Arial" panose="020B0604020202020204" pitchFamily="34" charset="0"/>
              </a:rPr>
              <a:t>Tiết kiệm điện năng tiêu thụ trên mỗi đơn vị</a:t>
            </a:r>
            <a:r>
              <a:rPr lang="en-US" altLang="en-US" sz="2000">
                <a:ea typeface="#9Slide02 Noi dung dai" panose="020B0604020202020204" charset="0"/>
                <a:cs typeface="Arial" panose="020B0604020202020204" pitchFamily="34" charset="0"/>
              </a:rPr>
              <a:t> </a:t>
            </a:r>
            <a:r>
              <a:rPr lang="vi-VN" altLang="en-US" sz="2000">
                <a:ea typeface="#9Slide02 Noi dung dai" panose="020B0604020202020204" charset="0"/>
                <a:cs typeface="Arial" panose="020B0604020202020204" pitchFamily="34" charset="0"/>
              </a:rPr>
              <a:t>= [Công suất đèn sợi đốt và đèn halogen (W)] – [Công suất đèn LED (W)]</a:t>
            </a:r>
          </a:p>
          <a:p>
            <a:pPr marL="342900" indent="-342900" algn="just">
              <a:buClrTx/>
            </a:pPr>
            <a:endParaRPr lang="vi-VN" altLang="en-US" sz="2000" dirty="0">
              <a:ea typeface="#9Slide02 Noi dung dai" panose="020B0604020202020204" charset="0"/>
              <a:cs typeface="Arial" panose="020B0604020202020204" pitchFamily="34" charset="0"/>
            </a:endParaRPr>
          </a:p>
          <a:p>
            <a:pPr marL="342900" indent="-342900" algn="just">
              <a:lnSpc>
                <a:spcPct val="100000"/>
              </a:lnSpc>
              <a:buClrTx/>
            </a:pPr>
            <a:endParaRPr lang="en-US" altLang="en-US" sz="2000" dirty="0">
              <a:ea typeface="#9Slide02 Noi dung dai" panose="020B0604020202020204" charset="0"/>
              <a:cs typeface="Arial" panose="020B0604020202020204" pitchFamily="34" charset="0"/>
            </a:endParaRPr>
          </a:p>
        </p:txBody>
      </p:sp>
      <p:sp>
        <p:nvSpPr>
          <p:cNvPr id="12"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lang="en-US" altLang="en-US">
                <a:latin typeface="Arial" panose="020B0604020202020204" pitchFamily="34" charset="0"/>
              </a:rPr>
              <a:t>Thay thế bóng đèn bằng bóng đèn hiệu suất cao</a:t>
            </a:r>
          </a:p>
        </p:txBody>
      </p:sp>
      <p:grpSp>
        <p:nvGrpSpPr>
          <p:cNvPr id="13" name="Group 12">
            <a:extLst>
              <a:ext uri="{FF2B5EF4-FFF2-40B4-BE49-F238E27FC236}">
                <a16:creationId xmlns:a16="http://schemas.microsoft.com/office/drawing/2014/main" id="{214BE020-46BB-0AF4-48A9-A7A255AB162A}"/>
              </a:ext>
            </a:extLst>
          </p:cNvPr>
          <p:cNvGrpSpPr/>
          <p:nvPr/>
        </p:nvGrpSpPr>
        <p:grpSpPr>
          <a:xfrm>
            <a:off x="6616861" y="2021460"/>
            <a:ext cx="5023596" cy="2068663"/>
            <a:chOff x="2253342" y="3640216"/>
            <a:chExt cx="6672003" cy="2747459"/>
          </a:xfrm>
        </p:grpSpPr>
        <p:pic>
          <p:nvPicPr>
            <p:cNvPr id="14" name="그림 1">
              <a:extLst>
                <a:ext uri="{FF2B5EF4-FFF2-40B4-BE49-F238E27FC236}">
                  <a16:creationId xmlns:a16="http://schemas.microsoft.com/office/drawing/2014/main" id="{66D94E92-E83D-B797-1785-C9324F25EC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359"/>
            <a:stretch/>
          </p:blipFill>
          <p:spPr bwMode="auto">
            <a:xfrm rot="5400000">
              <a:off x="2091372" y="4043363"/>
              <a:ext cx="1561465" cy="1172210"/>
            </a:xfrm>
            <a:prstGeom prst="rect">
              <a:avLst/>
            </a:prstGeom>
            <a:noFill/>
            <a:ln>
              <a:noFill/>
            </a:ln>
            <a:extLst>
              <a:ext uri="{53640926-AAD7-44D8-BBD7-CCE9431645EC}">
                <a14:shadowObscured xmlns:a14="http://schemas.microsoft.com/office/drawing/2010/main"/>
              </a:ext>
            </a:extLst>
          </p:spPr>
        </p:pic>
        <p:pic>
          <p:nvPicPr>
            <p:cNvPr id="15" name="il_fi">
              <a:extLst>
                <a:ext uri="{FF2B5EF4-FFF2-40B4-BE49-F238E27FC236}">
                  <a16:creationId xmlns:a16="http://schemas.microsoft.com/office/drawing/2014/main" id="{943354B0-910F-7D9B-09D8-9C67169A8FE0}"/>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96322" y="3905250"/>
              <a:ext cx="1485265" cy="1448435"/>
            </a:xfrm>
            <a:prstGeom prst="rect">
              <a:avLst/>
            </a:prstGeom>
            <a:noFill/>
            <a:ln w="9525">
              <a:noFill/>
              <a:miter lim="800000"/>
              <a:headEnd/>
              <a:tailEnd/>
            </a:ln>
          </p:spPr>
        </p:pic>
        <p:sp>
          <p:nvSpPr>
            <p:cNvPr id="16" name="TextBox 15">
              <a:extLst>
                <a:ext uri="{FF2B5EF4-FFF2-40B4-BE49-F238E27FC236}">
                  <a16:creationId xmlns:a16="http://schemas.microsoft.com/office/drawing/2014/main" id="{7BBCA317-C889-2F1B-B2BC-ED9F7B87CDEF}"/>
                </a:ext>
              </a:extLst>
            </p:cNvPr>
            <p:cNvSpPr txBox="1"/>
            <p:nvPr/>
          </p:nvSpPr>
          <p:spPr>
            <a:xfrm>
              <a:off x="2253342" y="5529262"/>
              <a:ext cx="3048000" cy="858413"/>
            </a:xfrm>
            <a:prstGeom prst="rect">
              <a:avLst/>
            </a:prstGeom>
            <a:noFill/>
          </p:spPr>
          <p:txBody>
            <a:bodyPr wrap="square">
              <a:spAutoFit/>
            </a:bodyPr>
            <a:lstStyle/>
            <a:p>
              <a:r>
                <a:rPr lang="en-US" dirty="0" err="1">
                  <a:latin typeface="Arial" panose="020B0604020202020204" pitchFamily="34" charset="0"/>
                </a:rPr>
                <a:t>Đèn</a:t>
              </a:r>
              <a:r>
                <a:rPr lang="en-US" dirty="0">
                  <a:latin typeface="Arial" panose="020B0604020202020204" pitchFamily="34" charset="0"/>
                </a:rPr>
                <a:t> </a:t>
              </a:r>
              <a:r>
                <a:rPr lang="en-US" dirty="0" err="1">
                  <a:latin typeface="Arial" panose="020B0604020202020204" pitchFamily="34" charset="0"/>
                </a:rPr>
                <a:t>sợi</a:t>
              </a:r>
              <a:r>
                <a:rPr lang="en-US" dirty="0">
                  <a:latin typeface="Arial" panose="020B0604020202020204" pitchFamily="34" charset="0"/>
                </a:rPr>
                <a:t> </a:t>
              </a:r>
              <a:r>
                <a:rPr lang="en-US" dirty="0" err="1">
                  <a:latin typeface="Arial" panose="020B0604020202020204" pitchFamily="34" charset="0"/>
                </a:rPr>
                <a:t>đốt</a:t>
              </a:r>
              <a:r>
                <a:rPr lang="en-US" dirty="0">
                  <a:latin typeface="Arial" panose="020B0604020202020204" pitchFamily="34" charset="0"/>
                </a:rPr>
                <a:t> </a:t>
              </a:r>
              <a:r>
                <a:rPr lang="en-US" dirty="0" err="1">
                  <a:latin typeface="Arial" panose="020B0604020202020204" pitchFamily="34" charset="0"/>
                </a:rPr>
                <a:t>và</a:t>
              </a:r>
              <a:r>
                <a:rPr lang="en-US" dirty="0">
                  <a:latin typeface="Arial" panose="020B0604020202020204" pitchFamily="34" charset="0"/>
                </a:rPr>
                <a:t> </a:t>
              </a:r>
              <a:r>
                <a:rPr lang="en-US" dirty="0" err="1">
                  <a:latin typeface="Arial" panose="020B0604020202020204" pitchFamily="34" charset="0"/>
                </a:rPr>
                <a:t>đèn</a:t>
              </a:r>
              <a:r>
                <a:rPr lang="en-US" dirty="0">
                  <a:latin typeface="Arial" panose="020B0604020202020204" pitchFamily="34" charset="0"/>
                </a:rPr>
                <a:t> halogen</a:t>
              </a:r>
            </a:p>
          </p:txBody>
        </p:sp>
        <p:sp>
          <p:nvSpPr>
            <p:cNvPr id="17" name="Arrow: Right 5">
              <a:extLst>
                <a:ext uri="{FF2B5EF4-FFF2-40B4-BE49-F238E27FC236}">
                  <a16:creationId xmlns:a16="http://schemas.microsoft.com/office/drawing/2014/main" id="{16F89AD8-4514-F9FC-7E73-D4B3E9AA760F}"/>
                </a:ext>
              </a:extLst>
            </p:cNvPr>
            <p:cNvSpPr/>
            <p:nvPr/>
          </p:nvSpPr>
          <p:spPr>
            <a:xfrm>
              <a:off x="5625151" y="4348642"/>
              <a:ext cx="699188" cy="62372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8" name="그림 23">
              <a:extLst>
                <a:ext uri="{FF2B5EF4-FFF2-40B4-BE49-F238E27FC236}">
                  <a16:creationId xmlns:a16="http://schemas.microsoft.com/office/drawing/2014/main" id="{4B13A913-DCB2-D93A-9F1A-6D744E662C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9302" y="3640216"/>
              <a:ext cx="2164812" cy="1889046"/>
            </a:xfrm>
            <a:prstGeom prst="rect">
              <a:avLst/>
            </a:prstGeom>
            <a:noFill/>
            <a:ln w="9525">
              <a:noFill/>
              <a:miter lim="800000"/>
              <a:headEnd/>
              <a:tailEnd/>
            </a:ln>
          </p:spPr>
        </p:pic>
        <p:sp>
          <p:nvSpPr>
            <p:cNvPr id="19" name="TextBox 18">
              <a:extLst>
                <a:ext uri="{FF2B5EF4-FFF2-40B4-BE49-F238E27FC236}">
                  <a16:creationId xmlns:a16="http://schemas.microsoft.com/office/drawing/2014/main" id="{B01BA4B2-F261-E0E0-A530-912DDC8231FD}"/>
                </a:ext>
              </a:extLst>
            </p:cNvPr>
            <p:cNvSpPr txBox="1"/>
            <p:nvPr/>
          </p:nvSpPr>
          <p:spPr>
            <a:xfrm>
              <a:off x="5877345" y="5563512"/>
              <a:ext cx="3048000" cy="490522"/>
            </a:xfrm>
            <a:prstGeom prst="rect">
              <a:avLst/>
            </a:prstGeom>
            <a:noFill/>
          </p:spPr>
          <p:txBody>
            <a:bodyPr wrap="square">
              <a:spAutoFit/>
            </a:bodyPr>
            <a:lstStyle/>
            <a:p>
              <a:pPr algn="ctr"/>
              <a:r>
                <a:rPr lang="en-US" dirty="0" err="1">
                  <a:latin typeface="Arial" panose="020B0604020202020204" pitchFamily="34" charset="0"/>
                </a:rPr>
                <a:t>Đèn</a:t>
              </a:r>
              <a:r>
                <a:rPr lang="en-US" dirty="0">
                  <a:latin typeface="Arial" panose="020B0604020202020204" pitchFamily="34" charset="0"/>
                </a:rPr>
                <a:t> LED</a:t>
              </a:r>
            </a:p>
          </p:txBody>
        </p:sp>
      </p:grpSp>
    </p:spTree>
    <p:extLst>
      <p:ext uri="{BB962C8B-B14F-4D97-AF65-F5344CB8AC3E}">
        <p14:creationId xmlns:p14="http://schemas.microsoft.com/office/powerpoint/2010/main" val="14588907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11" name="Rectangle 10"/>
          <p:cNvSpPr/>
          <p:nvPr/>
        </p:nvSpPr>
        <p:spPr>
          <a:xfrm>
            <a:off x="517338" y="1446369"/>
            <a:ext cx="11068527" cy="2123658"/>
          </a:xfrm>
          <a:prstGeom prst="rect">
            <a:avLst/>
          </a:prstGeom>
        </p:spPr>
        <p:txBody>
          <a:bodyPr wrap="square">
            <a:spAutoFit/>
          </a:bodyPr>
          <a:lstStyle/>
          <a:p>
            <a:pPr algn="just">
              <a:lnSpc>
                <a:spcPct val="100000"/>
              </a:lnSpc>
              <a:buClrTx/>
              <a:buNone/>
            </a:pPr>
            <a:r>
              <a:rPr lang="vi-VN" altLang="en-US" sz="2400" b="1">
                <a:solidFill>
                  <a:srgbClr val="FF0000"/>
                </a:solidFill>
                <a:ea typeface="#9Slide02 Noi dung dai" panose="020B0604020202020204" charset="0"/>
                <a:cs typeface="Arial" panose="020B0604020202020204" pitchFamily="34" charset="0"/>
              </a:rPr>
              <a:t>Ví dụ</a:t>
            </a:r>
            <a:r>
              <a:rPr lang="en-US" altLang="en-US" sz="2400" b="1">
                <a:solidFill>
                  <a:srgbClr val="FF0000"/>
                </a:solidFill>
                <a:ea typeface="#9Slide02 Noi dung dai" panose="020B0604020202020204" charset="0"/>
                <a:cs typeface="Arial" panose="020B0604020202020204" pitchFamily="34" charset="0"/>
              </a:rPr>
              <a:t>:</a:t>
            </a:r>
            <a:r>
              <a:rPr lang="vi-VN" altLang="en-US" sz="2400" b="1">
                <a:solidFill>
                  <a:srgbClr val="FF0000"/>
                </a:solidFill>
                <a:ea typeface="#9Slide02 Noi dung dai" panose="020B0604020202020204" charset="0"/>
                <a:cs typeface="Arial" panose="020B0604020202020204" pitchFamily="34" charset="0"/>
              </a:rPr>
              <a:t> Thay thế hệ thống chiếu sáng cho một siêu thị.</a:t>
            </a:r>
            <a:endParaRPr lang="en-US" altLang="en-US" sz="2400" b="1">
              <a:solidFill>
                <a:srgbClr val="FF0000"/>
              </a:solidFill>
              <a:ea typeface="#9Slide02 Noi dung dai" panose="020B0604020202020204" charset="0"/>
              <a:cs typeface="Arial" panose="020B0604020202020204" pitchFamily="34" charset="0"/>
            </a:endParaRPr>
          </a:p>
          <a:p>
            <a:pPr algn="just">
              <a:lnSpc>
                <a:spcPct val="150000"/>
              </a:lnSpc>
              <a:buClrTx/>
              <a:buNone/>
            </a:pPr>
            <a:r>
              <a:rPr lang="vi-VN" altLang="en-US" sz="2400">
                <a:ea typeface="#9Slide02 Noi dung dai" panose="020B0604020202020204" charset="0"/>
                <a:cs typeface="Arial" panose="020B0604020202020204" pitchFamily="34" charset="0"/>
              </a:rPr>
              <a:t>Một siêu thị đang sử dụng 415 bóng đèn huỳnh quang T8 để chiếu sáng cho không gian các gian hàng. Giải pháp thay toàn bộ các đèn T8 bằng đèn LED tuýp (có quang thông tương đương) sẽ tiết kiệm năng lượng cho siêu thị.</a:t>
            </a:r>
            <a:endParaRPr lang="en-US" altLang="en-US" sz="2400" dirty="0">
              <a:ea typeface="#9Slide02 Noi dung dai" panose="020B0604020202020204" charset="0"/>
              <a:cs typeface="Arial" panose="020B0604020202020204" pitchFamily="34" charset="0"/>
            </a:endParaRPr>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lang="en-US" altLang="en-US">
                <a:latin typeface="Arial" panose="020B0604020202020204" pitchFamily="34" charset="0"/>
              </a:rPr>
              <a:t>Thay thế bóng đèn bằng bóng đèn hiệu suất cao</a:t>
            </a:r>
          </a:p>
        </p:txBody>
      </p:sp>
    </p:spTree>
    <p:extLst>
      <p:ext uri="{BB962C8B-B14F-4D97-AF65-F5344CB8AC3E}">
        <p14:creationId xmlns:p14="http://schemas.microsoft.com/office/powerpoint/2010/main" val="13995939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lang="en-US" altLang="en-US">
                <a:latin typeface="Arial" panose="020B0604020202020204" pitchFamily="34" charset="0"/>
              </a:rPr>
              <a:t>Thay thế bóng đèn bằng bóng đèn hiệu suất cao</a:t>
            </a:r>
          </a:p>
        </p:txBody>
      </p:sp>
      <p:graphicFrame>
        <p:nvGraphicFramePr>
          <p:cNvPr id="6" name="Table 5">
            <a:extLst>
              <a:ext uri="{FF2B5EF4-FFF2-40B4-BE49-F238E27FC236}">
                <a16:creationId xmlns:a16="http://schemas.microsoft.com/office/drawing/2014/main" id="{13808DEA-6221-FC6C-25B1-84B00DC8C415}"/>
              </a:ext>
            </a:extLst>
          </p:cNvPr>
          <p:cNvGraphicFramePr>
            <a:graphicFrameLocks noGrp="1"/>
          </p:cNvGraphicFramePr>
          <p:nvPr/>
        </p:nvGraphicFramePr>
        <p:xfrm>
          <a:off x="1524000" y="1328738"/>
          <a:ext cx="8445989" cy="4789909"/>
        </p:xfrm>
        <a:graphic>
          <a:graphicData uri="http://schemas.openxmlformats.org/drawingml/2006/table">
            <a:tbl>
              <a:tblPr>
                <a:tableStyleId>{5940675A-B579-460E-94D1-54222C63F5DA}</a:tableStyleId>
              </a:tblPr>
              <a:tblGrid>
                <a:gridCol w="4418941">
                  <a:extLst>
                    <a:ext uri="{9D8B030D-6E8A-4147-A177-3AD203B41FA5}">
                      <a16:colId xmlns:a16="http://schemas.microsoft.com/office/drawing/2014/main" val="3693772546"/>
                    </a:ext>
                  </a:extLst>
                </a:gridCol>
                <a:gridCol w="1324331">
                  <a:extLst>
                    <a:ext uri="{9D8B030D-6E8A-4147-A177-3AD203B41FA5}">
                      <a16:colId xmlns:a16="http://schemas.microsoft.com/office/drawing/2014/main" val="1772398814"/>
                    </a:ext>
                  </a:extLst>
                </a:gridCol>
                <a:gridCol w="1420616">
                  <a:extLst>
                    <a:ext uri="{9D8B030D-6E8A-4147-A177-3AD203B41FA5}">
                      <a16:colId xmlns:a16="http://schemas.microsoft.com/office/drawing/2014/main" val="2932997015"/>
                    </a:ext>
                  </a:extLst>
                </a:gridCol>
                <a:gridCol w="1282101">
                  <a:extLst>
                    <a:ext uri="{9D8B030D-6E8A-4147-A177-3AD203B41FA5}">
                      <a16:colId xmlns:a16="http://schemas.microsoft.com/office/drawing/2014/main" val="3549788501"/>
                    </a:ext>
                  </a:extLst>
                </a:gridCol>
              </a:tblGrid>
              <a:tr h="377248">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Thông </a:t>
                      </a:r>
                      <a:r>
                        <a:rPr lang="vi-VN" sz="1200" spc="5" dirty="0">
                          <a:effectLst/>
                        </a:rPr>
                        <a:t>s</a:t>
                      </a:r>
                      <a:r>
                        <a:rPr lang="vi-VN" sz="1200" dirty="0">
                          <a:effectLst/>
                        </a:rPr>
                        <a:t>ố</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Đ</a:t>
                      </a:r>
                      <a:r>
                        <a:rPr lang="vi-VN" sz="1200" spc="5" dirty="0">
                          <a:effectLst/>
                        </a:rPr>
                        <a:t>ơ</a:t>
                      </a:r>
                      <a:r>
                        <a:rPr lang="vi-VN" sz="1200" dirty="0">
                          <a:effectLst/>
                        </a:rPr>
                        <a:t>n vị</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H</a:t>
                      </a:r>
                      <a:r>
                        <a:rPr lang="vi-VN" sz="1200" spc="5" dirty="0">
                          <a:effectLst/>
                        </a:rPr>
                        <a:t>u</a:t>
                      </a:r>
                      <a:r>
                        <a:rPr lang="vi-VN" sz="1200" dirty="0">
                          <a:effectLst/>
                        </a:rPr>
                        <a:t>ỳnh quang</a:t>
                      </a:r>
                      <a:endParaRPr lang="en-US" sz="1200" dirty="0">
                        <a:effectLst/>
                      </a:endParaRPr>
                    </a:p>
                    <a:p>
                      <a:pPr marL="36195" marR="36195" indent="0" algn="ctr">
                        <a:lnSpc>
                          <a:spcPct val="120000"/>
                        </a:lnSpc>
                        <a:spcBef>
                          <a:spcPts val="200"/>
                        </a:spcBef>
                        <a:spcAft>
                          <a:spcPts val="200"/>
                        </a:spcAft>
                      </a:pPr>
                      <a:r>
                        <a:rPr lang="vi-VN" sz="1200" spc="-5" dirty="0">
                          <a:effectLst/>
                        </a:rPr>
                        <a:t>T8</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Tuýp </a:t>
                      </a:r>
                      <a:r>
                        <a:rPr lang="vi-VN" sz="1200" spc="-5" dirty="0">
                          <a:effectLst/>
                        </a:rPr>
                        <a:t>L</a:t>
                      </a:r>
                      <a:r>
                        <a:rPr lang="vi-VN" sz="1200" dirty="0">
                          <a:effectLst/>
                        </a:rPr>
                        <a:t>ED</a:t>
                      </a:r>
                      <a:endParaRPr lang="en-US" sz="1200" dirty="0">
                        <a:effectLst/>
                      </a:endParaRPr>
                    </a:p>
                    <a:p>
                      <a:pPr marL="36195" marR="36195" indent="0" algn="ctr">
                        <a:lnSpc>
                          <a:spcPct val="120000"/>
                        </a:lnSpc>
                        <a:spcBef>
                          <a:spcPts val="200"/>
                        </a:spcBef>
                        <a:spcAft>
                          <a:spcPts val="200"/>
                        </a:spcAft>
                      </a:pPr>
                      <a:r>
                        <a:rPr lang="vi-VN" sz="1200" dirty="0">
                          <a:effectLst/>
                        </a:rPr>
                        <a:t>18W</a:t>
                      </a:r>
                      <a:endParaRPr lang="en-US" sz="120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1931179075"/>
                  </a:ext>
                </a:extLst>
              </a:tr>
              <a:tr h="207716">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C</a:t>
                      </a:r>
                      <a:r>
                        <a:rPr lang="vi-VN" sz="1200" dirty="0">
                          <a:effectLst/>
                        </a:rPr>
                        <a:t>ông s</a:t>
                      </a:r>
                      <a:r>
                        <a:rPr lang="vi-VN" sz="1200" spc="5" dirty="0">
                          <a:effectLst/>
                        </a:rPr>
                        <a:t>u</a:t>
                      </a:r>
                      <a:r>
                        <a:rPr lang="vi-VN" sz="1200" spc="-10" dirty="0">
                          <a:effectLst/>
                        </a:rPr>
                        <a:t>ấ</a:t>
                      </a:r>
                      <a:r>
                        <a:rPr lang="vi-VN" sz="1200" dirty="0">
                          <a:effectLst/>
                        </a:rPr>
                        <a:t>t</a:t>
                      </a:r>
                      <a:r>
                        <a:rPr lang="vi-VN" sz="1200" spc="5" dirty="0">
                          <a:effectLst/>
                        </a:rPr>
                        <a:t> </a:t>
                      </a:r>
                      <a:r>
                        <a:rPr lang="vi-VN" sz="1200" dirty="0">
                          <a:effectLst/>
                        </a:rPr>
                        <a:t>bóng</a:t>
                      </a:r>
                      <a:r>
                        <a:rPr lang="vi-VN" sz="1200" spc="-10" dirty="0">
                          <a:effectLst/>
                        </a:rPr>
                        <a:t> </a:t>
                      </a:r>
                      <a:r>
                        <a:rPr lang="vi-VN" sz="1200" dirty="0">
                          <a:effectLst/>
                        </a:rPr>
                        <a:t>đèn</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36</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299794966"/>
                  </a:ext>
                </a:extLst>
              </a:tr>
              <a:tr h="207716">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C</a:t>
                      </a:r>
                      <a:r>
                        <a:rPr lang="vi-VN" sz="1200" dirty="0">
                          <a:effectLst/>
                        </a:rPr>
                        <a:t>ông s</a:t>
                      </a:r>
                      <a:r>
                        <a:rPr lang="vi-VN" sz="1200" spc="5" dirty="0">
                          <a:effectLst/>
                        </a:rPr>
                        <a:t>u</a:t>
                      </a:r>
                      <a:r>
                        <a:rPr lang="vi-VN" sz="1200" spc="-10" dirty="0">
                          <a:effectLst/>
                        </a:rPr>
                        <a:t>ấ</a:t>
                      </a:r>
                      <a:r>
                        <a:rPr lang="vi-VN" sz="1200" dirty="0">
                          <a:effectLst/>
                        </a:rPr>
                        <a:t>t</a:t>
                      </a:r>
                      <a:r>
                        <a:rPr lang="vi-VN" sz="1200" spc="5" dirty="0">
                          <a:effectLst/>
                        </a:rPr>
                        <a:t> </a:t>
                      </a:r>
                      <a:r>
                        <a:rPr lang="vi-VN" sz="1200" dirty="0">
                          <a:effectLst/>
                        </a:rPr>
                        <a:t>c</a:t>
                      </a:r>
                      <a:r>
                        <a:rPr lang="vi-VN" sz="1200" spc="-10" dirty="0">
                          <a:effectLst/>
                        </a:rPr>
                        <a:t>h</a:t>
                      </a:r>
                      <a:r>
                        <a:rPr lang="vi-VN" sz="1200" dirty="0">
                          <a:effectLst/>
                        </a:rPr>
                        <a:t>ấn </a:t>
                      </a:r>
                      <a:r>
                        <a:rPr lang="vi-VN" sz="1200" spc="-5" dirty="0">
                          <a:effectLst/>
                        </a:rPr>
                        <a:t>l</a:t>
                      </a:r>
                      <a:r>
                        <a:rPr lang="vi-VN" sz="1200" dirty="0">
                          <a:effectLst/>
                        </a:rPr>
                        <a:t>ưu</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92942392"/>
                  </a:ext>
                </a:extLst>
              </a:tr>
              <a:tr h="207716">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T</a:t>
                      </a:r>
                      <a:r>
                        <a:rPr lang="vi-VN" sz="1200" dirty="0">
                          <a:effectLst/>
                        </a:rPr>
                        <a:t>ổng công</a:t>
                      </a:r>
                      <a:r>
                        <a:rPr lang="vi-VN" sz="1200" spc="-10" dirty="0">
                          <a:effectLst/>
                        </a:rPr>
                        <a:t> </a:t>
                      </a:r>
                      <a:r>
                        <a:rPr lang="vi-VN" sz="1200" dirty="0">
                          <a:effectLst/>
                        </a:rPr>
                        <a:t>su</a:t>
                      </a:r>
                      <a:r>
                        <a:rPr lang="vi-VN" sz="1200" spc="-10" dirty="0">
                          <a:effectLst/>
                        </a:rPr>
                        <a:t>ấ</a:t>
                      </a:r>
                      <a:r>
                        <a:rPr lang="vi-VN" sz="1200" dirty="0">
                          <a:effectLst/>
                        </a:rPr>
                        <a:t>t</a:t>
                      </a:r>
                      <a:r>
                        <a:rPr lang="vi-VN" sz="1200" spc="5" dirty="0">
                          <a:effectLst/>
                        </a:rPr>
                        <a:t> </a:t>
                      </a:r>
                      <a:r>
                        <a:rPr lang="vi-VN" sz="1200" spc="-5" dirty="0">
                          <a:effectLst/>
                        </a:rPr>
                        <a:t>t</a:t>
                      </a:r>
                      <a:r>
                        <a:rPr lang="vi-VN" sz="1200" spc="5" dirty="0">
                          <a:effectLst/>
                        </a:rPr>
                        <a:t>i</a:t>
                      </a:r>
                      <a:r>
                        <a:rPr lang="vi-VN" sz="1200" dirty="0">
                          <a:effectLst/>
                        </a:rPr>
                        <a:t>êu</a:t>
                      </a:r>
                      <a:r>
                        <a:rPr lang="vi-VN" sz="1200" spc="-10" dirty="0">
                          <a:effectLst/>
                        </a:rPr>
                        <a:t> </a:t>
                      </a:r>
                      <a:r>
                        <a:rPr lang="vi-VN" sz="1200" spc="5" dirty="0">
                          <a:effectLst/>
                        </a:rPr>
                        <a:t>th</a:t>
                      </a:r>
                      <a:r>
                        <a:rPr lang="vi-VN" sz="1200" dirty="0">
                          <a:effectLst/>
                        </a:rPr>
                        <a:t>ụ</a:t>
                      </a:r>
                      <a:r>
                        <a:rPr lang="vi-VN" sz="1200" spc="-10" dirty="0">
                          <a:effectLst/>
                        </a:rPr>
                        <a:t> </a:t>
                      </a:r>
                      <a:r>
                        <a:rPr lang="vi-VN" sz="1200" dirty="0">
                          <a:effectLst/>
                        </a:rPr>
                        <a:t>của</a:t>
                      </a:r>
                      <a:r>
                        <a:rPr lang="vi-VN" sz="1200" spc="-10" dirty="0">
                          <a:effectLst/>
                        </a:rPr>
                        <a:t> </a:t>
                      </a:r>
                      <a:r>
                        <a:rPr lang="en-US" sz="1200" dirty="0" err="1">
                          <a:effectLst/>
                        </a:rPr>
                        <a:t>một</a:t>
                      </a:r>
                      <a:r>
                        <a:rPr lang="vi-VN" sz="1200" dirty="0">
                          <a:effectLst/>
                        </a:rPr>
                        <a:t> bộ bóng</a:t>
                      </a:r>
                      <a:r>
                        <a:rPr lang="vi-VN" sz="1200" spc="-10" dirty="0">
                          <a:effectLst/>
                        </a:rPr>
                        <a:t> </a:t>
                      </a:r>
                      <a:r>
                        <a:rPr lang="vi-VN" sz="1200" dirty="0">
                          <a:effectLst/>
                        </a:rPr>
                        <a:t>đèn</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44</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50201322"/>
                  </a:ext>
                </a:extLst>
              </a:tr>
              <a:tr h="207716">
                <a:tc>
                  <a:txBody>
                    <a:bodyPr/>
                    <a:lstStyle/>
                    <a:p>
                      <a:pPr marL="36195" marR="36195" indent="0" algn="l">
                        <a:lnSpc>
                          <a:spcPct val="120000"/>
                        </a:lnSpc>
                        <a:spcBef>
                          <a:spcPts val="200"/>
                        </a:spcBef>
                        <a:spcAft>
                          <a:spcPts val="200"/>
                        </a:spcAft>
                      </a:pPr>
                      <a:r>
                        <a:rPr lang="vi-VN" sz="1200" dirty="0">
                          <a:effectLst/>
                          <a:latin typeface="Arial" panose="020B0604020202020204" pitchFamily="34" charset="0"/>
                        </a:rPr>
                        <a:t>Số bóng đ</a:t>
                      </a:r>
                      <a:r>
                        <a:rPr lang="vi-VN" sz="1200" spc="-10" dirty="0">
                          <a:effectLst/>
                        </a:rPr>
                        <a:t>è</a:t>
                      </a:r>
                      <a:r>
                        <a:rPr lang="vi-VN" sz="1200" dirty="0">
                          <a:effectLst/>
                        </a:rPr>
                        <a:t>n</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B</a:t>
                      </a:r>
                      <a:r>
                        <a:rPr lang="vi-VN" sz="1200" dirty="0">
                          <a:effectLst/>
                        </a:rPr>
                        <a:t>óng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421209234"/>
                  </a:ext>
                </a:extLst>
              </a:tr>
              <a:tr h="207716">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H</a:t>
                      </a:r>
                      <a:r>
                        <a:rPr lang="vi-VN" sz="1200" dirty="0">
                          <a:effectLst/>
                        </a:rPr>
                        <a:t>ệ</a:t>
                      </a:r>
                      <a:r>
                        <a:rPr lang="vi-VN" sz="1200" spc="5" dirty="0">
                          <a:effectLst/>
                        </a:rPr>
                        <a:t> s</a:t>
                      </a:r>
                      <a:r>
                        <a:rPr lang="vi-VN" sz="1200" dirty="0">
                          <a:effectLst/>
                        </a:rPr>
                        <a:t>ố </a:t>
                      </a:r>
                      <a:r>
                        <a:rPr lang="vi-VN" sz="1200" spc="5" dirty="0">
                          <a:effectLst/>
                        </a:rPr>
                        <a:t>s</a:t>
                      </a:r>
                      <a:r>
                        <a:rPr lang="vi-VN" sz="1200" dirty="0">
                          <a:effectLst/>
                        </a:rPr>
                        <a:t>ử</a:t>
                      </a:r>
                      <a:r>
                        <a:rPr lang="vi-VN" sz="1200" spc="-10" dirty="0">
                          <a:effectLst/>
                        </a:rPr>
                        <a:t> </a:t>
                      </a:r>
                      <a:r>
                        <a:rPr lang="vi-VN" sz="1200" dirty="0">
                          <a:effectLst/>
                        </a:rPr>
                        <a:t>dụng </a:t>
                      </a:r>
                      <a:r>
                        <a:rPr lang="vi-VN" sz="1200" spc="-10" dirty="0">
                          <a:effectLst/>
                        </a:rPr>
                        <a:t>đ</a:t>
                      </a:r>
                      <a:r>
                        <a:rPr lang="vi-VN" sz="1200" dirty="0">
                          <a:effectLst/>
                        </a:rPr>
                        <a:t>ồng </a:t>
                      </a:r>
                      <a:r>
                        <a:rPr lang="vi-VN" sz="1200" spc="-5" dirty="0">
                          <a:effectLst/>
                        </a:rPr>
                        <a:t>t</a:t>
                      </a:r>
                      <a:r>
                        <a:rPr lang="vi-VN" sz="1200" spc="5" dirty="0">
                          <a:effectLst/>
                        </a:rPr>
                        <a:t>h</a:t>
                      </a:r>
                      <a:r>
                        <a:rPr lang="vi-VN" sz="1200" spc="-10" dirty="0">
                          <a:effectLst/>
                        </a:rPr>
                        <a:t>ờ</a:t>
                      </a:r>
                      <a:r>
                        <a:rPr lang="vi-VN" sz="1200" dirty="0">
                          <a:effectLst/>
                        </a:rPr>
                        <a:t>i</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023661590"/>
                  </a:ext>
                </a:extLst>
              </a:tr>
              <a:tr h="208734">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C</a:t>
                      </a:r>
                      <a:r>
                        <a:rPr lang="vi-VN" sz="1200" dirty="0">
                          <a:effectLst/>
                        </a:rPr>
                        <a:t>hi</a:t>
                      </a:r>
                      <a:r>
                        <a:rPr lang="vi-VN" sz="1200" spc="5" dirty="0">
                          <a:effectLst/>
                        </a:rPr>
                        <a:t> </a:t>
                      </a:r>
                      <a:r>
                        <a:rPr lang="vi-VN" sz="1200" dirty="0">
                          <a:effectLst/>
                        </a:rPr>
                        <a:t>phí</a:t>
                      </a:r>
                      <a:r>
                        <a:rPr lang="vi-VN" sz="1200" spc="-5" dirty="0">
                          <a:effectLst/>
                        </a:rPr>
                        <a:t> </a:t>
                      </a:r>
                      <a:r>
                        <a:rPr lang="vi-VN" sz="1200" dirty="0">
                          <a:effectLst/>
                        </a:rPr>
                        <a:t>bóng </a:t>
                      </a:r>
                      <a:r>
                        <a:rPr lang="vi-VN" sz="1200" spc="-10" dirty="0">
                          <a:effectLst/>
                        </a:rPr>
                        <a:t>đ</a:t>
                      </a:r>
                      <a:r>
                        <a:rPr lang="vi-VN" sz="1200" dirty="0">
                          <a:effectLst/>
                        </a:rPr>
                        <a:t>èn, </a:t>
                      </a:r>
                      <a:r>
                        <a:rPr lang="vi-VN" sz="1200" spc="-10" dirty="0">
                          <a:effectLst/>
                        </a:rPr>
                        <a:t>v</a:t>
                      </a:r>
                      <a:r>
                        <a:rPr lang="vi-VN" sz="1200" spc="5" dirty="0">
                          <a:effectLst/>
                        </a:rPr>
                        <a:t>ậ</a:t>
                      </a:r>
                      <a:r>
                        <a:rPr lang="vi-VN" sz="1200" dirty="0">
                          <a:effectLst/>
                        </a:rPr>
                        <a:t>t</a:t>
                      </a:r>
                      <a:r>
                        <a:rPr lang="vi-VN" sz="1200" spc="-5" dirty="0">
                          <a:effectLst/>
                        </a:rPr>
                        <a:t> </a:t>
                      </a:r>
                      <a:r>
                        <a:rPr lang="vi-VN" sz="1200" spc="5" dirty="0">
                          <a:effectLst/>
                        </a:rPr>
                        <a:t>t</a:t>
                      </a:r>
                      <a:r>
                        <a:rPr lang="vi-VN" sz="1200" dirty="0">
                          <a:effectLst/>
                        </a:rPr>
                        <a:t>ư </a:t>
                      </a:r>
                      <a:r>
                        <a:rPr lang="vi-VN" sz="1200" spc="-10" dirty="0">
                          <a:effectLst/>
                        </a:rPr>
                        <a:t>v</a:t>
                      </a:r>
                      <a:r>
                        <a:rPr lang="vi-VN" sz="1200" dirty="0">
                          <a:effectLst/>
                        </a:rPr>
                        <a:t>à</a:t>
                      </a:r>
                      <a:r>
                        <a:rPr lang="vi-VN" sz="1200" spc="-10" dirty="0">
                          <a:effectLst/>
                        </a:rPr>
                        <a:t> </a:t>
                      </a:r>
                      <a:r>
                        <a:rPr lang="vi-VN" sz="1200" dirty="0">
                          <a:effectLst/>
                        </a:rPr>
                        <a:t>công </a:t>
                      </a:r>
                      <a:r>
                        <a:rPr lang="vi-VN" sz="1200" spc="-5" dirty="0">
                          <a:effectLst/>
                        </a:rPr>
                        <a:t>l</a:t>
                      </a:r>
                      <a:r>
                        <a:rPr lang="vi-VN" sz="1200" dirty="0">
                          <a:effectLst/>
                        </a:rPr>
                        <a:t>ắp</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Đ</a:t>
                      </a:r>
                      <a:r>
                        <a:rPr lang="vi-VN" sz="1200" dirty="0">
                          <a:effectLst/>
                        </a:rPr>
                        <a:t>ồng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165.000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966525745"/>
                  </a:ext>
                </a:extLst>
              </a:tr>
              <a:tr h="207716">
                <a:tc>
                  <a:txBody>
                    <a:bodyPr/>
                    <a:lstStyle/>
                    <a:p>
                      <a:pPr marL="36195" marR="36195" indent="0" algn="l">
                        <a:lnSpc>
                          <a:spcPct val="120000"/>
                        </a:lnSpc>
                        <a:spcBef>
                          <a:spcPts val="200"/>
                        </a:spcBef>
                        <a:spcAft>
                          <a:spcPts val="200"/>
                        </a:spcAft>
                      </a:pPr>
                      <a:r>
                        <a:rPr lang="vi-VN" sz="1200" spc="-5" dirty="0">
                          <a:effectLst/>
                          <a:latin typeface="Arial" panose="020B0604020202020204" pitchFamily="34" charset="0"/>
                        </a:rPr>
                        <a:t>V</a:t>
                      </a:r>
                      <a:r>
                        <a:rPr lang="vi-VN" sz="1200" dirty="0">
                          <a:effectLst/>
                        </a:rPr>
                        <a:t>ận hành</a:t>
                      </a:r>
                      <a:r>
                        <a:rPr lang="vi-VN" sz="1200" spc="-10" dirty="0">
                          <a:effectLst/>
                        </a:rPr>
                        <a:t> </a:t>
                      </a:r>
                      <a:r>
                        <a:rPr lang="vi-VN" sz="1200" spc="5" dirty="0">
                          <a:effectLst/>
                        </a:rPr>
                        <a:t>tr</a:t>
                      </a:r>
                      <a:r>
                        <a:rPr lang="vi-VN" sz="1200" spc="-10" dirty="0">
                          <a:effectLst/>
                        </a:rPr>
                        <a:t>u</a:t>
                      </a:r>
                      <a:r>
                        <a:rPr lang="vi-VN" sz="1200" dirty="0">
                          <a:effectLst/>
                        </a:rPr>
                        <a:t>ng b</a:t>
                      </a:r>
                      <a:r>
                        <a:rPr lang="vi-VN" sz="1200" spc="-5" dirty="0">
                          <a:effectLst/>
                        </a:rPr>
                        <a:t>ì</a:t>
                      </a:r>
                      <a:r>
                        <a:rPr lang="vi-VN" sz="1200" dirty="0">
                          <a:effectLst/>
                        </a:rPr>
                        <a:t>nh 1 n</a:t>
                      </a:r>
                      <a:r>
                        <a:rPr lang="vi-VN" sz="1200" spc="-10" dirty="0">
                          <a:effectLst/>
                        </a:rPr>
                        <a:t>gà</a:t>
                      </a:r>
                      <a:r>
                        <a:rPr lang="vi-VN" sz="1200" dirty="0">
                          <a:effectLst/>
                        </a:rPr>
                        <a:t>y</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G</a:t>
                      </a:r>
                      <a:r>
                        <a:rPr lang="vi-VN" sz="1200" spc="5" dirty="0">
                          <a:effectLst/>
                        </a:rPr>
                        <a:t>i</a:t>
                      </a:r>
                      <a:r>
                        <a:rPr lang="vi-VN" sz="1200" dirty="0">
                          <a:effectLst/>
                        </a:rPr>
                        <a:t>ờ</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092731112"/>
                  </a:ext>
                </a:extLst>
              </a:tr>
              <a:tr h="207716">
                <a:tc>
                  <a:txBody>
                    <a:bodyPr/>
                    <a:lstStyle/>
                    <a:p>
                      <a:pPr marL="36195" marR="36195" indent="0" algn="l">
                        <a:lnSpc>
                          <a:spcPct val="120000"/>
                        </a:lnSpc>
                        <a:spcBef>
                          <a:spcPts val="480"/>
                        </a:spcBef>
                        <a:spcAft>
                          <a:spcPts val="480"/>
                        </a:spcAft>
                      </a:pPr>
                      <a:r>
                        <a:rPr lang="vi-VN" sz="1200" dirty="0">
                          <a:effectLst/>
                          <a:latin typeface="Arial" panose="020B0604020202020204" pitchFamily="34" charset="0"/>
                        </a:rPr>
                        <a:t>Số ngày </a:t>
                      </a:r>
                      <a:r>
                        <a:rPr lang="vi-VN" sz="1200" spc="-10" dirty="0">
                          <a:effectLst/>
                        </a:rPr>
                        <a:t>v</a:t>
                      </a:r>
                      <a:r>
                        <a:rPr lang="vi-VN" sz="1200" dirty="0">
                          <a:effectLst/>
                        </a:rPr>
                        <a:t>ận hà</a:t>
                      </a:r>
                      <a:r>
                        <a:rPr lang="vi-VN" sz="1200" spc="-10" dirty="0">
                          <a:effectLst/>
                        </a:rPr>
                        <a:t>n</a:t>
                      </a:r>
                      <a:r>
                        <a:rPr lang="vi-VN" sz="1200" dirty="0">
                          <a:effectLst/>
                        </a:rPr>
                        <a:t>h </a:t>
                      </a:r>
                      <a:r>
                        <a:rPr lang="vi-VN" sz="1200" spc="-5" dirty="0">
                          <a:effectLst/>
                        </a:rPr>
                        <a:t>t</a:t>
                      </a:r>
                      <a:r>
                        <a:rPr lang="vi-VN" sz="1200" spc="5" dirty="0">
                          <a:effectLst/>
                        </a:rPr>
                        <a:t>r</a:t>
                      </a:r>
                      <a:r>
                        <a:rPr lang="vi-VN" sz="1200" dirty="0">
                          <a:effectLst/>
                        </a:rPr>
                        <a:t>ong 1</a:t>
                      </a:r>
                      <a:r>
                        <a:rPr lang="vi-VN" sz="1200" spc="-10" dirty="0">
                          <a:effectLst/>
                        </a:rPr>
                        <a:t> n</a:t>
                      </a:r>
                      <a:r>
                        <a:rPr lang="vi-VN" sz="1200" dirty="0">
                          <a:effectLst/>
                        </a:rPr>
                        <a:t>ăm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N</a:t>
                      </a:r>
                      <a:r>
                        <a:rPr lang="vi-VN" sz="1200" dirty="0">
                          <a:effectLst/>
                        </a:rPr>
                        <a:t>gày</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50984042"/>
                  </a:ext>
                </a:extLst>
              </a:tr>
              <a:tr h="207716">
                <a:tc>
                  <a:txBody>
                    <a:bodyPr/>
                    <a:lstStyle/>
                    <a:p>
                      <a:pPr marL="36195" marR="36195" indent="0" algn="l">
                        <a:lnSpc>
                          <a:spcPct val="120000"/>
                        </a:lnSpc>
                        <a:spcBef>
                          <a:spcPts val="480"/>
                        </a:spcBef>
                        <a:spcAft>
                          <a:spcPts val="480"/>
                        </a:spcAft>
                      </a:pPr>
                      <a:r>
                        <a:rPr lang="vi-VN" sz="1200" dirty="0">
                          <a:effectLst/>
                          <a:latin typeface="Arial" panose="020B0604020202020204" pitchFamily="34" charset="0"/>
                        </a:rPr>
                        <a:t>Số g</a:t>
                      </a:r>
                      <a:r>
                        <a:rPr lang="vi-VN" sz="1200" spc="5" dirty="0">
                          <a:effectLst/>
                        </a:rPr>
                        <a:t>i</a:t>
                      </a:r>
                      <a:r>
                        <a:rPr lang="vi-VN" sz="1200" dirty="0">
                          <a:effectLst/>
                        </a:rPr>
                        <a:t>ờ</a:t>
                      </a:r>
                      <a:r>
                        <a:rPr lang="vi-VN" sz="1200" spc="-5" dirty="0">
                          <a:effectLst/>
                        </a:rPr>
                        <a:t> </a:t>
                      </a:r>
                      <a:r>
                        <a:rPr lang="vi-VN" sz="1200" dirty="0">
                          <a:effectLst/>
                        </a:rPr>
                        <a:t>vận </a:t>
                      </a:r>
                      <a:r>
                        <a:rPr lang="vi-VN" sz="1200" spc="-10" dirty="0">
                          <a:effectLst/>
                        </a:rPr>
                        <a:t>h</a:t>
                      </a:r>
                      <a:r>
                        <a:rPr lang="vi-VN" sz="1200" dirty="0">
                          <a:effectLst/>
                        </a:rPr>
                        <a:t>ành</a:t>
                      </a:r>
                      <a:r>
                        <a:rPr lang="vi-VN" sz="1200" spc="-10" dirty="0">
                          <a:effectLst/>
                        </a:rPr>
                        <a:t> </a:t>
                      </a:r>
                      <a:r>
                        <a:rPr lang="vi-VN" sz="1200" spc="5" dirty="0">
                          <a:effectLst/>
                        </a:rPr>
                        <a:t>tr</a:t>
                      </a:r>
                      <a:r>
                        <a:rPr lang="vi-VN" sz="1200" dirty="0">
                          <a:effectLst/>
                        </a:rPr>
                        <a:t>o</a:t>
                      </a:r>
                      <a:r>
                        <a:rPr lang="vi-VN" sz="1200" spc="-10" dirty="0">
                          <a:effectLst/>
                        </a:rPr>
                        <a:t>n</a:t>
                      </a:r>
                      <a:r>
                        <a:rPr lang="vi-VN" sz="1200" dirty="0">
                          <a:effectLst/>
                        </a:rPr>
                        <a:t>g 1 n</a:t>
                      </a:r>
                      <a:r>
                        <a:rPr lang="vi-VN" sz="1200" spc="-10" dirty="0">
                          <a:effectLst/>
                        </a:rPr>
                        <a:t>ă</a:t>
                      </a:r>
                      <a:r>
                        <a:rPr lang="vi-VN" sz="1200" dirty="0">
                          <a:effectLst/>
                        </a:rPr>
                        <a:t>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G</a:t>
                      </a:r>
                      <a:r>
                        <a:rPr lang="vi-VN" sz="1200" spc="5" dirty="0">
                          <a:effectLst/>
                        </a:rPr>
                        <a:t>i</a:t>
                      </a:r>
                      <a:r>
                        <a:rPr lang="vi-VN" sz="1200" dirty="0">
                          <a:effectLst/>
                        </a:rPr>
                        <a:t>ờ</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214210709"/>
                  </a:ext>
                </a:extLst>
              </a:tr>
              <a:tr h="207716">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Đ</a:t>
                      </a:r>
                      <a:r>
                        <a:rPr lang="vi-VN" sz="1200" spc="5" dirty="0">
                          <a:effectLst/>
                        </a:rPr>
                        <a:t>i</a:t>
                      </a:r>
                      <a:r>
                        <a:rPr lang="vi-VN" sz="1200" dirty="0">
                          <a:effectLst/>
                        </a:rPr>
                        <a:t>ện n</a:t>
                      </a:r>
                      <a:r>
                        <a:rPr lang="vi-VN" sz="1200" spc="-10" dirty="0">
                          <a:effectLst/>
                        </a:rPr>
                        <a:t>ă</a:t>
                      </a:r>
                      <a:r>
                        <a:rPr lang="vi-VN" sz="1200" dirty="0">
                          <a:effectLst/>
                        </a:rPr>
                        <a:t>ng </a:t>
                      </a:r>
                      <a:r>
                        <a:rPr lang="vi-VN" sz="1200" spc="-5" dirty="0">
                          <a:effectLst/>
                        </a:rPr>
                        <a:t>t</a:t>
                      </a:r>
                      <a:r>
                        <a:rPr lang="vi-VN" sz="1200" spc="5" dirty="0">
                          <a:effectLst/>
                        </a:rPr>
                        <a:t>i</a:t>
                      </a:r>
                      <a:r>
                        <a:rPr lang="vi-VN" sz="1200" dirty="0">
                          <a:effectLst/>
                        </a:rPr>
                        <a:t>êu</a:t>
                      </a:r>
                      <a:r>
                        <a:rPr lang="vi-VN" sz="1200" spc="-10" dirty="0">
                          <a:effectLst/>
                        </a:rPr>
                        <a:t> </a:t>
                      </a:r>
                      <a:r>
                        <a:rPr lang="vi-VN" sz="1200" spc="5" dirty="0">
                          <a:effectLst/>
                        </a:rPr>
                        <a:t>t</a:t>
                      </a:r>
                      <a:r>
                        <a:rPr lang="vi-VN" sz="1200" dirty="0">
                          <a:effectLst/>
                        </a:rPr>
                        <a:t>hụ</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24.860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686577808"/>
                  </a:ext>
                </a:extLst>
              </a:tr>
              <a:tr h="207716">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T</a:t>
                      </a:r>
                      <a:r>
                        <a:rPr lang="vi-VN" sz="1200" spc="5" dirty="0">
                          <a:effectLst/>
                        </a:rPr>
                        <a:t>i</a:t>
                      </a:r>
                      <a:r>
                        <a:rPr lang="vi-VN" sz="1200" dirty="0">
                          <a:effectLst/>
                        </a:rPr>
                        <a:t>ết</a:t>
                      </a:r>
                      <a:r>
                        <a:rPr lang="vi-VN" sz="1200" spc="-5" dirty="0">
                          <a:effectLst/>
                        </a:rPr>
                        <a:t> </a:t>
                      </a:r>
                      <a:r>
                        <a:rPr lang="vi-VN" sz="1200" dirty="0">
                          <a:effectLst/>
                        </a:rPr>
                        <a:t>k</a:t>
                      </a:r>
                      <a:r>
                        <a:rPr lang="vi-VN" sz="1200" spc="5" dirty="0">
                          <a:effectLst/>
                        </a:rPr>
                        <a:t>i</a:t>
                      </a:r>
                      <a:r>
                        <a:rPr lang="vi-VN" sz="1200" spc="-10" dirty="0">
                          <a:effectLst/>
                        </a:rPr>
                        <a:t>ệ</a:t>
                      </a:r>
                      <a:r>
                        <a:rPr lang="vi-VN" sz="1200" dirty="0">
                          <a:effectLst/>
                        </a:rPr>
                        <a:t>m</a:t>
                      </a:r>
                      <a:r>
                        <a:rPr lang="vi-VN" sz="1200" spc="5" dirty="0">
                          <a:effectLst/>
                        </a:rPr>
                        <a:t> </a:t>
                      </a:r>
                      <a:r>
                        <a:rPr lang="vi-VN" sz="1200" spc="-10" dirty="0">
                          <a:effectLst/>
                        </a:rPr>
                        <a:t>đ</a:t>
                      </a:r>
                      <a:r>
                        <a:rPr lang="vi-VN" sz="1200" spc="5" dirty="0">
                          <a:effectLst/>
                        </a:rPr>
                        <a:t>i</a:t>
                      </a:r>
                      <a:r>
                        <a:rPr lang="vi-VN" sz="1200" dirty="0">
                          <a:effectLst/>
                        </a:rPr>
                        <a:t>ện</a:t>
                      </a:r>
                      <a:r>
                        <a:rPr lang="vi-VN" sz="1200" spc="-10" dirty="0">
                          <a:effectLst/>
                        </a:rPr>
                        <a:t> </a:t>
                      </a:r>
                      <a:r>
                        <a:rPr lang="vi-VN" sz="1200" dirty="0">
                          <a:effectLst/>
                        </a:rPr>
                        <a:t>năng</a:t>
                      </a:r>
                      <a:r>
                        <a:rPr lang="vi-VN" sz="1200" spc="-10" dirty="0">
                          <a:effectLst/>
                        </a:rPr>
                        <a:t> </a:t>
                      </a:r>
                      <a:r>
                        <a:rPr lang="vi-VN" sz="1200" dirty="0">
                          <a:effectLst/>
                        </a:rPr>
                        <a:t>hằng năm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10369737"/>
                  </a:ext>
                </a:extLst>
              </a:tr>
              <a:tr h="207716">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G</a:t>
                      </a:r>
                      <a:r>
                        <a:rPr lang="vi-VN" sz="1200" spc="5" dirty="0">
                          <a:effectLst/>
                        </a:rPr>
                        <a:t>i</a:t>
                      </a:r>
                      <a:r>
                        <a:rPr lang="vi-VN" sz="1200" dirty="0">
                          <a:effectLst/>
                        </a:rPr>
                        <a:t>á đ</a:t>
                      </a:r>
                      <a:r>
                        <a:rPr lang="vi-VN" sz="1200" spc="-5" dirty="0">
                          <a:effectLst/>
                        </a:rPr>
                        <a:t>i</a:t>
                      </a:r>
                      <a:r>
                        <a:rPr lang="vi-VN" sz="1200" dirty="0">
                          <a:effectLst/>
                        </a:rPr>
                        <a:t>ện </a:t>
                      </a:r>
                      <a:r>
                        <a:rPr lang="vi-VN" sz="1200" spc="-5" dirty="0">
                          <a:effectLst/>
                        </a:rPr>
                        <a:t>t</a:t>
                      </a:r>
                      <a:r>
                        <a:rPr lang="vi-VN" sz="1200" spc="5" dirty="0">
                          <a:effectLst/>
                        </a:rPr>
                        <a:t>r</a:t>
                      </a:r>
                      <a:r>
                        <a:rPr lang="vi-VN" sz="1200" dirty="0">
                          <a:effectLst/>
                        </a:rPr>
                        <a:t>ung</a:t>
                      </a:r>
                      <a:r>
                        <a:rPr lang="vi-VN" sz="1200" spc="-10" dirty="0">
                          <a:effectLst/>
                        </a:rPr>
                        <a:t> </a:t>
                      </a:r>
                      <a:r>
                        <a:rPr lang="vi-VN" sz="1200" dirty="0">
                          <a:effectLst/>
                        </a:rPr>
                        <a:t>b</a:t>
                      </a:r>
                      <a:r>
                        <a:rPr lang="vi-VN" sz="1200" spc="5" dirty="0">
                          <a:effectLst/>
                        </a:rPr>
                        <a:t>ì</a:t>
                      </a:r>
                      <a:r>
                        <a:rPr lang="vi-VN" sz="1200" spc="-10" dirty="0">
                          <a:effectLst/>
                        </a:rPr>
                        <a:t>n</a:t>
                      </a:r>
                      <a:r>
                        <a:rPr lang="vi-VN" sz="1200" dirty="0">
                          <a:effectLst/>
                        </a:rPr>
                        <a:t>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Đ</a:t>
                      </a:r>
                      <a:r>
                        <a:rPr lang="vi-VN" sz="1200" dirty="0">
                          <a:effectLst/>
                        </a:rPr>
                        <a:t>ồng </a:t>
                      </a:r>
                      <a:r>
                        <a:rPr lang="vi-VN" sz="1200" spc="5" dirty="0">
                          <a:effectLst/>
                        </a:rPr>
                        <a:t>/</a:t>
                      </a:r>
                      <a:r>
                        <a:rPr lang="vi-VN" sz="1200" spc="-10" dirty="0">
                          <a:effectLst/>
                        </a:rPr>
                        <a:t>k</a:t>
                      </a:r>
                      <a:r>
                        <a:rPr lang="vi-VN" sz="1200" dirty="0">
                          <a:effectLst/>
                        </a:rPr>
                        <a:t>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1633599979"/>
                  </a:ext>
                </a:extLst>
              </a:tr>
              <a:tr h="207716">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C</a:t>
                      </a:r>
                      <a:r>
                        <a:rPr lang="vi-VN" sz="1200" dirty="0">
                          <a:effectLst/>
                        </a:rPr>
                        <a:t>hi</a:t>
                      </a:r>
                      <a:r>
                        <a:rPr lang="vi-VN" sz="1200" spc="5" dirty="0">
                          <a:effectLst/>
                        </a:rPr>
                        <a:t> </a:t>
                      </a:r>
                      <a:r>
                        <a:rPr lang="vi-VN" sz="1200" dirty="0">
                          <a:effectLst/>
                        </a:rPr>
                        <a:t>phí</a:t>
                      </a:r>
                      <a:r>
                        <a:rPr lang="vi-VN" sz="1200" spc="-5" dirty="0">
                          <a:effectLst/>
                        </a:rPr>
                        <a:t> </a:t>
                      </a:r>
                      <a:r>
                        <a:rPr lang="vi-VN" sz="1200" dirty="0">
                          <a:effectLst/>
                        </a:rPr>
                        <a:t>đ</a:t>
                      </a:r>
                      <a:r>
                        <a:rPr lang="vi-VN" sz="1200" spc="-5" dirty="0">
                          <a:effectLst/>
                        </a:rPr>
                        <a:t>i</a:t>
                      </a:r>
                      <a:r>
                        <a:rPr lang="vi-VN" sz="1200" dirty="0">
                          <a:effectLst/>
                        </a:rPr>
                        <a:t>ện nă</a:t>
                      </a:r>
                      <a:r>
                        <a:rPr lang="vi-VN" sz="1200" spc="-10" dirty="0">
                          <a:effectLst/>
                        </a:rPr>
                        <a:t>n</a:t>
                      </a:r>
                      <a:r>
                        <a:rPr lang="vi-VN" sz="1200" dirty="0">
                          <a:effectLst/>
                        </a:rPr>
                        <a:t>g hằng năm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Đ</a:t>
                      </a:r>
                      <a:r>
                        <a:rPr lang="vi-VN" sz="1200" dirty="0">
                          <a:effectLst/>
                        </a:rPr>
                        <a:t>ồng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58.943.439</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28030334"/>
                  </a:ext>
                </a:extLst>
              </a:tr>
              <a:tr h="207716">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T</a:t>
                      </a:r>
                      <a:r>
                        <a:rPr lang="vi-VN" sz="1200" spc="5" dirty="0">
                          <a:effectLst/>
                        </a:rPr>
                        <a:t>i</a:t>
                      </a:r>
                      <a:r>
                        <a:rPr lang="vi-VN" sz="1200" dirty="0">
                          <a:effectLst/>
                        </a:rPr>
                        <a:t>ết</a:t>
                      </a:r>
                      <a:r>
                        <a:rPr lang="vi-VN" sz="1200" spc="-5" dirty="0">
                          <a:effectLst/>
                        </a:rPr>
                        <a:t> </a:t>
                      </a:r>
                      <a:r>
                        <a:rPr lang="vi-VN" sz="1200" dirty="0">
                          <a:effectLst/>
                        </a:rPr>
                        <a:t>k</a:t>
                      </a:r>
                      <a:r>
                        <a:rPr lang="vi-VN" sz="1200" spc="5" dirty="0">
                          <a:effectLst/>
                        </a:rPr>
                        <a:t>i</a:t>
                      </a:r>
                      <a:r>
                        <a:rPr lang="vi-VN" sz="1200" spc="-10" dirty="0">
                          <a:effectLst/>
                        </a:rPr>
                        <a:t>ệ</a:t>
                      </a:r>
                      <a:r>
                        <a:rPr lang="vi-VN" sz="1200" dirty="0">
                          <a:effectLst/>
                        </a:rPr>
                        <a:t>m</a:t>
                      </a:r>
                      <a:r>
                        <a:rPr lang="vi-VN" sz="1200" spc="-5" dirty="0">
                          <a:effectLst/>
                        </a:rPr>
                        <a:t> </a:t>
                      </a:r>
                      <a:r>
                        <a:rPr lang="vi-VN" sz="1200" dirty="0">
                          <a:effectLst/>
                        </a:rPr>
                        <a:t>chi</a:t>
                      </a:r>
                      <a:r>
                        <a:rPr lang="vi-VN" sz="1200" spc="5" dirty="0">
                          <a:effectLst/>
                        </a:rPr>
                        <a:t> </a:t>
                      </a:r>
                      <a:r>
                        <a:rPr lang="vi-VN" sz="1200" spc="-10" dirty="0">
                          <a:effectLst/>
                        </a:rPr>
                        <a:t>p</a:t>
                      </a:r>
                      <a:r>
                        <a:rPr lang="vi-VN" sz="1200" dirty="0">
                          <a:effectLst/>
                        </a:rPr>
                        <a:t>hí</a:t>
                      </a:r>
                      <a:r>
                        <a:rPr lang="vi-VN" sz="1200" spc="-5" dirty="0">
                          <a:effectLst/>
                        </a:rPr>
                        <a:t> </a:t>
                      </a:r>
                      <a:r>
                        <a:rPr lang="vi-VN" sz="1200" spc="5" dirty="0">
                          <a:effectLst/>
                        </a:rPr>
                        <a:t>t</a:t>
                      </a:r>
                      <a:r>
                        <a:rPr lang="vi-VN" sz="1200" spc="-5" dirty="0">
                          <a:effectLst/>
                        </a:rPr>
                        <a:t>i</a:t>
                      </a:r>
                      <a:r>
                        <a:rPr lang="vi-VN" sz="1200" dirty="0">
                          <a:effectLst/>
                        </a:rPr>
                        <a:t>ền </a:t>
                      </a:r>
                      <a:r>
                        <a:rPr lang="vi-VN" sz="1200" spc="-10" dirty="0">
                          <a:effectLst/>
                        </a:rPr>
                        <a:t>đ</a:t>
                      </a:r>
                      <a:r>
                        <a:rPr lang="vi-VN" sz="1200" spc="10" dirty="0">
                          <a:effectLst/>
                        </a:rPr>
                        <a:t>i</a:t>
                      </a:r>
                      <a:r>
                        <a:rPr lang="vi-VN" sz="1200" dirty="0">
                          <a:effectLst/>
                        </a:rPr>
                        <a:t>ện</a:t>
                      </a:r>
                      <a:r>
                        <a:rPr lang="vi-VN" sz="1200" spc="-10" dirty="0">
                          <a:effectLst/>
                        </a:rPr>
                        <a:t> </a:t>
                      </a:r>
                      <a:r>
                        <a:rPr lang="vi-VN" sz="1200" dirty="0">
                          <a:effectLst/>
                        </a:rPr>
                        <a:t>hằng năm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Đ</a:t>
                      </a:r>
                      <a:r>
                        <a:rPr lang="vi-VN" sz="1200" dirty="0">
                          <a:effectLst/>
                        </a:rPr>
                        <a:t>ồng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0285215"/>
                  </a:ext>
                </a:extLst>
              </a:tr>
              <a:tr h="209243">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T</a:t>
                      </a:r>
                      <a:r>
                        <a:rPr lang="vi-VN" sz="1200" dirty="0">
                          <a:effectLst/>
                        </a:rPr>
                        <a:t>ổng c</a:t>
                      </a:r>
                      <a:r>
                        <a:rPr lang="vi-VN" sz="1200" spc="-10" dirty="0">
                          <a:effectLst/>
                        </a:rPr>
                        <a:t>h</a:t>
                      </a:r>
                      <a:r>
                        <a:rPr lang="vi-VN" sz="1200" dirty="0">
                          <a:effectLst/>
                        </a:rPr>
                        <a:t>i</a:t>
                      </a:r>
                      <a:r>
                        <a:rPr lang="vi-VN" sz="1200" spc="5" dirty="0">
                          <a:effectLst/>
                        </a:rPr>
                        <a:t> </a:t>
                      </a:r>
                      <a:r>
                        <a:rPr lang="vi-VN" sz="1200" dirty="0">
                          <a:effectLst/>
                        </a:rPr>
                        <a:t>p</a:t>
                      </a:r>
                      <a:r>
                        <a:rPr lang="vi-VN" sz="1200" spc="-10" dirty="0">
                          <a:effectLst/>
                        </a:rPr>
                        <a:t>h</a:t>
                      </a:r>
                      <a:r>
                        <a:rPr lang="vi-VN" sz="1200" dirty="0">
                          <a:effectLst/>
                        </a:rPr>
                        <a:t>í</a:t>
                      </a:r>
                      <a:r>
                        <a:rPr lang="vi-VN" sz="1200" spc="5" dirty="0">
                          <a:effectLst/>
                        </a:rPr>
                        <a:t> </a:t>
                      </a:r>
                      <a:r>
                        <a:rPr lang="vi-VN" sz="1200" dirty="0">
                          <a:effectLst/>
                        </a:rPr>
                        <a:t>đầu</a:t>
                      </a:r>
                      <a:r>
                        <a:rPr lang="vi-VN" sz="1200" spc="-10" dirty="0">
                          <a:effectLst/>
                        </a:rPr>
                        <a:t> </a:t>
                      </a:r>
                      <a:r>
                        <a:rPr lang="vi-VN" sz="1200" spc="5" dirty="0">
                          <a:effectLst/>
                        </a:rPr>
                        <a:t>t</a:t>
                      </a:r>
                      <a:r>
                        <a:rPr lang="vi-VN" sz="1200" dirty="0">
                          <a:effectLst/>
                        </a:rPr>
                        <a:t>ư</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Đ</a:t>
                      </a:r>
                      <a:r>
                        <a:rPr lang="vi-VN" sz="1200" dirty="0">
                          <a:effectLst/>
                        </a:rPr>
                        <a:t>ồng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68.475.000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369815345"/>
                  </a:ext>
                </a:extLst>
              </a:tr>
              <a:tr h="423577">
                <a:tc>
                  <a:txBody>
                    <a:bodyPr/>
                    <a:lstStyle/>
                    <a:p>
                      <a:pPr marL="36195" marR="36195" indent="0" algn="l">
                        <a:lnSpc>
                          <a:spcPct val="120000"/>
                        </a:lnSpc>
                        <a:spcBef>
                          <a:spcPts val="480"/>
                        </a:spcBef>
                        <a:spcAft>
                          <a:spcPts val="0"/>
                        </a:spcAft>
                      </a:pPr>
                      <a:r>
                        <a:rPr lang="vi-VN" sz="1200" spc="-5" dirty="0">
                          <a:effectLst/>
                          <a:latin typeface="Arial" panose="020B0604020202020204" pitchFamily="34" charset="0"/>
                        </a:rPr>
                        <a:t>G</a:t>
                      </a:r>
                      <a:r>
                        <a:rPr lang="vi-VN" sz="1200" spc="5" dirty="0">
                          <a:effectLst/>
                        </a:rPr>
                        <a:t>i</a:t>
                      </a:r>
                      <a:r>
                        <a:rPr lang="vi-VN" sz="1200" dirty="0">
                          <a:effectLst/>
                        </a:rPr>
                        <a:t>á</a:t>
                      </a:r>
                      <a:r>
                        <a:rPr lang="vi-VN" sz="1200" spc="85" dirty="0">
                          <a:effectLst/>
                        </a:rPr>
                        <a:t> </a:t>
                      </a:r>
                      <a:r>
                        <a:rPr lang="vi-VN" sz="1200" spc="-5" dirty="0">
                          <a:effectLst/>
                        </a:rPr>
                        <a:t>t</a:t>
                      </a:r>
                      <a:r>
                        <a:rPr lang="vi-VN" sz="1200" spc="5" dirty="0">
                          <a:effectLst/>
                        </a:rPr>
                        <a:t>r</a:t>
                      </a:r>
                      <a:r>
                        <a:rPr lang="vi-VN" sz="1200" dirty="0">
                          <a:effectLst/>
                        </a:rPr>
                        <a:t>ị</a:t>
                      </a:r>
                      <a:r>
                        <a:rPr lang="vi-VN" sz="1200" spc="90" dirty="0">
                          <a:effectLst/>
                        </a:rPr>
                        <a:t> </a:t>
                      </a:r>
                      <a:r>
                        <a:rPr lang="vi-VN" sz="1200" spc="-10" dirty="0">
                          <a:effectLst/>
                        </a:rPr>
                        <a:t>h</a:t>
                      </a:r>
                      <a:r>
                        <a:rPr lang="vi-VN" sz="1200" spc="5" dirty="0">
                          <a:effectLst/>
                        </a:rPr>
                        <a:t>i</a:t>
                      </a:r>
                      <a:r>
                        <a:rPr lang="vi-VN" sz="1200" dirty="0">
                          <a:effectLst/>
                        </a:rPr>
                        <a:t>ện</a:t>
                      </a:r>
                      <a:r>
                        <a:rPr lang="vi-VN" sz="1200" spc="70" dirty="0">
                          <a:effectLst/>
                        </a:rPr>
                        <a:t> </a:t>
                      </a:r>
                      <a:r>
                        <a:rPr lang="vi-VN" sz="1200" spc="5" dirty="0">
                          <a:effectLst/>
                        </a:rPr>
                        <a:t>t</a:t>
                      </a:r>
                      <a:r>
                        <a:rPr lang="vi-VN" sz="1200" dirty="0">
                          <a:effectLst/>
                        </a:rPr>
                        <a:t>ại</a:t>
                      </a:r>
                      <a:r>
                        <a:rPr lang="vi-VN" sz="1200" spc="75" dirty="0">
                          <a:effectLst/>
                        </a:rPr>
                        <a:t> </a:t>
                      </a:r>
                      <a:r>
                        <a:rPr lang="vi-VN" sz="1200" spc="5" dirty="0">
                          <a:effectLst/>
                        </a:rPr>
                        <a:t>t</a:t>
                      </a:r>
                      <a:r>
                        <a:rPr lang="vi-VN" sz="1200" dirty="0">
                          <a:effectLst/>
                        </a:rPr>
                        <a:t>h</a:t>
                      </a:r>
                      <a:r>
                        <a:rPr lang="vi-VN" sz="1200" spc="5" dirty="0">
                          <a:effectLst/>
                        </a:rPr>
                        <a:t>u</a:t>
                      </a:r>
                      <a:r>
                        <a:rPr lang="vi-VN" sz="1200" spc="-10" dirty="0">
                          <a:effectLst/>
                        </a:rPr>
                        <a:t>ầ</a:t>
                      </a:r>
                      <a:r>
                        <a:rPr lang="vi-VN" sz="1200" dirty="0">
                          <a:effectLst/>
                        </a:rPr>
                        <a:t>n</a:t>
                      </a:r>
                      <a:r>
                        <a:rPr lang="vi-VN" sz="1200" spc="85" dirty="0">
                          <a:effectLst/>
                        </a:rPr>
                        <a:t> </a:t>
                      </a:r>
                      <a:r>
                        <a:rPr lang="vi-VN" sz="1200" spc="-5" dirty="0">
                          <a:effectLst/>
                        </a:rPr>
                        <a:t>N</a:t>
                      </a:r>
                      <a:r>
                        <a:rPr lang="vi-VN" sz="1200" dirty="0">
                          <a:effectLst/>
                        </a:rPr>
                        <a:t>PV</a:t>
                      </a:r>
                      <a:r>
                        <a:rPr lang="vi-VN" sz="1200" spc="85" dirty="0">
                          <a:effectLst/>
                        </a:rPr>
                        <a:t> </a:t>
                      </a:r>
                      <a:r>
                        <a:rPr lang="vi-VN" sz="1200" spc="5" dirty="0">
                          <a:effectLst/>
                        </a:rPr>
                        <a:t>(t</a:t>
                      </a:r>
                      <a:r>
                        <a:rPr lang="vi-VN" sz="1200" spc="-10" dirty="0">
                          <a:effectLst/>
                        </a:rPr>
                        <a:t>r</a:t>
                      </a:r>
                      <a:r>
                        <a:rPr lang="vi-VN" sz="1200" dirty="0">
                          <a:effectLst/>
                        </a:rPr>
                        <a:t>ong</a:t>
                      </a:r>
                      <a:r>
                        <a:rPr lang="vi-VN" sz="1200" spc="85" dirty="0">
                          <a:effectLst/>
                        </a:rPr>
                        <a:t> </a:t>
                      </a:r>
                      <a:r>
                        <a:rPr lang="vi-VN" sz="1200" dirty="0">
                          <a:effectLst/>
                        </a:rPr>
                        <a:t>5</a:t>
                      </a:r>
                      <a:r>
                        <a:rPr lang="vi-VN" sz="1200" spc="85" dirty="0">
                          <a:effectLst/>
                        </a:rPr>
                        <a:t> </a:t>
                      </a:r>
                      <a:r>
                        <a:rPr lang="vi-VN" sz="1200" dirty="0">
                          <a:effectLst/>
                        </a:rPr>
                        <a:t>n</a:t>
                      </a:r>
                      <a:r>
                        <a:rPr lang="vi-VN" sz="1200" spc="-10" dirty="0">
                          <a:effectLst/>
                        </a:rPr>
                        <a:t>ă</a:t>
                      </a:r>
                      <a:r>
                        <a:rPr lang="vi-VN" sz="1200" spc="5" dirty="0">
                          <a:effectLst/>
                        </a:rPr>
                        <a:t>m</a:t>
                      </a:r>
                      <a:r>
                        <a:rPr lang="vi-VN" sz="1200" dirty="0">
                          <a:effectLst/>
                        </a:rPr>
                        <a:t>,</a:t>
                      </a:r>
                      <a:r>
                        <a:rPr lang="vi-VN" sz="1200" spc="85" dirty="0">
                          <a:effectLst/>
                        </a:rPr>
                        <a:t> </a:t>
                      </a:r>
                      <a:r>
                        <a:rPr lang="vi-VN" sz="1200" dirty="0">
                          <a:effectLst/>
                        </a:rPr>
                        <a:t>c</a:t>
                      </a:r>
                      <a:r>
                        <a:rPr lang="vi-VN" sz="1200" spc="-10" dirty="0">
                          <a:effectLst/>
                        </a:rPr>
                        <a:t>h</a:t>
                      </a:r>
                      <a:r>
                        <a:rPr lang="vi-VN" sz="1200" spc="15" dirty="0">
                          <a:effectLst/>
                        </a:rPr>
                        <a:t>i</a:t>
                      </a:r>
                      <a:r>
                        <a:rPr lang="vi-VN" sz="1200" spc="-10" dirty="0">
                          <a:effectLst/>
                        </a:rPr>
                        <a:t>ế</a:t>
                      </a:r>
                      <a:r>
                        <a:rPr lang="vi-VN" sz="1200" dirty="0">
                          <a:effectLst/>
                        </a:rPr>
                        <a:t>t khấu 1</a:t>
                      </a:r>
                      <a:r>
                        <a:rPr lang="vi-VN" sz="1200" spc="-10" dirty="0">
                          <a:effectLst/>
                        </a:rPr>
                        <a:t>2</a:t>
                      </a:r>
                      <a:r>
                        <a:rPr lang="vi-VN" sz="1200" spc="5" dirty="0">
                          <a:effectLst/>
                        </a:rPr>
                        <a:t>%</a:t>
                      </a:r>
                      <a:r>
                        <a:rPr lang="vi-VN" sz="1200" spc="-5" dirty="0">
                          <a:effectLst/>
                        </a:rPr>
                        <a:t>/</a:t>
                      </a:r>
                      <a:r>
                        <a:rPr lang="vi-VN" sz="1200" dirty="0">
                          <a:effectLst/>
                        </a:rPr>
                        <a:t>n</a:t>
                      </a:r>
                      <a:r>
                        <a:rPr lang="vi-VN" sz="1200" spc="-10" dirty="0">
                          <a:effectLst/>
                        </a:rPr>
                        <a:t>ă</a:t>
                      </a:r>
                      <a:r>
                        <a:rPr lang="vi-VN" sz="1200" spc="5" dirty="0">
                          <a:effectLst/>
                        </a:rPr>
                        <a:t>m</a:t>
                      </a:r>
                      <a:r>
                        <a:rPr lang="vi-VN" sz="1200" dirty="0">
                          <a:effectLst/>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endParaRPr>
                    </a:p>
                    <a:p>
                      <a:pPr marL="36195" marR="36195" indent="0" algn="ctr">
                        <a:lnSpc>
                          <a:spcPct val="120000"/>
                        </a:lnSpc>
                        <a:spcBef>
                          <a:spcPts val="480"/>
                        </a:spcBef>
                        <a:spcAft>
                          <a:spcPts val="480"/>
                        </a:spcAft>
                      </a:pPr>
                      <a:r>
                        <a:rPr lang="vi-VN" sz="1200" spc="-5" dirty="0">
                          <a:effectLst/>
                        </a:rPr>
                        <a:t>Đ</a:t>
                      </a:r>
                      <a:r>
                        <a:rPr lang="vi-VN" sz="1200" dirty="0">
                          <a:effectLst/>
                        </a:rPr>
                        <a:t>ồng</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endParaRPr>
                    </a:p>
                    <a:p>
                      <a:pPr marL="36195" marR="36195" indent="0" algn="ctr">
                        <a:lnSpc>
                          <a:spcPct val="120000"/>
                        </a:lnSpc>
                        <a:spcBef>
                          <a:spcPts val="480"/>
                        </a:spcBef>
                        <a:spcAft>
                          <a:spcPts val="480"/>
                        </a:spcAft>
                      </a:pPr>
                      <a:r>
                        <a:rPr lang="vi-VN" sz="1200" dirty="0">
                          <a:effectLst/>
                        </a:rPr>
                        <a:t>37.763.955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512111106"/>
                  </a:ext>
                </a:extLst>
              </a:tr>
              <a:tr h="222989">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T</a:t>
                      </a:r>
                      <a:r>
                        <a:rPr lang="vi-VN" sz="1200" dirty="0">
                          <a:effectLst/>
                        </a:rPr>
                        <a:t>h</a:t>
                      </a:r>
                      <a:r>
                        <a:rPr lang="vi-VN" sz="1200" spc="5" dirty="0">
                          <a:effectLst/>
                        </a:rPr>
                        <a:t>ờ</a:t>
                      </a:r>
                      <a:r>
                        <a:rPr lang="vi-VN" sz="1200" dirty="0">
                          <a:effectLst/>
                        </a:rPr>
                        <a:t>i</a:t>
                      </a:r>
                      <a:r>
                        <a:rPr lang="vi-VN" sz="1200" spc="5" dirty="0">
                          <a:effectLst/>
                        </a:rPr>
                        <a:t> </a:t>
                      </a:r>
                      <a:r>
                        <a:rPr lang="vi-VN" sz="1200" spc="-10" dirty="0">
                          <a:effectLst/>
                        </a:rPr>
                        <a:t>g</a:t>
                      </a:r>
                      <a:r>
                        <a:rPr lang="vi-VN" sz="1200" spc="5" dirty="0">
                          <a:effectLst/>
                        </a:rPr>
                        <a:t>i</a:t>
                      </a:r>
                      <a:r>
                        <a:rPr lang="vi-VN" sz="1200" dirty="0">
                          <a:effectLst/>
                        </a:rPr>
                        <a:t>an</a:t>
                      </a:r>
                      <a:r>
                        <a:rPr lang="vi-VN" sz="1200" spc="-10" dirty="0">
                          <a:effectLst/>
                        </a:rPr>
                        <a:t> </a:t>
                      </a:r>
                      <a:r>
                        <a:rPr lang="vi-VN" sz="1200" dirty="0">
                          <a:effectLst/>
                        </a:rPr>
                        <a:t>hoàn</a:t>
                      </a:r>
                      <a:r>
                        <a:rPr lang="vi-VN" sz="1200" spc="-10" dirty="0">
                          <a:effectLst/>
                        </a:rPr>
                        <a:t> </a:t>
                      </a:r>
                      <a:r>
                        <a:rPr lang="vi-VN" sz="1200" dirty="0">
                          <a:effectLst/>
                        </a:rPr>
                        <a:t>vốn</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spc="-5" dirty="0">
                          <a:effectLst/>
                          <a:latin typeface="Arial" panose="020B0604020202020204" pitchFamily="34" charset="0"/>
                        </a:rPr>
                        <a:t>N</a:t>
                      </a:r>
                      <a:r>
                        <a:rPr lang="vi-VN" sz="1200" dirty="0">
                          <a:effectLst/>
                        </a:rPr>
                        <a:t>ăm</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25674553"/>
                  </a:ext>
                </a:extLst>
              </a:tr>
              <a:tr h="209243">
                <a:tc>
                  <a:txBody>
                    <a:bodyPr/>
                    <a:lstStyle/>
                    <a:p>
                      <a:pPr marL="36195" marR="36195" indent="0" algn="l">
                        <a:lnSpc>
                          <a:spcPct val="120000"/>
                        </a:lnSpc>
                        <a:spcBef>
                          <a:spcPts val="480"/>
                        </a:spcBef>
                        <a:spcAft>
                          <a:spcPts val="480"/>
                        </a:spcAft>
                      </a:pPr>
                      <a:r>
                        <a:rPr lang="vi-VN" sz="1200" spc="-5" dirty="0">
                          <a:effectLst/>
                          <a:latin typeface="Arial" panose="020B0604020202020204" pitchFamily="34" charset="0"/>
                        </a:rPr>
                        <a:t>H</a:t>
                      </a:r>
                      <a:r>
                        <a:rPr lang="vi-VN" sz="1200" dirty="0">
                          <a:effectLst/>
                        </a:rPr>
                        <a:t>ệ</a:t>
                      </a:r>
                      <a:r>
                        <a:rPr lang="vi-VN" sz="1200" spc="5" dirty="0">
                          <a:effectLst/>
                        </a:rPr>
                        <a:t> s</a:t>
                      </a:r>
                      <a:r>
                        <a:rPr lang="vi-VN" sz="1200" dirty="0">
                          <a:effectLst/>
                        </a:rPr>
                        <a:t>ố ho</a:t>
                      </a:r>
                      <a:r>
                        <a:rPr lang="vi-VN" sz="1200" spc="-10" dirty="0">
                          <a:effectLst/>
                        </a:rPr>
                        <a:t>à</a:t>
                      </a:r>
                      <a:r>
                        <a:rPr lang="vi-VN" sz="1200" dirty="0">
                          <a:effectLst/>
                        </a:rPr>
                        <a:t>n vốn </a:t>
                      </a:r>
                      <a:r>
                        <a:rPr lang="vi-VN" sz="1200" spc="-10" dirty="0">
                          <a:effectLst/>
                        </a:rPr>
                        <a:t>n</a:t>
                      </a:r>
                      <a:r>
                        <a:rPr lang="vi-VN" sz="1200" dirty="0">
                          <a:effectLst/>
                        </a:rPr>
                        <a:t>ội</a:t>
                      </a:r>
                      <a:r>
                        <a:rPr lang="vi-VN" sz="1200" spc="-5" dirty="0">
                          <a:effectLst/>
                        </a:rPr>
                        <a:t> </a:t>
                      </a:r>
                      <a:r>
                        <a:rPr lang="vi-VN" sz="1200" spc="5" dirty="0">
                          <a:effectLst/>
                        </a:rPr>
                        <a:t>t</a:t>
                      </a:r>
                      <a:r>
                        <a:rPr lang="vi-VN" sz="1200" spc="-5" dirty="0">
                          <a:effectLst/>
                        </a:rPr>
                        <a:t>ạ</a:t>
                      </a:r>
                      <a:r>
                        <a:rPr lang="vi-VN" sz="1200" dirty="0">
                          <a:effectLst/>
                        </a:rPr>
                        <a:t>i</a:t>
                      </a:r>
                      <a:r>
                        <a:rPr lang="vi-VN" sz="1200" spc="5" dirty="0">
                          <a:effectLst/>
                        </a:rPr>
                        <a:t> </a:t>
                      </a:r>
                      <a:r>
                        <a:rPr lang="vi-VN" sz="1200" spc="-10" dirty="0">
                          <a:effectLst/>
                        </a:rPr>
                        <a:t>I</a:t>
                      </a:r>
                      <a:r>
                        <a:rPr lang="vi-VN" sz="1200" spc="-5" dirty="0">
                          <a:effectLst/>
                        </a:rPr>
                        <a:t>R</a:t>
                      </a:r>
                      <a:r>
                        <a:rPr lang="vi-VN" sz="1200" dirty="0">
                          <a:effectLst/>
                        </a:rPr>
                        <a:t>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32,6</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858826853"/>
                  </a:ext>
                </a:extLst>
              </a:tr>
            </a:tbl>
          </a:graphicData>
        </a:graphic>
      </p:graphicFrame>
    </p:spTree>
    <p:extLst>
      <p:ext uri="{BB962C8B-B14F-4D97-AF65-F5344CB8AC3E}">
        <p14:creationId xmlns:p14="http://schemas.microsoft.com/office/powerpoint/2010/main" val="9434616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pic>
        <p:nvPicPr>
          <p:cNvPr id="4" name="Picture 4" descr="Hệ điều khiển 2.png">
            <a:extLst>
              <a:ext uri="{FF2B5EF4-FFF2-40B4-BE49-F238E27FC236}">
                <a16:creationId xmlns:a16="http://schemas.microsoft.com/office/drawing/2014/main" id="{DB9F7CA6-0F25-B728-2833-785E1AD465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8740" y="1700875"/>
            <a:ext cx="5478300" cy="247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ệ điều khiển.png">
            <a:extLst>
              <a:ext uri="{FF2B5EF4-FFF2-40B4-BE49-F238E27FC236}">
                <a16:creationId xmlns:a16="http://schemas.microsoft.com/office/drawing/2014/main" id="{D7BD8A29-6D61-DEAA-9B4B-710F19EF16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24633" y="1700875"/>
            <a:ext cx="3915824" cy="247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251CD62F-D22A-6596-A6DA-4AF6D629571A}"/>
              </a:ext>
            </a:extLst>
          </p:cNvPr>
          <p:cNvSpPr>
            <a:spLocks noChangeArrowheads="1"/>
          </p:cNvSpPr>
          <p:nvPr/>
        </p:nvSpPr>
        <p:spPr bwMode="auto">
          <a:xfrm>
            <a:off x="1879840" y="4870932"/>
            <a:ext cx="8534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sz="2400">
                <a:latin typeface="Arial" panose="020B0604020202020204" pitchFamily="34" charset="0"/>
                <a:ea typeface="#9Slide02 Noi dung dai" panose="020B0604020202020204" charset="0"/>
                <a:cs typeface="Arial" panose="020B0604020202020204" pitchFamily="34" charset="0"/>
              </a:rPr>
              <a:t>Bố trí mạch điều khiển chiếu sáng</a:t>
            </a:r>
            <a:endParaRPr lang="en-US" altLang="en-US" sz="44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324533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4"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grpSp>
        <p:nvGrpSpPr>
          <p:cNvPr id="7" name="Group 11">
            <a:extLst>
              <a:ext uri="{FF2B5EF4-FFF2-40B4-BE49-F238E27FC236}">
                <a16:creationId xmlns:a16="http://schemas.microsoft.com/office/drawing/2014/main" id="{6EFAC1E3-E7EA-6594-5E52-755FF6F61AD8}"/>
              </a:ext>
            </a:extLst>
          </p:cNvPr>
          <p:cNvGrpSpPr>
            <a:grpSpLocks/>
          </p:cNvGrpSpPr>
          <p:nvPr/>
        </p:nvGrpSpPr>
        <p:grpSpPr bwMode="auto">
          <a:xfrm>
            <a:off x="2024064" y="1908175"/>
            <a:ext cx="1716087" cy="3092450"/>
            <a:chOff x="427038" y="908050"/>
            <a:chExt cx="1716070" cy="3092454"/>
          </a:xfrm>
        </p:grpSpPr>
        <p:pic>
          <p:nvPicPr>
            <p:cNvPr id="8" name="Picture 3">
              <a:extLst>
                <a:ext uri="{FF2B5EF4-FFF2-40B4-BE49-F238E27FC236}">
                  <a16:creationId xmlns:a16="http://schemas.microsoft.com/office/drawing/2014/main" id="{1D69F7B0-E4CD-2374-85DA-CB58D4452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8" y="908050"/>
              <a:ext cx="1552575"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576E8B20-BDF0-DD9C-9BE6-44BC5039684D}"/>
                </a:ext>
              </a:extLst>
            </p:cNvPr>
            <p:cNvSpPr/>
            <p:nvPr/>
          </p:nvSpPr>
          <p:spPr>
            <a:xfrm>
              <a:off x="428625" y="3714754"/>
              <a:ext cx="171448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smtClean="0">
                  <a:solidFill>
                    <a:schemeClr val="tx1"/>
                  </a:solidFill>
                  <a:latin typeface="Arial" panose="020B0604020202020204" pitchFamily="34" charset="0"/>
                </a:rPr>
                <a:t>Rơ le thời gian</a:t>
              </a:r>
              <a:endParaRPr lang="en-US" sz="1600" dirty="0">
                <a:solidFill>
                  <a:schemeClr val="tx1"/>
                </a:solidFill>
                <a:latin typeface="Arial" panose="020B0604020202020204" pitchFamily="34" charset="0"/>
              </a:endParaRPr>
            </a:p>
          </p:txBody>
        </p:sp>
      </p:grpSp>
      <p:grpSp>
        <p:nvGrpSpPr>
          <p:cNvPr id="10" name="Group 12">
            <a:extLst>
              <a:ext uri="{FF2B5EF4-FFF2-40B4-BE49-F238E27FC236}">
                <a16:creationId xmlns:a16="http://schemas.microsoft.com/office/drawing/2014/main" id="{A65533B3-CA62-8CA9-50D1-19BE322B021F}"/>
              </a:ext>
            </a:extLst>
          </p:cNvPr>
          <p:cNvGrpSpPr>
            <a:grpSpLocks/>
          </p:cNvGrpSpPr>
          <p:nvPr/>
        </p:nvGrpSpPr>
        <p:grpSpPr bwMode="auto">
          <a:xfrm>
            <a:off x="3817939" y="1960564"/>
            <a:ext cx="1628775" cy="2947987"/>
            <a:chOff x="2222500" y="981075"/>
            <a:chExt cx="1628775" cy="2947991"/>
          </a:xfrm>
        </p:grpSpPr>
        <p:pic>
          <p:nvPicPr>
            <p:cNvPr id="11" name="Picture 4">
              <a:extLst>
                <a:ext uri="{FF2B5EF4-FFF2-40B4-BE49-F238E27FC236}">
                  <a16:creationId xmlns:a16="http://schemas.microsoft.com/office/drawing/2014/main" id="{95653064-EE48-6C16-68B4-58BC93793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00" y="981075"/>
              <a:ext cx="16287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87CCDD86-6CEA-BB3E-D025-60030FE8D62A}"/>
                </a:ext>
              </a:extLst>
            </p:cNvPr>
            <p:cNvSpPr/>
            <p:nvPr/>
          </p:nvSpPr>
          <p:spPr>
            <a:xfrm>
              <a:off x="2286000" y="3643316"/>
              <a:ext cx="1500187"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smtClean="0">
                  <a:solidFill>
                    <a:schemeClr val="tx1"/>
                  </a:solidFill>
                  <a:latin typeface="Arial" panose="020B0604020202020204" pitchFamily="34" charset="0"/>
                </a:rPr>
                <a:t>Cảm biến chuyển động</a:t>
              </a:r>
              <a:endParaRPr lang="en-US" sz="1600" dirty="0">
                <a:solidFill>
                  <a:schemeClr val="tx1"/>
                </a:solidFill>
                <a:latin typeface="Arial" panose="020B0604020202020204" pitchFamily="34" charset="0"/>
              </a:endParaRPr>
            </a:p>
          </p:txBody>
        </p:sp>
      </p:grpSp>
      <p:grpSp>
        <p:nvGrpSpPr>
          <p:cNvPr id="13" name="Group 13">
            <a:extLst>
              <a:ext uri="{FF2B5EF4-FFF2-40B4-BE49-F238E27FC236}">
                <a16:creationId xmlns:a16="http://schemas.microsoft.com/office/drawing/2014/main" id="{5F1EB205-B9BD-14FD-BB69-EAD64AED595C}"/>
              </a:ext>
            </a:extLst>
          </p:cNvPr>
          <p:cNvGrpSpPr>
            <a:grpSpLocks/>
          </p:cNvGrpSpPr>
          <p:nvPr/>
        </p:nvGrpSpPr>
        <p:grpSpPr bwMode="auto">
          <a:xfrm>
            <a:off x="5561014" y="1960564"/>
            <a:ext cx="2693987" cy="3019425"/>
            <a:chOff x="3965575" y="981075"/>
            <a:chExt cx="2693988" cy="3019429"/>
          </a:xfrm>
        </p:grpSpPr>
        <p:pic>
          <p:nvPicPr>
            <p:cNvPr id="14" name="Picture 5">
              <a:extLst>
                <a:ext uri="{FF2B5EF4-FFF2-40B4-BE49-F238E27FC236}">
                  <a16:creationId xmlns:a16="http://schemas.microsoft.com/office/drawing/2014/main" id="{5B6ACF9E-AAA9-24C3-A8C5-2A913DF799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5575" y="981075"/>
              <a:ext cx="269398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7F7E0745-59A8-A377-572E-AD62A9A91ED6}"/>
                </a:ext>
              </a:extLst>
            </p:cNvPr>
            <p:cNvSpPr/>
            <p:nvPr/>
          </p:nvSpPr>
          <p:spPr>
            <a:xfrm>
              <a:off x="4500562" y="3643316"/>
              <a:ext cx="1357314"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smtClean="0">
                  <a:solidFill>
                    <a:schemeClr val="tx1"/>
                  </a:solidFill>
                  <a:latin typeface="Arial" panose="020B0604020202020204" pitchFamily="34" charset="0"/>
                </a:rPr>
                <a:t>Cảm biến quang</a:t>
              </a:r>
              <a:endParaRPr lang="en-US" sz="1600" dirty="0">
                <a:solidFill>
                  <a:schemeClr val="tx1"/>
                </a:solidFill>
                <a:latin typeface="Arial" panose="020B0604020202020204" pitchFamily="34" charset="0"/>
              </a:endParaRPr>
            </a:p>
          </p:txBody>
        </p:sp>
      </p:grpSp>
      <p:grpSp>
        <p:nvGrpSpPr>
          <p:cNvPr id="16" name="Group 14">
            <a:extLst>
              <a:ext uri="{FF2B5EF4-FFF2-40B4-BE49-F238E27FC236}">
                <a16:creationId xmlns:a16="http://schemas.microsoft.com/office/drawing/2014/main" id="{746AE8BD-6B95-9D93-A91C-8F2D8CA25D75}"/>
              </a:ext>
            </a:extLst>
          </p:cNvPr>
          <p:cNvGrpSpPr>
            <a:grpSpLocks/>
          </p:cNvGrpSpPr>
          <p:nvPr/>
        </p:nvGrpSpPr>
        <p:grpSpPr bwMode="auto">
          <a:xfrm>
            <a:off x="8174039" y="2320925"/>
            <a:ext cx="2459037" cy="2230438"/>
            <a:chOff x="6650038" y="1341438"/>
            <a:chExt cx="2459037" cy="2230438"/>
          </a:xfrm>
        </p:grpSpPr>
        <p:pic>
          <p:nvPicPr>
            <p:cNvPr id="17" name="Picture 6">
              <a:extLst>
                <a:ext uri="{FF2B5EF4-FFF2-40B4-BE49-F238E27FC236}">
                  <a16:creationId xmlns:a16="http://schemas.microsoft.com/office/drawing/2014/main" id="{1C79334F-4069-D3FE-2A15-14C09BA07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0038" y="1341438"/>
              <a:ext cx="2459037"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368F0038-47F0-AC39-A358-676449574082}"/>
                </a:ext>
              </a:extLst>
            </p:cNvPr>
            <p:cNvSpPr/>
            <p:nvPr/>
          </p:nvSpPr>
          <p:spPr>
            <a:xfrm>
              <a:off x="6858000" y="3214688"/>
              <a:ext cx="2143125"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smtClean="0">
                  <a:solidFill>
                    <a:schemeClr val="tx1"/>
                  </a:solidFill>
                  <a:latin typeface="Arial" panose="020B0604020202020204" pitchFamily="34" charset="0"/>
                </a:rPr>
                <a:t>Cảm biến đa chức năng 360 độ</a:t>
              </a:r>
              <a:endParaRPr lang="en-US" sz="1600" dirty="0">
                <a:solidFill>
                  <a:schemeClr val="tx1"/>
                </a:solidFill>
                <a:latin typeface="Arial" panose="020B0604020202020204" pitchFamily="34" charset="0"/>
              </a:endParaRPr>
            </a:p>
          </p:txBody>
        </p:sp>
      </p:grpSp>
      <p:sp>
        <p:nvSpPr>
          <p:cNvPr id="20"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sp>
        <p:nvSpPr>
          <p:cNvPr id="21" name="Rectangle 20">
            <a:extLst>
              <a:ext uri="{FF2B5EF4-FFF2-40B4-BE49-F238E27FC236}">
                <a16:creationId xmlns:a16="http://schemas.microsoft.com/office/drawing/2014/main" id="{19A76855-54B4-E0BE-EC4E-69A6FDA9A5C5}"/>
              </a:ext>
            </a:extLst>
          </p:cNvPr>
          <p:cNvSpPr>
            <a:spLocks noChangeArrowheads="1"/>
          </p:cNvSpPr>
          <p:nvPr/>
        </p:nvSpPr>
        <p:spPr bwMode="auto">
          <a:xfrm>
            <a:off x="1298980" y="5517335"/>
            <a:ext cx="9226146"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sz="2400" dirty="0" err="1">
                <a:latin typeface="Arial" panose="020B0604020202020204" pitchFamily="34" charset="0"/>
                <a:ea typeface="#9Slide02 Noi dung dai" panose="020B0604020202020204" charset="0"/>
                <a:cs typeface="Arial" panose="020B0604020202020204" pitchFamily="34" charset="0"/>
              </a:rPr>
              <a:t>Sử</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dirty="0" err="1">
                <a:latin typeface="Arial" panose="020B0604020202020204" pitchFamily="34" charset="0"/>
                <a:ea typeface="#9Slide02 Noi dung dai" panose="020B0604020202020204" charset="0"/>
                <a:cs typeface="Arial" panose="020B0604020202020204" pitchFamily="34" charset="0"/>
              </a:rPr>
              <a:t>dụng</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dirty="0" err="1">
                <a:latin typeface="Arial" panose="020B0604020202020204" pitchFamily="34" charset="0"/>
                <a:ea typeface="#9Slide02 Noi dung dai" panose="020B0604020202020204" charset="0"/>
                <a:cs typeface="Arial" panose="020B0604020202020204" pitchFamily="34" charset="0"/>
              </a:rPr>
              <a:t>hệ</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dirty="0" err="1">
                <a:latin typeface="Arial" panose="020B0604020202020204" pitchFamily="34" charset="0"/>
                <a:ea typeface="#9Slide02 Noi dung dai" panose="020B0604020202020204" charset="0"/>
                <a:cs typeface="Arial" panose="020B0604020202020204" pitchFamily="34" charset="0"/>
              </a:rPr>
              <a:t>điều</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err="1">
                <a:latin typeface="Arial" panose="020B0604020202020204" pitchFamily="34" charset="0"/>
                <a:ea typeface="#9Slide02 Noi dung dai" panose="020B0604020202020204" charset="0"/>
                <a:cs typeface="Arial" panose="020B0604020202020204" pitchFamily="34" charset="0"/>
              </a:rPr>
              <a:t>khiển</a:t>
            </a:r>
            <a:r>
              <a:rPr lang="en-US" altLang="en-US" sz="2400">
                <a:latin typeface="Arial" panose="020B0604020202020204" pitchFamily="34" charset="0"/>
                <a:ea typeface="#9Slide02 Noi dung dai" panose="020B0604020202020204" charset="0"/>
                <a:cs typeface="Arial" panose="020B0604020202020204" pitchFamily="34" charset="0"/>
              </a:rPr>
              <a:t> </a:t>
            </a:r>
            <a:r>
              <a:rPr lang="en-US" altLang="en-US" sz="2400" smtClean="0">
                <a:latin typeface="Arial" panose="020B0604020202020204" pitchFamily="34" charset="0"/>
                <a:ea typeface="#9Slide02 Noi dung dai" panose="020B0604020202020204" charset="0"/>
                <a:cs typeface="Arial" panose="020B0604020202020204" pitchFamily="34" charset="0"/>
              </a:rPr>
              <a:t>chiếu </a:t>
            </a:r>
            <a:r>
              <a:rPr lang="en-US" altLang="en-US" sz="2400" dirty="0" err="1">
                <a:latin typeface="Arial" panose="020B0604020202020204" pitchFamily="34" charset="0"/>
                <a:ea typeface="#9Slide02 Noi dung dai" panose="020B0604020202020204" charset="0"/>
                <a:cs typeface="Arial" panose="020B0604020202020204" pitchFamily="34" charset="0"/>
              </a:rPr>
              <a:t>sáng</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dirty="0" err="1">
                <a:latin typeface="Arial" panose="020B0604020202020204" pitchFamily="34" charset="0"/>
                <a:ea typeface="#9Slide02 Noi dung dai" panose="020B0604020202020204" charset="0"/>
                <a:cs typeface="Arial" panose="020B0604020202020204" pitchFamily="34" charset="0"/>
              </a:rPr>
              <a:t>tự</a:t>
            </a:r>
            <a:r>
              <a:rPr lang="en-US" altLang="en-US" sz="2400" dirty="0">
                <a:latin typeface="Arial" panose="020B0604020202020204" pitchFamily="34" charset="0"/>
                <a:ea typeface="#9Slide02 Noi dung dai" panose="020B0604020202020204" charset="0"/>
                <a:cs typeface="Arial" panose="020B0604020202020204" pitchFamily="34" charset="0"/>
              </a:rPr>
              <a:t> </a:t>
            </a:r>
            <a:r>
              <a:rPr lang="en-US" altLang="en-US" sz="2400" dirty="0" err="1">
                <a:latin typeface="Arial" panose="020B0604020202020204" pitchFamily="34" charset="0"/>
                <a:ea typeface="#9Slide02 Noi dung dai" panose="020B0604020202020204" charset="0"/>
                <a:cs typeface="Arial" panose="020B0604020202020204" pitchFamily="34" charset="0"/>
              </a:rPr>
              <a:t>động</a:t>
            </a:r>
            <a:endParaRPr lang="en-US" altLang="en-US" sz="32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292614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4"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ox(in)">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000" b="1" smtClean="0">
                <a:solidFill>
                  <a:srgbClr val="FF0000"/>
                </a:solidFill>
                <a:latin typeface="Arial" panose="020B0604020202020204" pitchFamily="34" charset="0"/>
                <a:ea typeface="#9Slide02 Noi dung dai" panose="020B0604020202020204" charset="0"/>
                <a:cs typeface="Arial" panose="020B0604020202020204" pitchFamily="34" charset="0"/>
              </a:rPr>
              <a:t>Trường hợp nghiên cứu: Sử dụng cảm biến chuyển động</a:t>
            </a:r>
            <a:endParaRPr lang="en-US" altLang="en-US" sz="2000" b="1" dirty="0">
              <a:solidFill>
                <a:srgbClr val="FF0000"/>
              </a:solidFill>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r>
              <a:rPr lang="vi-VN" altLang="en-US" sz="2000">
                <a:latin typeface="Arial" panose="020B0604020202020204" pitchFamily="34" charset="0"/>
                <a:ea typeface="#9Slide02 Noi dung dai" panose="020B0604020202020204" charset="0"/>
                <a:cs typeface="Arial" panose="020B0604020202020204" pitchFamily="34" charset="0"/>
              </a:rPr>
              <a:t>Điểm ứng dụng: </a:t>
            </a:r>
          </a:p>
          <a:p>
            <a:pPr lvl="1" algn="just">
              <a:buClrTx/>
            </a:pPr>
            <a:r>
              <a:rPr lang="vi-VN" altLang="en-US">
                <a:latin typeface="Arial" panose="020B0604020202020204" pitchFamily="34" charset="0"/>
                <a:ea typeface="#9Slide02 Noi dung dai" panose="020B0604020202020204" charset="0"/>
                <a:cs typeface="Arial" panose="020B0604020202020204" pitchFamily="34" charset="0"/>
              </a:rPr>
              <a:t>Được xem xét để kiểm soát ánh sáng ở những khu vực không có người, chẳng hạn như nhà vệ sinh, cầu thang, hành lang, v.v. nên có thể không cần thiết phải chiếu sáng</a:t>
            </a:r>
          </a:p>
          <a:p>
            <a:pPr lvl="1" algn="just">
              <a:buClrTx/>
            </a:pPr>
            <a:r>
              <a:rPr lang="vi-VN" altLang="en-US">
                <a:latin typeface="Arial" panose="020B0604020202020204" pitchFamily="34" charset="0"/>
                <a:ea typeface="#9Slide02 Noi dung dai" panose="020B0604020202020204" charset="0"/>
                <a:cs typeface="Arial" panose="020B0604020202020204" pitchFamily="34" charset="0"/>
              </a:rPr>
              <a:t>Được xem xét bật thiết bị chiếu sáng mặc dù đó là khu vực không cần thiết phải chiếu sáng ban ngày bằng ánh sáng tự nhiên</a:t>
            </a:r>
          </a:p>
          <a:p>
            <a:pPr marL="342900" indent="-342900" algn="just">
              <a:lnSpc>
                <a:spcPct val="100000"/>
              </a:lnSpc>
              <a:buClrTx/>
            </a:pPr>
            <a:r>
              <a:rPr lang="en-US" altLang="en-US" sz="2000" smtClean="0">
                <a:latin typeface="Arial" panose="020B0604020202020204" pitchFamily="34" charset="0"/>
                <a:ea typeface="#9Slide02 Noi dung dai" panose="020B0604020202020204" charset="0"/>
                <a:cs typeface="Arial" panose="020B0604020202020204" pitchFamily="34" charset="0"/>
              </a:rPr>
              <a:t>Phương pháp phân tích và đo lường:</a:t>
            </a:r>
            <a:endParaRPr lang="en-US" altLang="en-US" sz="2000" dirty="0">
              <a:latin typeface="Arial" panose="020B0604020202020204" pitchFamily="34" charset="0"/>
              <a:ea typeface="#9Slide02 Noi dung dai" panose="020B0604020202020204" charset="0"/>
              <a:cs typeface="Arial" panose="020B0604020202020204" pitchFamily="34" charset="0"/>
            </a:endParaRPr>
          </a:p>
          <a:p>
            <a:pPr lvl="1" algn="just">
              <a:buClrTx/>
            </a:pPr>
            <a:r>
              <a:rPr lang="vi-VN" altLang="en-US" smtClean="0">
                <a:latin typeface="Arial" panose="020B0604020202020204" pitchFamily="34" charset="0"/>
                <a:ea typeface="#9Slide02 Noi dung dai" panose="020B0604020202020204" charset="0"/>
                <a:cs typeface="Arial" panose="020B0604020202020204" pitchFamily="34" charset="0"/>
              </a:rPr>
              <a:t>Xác </a:t>
            </a:r>
            <a:r>
              <a:rPr lang="vi-VN" altLang="en-US">
                <a:latin typeface="Arial" panose="020B0604020202020204" pitchFamily="34" charset="0"/>
                <a:ea typeface="#9Slide02 Noi dung dai" panose="020B0604020202020204" charset="0"/>
                <a:cs typeface="Arial" panose="020B0604020202020204" pitchFamily="34" charset="0"/>
              </a:rPr>
              <a:t>định các thiết bị chiếu sáng hoặc khu vực bật đèn vào những thời điểm không cần thiết khi không có </a:t>
            </a:r>
            <a:r>
              <a:rPr lang="vi-VN" altLang="en-US" smtClean="0">
                <a:latin typeface="Arial" panose="020B0604020202020204" pitchFamily="34" charset="0"/>
                <a:ea typeface="#9Slide02 Noi dung dai" panose="020B0604020202020204" charset="0"/>
                <a:cs typeface="Arial" panose="020B0604020202020204" pitchFamily="34" charset="0"/>
              </a:rPr>
              <a:t>người</a:t>
            </a:r>
            <a:endParaRPr lang="en-US" altLang="en-US" smtClean="0">
              <a:latin typeface="Arial" panose="020B0604020202020204" pitchFamily="34" charset="0"/>
              <a:ea typeface="#9Slide02 Noi dung dai" panose="020B0604020202020204" charset="0"/>
              <a:cs typeface="Arial" panose="020B0604020202020204" pitchFamily="34" charset="0"/>
            </a:endParaRPr>
          </a:p>
          <a:p>
            <a:pPr lvl="1" algn="just">
              <a:buClrTx/>
            </a:pPr>
            <a:r>
              <a:rPr lang="vi-VN" altLang="en-US" smtClean="0">
                <a:latin typeface="Arial" panose="020B0604020202020204" pitchFamily="34" charset="0"/>
                <a:ea typeface="#9Slide02 Noi dung dai" panose="020B0604020202020204" charset="0"/>
                <a:cs typeface="Arial" panose="020B0604020202020204" pitchFamily="34" charset="0"/>
              </a:rPr>
              <a:t>Xác </a:t>
            </a:r>
            <a:r>
              <a:rPr lang="vi-VN" altLang="en-US">
                <a:latin typeface="Arial" panose="020B0604020202020204" pitchFamily="34" charset="0"/>
                <a:ea typeface="#9Slide02 Noi dung dai" panose="020B0604020202020204" charset="0"/>
                <a:cs typeface="Arial" panose="020B0604020202020204" pitchFamily="34" charset="0"/>
              </a:rPr>
              <a:t>định các thiết bị chiếu sáng hoặc khu vực bật đèn dù không cần chiếu sáng vào ban ngày do ánh sáng tự </a:t>
            </a:r>
            <a:r>
              <a:rPr lang="vi-VN" altLang="en-US" smtClean="0">
                <a:latin typeface="Arial" panose="020B0604020202020204" pitchFamily="34" charset="0"/>
                <a:ea typeface="#9Slide02 Noi dung dai" panose="020B0604020202020204" charset="0"/>
                <a:cs typeface="Arial" panose="020B0604020202020204" pitchFamily="34" charset="0"/>
              </a:rPr>
              <a:t>nhiên</a:t>
            </a:r>
            <a:endParaRPr lang="en-US" altLang="en-US" smtClean="0">
              <a:latin typeface="Arial" panose="020B0604020202020204" pitchFamily="34" charset="0"/>
              <a:ea typeface="#9Slide02 Noi dung dai" panose="020B0604020202020204" charset="0"/>
              <a:cs typeface="Arial" panose="020B0604020202020204" pitchFamily="34" charset="0"/>
            </a:endParaRPr>
          </a:p>
          <a:p>
            <a:pPr lvl="1" algn="just">
              <a:buClrTx/>
            </a:pPr>
            <a:r>
              <a:rPr lang="vi-VN" altLang="en-US" smtClean="0">
                <a:latin typeface="Arial" panose="020B0604020202020204" pitchFamily="34" charset="0"/>
                <a:ea typeface="#9Slide02 Noi dung dai" panose="020B0604020202020204" charset="0"/>
                <a:cs typeface="Arial" panose="020B0604020202020204" pitchFamily="34" charset="0"/>
              </a:rPr>
              <a:t>Để </a:t>
            </a:r>
            <a:r>
              <a:rPr lang="vi-VN" altLang="en-US">
                <a:latin typeface="Arial" panose="020B0604020202020204" pitchFamily="34" charset="0"/>
                <a:ea typeface="#9Slide02 Noi dung dai" panose="020B0604020202020204" charset="0"/>
                <a:cs typeface="Arial" panose="020B0604020202020204" pitchFamily="34" charset="0"/>
              </a:rPr>
              <a:t>tính toán hiệu quả tiết kiệm, xác định công suất, số lượng lắp đặt, lượng chiếu sáng và thời gian chiếu sáng không cần thiết của các thiết bị chiếu sáng tại khu vực áp dụng</a:t>
            </a:r>
          </a:p>
          <a:p>
            <a:pPr algn="just">
              <a:lnSpc>
                <a:spcPct val="100000"/>
              </a:lnSpc>
              <a:buClrTx/>
              <a:buNone/>
            </a:pPr>
            <a:endParaRPr lang="en-US" altLang="en-US" sz="2000" dirty="0">
              <a:latin typeface="Arial" panose="020B0604020202020204" pitchFamily="34" charset="0"/>
              <a:ea typeface="#9Slide02 Noi dung dai" panose="020B0604020202020204" charset="0"/>
              <a:cs typeface="Arial" panose="020B0604020202020204" pitchFamily="34" charset="0"/>
            </a:endParaRPr>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spTree>
    <p:extLst>
      <p:ext uri="{BB962C8B-B14F-4D97-AF65-F5344CB8AC3E}">
        <p14:creationId xmlns:p14="http://schemas.microsoft.com/office/powerpoint/2010/main" val="18654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KHÁI NIỆM</a:t>
            </a:r>
            <a:endParaRPr lang="en-US" dirty="0">
              <a:latin typeface="+mn-lt"/>
              <a:cs typeface="Times New Roman" panose="02020603050405020304" pitchFamily="18" charset="0"/>
            </a:endParaRPr>
          </a:p>
        </p:txBody>
      </p:sp>
      <p:sp>
        <p:nvSpPr>
          <p:cNvPr id="7" name="Rectangle 6"/>
          <p:cNvSpPr/>
          <p:nvPr/>
        </p:nvSpPr>
        <p:spPr>
          <a:xfrm>
            <a:off x="517340" y="1364511"/>
            <a:ext cx="11123117" cy="1323439"/>
          </a:xfrm>
          <a:prstGeom prst="rect">
            <a:avLst/>
          </a:prstGeom>
        </p:spPr>
        <p:txBody>
          <a:bodyPr wrap="square">
            <a:spAutoFit/>
          </a:bodyPr>
          <a:lstStyle/>
          <a:p>
            <a:pPr algn="just">
              <a:buSzPts val="1800"/>
              <a:buFont typeface="Arial" panose="020B0604020202020204" pitchFamily="34" charset="0"/>
              <a:buNone/>
            </a:pPr>
            <a:r>
              <a:rPr lang="vi-VN" altLang="en-US" sz="2000" b="1">
                <a:solidFill>
                  <a:srgbClr val="FF0000"/>
                </a:solidFill>
              </a:rPr>
              <a:t>Cường độ sáng </a:t>
            </a:r>
            <a:r>
              <a:rPr lang="vi-VN" altLang="en-US" sz="2000"/>
              <a:t>là quang thông phát ra hướng theo một góc khối </a:t>
            </a:r>
            <a:r>
              <a:rPr lang="el-GR" altLang="en-US" sz="2000">
                <a:latin typeface="Arial" panose="020B0604020202020204" pitchFamily="34" charset="0"/>
              </a:rPr>
              <a:t>Ω </a:t>
            </a:r>
            <a:r>
              <a:rPr lang="vi-VN" altLang="en-US" sz="2000"/>
              <a:t>nào đó.</a:t>
            </a:r>
            <a:r>
              <a:rPr lang="en-US" altLang="en-US" sz="2000">
                <a:latin typeface="Arial" panose="020B0604020202020204" pitchFamily="34" charset="0"/>
              </a:rPr>
              <a:t> </a:t>
            </a:r>
            <a:r>
              <a:rPr lang="vi-VN" altLang="en-US" sz="2000"/>
              <a:t>Đơn vị đo cường độ sáng là candela (cd). Candela là đơn vị cơ bản nhất trong công nghệ chiếu sáng cho tất cả các đơn vị khác. 1 candela cho biết một nguồn sáng phát ra 1 lumen thẳng hướng trong một góc khối.</a:t>
            </a:r>
            <a:endParaRPr lang="en-US" altLang="en-US" sz="2000" dirty="0">
              <a:latin typeface="Arial" panose="020B0604020202020204" pitchFamily="34" charset="0"/>
            </a:endParaRPr>
          </a:p>
        </p:txBody>
      </p:sp>
      <p:pic>
        <p:nvPicPr>
          <p:cNvPr id="8" name="Picture 7">
            <a:extLst>
              <a:ext uri="{FF2B5EF4-FFF2-40B4-BE49-F238E27FC236}">
                <a16:creationId xmlns:a16="http://schemas.microsoft.com/office/drawing/2014/main" id="{0A2E41AB-905E-192D-2447-D87A18CEB922}"/>
              </a:ext>
            </a:extLst>
          </p:cNvPr>
          <p:cNvPicPr/>
          <p:nvPr/>
        </p:nvPicPr>
        <p:blipFill>
          <a:blip r:embed="rId3"/>
          <a:srcRect/>
          <a:stretch>
            <a:fillRect/>
          </a:stretch>
        </p:blipFill>
        <p:spPr>
          <a:xfrm>
            <a:off x="6078896" y="3048351"/>
            <a:ext cx="4419600" cy="3028446"/>
          </a:xfrm>
          <a:prstGeom prst="rect">
            <a:avLst/>
          </a:prstGeom>
          <a:noFill/>
          <a:ln>
            <a:noFill/>
            <a:prstDash/>
          </a:ln>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18DEB71-22B8-C14C-0DF2-6883A1040BB4}"/>
                  </a:ext>
                </a:extLst>
              </p:cNvPr>
              <p:cNvSpPr txBox="1"/>
              <p:nvPr/>
            </p:nvSpPr>
            <p:spPr>
              <a:xfrm>
                <a:off x="1463208" y="4210971"/>
                <a:ext cx="3881028" cy="70320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b="0" i="0" smtClean="0">
                          <a:solidFill>
                            <a:schemeClr val="tx1"/>
                          </a:solidFill>
                          <a:latin typeface="Cambria Math" panose="02040503050406030204" pitchFamily="18" charset="0"/>
                          <a:ea typeface="Cambria Math" panose="02040503050406030204" pitchFamily="18" charset="0"/>
                        </a:rPr>
                        <m:t>I</m:t>
                      </m:r>
                      <m:r>
                        <a:rPr lang="en-US" sz="2400" b="0" i="0"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r>
                            <m:rPr>
                              <m:sty m:val="p"/>
                            </m:rPr>
                            <a:rPr lang="en-US" sz="2400" b="0" i="0" smtClean="0">
                              <a:solidFill>
                                <a:schemeClr val="tx1"/>
                              </a:solidFill>
                              <a:latin typeface="Cambria Math" panose="02040503050406030204" pitchFamily="18" charset="0"/>
                              <a:ea typeface="Cambria Math" panose="02040503050406030204" pitchFamily="18" charset="0"/>
                            </a:rPr>
                            <m:t>Quang</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b="0" i="0" smtClean="0">
                              <a:solidFill>
                                <a:schemeClr val="tx1"/>
                              </a:solidFill>
                              <a:latin typeface="Cambria Math" panose="02040503050406030204" pitchFamily="18" charset="0"/>
                              <a:ea typeface="Cambria Math" panose="02040503050406030204" pitchFamily="18" charset="0"/>
                            </a:rPr>
                            <m:t>th</m:t>
                          </m:r>
                          <m:r>
                            <a:rPr lang="en-US" sz="2400" b="0" i="0" smtClean="0">
                              <a:solidFill>
                                <a:schemeClr val="tx1"/>
                              </a:solidFill>
                              <a:latin typeface="Cambria Math" panose="02040503050406030204" pitchFamily="18" charset="0"/>
                              <a:ea typeface="Cambria Math" panose="02040503050406030204" pitchFamily="18" charset="0"/>
                            </a:rPr>
                            <m:t>ô</m:t>
                          </m:r>
                          <m:r>
                            <m:rPr>
                              <m:sty m:val="p"/>
                            </m:rPr>
                            <a:rPr lang="en-US" sz="2400" b="0" i="0" smtClean="0">
                              <a:solidFill>
                                <a:schemeClr val="tx1"/>
                              </a:solidFill>
                              <a:latin typeface="Cambria Math" panose="02040503050406030204" pitchFamily="18" charset="0"/>
                              <a:ea typeface="Cambria Math" panose="02040503050406030204" pitchFamily="18" charset="0"/>
                            </a:rPr>
                            <m:t>ng</m:t>
                          </m:r>
                        </m:num>
                        <m:den>
                          <m:r>
                            <m:rPr>
                              <m:sty m:val="p"/>
                            </m:rPr>
                            <a:rPr lang="en-US" sz="2400" b="0" i="0" smtClean="0">
                              <a:solidFill>
                                <a:schemeClr val="tx1"/>
                              </a:solidFill>
                              <a:latin typeface="Cambria Math" panose="02040503050406030204" pitchFamily="18" charset="0"/>
                              <a:ea typeface="Cambria Math" panose="02040503050406030204" pitchFamily="18" charset="0"/>
                            </a:rPr>
                            <m:t>G</m:t>
                          </m:r>
                          <m:r>
                            <a:rPr lang="en-US" sz="2400" b="0" i="0" smtClean="0">
                              <a:solidFill>
                                <a:schemeClr val="tx1"/>
                              </a:solidFill>
                              <a:latin typeface="Cambria Math" panose="02040503050406030204" pitchFamily="18" charset="0"/>
                              <a:ea typeface="Cambria Math" panose="02040503050406030204" pitchFamily="18" charset="0"/>
                            </a:rPr>
                            <m:t>ó</m:t>
                          </m:r>
                          <m:r>
                            <m:rPr>
                              <m:sty m:val="p"/>
                            </m:rPr>
                            <a:rPr lang="en-US" sz="2400" b="0" i="0" smtClean="0">
                              <a:solidFill>
                                <a:schemeClr val="tx1"/>
                              </a:solidFill>
                              <a:latin typeface="Cambria Math" panose="02040503050406030204" pitchFamily="18" charset="0"/>
                              <a:ea typeface="Cambria Math" panose="02040503050406030204" pitchFamily="18" charset="0"/>
                            </a:rPr>
                            <m:t>c</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b="0" i="0" smtClean="0">
                              <a:solidFill>
                                <a:schemeClr val="tx1"/>
                              </a:solidFill>
                              <a:latin typeface="Cambria Math" panose="02040503050406030204" pitchFamily="18" charset="0"/>
                              <a:ea typeface="Cambria Math" panose="02040503050406030204" pitchFamily="18" charset="0"/>
                            </a:rPr>
                            <m:t>kh</m:t>
                          </m:r>
                          <m:r>
                            <a:rPr lang="en-US" sz="2400" b="0" i="0" smtClean="0">
                              <a:solidFill>
                                <a:schemeClr val="tx1"/>
                              </a:solidFill>
                              <a:latin typeface="Cambria Math" panose="02040503050406030204" pitchFamily="18" charset="0"/>
                              <a:ea typeface="Cambria Math" panose="02040503050406030204" pitchFamily="18" charset="0"/>
                            </a:rPr>
                            <m:t>ố</m:t>
                          </m:r>
                          <m:r>
                            <m:rPr>
                              <m:sty m:val="p"/>
                            </m:rPr>
                            <a:rPr lang="en-US" sz="2400" b="0" i="0" smtClean="0">
                              <a:solidFill>
                                <a:schemeClr val="tx1"/>
                              </a:solidFill>
                              <a:latin typeface="Cambria Math" panose="02040503050406030204" pitchFamily="18" charset="0"/>
                              <a:ea typeface="Cambria Math" panose="02040503050406030204" pitchFamily="18" charset="0"/>
                            </a:rPr>
                            <m:t>i</m:t>
                          </m:r>
                        </m:den>
                      </m:f>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cd</m:t>
                      </m:r>
                      <m:r>
                        <a:rPr lang="en-US" sz="2400" b="0" i="0" smtClean="0">
                          <a:solidFill>
                            <a:schemeClr val="tx1"/>
                          </a:solidFill>
                          <a:latin typeface="Cambria Math" panose="02040503050406030204" pitchFamily="18" charset="0"/>
                          <a:ea typeface="Cambria Math" panose="02040503050406030204" pitchFamily="18" charset="0"/>
                        </a:rPr>
                        <m:t>)</m:t>
                      </m:r>
                    </m:oMath>
                  </m:oMathPara>
                </a14:m>
                <a:endParaRPr lang="en-US" sz="2400" dirty="0">
                  <a:solidFill>
                    <a:schemeClr val="tx1"/>
                  </a:solidFill>
                </a:endParaRPr>
              </a:p>
            </p:txBody>
          </p:sp>
        </mc:Choice>
        <mc:Fallback xmlns="">
          <p:sp>
            <p:nvSpPr>
              <p:cNvPr id="9" name="TextBox 8">
                <a:extLst>
                  <a:ext uri="{FF2B5EF4-FFF2-40B4-BE49-F238E27FC236}">
                    <a16:creationId xmlns:a16="http://schemas.microsoft.com/office/drawing/2014/main" id="{218DEB71-22B8-C14C-0DF2-6883A1040BB4}"/>
                  </a:ext>
                </a:extLst>
              </p:cNvPr>
              <p:cNvSpPr txBox="1">
                <a:spLocks noRot="1" noChangeAspect="1" noMove="1" noResize="1" noEditPoints="1" noAdjustHandles="1" noChangeArrowheads="1" noChangeShapeType="1" noTextEdit="1"/>
              </p:cNvSpPr>
              <p:nvPr/>
            </p:nvSpPr>
            <p:spPr>
              <a:xfrm>
                <a:off x="1463208" y="4210971"/>
                <a:ext cx="3881028" cy="703206"/>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069186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9"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400" b="1">
                <a:solidFill>
                  <a:srgbClr val="FF0000"/>
                </a:solidFill>
                <a:latin typeface="Arial" panose="020B0604020202020204" pitchFamily="34" charset="0"/>
                <a:ea typeface="#9Slide02 Noi dung dai" panose="020B0604020202020204" charset="0"/>
                <a:cs typeface="Arial" panose="020B0604020202020204" pitchFamily="34" charset="0"/>
              </a:rPr>
              <a:t>Trường hợp nghiên cứu: Sử dụng cảm biến chuyển động</a:t>
            </a:r>
          </a:p>
          <a:p>
            <a:pPr marL="342900" indent="-342900">
              <a:lnSpc>
                <a:spcPct val="100000"/>
              </a:lnSpc>
              <a:buClrTx/>
            </a:pPr>
            <a:r>
              <a:rPr lang="en-US" altLang="en-US" sz="2400" smtClean="0">
                <a:latin typeface="Arial" panose="020B0604020202020204" pitchFamily="34" charset="0"/>
                <a:ea typeface="#9Slide02 Noi dung dai" panose="020B0604020202020204" charset="0"/>
                <a:cs typeface="Arial" panose="020B0604020202020204" pitchFamily="34" charset="0"/>
              </a:rPr>
              <a:t>Hiệu suất tiết kiệm</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pPr>
            <a:r>
              <a:rPr lang="vi-VN" altLang="en-US" sz="1800">
                <a:latin typeface="Arial" panose="020B0604020202020204" pitchFamily="34" charset="0"/>
                <a:ea typeface="#9Slide02 Noi dung dai" panose="020B0604020202020204" charset="0"/>
                <a:cs typeface="Arial" panose="020B0604020202020204" pitchFamily="34" charset="0"/>
              </a:rPr>
              <a:t>Tiết kiệm điện năng tiêu thụ = [Tổng điện năng tiêu thụ (Wh) cho chiếu sáng] x [Tỷ lệ thời gian có thể được tắt bằng cảm biến phát hiện con người trong thời gian chiếu sáng (%)/100]</a:t>
            </a:r>
          </a:p>
        </p:txBody>
      </p:sp>
      <p:pic>
        <p:nvPicPr>
          <p:cNvPr id="10" name="그림 29">
            <a:extLst>
              <a:ext uri="{FF2B5EF4-FFF2-40B4-BE49-F238E27FC236}">
                <a16:creationId xmlns:a16="http://schemas.microsoft.com/office/drawing/2014/main" id="{51E903EC-F39F-A9C4-BE43-80E1E991C5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1042" y="3139757"/>
            <a:ext cx="2416175" cy="2389505"/>
          </a:xfrm>
          <a:prstGeom prst="rect">
            <a:avLst/>
          </a:prstGeom>
          <a:noFill/>
          <a:ln w="9525">
            <a:noFill/>
            <a:miter lim="800000"/>
            <a:headEnd/>
            <a:tailEnd/>
          </a:ln>
        </p:spPr>
      </p:pic>
      <p:sp>
        <p:nvSpPr>
          <p:cNvPr id="11" name="TextBox 10">
            <a:extLst>
              <a:ext uri="{FF2B5EF4-FFF2-40B4-BE49-F238E27FC236}">
                <a16:creationId xmlns:a16="http://schemas.microsoft.com/office/drawing/2014/main" id="{B42AB770-B8D1-0BBA-4CB4-ECF8E3F40A90}"/>
              </a:ext>
            </a:extLst>
          </p:cNvPr>
          <p:cNvSpPr txBox="1"/>
          <p:nvPr/>
        </p:nvSpPr>
        <p:spPr>
          <a:xfrm>
            <a:off x="3096408" y="5573493"/>
            <a:ext cx="2865096" cy="646331"/>
          </a:xfrm>
          <a:prstGeom prst="rect">
            <a:avLst/>
          </a:prstGeom>
          <a:noFill/>
        </p:spPr>
        <p:txBody>
          <a:bodyPr wrap="square">
            <a:spAutoFit/>
          </a:bodyPr>
          <a:lstStyle/>
          <a:p>
            <a:pPr algn="ctr"/>
            <a:r>
              <a:rPr lang="vi-VN"/>
              <a:t>Cảm biến người bằng phát hiện hồng ngoại</a:t>
            </a:r>
            <a:endParaRPr lang="en-US" dirty="0">
              <a:latin typeface="Arial" panose="020B0604020202020204" pitchFamily="34" charset="0"/>
            </a:endParaRPr>
          </a:p>
        </p:txBody>
      </p:sp>
      <p:sp>
        <p:nvSpPr>
          <p:cNvPr id="12" name="Rectangle 11" descr="오토온">
            <a:extLst>
              <a:ext uri="{FF2B5EF4-FFF2-40B4-BE49-F238E27FC236}">
                <a16:creationId xmlns:a16="http://schemas.microsoft.com/office/drawing/2014/main" id="{13FC1602-81FC-A107-6BC4-B51993951458}"/>
              </a:ext>
            </a:extLst>
          </p:cNvPr>
          <p:cNvSpPr>
            <a:spLocks noChangeArrowheads="1"/>
          </p:cNvSpPr>
          <p:nvPr/>
        </p:nvSpPr>
        <p:spPr bwMode="auto">
          <a:xfrm>
            <a:off x="6755494" y="3139756"/>
            <a:ext cx="2819400" cy="2439675"/>
          </a:xfrm>
          <a:prstGeom prst="rect">
            <a:avLst/>
          </a:prstGeom>
          <a:blipFill dpi="0" rotWithShape="1">
            <a:blip r:embed="rId4"/>
            <a:srcRect/>
            <a:stretch>
              <a:fillRect/>
            </a:stretch>
          </a:blipFill>
          <a:ln>
            <a:noFill/>
          </a:ln>
          <a:extLst>
            <a:ext uri="{91240B29-F687-4F45-9708-019B960494DF}">
              <a14:hiddenLine xmlns:a14="http://schemas.microsoft.com/office/drawing/2010/main" w="19050">
                <a:solidFill>
                  <a:srgbClr val="000000"/>
                </a:solidFill>
                <a:miter lim="800000"/>
                <a:headEnd/>
                <a:tailEnd/>
              </a14:hiddenLine>
            </a:ext>
          </a:extLst>
        </p:spPr>
        <p:txBody>
          <a:bodyPr rot="0" vert="horz" wrap="none" lIns="91440" tIns="45720" rIns="91440" bIns="45720" anchor="ctr" anchorCtr="0" upright="1">
            <a:noAutofit/>
          </a:bodyPr>
          <a:lstStyle/>
          <a:p>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E9F98F78-83F7-C665-954F-9804BA2622BC}"/>
              </a:ext>
            </a:extLst>
          </p:cNvPr>
          <p:cNvSpPr txBox="1"/>
          <p:nvPr/>
        </p:nvSpPr>
        <p:spPr>
          <a:xfrm>
            <a:off x="6516009" y="5606150"/>
            <a:ext cx="3102428" cy="646331"/>
          </a:xfrm>
          <a:prstGeom prst="rect">
            <a:avLst/>
          </a:prstGeom>
          <a:noFill/>
        </p:spPr>
        <p:txBody>
          <a:bodyPr wrap="square">
            <a:spAutoFit/>
          </a:bodyPr>
          <a:lstStyle/>
          <a:p>
            <a:pPr algn="ctr"/>
            <a:r>
              <a:rPr lang="vi-VN"/>
              <a:t>Nguyên lý và cảm biến phát hiện cơ thể người loại RF</a:t>
            </a:r>
            <a:endParaRPr lang="en-US" dirty="0">
              <a:latin typeface="Arial" panose="020B0604020202020204" pitchFamily="34" charset="0"/>
            </a:endParaRPr>
          </a:p>
        </p:txBody>
      </p:sp>
      <p:sp>
        <p:nvSpPr>
          <p:cNvPr id="1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spTree>
    <p:extLst>
      <p:ext uri="{BB962C8B-B14F-4D97-AF65-F5344CB8AC3E}">
        <p14:creationId xmlns:p14="http://schemas.microsoft.com/office/powerpoint/2010/main" val="35661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400" b="1">
                <a:solidFill>
                  <a:srgbClr val="FF0000"/>
                </a:solidFill>
                <a:latin typeface="Arial" panose="020B0604020202020204" pitchFamily="34" charset="0"/>
                <a:ea typeface="#9Slide02 Noi dung dai" panose="020B0604020202020204" charset="0"/>
                <a:cs typeface="Arial" panose="020B0604020202020204" pitchFamily="34" charset="0"/>
              </a:rPr>
              <a:t>Trường hợp nghiên cứu: Sử dụng cảm biến chuyển động</a:t>
            </a:r>
          </a:p>
          <a:p>
            <a:pPr marL="342900" indent="-342900">
              <a:lnSpc>
                <a:spcPct val="100000"/>
              </a:lnSpc>
              <a:buClrTx/>
            </a:pPr>
            <a:r>
              <a:rPr lang="vi-VN" altLang="en-US" sz="2400">
                <a:latin typeface="Arial" panose="020B0604020202020204" pitchFamily="34" charset="0"/>
                <a:ea typeface="#9Slide02 Noi dung dai" panose="020B0604020202020204" charset="0"/>
                <a:cs typeface="Arial" panose="020B0604020202020204" pitchFamily="34" charset="0"/>
              </a:rPr>
              <a:t>Biện pháp phòng ngừa để cải tiến</a:t>
            </a:r>
          </a:p>
          <a:p>
            <a:pPr lvl="1">
              <a:buClrTx/>
              <a:buFont typeface="Wingdings" panose="05000000000000000000" pitchFamily="2" charset="2"/>
              <a:buChar char="Ø"/>
            </a:pPr>
            <a:r>
              <a:rPr lang="vi-VN" altLang="en-US" sz="2400">
                <a:latin typeface="Arial" panose="020B0604020202020204" pitchFamily="34" charset="0"/>
                <a:ea typeface="#9Slide02 Noi dung dai" panose="020B0604020202020204" charset="0"/>
                <a:cs typeface="Arial" panose="020B0604020202020204" pitchFamily="34" charset="0"/>
              </a:rPr>
              <a:t>Nếu có nhiều người sử dụng như trong nhà vệ sinh thì tuổi thọ của thiết bị chiếu sáng có thể bị rút ngắn do bật tắt thường xuyên nên cần cân nhắc điều này.</a:t>
            </a:r>
          </a:p>
          <a:p>
            <a:pPr lvl="1">
              <a:buClrTx/>
              <a:buFont typeface="Wingdings" panose="05000000000000000000" pitchFamily="2" charset="2"/>
              <a:buChar char="Ø"/>
            </a:pPr>
            <a:r>
              <a:rPr lang="vi-VN" altLang="en-US" sz="2400">
                <a:latin typeface="Arial" panose="020B0604020202020204" pitchFamily="34" charset="0"/>
                <a:ea typeface="#9Slide02 Noi dung dai" panose="020B0604020202020204" charset="0"/>
                <a:cs typeface="Arial" panose="020B0604020202020204" pitchFamily="34" charset="0"/>
              </a:rPr>
              <a:t>Cảm biến phát hiện cơ thể con người phải được cấu hình để điều khiển nhiều thiết bị chiếu sáng</a:t>
            </a:r>
          </a:p>
          <a:p>
            <a:pPr marL="342900" indent="-342900">
              <a:lnSpc>
                <a:spcPct val="100000"/>
              </a:lnSpc>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spTree>
    <p:extLst>
      <p:ext uri="{BB962C8B-B14F-4D97-AF65-F5344CB8AC3E}">
        <p14:creationId xmlns:p14="http://schemas.microsoft.com/office/powerpoint/2010/main" val="409483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 name="Picture 2">
            <a:extLst>
              <a:ext uri="{FF2B5EF4-FFF2-40B4-BE49-F238E27FC236}">
                <a16:creationId xmlns:a16="http://schemas.microsoft.com/office/drawing/2014/main" id="{E74FA588-FF89-52CB-08D8-835ED6D21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295400"/>
            <a:ext cx="84407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36">
            <a:extLst>
              <a:ext uri="{FF2B5EF4-FFF2-40B4-BE49-F238E27FC236}">
                <a16:creationId xmlns:a16="http://schemas.microsoft.com/office/drawing/2014/main" id="{5254F681-4E14-CC54-5B9B-84D0D169DBE4}"/>
              </a:ext>
            </a:extLst>
          </p:cNvPr>
          <p:cNvSpPr>
            <a:spLocks noChangeArrowheads="1"/>
          </p:cNvSpPr>
          <p:nvPr/>
        </p:nvSpPr>
        <p:spPr bwMode="gray">
          <a:xfrm>
            <a:off x="2106973" y="5029200"/>
            <a:ext cx="7943850" cy="1214438"/>
          </a:xfrm>
          <a:prstGeom prst="rightArrow">
            <a:avLst>
              <a:gd name="adj1" fmla="val 61074"/>
              <a:gd name="adj2" fmla="val 62648"/>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pPr>
              <a:spcBef>
                <a:spcPct val="0"/>
              </a:spcBef>
            </a:pPr>
            <a:r>
              <a:rPr lang="en-US" altLang="en-US" smtClean="0">
                <a:solidFill>
                  <a:schemeClr val="bg1"/>
                </a:solidFill>
                <a:latin typeface="Arial" panose="020B0604020202020204" pitchFamily="34" charset="0"/>
              </a:rPr>
              <a:t>	Tự </a:t>
            </a:r>
            <a:r>
              <a:rPr lang="vi-VN" altLang="en-US">
                <a:solidFill>
                  <a:schemeClr val="bg1"/>
                </a:solidFill>
              </a:rPr>
              <a:t>động</a:t>
            </a:r>
            <a:r>
              <a:rPr lang="en-US" altLang="en-US">
                <a:solidFill>
                  <a:schemeClr val="bg1"/>
                </a:solidFill>
                <a:latin typeface="Arial" panose="020B0604020202020204" pitchFamily="34" charset="0"/>
              </a:rPr>
              <a:t> tắt </a:t>
            </a:r>
            <a:r>
              <a:rPr lang="vi-VN" altLang="en-US">
                <a:solidFill>
                  <a:schemeClr val="bg1"/>
                </a:solidFill>
              </a:rPr>
              <a:t>đèn</a:t>
            </a:r>
            <a:r>
              <a:rPr lang="en-US" altLang="en-US">
                <a:solidFill>
                  <a:schemeClr val="bg1"/>
                </a:solidFill>
                <a:latin typeface="Arial" panose="020B0604020202020204" pitchFamily="34" charset="0"/>
              </a:rPr>
              <a:t> khi l</a:t>
            </a:r>
            <a:r>
              <a:rPr lang="vi-VN" altLang="en-US">
                <a:solidFill>
                  <a:schemeClr val="bg1"/>
                </a:solidFill>
              </a:rPr>
              <a:t>ượn</a:t>
            </a:r>
            <a:r>
              <a:rPr lang="en-US" altLang="en-US">
                <a:solidFill>
                  <a:schemeClr val="bg1"/>
                </a:solidFill>
                <a:latin typeface="Arial" panose="020B0604020202020204" pitchFamily="34" charset="0"/>
              </a:rPr>
              <a:t>g ánh sáng </a:t>
            </a:r>
            <a:r>
              <a:rPr lang="vi-VN" altLang="en-US">
                <a:solidFill>
                  <a:schemeClr val="bg1"/>
                </a:solidFill>
              </a:rPr>
              <a:t>đã</a:t>
            </a:r>
            <a:r>
              <a:rPr lang="en-US" altLang="en-US">
                <a:solidFill>
                  <a:schemeClr val="bg1"/>
                </a:solidFill>
                <a:latin typeface="Arial" panose="020B0604020202020204" pitchFamily="34" charset="0"/>
              </a:rPr>
              <a:t> </a:t>
            </a:r>
            <a:r>
              <a:rPr lang="vi-VN" altLang="en-US">
                <a:solidFill>
                  <a:schemeClr val="bg1"/>
                </a:solidFill>
              </a:rPr>
              <a:t>đủ</a:t>
            </a:r>
            <a:r>
              <a:rPr lang="en-US" altLang="en-US">
                <a:solidFill>
                  <a:schemeClr val="bg1"/>
                </a:solidFill>
                <a:latin typeface="Arial" panose="020B0604020202020204" pitchFamily="34" charset="0"/>
              </a:rPr>
              <a:t> tiêu chuẩn</a:t>
            </a:r>
          </a:p>
        </p:txBody>
      </p:sp>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Giảm thiểu chiếu sáng vô ích</a:t>
            </a:r>
            <a:endParaRPr lang="en-VN" dirty="0">
              <a:solidFill>
                <a:schemeClr val="accent1">
                  <a:lumMod val="50000"/>
                </a:schemeClr>
              </a:solidFill>
            </a:endParaRPr>
          </a:p>
        </p:txBody>
      </p:sp>
    </p:spTree>
    <p:extLst>
      <p:ext uri="{BB962C8B-B14F-4D97-AF65-F5344CB8AC3E}">
        <p14:creationId xmlns:p14="http://schemas.microsoft.com/office/powerpoint/2010/main" val="33046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Sử dụng chấn lưu điện tử</a:t>
            </a:r>
            <a:endParaRPr lang="en-VN" dirty="0">
              <a:solidFill>
                <a:schemeClr val="accent1">
                  <a:lumMod val="50000"/>
                </a:schemeClr>
              </a:solidFill>
            </a:endParaRPr>
          </a:p>
        </p:txBody>
      </p:sp>
      <p:sp>
        <p:nvSpPr>
          <p:cNvPr id="4" name="Content Placeholder 2">
            <a:extLst>
              <a:ext uri="{FF2B5EF4-FFF2-40B4-BE49-F238E27FC236}">
                <a16:creationId xmlns:a16="http://schemas.microsoft.com/office/drawing/2014/main" id="{0DAC270C-3097-0F51-F708-7CAF7DEBAFE4}"/>
              </a:ext>
            </a:extLst>
          </p:cNvPr>
          <p:cNvSpPr txBox="1">
            <a:spLocks/>
          </p:cNvSpPr>
          <p:nvPr/>
        </p:nvSpPr>
        <p:spPr>
          <a:xfrm>
            <a:off x="517339" y="1249836"/>
            <a:ext cx="11123117" cy="2109787"/>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vi-VN" altLang="en-US" sz="2400"/>
              <a:t>Chấn lưu điện tử thông thường được sử dụng để cung cấp điện áp cao hơn để bật bóng đèn tuýp và sau đó hạn chế dòng trong suốt quá trình vận hành. Tổn thất trong chấn lưu điện tử cho bóng đèn tuýp là khoảng 2 – 3 W, thay vì 10 – 15 W khi dùng chấn lưu sắt từ tiêu chuẩn.</a:t>
            </a:r>
            <a:endParaRPr lang="fr-FR" altLang="en-US" sz="2400" b="1" dirty="0">
              <a:solidFill>
                <a:srgbClr val="C00000"/>
              </a:solidFill>
              <a:sym typeface="Symbol" panose="05050102010706020507" pitchFamily="18" charset="2"/>
            </a:endParaRPr>
          </a:p>
        </p:txBody>
      </p:sp>
      <p:graphicFrame>
        <p:nvGraphicFramePr>
          <p:cNvPr id="6" name="Table 5">
            <a:extLst>
              <a:ext uri="{FF2B5EF4-FFF2-40B4-BE49-F238E27FC236}">
                <a16:creationId xmlns:a16="http://schemas.microsoft.com/office/drawing/2014/main" id="{54615D4A-EC48-58FB-CDC6-9478D0023716}"/>
              </a:ext>
            </a:extLst>
          </p:cNvPr>
          <p:cNvGraphicFramePr>
            <a:graphicFrameLocks noGrp="1"/>
          </p:cNvGraphicFramePr>
          <p:nvPr>
            <p:extLst>
              <p:ext uri="{D42A27DB-BD31-4B8C-83A1-F6EECF244321}">
                <p14:modId xmlns:p14="http://schemas.microsoft.com/office/powerpoint/2010/main" val="320480605"/>
              </p:ext>
            </p:extLst>
          </p:nvPr>
        </p:nvGraphicFramePr>
        <p:xfrm>
          <a:off x="851166" y="3359623"/>
          <a:ext cx="10455462" cy="1548765"/>
        </p:xfrm>
        <a:graphic>
          <a:graphicData uri="http://schemas.openxmlformats.org/drawingml/2006/table">
            <a:tbl>
              <a:tblPr>
                <a:tableStyleId>{D27102A9-8310-4765-A935-A1911B00CA55}</a:tableStyleId>
              </a:tblPr>
              <a:tblGrid>
                <a:gridCol w="3263091">
                  <a:extLst>
                    <a:ext uri="{9D8B030D-6E8A-4147-A177-3AD203B41FA5}">
                      <a16:colId xmlns:a16="http://schemas.microsoft.com/office/drawing/2014/main" val="3766054018"/>
                    </a:ext>
                  </a:extLst>
                </a:gridCol>
                <a:gridCol w="2468593">
                  <a:extLst>
                    <a:ext uri="{9D8B030D-6E8A-4147-A177-3AD203B41FA5}">
                      <a16:colId xmlns:a16="http://schemas.microsoft.com/office/drawing/2014/main" val="71653469"/>
                    </a:ext>
                  </a:extLst>
                </a:gridCol>
                <a:gridCol w="2524771">
                  <a:extLst>
                    <a:ext uri="{9D8B030D-6E8A-4147-A177-3AD203B41FA5}">
                      <a16:colId xmlns:a16="http://schemas.microsoft.com/office/drawing/2014/main" val="1827024685"/>
                    </a:ext>
                  </a:extLst>
                </a:gridCol>
                <a:gridCol w="2199007">
                  <a:extLst>
                    <a:ext uri="{9D8B030D-6E8A-4147-A177-3AD203B41FA5}">
                      <a16:colId xmlns:a16="http://schemas.microsoft.com/office/drawing/2014/main" val="3471472646"/>
                    </a:ext>
                  </a:extLst>
                </a:gridCol>
              </a:tblGrid>
              <a:tr h="338455">
                <a:tc rowSpan="2">
                  <a:txBody>
                    <a:bodyPr/>
                    <a:lstStyle/>
                    <a:p>
                      <a:pPr marL="36195" marR="0" indent="0" algn="ctr">
                        <a:lnSpc>
                          <a:spcPct val="120000"/>
                        </a:lnSpc>
                        <a:spcBef>
                          <a:spcPts val="480"/>
                        </a:spcBef>
                        <a:spcAft>
                          <a:spcPts val="480"/>
                        </a:spcAft>
                      </a:pPr>
                      <a:r>
                        <a:rPr lang="vi-VN" sz="2000" spc="-5" dirty="0">
                          <a:effectLst/>
                          <a:latin typeface="+mn-lt"/>
                        </a:rPr>
                        <a:t>L</a:t>
                      </a:r>
                      <a:r>
                        <a:rPr lang="vi-VN" sz="2000" dirty="0">
                          <a:effectLst/>
                          <a:latin typeface="+mn-lt"/>
                        </a:rPr>
                        <a:t>oại</a:t>
                      </a:r>
                      <a:r>
                        <a:rPr lang="vi-VN" sz="2000" spc="5" dirty="0">
                          <a:effectLst/>
                          <a:latin typeface="+mn-lt"/>
                        </a:rPr>
                        <a:t> </a:t>
                      </a:r>
                      <a:r>
                        <a:rPr lang="vi-VN" sz="2000" dirty="0">
                          <a:effectLst/>
                          <a:latin typeface="+mn-lt"/>
                        </a:rPr>
                        <a:t>b</a:t>
                      </a:r>
                      <a:r>
                        <a:rPr lang="vi-VN" sz="2000" spc="-10" dirty="0">
                          <a:effectLst/>
                          <a:latin typeface="+mn-lt"/>
                        </a:rPr>
                        <a:t>ó</a:t>
                      </a:r>
                      <a:r>
                        <a:rPr lang="vi-VN" sz="2000" dirty="0">
                          <a:effectLst/>
                          <a:latin typeface="+mn-lt"/>
                        </a:rPr>
                        <a:t>ng</a:t>
                      </a:r>
                      <a:endParaRPr lang="en-US" sz="2000"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36195" marR="0" indent="0" algn="ctr">
                        <a:lnSpc>
                          <a:spcPct val="120000"/>
                        </a:lnSpc>
                        <a:spcBef>
                          <a:spcPts val="480"/>
                        </a:spcBef>
                        <a:spcAft>
                          <a:spcPts val="480"/>
                        </a:spcAft>
                      </a:pPr>
                      <a:r>
                        <a:rPr lang="vi-VN" sz="2000" spc="-40" dirty="0">
                          <a:effectLst/>
                          <a:latin typeface="+mn-lt"/>
                        </a:rPr>
                        <a:t>T</a:t>
                      </a:r>
                      <a:r>
                        <a:rPr lang="vi-VN" sz="2000" spc="-30" dirty="0">
                          <a:effectLst/>
                          <a:latin typeface="+mn-lt"/>
                        </a:rPr>
                        <a:t>i</a:t>
                      </a:r>
                      <a:r>
                        <a:rPr lang="vi-VN" sz="2000" spc="-35" dirty="0">
                          <a:effectLst/>
                          <a:latin typeface="+mn-lt"/>
                        </a:rPr>
                        <a:t>ê</a:t>
                      </a:r>
                      <a:r>
                        <a:rPr lang="vi-VN" sz="2000" dirty="0">
                          <a:effectLst/>
                          <a:latin typeface="+mn-lt"/>
                        </a:rPr>
                        <a:t>u</a:t>
                      </a:r>
                      <a:r>
                        <a:rPr lang="vi-VN" sz="2000" spc="-70" dirty="0">
                          <a:effectLst/>
                          <a:latin typeface="+mn-lt"/>
                        </a:rPr>
                        <a:t> </a:t>
                      </a:r>
                      <a:r>
                        <a:rPr lang="vi-VN" sz="2000" spc="-20" dirty="0">
                          <a:effectLst/>
                          <a:latin typeface="+mn-lt"/>
                        </a:rPr>
                        <a:t>t</a:t>
                      </a:r>
                      <a:r>
                        <a:rPr lang="vi-VN" sz="2000" spc="-35" dirty="0">
                          <a:effectLst/>
                          <a:latin typeface="+mn-lt"/>
                        </a:rPr>
                        <a:t>h</a:t>
                      </a:r>
                      <a:r>
                        <a:rPr lang="vi-VN" sz="2000" dirty="0">
                          <a:effectLst/>
                          <a:latin typeface="+mn-lt"/>
                        </a:rPr>
                        <a:t>ụ</a:t>
                      </a:r>
                      <a:r>
                        <a:rPr lang="vi-VN" sz="2000" spc="-60" dirty="0">
                          <a:effectLst/>
                          <a:latin typeface="+mn-lt"/>
                        </a:rPr>
                        <a:t> </a:t>
                      </a:r>
                      <a:r>
                        <a:rPr lang="vi-VN" sz="2000" spc="-35" dirty="0">
                          <a:effectLst/>
                          <a:latin typeface="+mn-lt"/>
                        </a:rPr>
                        <a:t>đ</a:t>
                      </a:r>
                      <a:r>
                        <a:rPr lang="vi-VN" sz="2000" spc="-30" dirty="0">
                          <a:effectLst/>
                          <a:latin typeface="+mn-lt"/>
                        </a:rPr>
                        <a:t>i</a:t>
                      </a:r>
                      <a:r>
                        <a:rPr lang="vi-VN" sz="2000" spc="-35" dirty="0">
                          <a:effectLst/>
                          <a:latin typeface="+mn-lt"/>
                        </a:rPr>
                        <a:t>ệ</a:t>
                      </a:r>
                      <a:r>
                        <a:rPr lang="vi-VN" sz="2000" dirty="0">
                          <a:effectLst/>
                          <a:latin typeface="+mn-lt"/>
                        </a:rPr>
                        <a:t>n</a:t>
                      </a:r>
                      <a:r>
                        <a:rPr lang="vi-VN" sz="2000" spc="-60" dirty="0">
                          <a:effectLst/>
                          <a:latin typeface="+mn-lt"/>
                        </a:rPr>
                        <a:t> </a:t>
                      </a:r>
                      <a:r>
                        <a:rPr lang="vi-VN" sz="2000" spc="-35" dirty="0">
                          <a:effectLst/>
                          <a:latin typeface="+mn-lt"/>
                        </a:rPr>
                        <a:t>củ</a:t>
                      </a:r>
                      <a:r>
                        <a:rPr lang="vi-VN" sz="2000" dirty="0">
                          <a:effectLst/>
                          <a:latin typeface="+mn-lt"/>
                        </a:rPr>
                        <a:t>a</a:t>
                      </a:r>
                      <a:r>
                        <a:rPr lang="vi-VN" sz="2000" spc="-60" dirty="0">
                          <a:effectLst/>
                          <a:latin typeface="+mn-lt"/>
                        </a:rPr>
                        <a:t> </a:t>
                      </a:r>
                      <a:r>
                        <a:rPr lang="vi-VN" sz="2000" spc="-25" dirty="0">
                          <a:effectLst/>
                          <a:latin typeface="+mn-lt"/>
                        </a:rPr>
                        <a:t>b</a:t>
                      </a:r>
                      <a:r>
                        <a:rPr lang="vi-VN" sz="2000" spc="-35" dirty="0">
                          <a:effectLst/>
                          <a:latin typeface="+mn-lt"/>
                        </a:rPr>
                        <a:t>ón</a:t>
                      </a:r>
                      <a:r>
                        <a:rPr lang="vi-VN" sz="2000" dirty="0">
                          <a:effectLst/>
                          <a:latin typeface="+mn-lt"/>
                        </a:rPr>
                        <a:t>g</a:t>
                      </a:r>
                      <a:r>
                        <a:rPr lang="vi-VN" sz="2000" spc="-60" dirty="0">
                          <a:effectLst/>
                          <a:latin typeface="+mn-lt"/>
                        </a:rPr>
                        <a:t> </a:t>
                      </a:r>
                      <a:r>
                        <a:rPr lang="vi-VN" sz="2000" spc="-30" dirty="0">
                          <a:effectLst/>
                          <a:latin typeface="+mn-lt"/>
                        </a:rPr>
                        <a:t>s</a:t>
                      </a:r>
                      <a:r>
                        <a:rPr lang="vi-VN" sz="2000" dirty="0">
                          <a:effectLst/>
                          <a:latin typeface="+mn-lt"/>
                        </a:rPr>
                        <a:t>ử</a:t>
                      </a:r>
                      <a:r>
                        <a:rPr lang="vi-VN" sz="2000" spc="-55" dirty="0">
                          <a:effectLst/>
                          <a:latin typeface="+mn-lt"/>
                        </a:rPr>
                        <a:t> </a:t>
                      </a:r>
                      <a:r>
                        <a:rPr lang="vi-VN" sz="2000" spc="-35" dirty="0">
                          <a:effectLst/>
                          <a:latin typeface="+mn-lt"/>
                        </a:rPr>
                        <a:t>d</a:t>
                      </a:r>
                      <a:r>
                        <a:rPr lang="vi-VN" sz="2000" spc="-25" dirty="0">
                          <a:effectLst/>
                          <a:latin typeface="+mn-lt"/>
                        </a:rPr>
                        <a:t>ụ</a:t>
                      </a:r>
                      <a:r>
                        <a:rPr lang="vi-VN" sz="2000" spc="-35" dirty="0">
                          <a:effectLst/>
                          <a:latin typeface="+mn-lt"/>
                        </a:rPr>
                        <a:t>ng</a:t>
                      </a:r>
                      <a:endParaRPr lang="en-US" sz="2000"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rowSpan="2">
                  <a:txBody>
                    <a:bodyPr/>
                    <a:lstStyle/>
                    <a:p>
                      <a:pPr marL="36195" marR="0" indent="0" algn="ctr">
                        <a:lnSpc>
                          <a:spcPct val="120000"/>
                        </a:lnSpc>
                        <a:spcBef>
                          <a:spcPts val="480"/>
                        </a:spcBef>
                        <a:spcAft>
                          <a:spcPts val="480"/>
                        </a:spcAft>
                      </a:pPr>
                      <a:r>
                        <a:rPr lang="vi-VN" sz="2000" spc="-5" dirty="0">
                          <a:effectLst/>
                          <a:latin typeface="+mn-lt"/>
                        </a:rPr>
                        <a:t>L</a:t>
                      </a:r>
                      <a:r>
                        <a:rPr lang="vi-VN" sz="2000" dirty="0">
                          <a:effectLst/>
                          <a:latin typeface="+mn-lt"/>
                        </a:rPr>
                        <a:t>ư</a:t>
                      </a:r>
                      <a:r>
                        <a:rPr lang="vi-VN" sz="2000" spc="5" dirty="0">
                          <a:effectLst/>
                          <a:latin typeface="+mn-lt"/>
                        </a:rPr>
                        <a:t>ợ</a:t>
                      </a:r>
                      <a:r>
                        <a:rPr lang="vi-VN" sz="2000" dirty="0">
                          <a:effectLst/>
                          <a:latin typeface="+mn-lt"/>
                        </a:rPr>
                        <a:t>ng</a:t>
                      </a:r>
                      <a:r>
                        <a:rPr lang="vi-VN" sz="2000" spc="-10" dirty="0">
                          <a:effectLst/>
                          <a:latin typeface="+mn-lt"/>
                        </a:rPr>
                        <a:t> </a:t>
                      </a:r>
                      <a:r>
                        <a:rPr lang="vi-VN" sz="2000" dirty="0">
                          <a:effectLst/>
                          <a:latin typeface="+mn-lt"/>
                        </a:rPr>
                        <a:t>công </a:t>
                      </a:r>
                      <a:r>
                        <a:rPr lang="vi-VN" sz="2000" spc="5" dirty="0">
                          <a:effectLst/>
                          <a:latin typeface="+mn-lt"/>
                        </a:rPr>
                        <a:t>s</a:t>
                      </a:r>
                      <a:r>
                        <a:rPr lang="vi-VN" sz="2000" dirty="0">
                          <a:effectLst/>
                          <a:latin typeface="+mn-lt"/>
                        </a:rPr>
                        <a:t>uất</a:t>
                      </a:r>
                      <a:r>
                        <a:rPr lang="vi-VN" sz="2000" spc="-5" dirty="0">
                          <a:effectLst/>
                          <a:latin typeface="+mn-lt"/>
                        </a:rPr>
                        <a:t> </a:t>
                      </a:r>
                      <a:r>
                        <a:rPr lang="vi-VN" sz="2000" spc="5" dirty="0">
                          <a:effectLst/>
                          <a:latin typeface="+mn-lt"/>
                        </a:rPr>
                        <a:t>t</a:t>
                      </a:r>
                      <a:r>
                        <a:rPr lang="vi-VN" sz="2000" spc="-5" dirty="0">
                          <a:effectLst/>
                          <a:latin typeface="+mn-lt"/>
                        </a:rPr>
                        <a:t>i</a:t>
                      </a:r>
                      <a:r>
                        <a:rPr lang="vi-VN" sz="2000" dirty="0">
                          <a:effectLst/>
                          <a:latin typeface="+mn-lt"/>
                        </a:rPr>
                        <a:t>ết</a:t>
                      </a:r>
                      <a:r>
                        <a:rPr lang="vi-VN" sz="2000" spc="-5" dirty="0">
                          <a:effectLst/>
                          <a:latin typeface="+mn-lt"/>
                        </a:rPr>
                        <a:t> </a:t>
                      </a:r>
                      <a:r>
                        <a:rPr lang="vi-VN" sz="2000" dirty="0">
                          <a:effectLst/>
                          <a:latin typeface="+mn-lt"/>
                        </a:rPr>
                        <a:t>k</a:t>
                      </a:r>
                      <a:r>
                        <a:rPr lang="vi-VN" sz="2000" spc="10" dirty="0">
                          <a:effectLst/>
                          <a:latin typeface="+mn-lt"/>
                        </a:rPr>
                        <a:t>i</a:t>
                      </a:r>
                      <a:r>
                        <a:rPr lang="vi-VN" sz="2000" spc="-10" dirty="0">
                          <a:effectLst/>
                          <a:latin typeface="+mn-lt"/>
                        </a:rPr>
                        <a:t>ệ</a:t>
                      </a:r>
                      <a:r>
                        <a:rPr lang="vi-VN" sz="2000" dirty="0">
                          <a:effectLst/>
                          <a:latin typeface="+mn-lt"/>
                        </a:rPr>
                        <a:t>m </a:t>
                      </a:r>
                      <a:r>
                        <a:rPr lang="vi-VN" sz="2000" spc="5" dirty="0">
                          <a:effectLst/>
                          <a:latin typeface="+mn-lt"/>
                        </a:rPr>
                        <a:t>(</a:t>
                      </a:r>
                      <a:r>
                        <a:rPr lang="vi-VN" sz="2000" dirty="0">
                          <a:effectLst/>
                          <a:latin typeface="+mn-lt"/>
                        </a:rPr>
                        <a:t>W)</a:t>
                      </a:r>
                      <a:endParaRPr lang="en-US" sz="2000"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649611"/>
                  </a:ext>
                </a:extLst>
              </a:tr>
              <a:tr h="451485">
                <a:tc vMerge="1">
                  <a:txBody>
                    <a:bodyPr/>
                    <a:lstStyle/>
                    <a:p>
                      <a:endParaRPr lang="en-US"/>
                    </a:p>
                  </a:txBody>
                  <a:tcPr/>
                </a:tc>
                <a:tc>
                  <a:txBody>
                    <a:bodyPr/>
                    <a:lstStyle/>
                    <a:p>
                      <a:pPr marL="36195" marR="0" indent="0" algn="ctr">
                        <a:lnSpc>
                          <a:spcPct val="120000"/>
                        </a:lnSpc>
                        <a:spcBef>
                          <a:spcPts val="480"/>
                        </a:spcBef>
                        <a:spcAft>
                          <a:spcPts val="480"/>
                        </a:spcAft>
                      </a:pPr>
                      <a:r>
                        <a:rPr lang="vi-VN" sz="2000" spc="-40" dirty="0">
                          <a:effectLst/>
                          <a:latin typeface="+mn-lt"/>
                        </a:rPr>
                        <a:t>C</a:t>
                      </a:r>
                      <a:r>
                        <a:rPr lang="vi-VN" sz="2000" spc="-35" dirty="0">
                          <a:effectLst/>
                          <a:latin typeface="+mn-lt"/>
                        </a:rPr>
                        <a:t>h</a:t>
                      </a:r>
                      <a:r>
                        <a:rPr lang="vi-VN" sz="2000" spc="-20" dirty="0">
                          <a:effectLst/>
                          <a:latin typeface="+mn-lt"/>
                        </a:rPr>
                        <a:t>ấ</a:t>
                      </a:r>
                      <a:r>
                        <a:rPr lang="vi-VN" sz="2000" dirty="0">
                          <a:effectLst/>
                          <a:latin typeface="+mn-lt"/>
                        </a:rPr>
                        <a:t>n</a:t>
                      </a:r>
                      <a:r>
                        <a:rPr lang="vi-VN" sz="2000" spc="-70" dirty="0">
                          <a:effectLst/>
                          <a:latin typeface="+mn-lt"/>
                        </a:rPr>
                        <a:t> </a:t>
                      </a:r>
                      <a:r>
                        <a:rPr lang="vi-VN" sz="2000" spc="-30" dirty="0">
                          <a:effectLst/>
                          <a:latin typeface="+mn-lt"/>
                        </a:rPr>
                        <a:t>l</a:t>
                      </a:r>
                      <a:r>
                        <a:rPr lang="vi-VN" sz="2000" spc="-35" dirty="0">
                          <a:effectLst/>
                          <a:latin typeface="+mn-lt"/>
                        </a:rPr>
                        <a:t>ư</a:t>
                      </a:r>
                      <a:r>
                        <a:rPr lang="vi-VN" sz="2000" dirty="0">
                          <a:effectLst/>
                          <a:latin typeface="+mn-lt"/>
                        </a:rPr>
                        <a:t>u</a:t>
                      </a:r>
                      <a:r>
                        <a:rPr lang="vi-VN" sz="2000" spc="-60" dirty="0">
                          <a:effectLst/>
                          <a:latin typeface="+mn-lt"/>
                        </a:rPr>
                        <a:t> </a:t>
                      </a:r>
                      <a:r>
                        <a:rPr lang="vi-VN" sz="2000" spc="-30" dirty="0">
                          <a:effectLst/>
                          <a:latin typeface="+mn-lt"/>
                        </a:rPr>
                        <a:t>s</a:t>
                      </a:r>
                      <a:r>
                        <a:rPr lang="vi-VN" sz="2000" spc="-35" dirty="0">
                          <a:effectLst/>
                          <a:latin typeface="+mn-lt"/>
                        </a:rPr>
                        <a:t>ắ</a:t>
                      </a:r>
                      <a:r>
                        <a:rPr lang="vi-VN" sz="2000" dirty="0">
                          <a:effectLst/>
                          <a:latin typeface="+mn-lt"/>
                        </a:rPr>
                        <a:t>t</a:t>
                      </a:r>
                      <a:r>
                        <a:rPr lang="vi-VN" sz="2000" spc="-55" dirty="0">
                          <a:effectLst/>
                          <a:latin typeface="+mn-lt"/>
                        </a:rPr>
                        <a:t> </a:t>
                      </a:r>
                      <a:r>
                        <a:rPr lang="vi-VN" sz="2000" spc="-30" dirty="0">
                          <a:effectLst/>
                          <a:latin typeface="+mn-lt"/>
                        </a:rPr>
                        <a:t>t</a:t>
                      </a:r>
                      <a:r>
                        <a:rPr lang="vi-VN" sz="2000" dirty="0">
                          <a:effectLst/>
                          <a:latin typeface="+mn-lt"/>
                        </a:rPr>
                        <a:t>ừ</a:t>
                      </a:r>
                      <a:r>
                        <a:rPr lang="vi-VN" sz="2000" spc="-65" dirty="0">
                          <a:effectLst/>
                          <a:latin typeface="+mn-lt"/>
                        </a:rPr>
                        <a:t> </a:t>
                      </a:r>
                      <a:r>
                        <a:rPr lang="vi-VN" sz="2000" spc="-30" dirty="0">
                          <a:effectLst/>
                          <a:latin typeface="+mn-lt"/>
                        </a:rPr>
                        <a:t>(</a:t>
                      </a:r>
                      <a:r>
                        <a:rPr lang="vi-VN" sz="2000" spc="-35" dirty="0">
                          <a:effectLst/>
                          <a:latin typeface="+mn-lt"/>
                        </a:rPr>
                        <a:t>W</a:t>
                      </a:r>
                      <a:r>
                        <a:rPr lang="vi-VN" sz="2000" dirty="0">
                          <a:effectLst/>
                          <a:latin typeface="+mn-lt"/>
                        </a:rPr>
                        <a:t>)</a:t>
                      </a:r>
                      <a:endParaRPr lang="en-US" sz="2000"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spc="-5" dirty="0">
                          <a:effectLst/>
                          <a:latin typeface="+mn-lt"/>
                        </a:rPr>
                        <a:t>C</a:t>
                      </a:r>
                      <a:r>
                        <a:rPr lang="vi-VN" sz="2000" dirty="0">
                          <a:effectLst/>
                          <a:latin typeface="+mn-lt"/>
                        </a:rPr>
                        <a:t>hấn </a:t>
                      </a:r>
                      <a:r>
                        <a:rPr lang="vi-VN" sz="2000" spc="5" dirty="0">
                          <a:effectLst/>
                          <a:latin typeface="+mn-lt"/>
                        </a:rPr>
                        <a:t>l</a:t>
                      </a:r>
                      <a:r>
                        <a:rPr lang="vi-VN" sz="2000" spc="-10" dirty="0">
                          <a:effectLst/>
                          <a:latin typeface="+mn-lt"/>
                        </a:rPr>
                        <a:t>ư</a:t>
                      </a:r>
                      <a:r>
                        <a:rPr lang="vi-VN" sz="2000" dirty="0">
                          <a:effectLst/>
                          <a:latin typeface="+mn-lt"/>
                        </a:rPr>
                        <a:t>u đ</a:t>
                      </a:r>
                      <a:r>
                        <a:rPr lang="vi-VN" sz="2000" spc="-5" dirty="0">
                          <a:effectLst/>
                          <a:latin typeface="+mn-lt"/>
                        </a:rPr>
                        <a:t>i</a:t>
                      </a:r>
                      <a:r>
                        <a:rPr lang="vi-VN" sz="2000" spc="5" dirty="0">
                          <a:effectLst/>
                          <a:latin typeface="+mn-lt"/>
                        </a:rPr>
                        <a:t>ệ</a:t>
                      </a:r>
                      <a:r>
                        <a:rPr lang="vi-VN" sz="2000" dirty="0">
                          <a:effectLst/>
                          <a:latin typeface="+mn-lt"/>
                        </a:rPr>
                        <a:t>n </a:t>
                      </a:r>
                      <a:r>
                        <a:rPr lang="vi-VN" sz="2000" spc="-5" dirty="0">
                          <a:effectLst/>
                          <a:latin typeface="+mn-lt"/>
                        </a:rPr>
                        <a:t>t</a:t>
                      </a:r>
                      <a:r>
                        <a:rPr lang="vi-VN" sz="2000" dirty="0">
                          <a:effectLst/>
                          <a:latin typeface="+mn-lt"/>
                        </a:rPr>
                        <a:t>ử </a:t>
                      </a:r>
                      <a:r>
                        <a:rPr lang="vi-VN" sz="2000" spc="-10" dirty="0">
                          <a:effectLst/>
                          <a:latin typeface="+mn-lt"/>
                        </a:rPr>
                        <a:t>(</a:t>
                      </a:r>
                      <a:r>
                        <a:rPr lang="vi-VN" sz="2000" dirty="0">
                          <a:effectLst/>
                          <a:latin typeface="+mn-lt"/>
                        </a:rPr>
                        <a:t>W)</a:t>
                      </a:r>
                      <a:endParaRPr lang="en-US" sz="2000"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900867180"/>
                  </a:ext>
                </a:extLst>
              </a:tr>
              <a:tr h="259080">
                <a:tc>
                  <a:txBody>
                    <a:bodyPr/>
                    <a:lstStyle/>
                    <a:p>
                      <a:pPr marL="36195" marR="0" indent="0" algn="just">
                        <a:lnSpc>
                          <a:spcPct val="120000"/>
                        </a:lnSpc>
                        <a:spcBef>
                          <a:spcPts val="480"/>
                        </a:spcBef>
                        <a:spcAft>
                          <a:spcPts val="480"/>
                        </a:spcAft>
                      </a:pPr>
                      <a:r>
                        <a:rPr lang="vi-VN" sz="2000" spc="-5" dirty="0">
                          <a:effectLst/>
                          <a:latin typeface="+mn-lt"/>
                        </a:rPr>
                        <a:t>Đ</a:t>
                      </a:r>
                      <a:r>
                        <a:rPr lang="vi-VN" sz="2000" dirty="0">
                          <a:effectLst/>
                          <a:latin typeface="+mn-lt"/>
                        </a:rPr>
                        <a:t>èn </a:t>
                      </a:r>
                      <a:r>
                        <a:rPr lang="vi-VN" sz="2000" spc="5" dirty="0">
                          <a:effectLst/>
                          <a:latin typeface="+mn-lt"/>
                        </a:rPr>
                        <a:t>t</a:t>
                      </a:r>
                      <a:r>
                        <a:rPr lang="vi-VN" sz="2000" dirty="0">
                          <a:effectLst/>
                          <a:latin typeface="+mn-lt"/>
                        </a:rPr>
                        <a:t>uýp</a:t>
                      </a:r>
                      <a:r>
                        <a:rPr lang="vi-VN" sz="2000" spc="-10" dirty="0">
                          <a:effectLst/>
                          <a:latin typeface="+mn-lt"/>
                        </a:rPr>
                        <a:t> </a:t>
                      </a:r>
                      <a:r>
                        <a:rPr lang="vi-VN" sz="2000" dirty="0">
                          <a:effectLst/>
                          <a:latin typeface="+mn-lt"/>
                        </a:rPr>
                        <a:t>36W</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45</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38</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7</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0002474"/>
                  </a:ext>
                </a:extLst>
              </a:tr>
              <a:tr h="259080">
                <a:tc>
                  <a:txBody>
                    <a:bodyPr/>
                    <a:lstStyle/>
                    <a:p>
                      <a:pPr marL="36195" marR="0" indent="0" algn="just">
                        <a:lnSpc>
                          <a:spcPct val="120000"/>
                        </a:lnSpc>
                        <a:spcBef>
                          <a:spcPts val="480"/>
                        </a:spcBef>
                        <a:spcAft>
                          <a:spcPts val="480"/>
                        </a:spcAft>
                      </a:pPr>
                      <a:r>
                        <a:rPr lang="vi-VN" sz="2000" spc="-5" dirty="0">
                          <a:effectLst/>
                          <a:latin typeface="+mn-lt"/>
                        </a:rPr>
                        <a:t>Đ</a:t>
                      </a:r>
                      <a:r>
                        <a:rPr lang="vi-VN" sz="2000" dirty="0">
                          <a:effectLst/>
                          <a:latin typeface="+mn-lt"/>
                        </a:rPr>
                        <a:t>èn</a:t>
                      </a:r>
                      <a:r>
                        <a:rPr lang="vi-VN" sz="2000" spc="5" dirty="0">
                          <a:effectLst/>
                          <a:latin typeface="+mn-lt"/>
                        </a:rPr>
                        <a:t> </a:t>
                      </a:r>
                      <a:r>
                        <a:rPr lang="vi-VN" sz="2000" dirty="0">
                          <a:effectLst/>
                          <a:latin typeface="+mn-lt"/>
                        </a:rPr>
                        <a:t>cao</a:t>
                      </a:r>
                      <a:r>
                        <a:rPr lang="vi-VN" sz="2000" spc="-10" dirty="0">
                          <a:effectLst/>
                          <a:latin typeface="+mn-lt"/>
                        </a:rPr>
                        <a:t> </a:t>
                      </a:r>
                      <a:r>
                        <a:rPr lang="vi-VN" sz="2000" dirty="0">
                          <a:effectLst/>
                          <a:latin typeface="+mn-lt"/>
                        </a:rPr>
                        <a:t>áp Na</a:t>
                      </a:r>
                      <a:r>
                        <a:rPr lang="vi-VN" sz="2000" spc="-10" dirty="0">
                          <a:effectLst/>
                          <a:latin typeface="+mn-lt"/>
                        </a:rPr>
                        <a:t>t</a:t>
                      </a:r>
                      <a:r>
                        <a:rPr lang="vi-VN" sz="2000" spc="5" dirty="0">
                          <a:effectLst/>
                          <a:latin typeface="+mn-lt"/>
                        </a:rPr>
                        <a:t>r</a:t>
                      </a:r>
                      <a:r>
                        <a:rPr lang="vi-VN" sz="2000" dirty="0">
                          <a:effectLst/>
                          <a:latin typeface="+mn-lt"/>
                        </a:rPr>
                        <a:t>i</a:t>
                      </a:r>
                      <a:r>
                        <a:rPr lang="vi-VN" sz="2000" spc="-5" dirty="0">
                          <a:effectLst/>
                          <a:latin typeface="+mn-lt"/>
                        </a:rPr>
                        <a:t> </a:t>
                      </a:r>
                      <a:r>
                        <a:rPr lang="vi-VN" sz="2000" dirty="0">
                          <a:effectLst/>
                          <a:latin typeface="+mn-lt"/>
                        </a:rPr>
                        <a:t>70 W</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81</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75</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000" dirty="0">
                          <a:effectLst/>
                          <a:latin typeface="+mn-lt"/>
                        </a:rPr>
                        <a:t>6</a:t>
                      </a:r>
                      <a:endParaRPr lang="en-US" sz="20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0283516"/>
                  </a:ext>
                </a:extLst>
              </a:tr>
            </a:tbl>
          </a:graphicData>
        </a:graphic>
      </p:graphicFrame>
    </p:spTree>
    <p:extLst>
      <p:ext uri="{BB962C8B-B14F-4D97-AF65-F5344CB8AC3E}">
        <p14:creationId xmlns:p14="http://schemas.microsoft.com/office/powerpoint/2010/main" val="9124997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Chiếu sáng theo khu vực</a:t>
            </a:r>
            <a:endParaRPr lang="en-US" altLang="en-US" dirty="0"/>
          </a:p>
        </p:txBody>
      </p:sp>
      <p:sp>
        <p:nvSpPr>
          <p:cNvPr id="4" name="TextBox 19">
            <a:extLst>
              <a:ext uri="{FF2B5EF4-FFF2-40B4-BE49-F238E27FC236}">
                <a16:creationId xmlns:a16="http://schemas.microsoft.com/office/drawing/2014/main" id="{33F7AEB3-F29D-61E3-EA92-29CF90D9DE71}"/>
              </a:ext>
            </a:extLst>
          </p:cNvPr>
          <p:cNvSpPr txBox="1">
            <a:spLocks noChangeArrowheads="1"/>
          </p:cNvSpPr>
          <p:nvPr/>
        </p:nvSpPr>
        <p:spPr bwMode="auto">
          <a:xfrm>
            <a:off x="517339" y="1456387"/>
            <a:ext cx="1112311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spcBef>
                <a:spcPct val="0"/>
              </a:spcBef>
              <a:buClrTx/>
              <a:buNone/>
            </a:pPr>
            <a:r>
              <a:rPr lang="vi-VN" altLang="en-US" sz="2400">
                <a:latin typeface="Arial" panose="020B0604020202020204" pitchFamily="34" charset="0"/>
              </a:rPr>
              <a:t>Chiếu sáng theo công việc nghĩa là cung cấp độ chiếu sáng tốt theo yêu cầu chỉ tập trung vào diện tích t</a:t>
            </a:r>
            <a:r>
              <a:rPr lang="en-US" altLang="en-US" sz="2400">
                <a:latin typeface="Arial" panose="020B0604020202020204" pitchFamily="34" charset="0"/>
              </a:rPr>
              <a:t>hực làm </a:t>
            </a:r>
            <a:r>
              <a:rPr lang="en-US" altLang="en-US" sz="2400" smtClean="0">
                <a:latin typeface="Arial" panose="020B0604020202020204" pitchFamily="34" charset="0"/>
              </a:rPr>
              <a:t>việc</a:t>
            </a:r>
            <a:endParaRPr lang="en-US" altLang="en-US" sz="2400">
              <a:latin typeface="Arial" panose="020B0604020202020204" pitchFamily="34" charset="0"/>
            </a:endParaRPr>
          </a:p>
          <a:p>
            <a:pPr algn="just">
              <a:lnSpc>
                <a:spcPct val="100000"/>
              </a:lnSpc>
              <a:spcBef>
                <a:spcPct val="0"/>
              </a:spcBef>
              <a:buClrTx/>
              <a:buNone/>
            </a:pPr>
            <a:r>
              <a:rPr lang="en-US" altLang="en-US" sz="2400">
                <a:latin typeface="Arial" panose="020B0604020202020204" pitchFamily="34" charset="0"/>
              </a:rPr>
              <a:t>T</a:t>
            </a:r>
            <a:r>
              <a:rPr lang="vi-VN" altLang="en-US" sz="2400">
                <a:latin typeface="Arial" panose="020B0604020202020204" pitchFamily="34" charset="0"/>
              </a:rPr>
              <a:t>rong khi việc chiếu sáng chung cho xưởng hoặc văn phòng </a:t>
            </a:r>
            <a:r>
              <a:rPr lang="en-US" altLang="en-US" sz="2400">
                <a:latin typeface="Arial" panose="020B0604020202020204" pitchFamily="34" charset="0"/>
              </a:rPr>
              <a:t>được</a:t>
            </a:r>
            <a:r>
              <a:rPr lang="vi-VN" altLang="en-US" sz="2400">
                <a:latin typeface="Arial" panose="020B0604020202020204" pitchFamily="34" charset="0"/>
              </a:rPr>
              <a:t> giữ ở mức thấp hơn</a:t>
            </a:r>
            <a:endParaRPr lang="en-US" altLang="en-US" sz="2400" dirty="0">
              <a:latin typeface="Arial" panose="020B0604020202020204" pitchFamily="34" charset="0"/>
            </a:endParaRPr>
          </a:p>
        </p:txBody>
      </p:sp>
      <p:pic>
        <p:nvPicPr>
          <p:cNvPr id="5" name="Picture 25">
            <a:extLst>
              <a:ext uri="{FF2B5EF4-FFF2-40B4-BE49-F238E27FC236}">
                <a16:creationId xmlns:a16="http://schemas.microsoft.com/office/drawing/2014/main" id="{01A776E4-0D61-63C9-6964-60B24C38B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905" y="3662634"/>
            <a:ext cx="28386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6">
            <a:extLst>
              <a:ext uri="{FF2B5EF4-FFF2-40B4-BE49-F238E27FC236}">
                <a16:creationId xmlns:a16="http://schemas.microsoft.com/office/drawing/2014/main" id="{C5776866-99C8-0A9D-D49E-152307A2F1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195" y="3026047"/>
            <a:ext cx="3928854"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73166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Tối ưu hóa chiếu sáng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858571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000" b="1" smtClean="0">
                <a:solidFill>
                  <a:srgbClr val="FF0000"/>
                </a:solidFill>
                <a:latin typeface="Arial" panose="020B0604020202020204" pitchFamily="34" charset="0"/>
                <a:ea typeface="#9Slide02 Noi dung dai" panose="020B0604020202020204" charset="0"/>
                <a:cs typeface="Arial" panose="020B0604020202020204" pitchFamily="34" charset="0"/>
              </a:rPr>
              <a:t>Trường hợp nghiên cứu:</a:t>
            </a:r>
            <a:endParaRPr lang="en-US" altLang="en-US" sz="2000" b="1" dirty="0">
              <a:solidFill>
                <a:srgbClr val="FF0000"/>
              </a:solidFill>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r>
              <a:rPr lang="vi-VN" altLang="en-US" sz="2000">
                <a:latin typeface="Arial" panose="020B0604020202020204" pitchFamily="34" charset="0"/>
                <a:ea typeface="#9Slide02 Noi dung dai" panose="020B0604020202020204" charset="0"/>
                <a:cs typeface="Arial" panose="020B0604020202020204" pitchFamily="34" charset="0"/>
              </a:rPr>
              <a:t>Điểm ứng dụng</a:t>
            </a:r>
            <a:r>
              <a:rPr lang="en-US" altLang="en-US" sz="2000">
                <a:latin typeface="Arial" panose="020B0604020202020204" pitchFamily="34" charset="0"/>
                <a:ea typeface="#9Slide02 Noi dung dai" panose="020B0604020202020204" charset="0"/>
                <a:cs typeface="Arial" panose="020B0604020202020204" pitchFamily="34" charset="0"/>
              </a:rPr>
              <a:t>: </a:t>
            </a:r>
            <a:r>
              <a:rPr lang="vi-VN" altLang="en-US" sz="2000">
                <a:latin typeface="Arial" panose="020B0604020202020204" pitchFamily="34" charset="0"/>
                <a:ea typeface="#9Slide02 Noi dung dai" panose="020B0604020202020204" charset="0"/>
                <a:cs typeface="Arial" panose="020B0604020202020204" pitchFamily="34" charset="0"/>
              </a:rPr>
              <a:t>Duy trì ánh sáng thích hợp bằng cách giảm lượng ánh sáng khi sử dụng quá nhiều thiết bị chiếu sáng trong khu vực chiếu sáng.</a:t>
            </a:r>
            <a:endParaRPr lang="en-US" altLang="en-US" sz="2000">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r>
              <a:rPr lang="vi-VN" altLang="en-US" sz="2000">
                <a:latin typeface="Arial" panose="020B0604020202020204" pitchFamily="34" charset="0"/>
                <a:ea typeface="#9Slide02 Noi dung dai" panose="020B0604020202020204" charset="0"/>
                <a:cs typeface="Arial" panose="020B0604020202020204" pitchFamily="34" charset="0"/>
              </a:rPr>
              <a:t>Phương pháp phân tích và đo lường</a:t>
            </a:r>
            <a:r>
              <a:rPr lang="en-US" altLang="en-US" sz="2000">
                <a:latin typeface="Arial" panose="020B0604020202020204" pitchFamily="34" charset="0"/>
                <a:ea typeface="#9Slide02 Noi dung dai" panose="020B0604020202020204" charset="0"/>
                <a:cs typeface="Arial" panose="020B0604020202020204" pitchFamily="34" charset="0"/>
              </a:rPr>
              <a:t>:</a:t>
            </a:r>
          </a:p>
          <a:p>
            <a:pPr marL="1085850" lvl="1" indent="-342900" algn="just">
              <a:buClrTx/>
            </a:pPr>
            <a:r>
              <a:rPr lang="en-US" altLang="en-US">
                <a:latin typeface="Arial" panose="020B0604020202020204" pitchFamily="34" charset="0"/>
                <a:ea typeface="#9Slide02 Noi dung dai" panose="020B0604020202020204" charset="0"/>
                <a:cs typeface="Arial" panose="020B0604020202020204" pitchFamily="34" charset="0"/>
              </a:rPr>
              <a:t>Đo độ sáng </a:t>
            </a:r>
          </a:p>
          <a:p>
            <a:pPr marL="1085850" lvl="1" indent="-342900" algn="just">
              <a:buClrTx/>
            </a:pPr>
            <a:r>
              <a:rPr lang="vi-VN" altLang="en-US">
                <a:latin typeface="Arial" panose="020B0604020202020204" pitchFamily="34" charset="0"/>
                <a:ea typeface="#9Slide02 Noi dung dai" panose="020B0604020202020204" charset="0"/>
                <a:cs typeface="Arial" panose="020B0604020202020204" pitchFamily="34" charset="0"/>
              </a:rPr>
              <a:t>Sự cải tiến được xem xét dựa trên độ chiếu sáng giữa các đèn chiếu sáng.</a:t>
            </a:r>
          </a:p>
          <a:p>
            <a:pPr marL="1085850" lvl="1" indent="-342900" algn="just">
              <a:buClrTx/>
            </a:pPr>
            <a:r>
              <a:rPr lang="vi-VN" altLang="en-US">
                <a:latin typeface="Arial" panose="020B0604020202020204" pitchFamily="34" charset="0"/>
                <a:ea typeface="#9Slide02 Noi dung dai" panose="020B0604020202020204" charset="0"/>
                <a:cs typeface="Arial" panose="020B0604020202020204" pitchFamily="34" charset="0"/>
              </a:rPr>
              <a:t>Để tính toán hiệu quả việc tiết kiệm, xác định được công suất, số lượng lắp đặt, lượng chiếu sáng, thời gian chiếu sáng không cần thiết của các thiết bị chiếu sáng trong khu vực đo chiếu sáng.</a:t>
            </a:r>
          </a:p>
          <a:p>
            <a:pPr marL="1085850" lvl="1" indent="-342900" algn="just">
              <a:buClrTx/>
            </a:pPr>
            <a:r>
              <a:rPr lang="vi-VN" altLang="en-US">
                <a:latin typeface="Arial" panose="020B0604020202020204" pitchFamily="34" charset="0"/>
                <a:ea typeface="#9Slide02 Noi dung dai" panose="020B0604020202020204" charset="0"/>
                <a:cs typeface="Arial" panose="020B0604020202020204" pitchFamily="34" charset="0"/>
              </a:rPr>
              <a:t>Xác định mạch chiếu sáng tách biệt bằng công tắc.</a:t>
            </a:r>
          </a:p>
          <a:p>
            <a:pPr marL="1085850" lvl="1" indent="-342900" algn="just">
              <a:buClrTx/>
            </a:pPr>
            <a:endParaRPr lang="en-US" altLang="en-US" dirty="0">
              <a:latin typeface="Arial" panose="020B0604020202020204" pitchFamily="34" charset="0"/>
              <a:ea typeface="#9Slide02 Noi dung dai" panose="020B0604020202020204" charset="0"/>
              <a:cs typeface="Arial" panose="020B0604020202020204" pitchFamily="34" charset="0"/>
            </a:endParaRPr>
          </a:p>
        </p:txBody>
      </p:sp>
      <p:pic>
        <p:nvPicPr>
          <p:cNvPr id="5" name="그림 84">
            <a:extLst>
              <a:ext uri="{FF2B5EF4-FFF2-40B4-BE49-F238E27FC236}">
                <a16:creationId xmlns:a16="http://schemas.microsoft.com/office/drawing/2014/main" id="{E0F6936D-6306-2A1D-702B-8EEFB1E4612D}"/>
              </a:ext>
            </a:extLst>
          </p:cNvPr>
          <p:cNvPicPr/>
          <p:nvPr/>
        </p:nvPicPr>
        <p:blipFill>
          <a:blip r:embed="rId3" cstate="email">
            <a:extLst>
              <a:ext uri="{28A0092B-C50C-407E-A947-70E740481C1C}">
                <a14:useLocalDpi xmlns:a14="http://schemas.microsoft.com/office/drawing/2010/main"/>
              </a:ext>
            </a:extLst>
          </a:blip>
          <a:srcRect r="51163" b="4545"/>
          <a:stretch>
            <a:fillRect/>
          </a:stretch>
        </p:blipFill>
        <p:spPr bwMode="auto">
          <a:xfrm>
            <a:off x="9409299" y="1436821"/>
            <a:ext cx="2231158" cy="2092869"/>
          </a:xfrm>
          <a:prstGeom prst="rect">
            <a:avLst/>
          </a:prstGeom>
          <a:noFill/>
          <a:ln w="9525">
            <a:noFill/>
            <a:miter lim="800000"/>
            <a:headEnd/>
            <a:tailEnd/>
          </a:ln>
        </p:spPr>
      </p:pic>
      <p:pic>
        <p:nvPicPr>
          <p:cNvPr id="6" name="그림 85">
            <a:extLst>
              <a:ext uri="{FF2B5EF4-FFF2-40B4-BE49-F238E27FC236}">
                <a16:creationId xmlns:a16="http://schemas.microsoft.com/office/drawing/2014/main" id="{AE01ED4B-6662-1A9F-DEA7-3D4461121DE6}"/>
              </a:ext>
            </a:extLst>
          </p:cNvPr>
          <p:cNvPicPr/>
          <p:nvPr/>
        </p:nvPicPr>
        <p:blipFill>
          <a:blip r:embed="rId3" cstate="email">
            <a:extLst>
              <a:ext uri="{28A0092B-C50C-407E-A947-70E740481C1C}">
                <a14:useLocalDpi xmlns:a14="http://schemas.microsoft.com/office/drawing/2010/main"/>
              </a:ext>
            </a:extLst>
          </a:blip>
          <a:srcRect l="51163" t="9091"/>
          <a:stretch>
            <a:fillRect/>
          </a:stretch>
        </p:blipFill>
        <p:spPr bwMode="auto">
          <a:xfrm>
            <a:off x="9360014" y="3962400"/>
            <a:ext cx="2329727" cy="1864360"/>
          </a:xfrm>
          <a:prstGeom prst="rect">
            <a:avLst/>
          </a:prstGeom>
          <a:noFill/>
          <a:ln w="9525">
            <a:noFill/>
            <a:miter lim="800000"/>
            <a:headEnd/>
            <a:tailEnd/>
          </a:ln>
        </p:spPr>
      </p:pic>
    </p:spTree>
    <p:extLst>
      <p:ext uri="{BB962C8B-B14F-4D97-AF65-F5344CB8AC3E}">
        <p14:creationId xmlns:p14="http://schemas.microsoft.com/office/powerpoint/2010/main" val="35624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 name="_x101615312" descr="EMB00000fd009af">
            <a:extLst>
              <a:ext uri="{FF2B5EF4-FFF2-40B4-BE49-F238E27FC236}">
                <a16:creationId xmlns:a16="http://schemas.microsoft.com/office/drawing/2014/main" id="{49DE8347-9786-AA45-04EA-2A1707F82C7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9800" y="2732514"/>
            <a:ext cx="3468710" cy="2600160"/>
          </a:xfrm>
          <a:prstGeom prst="rect">
            <a:avLst/>
          </a:prstGeom>
          <a:noFill/>
        </p:spPr>
      </p:pic>
      <p:pic>
        <p:nvPicPr>
          <p:cNvPr id="5" name="그림 43">
            <a:extLst>
              <a:ext uri="{FF2B5EF4-FFF2-40B4-BE49-F238E27FC236}">
                <a16:creationId xmlns:a16="http://schemas.microsoft.com/office/drawing/2014/main" id="{C9E0E8CF-E65F-7B9F-6384-C52575AADA8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50927" y="2743200"/>
            <a:ext cx="4181786" cy="2589473"/>
          </a:xfrm>
          <a:prstGeom prst="rect">
            <a:avLst/>
          </a:prstGeom>
          <a:noFill/>
          <a:ln w="9525">
            <a:noFill/>
            <a:miter lim="800000"/>
            <a:headEnd/>
            <a:tailEnd/>
          </a:ln>
        </p:spPr>
      </p:pic>
      <p:sp>
        <p:nvSpPr>
          <p:cNvPr id="6" name="TextBox 5">
            <a:extLst>
              <a:ext uri="{FF2B5EF4-FFF2-40B4-BE49-F238E27FC236}">
                <a16:creationId xmlns:a16="http://schemas.microsoft.com/office/drawing/2014/main" id="{333F7417-F0A7-9216-86E7-5CB8924A3A85}"/>
              </a:ext>
            </a:extLst>
          </p:cNvPr>
          <p:cNvSpPr txBox="1"/>
          <p:nvPr/>
        </p:nvSpPr>
        <p:spPr>
          <a:xfrm>
            <a:off x="1828799" y="5520128"/>
            <a:ext cx="4322127" cy="369332"/>
          </a:xfrm>
          <a:prstGeom prst="rect">
            <a:avLst/>
          </a:prstGeom>
          <a:noFill/>
        </p:spPr>
        <p:txBody>
          <a:bodyPr wrap="square">
            <a:spAutoFit/>
          </a:bodyPr>
          <a:lstStyle/>
          <a:p>
            <a:r>
              <a:rPr lang="vi-VN"/>
              <a:t>Ví dụ đèn lần lượt tắt ở bãi đỗ xe ngầm</a:t>
            </a:r>
            <a:endParaRPr lang="en-US" dirty="0">
              <a:latin typeface="Arial" panose="020B0604020202020204" pitchFamily="34" charset="0"/>
            </a:endParaRPr>
          </a:p>
        </p:txBody>
      </p:sp>
      <p:sp>
        <p:nvSpPr>
          <p:cNvPr id="7" name="TextBox 6">
            <a:extLst>
              <a:ext uri="{FF2B5EF4-FFF2-40B4-BE49-F238E27FC236}">
                <a16:creationId xmlns:a16="http://schemas.microsoft.com/office/drawing/2014/main" id="{ED4EAB51-B23E-3B27-EFF4-DF7ABA8C3755}"/>
              </a:ext>
            </a:extLst>
          </p:cNvPr>
          <p:cNvSpPr txBox="1"/>
          <p:nvPr/>
        </p:nvSpPr>
        <p:spPr>
          <a:xfrm>
            <a:off x="6535178" y="5520128"/>
            <a:ext cx="3413284" cy="369332"/>
          </a:xfrm>
          <a:prstGeom prst="rect">
            <a:avLst/>
          </a:prstGeom>
          <a:noFill/>
        </p:spPr>
        <p:txBody>
          <a:bodyPr wrap="square">
            <a:spAutoFit/>
          </a:bodyPr>
          <a:lstStyle/>
          <a:p>
            <a:r>
              <a:rPr lang="en-US">
                <a:latin typeface="Arial" panose="020B0604020202020204" pitchFamily="34" charset="0"/>
              </a:rPr>
              <a:t>Thiết bị chiếu sáng thông minh</a:t>
            </a:r>
            <a:endParaRPr lang="en-US" dirty="0">
              <a:latin typeface="Arial" panose="020B0604020202020204" pitchFamily="34" charset="0"/>
            </a:endParaRPr>
          </a:p>
        </p:txBody>
      </p:sp>
      <p:sp>
        <p:nvSpPr>
          <p:cNvPr id="2" name="Rectangle 1"/>
          <p:cNvSpPr/>
          <p:nvPr/>
        </p:nvSpPr>
        <p:spPr>
          <a:xfrm>
            <a:off x="517338" y="1461626"/>
            <a:ext cx="11123119" cy="830997"/>
          </a:xfrm>
          <a:prstGeom prst="rect">
            <a:avLst/>
          </a:prstGeom>
        </p:spPr>
        <p:txBody>
          <a:bodyPr wrap="square">
            <a:spAutoFit/>
          </a:bodyPr>
          <a:lstStyle/>
          <a:p>
            <a:pPr>
              <a:lnSpc>
                <a:spcPct val="100000"/>
              </a:lnSpc>
              <a:buClrTx/>
              <a:buNone/>
            </a:pPr>
            <a:r>
              <a:rPr lang="en-US" altLang="en-US" sz="2400" b="1">
                <a:solidFill>
                  <a:srgbClr val="FF0000"/>
                </a:solidFill>
                <a:ea typeface="#9Slide02 Noi dung dai" panose="020B0604020202020204" charset="0"/>
                <a:cs typeface="Arial" panose="020B0604020202020204" pitchFamily="34" charset="0"/>
              </a:rPr>
              <a:t>Trường hợp nghiên cứu:</a:t>
            </a:r>
          </a:p>
          <a:p>
            <a:pPr marL="342900" indent="-342900">
              <a:lnSpc>
                <a:spcPct val="100000"/>
              </a:lnSpc>
              <a:buClrTx/>
            </a:pPr>
            <a:r>
              <a:rPr lang="vi-VN" altLang="en-US" sz="2400">
                <a:ea typeface="#9Slide02 Noi dung dai" panose="020B0604020202020204" charset="0"/>
                <a:cs typeface="Arial" panose="020B0604020202020204" pitchFamily="34" charset="0"/>
              </a:rPr>
              <a:t>Hiệu suất tiết kiệm</a:t>
            </a:r>
            <a:r>
              <a:rPr lang="en-US" altLang="en-US" sz="2400">
                <a:ea typeface="#9Slide02 Noi dung dai" panose="020B0604020202020204" charset="0"/>
                <a:cs typeface="Arial" panose="020B0604020202020204" pitchFamily="34" charset="0"/>
              </a:rPr>
              <a:t>: </a:t>
            </a:r>
            <a:r>
              <a:rPr lang="vi-VN" altLang="en-US" sz="2400">
                <a:ea typeface="#9Slide02 Noi dung dai" panose="020B0604020202020204" charset="0"/>
                <a:cs typeface="Arial" panose="020B0604020202020204" pitchFamily="34" charset="0"/>
              </a:rPr>
              <a:t>Tính toán dựa trên mức tiêu thụ điện năng và thời gian tắt.</a:t>
            </a:r>
            <a:endParaRPr lang="en-US" altLang="en-US" sz="1600" dirty="0">
              <a:ea typeface="#9Slide02 Noi dung dai" panose="020B0604020202020204" charset="0"/>
              <a:cs typeface="Arial" panose="020B0604020202020204" pitchFamily="34" charset="0"/>
            </a:endParaRPr>
          </a:p>
        </p:txBody>
      </p:sp>
      <p:sp>
        <p:nvSpPr>
          <p:cNvPr id="9"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Tối ưu hóa chiếu sáng</a:t>
            </a:r>
            <a:endParaRPr lang="en-VN" dirty="0">
              <a:solidFill>
                <a:schemeClr val="accent1">
                  <a:lumMod val="50000"/>
                </a:schemeClr>
              </a:solidFill>
            </a:endParaRPr>
          </a:p>
        </p:txBody>
      </p:sp>
    </p:spTree>
    <p:extLst>
      <p:ext uri="{BB962C8B-B14F-4D97-AF65-F5344CB8AC3E}">
        <p14:creationId xmlns:p14="http://schemas.microsoft.com/office/powerpoint/2010/main" val="12844377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Thiết kế hệ thống chiếu sáng hợp lý</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CE987B1A-F61D-1918-ACB0-E351869CCD89}"/>
              </a:ext>
            </a:extLst>
          </p:cNvPr>
          <p:cNvSpPr txBox="1">
            <a:spLocks noChangeArrowheads="1"/>
          </p:cNvSpPr>
          <p:nvPr/>
        </p:nvSpPr>
        <p:spPr bwMode="auto">
          <a:xfrm>
            <a:off x="517338" y="1512131"/>
            <a:ext cx="849018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457200" indent="-457200">
              <a:lnSpc>
                <a:spcPct val="150000"/>
              </a:lnSpc>
              <a:spcBef>
                <a:spcPct val="0"/>
              </a:spcBef>
              <a:buClrTx/>
              <a:buFont typeface="Wingdings" panose="05000000000000000000" pitchFamily="2" charset="2"/>
              <a:buChar char="Ø"/>
            </a:pPr>
            <a:r>
              <a:rPr lang="en-US" altLang="en-US" smtClean="0">
                <a:latin typeface="Arial" panose="020B0604020202020204" pitchFamily="34" charset="0"/>
              </a:rPr>
              <a:t>Một số tiêu chuẩn chiếu sáng</a:t>
            </a:r>
            <a:endParaRPr lang="en-US" altLang="en-US" dirty="0">
              <a:latin typeface="Arial" panose="020B0604020202020204" pitchFamily="34" charset="0"/>
            </a:endParaRPr>
          </a:p>
          <a:p>
            <a:pPr marL="457200" indent="-457200">
              <a:lnSpc>
                <a:spcPct val="150000"/>
              </a:lnSpc>
              <a:spcBef>
                <a:spcPct val="0"/>
              </a:spcBef>
              <a:buClrTx/>
              <a:buFont typeface="Wingdings" panose="05000000000000000000" pitchFamily="2" charset="2"/>
              <a:buChar char="Ø"/>
            </a:pPr>
            <a:r>
              <a:rPr lang="en-US" altLang="en-US" smtClean="0">
                <a:latin typeface="Arial" panose="020B0604020202020204" pitchFamily="34" charset="0"/>
              </a:rPr>
              <a:t>Thông số các loại đèn thông dụng</a:t>
            </a:r>
            <a:endParaRPr lang="en-US" altLang="en-US" dirty="0">
              <a:latin typeface="Arial" panose="020B0604020202020204" pitchFamily="34" charset="0"/>
            </a:endParaRPr>
          </a:p>
          <a:p>
            <a:pPr marL="457200" indent="-457200">
              <a:lnSpc>
                <a:spcPct val="150000"/>
              </a:lnSpc>
              <a:spcBef>
                <a:spcPct val="0"/>
              </a:spcBef>
              <a:buClrTx/>
              <a:buFont typeface="Wingdings" panose="05000000000000000000" pitchFamily="2" charset="2"/>
              <a:buChar char="Ø"/>
            </a:pPr>
            <a:r>
              <a:rPr lang="en-US" altLang="en-US" smtClean="0">
                <a:latin typeface="Arial" panose="020B0604020202020204" pitchFamily="34" charset="0"/>
              </a:rPr>
              <a:t>Các bước thiết kế chiếu sáng</a:t>
            </a:r>
            <a:endParaRPr lang="en-US" altLang="en-US" dirty="0">
              <a:latin typeface="Arial" panose="020B0604020202020204" pitchFamily="34" charset="0"/>
            </a:endParaRPr>
          </a:p>
        </p:txBody>
      </p:sp>
    </p:spTree>
    <p:extLst>
      <p:ext uri="{BB962C8B-B14F-4D97-AF65-F5344CB8AC3E}">
        <p14:creationId xmlns:p14="http://schemas.microsoft.com/office/powerpoint/2010/main" val="32409514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sp>
        <p:nvSpPr>
          <p:cNvPr id="8" name="Rectangle 4">
            <a:extLst>
              <a:ext uri="{FF2B5EF4-FFF2-40B4-BE49-F238E27FC236}">
                <a16:creationId xmlns:a16="http://schemas.microsoft.com/office/drawing/2014/main" id="{4E7D2390-AE46-B770-EAC8-C55B4F7EE0D7}"/>
              </a:ext>
            </a:extLst>
          </p:cNvPr>
          <p:cNvSpPr>
            <a:spLocks noChangeArrowheads="1"/>
          </p:cNvSpPr>
          <p:nvPr/>
        </p:nvSpPr>
        <p:spPr bwMode="auto">
          <a:xfrm>
            <a:off x="517339" y="1391219"/>
            <a:ext cx="9553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2400" b="1" dirty="0" err="1">
                <a:solidFill>
                  <a:srgbClr val="C00000"/>
                </a:solidFill>
                <a:latin typeface="Arial" panose="020B0604020202020204" pitchFamily="34" charset="0"/>
              </a:rPr>
              <a:t>Bước</a:t>
            </a:r>
            <a:r>
              <a:rPr lang="en-US" altLang="en-US" sz="2400" b="1" dirty="0">
                <a:solidFill>
                  <a:srgbClr val="C00000"/>
                </a:solidFill>
                <a:latin typeface="Arial" panose="020B0604020202020204" pitchFamily="34" charset="0"/>
              </a:rPr>
              <a:t> 1: </a:t>
            </a:r>
            <a:r>
              <a:rPr lang="vi-VN" altLang="en-US" sz="2400" dirty="0">
                <a:latin typeface="Arial" panose="020B0604020202020204" pitchFamily="34" charset="0"/>
              </a:rPr>
              <a:t>Xác định độ treo cao đèn</a:t>
            </a:r>
            <a:endParaRPr lang="en-US" altLang="en-US" sz="2400" dirty="0">
              <a:latin typeface="Arial" panose="020B0604020202020204" pitchFamily="34" charset="0"/>
            </a:endParaRPr>
          </a:p>
        </p:txBody>
      </p:sp>
      <p:pic>
        <p:nvPicPr>
          <p:cNvPr id="9" name="Picture 8">
            <a:extLst>
              <a:ext uri="{FF2B5EF4-FFF2-40B4-BE49-F238E27FC236}">
                <a16:creationId xmlns:a16="http://schemas.microsoft.com/office/drawing/2014/main" id="{02104EF2-C4E4-EE0D-129E-89A869A22B58}"/>
              </a:ext>
            </a:extLst>
          </p:cNvPr>
          <p:cNvPicPr/>
          <p:nvPr/>
        </p:nvPicPr>
        <p:blipFill>
          <a:blip r:embed="rId3">
            <a:extLst>
              <a:ext uri="{28A0092B-C50C-407E-A947-70E740481C1C}">
                <a14:useLocalDpi xmlns:a14="http://schemas.microsoft.com/office/drawing/2010/main" val="0"/>
              </a:ext>
            </a:extLst>
          </a:blip>
          <a:srcRect/>
          <a:stretch>
            <a:fillRect/>
          </a:stretch>
        </p:blipFill>
        <p:spPr>
          <a:xfrm>
            <a:off x="4560799" y="3630304"/>
            <a:ext cx="3036197" cy="2759068"/>
          </a:xfrm>
          <a:prstGeom prst="rect">
            <a:avLst/>
          </a:prstGeom>
          <a:noFill/>
          <a:ln>
            <a:noFill/>
            <a:prstDash/>
          </a:ln>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97C0ED7-B137-28A1-B9FF-88E9D6AAF0D2}"/>
                  </a:ext>
                </a:extLst>
              </p:cNvPr>
              <p:cNvSpPr txBox="1"/>
              <p:nvPr/>
            </p:nvSpPr>
            <p:spPr>
              <a:xfrm>
                <a:off x="4174939" y="2080640"/>
                <a:ext cx="3048000" cy="369332"/>
              </a:xfrm>
              <a:prstGeom prst="rect">
                <a:avLst/>
              </a:prstGeom>
              <a:noFill/>
            </p:spPr>
            <p:txBody>
              <a:bodyPr wrap="square" lIns="0" tIns="0" rIns="0" bIns="0" rtlCol="0">
                <a:spAutoFit/>
              </a:bodyPr>
              <a:lstStyle/>
              <a:p>
                <a:pPr algn="l"/>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𝐻</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h</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h</m:t>
                      </m:r>
                      <m:r>
                        <a:rPr lang="en-US" sz="2400" b="0" i="1" smtClean="0">
                          <a:solidFill>
                            <a:schemeClr val="tx1"/>
                          </a:solidFill>
                          <a:latin typeface="Cambria Math" panose="02040503050406030204" pitchFamily="18" charset="0"/>
                        </a:rPr>
                        <m:t>1−</m:t>
                      </m:r>
                      <m:r>
                        <a:rPr lang="en-US" sz="2400" b="0" i="1" smtClean="0">
                          <a:solidFill>
                            <a:schemeClr val="tx1"/>
                          </a:solidFill>
                          <a:latin typeface="Cambria Math" panose="02040503050406030204" pitchFamily="18" charset="0"/>
                        </a:rPr>
                        <m:t>h</m:t>
                      </m:r>
                      <m:r>
                        <a:rPr lang="en-US" sz="2400" b="0" i="1" smtClean="0">
                          <a:solidFill>
                            <a:schemeClr val="tx1"/>
                          </a:solidFill>
                          <a:latin typeface="Cambria Math" panose="02040503050406030204" pitchFamily="18" charset="0"/>
                        </a:rPr>
                        <m:t>2</m:t>
                      </m:r>
                    </m:oMath>
                  </m:oMathPara>
                </a14:m>
                <a:endParaRPr lang="en-US" sz="2400" dirty="0">
                  <a:solidFill>
                    <a:schemeClr val="tx1"/>
                  </a:solidFill>
                  <a:latin typeface="+mj-lt"/>
                </a:endParaRPr>
              </a:p>
            </p:txBody>
          </p:sp>
        </mc:Choice>
        <mc:Fallback xmlns="">
          <p:sp>
            <p:nvSpPr>
              <p:cNvPr id="10" name="TextBox 9">
                <a:extLst>
                  <a:ext uri="{FF2B5EF4-FFF2-40B4-BE49-F238E27FC236}">
                    <a16:creationId xmlns:a16="http://schemas.microsoft.com/office/drawing/2014/main" id="{397C0ED7-B137-28A1-B9FF-88E9D6AAF0D2}"/>
                  </a:ext>
                </a:extLst>
              </p:cNvPr>
              <p:cNvSpPr txBox="1">
                <a:spLocks noRot="1" noChangeAspect="1" noMove="1" noResize="1" noEditPoints="1" noAdjustHandles="1" noChangeArrowheads="1" noChangeShapeType="1" noTextEdit="1"/>
              </p:cNvSpPr>
              <p:nvPr/>
            </p:nvSpPr>
            <p:spPr>
              <a:xfrm>
                <a:off x="4174939" y="2080640"/>
                <a:ext cx="3048000" cy="369332"/>
              </a:xfrm>
              <a:prstGeom prst="rect">
                <a:avLst/>
              </a:prstGeom>
              <a:blipFill>
                <a:blip r:embed="rId4"/>
                <a:stretch>
                  <a:fillRect b="-9836"/>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61A7574A-854D-4536-F643-89E103DB7C46}"/>
              </a:ext>
            </a:extLst>
          </p:cNvPr>
          <p:cNvSpPr txBox="1">
            <a:spLocks noChangeArrowheads="1"/>
          </p:cNvSpPr>
          <p:nvPr/>
        </p:nvSpPr>
        <p:spPr bwMode="auto">
          <a:xfrm>
            <a:off x="517339" y="2449972"/>
            <a:ext cx="1112311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342900" indent="-342900">
              <a:lnSpc>
                <a:spcPct val="100000"/>
              </a:lnSpc>
              <a:spcBef>
                <a:spcPct val="0"/>
              </a:spcBef>
              <a:buClrTx/>
            </a:pPr>
            <a:r>
              <a:rPr lang="vi-VN" altLang="en-US" sz="2000" dirty="0">
                <a:latin typeface="Arial" panose="020B0604020202020204" pitchFamily="34" charset="0"/>
                <a:ea typeface="#9Slide02 Noi dung dai" panose="020B0604020202020204" charset="0"/>
              </a:rPr>
              <a:t>h là độ cao của nhà xưởng;</a:t>
            </a:r>
          </a:p>
          <a:p>
            <a:pPr marL="342900" indent="-342900">
              <a:lnSpc>
                <a:spcPct val="100000"/>
              </a:lnSpc>
              <a:spcBef>
                <a:spcPct val="0"/>
              </a:spcBef>
              <a:buClrTx/>
            </a:pPr>
            <a:r>
              <a:rPr lang="vi-VN" altLang="en-US" sz="2000" dirty="0">
                <a:latin typeface="Arial" panose="020B0604020202020204" pitchFamily="34" charset="0"/>
                <a:ea typeface="#9Slide02 Noi dung dai" panose="020B0604020202020204" charset="0"/>
              </a:rPr>
              <a:t>h1 là khoảng cách từ trần đến bóng đèn, thường h1 = 0,5 ÷ 0,7 m;</a:t>
            </a:r>
          </a:p>
          <a:p>
            <a:pPr marL="342900" indent="-342900">
              <a:lnSpc>
                <a:spcPct val="100000"/>
              </a:lnSpc>
              <a:spcBef>
                <a:spcPct val="0"/>
              </a:spcBef>
              <a:buClrTx/>
            </a:pPr>
            <a:r>
              <a:rPr lang="vi-VN" altLang="en-US" sz="2000" dirty="0">
                <a:latin typeface="Arial" panose="020B0604020202020204" pitchFamily="34" charset="0"/>
                <a:ea typeface="#9Slide02 Noi dung dai" panose="020B0604020202020204" charset="0"/>
              </a:rPr>
              <a:t>h2 là độ cao mặt bàn làm việc, thường h2 = 0,7 ÷ 0,9 m.</a:t>
            </a:r>
          </a:p>
        </p:txBody>
      </p:sp>
    </p:spTree>
    <p:extLst>
      <p:ext uri="{BB962C8B-B14F-4D97-AF65-F5344CB8AC3E}">
        <p14:creationId xmlns:p14="http://schemas.microsoft.com/office/powerpoint/2010/main" val="10198028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11"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sp>
        <p:nvSpPr>
          <p:cNvPr id="12" name="Rectangle 1">
            <a:extLst>
              <a:ext uri="{FF2B5EF4-FFF2-40B4-BE49-F238E27FC236}">
                <a16:creationId xmlns:a16="http://schemas.microsoft.com/office/drawing/2014/main" id="{77CEC174-FA04-76A9-BC0E-6361E62CD0E9}"/>
              </a:ext>
            </a:extLst>
          </p:cNvPr>
          <p:cNvSpPr>
            <a:spLocks noChangeArrowheads="1"/>
          </p:cNvSpPr>
          <p:nvPr/>
        </p:nvSpPr>
        <p:spPr bwMode="auto">
          <a:xfrm>
            <a:off x="517338" y="1557198"/>
            <a:ext cx="111231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spcBef>
                <a:spcPct val="0"/>
              </a:spcBef>
              <a:buClrTx/>
              <a:buFontTx/>
              <a:buNone/>
            </a:pPr>
            <a:r>
              <a:rPr lang="en-US" altLang="en-US" sz="2400" b="1" err="1">
                <a:solidFill>
                  <a:srgbClr val="C00000"/>
                </a:solidFill>
                <a:latin typeface="Arial" panose="020B0604020202020204" pitchFamily="34" charset="0"/>
              </a:rPr>
              <a:t>Bước</a:t>
            </a:r>
            <a:r>
              <a:rPr lang="en-US" altLang="en-US" sz="2400" b="1">
                <a:solidFill>
                  <a:srgbClr val="C00000"/>
                </a:solidFill>
                <a:latin typeface="Arial" panose="020B0604020202020204" pitchFamily="34" charset="0"/>
              </a:rPr>
              <a:t> </a:t>
            </a:r>
            <a:r>
              <a:rPr lang="en-US" altLang="en-US" sz="2400" b="1" smtClean="0">
                <a:solidFill>
                  <a:srgbClr val="C00000"/>
                </a:solidFill>
                <a:latin typeface="Arial" panose="020B0604020202020204" pitchFamily="34" charset="0"/>
              </a:rPr>
              <a:t>2: </a:t>
            </a:r>
            <a:r>
              <a:rPr lang="en-US" altLang="en-US" sz="2400" smtClean="0">
                <a:latin typeface="Arial" panose="020B0604020202020204" pitchFamily="34" charset="0"/>
              </a:rPr>
              <a:t>Xác </a:t>
            </a:r>
            <a:r>
              <a:rPr lang="en-US" altLang="en-US" sz="2400" dirty="0" err="1">
                <a:latin typeface="Arial" panose="020B0604020202020204" pitchFamily="34" charset="0"/>
              </a:rPr>
              <a:t>định</a:t>
            </a:r>
            <a:r>
              <a:rPr lang="en-US" altLang="en-US" sz="2400" dirty="0">
                <a:latin typeface="Arial" panose="020B0604020202020204" pitchFamily="34" charset="0"/>
              </a:rPr>
              <a:t> </a:t>
            </a:r>
            <a:r>
              <a:rPr lang="en-US" altLang="en-US" sz="2400" dirty="0" err="1">
                <a:latin typeface="Arial" panose="020B0604020202020204" pitchFamily="34" charset="0"/>
              </a:rPr>
              <a:t>khoảng</a:t>
            </a:r>
            <a:r>
              <a:rPr lang="en-US" altLang="en-US" sz="2400" dirty="0">
                <a:latin typeface="Arial" panose="020B0604020202020204" pitchFamily="34" charset="0"/>
              </a:rPr>
              <a:t> </a:t>
            </a:r>
            <a:r>
              <a:rPr lang="en-US" altLang="en-US" sz="2400" dirty="0" err="1">
                <a:latin typeface="Arial" panose="020B0604020202020204" pitchFamily="34" charset="0"/>
              </a:rPr>
              <a:t>cách</a:t>
            </a:r>
            <a:r>
              <a:rPr lang="en-US" altLang="en-US" sz="2400" dirty="0">
                <a:latin typeface="Arial" panose="020B0604020202020204" pitchFamily="34" charset="0"/>
              </a:rPr>
              <a:t> </a:t>
            </a:r>
            <a:r>
              <a:rPr lang="en-US" altLang="en-US" sz="2400" dirty="0" err="1">
                <a:latin typeface="Arial" panose="020B0604020202020204" pitchFamily="34" charset="0"/>
              </a:rPr>
              <a:t>giữa</a:t>
            </a:r>
            <a:r>
              <a:rPr lang="en-US" altLang="en-US" sz="2400" dirty="0">
                <a:latin typeface="Arial" panose="020B0604020202020204" pitchFamily="34" charset="0"/>
              </a:rPr>
              <a:t> </a:t>
            </a:r>
            <a:r>
              <a:rPr lang="en-US" altLang="en-US" sz="2400" dirty="0" err="1">
                <a:latin typeface="Arial" panose="020B0604020202020204" pitchFamily="34" charset="0"/>
              </a:rPr>
              <a:t>hai</a:t>
            </a:r>
            <a:r>
              <a:rPr lang="en-US" altLang="en-US" sz="2400" dirty="0">
                <a:latin typeface="Arial" panose="020B0604020202020204" pitchFamily="34" charset="0"/>
              </a:rPr>
              <a:t> </a:t>
            </a:r>
            <a:r>
              <a:rPr lang="en-US" altLang="en-US" sz="2400" dirty="0" err="1">
                <a:latin typeface="Arial" panose="020B0604020202020204" pitchFamily="34" charset="0"/>
              </a:rPr>
              <a:t>đèn</a:t>
            </a:r>
            <a:r>
              <a:rPr lang="en-US" altLang="en-US" sz="2400" dirty="0">
                <a:latin typeface="Arial" panose="020B0604020202020204" pitchFamily="34" charset="0"/>
              </a:rPr>
              <a:t> </a:t>
            </a:r>
            <a:r>
              <a:rPr lang="en-US" altLang="en-US" sz="2400" dirty="0" err="1">
                <a:latin typeface="Arial" panose="020B0604020202020204" pitchFamily="34" charset="0"/>
              </a:rPr>
              <a:t>liền</a:t>
            </a:r>
            <a:r>
              <a:rPr lang="en-US" altLang="en-US" sz="2400" dirty="0">
                <a:latin typeface="Arial" panose="020B0604020202020204" pitchFamily="34" charset="0"/>
              </a:rPr>
              <a:t> </a:t>
            </a:r>
            <a:r>
              <a:rPr lang="en-US" altLang="en-US" sz="2400" dirty="0" err="1">
                <a:latin typeface="Arial" panose="020B0604020202020204" pitchFamily="34" charset="0"/>
              </a:rPr>
              <a:t>kề</a:t>
            </a:r>
            <a:r>
              <a:rPr lang="en-US" altLang="en-US" sz="2400" dirty="0">
                <a:latin typeface="Arial" panose="020B0604020202020204" pitchFamily="34" charset="0"/>
              </a:rPr>
              <a:t> </a:t>
            </a:r>
            <a:r>
              <a:rPr lang="en-US" altLang="en-US" sz="2400" dirty="0" err="1">
                <a:latin typeface="Arial" panose="020B0604020202020204" pitchFamily="34" charset="0"/>
              </a:rPr>
              <a:t>nhau</a:t>
            </a:r>
            <a:r>
              <a:rPr lang="en-US" altLang="en-US" sz="2400" dirty="0">
                <a:latin typeface="Arial" panose="020B0604020202020204" pitchFamily="34" charset="0"/>
              </a:rPr>
              <a:t> (L, m</a:t>
            </a:r>
            <a:r>
              <a:rPr lang="en-US" altLang="en-US" sz="2400">
                <a:latin typeface="Arial" panose="020B0604020202020204" pitchFamily="34" charset="0"/>
              </a:rPr>
              <a:t>) </a:t>
            </a:r>
            <a:r>
              <a:rPr lang="en-US" altLang="en-US" sz="2400" smtClean="0">
                <a:latin typeface="Arial" panose="020B0604020202020204" pitchFamily="34" charset="0"/>
              </a:rPr>
              <a:t>theo </a:t>
            </a:r>
            <a:r>
              <a:rPr lang="en-US" altLang="en-US" sz="2400" dirty="0" err="1">
                <a:latin typeface="Arial" panose="020B0604020202020204" pitchFamily="34" charset="0"/>
              </a:rPr>
              <a:t>tỷ</a:t>
            </a:r>
            <a:r>
              <a:rPr lang="en-US" altLang="en-US" sz="2400" dirty="0">
                <a:latin typeface="Arial" panose="020B0604020202020204" pitchFamily="34" charset="0"/>
              </a:rPr>
              <a:t> </a:t>
            </a:r>
            <a:r>
              <a:rPr lang="en-US" altLang="en-US" sz="2400" dirty="0" err="1">
                <a:latin typeface="Arial" panose="020B0604020202020204" pitchFamily="34" charset="0"/>
              </a:rPr>
              <a:t>số</a:t>
            </a:r>
            <a:r>
              <a:rPr lang="en-US" altLang="en-US" sz="2400" dirty="0">
                <a:latin typeface="Arial" panose="020B0604020202020204" pitchFamily="34" charset="0"/>
              </a:rPr>
              <a:t> L/H </a:t>
            </a:r>
            <a:r>
              <a:rPr lang="en-US" altLang="en-US" sz="2400" dirty="0" err="1">
                <a:latin typeface="Arial" panose="020B0604020202020204" pitchFamily="34" charset="0"/>
              </a:rPr>
              <a:t>hợp</a:t>
            </a:r>
            <a:r>
              <a:rPr lang="en-US" altLang="en-US" sz="2400" dirty="0">
                <a:latin typeface="Arial" panose="020B0604020202020204" pitchFamily="34" charset="0"/>
              </a:rPr>
              <a:t> </a:t>
            </a:r>
            <a:r>
              <a:rPr lang="en-US" altLang="en-US" sz="2400" dirty="0" err="1">
                <a:latin typeface="Arial" panose="020B0604020202020204" pitchFamily="34" charset="0"/>
              </a:rPr>
              <a:t>lý</a:t>
            </a:r>
            <a:r>
              <a:rPr lang="en-US" altLang="en-US" sz="2400" dirty="0">
                <a:latin typeface="Arial" panose="020B0604020202020204" pitchFamily="34" charset="0"/>
              </a:rPr>
              <a:t> </a:t>
            </a:r>
          </a:p>
        </p:txBody>
      </p:sp>
      <p:graphicFrame>
        <p:nvGraphicFramePr>
          <p:cNvPr id="13" name="Table 12">
            <a:extLst>
              <a:ext uri="{FF2B5EF4-FFF2-40B4-BE49-F238E27FC236}">
                <a16:creationId xmlns:a16="http://schemas.microsoft.com/office/drawing/2014/main" id="{0BC2045C-A2E3-287A-00E2-6BF19DBA1EB3}"/>
              </a:ext>
            </a:extLst>
          </p:cNvPr>
          <p:cNvGraphicFramePr>
            <a:graphicFrameLocks noGrp="1"/>
          </p:cNvGraphicFramePr>
          <p:nvPr>
            <p:extLst>
              <p:ext uri="{D42A27DB-BD31-4B8C-83A1-F6EECF244321}">
                <p14:modId xmlns:p14="http://schemas.microsoft.com/office/powerpoint/2010/main" val="1686283004"/>
              </p:ext>
            </p:extLst>
          </p:nvPr>
        </p:nvGraphicFramePr>
        <p:xfrm>
          <a:off x="4067034" y="2572861"/>
          <a:ext cx="7573423" cy="3015928"/>
        </p:xfrm>
        <a:graphic>
          <a:graphicData uri="http://schemas.openxmlformats.org/drawingml/2006/table">
            <a:tbl>
              <a:tblPr>
                <a:tableStyleId>{D27102A9-8310-4765-A935-A1911B00CA55}</a:tableStyleId>
              </a:tblPr>
              <a:tblGrid>
                <a:gridCol w="2561332">
                  <a:extLst>
                    <a:ext uri="{9D8B030D-6E8A-4147-A177-3AD203B41FA5}">
                      <a16:colId xmlns:a16="http://schemas.microsoft.com/office/drawing/2014/main" val="1708141463"/>
                    </a:ext>
                  </a:extLst>
                </a:gridCol>
                <a:gridCol w="949708">
                  <a:extLst>
                    <a:ext uri="{9D8B030D-6E8A-4147-A177-3AD203B41FA5}">
                      <a16:colId xmlns:a16="http://schemas.microsoft.com/office/drawing/2014/main" val="4082483087"/>
                    </a:ext>
                  </a:extLst>
                </a:gridCol>
                <a:gridCol w="949708">
                  <a:extLst>
                    <a:ext uri="{9D8B030D-6E8A-4147-A177-3AD203B41FA5}">
                      <a16:colId xmlns:a16="http://schemas.microsoft.com/office/drawing/2014/main" val="1112247830"/>
                    </a:ext>
                  </a:extLst>
                </a:gridCol>
                <a:gridCol w="1005750">
                  <a:extLst>
                    <a:ext uri="{9D8B030D-6E8A-4147-A177-3AD203B41FA5}">
                      <a16:colId xmlns:a16="http://schemas.microsoft.com/office/drawing/2014/main" val="3318428260"/>
                    </a:ext>
                  </a:extLst>
                </a:gridCol>
                <a:gridCol w="1005750">
                  <a:extLst>
                    <a:ext uri="{9D8B030D-6E8A-4147-A177-3AD203B41FA5}">
                      <a16:colId xmlns:a16="http://schemas.microsoft.com/office/drawing/2014/main" val="2538976194"/>
                    </a:ext>
                  </a:extLst>
                </a:gridCol>
                <a:gridCol w="1101175">
                  <a:extLst>
                    <a:ext uri="{9D8B030D-6E8A-4147-A177-3AD203B41FA5}">
                      <a16:colId xmlns:a16="http://schemas.microsoft.com/office/drawing/2014/main" val="3745030070"/>
                    </a:ext>
                  </a:extLst>
                </a:gridCol>
              </a:tblGrid>
              <a:tr h="413584">
                <a:tc rowSpan="2">
                  <a:txBody>
                    <a:bodyPr/>
                    <a:lstStyle/>
                    <a:p>
                      <a:pPr marL="0" marR="0" indent="0" algn="ctr">
                        <a:lnSpc>
                          <a:spcPct val="120000"/>
                        </a:lnSpc>
                        <a:spcBef>
                          <a:spcPts val="480"/>
                        </a:spcBef>
                        <a:spcAft>
                          <a:spcPts val="480"/>
                        </a:spcAft>
                      </a:pPr>
                      <a:r>
                        <a:rPr lang="vi-VN" sz="1400" b="1" dirty="0">
                          <a:effectLst/>
                          <a:latin typeface="+mn-lt"/>
                        </a:rPr>
                        <a:t>Loại</a:t>
                      </a:r>
                      <a:r>
                        <a:rPr lang="vi-VN" sz="1400" b="1" spc="5" dirty="0">
                          <a:effectLst/>
                          <a:latin typeface="+mn-lt"/>
                        </a:rPr>
                        <a:t> </a:t>
                      </a:r>
                      <a:r>
                        <a:rPr lang="vi-VN" sz="1400" b="1" spc="-10" dirty="0">
                          <a:effectLst/>
                          <a:latin typeface="+mn-lt"/>
                        </a:rPr>
                        <a:t>đ</a:t>
                      </a:r>
                      <a:r>
                        <a:rPr lang="vi-VN" sz="1400" b="1" dirty="0">
                          <a:effectLst/>
                          <a:latin typeface="+mn-lt"/>
                        </a:rPr>
                        <a:t>èn và</a:t>
                      </a:r>
                      <a:r>
                        <a:rPr lang="vi-VN" sz="1400" b="1" spc="-10" dirty="0">
                          <a:effectLst/>
                          <a:latin typeface="+mn-lt"/>
                        </a:rPr>
                        <a:t> </a:t>
                      </a:r>
                      <a:r>
                        <a:rPr lang="vi-VN" sz="1400" b="1" dirty="0">
                          <a:effectLst/>
                          <a:latin typeface="+mn-lt"/>
                        </a:rPr>
                        <a:t>n</a:t>
                      </a:r>
                      <a:r>
                        <a:rPr lang="vi-VN" sz="1400" b="1" spc="-10" dirty="0">
                          <a:effectLst/>
                          <a:latin typeface="+mn-lt"/>
                        </a:rPr>
                        <a:t>ơ</a:t>
                      </a:r>
                      <a:r>
                        <a:rPr lang="vi-VN" sz="1400" b="1" dirty="0">
                          <a:effectLst/>
                          <a:latin typeface="+mn-lt"/>
                        </a:rPr>
                        <a:t>i</a:t>
                      </a:r>
                      <a:r>
                        <a:rPr lang="vi-VN" sz="1400" b="1" spc="5" dirty="0">
                          <a:effectLst/>
                          <a:latin typeface="+mn-lt"/>
                        </a:rPr>
                        <a:t> </a:t>
                      </a:r>
                      <a:r>
                        <a:rPr lang="vi-VN" sz="1400" b="1" dirty="0">
                          <a:effectLst/>
                          <a:latin typeface="+mn-lt"/>
                        </a:rPr>
                        <a:t>sử</a:t>
                      </a:r>
                      <a:r>
                        <a:rPr lang="vi-VN" sz="1400" b="1" spc="-10" dirty="0">
                          <a:effectLst/>
                          <a:latin typeface="+mn-lt"/>
                        </a:rPr>
                        <a:t> </a:t>
                      </a:r>
                      <a:r>
                        <a:rPr lang="vi-VN" sz="1400" b="1" dirty="0">
                          <a:effectLst/>
                          <a:latin typeface="+mn-lt"/>
                        </a:rPr>
                        <a:t>dụng</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indent="0" algn="ctr">
                        <a:lnSpc>
                          <a:spcPct val="120000"/>
                        </a:lnSpc>
                        <a:spcBef>
                          <a:spcPts val="480"/>
                        </a:spcBef>
                        <a:spcAft>
                          <a:spcPts val="480"/>
                        </a:spcAft>
                      </a:pPr>
                      <a:r>
                        <a:rPr lang="vi-VN" sz="1400" b="1" dirty="0">
                          <a:effectLst/>
                          <a:latin typeface="+mn-lt"/>
                        </a:rPr>
                        <a:t>L/H </a:t>
                      </a:r>
                      <a:r>
                        <a:rPr lang="vi-VN" sz="1400" b="1" spc="-5" dirty="0">
                          <a:effectLst/>
                          <a:latin typeface="+mn-lt"/>
                        </a:rPr>
                        <a:t>b</a:t>
                      </a:r>
                      <a:r>
                        <a:rPr lang="vi-VN" sz="1400" b="1" dirty="0">
                          <a:effectLst/>
                          <a:latin typeface="+mn-lt"/>
                        </a:rPr>
                        <a:t>ố</a:t>
                      </a:r>
                      <a:r>
                        <a:rPr lang="vi-VN" sz="1400" b="1" spc="5" dirty="0">
                          <a:effectLst/>
                          <a:latin typeface="+mn-lt"/>
                        </a:rPr>
                        <a:t> </a:t>
                      </a:r>
                      <a:r>
                        <a:rPr lang="vi-VN" sz="1400" b="1" spc="-5" dirty="0">
                          <a:effectLst/>
                          <a:latin typeface="+mn-lt"/>
                        </a:rPr>
                        <a:t>t</a:t>
                      </a:r>
                      <a:r>
                        <a:rPr lang="vi-VN" sz="1400" b="1" spc="5" dirty="0">
                          <a:effectLst/>
                          <a:latin typeface="+mn-lt"/>
                        </a:rPr>
                        <a:t>r</a:t>
                      </a:r>
                      <a:r>
                        <a:rPr lang="vi-VN" sz="1400" b="1" dirty="0">
                          <a:effectLst/>
                          <a:latin typeface="+mn-lt"/>
                        </a:rPr>
                        <a:t>í nh</a:t>
                      </a:r>
                      <a:r>
                        <a:rPr lang="vi-VN" sz="1400" b="1" spc="5" dirty="0">
                          <a:effectLst/>
                          <a:latin typeface="+mn-lt"/>
                        </a:rPr>
                        <a:t>i</a:t>
                      </a:r>
                      <a:r>
                        <a:rPr lang="vi-VN" sz="1400" b="1" dirty="0">
                          <a:effectLst/>
                          <a:latin typeface="+mn-lt"/>
                        </a:rPr>
                        <a:t>ều</a:t>
                      </a:r>
                      <a:r>
                        <a:rPr lang="vi-VN" sz="1400" b="1" spc="-10" dirty="0">
                          <a:effectLst/>
                          <a:latin typeface="+mn-lt"/>
                        </a:rPr>
                        <a:t> </a:t>
                      </a:r>
                      <a:r>
                        <a:rPr lang="vi-VN" sz="1400" b="1" dirty="0">
                          <a:effectLst/>
                          <a:latin typeface="+mn-lt"/>
                        </a:rPr>
                        <a:t>dãy</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marL="0" marR="0" indent="0" algn="ctr">
                        <a:lnSpc>
                          <a:spcPct val="120000"/>
                        </a:lnSpc>
                        <a:spcBef>
                          <a:spcPts val="480"/>
                        </a:spcBef>
                        <a:spcAft>
                          <a:spcPts val="480"/>
                        </a:spcAft>
                      </a:pPr>
                      <a:r>
                        <a:rPr lang="vi-VN" sz="1400" b="1" dirty="0">
                          <a:effectLst/>
                          <a:latin typeface="+mn-lt"/>
                        </a:rPr>
                        <a:t>L/H bố </a:t>
                      </a:r>
                      <a:r>
                        <a:rPr lang="vi-VN" sz="1400" b="1" spc="-10" dirty="0">
                          <a:effectLst/>
                          <a:latin typeface="+mn-lt"/>
                        </a:rPr>
                        <a:t>t</a:t>
                      </a:r>
                      <a:r>
                        <a:rPr lang="vi-VN" sz="1400" b="1" spc="5" dirty="0">
                          <a:effectLst/>
                          <a:latin typeface="+mn-lt"/>
                        </a:rPr>
                        <a:t>r</a:t>
                      </a:r>
                      <a:r>
                        <a:rPr lang="vi-VN" sz="1400" b="1" dirty="0">
                          <a:effectLst/>
                          <a:latin typeface="+mn-lt"/>
                        </a:rPr>
                        <a:t>í</a:t>
                      </a:r>
                      <a:r>
                        <a:rPr lang="vi-VN" sz="1400" b="1" spc="-5" dirty="0">
                          <a:effectLst/>
                          <a:latin typeface="+mn-lt"/>
                        </a:rPr>
                        <a:t> </a:t>
                      </a:r>
                      <a:r>
                        <a:rPr lang="vi-VN" sz="1400" b="1" dirty="0">
                          <a:effectLst/>
                          <a:latin typeface="+mn-lt"/>
                        </a:rPr>
                        <a:t>1 dãy</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rowSpan="2">
                  <a:txBody>
                    <a:bodyPr/>
                    <a:lstStyle/>
                    <a:p>
                      <a:pPr marL="0" marR="0" indent="0" algn="ctr">
                        <a:lnSpc>
                          <a:spcPct val="120000"/>
                        </a:lnSpc>
                        <a:spcBef>
                          <a:spcPts val="480"/>
                        </a:spcBef>
                        <a:spcAft>
                          <a:spcPts val="480"/>
                        </a:spcAft>
                      </a:pPr>
                      <a:r>
                        <a:rPr lang="vi-VN" sz="1400" b="1" spc="-5" dirty="0">
                          <a:effectLst/>
                          <a:latin typeface="+mn-lt"/>
                        </a:rPr>
                        <a:t>C</a:t>
                      </a:r>
                      <a:r>
                        <a:rPr lang="vi-VN" sz="1400" b="1" dirty="0">
                          <a:effectLst/>
                          <a:latin typeface="+mn-lt"/>
                        </a:rPr>
                        <a:t>h</a:t>
                      </a:r>
                      <a:r>
                        <a:rPr lang="vi-VN" sz="1400" b="1" spc="5" dirty="0">
                          <a:effectLst/>
                          <a:latin typeface="+mn-lt"/>
                        </a:rPr>
                        <a:t>i</a:t>
                      </a:r>
                      <a:r>
                        <a:rPr lang="vi-VN" sz="1400" b="1" dirty="0">
                          <a:effectLst/>
                          <a:latin typeface="+mn-lt"/>
                        </a:rPr>
                        <a:t>ều</a:t>
                      </a:r>
                      <a:r>
                        <a:rPr lang="vi-VN" sz="1400" b="1" spc="-10" dirty="0">
                          <a:effectLst/>
                          <a:latin typeface="+mn-lt"/>
                        </a:rPr>
                        <a:t> </a:t>
                      </a:r>
                      <a:r>
                        <a:rPr lang="vi-VN" sz="1400" b="1" spc="5" dirty="0">
                          <a:effectLst/>
                          <a:latin typeface="+mn-lt"/>
                        </a:rPr>
                        <a:t>r</a:t>
                      </a:r>
                      <a:r>
                        <a:rPr lang="vi-VN" sz="1400" b="1" dirty="0">
                          <a:effectLst/>
                          <a:latin typeface="+mn-lt"/>
                        </a:rPr>
                        <a:t>ộng </a:t>
                      </a:r>
                      <a:r>
                        <a:rPr lang="vi-VN" sz="1400" b="1" spc="-10" dirty="0">
                          <a:effectLst/>
                          <a:latin typeface="+mn-lt"/>
                        </a:rPr>
                        <a:t>g</a:t>
                      </a:r>
                      <a:r>
                        <a:rPr lang="vi-VN" sz="1400" b="1" spc="5" dirty="0">
                          <a:effectLst/>
                          <a:latin typeface="+mn-lt"/>
                        </a:rPr>
                        <a:t>i</a:t>
                      </a:r>
                      <a:r>
                        <a:rPr lang="vi-VN" sz="1400" b="1" spc="-5" dirty="0">
                          <a:effectLst/>
                          <a:latin typeface="+mn-lt"/>
                        </a:rPr>
                        <a:t>ớ</a:t>
                      </a:r>
                      <a:r>
                        <a:rPr lang="vi-VN" sz="1400" b="1" dirty="0">
                          <a:effectLst/>
                          <a:latin typeface="+mn-lt"/>
                        </a:rPr>
                        <a:t>i</a:t>
                      </a:r>
                      <a:r>
                        <a:rPr lang="vi-VN" sz="1400" b="1" spc="5" dirty="0">
                          <a:effectLst/>
                          <a:latin typeface="+mn-lt"/>
                        </a:rPr>
                        <a:t> </a:t>
                      </a:r>
                      <a:r>
                        <a:rPr lang="vi-VN" sz="1400" b="1" dirty="0">
                          <a:effectLst/>
                          <a:latin typeface="+mn-lt"/>
                        </a:rPr>
                        <a:t>h</a:t>
                      </a:r>
                      <a:r>
                        <a:rPr lang="vi-VN" sz="1400" b="1" spc="-10" dirty="0">
                          <a:effectLst/>
                          <a:latin typeface="+mn-lt"/>
                        </a:rPr>
                        <a:t>ạ</a:t>
                      </a:r>
                      <a:r>
                        <a:rPr lang="vi-VN" sz="1400" b="1" dirty="0">
                          <a:effectLst/>
                          <a:latin typeface="+mn-lt"/>
                        </a:rPr>
                        <a:t>n của n</a:t>
                      </a:r>
                      <a:r>
                        <a:rPr lang="vi-VN" sz="1400" b="1" spc="-10" dirty="0">
                          <a:effectLst/>
                          <a:latin typeface="+mn-lt"/>
                        </a:rPr>
                        <a:t>h</a:t>
                      </a:r>
                      <a:r>
                        <a:rPr lang="vi-VN" sz="1400" b="1" dirty="0">
                          <a:effectLst/>
                          <a:latin typeface="+mn-lt"/>
                        </a:rPr>
                        <a:t>à x</a:t>
                      </a:r>
                      <a:r>
                        <a:rPr lang="vi-VN" sz="1400" b="1" spc="-10" dirty="0">
                          <a:effectLst/>
                          <a:latin typeface="+mn-lt"/>
                        </a:rPr>
                        <a:t>ư</a:t>
                      </a:r>
                      <a:r>
                        <a:rPr lang="vi-VN" sz="1400" b="1" spc="5" dirty="0">
                          <a:effectLst/>
                          <a:latin typeface="+mn-lt"/>
                        </a:rPr>
                        <a:t>ở</a:t>
                      </a:r>
                      <a:r>
                        <a:rPr lang="vi-VN" sz="1400" b="1" dirty="0">
                          <a:effectLst/>
                          <a:latin typeface="+mn-lt"/>
                        </a:rPr>
                        <a:t>ng bố</a:t>
                      </a:r>
                      <a:r>
                        <a:rPr lang="vi-VN" sz="1400" b="1" spc="-10" dirty="0">
                          <a:effectLst/>
                          <a:latin typeface="+mn-lt"/>
                        </a:rPr>
                        <a:t> </a:t>
                      </a:r>
                      <a:r>
                        <a:rPr lang="vi-VN" sz="1400" b="1" spc="5" dirty="0">
                          <a:effectLst/>
                          <a:latin typeface="+mn-lt"/>
                        </a:rPr>
                        <a:t>t</a:t>
                      </a:r>
                      <a:r>
                        <a:rPr lang="vi-VN" sz="1400" b="1" spc="-10" dirty="0">
                          <a:effectLst/>
                          <a:latin typeface="+mn-lt"/>
                        </a:rPr>
                        <a:t>r</a:t>
                      </a:r>
                      <a:r>
                        <a:rPr lang="vi-VN" sz="1400" b="1" dirty="0">
                          <a:effectLst/>
                          <a:latin typeface="+mn-lt"/>
                        </a:rPr>
                        <a:t>í</a:t>
                      </a:r>
                      <a:br>
                        <a:rPr lang="vi-VN" sz="1400" b="1" dirty="0">
                          <a:effectLst/>
                          <a:latin typeface="+mn-lt"/>
                        </a:rPr>
                      </a:br>
                      <a:r>
                        <a:rPr lang="vi-VN" sz="1400" b="1" dirty="0">
                          <a:effectLst/>
                          <a:latin typeface="+mn-lt"/>
                        </a:rPr>
                        <a:t>một dãy</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86983209"/>
                  </a:ext>
                </a:extLst>
              </a:tr>
              <a:tr h="1033960">
                <a:tc vMerge="1">
                  <a:txBody>
                    <a:bodyPr/>
                    <a:lstStyle/>
                    <a:p>
                      <a:endParaRPr lang="en-US"/>
                    </a:p>
                  </a:txBody>
                  <a:tcPr/>
                </a:tc>
                <a:tc>
                  <a:txBody>
                    <a:bodyPr/>
                    <a:lstStyle/>
                    <a:p>
                      <a:pPr marL="0" marR="0" indent="0" algn="ctr">
                        <a:lnSpc>
                          <a:spcPct val="120000"/>
                        </a:lnSpc>
                        <a:spcBef>
                          <a:spcPts val="480"/>
                        </a:spcBef>
                        <a:spcAft>
                          <a:spcPts val="480"/>
                        </a:spcAft>
                      </a:pPr>
                      <a:r>
                        <a:rPr lang="vi-VN" sz="1400" b="1" spc="-5" dirty="0">
                          <a:effectLst/>
                          <a:latin typeface="+mn-lt"/>
                        </a:rPr>
                        <a:t>T</a:t>
                      </a:r>
                      <a:r>
                        <a:rPr lang="vi-VN" sz="1400" b="1" dirty="0">
                          <a:effectLst/>
                          <a:latin typeface="+mn-lt"/>
                        </a:rPr>
                        <a:t>ốt nhất</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b="1" dirty="0">
                          <a:effectLst/>
                          <a:latin typeface="+mn-lt"/>
                        </a:rPr>
                        <a:t>M</a:t>
                      </a:r>
                      <a:r>
                        <a:rPr lang="vi-VN" sz="1400" b="1" spc="5" dirty="0">
                          <a:effectLst/>
                          <a:latin typeface="+mn-lt"/>
                        </a:rPr>
                        <a:t>a</a:t>
                      </a:r>
                      <a:r>
                        <a:rPr lang="vi-VN" sz="1400" b="1" dirty="0">
                          <a:effectLst/>
                          <a:latin typeface="+mn-lt"/>
                        </a:rPr>
                        <a:t>x </a:t>
                      </a:r>
                      <a:r>
                        <a:rPr lang="vi-VN" sz="1400" b="1" spc="-10" dirty="0">
                          <a:effectLst/>
                          <a:latin typeface="+mn-lt"/>
                        </a:rPr>
                        <a:t>c</a:t>
                      </a:r>
                      <a:r>
                        <a:rPr lang="vi-VN" sz="1400" b="1" dirty="0">
                          <a:effectLst/>
                          <a:latin typeface="+mn-lt"/>
                        </a:rPr>
                        <a:t>ho phép</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b="1" spc="-5" dirty="0">
                          <a:effectLst/>
                          <a:latin typeface="+mn-lt"/>
                        </a:rPr>
                        <a:t>T</a:t>
                      </a:r>
                      <a:r>
                        <a:rPr lang="vi-VN" sz="1400" b="1" dirty="0">
                          <a:effectLst/>
                          <a:latin typeface="+mn-lt"/>
                        </a:rPr>
                        <a:t>ốt nhất</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b="1" dirty="0">
                          <a:effectLst/>
                          <a:latin typeface="+mn-lt"/>
                        </a:rPr>
                        <a:t>M</a:t>
                      </a:r>
                      <a:r>
                        <a:rPr lang="vi-VN" sz="1400" b="1" spc="5" dirty="0">
                          <a:effectLst/>
                          <a:latin typeface="+mn-lt"/>
                        </a:rPr>
                        <a:t>a</a:t>
                      </a:r>
                      <a:r>
                        <a:rPr lang="vi-VN" sz="1400" b="1" dirty="0">
                          <a:effectLst/>
                          <a:latin typeface="+mn-lt"/>
                        </a:rPr>
                        <a:t>x </a:t>
                      </a:r>
                      <a:r>
                        <a:rPr lang="vi-VN" sz="1400" b="1" spc="-10" dirty="0">
                          <a:effectLst/>
                          <a:latin typeface="+mn-lt"/>
                        </a:rPr>
                        <a:t>c</a:t>
                      </a:r>
                      <a:r>
                        <a:rPr lang="vi-VN" sz="1400" b="1" dirty="0">
                          <a:effectLst/>
                          <a:latin typeface="+mn-lt"/>
                        </a:rPr>
                        <a:t>ho phép</a:t>
                      </a:r>
                      <a:endParaRPr lang="en-US" sz="1400" b="1" dirty="0">
                        <a:effectLst/>
                        <a:latin typeface="+mn-lt"/>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extLst>
                  <a:ext uri="{0D108BD9-81ED-4DB2-BD59-A6C34878D82A}">
                    <a16:rowId xmlns:a16="http://schemas.microsoft.com/office/drawing/2014/main" val="536346832"/>
                  </a:ext>
                </a:extLst>
              </a:tr>
              <a:tr h="620375">
                <a:tc>
                  <a:txBody>
                    <a:bodyPr/>
                    <a:lstStyle/>
                    <a:p>
                      <a:pPr marL="36195" marR="0" indent="0" algn="l">
                        <a:lnSpc>
                          <a:spcPct val="120000"/>
                        </a:lnSpc>
                        <a:spcBef>
                          <a:spcPts val="480"/>
                        </a:spcBef>
                        <a:spcAft>
                          <a:spcPts val="480"/>
                        </a:spcAft>
                      </a:pPr>
                      <a:r>
                        <a:rPr lang="vi-VN" sz="1400" spc="-5" dirty="0">
                          <a:effectLst/>
                          <a:latin typeface="+mn-lt"/>
                        </a:rPr>
                        <a:t>C</a:t>
                      </a:r>
                      <a:r>
                        <a:rPr lang="vi-VN" sz="1400" dirty="0">
                          <a:effectLst/>
                          <a:latin typeface="+mn-lt"/>
                        </a:rPr>
                        <a:t>h</a:t>
                      </a:r>
                      <a:r>
                        <a:rPr lang="vi-VN" sz="1400" spc="5" dirty="0">
                          <a:effectLst/>
                          <a:latin typeface="+mn-lt"/>
                        </a:rPr>
                        <a:t>i</a:t>
                      </a:r>
                      <a:r>
                        <a:rPr lang="vi-VN" sz="1400" dirty="0">
                          <a:effectLst/>
                          <a:latin typeface="+mn-lt"/>
                        </a:rPr>
                        <a:t>ếu </a:t>
                      </a:r>
                      <a:r>
                        <a:rPr lang="vi-VN" sz="1400" spc="-10" dirty="0">
                          <a:effectLst/>
                          <a:latin typeface="+mn-lt"/>
                        </a:rPr>
                        <a:t>s</a:t>
                      </a:r>
                      <a:r>
                        <a:rPr lang="vi-VN" sz="1400" dirty="0">
                          <a:effectLst/>
                          <a:latin typeface="+mn-lt"/>
                        </a:rPr>
                        <a:t>áng n</a:t>
                      </a:r>
                      <a:r>
                        <a:rPr lang="vi-VN" sz="1400" spc="-10" dirty="0">
                          <a:effectLst/>
                          <a:latin typeface="+mn-lt"/>
                        </a:rPr>
                        <a:t>h</a:t>
                      </a:r>
                      <a:r>
                        <a:rPr lang="vi-VN" sz="1400" dirty="0">
                          <a:effectLst/>
                          <a:latin typeface="+mn-lt"/>
                        </a:rPr>
                        <a:t>à x</a:t>
                      </a:r>
                      <a:r>
                        <a:rPr lang="vi-VN" sz="1400" spc="-10" dirty="0">
                          <a:effectLst/>
                          <a:latin typeface="+mn-lt"/>
                        </a:rPr>
                        <a:t>ư</a:t>
                      </a:r>
                      <a:r>
                        <a:rPr lang="vi-VN" sz="1400" spc="5" dirty="0">
                          <a:effectLst/>
                          <a:latin typeface="+mn-lt"/>
                        </a:rPr>
                        <a:t>ở</a:t>
                      </a:r>
                      <a:r>
                        <a:rPr lang="vi-VN" sz="1400" dirty="0">
                          <a:effectLst/>
                          <a:latin typeface="+mn-lt"/>
                        </a:rPr>
                        <a:t>ng </a:t>
                      </a:r>
                      <a:r>
                        <a:rPr lang="vi-VN" sz="1400" spc="-10" dirty="0">
                          <a:effectLst/>
                          <a:latin typeface="+mn-lt"/>
                        </a:rPr>
                        <a:t>d</a:t>
                      </a:r>
                      <a:r>
                        <a:rPr lang="vi-VN" sz="1400" dirty="0">
                          <a:effectLst/>
                          <a:latin typeface="+mn-lt"/>
                        </a:rPr>
                        <a:t>ù</a:t>
                      </a:r>
                      <a:r>
                        <a:rPr lang="vi-VN" sz="1400" spc="-10" dirty="0">
                          <a:effectLst/>
                          <a:latin typeface="+mn-lt"/>
                        </a:rPr>
                        <a:t>n</a:t>
                      </a:r>
                      <a:r>
                        <a:rPr lang="vi-VN" sz="1400" dirty="0">
                          <a:effectLst/>
                          <a:latin typeface="+mn-lt"/>
                        </a:rPr>
                        <a:t>g chao</a:t>
                      </a:r>
                      <a:r>
                        <a:rPr lang="vi-VN" sz="1400" spc="-10" dirty="0">
                          <a:effectLst/>
                          <a:latin typeface="+mn-lt"/>
                        </a:rPr>
                        <a:t> </a:t>
                      </a:r>
                      <a:r>
                        <a:rPr lang="vi-VN" sz="1400" spc="5" dirty="0">
                          <a:effectLst/>
                          <a:latin typeface="+mn-lt"/>
                        </a:rPr>
                        <a:t>m</a:t>
                      </a:r>
                      <a:r>
                        <a:rPr lang="vi-VN" sz="1400" dirty="0">
                          <a:effectLst/>
                          <a:latin typeface="+mn-lt"/>
                        </a:rPr>
                        <a:t>ờ</a:t>
                      </a:r>
                      <a:r>
                        <a:rPr lang="vi-VN" sz="1400" spc="5" dirty="0">
                          <a:effectLst/>
                          <a:latin typeface="+mn-lt"/>
                        </a:rPr>
                        <a:t> </a:t>
                      </a:r>
                      <a:r>
                        <a:rPr lang="vi-VN" sz="1400" spc="-10" dirty="0">
                          <a:effectLst/>
                          <a:latin typeface="+mn-lt"/>
                        </a:rPr>
                        <a:t>h</a:t>
                      </a:r>
                      <a:r>
                        <a:rPr lang="vi-VN" sz="1400" dirty="0">
                          <a:effectLst/>
                          <a:latin typeface="+mn-lt"/>
                        </a:rPr>
                        <a:t>oặc</a:t>
                      </a:r>
                      <a:r>
                        <a:rPr lang="vi-VN" sz="1400" spc="-10" dirty="0">
                          <a:effectLst/>
                          <a:latin typeface="+mn-lt"/>
                        </a:rPr>
                        <a:t> </a:t>
                      </a:r>
                      <a:r>
                        <a:rPr lang="vi-VN" sz="1400" spc="5" dirty="0">
                          <a:effectLst/>
                          <a:latin typeface="+mn-lt"/>
                        </a:rPr>
                        <a:t>s</a:t>
                      </a:r>
                      <a:r>
                        <a:rPr lang="vi-VN" sz="1400" spc="-10" dirty="0">
                          <a:effectLst/>
                          <a:latin typeface="+mn-lt"/>
                        </a:rPr>
                        <a:t>ắ</a:t>
                      </a:r>
                      <a:r>
                        <a:rPr lang="vi-VN" sz="1400" dirty="0">
                          <a:effectLst/>
                          <a:latin typeface="+mn-lt"/>
                        </a:rPr>
                        <a:t>t</a:t>
                      </a:r>
                      <a:r>
                        <a:rPr lang="vi-VN" sz="1400" spc="5" dirty="0">
                          <a:effectLst/>
                          <a:latin typeface="+mn-lt"/>
                        </a:rPr>
                        <a:t> </a:t>
                      </a:r>
                      <a:r>
                        <a:rPr lang="vi-VN" sz="1400" spc="-5" dirty="0">
                          <a:effectLst/>
                          <a:latin typeface="+mn-lt"/>
                        </a:rPr>
                        <a:t>t</a:t>
                      </a:r>
                      <a:r>
                        <a:rPr lang="vi-VN" sz="1400" spc="5" dirty="0">
                          <a:effectLst/>
                          <a:latin typeface="+mn-lt"/>
                        </a:rPr>
                        <a:t>r</a:t>
                      </a:r>
                      <a:r>
                        <a:rPr lang="vi-VN" sz="1400" dirty="0">
                          <a:effectLst/>
                          <a:latin typeface="+mn-lt"/>
                        </a:rPr>
                        <a:t>áng</a:t>
                      </a:r>
                      <a:r>
                        <a:rPr lang="vi-VN" sz="1400" spc="-10" dirty="0">
                          <a:effectLst/>
                          <a:latin typeface="+mn-lt"/>
                        </a:rPr>
                        <a:t> </a:t>
                      </a:r>
                      <a:r>
                        <a:rPr lang="vi-VN" sz="1400" spc="5" dirty="0">
                          <a:effectLst/>
                          <a:latin typeface="+mn-lt"/>
                        </a:rPr>
                        <a:t>m</a:t>
                      </a:r>
                      <a:r>
                        <a:rPr lang="vi-VN" sz="1400" spc="-10" dirty="0">
                          <a:effectLst/>
                          <a:latin typeface="+mn-lt"/>
                        </a:rPr>
                        <a:t>e</a:t>
                      </a:r>
                      <a:r>
                        <a:rPr lang="vi-VN" sz="1400" dirty="0">
                          <a:effectLst/>
                          <a:latin typeface="+mn-lt"/>
                        </a:rPr>
                        <a:t>n</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2,3</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3,2</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1,9</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2,5</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1,3H</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372734"/>
                  </a:ext>
                </a:extLst>
              </a:tr>
              <a:tr h="436971">
                <a:tc>
                  <a:txBody>
                    <a:bodyPr/>
                    <a:lstStyle/>
                    <a:p>
                      <a:pPr marL="36195" marR="0" indent="0" algn="l">
                        <a:lnSpc>
                          <a:spcPct val="120000"/>
                        </a:lnSpc>
                        <a:spcBef>
                          <a:spcPts val="480"/>
                        </a:spcBef>
                        <a:spcAft>
                          <a:spcPts val="480"/>
                        </a:spcAft>
                      </a:pPr>
                      <a:r>
                        <a:rPr lang="vi-VN" sz="1400" spc="-5" dirty="0">
                          <a:effectLst/>
                          <a:latin typeface="+mn-lt"/>
                        </a:rPr>
                        <a:t>C</a:t>
                      </a:r>
                      <a:r>
                        <a:rPr lang="vi-VN" sz="1400" dirty="0">
                          <a:effectLst/>
                          <a:latin typeface="+mn-lt"/>
                        </a:rPr>
                        <a:t>h</a:t>
                      </a:r>
                      <a:r>
                        <a:rPr lang="vi-VN" sz="1400" spc="5" dirty="0">
                          <a:effectLst/>
                          <a:latin typeface="+mn-lt"/>
                        </a:rPr>
                        <a:t>i</a:t>
                      </a:r>
                      <a:r>
                        <a:rPr lang="vi-VN" sz="1400" dirty="0">
                          <a:effectLst/>
                          <a:latin typeface="+mn-lt"/>
                        </a:rPr>
                        <a:t>ếu </a:t>
                      </a:r>
                      <a:r>
                        <a:rPr lang="vi-VN" sz="1400" spc="-10" dirty="0">
                          <a:effectLst/>
                          <a:latin typeface="+mn-lt"/>
                        </a:rPr>
                        <a:t>s</a:t>
                      </a:r>
                      <a:r>
                        <a:rPr lang="vi-VN" sz="1400" dirty="0">
                          <a:effectLst/>
                          <a:latin typeface="+mn-lt"/>
                        </a:rPr>
                        <a:t>áng n</a:t>
                      </a:r>
                      <a:r>
                        <a:rPr lang="vi-VN" sz="1400" spc="-10" dirty="0">
                          <a:effectLst/>
                          <a:latin typeface="+mn-lt"/>
                        </a:rPr>
                        <a:t>h</a:t>
                      </a:r>
                      <a:r>
                        <a:rPr lang="vi-VN" sz="1400" dirty="0">
                          <a:effectLst/>
                          <a:latin typeface="+mn-lt"/>
                        </a:rPr>
                        <a:t>à x</a:t>
                      </a:r>
                      <a:r>
                        <a:rPr lang="vi-VN" sz="1400" spc="-10" dirty="0">
                          <a:effectLst/>
                          <a:latin typeface="+mn-lt"/>
                        </a:rPr>
                        <a:t>ư</a:t>
                      </a:r>
                      <a:r>
                        <a:rPr lang="vi-VN" sz="1400" spc="5" dirty="0">
                          <a:effectLst/>
                          <a:latin typeface="+mn-lt"/>
                        </a:rPr>
                        <a:t>ở</a:t>
                      </a:r>
                      <a:r>
                        <a:rPr lang="vi-VN" sz="1400" dirty="0">
                          <a:effectLst/>
                          <a:latin typeface="+mn-lt"/>
                        </a:rPr>
                        <a:t>ng </a:t>
                      </a:r>
                      <a:r>
                        <a:rPr lang="vi-VN" sz="1400" spc="-10" dirty="0">
                          <a:effectLst/>
                          <a:latin typeface="+mn-lt"/>
                        </a:rPr>
                        <a:t>d</a:t>
                      </a:r>
                      <a:r>
                        <a:rPr lang="vi-VN" sz="1400" dirty="0">
                          <a:effectLst/>
                          <a:latin typeface="+mn-lt"/>
                        </a:rPr>
                        <a:t>ù</a:t>
                      </a:r>
                      <a:r>
                        <a:rPr lang="vi-VN" sz="1400" spc="-10" dirty="0">
                          <a:effectLst/>
                          <a:latin typeface="+mn-lt"/>
                        </a:rPr>
                        <a:t>n</a:t>
                      </a:r>
                      <a:r>
                        <a:rPr lang="vi-VN" sz="1400" dirty="0">
                          <a:effectLst/>
                          <a:latin typeface="+mn-lt"/>
                        </a:rPr>
                        <a:t>g chao </a:t>
                      </a:r>
                      <a:r>
                        <a:rPr lang="vi-VN" sz="1400" spc="-10" dirty="0">
                          <a:effectLst/>
                          <a:latin typeface="+mn-lt"/>
                        </a:rPr>
                        <a:t>v</a:t>
                      </a:r>
                      <a:r>
                        <a:rPr lang="vi-VN" sz="1400" dirty="0">
                          <a:effectLst/>
                          <a:latin typeface="+mn-lt"/>
                        </a:rPr>
                        <a:t>ạn nă</a:t>
                      </a:r>
                      <a:r>
                        <a:rPr lang="vi-VN" sz="1400" spc="-10" dirty="0">
                          <a:effectLst/>
                          <a:latin typeface="+mn-lt"/>
                        </a:rPr>
                        <a:t>n</a:t>
                      </a:r>
                      <a:r>
                        <a:rPr lang="vi-VN" sz="1400" dirty="0">
                          <a:effectLst/>
                          <a:latin typeface="+mn-lt"/>
                        </a:rPr>
                        <a:t>g</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1,8</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2,5</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1,8</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2,0</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1,2H</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33573772"/>
                  </a:ext>
                </a:extLst>
              </a:tr>
              <a:tr h="435945">
                <a:tc>
                  <a:txBody>
                    <a:bodyPr/>
                    <a:lstStyle/>
                    <a:p>
                      <a:pPr marL="36195" marR="0" indent="0" algn="l">
                        <a:lnSpc>
                          <a:spcPct val="120000"/>
                        </a:lnSpc>
                        <a:spcBef>
                          <a:spcPts val="480"/>
                        </a:spcBef>
                        <a:spcAft>
                          <a:spcPts val="480"/>
                        </a:spcAft>
                      </a:pPr>
                      <a:r>
                        <a:rPr lang="vi-VN" sz="1400" spc="-5" dirty="0">
                          <a:effectLst/>
                          <a:latin typeface="+mn-lt"/>
                        </a:rPr>
                        <a:t>C</a:t>
                      </a:r>
                      <a:r>
                        <a:rPr lang="vi-VN" sz="1400" dirty="0">
                          <a:effectLst/>
                          <a:latin typeface="+mn-lt"/>
                        </a:rPr>
                        <a:t>h</a:t>
                      </a:r>
                      <a:r>
                        <a:rPr lang="vi-VN" sz="1400" spc="5" dirty="0">
                          <a:effectLst/>
                          <a:latin typeface="+mn-lt"/>
                        </a:rPr>
                        <a:t>i</a:t>
                      </a:r>
                      <a:r>
                        <a:rPr lang="vi-VN" sz="1400" dirty="0">
                          <a:effectLst/>
                          <a:latin typeface="+mn-lt"/>
                        </a:rPr>
                        <a:t>ếu </a:t>
                      </a:r>
                      <a:r>
                        <a:rPr lang="vi-VN" sz="1400" spc="-10" dirty="0">
                          <a:effectLst/>
                          <a:latin typeface="+mn-lt"/>
                        </a:rPr>
                        <a:t>s</a:t>
                      </a:r>
                      <a:r>
                        <a:rPr lang="vi-VN" sz="1400" dirty="0">
                          <a:effectLst/>
                          <a:latin typeface="+mn-lt"/>
                        </a:rPr>
                        <a:t>áng </a:t>
                      </a:r>
                      <a:r>
                        <a:rPr lang="vi-VN" sz="1400" spc="-10" dirty="0">
                          <a:effectLst/>
                          <a:latin typeface="+mn-lt"/>
                        </a:rPr>
                        <a:t>c</a:t>
                      </a:r>
                      <a:r>
                        <a:rPr lang="vi-VN" sz="1400" dirty="0">
                          <a:effectLst/>
                          <a:latin typeface="+mn-lt"/>
                        </a:rPr>
                        <a:t>ơ</a:t>
                      </a:r>
                      <a:r>
                        <a:rPr lang="vi-VN" sz="1400" spc="5" dirty="0">
                          <a:effectLst/>
                          <a:latin typeface="+mn-lt"/>
                        </a:rPr>
                        <a:t> </a:t>
                      </a:r>
                      <a:r>
                        <a:rPr lang="vi-VN" sz="1400" dirty="0">
                          <a:effectLst/>
                          <a:latin typeface="+mn-lt"/>
                        </a:rPr>
                        <a:t>q</a:t>
                      </a:r>
                      <a:r>
                        <a:rPr lang="vi-VN" sz="1400" spc="-10" dirty="0">
                          <a:effectLst/>
                          <a:latin typeface="+mn-lt"/>
                        </a:rPr>
                        <a:t>u</a:t>
                      </a:r>
                      <a:r>
                        <a:rPr lang="vi-VN" sz="1400" dirty="0">
                          <a:effectLst/>
                          <a:latin typeface="+mn-lt"/>
                        </a:rPr>
                        <a:t>an v</a:t>
                      </a:r>
                      <a:r>
                        <a:rPr lang="vi-VN" sz="1400" spc="-10" dirty="0">
                          <a:effectLst/>
                          <a:latin typeface="+mn-lt"/>
                        </a:rPr>
                        <a:t>ă</a:t>
                      </a:r>
                      <a:r>
                        <a:rPr lang="vi-VN" sz="1400" dirty="0">
                          <a:effectLst/>
                          <a:latin typeface="+mn-lt"/>
                        </a:rPr>
                        <a:t>n p</a:t>
                      </a:r>
                      <a:r>
                        <a:rPr lang="vi-VN" sz="1400" spc="-10" dirty="0">
                          <a:effectLst/>
                          <a:latin typeface="+mn-lt"/>
                        </a:rPr>
                        <a:t>h</a:t>
                      </a:r>
                      <a:r>
                        <a:rPr lang="vi-VN" sz="1400" dirty="0">
                          <a:effectLst/>
                          <a:latin typeface="+mn-lt"/>
                        </a:rPr>
                        <a:t>òng</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1,6</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1,8</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1,5</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1,8</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a:lnSpc>
                          <a:spcPct val="120000"/>
                        </a:lnSpc>
                        <a:spcBef>
                          <a:spcPts val="480"/>
                        </a:spcBef>
                        <a:spcAft>
                          <a:spcPts val="480"/>
                        </a:spcAft>
                      </a:pPr>
                      <a:r>
                        <a:rPr lang="vi-VN" sz="1400" dirty="0">
                          <a:effectLst/>
                          <a:latin typeface="+mn-lt"/>
                        </a:rPr>
                        <a:t>1,0H</a:t>
                      </a:r>
                      <a:endParaRPr lang="en-US" sz="1400" dirty="0">
                        <a:effectLst/>
                        <a:latin typeface="+mn-lt"/>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3703317"/>
                  </a:ext>
                </a:extLst>
              </a:tr>
            </a:tbl>
          </a:graphicData>
        </a:graphic>
      </p:graphicFrame>
      <p:pic>
        <p:nvPicPr>
          <p:cNvPr id="14" name="Picture 13">
            <a:extLst>
              <a:ext uri="{FF2B5EF4-FFF2-40B4-BE49-F238E27FC236}">
                <a16:creationId xmlns:a16="http://schemas.microsoft.com/office/drawing/2014/main" id="{DC4D9AB6-B3F9-E7B9-3E42-1647C8EDF9D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17339" y="2941283"/>
            <a:ext cx="3317682" cy="1958264"/>
          </a:xfrm>
          <a:prstGeom prst="rect">
            <a:avLst/>
          </a:prstGeom>
          <a:noFill/>
          <a:ln>
            <a:noFill/>
            <a:prstDash/>
          </a:ln>
        </p:spPr>
      </p:pic>
    </p:spTree>
    <p:extLst>
      <p:ext uri="{BB962C8B-B14F-4D97-AF65-F5344CB8AC3E}">
        <p14:creationId xmlns:p14="http://schemas.microsoft.com/office/powerpoint/2010/main" val="10298005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KHÁI NIỆM</a:t>
            </a:r>
            <a:endParaRPr lang="en-US" dirty="0">
              <a:latin typeface="+mn-lt"/>
              <a:cs typeface="Times New Roman" panose="02020603050405020304" pitchFamily="18" charset="0"/>
            </a:endParaRPr>
          </a:p>
        </p:txBody>
      </p:sp>
      <p:sp>
        <p:nvSpPr>
          <p:cNvPr id="5" name="Rectangle 4"/>
          <p:cNvSpPr/>
          <p:nvPr/>
        </p:nvSpPr>
        <p:spPr>
          <a:xfrm>
            <a:off x="517339" y="1334121"/>
            <a:ext cx="11123117" cy="1323439"/>
          </a:xfrm>
          <a:prstGeom prst="rect">
            <a:avLst/>
          </a:prstGeom>
        </p:spPr>
        <p:txBody>
          <a:bodyPr wrap="square">
            <a:spAutoFit/>
          </a:bodyPr>
          <a:lstStyle/>
          <a:p>
            <a:pPr algn="just">
              <a:buSzPts val="1800"/>
              <a:buFont typeface="Arial" panose="020B0604020202020204" pitchFamily="34" charset="0"/>
              <a:buNone/>
            </a:pPr>
            <a:r>
              <a:rPr lang="vi-VN" altLang="en-US" sz="2000" b="1">
                <a:solidFill>
                  <a:srgbClr val="FF0000"/>
                </a:solidFill>
              </a:rPr>
              <a:t>Độ rọi </a:t>
            </a:r>
            <a:r>
              <a:rPr lang="vi-VN" altLang="en-US" sz="2000"/>
              <a:t>là mật độ quang thông trên một đơn vị diện tích dS của bề mặt được chiếu sáng, đơn vị là Lux.</a:t>
            </a:r>
            <a:r>
              <a:rPr lang="en-US" altLang="en-US" sz="2000">
                <a:latin typeface="Arial" panose="020B0604020202020204" pitchFamily="34" charset="0"/>
              </a:rPr>
              <a:t> </a:t>
            </a:r>
            <a:r>
              <a:rPr lang="vi-VN" altLang="en-US" sz="2000"/>
              <a:t>Độ rọi đánh giá mật độ quang thông, nó cho biết lượng quang thông từ một nguồn sáng chiếu trên một khu vực nhất định.</a:t>
            </a:r>
            <a:r>
              <a:rPr lang="en-US" altLang="en-US" sz="2000">
                <a:latin typeface="Arial" panose="020B0604020202020204" pitchFamily="34" charset="0"/>
              </a:rPr>
              <a:t> </a:t>
            </a:r>
            <a:r>
              <a:rPr lang="vi-VN" altLang="en-US" sz="2000"/>
              <a:t>Độ rọi giảm theo bình phương của khoảng cách từ nguồn sáng (định luật bình phương nghịch đảo).</a:t>
            </a:r>
            <a:endParaRPr lang="en-US" altLang="en-US" sz="2000" dirty="0">
              <a:latin typeface="Arial" panose="020B0604020202020204" pitchFamily="34" charset="0"/>
            </a:endParaRPr>
          </a:p>
        </p:txBody>
      </p:sp>
      <p:pic>
        <p:nvPicPr>
          <p:cNvPr id="6" name="Picture 5">
            <a:extLst>
              <a:ext uri="{FF2B5EF4-FFF2-40B4-BE49-F238E27FC236}">
                <a16:creationId xmlns:a16="http://schemas.microsoft.com/office/drawing/2014/main" id="{499B016B-EE8C-08E1-63C9-93AAD0380139}"/>
              </a:ext>
            </a:extLst>
          </p:cNvPr>
          <p:cNvPicPr/>
          <p:nvPr/>
        </p:nvPicPr>
        <p:blipFill>
          <a:blip r:embed="rId3"/>
          <a:srcRect/>
          <a:stretch>
            <a:fillRect/>
          </a:stretch>
        </p:blipFill>
        <p:spPr>
          <a:xfrm>
            <a:off x="2175624" y="3178542"/>
            <a:ext cx="3043154" cy="2362505"/>
          </a:xfrm>
          <a:prstGeom prst="rect">
            <a:avLst/>
          </a:prstGeom>
          <a:noFill/>
          <a:ln>
            <a:noFill/>
            <a:prstDash/>
          </a:ln>
        </p:spPr>
      </p:pic>
      <p:pic>
        <p:nvPicPr>
          <p:cNvPr id="7" name="Picture 6">
            <a:extLst>
              <a:ext uri="{FF2B5EF4-FFF2-40B4-BE49-F238E27FC236}">
                <a16:creationId xmlns:a16="http://schemas.microsoft.com/office/drawing/2014/main" id="{D97F6CDD-5FFB-2E51-BF40-1926FD144729}"/>
              </a:ext>
            </a:extLst>
          </p:cNvPr>
          <p:cNvPicPr>
            <a:picLocks noChangeAspect="1"/>
          </p:cNvPicPr>
          <p:nvPr/>
        </p:nvPicPr>
        <p:blipFill>
          <a:blip r:embed="rId4"/>
          <a:stretch>
            <a:fillRect/>
          </a:stretch>
        </p:blipFill>
        <p:spPr>
          <a:xfrm>
            <a:off x="6336857" y="2714045"/>
            <a:ext cx="3550264" cy="3291498"/>
          </a:xfrm>
          <a:prstGeom prst="rect">
            <a:avLst/>
          </a:prstGeom>
        </p:spPr>
      </p:pic>
      <p:pic>
        <p:nvPicPr>
          <p:cNvPr id="8" name="Picture 7"/>
          <p:cNvPicPr>
            <a:picLocks noChangeAspect="1"/>
          </p:cNvPicPr>
          <p:nvPr/>
        </p:nvPicPr>
        <p:blipFill>
          <a:blip r:embed="rId5"/>
          <a:stretch>
            <a:fillRect/>
          </a:stretch>
        </p:blipFill>
        <p:spPr>
          <a:xfrm>
            <a:off x="9321706" y="5594502"/>
            <a:ext cx="1000265" cy="200053"/>
          </a:xfrm>
          <a:prstGeom prst="rect">
            <a:avLst/>
          </a:prstGeom>
        </p:spPr>
      </p:pic>
    </p:spTree>
    <p:extLst>
      <p:ext uri="{BB962C8B-B14F-4D97-AF65-F5344CB8AC3E}">
        <p14:creationId xmlns:p14="http://schemas.microsoft.com/office/powerpoint/2010/main" val="20757520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7" name="Rectangle 1">
            <a:extLst>
              <a:ext uri="{FF2B5EF4-FFF2-40B4-BE49-F238E27FC236}">
                <a16:creationId xmlns:a16="http://schemas.microsoft.com/office/drawing/2014/main" id="{D8C36920-EDAA-866C-6311-25C065737E8E}"/>
              </a:ext>
            </a:extLst>
          </p:cNvPr>
          <p:cNvSpPr>
            <a:spLocks noChangeArrowheads="1"/>
          </p:cNvSpPr>
          <p:nvPr/>
        </p:nvSpPr>
        <p:spPr bwMode="auto">
          <a:xfrm>
            <a:off x="517339" y="1673087"/>
            <a:ext cx="1064105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None/>
            </a:pPr>
            <a:r>
              <a:rPr lang="en-US" altLang="en-US" sz="2400" b="1">
                <a:solidFill>
                  <a:srgbClr val="C00000"/>
                </a:solidFill>
                <a:latin typeface="Arial" panose="020B0604020202020204" pitchFamily="34" charset="0"/>
              </a:rPr>
              <a:t>Bước </a:t>
            </a:r>
            <a:r>
              <a:rPr lang="en-US" altLang="en-US" sz="2400" b="1" smtClean="0">
                <a:solidFill>
                  <a:srgbClr val="C00000"/>
                </a:solidFill>
                <a:latin typeface="Arial" panose="020B0604020202020204" pitchFamily="34" charset="0"/>
              </a:rPr>
              <a:t>3:</a:t>
            </a:r>
            <a:r>
              <a:rPr lang="en-US" altLang="en-US" sz="2400" smtClean="0">
                <a:latin typeface="Arial" panose="020B0604020202020204" pitchFamily="34" charset="0"/>
                <a:ea typeface="#9Slide02 Noi dung dai" panose="020B0604020202020204" charset="0"/>
              </a:rPr>
              <a:t>Các </a:t>
            </a:r>
            <a:r>
              <a:rPr lang="en-US" altLang="en-US" sz="2400">
                <a:latin typeface="Arial" panose="020B0604020202020204" pitchFamily="34" charset="0"/>
                <a:ea typeface="#9Slide02 Noi dung dai" panose="020B0604020202020204" charset="0"/>
              </a:rPr>
              <a:t>giá trị hệ số phản xạ tiêu biểu sử dụng cho thông số L5, L6, L7:</a:t>
            </a:r>
            <a:endParaRPr lang="en-US" altLang="en-US" sz="1200">
              <a:latin typeface="Arial" panose="020B0604020202020204" pitchFamily="34" charset="0"/>
              <a:ea typeface="#9Slide02 Noi dung dai" panose="020B0604020202020204" charset="0"/>
            </a:endParaRPr>
          </a:p>
          <a:p>
            <a:pPr>
              <a:lnSpc>
                <a:spcPct val="100000"/>
              </a:lnSpc>
              <a:spcBef>
                <a:spcPct val="0"/>
              </a:spcBef>
              <a:buClrTx/>
              <a:buFontTx/>
              <a:buNone/>
            </a:pPr>
            <a:endParaRPr lang="en-US" altLang="en-US" sz="3600" dirty="0">
              <a:latin typeface="Arial" panose="020B0604020202020204" pitchFamily="34" charset="0"/>
            </a:endParaRPr>
          </a:p>
        </p:txBody>
      </p:sp>
      <p:sp>
        <p:nvSpPr>
          <p:cNvPr id="8"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graphicFrame>
        <p:nvGraphicFramePr>
          <p:cNvPr id="10" name="Table 9">
            <a:extLst>
              <a:ext uri="{FF2B5EF4-FFF2-40B4-BE49-F238E27FC236}">
                <a16:creationId xmlns:a16="http://schemas.microsoft.com/office/drawing/2014/main" id="{55B82F46-FFDB-7F9D-ECDC-B9CC52DEBDD5}"/>
              </a:ext>
            </a:extLst>
          </p:cNvPr>
          <p:cNvGraphicFramePr>
            <a:graphicFrameLocks noGrp="1"/>
          </p:cNvGraphicFramePr>
          <p:nvPr>
            <p:extLst>
              <p:ext uri="{D42A27DB-BD31-4B8C-83A1-F6EECF244321}">
                <p14:modId xmlns:p14="http://schemas.microsoft.com/office/powerpoint/2010/main" val="201159580"/>
              </p:ext>
            </p:extLst>
          </p:nvPr>
        </p:nvGraphicFramePr>
        <p:xfrm>
          <a:off x="2314783" y="2688750"/>
          <a:ext cx="7006640" cy="2272452"/>
        </p:xfrm>
        <a:graphic>
          <a:graphicData uri="http://schemas.openxmlformats.org/drawingml/2006/table">
            <a:tbl>
              <a:tblPr>
                <a:tableStyleId>{D27102A9-8310-4765-A935-A1911B00CA55}</a:tableStyleId>
              </a:tblPr>
              <a:tblGrid>
                <a:gridCol w="3417773">
                  <a:extLst>
                    <a:ext uri="{9D8B030D-6E8A-4147-A177-3AD203B41FA5}">
                      <a16:colId xmlns:a16="http://schemas.microsoft.com/office/drawing/2014/main" val="20000"/>
                    </a:ext>
                  </a:extLst>
                </a:gridCol>
                <a:gridCol w="1194920">
                  <a:extLst>
                    <a:ext uri="{9D8B030D-6E8A-4147-A177-3AD203B41FA5}">
                      <a16:colId xmlns:a16="http://schemas.microsoft.com/office/drawing/2014/main" val="20001"/>
                    </a:ext>
                  </a:extLst>
                </a:gridCol>
                <a:gridCol w="1326320">
                  <a:extLst>
                    <a:ext uri="{9D8B030D-6E8A-4147-A177-3AD203B41FA5}">
                      <a16:colId xmlns:a16="http://schemas.microsoft.com/office/drawing/2014/main" val="20002"/>
                    </a:ext>
                  </a:extLst>
                </a:gridCol>
                <a:gridCol w="1067627">
                  <a:extLst>
                    <a:ext uri="{9D8B030D-6E8A-4147-A177-3AD203B41FA5}">
                      <a16:colId xmlns:a16="http://schemas.microsoft.com/office/drawing/2014/main" val="20003"/>
                    </a:ext>
                  </a:extLst>
                </a:gridCol>
              </a:tblGrid>
              <a:tr h="568113">
                <a:tc>
                  <a:txBody>
                    <a:bodyPr/>
                    <a:lstStyle/>
                    <a:p>
                      <a:pPr algn="just">
                        <a:lnSpc>
                          <a:spcPct val="115000"/>
                        </a:lnSpc>
                        <a:spcBef>
                          <a:spcPts val="600"/>
                        </a:spcBef>
                        <a:spcAft>
                          <a:spcPts val="600"/>
                        </a:spcAft>
                      </a:pP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Trần</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Tường</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Sàn</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8113">
                <a:tc>
                  <a:txBody>
                    <a:bodyPr/>
                    <a:lstStyle/>
                    <a:p>
                      <a:pPr algn="just">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Phòng</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điều</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hòa</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0.7</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0.5</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0.2</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8113">
                <a:tc>
                  <a:txBody>
                    <a:bodyPr/>
                    <a:lstStyle/>
                    <a:p>
                      <a:pPr algn="just">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Công</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nghiệp</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nhẹ</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0.5</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0.3</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0.1</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8113">
                <a:tc>
                  <a:txBody>
                    <a:bodyPr/>
                    <a:lstStyle/>
                    <a:p>
                      <a:pPr algn="just">
                        <a:lnSpc>
                          <a:spcPct val="115000"/>
                        </a:lnSpc>
                        <a:spcBef>
                          <a:spcPts val="600"/>
                        </a:spcBef>
                        <a:spcAft>
                          <a:spcPts val="600"/>
                        </a:spcAft>
                      </a:pPr>
                      <a:r>
                        <a:rPr lang="en-US" sz="2000" dirty="0" err="1">
                          <a:latin typeface="Arial" panose="020B0604020202020204" pitchFamily="34" charset="0"/>
                          <a:ea typeface="#9Slide02 Noi dung dai" panose="020B0604020202020204" charset="0"/>
                        </a:rPr>
                        <a:t>Công</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nghiệp</a:t>
                      </a:r>
                      <a:r>
                        <a:rPr lang="en-US" sz="2000" dirty="0">
                          <a:latin typeface="Arial" panose="020B0604020202020204" pitchFamily="34" charset="0"/>
                          <a:ea typeface="#9Slide02 Noi dung dai" panose="020B0604020202020204" charset="0"/>
                        </a:rPr>
                        <a:t> </a:t>
                      </a:r>
                      <a:r>
                        <a:rPr lang="en-US" sz="2000" dirty="0" err="1">
                          <a:latin typeface="Arial" panose="020B0604020202020204" pitchFamily="34" charset="0"/>
                          <a:ea typeface="#9Slide02 Noi dung dai" panose="020B0604020202020204" charset="0"/>
                        </a:rPr>
                        <a:t>nặng</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0.3</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0.2</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Bef>
                          <a:spcPts val="600"/>
                        </a:spcBef>
                        <a:spcAft>
                          <a:spcPts val="600"/>
                        </a:spcAft>
                      </a:pPr>
                      <a:r>
                        <a:rPr lang="en-US" sz="2000" dirty="0">
                          <a:latin typeface="Arial" panose="020B0604020202020204" pitchFamily="34" charset="0"/>
                          <a:ea typeface="#9Slide02 Noi dung dai" panose="020B0604020202020204" charset="0"/>
                        </a:rPr>
                        <a:t>0.1</a:t>
                      </a:r>
                      <a:endParaRPr lang="en-US" sz="18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87738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8"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sp>
        <p:nvSpPr>
          <p:cNvPr id="9" name="Rectangle 2">
            <a:extLst>
              <a:ext uri="{FF2B5EF4-FFF2-40B4-BE49-F238E27FC236}">
                <a16:creationId xmlns:a16="http://schemas.microsoft.com/office/drawing/2014/main" id="{FC8A5D27-EC0A-FA79-4D98-C3F31EAE5508}"/>
              </a:ext>
            </a:extLst>
          </p:cNvPr>
          <p:cNvSpPr>
            <a:spLocks noChangeArrowheads="1"/>
          </p:cNvSpPr>
          <p:nvPr/>
        </p:nvSpPr>
        <p:spPr bwMode="auto">
          <a:xfrm>
            <a:off x="685801" y="1371600"/>
            <a:ext cx="720167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FontTx/>
              <a:buNone/>
            </a:pPr>
            <a:r>
              <a:rPr lang="en-US" altLang="en-US" sz="2000" b="1" dirty="0" err="1">
                <a:solidFill>
                  <a:srgbClr val="C00000"/>
                </a:solidFill>
                <a:latin typeface="Arial" panose="020B0604020202020204" pitchFamily="34" charset="0"/>
                <a:ea typeface="#9Slide02 Noi dung dai" panose="020B0604020202020204" charset="0"/>
              </a:rPr>
              <a:t>Bước</a:t>
            </a:r>
            <a:r>
              <a:rPr lang="en-US" altLang="en-US" sz="2000" b="1" dirty="0">
                <a:solidFill>
                  <a:srgbClr val="C00000"/>
                </a:solidFill>
                <a:latin typeface="Arial" panose="020B0604020202020204" pitchFamily="34" charset="0"/>
                <a:ea typeface="#9Slide02 Noi dung dai" panose="020B0604020202020204" charset="0"/>
              </a:rPr>
              <a:t> 4</a:t>
            </a:r>
            <a:r>
              <a:rPr lang="en-US" altLang="en-US" sz="2000" dirty="0">
                <a:solidFill>
                  <a:srgbClr val="C00000"/>
                </a:solidFill>
                <a:latin typeface="Arial" panose="020B0604020202020204" pitchFamily="34" charset="0"/>
                <a:ea typeface="#9Slide02 Noi dung dai" panose="020B0604020202020204" charset="0"/>
              </a:rPr>
              <a:t>: </a:t>
            </a:r>
          </a:p>
          <a:p>
            <a:pPr>
              <a:lnSpc>
                <a:spcPct val="100000"/>
              </a:lnSpc>
              <a:spcBef>
                <a:spcPct val="0"/>
              </a:spcBef>
              <a:buClrTx/>
              <a:buFontTx/>
              <a:buNone/>
            </a:pPr>
            <a:r>
              <a:rPr lang="en-US" altLang="en-US" sz="2000" dirty="0" err="1">
                <a:latin typeface="Arial" panose="020B0604020202020204" pitchFamily="34" charset="0"/>
                <a:ea typeface="#9Slide02 Noi dung dai" panose="020B0604020202020204" charset="0"/>
              </a:rPr>
              <a:t>Tính</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toán</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chỉ</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số</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phòng</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kích</a:t>
            </a:r>
            <a:r>
              <a:rPr lang="en-US" altLang="en-US" sz="2000" dirty="0">
                <a:latin typeface="Arial" panose="020B0604020202020204" pitchFamily="34" charset="0"/>
                <a:ea typeface="#9Slide02 Noi dung dai" panose="020B0604020202020204" charset="0"/>
              </a:rPr>
              <a:t> </a:t>
            </a:r>
            <a:r>
              <a:rPr lang="en-US" altLang="en-US" sz="2000" dirty="0" err="1">
                <a:latin typeface="Arial" panose="020B0604020202020204" pitchFamily="34" charset="0"/>
                <a:ea typeface="#9Slide02 Noi dung dai" panose="020B0604020202020204" charset="0"/>
              </a:rPr>
              <a:t>thước</a:t>
            </a:r>
            <a:r>
              <a:rPr lang="en-US" altLang="en-US" sz="2000" dirty="0">
                <a:latin typeface="Arial" panose="020B0604020202020204" pitchFamily="34" charset="0"/>
                <a:ea typeface="#9Slide02 Noi dung dai" panose="020B0604020202020204" charset="0"/>
              </a:rPr>
              <a:t> a x b: </a:t>
            </a:r>
          </a:p>
          <a:p>
            <a:pPr>
              <a:lnSpc>
                <a:spcPct val="100000"/>
              </a:lnSpc>
              <a:spcBef>
                <a:spcPct val="0"/>
              </a:spcBef>
              <a:buClrTx/>
              <a:buFontTx/>
              <a:buNone/>
            </a:pPr>
            <a:endParaRPr lang="en-US" altLang="en-US" sz="2000" dirty="0">
              <a:latin typeface="Arial" panose="020B0604020202020204" pitchFamily="34" charset="0"/>
            </a:endParaRPr>
          </a:p>
        </p:txBody>
      </p:sp>
      <p:sp>
        <p:nvSpPr>
          <p:cNvPr id="10" name="Rectangle 4">
            <a:extLst>
              <a:ext uri="{FF2B5EF4-FFF2-40B4-BE49-F238E27FC236}">
                <a16:creationId xmlns:a16="http://schemas.microsoft.com/office/drawing/2014/main" id="{A070A794-5964-B105-233F-2BDA10CD8E17}"/>
              </a:ext>
            </a:extLst>
          </p:cNvPr>
          <p:cNvSpPr>
            <a:spLocks noChangeArrowheads="1"/>
          </p:cNvSpPr>
          <p:nvPr/>
        </p:nvSpPr>
        <p:spPr bwMode="auto">
          <a:xfrm>
            <a:off x="685801" y="3402926"/>
            <a:ext cx="1095465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spcBef>
                <a:spcPct val="0"/>
              </a:spcBef>
              <a:buClrTx/>
              <a:buFontTx/>
              <a:buNone/>
            </a:pPr>
            <a:r>
              <a:rPr lang="en-US" altLang="en-US" sz="2000" b="1" dirty="0" err="1">
                <a:solidFill>
                  <a:srgbClr val="C00000"/>
                </a:solidFill>
                <a:latin typeface="Arial" panose="020B0604020202020204" pitchFamily="34" charset="0"/>
              </a:rPr>
              <a:t>Bước</a:t>
            </a:r>
            <a:r>
              <a:rPr lang="en-US" altLang="en-US" sz="2000" b="1" dirty="0">
                <a:solidFill>
                  <a:srgbClr val="C00000"/>
                </a:solidFill>
                <a:latin typeface="Arial" panose="020B0604020202020204" pitchFamily="34" charset="0"/>
              </a:rPr>
              <a:t> 5</a:t>
            </a:r>
            <a:r>
              <a:rPr lang="en-US" altLang="en-US" sz="2000" dirty="0">
                <a:solidFill>
                  <a:srgbClr val="C00000"/>
                </a:solidFill>
                <a:latin typeface="Arial" panose="020B0604020202020204" pitchFamily="34" charset="0"/>
              </a:rPr>
              <a:t>: </a:t>
            </a:r>
            <a:r>
              <a:rPr lang="vi-VN" altLang="en-US" sz="2000" dirty="0">
                <a:latin typeface="Arial" panose="020B0604020202020204" pitchFamily="34" charset="0"/>
              </a:rPr>
              <a:t>Từ </a:t>
            </a:r>
            <a:r>
              <a:rPr lang="en-US" altLang="en-US" sz="2000" dirty="0" err="1">
                <a:latin typeface="Arial" panose="020B0604020202020204" pitchFamily="34" charset="0"/>
              </a:rPr>
              <a:t>các</a:t>
            </a:r>
            <a:r>
              <a:rPr lang="en-US" altLang="en-US" sz="2000" dirty="0">
                <a:latin typeface="Arial" panose="020B0604020202020204" pitchFamily="34" charset="0"/>
              </a:rPr>
              <a:t> </a:t>
            </a:r>
            <a:r>
              <a:rPr lang="en-US" altLang="en-US" sz="2000" dirty="0" err="1">
                <a:latin typeface="Arial" panose="020B0604020202020204" pitchFamily="34" charset="0"/>
              </a:rPr>
              <a:t>hệ</a:t>
            </a:r>
            <a:r>
              <a:rPr lang="en-US" altLang="en-US" sz="2000" dirty="0">
                <a:latin typeface="Arial" panose="020B0604020202020204" pitchFamily="34" charset="0"/>
              </a:rPr>
              <a:t> </a:t>
            </a:r>
            <a:r>
              <a:rPr lang="en-US" altLang="en-US" sz="2000" dirty="0" err="1">
                <a:latin typeface="Arial" panose="020B0604020202020204" pitchFamily="34" charset="0"/>
              </a:rPr>
              <a:t>số</a:t>
            </a:r>
            <a:r>
              <a:rPr lang="en-US" altLang="en-US" sz="2000" dirty="0">
                <a:latin typeface="Arial" panose="020B0604020202020204" pitchFamily="34" charset="0"/>
              </a:rPr>
              <a:t> </a:t>
            </a:r>
            <a:r>
              <a:rPr lang="en-US" altLang="en-US" sz="2000" dirty="0" err="1">
                <a:latin typeface="Arial" panose="020B0604020202020204" pitchFamily="34" charset="0"/>
              </a:rPr>
              <a:t>phản</a:t>
            </a:r>
            <a:r>
              <a:rPr lang="en-US" altLang="en-US" sz="2000" dirty="0">
                <a:latin typeface="Arial" panose="020B0604020202020204" pitchFamily="34" charset="0"/>
              </a:rPr>
              <a:t> </a:t>
            </a:r>
            <a:r>
              <a:rPr lang="en-US" altLang="en-US" sz="2000" dirty="0" err="1">
                <a:latin typeface="Arial" panose="020B0604020202020204" pitchFamily="34" charset="0"/>
              </a:rPr>
              <a:t>xạ</a:t>
            </a:r>
            <a:r>
              <a:rPr lang="en-US" altLang="en-US" sz="2000" dirty="0">
                <a:latin typeface="Arial" panose="020B0604020202020204" pitchFamily="34" charset="0"/>
              </a:rPr>
              <a:t> </a:t>
            </a:r>
            <a:r>
              <a:rPr lang="en-US" altLang="en-US" sz="2000" dirty="0" err="1">
                <a:latin typeface="Arial" panose="020B0604020202020204" pitchFamily="34" charset="0"/>
              </a:rPr>
              <a:t>và</a:t>
            </a:r>
            <a:r>
              <a:rPr lang="vi-VN" altLang="en-US" sz="2000" dirty="0">
                <a:latin typeface="Arial" panose="020B0604020202020204" pitchFamily="34" charset="0"/>
              </a:rPr>
              <a:t> </a:t>
            </a:r>
            <a:r>
              <a:rPr lang="el-GR" altLang="en-US" sz="2000" dirty="0">
                <a:latin typeface="Arial" panose="020B0604020202020204" pitchFamily="34" charset="0"/>
                <a:cs typeface="Arial" panose="020B0604020202020204" pitchFamily="34" charset="0"/>
              </a:rPr>
              <a:t>φ</a:t>
            </a:r>
            <a:r>
              <a:rPr lang="vi-VN" altLang="en-US" sz="2000" dirty="0">
                <a:latin typeface="Arial" panose="020B0604020202020204" pitchFamily="34" charset="0"/>
              </a:rPr>
              <a:t> tra bảng để tìm hệ số sử dụng ksd</a:t>
            </a:r>
            <a:endParaRPr lang="en-US" altLang="en-US" sz="2000" dirty="0">
              <a:latin typeface="Arial" panose="020B0604020202020204" pitchFamily="34" charset="0"/>
            </a:endParaRPr>
          </a:p>
          <a:p>
            <a:pPr algn="just">
              <a:lnSpc>
                <a:spcPct val="100000"/>
              </a:lnSpc>
              <a:spcBef>
                <a:spcPct val="0"/>
              </a:spcBef>
              <a:buClrTx/>
              <a:buFontTx/>
              <a:buNone/>
            </a:pPr>
            <a:r>
              <a:rPr lang="en-US" altLang="en-US" sz="2000" dirty="0">
                <a:latin typeface="Arial" panose="020B0604020202020204" pitchFamily="34" charset="0"/>
              </a:rPr>
              <a:t>- </a:t>
            </a:r>
            <a:r>
              <a:rPr lang="en-US" altLang="en-US" sz="2000" dirty="0" err="1">
                <a:latin typeface="Arial" panose="020B0604020202020204" pitchFamily="34" charset="0"/>
              </a:rPr>
              <a:t>Hệ</a:t>
            </a:r>
            <a:r>
              <a:rPr lang="en-US" altLang="en-US" sz="2000" dirty="0">
                <a:latin typeface="Arial" panose="020B0604020202020204" pitchFamily="34" charset="0"/>
              </a:rPr>
              <a:t> </a:t>
            </a:r>
            <a:r>
              <a:rPr lang="en-US" altLang="en-US" sz="2000" dirty="0" err="1">
                <a:latin typeface="Arial" panose="020B0604020202020204" pitchFamily="34" charset="0"/>
              </a:rPr>
              <a:t>số</a:t>
            </a:r>
            <a:r>
              <a:rPr lang="en-US" altLang="en-US" sz="2000" dirty="0">
                <a:latin typeface="Arial" panose="020B0604020202020204" pitchFamily="34" charset="0"/>
              </a:rPr>
              <a:t> </a:t>
            </a:r>
            <a:r>
              <a:rPr lang="en-US" altLang="en-US" sz="2000" dirty="0" err="1">
                <a:latin typeface="Arial" panose="020B0604020202020204" pitchFamily="34" charset="0"/>
              </a:rPr>
              <a:t>sử</a:t>
            </a:r>
            <a:r>
              <a:rPr lang="en-US" altLang="en-US" sz="2000" dirty="0">
                <a:latin typeface="Arial" panose="020B0604020202020204" pitchFamily="34" charset="0"/>
              </a:rPr>
              <a:t> </a:t>
            </a:r>
            <a:r>
              <a:rPr lang="en-US" altLang="en-US" sz="2000" dirty="0" err="1">
                <a:latin typeface="Arial" panose="020B0604020202020204" pitchFamily="34" charset="0"/>
              </a:rPr>
              <a:t>dụng</a:t>
            </a:r>
            <a:r>
              <a:rPr lang="en-US" altLang="en-US" sz="2000" dirty="0">
                <a:latin typeface="Arial" panose="020B0604020202020204" pitchFamily="34" charset="0"/>
              </a:rPr>
              <a:t> </a:t>
            </a:r>
            <a:r>
              <a:rPr lang="en-US" altLang="en-US" sz="2000" dirty="0" err="1">
                <a:latin typeface="Arial" panose="020B0604020202020204" pitchFamily="34" charset="0"/>
              </a:rPr>
              <a:t>được</a:t>
            </a:r>
            <a:r>
              <a:rPr lang="en-US" altLang="en-US" sz="2000" dirty="0">
                <a:latin typeface="Arial" panose="020B0604020202020204" pitchFamily="34" charset="0"/>
              </a:rPr>
              <a:t> </a:t>
            </a:r>
            <a:r>
              <a:rPr lang="en-US" altLang="en-US" sz="2000" dirty="0" err="1">
                <a:latin typeface="Arial" panose="020B0604020202020204" pitchFamily="34" charset="0"/>
              </a:rPr>
              <a:t>xác</a:t>
            </a:r>
            <a:r>
              <a:rPr lang="en-US" altLang="en-US" sz="2000" dirty="0">
                <a:latin typeface="Arial" panose="020B0604020202020204" pitchFamily="34" charset="0"/>
              </a:rPr>
              <a:t> </a:t>
            </a:r>
            <a:r>
              <a:rPr lang="en-US" altLang="en-US" sz="2000" dirty="0" err="1">
                <a:latin typeface="Arial" panose="020B0604020202020204" pitchFamily="34" charset="0"/>
              </a:rPr>
              <a:t>định</a:t>
            </a:r>
            <a:r>
              <a:rPr lang="en-US" altLang="en-US" sz="2000" dirty="0">
                <a:latin typeface="Arial" panose="020B0604020202020204" pitchFamily="34" charset="0"/>
              </a:rPr>
              <a:t> </a:t>
            </a:r>
            <a:r>
              <a:rPr lang="en-US" altLang="en-US" sz="2000" dirty="0" err="1">
                <a:latin typeface="Arial" panose="020B0604020202020204" pitchFamily="34" charset="0"/>
              </a:rPr>
              <a:t>theo</a:t>
            </a:r>
            <a:r>
              <a:rPr lang="en-US" altLang="en-US" sz="2000" dirty="0">
                <a:latin typeface="Arial" panose="020B0604020202020204" pitchFamily="34" charset="0"/>
              </a:rPr>
              <a:t> </a:t>
            </a:r>
            <a:r>
              <a:rPr lang="en-US" altLang="en-US" sz="2000" dirty="0" err="1">
                <a:latin typeface="Arial" panose="020B0604020202020204" pitchFamily="34" charset="0"/>
              </a:rPr>
              <a:t>tỷ</a:t>
            </a:r>
            <a:r>
              <a:rPr lang="en-US" altLang="en-US" sz="2000" dirty="0">
                <a:latin typeface="Arial" panose="020B0604020202020204" pitchFamily="34" charset="0"/>
              </a:rPr>
              <a:t> </a:t>
            </a:r>
            <a:r>
              <a:rPr lang="en-US" altLang="en-US" sz="2000" dirty="0" err="1">
                <a:latin typeface="Arial" panose="020B0604020202020204" pitchFamily="34" charset="0"/>
              </a:rPr>
              <a:t>lệ</a:t>
            </a:r>
            <a:r>
              <a:rPr lang="en-US" altLang="en-US" sz="2000" dirty="0">
                <a:latin typeface="Arial" panose="020B0604020202020204" pitchFamily="34" charset="0"/>
              </a:rPr>
              <a:t> % </a:t>
            </a:r>
            <a:r>
              <a:rPr lang="en-US" altLang="en-US" sz="2000" dirty="0" err="1">
                <a:latin typeface="Arial" panose="020B0604020202020204" pitchFamily="34" charset="0"/>
              </a:rPr>
              <a:t>của</a:t>
            </a:r>
            <a:r>
              <a:rPr lang="en-US" altLang="en-US" sz="2000" dirty="0">
                <a:latin typeface="Arial" panose="020B0604020202020204" pitchFamily="34" charset="0"/>
              </a:rPr>
              <a:t> </a:t>
            </a:r>
            <a:r>
              <a:rPr lang="vi-VN" altLang="en-US" sz="2000" dirty="0">
                <a:latin typeface="Arial" panose="020B0604020202020204" pitchFamily="34" charset="0"/>
              </a:rPr>
              <a:t>lumen đèn trần phát ra nguồn sáng và truyền đến bề mặt làm việc</a:t>
            </a:r>
            <a:r>
              <a:rPr lang="en-US" altLang="en-US" sz="2000" dirty="0">
                <a:latin typeface="Arial" panose="020B0604020202020204" pitchFamily="34" charset="0"/>
              </a:rPr>
              <a:t>. </a:t>
            </a:r>
          </a:p>
          <a:p>
            <a:pPr algn="just">
              <a:lnSpc>
                <a:spcPct val="100000"/>
              </a:lnSpc>
              <a:spcBef>
                <a:spcPct val="0"/>
              </a:spcBef>
              <a:buClrTx/>
              <a:buFontTx/>
              <a:buNone/>
            </a:pPr>
            <a:r>
              <a:rPr lang="en-US" altLang="en-US" sz="2000" dirty="0">
                <a:latin typeface="Arial" panose="020B0604020202020204" pitchFamily="34" charset="0"/>
              </a:rPr>
              <a:t>- </a:t>
            </a:r>
            <a:r>
              <a:rPr lang="vi-VN" altLang="en-US" sz="2000" dirty="0">
                <a:latin typeface="Arial" panose="020B0604020202020204" pitchFamily="34" charset="0"/>
              </a:rPr>
              <a:t>Hệ số này bao gồm cả ánh sáng trực tiếp phát ra từ nguồn phát sáng cũng như ánh sáng phản chiếu ra ngoài bề mặt căn phòng</a:t>
            </a:r>
            <a:r>
              <a:rPr lang="en-US" altLang="en-US" sz="2000" dirty="0">
                <a:latin typeface="Arial" panose="020B0604020202020204" pitchFamily="34" charset="0"/>
              </a:rPr>
              <a:t>.</a:t>
            </a:r>
          </a:p>
          <a:p>
            <a:pPr algn="just">
              <a:lnSpc>
                <a:spcPct val="100000"/>
              </a:lnSpc>
              <a:spcBef>
                <a:spcPct val="0"/>
              </a:spcBef>
              <a:buClrTx/>
              <a:buFontTx/>
              <a:buNone/>
            </a:pPr>
            <a:r>
              <a:rPr lang="en-US" altLang="en-US" sz="2000" dirty="0">
                <a:latin typeface="Arial" panose="020B0604020202020204" pitchFamily="34" charset="0"/>
              </a:rPr>
              <a:t>- N</a:t>
            </a:r>
            <a:r>
              <a:rPr lang="vi-VN" altLang="en-US" sz="2000" dirty="0">
                <a:latin typeface="Arial" panose="020B0604020202020204" pitchFamily="34" charset="0"/>
              </a:rPr>
              <a:t>hà sản xuất sẽ cấp cho mỗi bộ đèn một bảng riêng lấy từ báo cáo thử nghiệm trắc quang.</a:t>
            </a:r>
            <a:endParaRPr lang="en-US" altLang="en-US" sz="2000" dirty="0">
              <a:latin typeface="Arial" panose="020B0604020202020204" pitchFamily="34" charset="0"/>
            </a:endParaRPr>
          </a:p>
          <a:p>
            <a:pPr algn="just">
              <a:lnSpc>
                <a:spcPct val="100000"/>
              </a:lnSpc>
              <a:spcBef>
                <a:spcPct val="0"/>
              </a:spcBef>
              <a:buClrTx/>
              <a:buFontTx/>
              <a:buNone/>
            </a:pPr>
            <a:r>
              <a:rPr lang="en-US" altLang="en-US" sz="2000" dirty="0">
                <a:latin typeface="Arial" panose="020B0604020202020204" pitchFamily="34" charset="0"/>
              </a:rPr>
              <a:t>- </a:t>
            </a:r>
            <a:r>
              <a:rPr lang="vi-VN" altLang="en-US" sz="2000" dirty="0">
                <a:latin typeface="Arial" panose="020B0604020202020204" pitchFamily="34" charset="0"/>
              </a:rPr>
              <a:t>Đối với  đèn tuýp  đôi, hệ số sử dụng là 0,66 tương ứng với chỉ số  đo phòng là 2,5</a:t>
            </a:r>
            <a:endParaRPr lang="en-US" altLang="en-US" sz="2000" dirty="0">
              <a:latin typeface="Arial" panose="020B0604020202020204" pitchFamily="34" charset="0"/>
            </a:endParaRP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88093BF6-121C-3BDE-51B9-81B62F4C2BDF}"/>
                  </a:ext>
                </a:extLst>
              </p:cNvPr>
              <p:cNvSpPr txBox="1"/>
              <p:nvPr/>
            </p:nvSpPr>
            <p:spPr>
              <a:xfrm>
                <a:off x="2762636" y="2387263"/>
                <a:ext cx="3048000" cy="766748"/>
              </a:xfrm>
              <a:prstGeom prst="rect">
                <a:avLst/>
              </a:prstGeom>
              <a:noFill/>
            </p:spPr>
            <p:txBody>
              <a:bodyPr wrap="square" lIns="0" tIns="0" rIns="0" bIns="0" rtlCol="0">
                <a:spAutoFit/>
              </a:bodyPr>
              <a:lstStyle/>
              <a:p>
                <a:pPr algn="l"/>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rPr>
                        <m:t>𝜑</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𝑎</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𝑏</m:t>
                          </m:r>
                        </m:num>
                        <m:den>
                          <m:r>
                            <a:rPr lang="en-US" sz="2400" b="0" i="1" smtClean="0">
                              <a:solidFill>
                                <a:schemeClr val="tx1"/>
                              </a:solidFill>
                              <a:latin typeface="Cambria Math" panose="02040503050406030204" pitchFamily="18" charset="0"/>
                            </a:rPr>
                            <m:t>𝐻</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𝑎</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𝑏</m:t>
                          </m:r>
                          <m:r>
                            <a:rPr lang="en-US" sz="2400" b="0" i="1" smtClean="0">
                              <a:solidFill>
                                <a:schemeClr val="tx1"/>
                              </a:solidFill>
                              <a:latin typeface="Cambria Math" panose="02040503050406030204" pitchFamily="18" charset="0"/>
                              <a:ea typeface="Cambria Math" panose="02040503050406030204" pitchFamily="18" charset="0"/>
                            </a:rPr>
                            <m:t>)</m:t>
                          </m:r>
                        </m:den>
                      </m:f>
                    </m:oMath>
                  </m:oMathPara>
                </a14:m>
                <a:endParaRPr lang="en-US" sz="2400" dirty="0">
                  <a:solidFill>
                    <a:schemeClr val="tx1"/>
                  </a:solidFill>
                </a:endParaRPr>
              </a:p>
            </p:txBody>
          </p:sp>
        </mc:Choice>
        <mc:Fallback xmlns="">
          <p:sp>
            <p:nvSpPr>
              <p:cNvPr id="12" name="TextBox 11">
                <a:extLst>
                  <a:ext uri="{FF2B5EF4-FFF2-40B4-BE49-F238E27FC236}">
                    <a16:creationId xmlns:a16="http://schemas.microsoft.com/office/drawing/2014/main" id="{88093BF6-121C-3BDE-51B9-81B62F4C2BDF}"/>
                  </a:ext>
                </a:extLst>
              </p:cNvPr>
              <p:cNvSpPr txBox="1">
                <a:spLocks noRot="1" noChangeAspect="1" noMove="1" noResize="1" noEditPoints="1" noAdjustHandles="1" noChangeArrowheads="1" noChangeShapeType="1" noTextEdit="1"/>
              </p:cNvSpPr>
              <p:nvPr/>
            </p:nvSpPr>
            <p:spPr>
              <a:xfrm>
                <a:off x="2762636" y="2387263"/>
                <a:ext cx="3048000" cy="76674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2168459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8"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sp>
        <p:nvSpPr>
          <p:cNvPr id="9" name="Rectangle 1">
            <a:extLst>
              <a:ext uri="{FF2B5EF4-FFF2-40B4-BE49-F238E27FC236}">
                <a16:creationId xmlns:a16="http://schemas.microsoft.com/office/drawing/2014/main" id="{4A46054D-E132-A753-AE03-B7612FC79C0B}"/>
              </a:ext>
            </a:extLst>
          </p:cNvPr>
          <p:cNvSpPr>
            <a:spLocks noChangeArrowheads="1"/>
          </p:cNvSpPr>
          <p:nvPr/>
        </p:nvSpPr>
        <p:spPr bwMode="auto">
          <a:xfrm>
            <a:off x="570160" y="1548882"/>
            <a:ext cx="1112311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spcBef>
                <a:spcPct val="0"/>
              </a:spcBef>
              <a:buClrTx/>
              <a:buFontTx/>
              <a:buNone/>
            </a:pPr>
            <a:r>
              <a:rPr lang="en-US" altLang="en-US" sz="2000" b="1" dirty="0" err="1">
                <a:solidFill>
                  <a:srgbClr val="C00000"/>
                </a:solidFill>
                <a:latin typeface="Arial" panose="020B0604020202020204" pitchFamily="34" charset="0"/>
              </a:rPr>
              <a:t>Bước</a:t>
            </a:r>
            <a:r>
              <a:rPr lang="en-US" altLang="en-US" sz="2000" b="1" dirty="0">
                <a:solidFill>
                  <a:srgbClr val="C00000"/>
                </a:solidFill>
                <a:latin typeface="Arial" panose="020B0604020202020204" pitchFamily="34" charset="0"/>
              </a:rPr>
              <a:t> 6</a:t>
            </a:r>
            <a:r>
              <a:rPr lang="en-US" altLang="en-US" sz="2000" dirty="0">
                <a:solidFill>
                  <a:srgbClr val="C00000"/>
                </a:solidFill>
                <a:latin typeface="Arial" panose="020B0604020202020204" pitchFamily="34" charset="0"/>
              </a:rPr>
              <a:t>:</a:t>
            </a:r>
            <a:r>
              <a:rPr lang="en-US" altLang="en-US" sz="2000" dirty="0">
                <a:latin typeface="Arial" panose="020B0604020202020204" pitchFamily="34" charset="0"/>
              </a:rPr>
              <a:t> </a:t>
            </a:r>
            <a:r>
              <a:rPr lang="en-US" altLang="en-US" sz="2000" dirty="0" err="1">
                <a:latin typeface="Arial" panose="020B0604020202020204" pitchFamily="34" charset="0"/>
              </a:rPr>
              <a:t>Xác</a:t>
            </a:r>
            <a:r>
              <a:rPr lang="en-US" altLang="en-US" sz="2000" dirty="0">
                <a:latin typeface="Arial" panose="020B0604020202020204" pitchFamily="34" charset="0"/>
              </a:rPr>
              <a:t> </a:t>
            </a:r>
            <a:r>
              <a:rPr lang="en-US" altLang="en-US" sz="2000" dirty="0" err="1">
                <a:latin typeface="Arial" panose="020B0604020202020204" pitchFamily="34" charset="0"/>
              </a:rPr>
              <a:t>định</a:t>
            </a:r>
            <a:r>
              <a:rPr lang="en-US" altLang="en-US" sz="2000" dirty="0">
                <a:latin typeface="Arial" panose="020B0604020202020204" pitchFamily="34" charset="0"/>
              </a:rPr>
              <a:t> </a:t>
            </a:r>
            <a:r>
              <a:rPr lang="en-US" altLang="en-US" sz="2000" dirty="0" err="1">
                <a:latin typeface="Arial" panose="020B0604020202020204" pitchFamily="34" charset="0"/>
              </a:rPr>
              <a:t>quang</a:t>
            </a:r>
            <a:r>
              <a:rPr lang="en-US" altLang="en-US" sz="2000" dirty="0">
                <a:latin typeface="Arial" panose="020B0604020202020204" pitchFamily="34" charset="0"/>
              </a:rPr>
              <a:t> </a:t>
            </a:r>
            <a:r>
              <a:rPr lang="en-US" altLang="en-US" sz="2000" dirty="0" err="1">
                <a:latin typeface="Arial" panose="020B0604020202020204" pitchFamily="34" charset="0"/>
              </a:rPr>
              <a:t>thông</a:t>
            </a:r>
            <a:r>
              <a:rPr lang="en-US" altLang="en-US" sz="2000" dirty="0">
                <a:latin typeface="Arial" panose="020B0604020202020204" pitchFamily="34" charset="0"/>
              </a:rPr>
              <a:t> </a:t>
            </a:r>
            <a:r>
              <a:rPr lang="en-US" altLang="en-US" sz="2000" dirty="0" err="1">
                <a:latin typeface="Arial" panose="020B0604020202020204" pitchFamily="34" charset="0"/>
              </a:rPr>
              <a:t>đèn</a:t>
            </a:r>
            <a:endParaRPr lang="en-US" altLang="en-US" sz="2000" dirty="0">
              <a:latin typeface="Arial" panose="020B0604020202020204" pitchFamily="34" charset="0"/>
            </a:endParaRPr>
          </a:p>
          <a:p>
            <a:pPr algn="just">
              <a:lnSpc>
                <a:spcPct val="100000"/>
              </a:lnSpc>
              <a:spcBef>
                <a:spcPct val="0"/>
              </a:spcBef>
              <a:buClrTx/>
              <a:buFontTx/>
              <a:buNone/>
            </a:pPr>
            <a:endParaRPr lang="pt-BR" altLang="en-US" sz="2000" dirty="0">
              <a:latin typeface="Arial" panose="020B0604020202020204" pitchFamily="34" charset="0"/>
            </a:endParaRPr>
          </a:p>
          <a:p>
            <a:pPr algn="just">
              <a:lnSpc>
                <a:spcPct val="100000"/>
              </a:lnSpc>
              <a:spcBef>
                <a:spcPct val="0"/>
              </a:spcBef>
              <a:buClrTx/>
              <a:buFontTx/>
              <a:buNone/>
            </a:pPr>
            <a:endParaRPr lang="pt-BR" altLang="en-US" sz="2000" dirty="0">
              <a:latin typeface="Arial" panose="020B0604020202020204" pitchFamily="34" charset="0"/>
            </a:endParaRPr>
          </a:p>
          <a:p>
            <a:pPr algn="just">
              <a:lnSpc>
                <a:spcPct val="100000"/>
              </a:lnSpc>
              <a:spcBef>
                <a:spcPct val="0"/>
              </a:spcBef>
              <a:buClrTx/>
              <a:buFontTx/>
              <a:buNone/>
            </a:pPr>
            <a:endParaRPr lang="pt-BR" altLang="en-US" sz="2000" smtClean="0">
              <a:latin typeface="Arial" panose="020B0604020202020204" pitchFamily="34" charset="0"/>
            </a:endParaRPr>
          </a:p>
          <a:p>
            <a:pPr marL="342900" indent="-342900" algn="just">
              <a:lnSpc>
                <a:spcPct val="100000"/>
              </a:lnSpc>
              <a:spcBef>
                <a:spcPct val="0"/>
              </a:spcBef>
              <a:buClrTx/>
            </a:pPr>
            <a:r>
              <a:rPr lang="vi-VN" altLang="en-US" sz="2000" smtClean="0">
                <a:latin typeface="Arial" panose="020B0604020202020204" pitchFamily="34" charset="0"/>
              </a:rPr>
              <a:t>k </a:t>
            </a:r>
            <a:r>
              <a:rPr lang="vi-VN" altLang="en-US" sz="2000" dirty="0">
                <a:latin typeface="Arial" panose="020B0604020202020204" pitchFamily="34" charset="0"/>
              </a:rPr>
              <a:t>là hệ số dự trữ</a:t>
            </a:r>
          </a:p>
          <a:p>
            <a:pPr marL="342900" indent="-342900" algn="just">
              <a:lnSpc>
                <a:spcPct val="100000"/>
              </a:lnSpc>
              <a:spcBef>
                <a:spcPct val="0"/>
              </a:spcBef>
              <a:buClrTx/>
            </a:pPr>
            <a:r>
              <a:rPr lang="vi-VN" altLang="en-US" sz="2000" dirty="0">
                <a:latin typeface="Arial" panose="020B0604020202020204" pitchFamily="34" charset="0"/>
              </a:rPr>
              <a:t>E là độ rọi theo yêu cầu của nhà xưởng (lx); S là diện tích nhà xưởng (m2);</a:t>
            </a:r>
          </a:p>
          <a:p>
            <a:pPr marL="342900" indent="-342900" algn="just">
              <a:lnSpc>
                <a:spcPct val="100000"/>
              </a:lnSpc>
              <a:spcBef>
                <a:spcPct val="0"/>
              </a:spcBef>
              <a:buClrTx/>
            </a:pPr>
            <a:r>
              <a:rPr lang="vi-VN" altLang="en-US" sz="2000" dirty="0">
                <a:latin typeface="Arial" panose="020B0604020202020204" pitchFamily="34" charset="0"/>
              </a:rPr>
              <a:t>Z là hệ số tính toán, thường Z = 0,8 – 1,4;</a:t>
            </a:r>
          </a:p>
          <a:p>
            <a:pPr marL="342900" indent="-342900" algn="just">
              <a:lnSpc>
                <a:spcPct val="100000"/>
              </a:lnSpc>
              <a:spcBef>
                <a:spcPct val="0"/>
              </a:spcBef>
              <a:buClrTx/>
            </a:pPr>
            <a:r>
              <a:rPr lang="vi-VN" altLang="en-US" sz="2000" dirty="0">
                <a:latin typeface="Arial" panose="020B0604020202020204" pitchFamily="34" charset="0"/>
              </a:rPr>
              <a:t>n là số bóng đèn được xác định chính xác sau khi bố trí đèn trên mặt bằng.</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53BB2E2-08ED-833A-9A71-CC4021FC5292}"/>
                  </a:ext>
                </a:extLst>
              </p:cNvPr>
              <p:cNvSpPr txBox="1"/>
              <p:nvPr/>
            </p:nvSpPr>
            <p:spPr>
              <a:xfrm>
                <a:off x="3556841" y="2062612"/>
                <a:ext cx="3048000" cy="76354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sz="2400" b="0" i="1" smtClean="0">
                          <a:solidFill>
                            <a:schemeClr val="tx1"/>
                          </a:solidFill>
                          <a:latin typeface="Cambria Math" panose="02040503050406030204" pitchFamily="18" charset="0"/>
                          <a:ea typeface="Cambria Math" panose="02040503050406030204" pitchFamily="18" charset="0"/>
                        </a:rPr>
                        <m:t>Φ</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𝑘</m:t>
                          </m:r>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𝐸</m:t>
                          </m:r>
                          <m:r>
                            <a:rPr lang="en-US" sz="2400" b="0" i="1" smtClean="0">
                              <a:solidFill>
                                <a:schemeClr val="tx1"/>
                              </a:solidFill>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𝑆</m:t>
                          </m:r>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𝑍</m:t>
                          </m:r>
                        </m:num>
                        <m:den>
                          <m:r>
                            <a:rPr lang="en-US" sz="2400" b="0" i="1" smtClean="0">
                              <a:solidFill>
                                <a:schemeClr val="tx1"/>
                              </a:solidFill>
                              <a:latin typeface="Cambria Math" panose="02040503050406030204" pitchFamily="18" charset="0"/>
                            </a:rPr>
                            <m:t>𝑛</m:t>
                          </m:r>
                          <m:r>
                            <a:rPr lang="en-US" sz="2400" i="1">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𝑘</m:t>
                              </m:r>
                            </m:e>
                            <m:sub>
                              <m:r>
                                <a:rPr lang="en-US" sz="2400" b="0" i="1" smtClean="0">
                                  <a:latin typeface="Cambria Math" panose="02040503050406030204" pitchFamily="18" charset="0"/>
                                  <a:ea typeface="Cambria Math" panose="02040503050406030204" pitchFamily="18" charset="0"/>
                                </a:rPr>
                                <m:t>𝑠𝑑</m:t>
                              </m:r>
                            </m:sub>
                          </m:sSub>
                        </m:den>
                      </m:f>
                    </m:oMath>
                  </m:oMathPara>
                </a14:m>
                <a:endParaRPr lang="en-US" sz="2400" dirty="0">
                  <a:solidFill>
                    <a:schemeClr val="tx1"/>
                  </a:solidFill>
                </a:endParaRPr>
              </a:p>
            </p:txBody>
          </p:sp>
        </mc:Choice>
        <mc:Fallback xmlns="">
          <p:sp>
            <p:nvSpPr>
              <p:cNvPr id="10" name="TextBox 9">
                <a:extLst>
                  <a:ext uri="{FF2B5EF4-FFF2-40B4-BE49-F238E27FC236}">
                    <a16:creationId xmlns:a16="http://schemas.microsoft.com/office/drawing/2014/main" id="{253BB2E2-08ED-833A-9A71-CC4021FC5292}"/>
                  </a:ext>
                </a:extLst>
              </p:cNvPr>
              <p:cNvSpPr txBox="1">
                <a:spLocks noRot="1" noChangeAspect="1" noMove="1" noResize="1" noEditPoints="1" noAdjustHandles="1" noChangeArrowheads="1" noChangeShapeType="1" noTextEdit="1"/>
              </p:cNvSpPr>
              <p:nvPr/>
            </p:nvSpPr>
            <p:spPr>
              <a:xfrm>
                <a:off x="3556841" y="2062612"/>
                <a:ext cx="3048000" cy="763542"/>
              </a:xfrm>
              <a:prstGeom prst="rect">
                <a:avLst/>
              </a:prstGeom>
              <a:blipFill>
                <a:blip r:embed="rId3"/>
                <a:stretch>
                  <a:fillRect/>
                </a:stretch>
              </a:blipFill>
            </p:spPr>
            <p:txBody>
              <a:bodyPr/>
              <a:lstStyle/>
              <a:p>
                <a:r>
                  <a:rPr lang="en-US">
                    <a:noFill/>
                  </a:rPr>
                  <a:t> </a:t>
                </a:r>
              </a:p>
            </p:txBody>
          </p:sp>
        </mc:Fallback>
      </mc:AlternateContent>
      <p:graphicFrame>
        <p:nvGraphicFramePr>
          <p:cNvPr id="12" name="Table 11">
            <a:extLst>
              <a:ext uri="{FF2B5EF4-FFF2-40B4-BE49-F238E27FC236}">
                <a16:creationId xmlns:a16="http://schemas.microsoft.com/office/drawing/2014/main" id="{67E35415-6DFA-7AFB-86CD-7791E80CE06A}"/>
              </a:ext>
            </a:extLst>
          </p:cNvPr>
          <p:cNvGraphicFramePr>
            <a:graphicFrameLocks noGrp="1"/>
          </p:cNvGraphicFramePr>
          <p:nvPr>
            <p:extLst>
              <p:ext uri="{D42A27DB-BD31-4B8C-83A1-F6EECF244321}">
                <p14:modId xmlns:p14="http://schemas.microsoft.com/office/powerpoint/2010/main" val="4223240490"/>
              </p:ext>
            </p:extLst>
          </p:nvPr>
        </p:nvGraphicFramePr>
        <p:xfrm>
          <a:off x="2459397" y="4238767"/>
          <a:ext cx="7239001" cy="2082484"/>
        </p:xfrm>
        <a:graphic>
          <a:graphicData uri="http://schemas.openxmlformats.org/drawingml/2006/table">
            <a:tbl>
              <a:tblPr firstRow="1" firstCol="1" bandRow="1">
                <a:tableStyleId>{D27102A9-8310-4765-A935-A1911B00CA55}</a:tableStyleId>
              </a:tblPr>
              <a:tblGrid>
                <a:gridCol w="2951435">
                  <a:extLst>
                    <a:ext uri="{9D8B030D-6E8A-4147-A177-3AD203B41FA5}">
                      <a16:colId xmlns:a16="http://schemas.microsoft.com/office/drawing/2014/main" val="2754736817"/>
                    </a:ext>
                  </a:extLst>
                </a:gridCol>
                <a:gridCol w="1954559">
                  <a:extLst>
                    <a:ext uri="{9D8B030D-6E8A-4147-A177-3AD203B41FA5}">
                      <a16:colId xmlns:a16="http://schemas.microsoft.com/office/drawing/2014/main" val="903979251"/>
                    </a:ext>
                  </a:extLst>
                </a:gridCol>
                <a:gridCol w="1168565">
                  <a:extLst>
                    <a:ext uri="{9D8B030D-6E8A-4147-A177-3AD203B41FA5}">
                      <a16:colId xmlns:a16="http://schemas.microsoft.com/office/drawing/2014/main" val="1001777832"/>
                    </a:ext>
                  </a:extLst>
                </a:gridCol>
                <a:gridCol w="1164442">
                  <a:extLst>
                    <a:ext uri="{9D8B030D-6E8A-4147-A177-3AD203B41FA5}">
                      <a16:colId xmlns:a16="http://schemas.microsoft.com/office/drawing/2014/main" val="3217061330"/>
                    </a:ext>
                  </a:extLst>
                </a:gridCol>
              </a:tblGrid>
              <a:tr h="0">
                <a:tc rowSpan="2">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Tính </a:t>
                      </a:r>
                      <a:r>
                        <a:rPr lang="vi-VN" sz="1600" spc="5" dirty="0">
                          <a:effectLst/>
                        </a:rPr>
                        <a:t>c</a:t>
                      </a:r>
                      <a:r>
                        <a:rPr lang="vi-VN" sz="1600" spc="-10" dirty="0">
                          <a:effectLst/>
                        </a:rPr>
                        <a:t>h</a:t>
                      </a:r>
                      <a:r>
                        <a:rPr lang="vi-VN" sz="1600" dirty="0">
                          <a:effectLst/>
                        </a:rPr>
                        <a:t>ất</a:t>
                      </a:r>
                      <a:r>
                        <a:rPr lang="vi-VN" sz="1600" spc="-5" dirty="0">
                          <a:effectLst/>
                        </a:rPr>
                        <a:t> </a:t>
                      </a:r>
                      <a:br>
                        <a:rPr lang="vi-VN" sz="1600" spc="-5" dirty="0">
                          <a:effectLst/>
                        </a:rPr>
                      </a:br>
                      <a:r>
                        <a:rPr lang="vi-VN" sz="1600" spc="5" dirty="0">
                          <a:effectLst/>
                        </a:rPr>
                        <a:t>m</a:t>
                      </a:r>
                      <a:r>
                        <a:rPr lang="vi-VN" sz="1600" spc="-10" dirty="0">
                          <a:effectLst/>
                        </a:rPr>
                        <a:t>ô</a:t>
                      </a:r>
                      <a:r>
                        <a:rPr lang="vi-VN" sz="1600" dirty="0">
                          <a:effectLst/>
                        </a:rPr>
                        <a:t>i</a:t>
                      </a:r>
                      <a:r>
                        <a:rPr lang="vi-VN" sz="1600" spc="5" dirty="0">
                          <a:effectLst/>
                        </a:rPr>
                        <a:t> </a:t>
                      </a:r>
                      <a:r>
                        <a:rPr lang="vi-VN" sz="1600" spc="-5" dirty="0">
                          <a:effectLst/>
                        </a:rPr>
                        <a:t>t</a:t>
                      </a:r>
                      <a:r>
                        <a:rPr lang="vi-VN" sz="1600" spc="5" dirty="0">
                          <a:effectLst/>
                        </a:rPr>
                        <a:t>r</a:t>
                      </a:r>
                      <a:r>
                        <a:rPr lang="vi-VN" sz="1600" spc="-5" dirty="0">
                          <a:effectLst/>
                        </a:rPr>
                        <a:t>ư</a:t>
                      </a:r>
                      <a:r>
                        <a:rPr lang="vi-VN" sz="1600" spc="5" dirty="0">
                          <a:effectLst/>
                        </a:rPr>
                        <a:t>ờ</a:t>
                      </a:r>
                      <a:r>
                        <a:rPr lang="vi-VN" sz="1600" dirty="0">
                          <a:effectLst/>
                        </a:rPr>
                        <a:t>ng</a:t>
                      </a:r>
                      <a:endParaRPr lang="en-US" sz="1600" dirty="0">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Số</a:t>
                      </a:r>
                      <a:r>
                        <a:rPr lang="vi-VN" sz="1600" spc="5" dirty="0">
                          <a:effectLst/>
                        </a:rPr>
                        <a:t> l</a:t>
                      </a:r>
                      <a:r>
                        <a:rPr lang="vi-VN" sz="1600" dirty="0">
                          <a:effectLst/>
                        </a:rPr>
                        <a:t>ần</a:t>
                      </a:r>
                      <a:r>
                        <a:rPr lang="vi-VN" sz="1600" spc="-10" dirty="0">
                          <a:effectLst/>
                        </a:rPr>
                        <a:t> </a:t>
                      </a:r>
                      <a:r>
                        <a:rPr lang="vi-VN" sz="1600" spc="5" dirty="0">
                          <a:effectLst/>
                        </a:rPr>
                        <a:t>l</a:t>
                      </a:r>
                      <a:r>
                        <a:rPr lang="vi-VN" sz="1600" dirty="0">
                          <a:effectLst/>
                        </a:rPr>
                        <a:t>au</a:t>
                      </a:r>
                      <a:r>
                        <a:rPr lang="vi-VN" sz="1600" spc="-10" dirty="0">
                          <a:effectLst/>
                        </a:rPr>
                        <a:t> </a:t>
                      </a:r>
                      <a:r>
                        <a:rPr lang="vi-VN" sz="1600" dirty="0">
                          <a:effectLst/>
                        </a:rPr>
                        <a:t>bóng</a:t>
                      </a:r>
                      <a:r>
                        <a:rPr lang="vi-VN" sz="1600" spc="-10" dirty="0">
                          <a:effectLst/>
                        </a:rPr>
                        <a:t> </a:t>
                      </a:r>
                      <a:br>
                        <a:rPr lang="vi-VN" sz="1600" spc="-10" dirty="0">
                          <a:effectLst/>
                        </a:rPr>
                      </a:br>
                      <a:r>
                        <a:rPr lang="vi-VN" sz="1600" spc="5" dirty="0">
                          <a:effectLst/>
                        </a:rPr>
                        <a:t>í</a:t>
                      </a:r>
                      <a:r>
                        <a:rPr lang="vi-VN" sz="1600" dirty="0">
                          <a:effectLst/>
                        </a:rPr>
                        <a:t>t nhất</a:t>
                      </a:r>
                      <a:r>
                        <a:rPr lang="vi-VN" sz="1600" spc="-5" dirty="0">
                          <a:effectLst/>
                        </a:rPr>
                        <a:t> </a:t>
                      </a:r>
                      <a:r>
                        <a:rPr lang="vi-VN" sz="1600" spc="5" dirty="0">
                          <a:effectLst/>
                        </a:rPr>
                        <a:t>m</a:t>
                      </a:r>
                      <a:r>
                        <a:rPr lang="vi-VN" sz="1600" spc="-10" dirty="0">
                          <a:effectLst/>
                        </a:rPr>
                        <a:t>ộ</a:t>
                      </a:r>
                      <a:r>
                        <a:rPr lang="vi-VN" sz="1600" dirty="0">
                          <a:effectLst/>
                        </a:rPr>
                        <a:t>t</a:t>
                      </a:r>
                      <a:r>
                        <a:rPr lang="vi-VN" sz="1600" spc="5" dirty="0">
                          <a:effectLst/>
                        </a:rPr>
                        <a:t> t</a:t>
                      </a:r>
                      <a:r>
                        <a:rPr lang="vi-VN" sz="1600" spc="-10" dirty="0">
                          <a:effectLst/>
                        </a:rPr>
                        <a:t>h</a:t>
                      </a:r>
                      <a:r>
                        <a:rPr lang="vi-VN" sz="1600" dirty="0">
                          <a:effectLst/>
                        </a:rPr>
                        <a:t>áng</a:t>
                      </a:r>
                      <a:endParaRPr lang="en-US" sz="1600" dirty="0">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36195" indent="0" algn="ctr">
                        <a:lnSpc>
                          <a:spcPct val="122000"/>
                        </a:lnSpc>
                        <a:spcBef>
                          <a:spcPts val="160"/>
                        </a:spcBef>
                        <a:spcAft>
                          <a:spcPts val="0"/>
                        </a:spcAft>
                      </a:pPr>
                      <a:r>
                        <a:rPr lang="vi-VN" sz="1600" spc="-5" dirty="0">
                          <a:effectLst/>
                          <a:latin typeface="Arial" panose="020B0604020202020204" pitchFamily="34" charset="0"/>
                        </a:rPr>
                        <a:t>H</a:t>
                      </a:r>
                      <a:r>
                        <a:rPr lang="vi-VN" sz="1600" dirty="0">
                          <a:effectLst/>
                        </a:rPr>
                        <a:t>ệ</a:t>
                      </a:r>
                      <a:r>
                        <a:rPr lang="vi-VN" sz="1600" spc="5" dirty="0">
                          <a:effectLst/>
                        </a:rPr>
                        <a:t> s</a:t>
                      </a:r>
                      <a:r>
                        <a:rPr lang="vi-VN" sz="1600" dirty="0">
                          <a:effectLst/>
                        </a:rPr>
                        <a:t>ố dự</a:t>
                      </a:r>
                      <a:r>
                        <a:rPr lang="vi-VN" sz="1600" spc="-10" dirty="0">
                          <a:effectLst/>
                        </a:rPr>
                        <a:t> </a:t>
                      </a:r>
                      <a:r>
                        <a:rPr lang="vi-VN" sz="1600" spc="5" dirty="0">
                          <a:effectLst/>
                        </a:rPr>
                        <a:t>t</a:t>
                      </a:r>
                      <a:r>
                        <a:rPr lang="vi-VN" sz="1600" spc="-10" dirty="0">
                          <a:effectLst/>
                        </a:rPr>
                        <a:t>r</a:t>
                      </a:r>
                      <a:r>
                        <a:rPr lang="vi-VN" sz="1600" dirty="0">
                          <a:effectLst/>
                        </a:rPr>
                        <a:t>ữ</a:t>
                      </a:r>
                      <a:endParaRPr lang="en-US" sz="1600" dirty="0">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20436765"/>
                  </a:ext>
                </a:extLst>
              </a:tr>
              <a:tr h="0">
                <a:tc vMerge="1">
                  <a:txBody>
                    <a:bodyPr/>
                    <a:lstStyle/>
                    <a:p>
                      <a:endParaRPr lang="en-US"/>
                    </a:p>
                  </a:txBody>
                  <a:tcPr/>
                </a:tc>
                <a:tc vMerge="1">
                  <a:txBody>
                    <a:bodyPr/>
                    <a:lstStyle/>
                    <a:p>
                      <a:endParaRPr lang="en-US"/>
                    </a:p>
                  </a:txBody>
                  <a:tcPr/>
                </a:tc>
                <a:tc>
                  <a:txBody>
                    <a:bodyPr/>
                    <a:lstStyle/>
                    <a:p>
                      <a:pPr marL="0" marR="0" indent="0" algn="ctr">
                        <a:lnSpc>
                          <a:spcPct val="122000"/>
                        </a:lnSpc>
                        <a:spcBef>
                          <a:spcPts val="160"/>
                        </a:spcBef>
                        <a:spcAft>
                          <a:spcPts val="0"/>
                        </a:spcAft>
                      </a:pPr>
                      <a:r>
                        <a:rPr lang="vi-VN" sz="1600" spc="-5" dirty="0">
                          <a:effectLst/>
                          <a:latin typeface="Arial" panose="020B0604020202020204" pitchFamily="34" charset="0"/>
                        </a:rPr>
                        <a:t>Đ</a:t>
                      </a:r>
                      <a:r>
                        <a:rPr lang="vi-VN" sz="1600" dirty="0">
                          <a:effectLst/>
                        </a:rPr>
                        <a:t>èn </a:t>
                      </a:r>
                      <a:r>
                        <a:rPr lang="vi-VN" sz="1600" spc="5" dirty="0">
                          <a:effectLst/>
                        </a:rPr>
                        <a:t>t</a:t>
                      </a:r>
                      <a:r>
                        <a:rPr lang="vi-VN" sz="1600" dirty="0">
                          <a:effectLst/>
                        </a:rPr>
                        <a:t>uýp</a:t>
                      </a:r>
                      <a:endParaRPr lang="en-US" sz="1600" dirty="0">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spc="-5" dirty="0">
                          <a:effectLst/>
                          <a:latin typeface="Arial" panose="020B0604020202020204" pitchFamily="34" charset="0"/>
                        </a:rPr>
                        <a:t>Đ</a:t>
                      </a:r>
                      <a:r>
                        <a:rPr lang="vi-VN" sz="1600" dirty="0">
                          <a:effectLst/>
                        </a:rPr>
                        <a:t>èn </a:t>
                      </a:r>
                      <a:r>
                        <a:rPr lang="vi-VN" sz="1600" spc="5" dirty="0">
                          <a:effectLst/>
                        </a:rPr>
                        <a:t>s</a:t>
                      </a:r>
                      <a:r>
                        <a:rPr lang="vi-VN" sz="1600" spc="-10" dirty="0">
                          <a:effectLst/>
                        </a:rPr>
                        <a:t>ợ</a:t>
                      </a:r>
                      <a:r>
                        <a:rPr lang="vi-VN" sz="1600" dirty="0">
                          <a:effectLst/>
                        </a:rPr>
                        <a:t>i</a:t>
                      </a:r>
                      <a:r>
                        <a:rPr lang="vi-VN" sz="1600" spc="5" dirty="0">
                          <a:effectLst/>
                        </a:rPr>
                        <a:t> đ</a:t>
                      </a:r>
                      <a:r>
                        <a:rPr lang="vi-VN" sz="1600" spc="-10" dirty="0">
                          <a:effectLst/>
                        </a:rPr>
                        <a:t>ố</a:t>
                      </a:r>
                      <a:r>
                        <a:rPr lang="vi-VN" sz="1600" dirty="0">
                          <a:effectLst/>
                        </a:rPr>
                        <a:t>t</a:t>
                      </a:r>
                      <a:endParaRPr lang="en-US" sz="1600" dirty="0">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1124572"/>
                  </a:ext>
                </a:extLst>
              </a:tr>
              <a:tr h="0">
                <a:tc>
                  <a:txBody>
                    <a:bodyPr/>
                    <a:lstStyle/>
                    <a:p>
                      <a:pPr marL="0" marR="0" indent="0" algn="l">
                        <a:lnSpc>
                          <a:spcPct val="122000"/>
                        </a:lnSpc>
                        <a:spcBef>
                          <a:spcPts val="300"/>
                        </a:spcBef>
                        <a:spcAft>
                          <a:spcPts val="300"/>
                        </a:spcAft>
                      </a:pPr>
                      <a:r>
                        <a:rPr lang="vi-VN" sz="1600" spc="-5" dirty="0">
                          <a:effectLst/>
                          <a:latin typeface="Arial" panose="020B0604020202020204" pitchFamily="34" charset="0"/>
                        </a:rPr>
                        <a:t>N</a:t>
                      </a:r>
                      <a:r>
                        <a:rPr lang="vi-VN" sz="1600" dirty="0">
                          <a:effectLst/>
                        </a:rPr>
                        <a:t>h</a:t>
                      </a:r>
                      <a:r>
                        <a:rPr lang="vi-VN" sz="1600" spc="5" dirty="0">
                          <a:effectLst/>
                        </a:rPr>
                        <a:t>i</a:t>
                      </a:r>
                      <a:r>
                        <a:rPr lang="vi-VN" sz="1600" dirty="0">
                          <a:effectLst/>
                        </a:rPr>
                        <a:t>ều b</a:t>
                      </a:r>
                      <a:r>
                        <a:rPr lang="vi-VN" sz="1600" spc="-10" dirty="0">
                          <a:effectLst/>
                        </a:rPr>
                        <a:t>ụ</a:t>
                      </a:r>
                      <a:r>
                        <a:rPr lang="vi-VN" sz="1600" dirty="0">
                          <a:effectLst/>
                        </a:rPr>
                        <a:t>i</a:t>
                      </a:r>
                      <a:r>
                        <a:rPr lang="vi-VN" sz="1600" spc="5" dirty="0">
                          <a:effectLst/>
                        </a:rPr>
                        <a:t> </a:t>
                      </a:r>
                      <a:r>
                        <a:rPr lang="vi-VN" sz="1600" dirty="0">
                          <a:effectLst/>
                        </a:rPr>
                        <a:t>kh</a:t>
                      </a:r>
                      <a:r>
                        <a:rPr lang="vi-VN" sz="1600" spc="-10" dirty="0">
                          <a:effectLst/>
                        </a:rPr>
                        <a:t>ó</a:t>
                      </a:r>
                      <a:r>
                        <a:rPr lang="vi-VN" sz="1600" spc="5" dirty="0">
                          <a:effectLst/>
                        </a:rPr>
                        <a:t>i</a:t>
                      </a:r>
                      <a:r>
                        <a:rPr lang="vi-VN" sz="1600" dirty="0">
                          <a:effectLst/>
                        </a:rPr>
                        <a:t>,</a:t>
                      </a:r>
                      <a:r>
                        <a:rPr lang="vi-VN" sz="1600" spc="-10" dirty="0">
                          <a:effectLst/>
                        </a:rPr>
                        <a:t> </a:t>
                      </a:r>
                      <a:r>
                        <a:rPr lang="vi-VN" sz="1600" spc="5" dirty="0">
                          <a:effectLst/>
                        </a:rPr>
                        <a:t>tr</a:t>
                      </a:r>
                      <a:r>
                        <a:rPr lang="vi-VN" sz="1600" dirty="0">
                          <a:effectLst/>
                        </a:rPr>
                        <a:t>o,</a:t>
                      </a:r>
                      <a:r>
                        <a:rPr lang="vi-VN" sz="1600" spc="-10" dirty="0">
                          <a:effectLst/>
                        </a:rPr>
                        <a:t> </a:t>
                      </a:r>
                      <a:r>
                        <a:rPr lang="vi-VN" sz="1600" spc="10" dirty="0">
                          <a:effectLst/>
                        </a:rPr>
                        <a:t>m</a:t>
                      </a:r>
                      <a:r>
                        <a:rPr lang="vi-VN" sz="1600" dirty="0">
                          <a:effectLst/>
                        </a:rPr>
                        <a:t>ồ</a:t>
                      </a:r>
                      <a:r>
                        <a:rPr lang="vi-VN" sz="1600" spc="-10" dirty="0">
                          <a:effectLst/>
                        </a:rPr>
                        <a:t> </a:t>
                      </a:r>
                      <a:r>
                        <a:rPr lang="vi-VN" sz="1600" dirty="0">
                          <a:effectLst/>
                        </a:rPr>
                        <a:t>hó</a:t>
                      </a:r>
                      <a:r>
                        <a:rPr lang="vi-VN" sz="1600" spc="-10" dirty="0">
                          <a:effectLst/>
                        </a:rPr>
                        <a:t>n</a:t>
                      </a:r>
                      <a:r>
                        <a:rPr lang="vi-VN" sz="1600" dirty="0">
                          <a:effectLst/>
                        </a:rPr>
                        <a:t>g</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4</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2</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1,7</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7851900"/>
                  </a:ext>
                </a:extLst>
              </a:tr>
              <a:tr h="0">
                <a:tc>
                  <a:txBody>
                    <a:bodyPr/>
                    <a:lstStyle/>
                    <a:p>
                      <a:pPr marL="0" marR="0" indent="0" algn="l">
                        <a:lnSpc>
                          <a:spcPct val="122000"/>
                        </a:lnSpc>
                        <a:spcBef>
                          <a:spcPts val="300"/>
                        </a:spcBef>
                        <a:spcAft>
                          <a:spcPts val="300"/>
                        </a:spcAft>
                      </a:pPr>
                      <a:r>
                        <a:rPr lang="vi-VN" sz="1600" spc="5" dirty="0">
                          <a:effectLst/>
                          <a:latin typeface="Arial" panose="020B0604020202020204" pitchFamily="34" charset="0"/>
                        </a:rPr>
                        <a:t>M</a:t>
                      </a:r>
                      <a:r>
                        <a:rPr lang="vi-VN" sz="1600" dirty="0">
                          <a:effectLst/>
                        </a:rPr>
                        <a:t>ức </a:t>
                      </a:r>
                      <a:r>
                        <a:rPr lang="vi-VN" sz="1600" spc="-10" dirty="0">
                          <a:effectLst/>
                        </a:rPr>
                        <a:t>k</a:t>
                      </a:r>
                      <a:r>
                        <a:rPr lang="vi-VN" sz="1600" dirty="0">
                          <a:effectLst/>
                        </a:rPr>
                        <a:t>hó</a:t>
                      </a:r>
                      <a:r>
                        <a:rPr lang="vi-VN" sz="1600" spc="5" dirty="0">
                          <a:effectLst/>
                        </a:rPr>
                        <a:t>i</a:t>
                      </a:r>
                      <a:r>
                        <a:rPr lang="vi-VN" sz="1600" dirty="0">
                          <a:effectLst/>
                        </a:rPr>
                        <a:t>,</a:t>
                      </a:r>
                      <a:r>
                        <a:rPr lang="vi-VN" sz="1600" spc="-10" dirty="0">
                          <a:effectLst/>
                        </a:rPr>
                        <a:t> </a:t>
                      </a:r>
                      <a:r>
                        <a:rPr lang="vi-VN" sz="1600" dirty="0">
                          <a:effectLst/>
                        </a:rPr>
                        <a:t>bụ</a:t>
                      </a:r>
                      <a:r>
                        <a:rPr lang="vi-VN" sz="1600" spc="5" dirty="0">
                          <a:effectLst/>
                        </a:rPr>
                        <a:t>i</a:t>
                      </a:r>
                      <a:r>
                        <a:rPr lang="vi-VN" sz="1600" dirty="0">
                          <a:effectLst/>
                        </a:rPr>
                        <a:t>,</a:t>
                      </a:r>
                      <a:r>
                        <a:rPr lang="vi-VN" sz="1600" spc="-10" dirty="0">
                          <a:effectLst/>
                        </a:rPr>
                        <a:t> </a:t>
                      </a:r>
                      <a:r>
                        <a:rPr lang="vi-VN" sz="1600" spc="5" dirty="0">
                          <a:effectLst/>
                        </a:rPr>
                        <a:t>m</a:t>
                      </a:r>
                      <a:r>
                        <a:rPr lang="vi-VN" sz="1600" dirty="0">
                          <a:effectLst/>
                        </a:rPr>
                        <a:t>ồ</a:t>
                      </a:r>
                      <a:r>
                        <a:rPr lang="vi-VN" sz="1600" spc="5" dirty="0">
                          <a:effectLst/>
                        </a:rPr>
                        <a:t> </a:t>
                      </a:r>
                      <a:r>
                        <a:rPr lang="vi-VN" sz="1600" spc="-10" dirty="0">
                          <a:effectLst/>
                        </a:rPr>
                        <a:t>h</a:t>
                      </a:r>
                      <a:r>
                        <a:rPr lang="vi-VN" sz="1600" dirty="0">
                          <a:effectLst/>
                        </a:rPr>
                        <a:t>óng</a:t>
                      </a:r>
                      <a:r>
                        <a:rPr lang="vi-VN" sz="1600" spc="-10" dirty="0">
                          <a:effectLst/>
                        </a:rPr>
                        <a:t> </a:t>
                      </a:r>
                      <a:r>
                        <a:rPr lang="vi-VN" sz="1600" spc="5" dirty="0">
                          <a:effectLst/>
                        </a:rPr>
                        <a:t>tr</a:t>
                      </a:r>
                      <a:r>
                        <a:rPr lang="vi-VN" sz="1600" spc="-10" dirty="0">
                          <a:effectLst/>
                        </a:rPr>
                        <a:t>u</a:t>
                      </a:r>
                      <a:r>
                        <a:rPr lang="vi-VN" sz="1600" dirty="0">
                          <a:effectLst/>
                        </a:rPr>
                        <a:t>ng b</a:t>
                      </a:r>
                      <a:r>
                        <a:rPr lang="vi-VN" sz="1600" spc="5" dirty="0">
                          <a:effectLst/>
                        </a:rPr>
                        <a:t>ì</a:t>
                      </a:r>
                      <a:r>
                        <a:rPr lang="vi-VN" sz="1600" dirty="0">
                          <a:effectLst/>
                        </a:rPr>
                        <a:t>nh</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3</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1,8</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vi-VN" sz="1600" dirty="0">
                          <a:effectLst/>
                          <a:latin typeface="Arial" panose="020B0604020202020204" pitchFamily="34" charset="0"/>
                        </a:rPr>
                        <a:t>1,5</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1701652"/>
                  </a:ext>
                </a:extLst>
              </a:tr>
              <a:tr h="0">
                <a:tc>
                  <a:txBody>
                    <a:bodyPr/>
                    <a:lstStyle/>
                    <a:p>
                      <a:pPr marL="0" marR="0" indent="0" algn="l">
                        <a:lnSpc>
                          <a:spcPct val="122000"/>
                        </a:lnSpc>
                        <a:spcBef>
                          <a:spcPts val="300"/>
                        </a:spcBef>
                        <a:spcAft>
                          <a:spcPts val="300"/>
                        </a:spcAft>
                      </a:pPr>
                      <a:r>
                        <a:rPr lang="vi-VN" sz="1600" spc="-10" dirty="0">
                          <a:effectLst/>
                          <a:latin typeface="Arial" panose="020B0604020202020204" pitchFamily="34" charset="0"/>
                        </a:rPr>
                        <a:t>Í</a:t>
                      </a:r>
                      <a:r>
                        <a:rPr lang="vi-VN" sz="1600" dirty="0">
                          <a:effectLst/>
                        </a:rPr>
                        <a:t>t</a:t>
                      </a:r>
                      <a:r>
                        <a:rPr lang="vi-VN" sz="1600" spc="5" dirty="0">
                          <a:effectLst/>
                        </a:rPr>
                        <a:t> </a:t>
                      </a:r>
                      <a:r>
                        <a:rPr lang="vi-VN" sz="1600" dirty="0">
                          <a:effectLst/>
                        </a:rPr>
                        <a:t>bụi</a:t>
                      </a:r>
                      <a:r>
                        <a:rPr lang="vi-VN" sz="1600" spc="5" dirty="0">
                          <a:effectLst/>
                        </a:rPr>
                        <a:t> </a:t>
                      </a:r>
                      <a:r>
                        <a:rPr lang="vi-VN" sz="1600" dirty="0">
                          <a:effectLst/>
                        </a:rPr>
                        <a:t>k</a:t>
                      </a:r>
                      <a:r>
                        <a:rPr lang="vi-VN" sz="1600" spc="-10" dirty="0">
                          <a:effectLst/>
                        </a:rPr>
                        <a:t>h</a:t>
                      </a:r>
                      <a:r>
                        <a:rPr lang="vi-VN" sz="1600" dirty="0">
                          <a:effectLst/>
                        </a:rPr>
                        <a:t>ó</a:t>
                      </a:r>
                      <a:r>
                        <a:rPr lang="vi-VN" sz="1600" spc="5" dirty="0">
                          <a:effectLst/>
                        </a:rPr>
                        <a:t>i</a:t>
                      </a:r>
                      <a:r>
                        <a:rPr lang="vi-VN" sz="1600" dirty="0">
                          <a:effectLst/>
                        </a:rPr>
                        <a:t>,</a:t>
                      </a:r>
                      <a:r>
                        <a:rPr lang="vi-VN" sz="1600" spc="-10" dirty="0">
                          <a:effectLst/>
                        </a:rPr>
                        <a:t> </a:t>
                      </a:r>
                      <a:r>
                        <a:rPr lang="vi-VN" sz="1600" spc="5" dirty="0">
                          <a:effectLst/>
                        </a:rPr>
                        <a:t>tr</a:t>
                      </a:r>
                      <a:r>
                        <a:rPr lang="vi-VN" sz="1600" dirty="0">
                          <a:effectLst/>
                        </a:rPr>
                        <a:t>o,</a:t>
                      </a:r>
                      <a:r>
                        <a:rPr lang="vi-VN" sz="1600" spc="-10" dirty="0">
                          <a:effectLst/>
                        </a:rPr>
                        <a:t> </a:t>
                      </a:r>
                      <a:r>
                        <a:rPr lang="vi-VN" sz="1600" spc="10" dirty="0">
                          <a:effectLst/>
                        </a:rPr>
                        <a:t>m</a:t>
                      </a:r>
                      <a:r>
                        <a:rPr lang="vi-VN" sz="1600" dirty="0">
                          <a:effectLst/>
                        </a:rPr>
                        <a:t>ồ</a:t>
                      </a:r>
                      <a:r>
                        <a:rPr lang="vi-VN" sz="1600" spc="-10" dirty="0">
                          <a:effectLst/>
                        </a:rPr>
                        <a:t> </a:t>
                      </a:r>
                      <a:r>
                        <a:rPr lang="vi-VN" sz="1600" dirty="0">
                          <a:effectLst/>
                        </a:rPr>
                        <a:t>hóng</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en-US" sz="1600" dirty="0">
                          <a:effectLst/>
                          <a:latin typeface="Arial" panose="020B0604020202020204" pitchFamily="34" charset="0"/>
                        </a:rPr>
                        <a:t>2</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en-US" sz="1600" dirty="0">
                          <a:effectLst/>
                          <a:latin typeface="Arial" panose="020B0604020202020204" pitchFamily="34" charset="0"/>
                        </a:rPr>
                        <a:t>1,5</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2000"/>
                        </a:lnSpc>
                        <a:spcBef>
                          <a:spcPts val="300"/>
                        </a:spcBef>
                        <a:spcAft>
                          <a:spcPts val="300"/>
                        </a:spcAft>
                      </a:pPr>
                      <a:r>
                        <a:rPr lang="en-US" sz="1600" dirty="0">
                          <a:effectLst/>
                          <a:latin typeface="Arial" panose="020B0604020202020204" pitchFamily="34" charset="0"/>
                        </a:rPr>
                        <a:t>1,3</a:t>
                      </a:r>
                      <a:endParaRPr lang="en-US" sz="1600" dirty="0">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56212008"/>
                  </a:ext>
                </a:extLst>
              </a:tr>
            </a:tbl>
          </a:graphicData>
        </a:graphic>
      </p:graphicFrame>
    </p:spTree>
    <p:extLst>
      <p:ext uri="{BB962C8B-B14F-4D97-AF65-F5344CB8AC3E}">
        <p14:creationId xmlns:p14="http://schemas.microsoft.com/office/powerpoint/2010/main" val="184861965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sp>
        <p:nvSpPr>
          <p:cNvPr id="85" name="Rectangle 1">
            <a:extLst>
              <a:ext uri="{FF2B5EF4-FFF2-40B4-BE49-F238E27FC236}">
                <a16:creationId xmlns:a16="http://schemas.microsoft.com/office/drawing/2014/main" id="{4A46054D-E132-A753-AE03-B7612FC79C0B}"/>
              </a:ext>
            </a:extLst>
          </p:cNvPr>
          <p:cNvSpPr>
            <a:spLocks noChangeArrowheads="1"/>
          </p:cNvSpPr>
          <p:nvPr/>
        </p:nvSpPr>
        <p:spPr bwMode="auto">
          <a:xfrm>
            <a:off x="518614" y="1481609"/>
            <a:ext cx="10890914" cy="3266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50000"/>
              </a:lnSpc>
              <a:spcBef>
                <a:spcPct val="0"/>
              </a:spcBef>
              <a:buClrTx/>
              <a:buFontTx/>
              <a:buNone/>
            </a:pPr>
            <a:r>
              <a:rPr lang="vi-VN" altLang="en-US" sz="2000" b="1">
                <a:solidFill>
                  <a:srgbClr val="FF0000"/>
                </a:solidFill>
                <a:latin typeface="Arial" panose="020B0604020202020204" pitchFamily="34" charset="0"/>
              </a:rPr>
              <a:t>Bước 7:</a:t>
            </a:r>
            <a:r>
              <a:rPr lang="vi-VN" altLang="en-US" sz="2000">
                <a:latin typeface="Arial" panose="020B0604020202020204" pitchFamily="34" charset="0"/>
              </a:rPr>
              <a:t> Tra sổ tay tìm </a:t>
            </a:r>
            <a:r>
              <a:rPr lang="en-US" altLang="en-US" sz="2000">
                <a:latin typeface="Arial" panose="020B0604020202020204" pitchFamily="34" charset="0"/>
              </a:rPr>
              <a:t>quang thông</a:t>
            </a:r>
            <a:r>
              <a:rPr lang="vi-VN" altLang="en-US" sz="2000">
                <a:latin typeface="Arial" panose="020B0604020202020204" pitchFamily="34" charset="0"/>
              </a:rPr>
              <a:t> bóng lớn hơn hoặc bằng </a:t>
            </a:r>
            <a:r>
              <a:rPr lang="en-US" altLang="en-US" sz="2000">
                <a:latin typeface="Arial" panose="020B0604020202020204" pitchFamily="34" charset="0"/>
              </a:rPr>
              <a:t>quang thông </a:t>
            </a:r>
            <a:r>
              <a:rPr lang="vi-VN" altLang="en-US" sz="2000">
                <a:latin typeface="Arial" panose="020B0604020202020204" pitchFamily="34" charset="0"/>
              </a:rPr>
              <a:t>tính toán </a:t>
            </a:r>
            <a:r>
              <a:rPr lang="en-US" altLang="en-US" sz="2000">
                <a:latin typeface="Arial" panose="020B0604020202020204" pitchFamily="34" charset="0"/>
              </a:rPr>
              <a:t>được </a:t>
            </a:r>
            <a:r>
              <a:rPr lang="vi-VN" altLang="en-US" sz="2000">
                <a:latin typeface="Arial" panose="020B0604020202020204" pitchFamily="34" charset="0"/>
              </a:rPr>
              <a:t>ở bước 6.</a:t>
            </a:r>
          </a:p>
          <a:p>
            <a:pPr algn="just">
              <a:lnSpc>
                <a:spcPct val="150000"/>
              </a:lnSpc>
              <a:spcBef>
                <a:spcPct val="0"/>
              </a:spcBef>
              <a:buClrTx/>
              <a:buFontTx/>
              <a:buNone/>
            </a:pPr>
            <a:r>
              <a:rPr lang="vi-VN" altLang="en-US" sz="2000" b="1">
                <a:solidFill>
                  <a:srgbClr val="FF0000"/>
                </a:solidFill>
                <a:latin typeface="Arial" panose="020B0604020202020204" pitchFamily="34" charset="0"/>
              </a:rPr>
              <a:t>Bước 8:</a:t>
            </a:r>
            <a:r>
              <a:rPr lang="vi-VN" altLang="en-US" sz="2000">
                <a:latin typeface="Arial" panose="020B0604020202020204" pitchFamily="34" charset="0"/>
              </a:rPr>
              <a:t> Vẽ sơ đồ cấp điện chiếu sáng trên mặt bằng. </a:t>
            </a:r>
          </a:p>
          <a:p>
            <a:pPr algn="just">
              <a:lnSpc>
                <a:spcPct val="150000"/>
              </a:lnSpc>
              <a:spcBef>
                <a:spcPct val="0"/>
              </a:spcBef>
              <a:buClrTx/>
              <a:buFontTx/>
              <a:buNone/>
            </a:pPr>
            <a:r>
              <a:rPr lang="vi-VN" altLang="en-US" sz="2000" b="1">
                <a:solidFill>
                  <a:srgbClr val="FF0000"/>
                </a:solidFill>
                <a:latin typeface="Arial" panose="020B0604020202020204" pitchFamily="34" charset="0"/>
              </a:rPr>
              <a:t>Bước 9:</a:t>
            </a:r>
            <a:r>
              <a:rPr lang="vi-VN" altLang="en-US" sz="2000">
                <a:latin typeface="Arial" panose="020B0604020202020204" pitchFamily="34" charset="0"/>
              </a:rPr>
              <a:t> Vẽ sơ đồ nguyên lý cấp điện chiếu sáng. </a:t>
            </a:r>
          </a:p>
          <a:p>
            <a:pPr algn="just">
              <a:lnSpc>
                <a:spcPct val="150000"/>
              </a:lnSpc>
              <a:spcBef>
                <a:spcPct val="0"/>
              </a:spcBef>
              <a:buClrTx/>
              <a:buFontTx/>
              <a:buNone/>
            </a:pPr>
            <a:r>
              <a:rPr lang="vi-VN" altLang="en-US" sz="2000" b="1">
                <a:solidFill>
                  <a:srgbClr val="FF0000"/>
                </a:solidFill>
                <a:latin typeface="Arial" panose="020B0604020202020204" pitchFamily="34" charset="0"/>
              </a:rPr>
              <a:t>Bước 10:</a:t>
            </a:r>
            <a:r>
              <a:rPr lang="vi-VN" altLang="en-US" sz="2000">
                <a:latin typeface="Arial" panose="020B0604020202020204" pitchFamily="34" charset="0"/>
              </a:rPr>
              <a:t> Lựa chọn các phần tử trên sơ đồ nguyên lý.</a:t>
            </a:r>
          </a:p>
          <a:p>
            <a:pPr algn="just">
              <a:lnSpc>
                <a:spcPct val="150000"/>
              </a:lnSpc>
              <a:spcBef>
                <a:spcPct val="0"/>
              </a:spcBef>
              <a:buClrTx/>
              <a:buFontTx/>
              <a:buNone/>
            </a:pPr>
            <a:endParaRPr lang="en-US" altLang="en-US" sz="2000">
              <a:latin typeface="Arial" panose="020B0604020202020204" pitchFamily="34" charset="0"/>
            </a:endParaRPr>
          </a:p>
          <a:p>
            <a:pPr algn="just">
              <a:lnSpc>
                <a:spcPct val="150000"/>
              </a:lnSpc>
              <a:spcBef>
                <a:spcPct val="0"/>
              </a:spcBef>
              <a:buClrTx/>
              <a:buFontTx/>
              <a:buNone/>
            </a:pPr>
            <a:endParaRPr lang="pt-BR" altLang="en-US" sz="2000" dirty="0">
              <a:latin typeface="Arial" panose="020B0604020202020204" pitchFamily="34" charset="0"/>
            </a:endParaRPr>
          </a:p>
        </p:txBody>
      </p:sp>
      <p:sp>
        <p:nvSpPr>
          <p:cNvPr id="5"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Các bước thiết kế chiếu sáng</a:t>
            </a:r>
            <a:endParaRPr lang="en-US" altLang="en-US" dirty="0"/>
          </a:p>
        </p:txBody>
      </p:sp>
    </p:spTree>
    <p:extLst>
      <p:ext uri="{BB962C8B-B14F-4D97-AF65-F5344CB8AC3E}">
        <p14:creationId xmlns:p14="http://schemas.microsoft.com/office/powerpoint/2010/main" val="40827639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Bảo trì hệ thống chiếu sáng</a:t>
            </a:r>
            <a:endParaRPr lang="en-US" altLang="en-US" dirty="0"/>
          </a:p>
        </p:txBody>
      </p:sp>
      <p:sp>
        <p:nvSpPr>
          <p:cNvPr id="9" name="Content Placeholder 2">
            <a:extLst>
              <a:ext uri="{FF2B5EF4-FFF2-40B4-BE49-F238E27FC236}">
                <a16:creationId xmlns:a16="http://schemas.microsoft.com/office/drawing/2014/main" id="{22FFC17D-6AC0-E442-1571-483DE9A7AFBA}"/>
              </a:ext>
            </a:extLst>
          </p:cNvPr>
          <p:cNvSpPr txBox="1">
            <a:spLocks/>
          </p:cNvSpPr>
          <p:nvPr/>
        </p:nvSpPr>
        <p:spPr>
          <a:xfrm>
            <a:off x="517339" y="1538289"/>
            <a:ext cx="11123118" cy="4105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vi-VN" altLang="en-US" sz="2400">
                <a:solidFill>
                  <a:sysClr val="windowText" lastClr="000000"/>
                </a:solidFill>
              </a:rPr>
              <a:t>Định kỳ lau chùi đèn, chóa, bề mặt phản </a:t>
            </a:r>
            <a:r>
              <a:rPr lang="vi-VN" altLang="en-US" sz="2400" smtClean="0">
                <a:solidFill>
                  <a:sysClr val="windowText" lastClr="000000"/>
                </a:solidFill>
              </a:rPr>
              <a:t>xạ…</a:t>
            </a:r>
            <a:endParaRPr lang="vi-VN" altLang="en-US" sz="2400">
              <a:solidFill>
                <a:sysClr val="windowText" lastClr="000000"/>
              </a:solidFill>
            </a:endParaRPr>
          </a:p>
          <a:p>
            <a:pPr lvl="0">
              <a:defRPr/>
            </a:pPr>
            <a:r>
              <a:rPr lang="vi-VN" altLang="en-US" sz="2400">
                <a:solidFill>
                  <a:sysClr val="windowText" lastClr="000000"/>
                </a:solidFill>
              </a:rPr>
              <a:t>Thay thế các đèn hư và sắp hư</a:t>
            </a:r>
          </a:p>
          <a:p>
            <a:pPr lvl="0">
              <a:defRPr/>
            </a:pPr>
            <a:r>
              <a:rPr lang="vi-VN" altLang="en-US" sz="2400">
                <a:solidFill>
                  <a:sysClr val="windowText" lastClr="000000"/>
                </a:solidFill>
              </a:rPr>
              <a:t>Thay kính bảo vệ khi bị vàng ố</a:t>
            </a:r>
          </a:p>
          <a:p>
            <a:pPr lvl="0">
              <a:defRPr/>
            </a:pPr>
            <a:r>
              <a:rPr lang="vi-VN" altLang="en-US" sz="2400">
                <a:solidFill>
                  <a:sysClr val="windowText" lastClr="000000"/>
                </a:solidFill>
              </a:rPr>
              <a:t>Thay thế các nhóm đèn khi lượng ánh sáng giảm hơn 20-30%</a:t>
            </a:r>
          </a:p>
        </p:txBody>
      </p:sp>
      <p:sp>
        <p:nvSpPr>
          <p:cNvPr id="5" name="Rectangle 4">
            <a:extLst>
              <a:ext uri="{FF2B5EF4-FFF2-40B4-BE49-F238E27FC236}">
                <a16:creationId xmlns:a16="http://schemas.microsoft.com/office/drawing/2014/main" id="{79C8FFEE-0E3E-870D-0DF6-DBB80F4DF6CA}"/>
              </a:ext>
            </a:extLst>
          </p:cNvPr>
          <p:cNvSpPr/>
          <p:nvPr/>
        </p:nvSpPr>
        <p:spPr>
          <a:xfrm>
            <a:off x="926230" y="3930556"/>
            <a:ext cx="10305336" cy="7649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2800" dirty="0" err="1">
                <a:solidFill>
                  <a:srgbClr val="FFFFFF"/>
                </a:solidFill>
                <a:latin typeface="Arial" panose="020B0604020202020204" pitchFamily="34" charset="0"/>
              </a:rPr>
              <a:t>Đèn</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và</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chóa</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bị</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đóng</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bụi</a:t>
            </a:r>
            <a:r>
              <a:rPr lang="fr-FR" sz="2800" dirty="0">
                <a:solidFill>
                  <a:srgbClr val="FFFFFF"/>
                </a:solidFill>
                <a:latin typeface="Arial" panose="020B0604020202020204" pitchFamily="34" charset="0"/>
              </a:rPr>
              <a:t> </a:t>
            </a:r>
            <a:r>
              <a:rPr lang="fr-FR" sz="2800" dirty="0">
                <a:solidFill>
                  <a:srgbClr val="FFFFFF"/>
                </a:solidFill>
                <a:latin typeface="Arial" panose="020B0604020202020204" pitchFamily="34" charset="0"/>
                <a:sym typeface="Symbol" pitchFamily="18" charset="2"/>
              </a:rPr>
              <a:t></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giảm</a:t>
            </a:r>
            <a:r>
              <a:rPr lang="fr-FR" sz="2800" dirty="0">
                <a:solidFill>
                  <a:srgbClr val="FFFFFF"/>
                </a:solidFill>
                <a:latin typeface="Arial" panose="020B0604020202020204" pitchFamily="34" charset="0"/>
              </a:rPr>
              <a:t>  50%  </a:t>
            </a:r>
            <a:r>
              <a:rPr lang="fr-FR" sz="2800" dirty="0" err="1">
                <a:solidFill>
                  <a:srgbClr val="FFFFFF"/>
                </a:solidFill>
                <a:latin typeface="Arial" panose="020B0604020202020204" pitchFamily="34" charset="0"/>
              </a:rPr>
              <a:t>lượng</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ánh</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sáng</a:t>
            </a:r>
            <a:r>
              <a:rPr lang="fr-FR" sz="2800" dirty="0">
                <a:solidFill>
                  <a:srgbClr val="FFFFFF"/>
                </a:solidFill>
                <a:latin typeface="Arial" panose="020B0604020202020204" pitchFamily="34" charset="0"/>
              </a:rPr>
              <a:t> </a:t>
            </a:r>
            <a:r>
              <a:rPr lang="fr-FR" sz="2800" dirty="0" err="1">
                <a:solidFill>
                  <a:srgbClr val="FFFFFF"/>
                </a:solidFill>
                <a:latin typeface="Arial" panose="020B0604020202020204" pitchFamily="34" charset="0"/>
              </a:rPr>
              <a:t>phát</a:t>
            </a:r>
            <a:r>
              <a:rPr lang="fr-FR" sz="2800" dirty="0">
                <a:solidFill>
                  <a:srgbClr val="FFFFFF"/>
                </a:solidFill>
                <a:latin typeface="Arial" panose="020B0604020202020204" pitchFamily="34" charset="0"/>
              </a:rPr>
              <a:t> ra </a:t>
            </a:r>
          </a:p>
        </p:txBody>
      </p:sp>
    </p:spTree>
    <p:extLst>
      <p:ext uri="{BB962C8B-B14F-4D97-AF65-F5344CB8AC3E}">
        <p14:creationId xmlns:p14="http://schemas.microsoft.com/office/powerpoint/2010/main" val="214629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KẾT LUẬN</a:t>
            </a:r>
            <a:endParaRPr lang="en-US" altLang="en-US" dirty="0"/>
          </a:p>
        </p:txBody>
      </p:sp>
      <p:sp>
        <p:nvSpPr>
          <p:cNvPr id="6" name="Rectangle 3">
            <a:extLst>
              <a:ext uri="{FF2B5EF4-FFF2-40B4-BE49-F238E27FC236}">
                <a16:creationId xmlns:a16="http://schemas.microsoft.com/office/drawing/2014/main" id="{71E721C6-E37F-DA44-C255-3264D137B077}"/>
              </a:ext>
            </a:extLst>
          </p:cNvPr>
          <p:cNvSpPr txBox="1">
            <a:spLocks/>
          </p:cNvSpPr>
          <p:nvPr/>
        </p:nvSpPr>
        <p:spPr>
          <a:xfrm>
            <a:off x="517339" y="1388659"/>
            <a:ext cx="11123118" cy="44640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0000"/>
              </a:lnSpc>
              <a:buNone/>
              <a:defRPr/>
            </a:pPr>
            <a:r>
              <a:rPr lang="vi-VN" altLang="en-US" sz="2400">
                <a:solidFill>
                  <a:sysClr val="windowText" lastClr="000000"/>
                </a:solidFill>
              </a:rPr>
              <a:t>Đối với hệ thống chiếu sáng tiết kiệm năng lượng:</a:t>
            </a:r>
          </a:p>
          <a:p>
            <a:pPr>
              <a:lnSpc>
                <a:spcPct val="110000"/>
              </a:lnSpc>
              <a:defRPr/>
            </a:pPr>
            <a:r>
              <a:rPr lang="vi-VN" altLang="en-US" sz="2400">
                <a:solidFill>
                  <a:sysClr val="windowText" lastClr="000000"/>
                </a:solidFill>
              </a:rPr>
              <a:t>Chọn số lượng đèn phù hợp.</a:t>
            </a:r>
          </a:p>
          <a:p>
            <a:pPr>
              <a:lnSpc>
                <a:spcPct val="110000"/>
              </a:lnSpc>
              <a:defRPr/>
            </a:pPr>
            <a:r>
              <a:rPr lang="vi-VN" altLang="en-US" sz="2400">
                <a:solidFill>
                  <a:sysClr val="windowText" lastClr="000000"/>
                </a:solidFill>
              </a:rPr>
              <a:t>Xác định chất lượng ánh sáng phù hợp.</a:t>
            </a:r>
          </a:p>
          <a:p>
            <a:pPr>
              <a:lnSpc>
                <a:spcPct val="110000"/>
              </a:lnSpc>
              <a:defRPr/>
            </a:pPr>
            <a:r>
              <a:rPr lang="vi-VN" altLang="en-US" sz="2400">
                <a:solidFill>
                  <a:sysClr val="windowText" lastClr="000000"/>
                </a:solidFill>
              </a:rPr>
              <a:t>Tận dụng ánh sáng tự nhiên.</a:t>
            </a:r>
          </a:p>
          <a:p>
            <a:pPr>
              <a:lnSpc>
                <a:spcPct val="110000"/>
              </a:lnSpc>
              <a:defRPr/>
            </a:pPr>
            <a:r>
              <a:rPr lang="vi-VN" altLang="en-US" sz="2400">
                <a:solidFill>
                  <a:sysClr val="windowText" lastClr="000000"/>
                </a:solidFill>
              </a:rPr>
              <a:t>Thiết kế hợp lý theo nhu cầu.</a:t>
            </a:r>
          </a:p>
          <a:p>
            <a:pPr>
              <a:lnSpc>
                <a:spcPct val="110000"/>
              </a:lnSpc>
              <a:defRPr/>
            </a:pPr>
            <a:r>
              <a:rPr lang="vi-VN" altLang="en-US" sz="2400">
                <a:solidFill>
                  <a:sysClr val="windowText" lastClr="000000"/>
                </a:solidFill>
              </a:rPr>
              <a:t>Kiểm toán và đánh giá thường xuyên.</a:t>
            </a:r>
          </a:p>
          <a:p>
            <a:pPr>
              <a:lnSpc>
                <a:spcPct val="110000"/>
              </a:lnSpc>
              <a:defRPr/>
            </a:pPr>
            <a:r>
              <a:rPr lang="vi-VN" altLang="en-US" sz="2400">
                <a:solidFill>
                  <a:sysClr val="windowText" lastClr="000000"/>
                </a:solidFill>
              </a:rPr>
              <a:t>Bảo trì và bảo dưỡng.</a:t>
            </a:r>
            <a:endPar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652858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CÂU HỎI</a:t>
            </a:r>
            <a:endParaRPr lang="en-US" altLang="en-US" dirty="0"/>
          </a:p>
        </p:txBody>
      </p:sp>
      <p:pic>
        <p:nvPicPr>
          <p:cNvPr id="5" name="Picture 4">
            <a:extLst>
              <a:ext uri="{FF2B5EF4-FFF2-40B4-BE49-F238E27FC236}">
                <a16:creationId xmlns:a16="http://schemas.microsoft.com/office/drawing/2014/main" id="{0E4A8F6F-06C2-64F2-78D9-B8155488042D}"/>
              </a:ext>
            </a:extLst>
          </p:cNvPr>
          <p:cNvPicPr>
            <a:picLocks noChangeAspect="1"/>
          </p:cNvPicPr>
          <p:nvPr/>
        </p:nvPicPr>
        <p:blipFill>
          <a:blip r:embed="rId3"/>
          <a:stretch>
            <a:fillRect/>
          </a:stretch>
        </p:blipFill>
        <p:spPr>
          <a:xfrm>
            <a:off x="2024757" y="1270430"/>
            <a:ext cx="8108281" cy="4898961"/>
          </a:xfrm>
          <a:prstGeom prst="rect">
            <a:avLst/>
          </a:prstGeom>
        </p:spPr>
      </p:pic>
    </p:spTree>
    <p:extLst>
      <p:ext uri="{BB962C8B-B14F-4D97-AF65-F5344CB8AC3E}">
        <p14:creationId xmlns:p14="http://schemas.microsoft.com/office/powerpoint/2010/main" val="414321997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CÂU HỎI</a:t>
            </a:r>
            <a:endParaRPr lang="en-US" altLang="en-US" dirty="0"/>
          </a:p>
        </p:txBody>
      </p:sp>
      <p:pic>
        <p:nvPicPr>
          <p:cNvPr id="4" name="Picture 3">
            <a:extLst>
              <a:ext uri="{FF2B5EF4-FFF2-40B4-BE49-F238E27FC236}">
                <a16:creationId xmlns:a16="http://schemas.microsoft.com/office/drawing/2014/main" id="{A55E8D0F-0AA1-F5BF-C5DB-B9811B0B4226}"/>
              </a:ext>
            </a:extLst>
          </p:cNvPr>
          <p:cNvPicPr>
            <a:picLocks noChangeAspect="1"/>
          </p:cNvPicPr>
          <p:nvPr/>
        </p:nvPicPr>
        <p:blipFill>
          <a:blip r:embed="rId3"/>
          <a:stretch>
            <a:fillRect/>
          </a:stretch>
        </p:blipFill>
        <p:spPr>
          <a:xfrm>
            <a:off x="1811698" y="1410268"/>
            <a:ext cx="8534400" cy="4788747"/>
          </a:xfrm>
          <a:prstGeom prst="rect">
            <a:avLst/>
          </a:prstGeom>
        </p:spPr>
      </p:pic>
    </p:spTree>
    <p:extLst>
      <p:ext uri="{BB962C8B-B14F-4D97-AF65-F5344CB8AC3E}">
        <p14:creationId xmlns:p14="http://schemas.microsoft.com/office/powerpoint/2010/main" val="39294859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smtClean="0"/>
              <a:t>CÂU HỎI</a:t>
            </a:r>
            <a:endParaRPr lang="en-US" altLang="en-US" dirty="0"/>
          </a:p>
        </p:txBody>
      </p:sp>
      <p:pic>
        <p:nvPicPr>
          <p:cNvPr id="5" name="Picture 4">
            <a:extLst>
              <a:ext uri="{FF2B5EF4-FFF2-40B4-BE49-F238E27FC236}">
                <a16:creationId xmlns:a16="http://schemas.microsoft.com/office/drawing/2014/main" id="{44140E25-F8CF-F87E-44DA-7B05FF4EBC5C}"/>
              </a:ext>
            </a:extLst>
          </p:cNvPr>
          <p:cNvPicPr>
            <a:picLocks noChangeAspect="1"/>
          </p:cNvPicPr>
          <p:nvPr/>
        </p:nvPicPr>
        <p:blipFill>
          <a:blip r:embed="rId3"/>
          <a:stretch>
            <a:fillRect/>
          </a:stretch>
        </p:blipFill>
        <p:spPr>
          <a:xfrm>
            <a:off x="1447616" y="1362662"/>
            <a:ext cx="9262564" cy="4214561"/>
          </a:xfrm>
          <a:prstGeom prst="rect">
            <a:avLst/>
          </a:prstGeom>
        </p:spPr>
      </p:pic>
    </p:spTree>
    <p:extLst>
      <p:ext uri="{BB962C8B-B14F-4D97-AF65-F5344CB8AC3E}">
        <p14:creationId xmlns:p14="http://schemas.microsoft.com/office/powerpoint/2010/main" val="25528356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274476719"/>
      </p:ext>
    </p:extLst>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charset="0" panose="02020603050405020304" pitchFamily="18" typeface="Times New Roman"/>
              </a:rPr>
              <a:t>KHÁI NIỆM</a:t>
            </a:r>
            <a:endParaRPr dirty="0" lang="en-US">
              <a:latin typeface="+mn-lt"/>
              <a:cs charset="0" panose="02020603050405020304" pitchFamily="18" typeface="Times New Roman"/>
            </a:endParaRPr>
          </a:p>
        </p:txBody>
      </p:sp>
      <p:sp>
        <p:nvSpPr>
          <p:cNvPr id="5" name="Rectangle 3">
            <a:extLst>
              <a:ext uri="{FF2B5EF4-FFF2-40B4-BE49-F238E27FC236}">
                <a16:creationId xmlns:a16="http://schemas.microsoft.com/office/drawing/2014/main" id="{5FE30F95-48C2-9CE0-E24A-3783BE7A8F7E}"/>
              </a:ext>
            </a:extLst>
          </p:cNvPr>
          <p:cNvSpPr>
            <a:spLocks noChangeArrowheads="1"/>
          </p:cNvSpPr>
          <p:nvPr/>
        </p:nvSpPr>
        <p:spPr bwMode="auto">
          <a:xfrm>
            <a:off x="517339" y="1248002"/>
            <a:ext cx="6496935" cy="1524000"/>
          </a:xfrm>
          <a:prstGeom prst="rect">
            <a:avLst/>
          </a:prstGeom>
          <a:noFill/>
          <a:ln>
            <a:noFill/>
          </a:ln>
        </p:spPr>
        <p:txBody>
          <a:bodyPr anchor="t" anchorCtr="0" bIns="45700" lIns="91425" rIns="91425" spcFirstLastPara="1" tIns="45700" wrap="square">
            <a:noAutofit/>
          </a:bodyPr>
          <a:lstStyle/>
          <a:p>
            <a:pPr algn="just">
              <a:buSzPts val="1800"/>
              <a:buFont charset="0" panose="020B0604020202020204" pitchFamily="34" typeface="Arial"/>
              <a:buNone/>
            </a:pPr>
            <a:r>
              <a:rPr altLang="en-US" b="1" lang="vi-VN" sz="2400">
                <a:solidFill>
                  <a:srgbClr val="FF0000"/>
                </a:solidFill>
              </a:rPr>
              <a:t>Độ rọi</a:t>
            </a:r>
            <a:r>
              <a:rPr altLang="en-US" b="1" lang="en-US" sz="2400">
                <a:solidFill>
                  <a:srgbClr val="FF0000"/>
                </a:solidFill>
              </a:rPr>
              <a:t> trung bình</a:t>
            </a:r>
            <a:r>
              <a:rPr altLang="en-US" b="1" lang="vi-VN" sz="2400">
                <a:solidFill>
                  <a:srgbClr val="FF0000"/>
                </a:solidFill>
              </a:rPr>
              <a:t> </a:t>
            </a:r>
            <a:r>
              <a:rPr altLang="en-US" lang="vi-VN" sz="2400"/>
              <a:t>được xác định bằng quang thông </a:t>
            </a:r>
            <a:r>
              <a:rPr altLang="en-US" lang="el-GR" sz="2400"/>
              <a:t>Φ </a:t>
            </a:r>
            <a:r>
              <a:rPr altLang="en-US" lang="vi-VN" sz="2400"/>
              <a:t>rơi trên bề mặt A đã cho.</a:t>
            </a:r>
            <a:endParaRPr altLang="en-US" lang="en-US" sz="2400"/>
          </a:p>
          <a:p>
            <a:pPr algn="just">
              <a:buSzPts val="1800"/>
              <a:buFont charset="0" panose="020B0604020202020204" pitchFamily="34" typeface="Arial"/>
              <a:buNone/>
            </a:pPr>
            <a:endParaRPr altLang="en-US" b="1" dirty="0" lang="en-US" sz="2400">
              <a:solidFill>
                <a:srgbClr val="FF0000"/>
              </a:solidFill>
            </a:endParaRPr>
          </a:p>
        </p:txBody>
      </p:sp>
      <p:pic>
        <p:nvPicPr>
          <p:cNvPr id="6" name="Picture 5">
            <a:extLst>
              <a:ext uri="{FF2B5EF4-FFF2-40B4-BE49-F238E27FC236}">
                <a16:creationId xmlns:a16="http://schemas.microsoft.com/office/drawing/2014/main" id="{1D12DE68-FF59-65DA-C8D7-21D38FEE4F3F}"/>
              </a:ext>
            </a:extLst>
          </p:cNvPr>
          <p:cNvPicPr/>
          <p:nvPr/>
        </p:nvPicPr>
        <p:blipFill rotWithShape="1">
          <a:blip r:embed="rId3"/>
          <a:srcRect l="205" r="226"/>
          <a:stretch/>
        </p:blipFill>
        <p:spPr>
          <a:xfrm>
            <a:off x="8425544" y="1154416"/>
            <a:ext cx="2438401" cy="2500312"/>
          </a:xfrm>
          <a:prstGeom prst="rect">
            <a:avLst/>
          </a:prstGeom>
          <a:noFill/>
          <a:ln>
            <a:noFill/>
            <a:prstDash/>
          </a:ln>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592E3A15-1BB0-8451-9AF2-133882185721}"/>
                  </a:ext>
                </a:extLst>
              </p:cNvPr>
              <p:cNvSpPr txBox="1"/>
              <p:nvPr/>
            </p:nvSpPr>
            <p:spPr>
              <a:xfrm>
                <a:off x="1752600" y="2341880"/>
                <a:ext cx="4958171" cy="756682"/>
              </a:xfrm>
              <a:prstGeom prst="rect">
                <a:avLst/>
              </a:prstGeom>
              <a:noFill/>
            </p:spPr>
            <p:txBody>
              <a:bodyPr bIns="0" lIns="0" rIns="0" rtlCol="0" tIns="0" wrap="square">
                <a:spAutoFit/>
              </a:bodyPr>
              <a:lstStyle/>
              <a:p>
                <a:pPr/>
                <a14:m>
                  <m:oMathPara xmlns:m="http://schemas.openxmlformats.org/officeDocument/2006/math">
                    <m:oMathParaPr>
                      <m:jc m:val="centerGroup"/>
                    </m:oMathParaPr>
                    <m:oMath xmlns:m="http://schemas.openxmlformats.org/officeDocument/2006/math">
                      <m:r>
                        <m:rPr>
                          <m:sty m:val="p"/>
                        </m:rPr>
                        <a:rPr b="0" i="0" lang="en-US" smtClean="0" sz="2400">
                          <a:solidFill>
                            <a:schemeClr val="tx1"/>
                          </a:solidFill>
                          <a:ea charset="0" panose="02040503050406030204" pitchFamily="18" typeface="Cambria Math"/>
                        </a:rPr>
                        <m:t>Em</m:t>
                      </m:r>
                      <m:r>
                        <a:rPr b="0" i="0" lang="en-US" smtClean="0" sz="2400">
                          <a:solidFill>
                            <a:schemeClr val="tx1"/>
                          </a:solidFill>
                          <a:ea charset="0" panose="02040503050406030204" pitchFamily="18" typeface="Cambria Math"/>
                        </a:rPr>
                        <m:t>=</m:t>
                      </m:r>
                      <m:f>
                        <m:fPr>
                          <m:ctrlPr>
                            <a:rPr b="0" i="1" lang="en-US" smtClean="0" sz="2400">
                              <a:solidFill>
                                <a:schemeClr val="tx1"/>
                              </a:solidFill>
                              <a:ea charset="0" panose="02040503050406030204" pitchFamily="18" typeface="Cambria Math"/>
                            </a:rPr>
                          </m:ctrlPr>
                        </m:fPr>
                        <m:num>
                          <m:r>
                            <m:rPr>
                              <m:sty m:val="p"/>
                            </m:rPr>
                            <a:rPr b="0" i="0" lang="en-US" smtClean="0" sz="2400">
                              <a:solidFill>
                                <a:schemeClr val="tx1"/>
                              </a:solidFill>
                              <a:ea charset="0" panose="02040503050406030204" pitchFamily="18" typeface="Cambria Math"/>
                            </a:rPr>
                            <m:t>Quang</m:t>
                          </m:r>
                          <m:r>
                            <a:rPr b="0" i="0" lang="en-US" smtClean="0" sz="2400">
                              <a:solidFill>
                                <a:schemeClr val="tx1"/>
                              </a:solidFill>
                              <a:ea charset="0" panose="02040503050406030204" pitchFamily="18" typeface="Cambria Math"/>
                            </a:rPr>
                            <m:t> </m:t>
                          </m:r>
                          <m:r>
                            <m:rPr>
                              <m:sty m:val="p"/>
                            </m:rPr>
                            <a:rPr b="0" i="0" lang="en-US" smtClean="0" sz="2400">
                              <a:solidFill>
                                <a:schemeClr val="tx1"/>
                              </a:solidFill>
                              <a:ea charset="0" panose="02040503050406030204" pitchFamily="18" typeface="Cambria Math"/>
                            </a:rPr>
                            <m:t>th</m:t>
                          </m:r>
                          <m:r>
                            <a:rPr b="0" i="0" lang="en-US" smtClean="0" sz="2400">
                              <a:solidFill>
                                <a:schemeClr val="tx1"/>
                              </a:solidFill>
                              <a:ea charset="0" panose="02040503050406030204" pitchFamily="18" typeface="Cambria Math"/>
                            </a:rPr>
                            <m:t>ô</m:t>
                          </m:r>
                          <m:r>
                            <m:rPr>
                              <m:sty m:val="p"/>
                            </m:rPr>
                            <a:rPr b="0" i="0" lang="en-US" smtClean="0" sz="2400">
                              <a:solidFill>
                                <a:schemeClr val="tx1"/>
                              </a:solidFill>
                              <a:ea charset="0" panose="02040503050406030204" pitchFamily="18" typeface="Cambria Math"/>
                            </a:rPr>
                            <m:t>ng</m:t>
                          </m:r>
                        </m:num>
                        <m:den>
                          <m:r>
                            <m:rPr>
                              <m:sty m:val="p"/>
                            </m:rPr>
                            <a:rPr b="0" i="0" lang="en-US" smtClean="0" sz="2400">
                              <a:ea charset="0" panose="02040503050406030204" pitchFamily="18" typeface="Cambria Math"/>
                            </a:rPr>
                            <m:t>Di</m:t>
                          </m:r>
                          <m:r>
                            <a:rPr b="0" i="0" lang="en-US" smtClean="0" sz="2400">
                              <a:ea charset="0" panose="02040503050406030204" pitchFamily="18" typeface="Cambria Math"/>
                            </a:rPr>
                            <m:t>ệ</m:t>
                          </m:r>
                          <m:r>
                            <m:rPr>
                              <m:sty m:val="p"/>
                            </m:rPr>
                            <a:rPr b="0" i="0" lang="en-US" smtClean="0" sz="2400">
                              <a:ea charset="0" panose="02040503050406030204" pitchFamily="18" typeface="Cambria Math"/>
                            </a:rPr>
                            <m:t>n</m:t>
                          </m:r>
                          <m:r>
                            <a:rPr b="0" i="0" lang="en-US" smtClean="0" sz="2400">
                              <a:ea charset="0" panose="02040503050406030204" pitchFamily="18" typeface="Cambria Math"/>
                            </a:rPr>
                            <m:t> </m:t>
                          </m:r>
                          <m:r>
                            <m:rPr>
                              <m:sty m:val="p"/>
                            </m:rPr>
                            <a:rPr b="0" i="0" lang="en-US" smtClean="0" sz="2400">
                              <a:ea charset="0" panose="02040503050406030204" pitchFamily="18" typeface="Cambria Math"/>
                            </a:rPr>
                            <m:t>t</m:t>
                          </m:r>
                          <m:r>
                            <a:rPr b="0" i="0" lang="en-US" smtClean="0" sz="2400">
                              <a:ea charset="0" panose="02040503050406030204" pitchFamily="18" typeface="Cambria Math"/>
                            </a:rPr>
                            <m:t>í</m:t>
                          </m:r>
                          <m:r>
                            <m:rPr>
                              <m:sty m:val="p"/>
                            </m:rPr>
                            <a:rPr b="0" i="0" lang="en-US" smtClean="0" sz="2400">
                              <a:ea charset="0" panose="02040503050406030204" pitchFamily="18" typeface="Cambria Math"/>
                            </a:rPr>
                            <m:t>ch</m:t>
                          </m:r>
                        </m:den>
                      </m:f>
                      <m:r>
                        <a:rPr b="0" i="0" lang="en-US" smtClean="0" sz="2400">
                          <a:solidFill>
                            <a:schemeClr val="tx1"/>
                          </a:solidFill>
                          <a:ea charset="0" panose="02040503050406030204" pitchFamily="18" typeface="Cambria Math"/>
                        </a:rPr>
                        <m:t>(</m:t>
                      </m:r>
                      <m:r>
                        <m:rPr>
                          <m:sty m:val="p"/>
                        </m:rPr>
                        <a:rPr b="0" i="0" lang="en-US" smtClean="0" sz="2400">
                          <a:solidFill>
                            <a:schemeClr val="tx1"/>
                          </a:solidFill>
                          <a:ea charset="0" panose="02040503050406030204" pitchFamily="18" typeface="Cambria Math"/>
                        </a:rPr>
                        <m:t>lux</m:t>
                      </m:r>
                      <m:r>
                        <a:rPr b="0" i="0" lang="en-US" smtClean="0" sz="2400">
                          <a:solidFill>
                            <a:schemeClr val="tx1"/>
                          </a:solidFill>
                          <a:ea charset="0" panose="02040503050406030204" pitchFamily="18" typeface="Cambria Math"/>
                        </a:rPr>
                        <m:t>)</m:t>
                      </m:r>
                    </m:oMath>
                  </m:oMathPara>
                </a14:m>
                <a:endParaRPr dirty="0" lang="en-US" sz="2400">
                  <a:solidFill>
                    <a:schemeClr val="tx1"/>
                  </a:solidFill>
                </a:endParaRPr>
              </a:p>
            </p:txBody>
          </p:sp>
        </mc:Choice>
        <mc:Fallback>
          <p:sp>
            <p:nvSpPr>
              <p:cNvPr id="7" name="TextBox 6">
                <a:extLst>
                  <a:ext uri="{FF2B5EF4-FFF2-40B4-BE49-F238E27FC236}">
                    <a16:creationId xmlns:a16="http://schemas.microsoft.com/office/drawing/2014/main" id="{592E3A15-1BB0-8451-9AF2-133882185721}"/>
                  </a:ext>
                </a:extLst>
              </p:cNvPr>
              <p:cNvSpPr txBox="1">
                <a:spLocks noAdjustHandles="1" noChangeArrowheads="1" noChangeAspect="1" noChangeShapeType="1" noEditPoints="1" noMove="1" noResize="1" noRot="1" noTextEdit="1"/>
              </p:cNvSpPr>
              <p:nvPr/>
            </p:nvSpPr>
            <p:spPr>
              <a:xfrm>
                <a:off x="1752600" y="2341880"/>
                <a:ext cx="4958171" cy="756682"/>
              </a:xfrm>
              <a:prstGeom prst="rect">
                <a:avLst/>
              </a:prstGeom>
              <a:blipFill>
                <a:blip r:embed="rId4"/>
                <a:stretch>
                  <a:fillRect/>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2C16E3D9-A95A-0ACC-D530-C98AAAEEBD9C}"/>
              </a:ext>
            </a:extLst>
          </p:cNvPr>
          <p:cNvPicPr/>
          <p:nvPr/>
        </p:nvPicPr>
        <p:blipFill>
          <a:blip r:embed="rId5"/>
          <a:srcRect/>
          <a:stretch>
            <a:fillRect/>
          </a:stretch>
        </p:blipFill>
        <p:spPr>
          <a:xfrm>
            <a:off x="7522274" y="3805033"/>
            <a:ext cx="3954652" cy="1958975"/>
          </a:xfrm>
          <a:prstGeom prst="rect">
            <a:avLst/>
          </a:prstGeom>
          <a:noFill/>
          <a:ln>
            <a:noFill/>
            <a:prstDash/>
          </a:ln>
        </p:spPr>
      </p:pic>
      <p:sp>
        <p:nvSpPr>
          <p:cNvPr id="10" name="Rectangle 9"/>
          <p:cNvSpPr/>
          <p:nvPr/>
        </p:nvSpPr>
        <p:spPr>
          <a:xfrm>
            <a:off x="517338" y="3865880"/>
            <a:ext cx="6496935" cy="1200329"/>
          </a:xfrm>
          <a:prstGeom prst="rect">
            <a:avLst/>
          </a:prstGeom>
        </p:spPr>
        <p:txBody>
          <a:bodyPr wrap="square">
            <a:spAutoFit/>
          </a:bodyPr>
          <a:lstStyle/>
          <a:p>
            <a:pPr algn="just">
              <a:buSzPts val="1800"/>
              <a:buFont charset="0" panose="020B0604020202020204" pitchFamily="34" typeface="Arial"/>
              <a:buNone/>
            </a:pPr>
            <a:r>
              <a:rPr altLang="en-US" b="1" lang="vi-VN" sz="2400">
                <a:solidFill>
                  <a:srgbClr val="FF0000"/>
                </a:solidFill>
              </a:rPr>
              <a:t>Độ rọi</a:t>
            </a:r>
            <a:r>
              <a:rPr altLang="en-US" b="1" lang="en-US" sz="2400">
                <a:solidFill>
                  <a:srgbClr val="FF0000"/>
                </a:solidFill>
              </a:rPr>
              <a:t> tại một điểm</a:t>
            </a:r>
            <a:r>
              <a:rPr altLang="en-US" b="1" lang="vi-VN" sz="2400">
                <a:solidFill>
                  <a:srgbClr val="FF0000"/>
                </a:solidFill>
              </a:rPr>
              <a:t> </a:t>
            </a:r>
            <a:r>
              <a:rPr altLang="en-US" lang="vi-VN" sz="2400"/>
              <a:t>được tính bằng cường độ sáng I và hiệu số a giữa nguồn sáng và điểm đã cho.</a:t>
            </a:r>
            <a:endParaRPr altLang="en-US" dirty="0" lang="en-US" sz="2400"/>
          </a:p>
        </p:txBody>
      </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A9B93816-850D-7D96-261F-993B4AB73C5F}"/>
                  </a:ext>
                </a:extLst>
              </p:cNvPr>
              <p:cNvSpPr txBox="1"/>
              <p:nvPr/>
            </p:nvSpPr>
            <p:spPr>
              <a:xfrm>
                <a:off x="1778000" y="5187858"/>
                <a:ext cx="4958171" cy="767839"/>
              </a:xfrm>
              <a:prstGeom prst="rect">
                <a:avLst/>
              </a:prstGeom>
              <a:noFill/>
            </p:spPr>
            <p:txBody>
              <a:bodyPr bIns="0" lIns="0" rIns="0" rtlCol="0" tIns="0" wrap="square">
                <a:spAutoFit/>
              </a:bodyPr>
              <a:lstStyle/>
              <a:p>
                <a:pPr/>
                <a14:m>
                  <m:oMathPara xmlns:m="http://schemas.openxmlformats.org/officeDocument/2006/math">
                    <m:oMathParaPr>
                      <m:jc m:val="centerGroup"/>
                    </m:oMathParaPr>
                    <m:oMath xmlns:m="http://schemas.openxmlformats.org/officeDocument/2006/math">
                      <m:r>
                        <m:rPr>
                          <m:sty m:val="p"/>
                        </m:rPr>
                        <a:rPr b="0" i="0" lang="en-US" smtClean="0" sz="2400">
                          <a:solidFill>
                            <a:schemeClr val="tx1"/>
                          </a:solidFill>
                          <a:ea charset="0" panose="02040503050406030204" pitchFamily="18" typeface="Cambria Math"/>
                        </a:rPr>
                        <m:t>Ep</m:t>
                      </m:r>
                      <m:r>
                        <a:rPr b="0" i="0" lang="en-US" smtClean="0" sz="2400">
                          <a:solidFill>
                            <a:schemeClr val="tx1"/>
                          </a:solidFill>
                          <a:ea charset="0" panose="02040503050406030204" pitchFamily="18" typeface="Cambria Math"/>
                        </a:rPr>
                        <m:t>=</m:t>
                      </m:r>
                      <m:f>
                        <m:fPr>
                          <m:ctrlPr>
                            <a:rPr b="0" i="1" lang="en-US" smtClean="0" sz="2400">
                              <a:solidFill>
                                <a:schemeClr val="tx1"/>
                              </a:solidFill>
                              <a:ea charset="0" panose="02040503050406030204" pitchFamily="18" typeface="Cambria Math"/>
                            </a:rPr>
                          </m:ctrlPr>
                        </m:fPr>
                        <m:num>
                          <m:r>
                            <m:rPr>
                              <m:sty m:val="p"/>
                            </m:rPr>
                            <a:rPr b="0" i="0" lang="en-US" smtClean="0" sz="2400">
                              <a:ea charset="0" panose="02040503050406030204" pitchFamily="18" typeface="Cambria Math"/>
                            </a:rPr>
                            <m:t>C</m:t>
                          </m:r>
                          <m:r>
                            <a:rPr b="0" i="0" lang="en-US" smtClean="0" sz="2400">
                              <a:ea charset="0" panose="02040503050406030204" pitchFamily="18" typeface="Cambria Math"/>
                            </a:rPr>
                            <m:t>ườ</m:t>
                          </m:r>
                          <m:r>
                            <m:rPr>
                              <m:sty m:val="p"/>
                            </m:rPr>
                            <a:rPr b="0" i="0" lang="en-US" smtClean="0" sz="2400">
                              <a:ea charset="0" panose="02040503050406030204" pitchFamily="18" typeface="Cambria Math"/>
                            </a:rPr>
                            <m:t>ng</m:t>
                          </m:r>
                          <m:r>
                            <a:rPr b="0" i="0" lang="en-US" smtClean="0" sz="2400">
                              <a:ea charset="0" panose="02040503050406030204" pitchFamily="18" typeface="Cambria Math"/>
                            </a:rPr>
                            <m:t> độ </m:t>
                          </m:r>
                          <m:r>
                            <m:rPr>
                              <m:sty m:val="p"/>
                            </m:rPr>
                            <a:rPr b="0" i="0" lang="en-US" smtClean="0" sz="2400">
                              <a:ea charset="0" panose="02040503050406030204" pitchFamily="18" typeface="Cambria Math"/>
                            </a:rPr>
                            <m:t>s</m:t>
                          </m:r>
                          <m:r>
                            <a:rPr b="0" i="0" lang="en-US" smtClean="0" sz="2400">
                              <a:ea charset="0" panose="02040503050406030204" pitchFamily="18" typeface="Cambria Math"/>
                            </a:rPr>
                            <m:t>á</m:t>
                          </m:r>
                          <m:r>
                            <m:rPr>
                              <m:sty m:val="p"/>
                            </m:rPr>
                            <a:rPr b="0" i="0" lang="en-US" smtClean="0" sz="2400">
                              <a:ea charset="0" panose="02040503050406030204" pitchFamily="18" typeface="Cambria Math"/>
                            </a:rPr>
                            <m:t>ng</m:t>
                          </m:r>
                        </m:num>
                        <m:den>
                          <m:sSup>
                            <m:sSupPr>
                              <m:ctrlPr>
                                <a:rPr b="0" i="1" lang="en-US" smtClean="0" sz="2400">
                                  <a:solidFill>
                                    <a:schemeClr val="tx1"/>
                                  </a:solidFill>
                                  <a:ea charset="0" panose="02040503050406030204" pitchFamily="18" typeface="Cambria Math"/>
                                </a:rPr>
                              </m:ctrlPr>
                            </m:sSupPr>
                            <m:e>
                              <m:r>
                                <m:rPr>
                                  <m:sty m:val="p"/>
                                </m:rPr>
                                <a:rPr b="0" i="0" lang="en-US" smtClean="0" sz="2400">
                                  <a:solidFill>
                                    <a:schemeClr val="tx1"/>
                                  </a:solidFill>
                                  <a:ea charset="0" panose="02040503050406030204" pitchFamily="18" typeface="Cambria Math"/>
                                </a:rPr>
                                <m:t>Kho</m:t>
                              </m:r>
                              <m:r>
                                <a:rPr b="0" i="0" lang="en-US" smtClean="0" sz="2400">
                                  <a:solidFill>
                                    <a:schemeClr val="tx1"/>
                                  </a:solidFill>
                                  <a:ea charset="0" panose="02040503050406030204" pitchFamily="18" typeface="Cambria Math"/>
                                </a:rPr>
                                <m:t>ả</m:t>
                              </m:r>
                              <m:r>
                                <m:rPr>
                                  <m:sty m:val="p"/>
                                </m:rPr>
                                <a:rPr b="0" i="0" lang="en-US" smtClean="0" sz="2400">
                                  <a:solidFill>
                                    <a:schemeClr val="tx1"/>
                                  </a:solidFill>
                                  <a:ea charset="0" panose="02040503050406030204" pitchFamily="18" typeface="Cambria Math"/>
                                </a:rPr>
                                <m:t>ng</m:t>
                              </m:r>
                              <m:r>
                                <a:rPr b="0" i="0" lang="en-US" smtClean="0" sz="2400">
                                  <a:solidFill>
                                    <a:schemeClr val="tx1"/>
                                  </a:solidFill>
                                  <a:ea charset="0" panose="02040503050406030204" pitchFamily="18" typeface="Cambria Math"/>
                                </a:rPr>
                                <m:t> </m:t>
                              </m:r>
                              <m:r>
                                <m:rPr>
                                  <m:sty m:val="p"/>
                                </m:rPr>
                                <a:rPr b="0" i="0" lang="en-US" smtClean="0" sz="2400">
                                  <a:solidFill>
                                    <a:schemeClr val="tx1"/>
                                  </a:solidFill>
                                  <a:ea charset="0" panose="02040503050406030204" pitchFamily="18" typeface="Cambria Math"/>
                                </a:rPr>
                                <m:t>c</m:t>
                              </m:r>
                              <m:r>
                                <a:rPr b="0" i="0" lang="en-US" smtClean="0" sz="2400">
                                  <a:solidFill>
                                    <a:schemeClr val="tx1"/>
                                  </a:solidFill>
                                  <a:ea charset="0" panose="02040503050406030204" pitchFamily="18" typeface="Cambria Math"/>
                                </a:rPr>
                                <m:t>á</m:t>
                              </m:r>
                              <m:r>
                                <m:rPr>
                                  <m:sty m:val="p"/>
                                </m:rPr>
                                <a:rPr b="0" i="0" lang="en-US" smtClean="0" sz="2400">
                                  <a:solidFill>
                                    <a:schemeClr val="tx1"/>
                                  </a:solidFill>
                                  <a:ea charset="0" panose="02040503050406030204" pitchFamily="18" typeface="Cambria Math"/>
                                </a:rPr>
                                <m:t>ch</m:t>
                              </m:r>
                            </m:e>
                            <m:sup>
                              <m:r>
                                <a:rPr b="0" i="0" lang="en-US" smtClean="0" sz="2400">
                                  <a:solidFill>
                                    <a:schemeClr val="tx1"/>
                                  </a:solidFill>
                                  <a:ea charset="0" panose="02040503050406030204" pitchFamily="18" typeface="Cambria Math"/>
                                </a:rPr>
                                <m:t>2</m:t>
                              </m:r>
                            </m:sup>
                          </m:sSup>
                        </m:den>
                      </m:f>
                      <m:r>
                        <a:rPr b="0" i="0" lang="en-US" smtClean="0" sz="2400">
                          <a:solidFill>
                            <a:schemeClr val="tx1"/>
                          </a:solidFill>
                          <a:ea charset="0" panose="02040503050406030204" pitchFamily="18" typeface="Cambria Math"/>
                        </a:rPr>
                        <m:t>(</m:t>
                      </m:r>
                      <m:r>
                        <m:rPr>
                          <m:sty m:val="p"/>
                        </m:rPr>
                        <a:rPr b="0" i="0" lang="en-US" smtClean="0" sz="2400">
                          <a:solidFill>
                            <a:schemeClr val="tx1"/>
                          </a:solidFill>
                          <a:ea charset="0" panose="02040503050406030204" pitchFamily="18" typeface="Cambria Math"/>
                        </a:rPr>
                        <m:t>lux</m:t>
                      </m:r>
                      <m:r>
                        <a:rPr b="0" i="0" lang="en-US" smtClean="0" sz="2400">
                          <a:solidFill>
                            <a:schemeClr val="tx1"/>
                          </a:solidFill>
                          <a:ea charset="0" panose="02040503050406030204" pitchFamily="18" typeface="Cambria Math"/>
                        </a:rPr>
                        <m:t>)</m:t>
                      </m:r>
                    </m:oMath>
                  </m:oMathPara>
                </a14:m>
                <a:endParaRPr dirty="0" lang="en-US" sz="2400">
                  <a:solidFill>
                    <a:schemeClr val="tx1"/>
                  </a:solidFill>
                </a:endParaRPr>
              </a:p>
            </p:txBody>
          </p:sp>
        </mc:Choice>
        <mc:Fallback>
          <p:sp>
            <p:nvSpPr>
              <p:cNvPr id="11" name="TextBox 10">
                <a:extLst>
                  <a:ext uri="{FF2B5EF4-FFF2-40B4-BE49-F238E27FC236}">
                    <a16:creationId xmlns:a16="http://schemas.microsoft.com/office/drawing/2014/main" id="{A9B93816-850D-7D96-261F-993B4AB73C5F}"/>
                  </a:ext>
                </a:extLst>
              </p:cNvPr>
              <p:cNvSpPr txBox="1">
                <a:spLocks noAdjustHandles="1" noChangeArrowheads="1" noChangeAspect="1" noChangeShapeType="1" noEditPoints="1" noMove="1" noResize="1" noRot="1" noTextEdit="1"/>
              </p:cNvSpPr>
              <p:nvPr/>
            </p:nvSpPr>
            <p:spPr>
              <a:xfrm>
                <a:off x="1778000" y="5187858"/>
                <a:ext cx="4958171" cy="767839"/>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34182300"/>
      </p:ext>
    </p:extLst>
  </p:cSld>
  <p:clrMapOvr>
    <a:masterClrMapping/>
  </p:clrMapOvr>
  <p:timing>
    <p:tnLst>
      <p:par>
        <p:cTn dur="indefinite" id="1" nodeType="tmRoot" restart="never"/>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KHÁI NIỆM</a:t>
            </a:r>
            <a:endParaRPr lang="en-US" dirty="0">
              <a:latin typeface="+mn-lt"/>
              <a:cs typeface="Times New Roman" panose="02020603050405020304" pitchFamily="18" charset="0"/>
            </a:endParaRPr>
          </a:p>
        </p:txBody>
      </p:sp>
      <p:sp>
        <p:nvSpPr>
          <p:cNvPr id="5" name="TextBox 4">
            <a:extLst>
              <a:ext uri="{FF2B5EF4-FFF2-40B4-BE49-F238E27FC236}">
                <a16:creationId xmlns:a16="http://schemas.microsoft.com/office/drawing/2014/main" id="{3CEBD08C-F05A-BC91-190B-81BE79436C8A}"/>
              </a:ext>
            </a:extLst>
          </p:cNvPr>
          <p:cNvSpPr txBox="1"/>
          <p:nvPr/>
        </p:nvSpPr>
        <p:spPr>
          <a:xfrm>
            <a:off x="517340" y="1227357"/>
            <a:ext cx="11123117" cy="1815882"/>
          </a:xfrm>
          <a:prstGeom prst="rect">
            <a:avLst/>
          </a:prstGeom>
          <a:noFill/>
          <a:ln>
            <a:noFill/>
          </a:ln>
        </p:spPr>
        <p:txBody>
          <a:bodyPr spcFirstLastPara="1" wrap="square" lIns="91425" tIns="45700" rIns="91425" bIns="45700" anchor="t" anchorCtr="0">
            <a:noAutofit/>
          </a:bodyPr>
          <a:lstStyle>
            <a:defPPr>
              <a:defRPr lang="en-US"/>
            </a:defPPr>
            <a:lvl1pPr algn="just">
              <a:buSzPts val="1800"/>
              <a:buFont typeface="Arial" panose="020B0604020202020204" pitchFamily="34" charset="0"/>
              <a:buNone/>
              <a:defRPr sz="2800">
                <a:solidFill>
                  <a:schemeClr val="tx1">
                    <a:lumMod val="50000"/>
                    <a:lumOff val="50000"/>
                  </a:schemeClr>
                </a:solidFill>
              </a:defRPr>
            </a:lvl1pPr>
          </a:lstStyle>
          <a:p>
            <a:r>
              <a:rPr lang="vi-VN" sz="2400" b="1">
                <a:solidFill>
                  <a:srgbClr val="FF0000"/>
                </a:solidFill>
              </a:rPr>
              <a:t>Hiệu suất phát sáng</a:t>
            </a:r>
            <a:r>
              <a:rPr lang="vi-VN" sz="2400"/>
              <a:t> </a:t>
            </a:r>
            <a:r>
              <a:rPr lang="vi-VN" sz="2400">
                <a:solidFill>
                  <a:schemeClr val="tx1"/>
                </a:solidFill>
              </a:rPr>
              <a:t>được tính bằng tỷ số giữa quang thông và công suất điện tiêu thụ của bóng đèn, được xác định là Lumen trên Watt (lm/W). </a:t>
            </a:r>
            <a:endParaRPr lang="en-US" sz="2400" dirty="0">
              <a:solidFill>
                <a:schemeClr val="tx1"/>
              </a:solidFill>
              <a:latin typeface="Arial" panose="020B0604020202020204" pitchFamily="34" charset="0"/>
            </a:endParaRPr>
          </a:p>
        </p:txBody>
      </p:sp>
      <p:graphicFrame>
        <p:nvGraphicFramePr>
          <p:cNvPr id="6" name="Object 2">
            <a:extLst>
              <a:ext uri="{FF2B5EF4-FFF2-40B4-BE49-F238E27FC236}">
                <a16:creationId xmlns:a16="http://schemas.microsoft.com/office/drawing/2014/main" id="{4D997FA0-3BB7-68EA-E3FC-8A15CD71C328}"/>
              </a:ext>
            </a:extLst>
          </p:cNvPr>
          <p:cNvGraphicFramePr>
            <a:graphicFrameLocks noChangeAspect="1"/>
          </p:cNvGraphicFramePr>
          <p:nvPr/>
        </p:nvGraphicFramePr>
        <p:xfrm>
          <a:off x="5715000" y="3056988"/>
          <a:ext cx="5200650" cy="2847975"/>
        </p:xfrm>
        <a:graphic>
          <a:graphicData uri="http://schemas.openxmlformats.org/presentationml/2006/ole">
            <mc:AlternateContent xmlns:mc="http://schemas.openxmlformats.org/markup-compatibility/2006">
              <mc:Choice xmlns:v="urn:schemas-microsoft-com:vml" Requires="v">
                <p:oleObj spid="_x0000_s1043" name="Bitmap Image" r:id="rId4" imgW="5200000" imgH="2847619" progId="PBrush">
                  <p:embed/>
                </p:oleObj>
              </mc:Choice>
              <mc:Fallback>
                <p:oleObj name="Bitmap Image" r:id="rId4" imgW="5200000" imgH="2847619" progId="PBrush">
                  <p:embed/>
                  <p:pic>
                    <p:nvPicPr>
                      <p:cNvPr id="4" name="Object 2">
                        <a:extLst>
                          <a:ext uri="{FF2B5EF4-FFF2-40B4-BE49-F238E27FC236}">
                            <a16:creationId xmlns:a16="http://schemas.microsoft.com/office/drawing/2014/main" id="{4D997FA0-3BB7-68EA-E3FC-8A15CD71C3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3056988"/>
                        <a:ext cx="520065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AutoShape 14">
            <a:extLst>
              <a:ext uri="{FF2B5EF4-FFF2-40B4-BE49-F238E27FC236}">
                <a16:creationId xmlns:a16="http://schemas.microsoft.com/office/drawing/2014/main" id="{EAE2BF68-FE30-CEA0-3BA2-AB7569DB5EE5}"/>
              </a:ext>
            </a:extLst>
          </p:cNvPr>
          <p:cNvSpPr>
            <a:spLocks noChangeArrowheads="1"/>
          </p:cNvSpPr>
          <p:nvPr/>
        </p:nvSpPr>
        <p:spPr bwMode="auto">
          <a:xfrm>
            <a:off x="4191000" y="2373058"/>
            <a:ext cx="1524000" cy="838200"/>
          </a:xfrm>
          <a:prstGeom prst="wedgeEllipseCallout">
            <a:avLst>
              <a:gd name="adj1" fmla="val 113583"/>
              <a:gd name="adj2" fmla="val 157083"/>
            </a:avLst>
          </a:prstGeom>
          <a:solidFill>
            <a:schemeClr val="accent1"/>
          </a:solidFill>
          <a:ln w="9525">
            <a:solidFill>
              <a:schemeClr val="tx1"/>
            </a:solidFill>
            <a:miter lim="800000"/>
            <a:headEnd/>
            <a:tailEnd/>
          </a:ln>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eaLnBrk="1" hangingPunct="1">
              <a:lnSpc>
                <a:spcPct val="160000"/>
              </a:lnSpc>
              <a:spcBef>
                <a:spcPct val="0"/>
              </a:spcBef>
              <a:buClrTx/>
              <a:buFontTx/>
              <a:buNone/>
            </a:pPr>
            <a:r>
              <a:rPr lang="en-US" altLang="en-US" sz="1800" b="1" dirty="0">
                <a:solidFill>
                  <a:srgbClr val="FFFFFF"/>
                </a:solidFill>
                <a:latin typeface="Arial" panose="020B0604020202020204" pitchFamily="34" charset="0"/>
              </a:rPr>
              <a:t>1400 </a:t>
            </a:r>
            <a:r>
              <a:rPr lang="en-US" altLang="en-US" sz="1800" b="1" dirty="0" err="1">
                <a:solidFill>
                  <a:srgbClr val="FFFFFF"/>
                </a:solidFill>
                <a:latin typeface="Arial" panose="020B0604020202020204" pitchFamily="34" charset="0"/>
              </a:rPr>
              <a:t>lm</a:t>
            </a:r>
            <a:endParaRPr lang="en-US" altLang="en-US" sz="1800" b="1" dirty="0">
              <a:solidFill>
                <a:srgbClr val="FFFFFF"/>
              </a:solidFill>
              <a:latin typeface="Arial" panose="020B0604020202020204" pitchFamily="34" charset="0"/>
            </a:endParaRPr>
          </a:p>
        </p:txBody>
      </p:sp>
      <p:sp>
        <p:nvSpPr>
          <p:cNvPr id="8" name="AutoShape 15">
            <a:extLst>
              <a:ext uri="{FF2B5EF4-FFF2-40B4-BE49-F238E27FC236}">
                <a16:creationId xmlns:a16="http://schemas.microsoft.com/office/drawing/2014/main" id="{A843FAA4-1F83-56E7-6C00-88199E9D1F65}"/>
              </a:ext>
            </a:extLst>
          </p:cNvPr>
          <p:cNvSpPr>
            <a:spLocks noChangeArrowheads="1"/>
          </p:cNvSpPr>
          <p:nvPr/>
        </p:nvSpPr>
        <p:spPr bwMode="auto">
          <a:xfrm>
            <a:off x="10537371" y="1927427"/>
            <a:ext cx="1524000" cy="838200"/>
          </a:xfrm>
          <a:prstGeom prst="wedgeEllipseCallout">
            <a:avLst>
              <a:gd name="adj1" fmla="val -106833"/>
              <a:gd name="adj2" fmla="val 162236"/>
            </a:avLst>
          </a:prstGeom>
          <a:solidFill>
            <a:schemeClr val="accent1"/>
          </a:solidFill>
          <a:ln w="9525">
            <a:solidFill>
              <a:schemeClr val="tx1"/>
            </a:solidFill>
            <a:miter lim="800000"/>
            <a:headEnd/>
            <a:tailEnd/>
          </a:ln>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eaLnBrk="1" hangingPunct="1">
              <a:lnSpc>
                <a:spcPct val="160000"/>
              </a:lnSpc>
              <a:spcBef>
                <a:spcPct val="0"/>
              </a:spcBef>
              <a:buClrTx/>
              <a:buFontTx/>
              <a:buNone/>
            </a:pPr>
            <a:r>
              <a:rPr lang="en-US" altLang="en-US" sz="1800" b="1" dirty="0">
                <a:solidFill>
                  <a:srgbClr val="FFFFFF"/>
                </a:solidFill>
                <a:latin typeface="Arial" panose="020B0604020202020204" pitchFamily="34" charset="0"/>
              </a:rPr>
              <a:t>2400 </a:t>
            </a:r>
            <a:r>
              <a:rPr lang="en-US" altLang="en-US" sz="1800" b="1" dirty="0" err="1">
                <a:solidFill>
                  <a:srgbClr val="FFFFFF"/>
                </a:solidFill>
                <a:latin typeface="Arial" panose="020B0604020202020204" pitchFamily="34" charset="0"/>
              </a:rPr>
              <a:t>lm</a:t>
            </a:r>
            <a:endParaRPr lang="en-US" altLang="en-US" sz="1800" b="1" dirty="0">
              <a:solidFill>
                <a:srgbClr val="FFFFFF"/>
              </a:solidFill>
              <a:latin typeface="Arial" panose="020B0604020202020204" pitchFamily="34" charset="0"/>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3861C4E-EB6B-CC59-922B-AC2FFE367197}"/>
                  </a:ext>
                </a:extLst>
              </p:cNvPr>
              <p:cNvSpPr txBox="1"/>
              <p:nvPr/>
            </p:nvSpPr>
            <p:spPr>
              <a:xfrm>
                <a:off x="533400" y="3755749"/>
                <a:ext cx="4958171" cy="76783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i="0" smtClean="0">
                          <a:solidFill>
                            <a:schemeClr val="tx1"/>
                          </a:solidFill>
                          <a:latin typeface="Cambria Math" panose="02040503050406030204" pitchFamily="18" charset="0"/>
                          <a:ea typeface="Cambria Math" panose="02040503050406030204" pitchFamily="18" charset="0"/>
                        </a:rPr>
                        <m:t>η</m:t>
                      </m:r>
                      <m:r>
                        <a:rPr lang="en-US" sz="2400" b="0" i="0"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r>
                            <m:rPr>
                              <m:sty m:val="p"/>
                            </m:rPr>
                            <a:rPr lang="en-US" sz="2400" b="0" i="0" smtClean="0">
                              <a:latin typeface="Cambria Math" panose="02040503050406030204" pitchFamily="18" charset="0"/>
                              <a:ea typeface="Cambria Math" panose="02040503050406030204" pitchFamily="18" charset="0"/>
                            </a:rPr>
                            <m:t>Quang</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th</m:t>
                          </m:r>
                          <m:r>
                            <a:rPr lang="en-US" sz="2400" b="0" i="0" smtClean="0">
                              <a:latin typeface="Cambria Math" panose="02040503050406030204" pitchFamily="18" charset="0"/>
                              <a:ea typeface="Cambria Math" panose="02040503050406030204" pitchFamily="18" charset="0"/>
                            </a:rPr>
                            <m:t>ô</m:t>
                          </m:r>
                          <m:r>
                            <m:rPr>
                              <m:sty m:val="p"/>
                            </m:rPr>
                            <a:rPr lang="en-US" sz="2400" b="0" i="0" smtClean="0">
                              <a:latin typeface="Cambria Math" panose="02040503050406030204" pitchFamily="18" charset="0"/>
                              <a:ea typeface="Cambria Math" panose="02040503050406030204" pitchFamily="18" charset="0"/>
                            </a:rPr>
                            <m:t>ng</m:t>
                          </m:r>
                        </m:num>
                        <m:den>
                          <m:r>
                            <m:rPr>
                              <m:sty m:val="p"/>
                            </m:rPr>
                            <a:rPr lang="en-US" sz="2400" b="0" i="0" smtClean="0">
                              <a:latin typeface="Cambria Math" panose="02040503050406030204" pitchFamily="18" charset="0"/>
                              <a:ea typeface="Cambria Math" panose="02040503050406030204" pitchFamily="18" charset="0"/>
                            </a:rPr>
                            <m:t>C</m:t>
                          </m:r>
                          <m:r>
                            <a:rPr lang="en-US" sz="2400" b="0" i="0" smtClean="0">
                              <a:latin typeface="Cambria Math" panose="02040503050406030204" pitchFamily="18" charset="0"/>
                              <a:ea typeface="Cambria Math" panose="02040503050406030204" pitchFamily="18" charset="0"/>
                            </a:rPr>
                            <m:t>ô</m:t>
                          </m:r>
                          <m:r>
                            <m:rPr>
                              <m:sty m:val="p"/>
                            </m:rPr>
                            <a:rPr lang="en-US" sz="2400" b="0" i="0" smtClean="0">
                              <a:latin typeface="Cambria Math" panose="02040503050406030204" pitchFamily="18" charset="0"/>
                              <a:ea typeface="Cambria Math" panose="02040503050406030204" pitchFamily="18" charset="0"/>
                            </a:rPr>
                            <m:t>ng</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su</m:t>
                          </m:r>
                          <m:r>
                            <a:rPr lang="en-US" sz="2400" b="0" i="0" smtClean="0">
                              <a:latin typeface="Cambria Math" panose="02040503050406030204" pitchFamily="18" charset="0"/>
                              <a:ea typeface="Cambria Math" panose="02040503050406030204" pitchFamily="18" charset="0"/>
                            </a:rPr>
                            <m:t>ấ</m:t>
                          </m:r>
                          <m:r>
                            <m:rPr>
                              <m:sty m:val="p"/>
                            </m:rPr>
                            <a:rPr lang="en-US" sz="2400" b="0" i="0" smtClean="0">
                              <a:latin typeface="Cambria Math" panose="02040503050406030204" pitchFamily="18" charset="0"/>
                              <a:ea typeface="Cambria Math" panose="02040503050406030204" pitchFamily="18" charset="0"/>
                            </a:rPr>
                            <m:t>t</m:t>
                          </m:r>
                          <m:r>
                            <a:rPr lang="en-US" sz="2400" b="0" i="0" smtClean="0">
                              <a:latin typeface="Cambria Math" panose="02040503050406030204" pitchFamily="18" charset="0"/>
                              <a:ea typeface="Cambria Math" panose="02040503050406030204" pitchFamily="18" charset="0"/>
                            </a:rPr>
                            <m:t> đ</m:t>
                          </m:r>
                          <m:r>
                            <m:rPr>
                              <m:sty m:val="p"/>
                            </m:rPr>
                            <a:rPr lang="en-US" sz="2400" b="0" i="0" smtClean="0">
                              <a:latin typeface="Cambria Math" panose="02040503050406030204" pitchFamily="18" charset="0"/>
                              <a:ea typeface="Cambria Math" panose="02040503050406030204" pitchFamily="18" charset="0"/>
                            </a:rPr>
                            <m:t>i</m:t>
                          </m:r>
                          <m:r>
                            <a:rPr lang="en-US" sz="2400" b="0" i="0" smtClean="0">
                              <a:latin typeface="Cambria Math" panose="02040503050406030204" pitchFamily="18" charset="0"/>
                              <a:ea typeface="Cambria Math" panose="02040503050406030204" pitchFamily="18" charset="0"/>
                            </a:rPr>
                            <m:t>ệ</m:t>
                          </m:r>
                          <m:r>
                            <m:rPr>
                              <m:sty m:val="p"/>
                            </m:rPr>
                            <a:rPr lang="en-US" sz="2400" b="0" i="0" smtClean="0">
                              <a:latin typeface="Cambria Math" panose="02040503050406030204" pitchFamily="18" charset="0"/>
                              <a:ea typeface="Cambria Math" panose="02040503050406030204" pitchFamily="18" charset="0"/>
                            </a:rPr>
                            <m:t>n</m:t>
                          </m:r>
                        </m:den>
                      </m:f>
                      <m:r>
                        <a:rPr lang="en-US" sz="2400" b="0" i="0"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r>
                            <m:rPr>
                              <m:sty m:val="p"/>
                            </m:rPr>
                            <a:rPr lang="en-US" sz="2400" b="0" i="0" smtClean="0">
                              <a:solidFill>
                                <a:schemeClr val="tx1"/>
                              </a:solidFill>
                              <a:latin typeface="Cambria Math" panose="02040503050406030204" pitchFamily="18" charset="0"/>
                              <a:ea typeface="Cambria Math" panose="02040503050406030204" pitchFamily="18" charset="0"/>
                            </a:rPr>
                            <m:t>lumen</m:t>
                          </m:r>
                        </m:num>
                        <m:den>
                          <m:r>
                            <m:rPr>
                              <m:sty m:val="p"/>
                            </m:rPr>
                            <a:rPr lang="en-US" sz="2400" b="0" i="0" smtClean="0">
                              <a:solidFill>
                                <a:schemeClr val="tx1"/>
                              </a:solidFill>
                              <a:latin typeface="Cambria Math" panose="02040503050406030204" pitchFamily="18" charset="0"/>
                              <a:ea typeface="Cambria Math" panose="02040503050406030204" pitchFamily="18" charset="0"/>
                            </a:rPr>
                            <m:t>W</m:t>
                          </m:r>
                        </m:den>
                      </m:f>
                    </m:oMath>
                  </m:oMathPara>
                </a14:m>
                <a:endParaRPr lang="en-US" sz="2400" dirty="0">
                  <a:solidFill>
                    <a:schemeClr val="tx1"/>
                  </a:solidFill>
                </a:endParaRPr>
              </a:p>
            </p:txBody>
          </p:sp>
        </mc:Choice>
        <mc:Fallback xmlns="">
          <p:sp>
            <p:nvSpPr>
              <p:cNvPr id="9" name="TextBox 8">
                <a:extLst>
                  <a:ext uri="{FF2B5EF4-FFF2-40B4-BE49-F238E27FC236}">
                    <a16:creationId xmlns:a16="http://schemas.microsoft.com/office/drawing/2014/main" id="{23861C4E-EB6B-CC59-922B-AC2FFE367197}"/>
                  </a:ext>
                </a:extLst>
              </p:cNvPr>
              <p:cNvSpPr txBox="1">
                <a:spLocks noRot="1" noChangeAspect="1" noMove="1" noResize="1" noEditPoints="1" noAdjustHandles="1" noChangeArrowheads="1" noChangeShapeType="1" noTextEdit="1"/>
              </p:cNvSpPr>
              <p:nvPr/>
            </p:nvSpPr>
            <p:spPr>
              <a:xfrm>
                <a:off x="533400" y="3755749"/>
                <a:ext cx="4958171" cy="767839"/>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3940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ppt_w/2"/>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mtClean="0">
                <a:latin typeface="+mn-lt"/>
                <a:cs typeface="Times New Roman" panose="02020603050405020304" pitchFamily="18" charset="0"/>
              </a:rPr>
              <a:t>CHẤT LƯỢNG ÁNH SÁNG</a:t>
            </a:r>
            <a:endParaRPr lang="en-US" dirty="0">
              <a:latin typeface="+mn-lt"/>
              <a:cs typeface="Times New Roman" panose="02020603050405020304" pitchFamily="18" charset="0"/>
            </a:endParaRPr>
          </a:p>
        </p:txBody>
      </p:sp>
      <p:sp>
        <p:nvSpPr>
          <p:cNvPr id="2" name="Rectangle 1"/>
          <p:cNvSpPr/>
          <p:nvPr/>
        </p:nvSpPr>
        <p:spPr>
          <a:xfrm>
            <a:off x="517339" y="1460088"/>
            <a:ext cx="8597632" cy="2131289"/>
          </a:xfrm>
          <a:prstGeom prst="rect">
            <a:avLst/>
          </a:prstGeom>
        </p:spPr>
        <p:txBody>
          <a:bodyPr wrap="square">
            <a:spAutoFit/>
          </a:bodyPr>
          <a:lstStyle/>
          <a:p>
            <a:pPr>
              <a:lnSpc>
                <a:spcPct val="130000"/>
              </a:lnSpc>
              <a:buClrTx/>
              <a:buNone/>
            </a:pPr>
            <a:r>
              <a:rPr lang="en-US" altLang="en-US" sz="2400" b="1" smtClean="0">
                <a:latin typeface="Arial" panose="020B0604020202020204" pitchFamily="34" charset="0"/>
              </a:rPr>
              <a:t>Các yếu tố thể hiện chất lượng ánh sáng</a:t>
            </a:r>
          </a:p>
          <a:p>
            <a:pPr marL="457200" indent="-457200">
              <a:lnSpc>
                <a:spcPct val="130000"/>
              </a:lnSpc>
              <a:buClrTx/>
              <a:buFont typeface="+mj-lt"/>
              <a:buAutoNum type="arabicPeriod"/>
            </a:pPr>
            <a:r>
              <a:rPr lang="en-US" altLang="en-US" sz="2000" smtClean="0">
                <a:latin typeface="Arial" panose="020B0604020202020204" pitchFamily="34" charset="0"/>
              </a:rPr>
              <a:t>Độ chói</a:t>
            </a:r>
          </a:p>
          <a:p>
            <a:pPr marL="457200" indent="-457200">
              <a:lnSpc>
                <a:spcPct val="130000"/>
              </a:lnSpc>
              <a:buClrTx/>
              <a:buFont typeface="+mj-lt"/>
              <a:buAutoNum type="arabicPeriod"/>
            </a:pPr>
            <a:r>
              <a:rPr lang="en-US" altLang="en-US" sz="2000" smtClean="0">
                <a:latin typeface="Arial" panose="020B0604020202020204" pitchFamily="34" charset="0"/>
              </a:rPr>
              <a:t>Độ đồng đều</a:t>
            </a:r>
          </a:p>
          <a:p>
            <a:pPr marL="457200" indent="-457200">
              <a:lnSpc>
                <a:spcPct val="130000"/>
              </a:lnSpc>
              <a:buClrTx/>
              <a:buFont typeface="+mj-lt"/>
              <a:buAutoNum type="arabicPeriod"/>
            </a:pPr>
            <a:r>
              <a:rPr lang="en-US" altLang="en-US" sz="2000" smtClean="0">
                <a:latin typeface="Arial" panose="020B0604020202020204" pitchFamily="34" charset="0"/>
              </a:rPr>
              <a:t>Độ hoàn màu</a:t>
            </a:r>
          </a:p>
          <a:p>
            <a:pPr marL="457200" indent="-457200">
              <a:lnSpc>
                <a:spcPct val="130000"/>
              </a:lnSpc>
              <a:buClrTx/>
              <a:buFont typeface="+mj-lt"/>
              <a:buAutoNum type="arabicPeriod"/>
            </a:pPr>
            <a:r>
              <a:rPr lang="en-US" altLang="en-US" sz="2000" smtClean="0">
                <a:latin typeface="Arial" panose="020B0604020202020204" pitchFamily="34" charset="0"/>
              </a:rPr>
              <a:t>Màu sắc ánh sáng hay nhiệt độ màu</a:t>
            </a:r>
            <a:endParaRPr lang="en-US" altLang="en-US" sz="2000" dirty="0">
              <a:latin typeface="Arial" panose="020B0604020202020204" pitchFamily="34" charset="0"/>
            </a:endParaRPr>
          </a:p>
        </p:txBody>
      </p:sp>
    </p:spTree>
    <p:extLst>
      <p:ext uri="{BB962C8B-B14F-4D97-AF65-F5344CB8AC3E}">
        <p14:creationId xmlns:p14="http://schemas.microsoft.com/office/powerpoint/2010/main" val="975452955"/>
      </p:ext>
    </p:extLst>
  </p:cSld>
  <p:clrMapOvr>
    <a:masterClrMapping/>
  </p:clrMapOvr>
  <p:timing>
    <p:tnLst>
      <p:par>
        <p:cTn id="1" dur="indefinite" restart="never" nodeType="tmRoot"/>
      </p:par>
    </p:tn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TotalTime>
  <Words>4026</Words>
  <Application>Microsoft Office PowerPoint</Application>
  <PresentationFormat>Widescreen</PresentationFormat>
  <Paragraphs>516</Paragraphs>
  <Slides>69</Slides>
  <Notes>69</Notes>
  <HiddenSlides>0</HiddenSlides>
  <MMClips>0</MMClips>
  <ScaleCrop>false</ScaleCrop>
  <HeadingPairs>
    <vt:vector size="8" baseType="variant">
      <vt:variant>
        <vt:lpstr>Fonts Used</vt:lpstr>
      </vt:variant>
      <vt:variant>
        <vt:i4>11</vt:i4>
      </vt:variant>
      <vt:variant>
        <vt:lpstr>Theme</vt:lpstr>
      </vt:variant>
      <vt:variant>
        <vt:i4>3</vt:i4>
      </vt:variant>
      <vt:variant>
        <vt:lpstr>Embedded OLE Servers</vt:lpstr>
      </vt:variant>
      <vt:variant>
        <vt:i4>1</vt:i4>
      </vt:variant>
      <vt:variant>
        <vt:lpstr>Slide Titles</vt:lpstr>
      </vt:variant>
      <vt:variant>
        <vt:i4>69</vt:i4>
      </vt:variant>
    </vt:vector>
  </HeadingPairs>
  <TitlesOfParts>
    <vt:vector size="84" baseType="lpstr">
      <vt:lpstr>맑은 고딕</vt:lpstr>
      <vt:lpstr>#9Slide02 Noi dung dai</vt:lpstr>
      <vt:lpstr>Arial</vt:lpstr>
      <vt:lpstr>Calibri</vt:lpstr>
      <vt:lpstr>Cambria Math</vt:lpstr>
      <vt:lpstr>Fira Sans Extra Condensed</vt:lpstr>
      <vt:lpstr>Roboto</vt:lpstr>
      <vt:lpstr>Symbol</vt:lpstr>
      <vt:lpstr>Times New Roman</vt:lpstr>
      <vt:lpstr>Trebuchet MS</vt:lpstr>
      <vt:lpstr>Wingdings</vt:lpstr>
      <vt:lpstr>Energy Saving Infographics by Slidesgo</vt:lpstr>
      <vt:lpstr>1_Energy Saving Infographics by Slidesgo</vt:lpstr>
      <vt:lpstr>2_Energy Saving Infographics by Slidesgo</vt:lpstr>
      <vt:lpstr>Bitmap Image</vt:lpstr>
      <vt:lpstr>CHƯƠNG TRÌNH TẬP HUẤN CHO  DOANH NGHIỆP CÔNG NGHIỆP</vt:lpstr>
      <vt:lpstr>NỘI DUNG</vt:lpstr>
      <vt:lpstr>PowerPoint Presentation</vt:lpstr>
      <vt:lpstr>KHÁI NIỆM</vt:lpstr>
      <vt:lpstr>KHÁI NIỆM</vt:lpstr>
      <vt:lpstr>KHÁI NIỆM</vt:lpstr>
      <vt:lpstr>KHÁI NIỆM</vt:lpstr>
      <vt:lpstr>KHÁI NIỆM</vt:lpstr>
      <vt:lpstr>CHẤT LƯỢNG ÁNH SÁNG</vt:lpstr>
      <vt:lpstr>1. Độ chói</vt:lpstr>
      <vt:lpstr>2. Độ đồng đều </vt:lpstr>
      <vt:lpstr>3. Chỉ số hoàn màu</vt:lpstr>
      <vt:lpstr>4. Nhiệt độ màu </vt:lpstr>
      <vt:lpstr>4. Nhiệt độ màu </vt:lpstr>
      <vt:lpstr>Xác định nhiệt độ màu</vt:lpstr>
      <vt:lpstr>Xác định chỉ số màu Ra (CRI)</vt:lpstr>
      <vt:lpstr>Tiêu chuẩn độ rọi và độ chói</vt:lpstr>
      <vt:lpstr>Tiêu chuẩn hiệu quả năng lượng</vt:lpstr>
      <vt:lpstr>Nguyên nhân hệ thống chiếu sáng không đạt hiệu quả</vt:lpstr>
      <vt:lpstr>PowerPoint Presentation</vt:lpstr>
      <vt:lpstr>Các loại đèn thường dùng</vt:lpstr>
      <vt:lpstr>So sánh hiệu suất phát sáng</vt:lpstr>
      <vt:lpstr>So sánh chất lượng chiếu sáng</vt:lpstr>
      <vt:lpstr>Các thiết bị phụ trợ trong hệ thống chiếu sáng</vt:lpstr>
      <vt:lpstr>Ballast</vt:lpstr>
      <vt:lpstr>Ballast</vt:lpstr>
      <vt:lpstr>Mặt phản xạ (Chóa đèn)</vt:lpstr>
      <vt:lpstr>Lựa chọn chóa đèn</vt:lpstr>
      <vt:lpstr>Lựa chọn chóa đèn</vt:lpstr>
      <vt:lpstr>Tầm nhìn phù hợp</vt:lpstr>
      <vt:lpstr>Thế nào là một hệ thống chiếu sáng hiệu quả?</vt:lpstr>
      <vt:lpstr>Lựa chọn bóng đèn</vt:lpstr>
      <vt:lpstr>Một số sai lầm thường gặp trong việc sử dụng đèn</vt:lpstr>
      <vt:lpstr>LỰA CHỌN NGUỒN SÁNG</vt:lpstr>
      <vt:lpstr>PowerPoint Presentation</vt:lpstr>
      <vt:lpstr>Tận dụng ánh sáng tự nhiên</vt:lpstr>
      <vt:lpstr>Tận dụng ánh sáng tự nhiên</vt:lpstr>
      <vt:lpstr>Tận dụng ánh sáng tự nhiên</vt:lpstr>
      <vt:lpstr>Tận dụng ánh sáng tự nhiên</vt:lpstr>
      <vt:lpstr>Tận dụng ánh sáng tự nhiên</vt:lpstr>
      <vt:lpstr>Tận dụng ánh sáng tự nhiên</vt:lpstr>
      <vt:lpstr>Thay thế bóng đèn bằng bóng đèn hiệu suất cao</vt:lpstr>
      <vt:lpstr>Thay thế bóng đèn bằng bóng đèn hiệu suất cao</vt:lpstr>
      <vt:lpstr>Thay thế bóng đèn bằng bóng đèn hiệu suất cao</vt:lpstr>
      <vt:lpstr>Thay thế bóng đèn bằng bóng đèn hiệu suất cao</vt:lpstr>
      <vt:lpstr>Thay thế bóng đèn bằng bóng đèn hiệu suất cao</vt:lpstr>
      <vt:lpstr>Giảm thiểu chiếu sáng vô ích</vt:lpstr>
      <vt:lpstr>Giảm thiểu chiếu sáng vô ích</vt:lpstr>
      <vt:lpstr>Giảm thiểu chiếu sáng vô ích</vt:lpstr>
      <vt:lpstr>Giảm thiểu chiếu sáng vô ích</vt:lpstr>
      <vt:lpstr>Giảm thiểu chiếu sáng vô ích</vt:lpstr>
      <vt:lpstr>Giảm thiểu chiếu sáng vô ích</vt:lpstr>
      <vt:lpstr>Sử dụng chấn lưu điện tử</vt:lpstr>
      <vt:lpstr>Chiếu sáng theo khu vực</vt:lpstr>
      <vt:lpstr>Tối ưu hóa chiếu sáng</vt:lpstr>
      <vt:lpstr>Tối ưu hóa chiếu sáng</vt:lpstr>
      <vt:lpstr>Thiết kế hệ thống chiếu sáng hợp lý</vt:lpstr>
      <vt:lpstr>Các bước thiết kế chiếu sáng</vt:lpstr>
      <vt:lpstr>Các bước thiết kế chiếu sáng</vt:lpstr>
      <vt:lpstr>Các bước thiết kế chiếu sáng</vt:lpstr>
      <vt:lpstr>Các bước thiết kế chiếu sáng</vt:lpstr>
      <vt:lpstr>Các bước thiết kế chiếu sáng</vt:lpstr>
      <vt:lpstr>Các bước thiết kế chiếu sáng</vt:lpstr>
      <vt:lpstr>Bảo trì hệ thống chiếu sáng</vt:lpstr>
      <vt:lpstr>KẾT LUẬN</vt:lpstr>
      <vt:lpstr>CÂU HỎI</vt:lpstr>
      <vt:lpstr>CÂU HỎI</vt:lpstr>
      <vt:lpstr>CÂU HỎI</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40</cp:revision>
  <dcterms:created xsi:type="dcterms:W3CDTF">2025-03-10T08:25:07Z</dcterms:created>
  <dcterms:modified xsi:type="dcterms:W3CDTF">2025-05-22T03:53:57Z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2430367</vt:lpwstr>
  </property>
  <property fmtid="{D5CDD505-2E9C-101B-9397-08002B2CF9AE}" name="NXPowerLiteSettings" pid="3">
    <vt:lpwstr>F7000400038000</vt:lpwstr>
  </property>
  <property fmtid="{D5CDD505-2E9C-101B-9397-08002B2CF9AE}" name="NXPowerLiteVersion" pid="4">
    <vt:lpwstr>S11.0.1</vt:lpwstr>
  </property>
</Properties>
</file>