
<file path=[Content_Types].xml><?xml version="1.0" encoding="utf-8"?>
<Types xmlns="http://schemas.openxmlformats.org/package/2006/content-types">
  <Default ContentType="application/vnd.openxmlformats-officedocument.oleObject" Extension="bin"/>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drawingml.chart+xml" PartName="/ppt/charts/chart1.xml"/>
  <Override ContentType="application/vnd.openxmlformats-officedocument.themeOverride+xml" PartName="/ppt/theme/themeOverride1.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4956" r:id="rId1"/>
  </p:sldMasterIdLst>
  <p:notesMasterIdLst>
    <p:notesMasterId r:id="rId38"/>
  </p:notesMasterIdLst>
  <p:handoutMasterIdLst>
    <p:handoutMasterId r:id="rId39"/>
  </p:handoutMasterIdLst>
  <p:sldIdLst>
    <p:sldId id="1799" r:id="rId2"/>
    <p:sldId id="2388" r:id="rId3"/>
    <p:sldId id="1787" r:id="rId4"/>
    <p:sldId id="1801" r:id="rId5"/>
    <p:sldId id="1786" r:id="rId6"/>
    <p:sldId id="1646" r:id="rId7"/>
    <p:sldId id="1647" r:id="rId8"/>
    <p:sldId id="1732" r:id="rId9"/>
    <p:sldId id="1648" r:id="rId10"/>
    <p:sldId id="1649" r:id="rId11"/>
    <p:sldId id="1650" r:id="rId12"/>
    <p:sldId id="1651" r:id="rId13"/>
    <p:sldId id="352" r:id="rId14"/>
    <p:sldId id="1785" r:id="rId15"/>
    <p:sldId id="1652" r:id="rId16"/>
    <p:sldId id="1653" r:id="rId17"/>
    <p:sldId id="1654" r:id="rId18"/>
    <p:sldId id="1733" r:id="rId19"/>
    <p:sldId id="2389" r:id="rId20"/>
    <p:sldId id="1780" r:id="rId21"/>
    <p:sldId id="1673" r:id="rId22"/>
    <p:sldId id="350" r:id="rId23"/>
    <p:sldId id="1788" r:id="rId24"/>
    <p:sldId id="1789" r:id="rId25"/>
    <p:sldId id="1790" r:id="rId26"/>
    <p:sldId id="1791" r:id="rId27"/>
    <p:sldId id="1792" r:id="rId28"/>
    <p:sldId id="1793" r:id="rId29"/>
    <p:sldId id="1794" r:id="rId30"/>
    <p:sldId id="1795" r:id="rId31"/>
    <p:sldId id="1796" r:id="rId32"/>
    <p:sldId id="1797" r:id="rId33"/>
    <p:sldId id="1798" r:id="rId34"/>
    <p:sldId id="359" r:id="rId35"/>
    <p:sldId id="1784" r:id="rId36"/>
    <p:sldId id="1802" r:id="rId37"/>
  </p:sldIdLst>
  <p:sldSz cx="12192000" cy="6858000"/>
  <p:notesSz cx="6735763" cy="9866313"/>
  <p:embeddedFontLst>
    <p:embeddedFont>
      <p:font typeface="Noto Sans" panose="020B0502040504020204" pitchFamily="34" charset="0"/>
      <p:regular r:id="rId40"/>
      <p:bold r:id="rId41"/>
      <p:italic r:id="rId42"/>
      <p:boldItalic r:id="rId43"/>
    </p:embeddedFont>
    <p:embeddedFont>
      <p:font typeface="Tahoma" panose="020B0604030504040204" pitchFamily="34" charset="0"/>
      <p:regular r:id="rId44"/>
      <p:bold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50021"/>
    <a:srgbClr val="EAEAEA"/>
    <a:srgbClr val="FFCC99"/>
    <a:srgbClr val="BF841E"/>
    <a:srgbClr val="426290"/>
    <a:srgbClr val="456595"/>
    <a:srgbClr val="926485"/>
    <a:srgbClr val="9D9D41"/>
    <a:srgbClr val="4F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29" autoAdjust="0"/>
    <p:restoredTop sz="90378" autoAdjust="0"/>
  </p:normalViewPr>
  <p:slideViewPr>
    <p:cSldViewPr snapToGrid="0">
      <p:cViewPr varScale="1">
        <p:scale>
          <a:sx n="90" d="100"/>
          <a:sy n="90" d="100"/>
        </p:scale>
        <p:origin x="477" y="117"/>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47"/>
    </mc:Choice>
    <mc:Fallback>
      <c:style val="47"/>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manualLayout>
          <c:layoutTarget val="inner"/>
          <c:xMode val="edge"/>
          <c:yMode val="edge"/>
          <c:x val="2.361111111111111E-2"/>
          <c:y val="5.3240740740740741E-2"/>
          <c:w val="0.97222222222222221"/>
          <c:h val="0.92592592592592593"/>
        </c:manualLayout>
      </c:layout>
      <c:pie3DChart>
        <c:varyColors val="1"/>
        <c:ser>
          <c:idx val="0"/>
          <c:order val="0"/>
          <c:dLbls>
            <c:dLbl>
              <c:idx val="0"/>
              <c:layout>
                <c:manualLayout>
                  <c:x val="-0.21168053211670237"/>
                  <c:y val="9.0396959098159119E-2"/>
                </c:manualLayout>
              </c:layout>
              <c:tx>
                <c:rich>
                  <a:bodyPr wrap="square" lIns="38100" tIns="19050" rIns="38100" bIns="19050" anchor="ctr">
                    <a:spAutoFit/>
                  </a:bodyPr>
                  <a:lstStyle/>
                  <a:p>
                    <a:pPr>
                      <a:defRPr sz="900">
                        <a:solidFill>
                          <a:schemeClr val="bg1"/>
                        </a:solidFill>
                      </a:defRPr>
                    </a:pPr>
                    <a:r>
                      <a:rPr lang="vi-VN" sz="1200" dirty="0">
                        <a:solidFill>
                          <a:schemeClr val="bg1"/>
                        </a:solidFill>
                      </a:rPr>
                      <a:t>Chi phí đầu tư ban đầu</a:t>
                    </a:r>
                    <a:r>
                      <a:rPr lang="vi-VN" sz="1100" dirty="0">
                        <a:solidFill>
                          <a:schemeClr val="bg1"/>
                        </a:solidFill>
                      </a:rPr>
                      <a:t>, </a:t>
                    </a:r>
                    <a:r>
                      <a:rPr lang="vi-VN" sz="1800" b="1" dirty="0">
                        <a:solidFill>
                          <a:srgbClr val="FF0000"/>
                        </a:solidFill>
                      </a:rPr>
                      <a:t>14%</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060E-4D29-B7E2-FEB55A7A82E9}"/>
                </c:ext>
              </c:extLst>
            </c:dLbl>
            <c:dLbl>
              <c:idx val="1"/>
              <c:layout>
                <c:manualLayout>
                  <c:x val="-4.1485811705774145E-2"/>
                  <c:y val="-0.14935958005249345"/>
                </c:manualLayout>
              </c:layout>
              <c:tx>
                <c:rich>
                  <a:bodyPr/>
                  <a:lstStyle/>
                  <a:p>
                    <a:r>
                      <a:rPr lang="it-IT" sz="1200" dirty="0">
                        <a:solidFill>
                          <a:schemeClr val="bg1"/>
                        </a:solidFill>
                      </a:rPr>
                      <a:t>Chi phí bảo dưỡng</a:t>
                    </a:r>
                    <a:r>
                      <a:rPr lang="it-IT" sz="1100" dirty="0">
                        <a:solidFill>
                          <a:schemeClr val="bg1"/>
                        </a:solidFill>
                      </a:rPr>
                      <a:t>, </a:t>
                    </a:r>
                    <a:r>
                      <a:rPr lang="it-IT" sz="1800" b="1" dirty="0">
                        <a:solidFill>
                          <a:srgbClr val="FF0000"/>
                        </a:solidFill>
                      </a:rPr>
                      <a:t>3%</a:t>
                    </a:r>
                  </a:p>
                </c:rich>
              </c:tx>
              <c:showLegendKey val="0"/>
              <c:showVal val="1"/>
              <c:showCatName val="1"/>
              <c:showSerName val="0"/>
              <c:showPercent val="0"/>
              <c:showBubbleSize val="0"/>
              <c:extLst>
                <c:ext xmlns:c15="http://schemas.microsoft.com/office/drawing/2012/chart" uri="{CE6537A1-D6FC-4f65-9D91-7224C49458BB}">
                  <c15:layout>
                    <c:manualLayout>
                      <c:w val="0.1985241647775958"/>
                      <c:h val="0.34286731130681708"/>
                    </c:manualLayout>
                  </c15:layout>
                  <c15:showDataLabelsRange val="0"/>
                </c:ext>
                <c:ext xmlns:c16="http://schemas.microsoft.com/office/drawing/2014/chart" uri="{C3380CC4-5D6E-409C-BE32-E72D297353CC}">
                  <c16:uniqueId val="{00000001-060E-4D29-B7E2-FEB55A7A82E9}"/>
                </c:ext>
              </c:extLst>
            </c:dLbl>
            <c:dLbl>
              <c:idx val="2"/>
              <c:layout>
                <c:manualLayout>
                  <c:x val="0.22898859169746605"/>
                  <c:y val="-0.21373804752010528"/>
                </c:manualLayout>
              </c:layout>
              <c:tx>
                <c:rich>
                  <a:bodyPr wrap="square" lIns="38100" tIns="19050" rIns="38100" bIns="19050" anchor="ctr">
                    <a:spAutoFit/>
                  </a:bodyPr>
                  <a:lstStyle/>
                  <a:p>
                    <a:pPr>
                      <a:defRPr sz="1200"/>
                    </a:pPr>
                    <a:r>
                      <a:rPr lang="en-US" sz="1200" dirty="0">
                        <a:solidFill>
                          <a:schemeClr val="tx1"/>
                        </a:solidFill>
                        <a:latin typeface="Arial" pitchFamily="34" charset="0"/>
                        <a:cs typeface="Arial" pitchFamily="34" charset="0"/>
                      </a:rPr>
                      <a:t>Chi phí điện, </a:t>
                    </a:r>
                    <a:r>
                      <a:rPr lang="en-US" sz="1200" b="1" dirty="0">
                        <a:solidFill>
                          <a:srgbClr val="FF0000"/>
                        </a:solidFill>
                        <a:latin typeface="Arial" pitchFamily="34" charset="0"/>
                        <a:cs typeface="Arial" pitchFamily="34" charset="0"/>
                      </a:rPr>
                      <a:t>83%</a:t>
                    </a:r>
                    <a:endParaRPr lang="en-US" sz="1200" b="1" dirty="0">
                      <a:solidFill>
                        <a:srgbClr val="FF0000"/>
                      </a:solidFill>
                    </a:endParaRPr>
                  </a:p>
                </c:rich>
              </c:tx>
              <c:spPr>
                <a:noFill/>
                <a:ln>
                  <a:noFill/>
                </a:ln>
                <a:effectLst/>
              </c:spPr>
              <c:showLegendKey val="0"/>
              <c:showVal val="1"/>
              <c:showCatName val="1"/>
              <c:showSerName val="0"/>
              <c:showPercent val="0"/>
              <c:showBubbleSize val="0"/>
              <c:extLst>
                <c:ext xmlns:c15="http://schemas.microsoft.com/office/drawing/2012/chart" uri="{CE6537A1-D6FC-4f65-9D91-7224C49458BB}">
                  <c15:layout>
                    <c:manualLayout>
                      <c:w val="0.23045047226615181"/>
                      <c:h val="0.23658413095201009"/>
                    </c:manualLayout>
                  </c15:layout>
                  <c15:showDataLabelsRange val="0"/>
                </c:ext>
                <c:ext xmlns:c16="http://schemas.microsoft.com/office/drawing/2014/chart" uri="{C3380CC4-5D6E-409C-BE32-E72D297353CC}">
                  <c16:uniqueId val="{00000002-060E-4D29-B7E2-FEB55A7A82E9}"/>
                </c:ext>
              </c:extLst>
            </c:dLbl>
            <c:spPr>
              <a:noFill/>
              <a:ln>
                <a:noFill/>
              </a:ln>
              <a:effectLst/>
            </c:spPr>
            <c:txPr>
              <a:bodyPr wrap="square" lIns="38100" tIns="19050" rIns="38100" bIns="19050" anchor="ctr">
                <a:spAutoFit/>
              </a:bodyPr>
              <a:lstStyle/>
              <a:p>
                <a:pPr>
                  <a:defRPr sz="9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'[lich giao phong ki thuat.xlsx]Sheet2'!$B$7:$B$9</c:f>
              <c:strCache>
                <c:ptCount val="3"/>
                <c:pt idx="0">
                  <c:v>Chi phí đầu tư ban đầu</c:v>
                </c:pt>
                <c:pt idx="1">
                  <c:v>Chi phí bảo dưỡng</c:v>
                </c:pt>
                <c:pt idx="2">
                  <c:v>Chi phí điện</c:v>
                </c:pt>
              </c:strCache>
            </c:strRef>
          </c:cat>
          <c:val>
            <c:numRef>
              <c:f>'[lich giao phong ki thuat.xlsx]Sheet2'!$C$7:$C$9</c:f>
              <c:numCache>
                <c:formatCode>0%</c:formatCode>
                <c:ptCount val="3"/>
                <c:pt idx="0">
                  <c:v>0.2</c:v>
                </c:pt>
                <c:pt idx="1">
                  <c:v>0.12</c:v>
                </c:pt>
                <c:pt idx="2">
                  <c:v>0.68</c:v>
                </c:pt>
              </c:numCache>
            </c:numRef>
          </c:val>
          <c:extLst>
            <c:ext xmlns:c16="http://schemas.microsoft.com/office/drawing/2014/chart" uri="{C3380CC4-5D6E-409C-BE32-E72D297353CC}">
              <c16:uniqueId val="{00000003-060E-4D29-B7E2-FEB55A7A82E9}"/>
            </c:ext>
          </c:extLst>
        </c:ser>
        <c:dLbls>
          <c:showLegendKey val="0"/>
          <c:showVal val="1"/>
          <c:showCatName val="1"/>
          <c:showSerName val="0"/>
          <c:showPercent val="0"/>
          <c:showBubbleSize val="0"/>
          <c:showLeaderLines val="1"/>
        </c:dLbls>
      </c:pie3DChart>
      <c:spPr>
        <a:noFill/>
      </c:spPr>
    </c:plotArea>
    <c:plotVisOnly val="1"/>
    <c:dispBlanksAs val="gap"/>
    <c:showDLblsOverMax val="0"/>
  </c:chart>
  <c:spPr>
    <a:solidFill>
      <a:srgbClr val="FFFFFF"/>
    </a:solidFill>
  </c:spPr>
  <c:txPr>
    <a:bodyPr/>
    <a:lstStyle/>
    <a:p>
      <a:pPr>
        <a:defRPr sz="1800">
          <a:latin typeface="Arial" panose="020B0604020202020204" pitchFamily="34" charset="0"/>
          <a:cs typeface="Arial" panose="020B0604020202020204" pitchFamily="34" charset="0"/>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DA119A-871F-4C70-8F80-3503B2AF423B}" type="doc">
      <dgm:prSet loTypeId="urn:microsoft.com/office/officeart/2005/8/layout/radial4" loCatId="relationship" qsTypeId="urn:microsoft.com/office/officeart/2005/8/quickstyle/simple1" qsCatId="simple" csTypeId="urn:microsoft.com/office/officeart/2005/8/colors/accent1_1" csCatId="accent1" phldr="1"/>
      <dgm:spPr/>
      <dgm:t>
        <a:bodyPr/>
        <a:lstStyle/>
        <a:p>
          <a:endParaRPr lang="en-US"/>
        </a:p>
      </dgm:t>
    </dgm:pt>
    <dgm:pt modelId="{C6C65664-C414-4C61-AC37-277557BF2613}">
      <dgm:prSet phldrT="[Text]" custT="1"/>
      <dgm:spPr>
        <a:solidFill>
          <a:schemeClr val="accent1">
            <a:lumMod val="75000"/>
          </a:schemeClr>
        </a:solidFill>
      </dgm:spPr>
      <dgm:t>
        <a:bodyPr/>
        <a:lstStyle/>
        <a:p>
          <a:pPr algn="ctr"/>
          <a:r>
            <a:rPr lang="en-US" sz="2000" dirty="0" err="1">
              <a:solidFill>
                <a:schemeClr val="bg1"/>
              </a:solidFill>
              <a:latin typeface="Arial" panose="020B0604020202020204" pitchFamily="34" charset="0"/>
              <a:cs typeface="Arial" panose="020B0604020202020204" pitchFamily="34" charset="0"/>
            </a:rPr>
            <a:t>Cân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bằng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phụ</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tải</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các</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pha</a:t>
          </a:r>
          <a:endParaRPr lang="en-US" sz="2000" dirty="0">
            <a:solidFill>
              <a:schemeClr val="bg1"/>
            </a:solidFill>
            <a:latin typeface="Arial" panose="020B0604020202020204" pitchFamily="34" charset="0"/>
            <a:cs typeface="Arial" panose="020B0604020202020204" pitchFamily="34" charset="0"/>
          </a:endParaRPr>
        </a:p>
      </dgm:t>
    </dgm:pt>
    <dgm:pt modelId="{CE3D7466-5477-453C-9885-9FF2CCC4AE2F}" type="parTrans" cxnId="{66B60C23-8C35-438B-ADE3-A2C66BE129F2}">
      <dgm:prSet/>
      <dgm:spPr/>
      <dgm:t>
        <a:bodyPr/>
        <a:lstStyle/>
        <a:p>
          <a:endParaRPr lang="en-US" sz="2000"/>
        </a:p>
      </dgm:t>
    </dgm:pt>
    <dgm:pt modelId="{D2C83F82-362C-4AA8-B360-0613B770C8EF}" type="sibTrans" cxnId="{66B60C23-8C35-438B-ADE3-A2C66BE129F2}">
      <dgm:prSet/>
      <dgm:spPr/>
      <dgm:t>
        <a:bodyPr/>
        <a:lstStyle/>
        <a:p>
          <a:endParaRPr lang="en-US" sz="2000"/>
        </a:p>
      </dgm:t>
    </dgm:pt>
    <dgm:pt modelId="{5F6283B8-3BE4-499F-8B16-758DB08F562C}">
      <dgm:prSet phldrT="[Text]" custT="1"/>
      <dgm:spPr/>
      <dgm:t>
        <a:bodyPr/>
        <a:lstStyle/>
        <a:p>
          <a:pPr algn="just"/>
          <a:r>
            <a:rPr lang="en-US" sz="2000" dirty="0" err="1">
              <a:latin typeface="Arial" panose="020B0604020202020204" pitchFamily="34" charset="0"/>
              <a:cs typeface="Arial" panose="020B0604020202020204" pitchFamily="34" charset="0"/>
            </a:rPr>
            <a:t>Định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pha</a:t>
          </a:r>
          <a:endParaRPr lang="en-US" sz="2000" dirty="0">
            <a:latin typeface="Arial" panose="020B0604020202020204" pitchFamily="34" charset="0"/>
            <a:cs typeface="Arial" panose="020B0604020202020204" pitchFamily="34" charset="0"/>
          </a:endParaRPr>
        </a:p>
      </dgm:t>
    </dgm:pt>
    <dgm:pt modelId="{18A51A13-D716-429F-99E6-541F4A09DC56}" type="parTrans" cxnId="{55A64FAA-186F-45CB-ABBF-F9890B102551}">
      <dgm:prSet/>
      <dgm:spPr/>
      <dgm:t>
        <a:bodyPr/>
        <a:lstStyle/>
        <a:p>
          <a:endParaRPr lang="en-US" sz="2000"/>
        </a:p>
      </dgm:t>
    </dgm:pt>
    <dgm:pt modelId="{6DCAE347-2A59-4C36-9F62-BCB339445672}" type="sibTrans" cxnId="{55A64FAA-186F-45CB-ABBF-F9890B102551}">
      <dgm:prSet/>
      <dgm:spPr/>
      <dgm:t>
        <a:bodyPr/>
        <a:lstStyle/>
        <a:p>
          <a:endParaRPr lang="en-US" sz="2000"/>
        </a:p>
      </dgm:t>
    </dgm:pt>
    <dgm:pt modelId="{B55D179D-489D-4DF1-8816-2DA57077559D}">
      <dgm:prSet phldrT="[Text]" custT="1"/>
      <dgm:spPr/>
      <dgm:t>
        <a:bodyPr/>
        <a:lstStyle/>
        <a:p>
          <a:pPr algn="just"/>
          <a:r>
            <a:rPr lang="en-US" sz="2000" dirty="0" err="1">
              <a:latin typeface="Arial" panose="020B0604020202020204" pitchFamily="34" charset="0"/>
              <a:cs typeface="Arial" panose="020B0604020202020204" pitchFamily="34" charset="0"/>
            </a:rPr>
            <a:t>Đo</a:t>
          </a:r>
          <a:r>
            <a:rPr lang="en-US" sz="2000" dirty="0">
              <a:latin typeface="Arial" panose="020B0604020202020204" pitchFamily="34" charset="0"/>
              <a:cs typeface="Arial" panose="020B0604020202020204" pitchFamily="34" charset="0"/>
            </a:rPr>
            <a:t> ở </a:t>
          </a:r>
          <a:r>
            <a:rPr lang="en-US" sz="2000" dirty="0" err="1">
              <a:latin typeface="Arial" panose="020B0604020202020204" pitchFamily="34" charset="0"/>
              <a:cs typeface="Arial" panose="020B0604020202020204" pitchFamily="34" charset="0"/>
            </a:rPr>
            <a:t>những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điểm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nhau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ngày</a:t>
          </a:r>
          <a:endParaRPr lang="en-US" sz="2000" dirty="0">
            <a:latin typeface="Arial" panose="020B0604020202020204" pitchFamily="34" charset="0"/>
            <a:cs typeface="Arial" panose="020B0604020202020204" pitchFamily="34" charset="0"/>
          </a:endParaRPr>
        </a:p>
      </dgm:t>
    </dgm:pt>
    <dgm:pt modelId="{EA597443-29EB-439B-9EEB-FC4D6BE49B60}" type="parTrans" cxnId="{BF59282A-949D-42DB-9E67-FFFD821639D3}">
      <dgm:prSet/>
      <dgm:spPr/>
      <dgm:t>
        <a:bodyPr/>
        <a:lstStyle/>
        <a:p>
          <a:endParaRPr lang="en-US" sz="2000"/>
        </a:p>
      </dgm:t>
    </dgm:pt>
    <dgm:pt modelId="{4A5EE071-4045-43DA-9B03-7FD4263893ED}" type="sibTrans" cxnId="{BF59282A-949D-42DB-9E67-FFFD821639D3}">
      <dgm:prSet/>
      <dgm:spPr/>
      <dgm:t>
        <a:bodyPr/>
        <a:lstStyle/>
        <a:p>
          <a:endParaRPr lang="en-US" sz="2000"/>
        </a:p>
      </dgm:t>
    </dgm:pt>
    <dgm:pt modelId="{207E352A-7EA3-436A-BA43-0396FD9581F3}" type="pres">
      <dgm:prSet presAssocID="{54DA119A-871F-4C70-8F80-3503B2AF423B}" presName="cycle" presStyleCnt="0">
        <dgm:presLayoutVars>
          <dgm:chMax val="1"/>
          <dgm:dir/>
          <dgm:animLvl val="ctr"/>
          <dgm:resizeHandles val="exact"/>
        </dgm:presLayoutVars>
      </dgm:prSet>
      <dgm:spPr/>
    </dgm:pt>
    <dgm:pt modelId="{A38526FB-4782-48C0-BEFE-92FEA2BD2869}" type="pres">
      <dgm:prSet presAssocID="{C6C65664-C414-4C61-AC37-277557BF2613}" presName="centerShape" presStyleLbl="node0" presStyleIdx="0" presStyleCnt="1" custScaleX="150385" custScaleY="118572" custLinFactNeighborX="-1459" custLinFactNeighborY="232"/>
      <dgm:spPr/>
    </dgm:pt>
    <dgm:pt modelId="{318AD33A-2FF1-4699-893C-95DB346BE79A}" type="pres">
      <dgm:prSet presAssocID="{18A51A13-D716-429F-99E6-541F4A09DC56}" presName="parTrans" presStyleLbl="bgSibTrans2D1" presStyleIdx="0" presStyleCnt="2" custLinFactY="7021" custLinFactNeighborX="-25277" custLinFactNeighborY="100000" custRadScaleRad="54886"/>
      <dgm:spPr/>
    </dgm:pt>
    <dgm:pt modelId="{1BE52A11-BD9E-4259-A977-105D6688C681}" type="pres">
      <dgm:prSet presAssocID="{5F6283B8-3BE4-499F-8B16-758DB08F562C}" presName="node" presStyleLbl="node1" presStyleIdx="0" presStyleCnt="2" custScaleX="170464" custScaleY="97201" custRadScaleRad="100118" custRadScaleInc="107">
        <dgm:presLayoutVars>
          <dgm:bulletEnabled val="1"/>
        </dgm:presLayoutVars>
      </dgm:prSet>
      <dgm:spPr/>
    </dgm:pt>
    <dgm:pt modelId="{63EBC6F5-8A84-474C-B8C9-A770A8212481}" type="pres">
      <dgm:prSet presAssocID="{EA597443-29EB-439B-9EEB-FC4D6BE49B60}" presName="parTrans" presStyleLbl="bgSibTrans2D1" presStyleIdx="1" presStyleCnt="2" custLinFactY="18037" custLinFactNeighborX="22952" custLinFactNeighborY="100000" custRadScaleRad="54886"/>
      <dgm:spPr/>
    </dgm:pt>
    <dgm:pt modelId="{C5B6B09F-0A4D-4782-8E13-C35EE31DE246}" type="pres">
      <dgm:prSet presAssocID="{B55D179D-489D-4DF1-8816-2DA57077559D}" presName="node" presStyleLbl="node1" presStyleIdx="1" presStyleCnt="2" custScaleX="166612" custRadScaleRad="99897" custRadScaleInc="93">
        <dgm:presLayoutVars>
          <dgm:bulletEnabled val="1"/>
        </dgm:presLayoutVars>
      </dgm:prSet>
      <dgm:spPr/>
    </dgm:pt>
  </dgm:ptLst>
  <dgm:cxnLst>
    <dgm:cxn modelId="{F0590407-29C6-4550-B2DB-FF5FF6C4D65D}" type="presOf" srcId="{18A51A13-D716-429F-99E6-541F4A09DC56}" destId="{318AD33A-2FF1-4699-893C-95DB346BE79A}" srcOrd="0" destOrd="0" presId="urn:microsoft.com/office/officeart/2005/8/layout/radial4"/>
    <dgm:cxn modelId="{2B4E6C0B-E2F1-432B-82B2-A1D11D7D13AE}" type="presOf" srcId="{EA597443-29EB-439B-9EEB-FC4D6BE49B60}" destId="{63EBC6F5-8A84-474C-B8C9-A770A8212481}" srcOrd="0" destOrd="0" presId="urn:microsoft.com/office/officeart/2005/8/layout/radial4"/>
    <dgm:cxn modelId="{38671A1B-8BC6-4735-BA42-98A8EBBC60DB}" type="presOf" srcId="{C6C65664-C414-4C61-AC37-277557BF2613}" destId="{A38526FB-4782-48C0-BEFE-92FEA2BD2869}" srcOrd="0" destOrd="0" presId="urn:microsoft.com/office/officeart/2005/8/layout/radial4"/>
    <dgm:cxn modelId="{222D2F20-B060-4204-BE60-AA9877148C00}" type="presOf" srcId="{54DA119A-871F-4C70-8F80-3503B2AF423B}" destId="{207E352A-7EA3-436A-BA43-0396FD9581F3}" srcOrd="0" destOrd="0" presId="urn:microsoft.com/office/officeart/2005/8/layout/radial4"/>
    <dgm:cxn modelId="{66B60C23-8C35-438B-ADE3-A2C66BE129F2}" srcId="{54DA119A-871F-4C70-8F80-3503B2AF423B}" destId="{C6C65664-C414-4C61-AC37-277557BF2613}" srcOrd="0" destOrd="0" parTransId="{CE3D7466-5477-453C-9885-9FF2CCC4AE2F}" sibTransId="{D2C83F82-362C-4AA8-B360-0613B770C8EF}"/>
    <dgm:cxn modelId="{BF59282A-949D-42DB-9E67-FFFD821639D3}" srcId="{C6C65664-C414-4C61-AC37-277557BF2613}" destId="{B55D179D-489D-4DF1-8816-2DA57077559D}" srcOrd="1" destOrd="0" parTransId="{EA597443-29EB-439B-9EEB-FC4D6BE49B60}" sibTransId="{4A5EE071-4045-43DA-9B03-7FD4263893ED}"/>
    <dgm:cxn modelId="{C83EB17B-0C43-4E4A-A436-90F8A21166CB}" type="presOf" srcId="{5F6283B8-3BE4-499F-8B16-758DB08F562C}" destId="{1BE52A11-BD9E-4259-A977-105D6688C681}" srcOrd="0" destOrd="0" presId="urn:microsoft.com/office/officeart/2005/8/layout/radial4"/>
    <dgm:cxn modelId="{E3F3D396-B3D7-4A33-85D7-3B98604EFECE}" type="presOf" srcId="{B55D179D-489D-4DF1-8816-2DA57077559D}" destId="{C5B6B09F-0A4D-4782-8E13-C35EE31DE246}" srcOrd="0" destOrd="0" presId="urn:microsoft.com/office/officeart/2005/8/layout/radial4"/>
    <dgm:cxn modelId="{55A64FAA-186F-45CB-ABBF-F9890B102551}" srcId="{C6C65664-C414-4C61-AC37-277557BF2613}" destId="{5F6283B8-3BE4-499F-8B16-758DB08F562C}" srcOrd="0" destOrd="0" parTransId="{18A51A13-D716-429F-99E6-541F4A09DC56}" sibTransId="{6DCAE347-2A59-4C36-9F62-BCB339445672}"/>
    <dgm:cxn modelId="{E942C581-F6B8-4CEC-9315-EB206FF5B2DA}" type="presParOf" srcId="{207E352A-7EA3-436A-BA43-0396FD9581F3}" destId="{A38526FB-4782-48C0-BEFE-92FEA2BD2869}" srcOrd="0" destOrd="0" presId="urn:microsoft.com/office/officeart/2005/8/layout/radial4"/>
    <dgm:cxn modelId="{046C95C5-E5C3-4ACA-B8BE-AC9784951BA6}" type="presParOf" srcId="{207E352A-7EA3-436A-BA43-0396FD9581F3}" destId="{318AD33A-2FF1-4699-893C-95DB346BE79A}" srcOrd="1" destOrd="0" presId="urn:microsoft.com/office/officeart/2005/8/layout/radial4"/>
    <dgm:cxn modelId="{81AB47A2-BCAF-4C38-B4D8-DCC60AC9A72C}" type="presParOf" srcId="{207E352A-7EA3-436A-BA43-0396FD9581F3}" destId="{1BE52A11-BD9E-4259-A977-105D6688C681}" srcOrd="2" destOrd="0" presId="urn:microsoft.com/office/officeart/2005/8/layout/radial4"/>
    <dgm:cxn modelId="{128FACDE-31B9-413C-8432-118D7878334E}" type="presParOf" srcId="{207E352A-7EA3-436A-BA43-0396FD9581F3}" destId="{63EBC6F5-8A84-474C-B8C9-A770A8212481}" srcOrd="3" destOrd="0" presId="urn:microsoft.com/office/officeart/2005/8/layout/radial4"/>
    <dgm:cxn modelId="{1692CE0A-2BA2-4DB1-9188-ED8CFD3A8AC7}" type="presParOf" srcId="{207E352A-7EA3-436A-BA43-0396FD9581F3}" destId="{C5B6B09F-0A4D-4782-8E13-C35EE31DE246}"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8526FB-4782-48C0-BEFE-92FEA2BD2869}">
      <dsp:nvSpPr>
        <dsp:cNvPr id="0" name=""/>
        <dsp:cNvSpPr/>
      </dsp:nvSpPr>
      <dsp:spPr>
        <a:xfrm>
          <a:off x="2261360" y="1393382"/>
          <a:ext cx="4234748" cy="3338914"/>
        </a:xfrm>
        <a:prstGeom prst="ellipse">
          <a:avLst/>
        </a:prstGeom>
        <a:solidFill>
          <a:schemeClr val="accent1">
            <a:lumMod val="75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err="1">
              <a:solidFill>
                <a:schemeClr val="bg1"/>
              </a:solidFill>
              <a:latin typeface="Arial" panose="020B0604020202020204" pitchFamily="34" charset="0"/>
              <a:cs typeface="Arial" panose="020B0604020202020204" pitchFamily="34" charset="0"/>
            </a:rPr>
            <a:t>Cân</a:t>
          </a:r>
          <a:r>
            <a:rPr lang="en-US" sz="2000" kern="1200" dirty="0">
              <a:solidFill>
                <a:schemeClr val="bg1"/>
              </a:solidFill>
              <a:latin typeface="Arial" panose="020B0604020202020204" pitchFamily="34" charset="0"/>
              <a:cs typeface="Arial" panose="020B0604020202020204" pitchFamily="34" charset="0"/>
            </a:rPr>
            <a:t> </a:t>
          </a:r>
          <a:r>
            <a:rPr lang="en-US" sz="2000" kern="1200" dirty="0" err="1">
              <a:solidFill>
                <a:schemeClr val="bg1"/>
              </a:solidFill>
              <a:latin typeface="Arial" panose="020B0604020202020204" pitchFamily="34" charset="0"/>
              <a:cs typeface="Arial" panose="020B0604020202020204" pitchFamily="34" charset="0"/>
            </a:rPr>
            <a:t>bằng</a:t>
          </a:r>
          <a:r>
            <a:rPr lang="en-US" sz="2000" kern="1200" dirty="0">
              <a:solidFill>
                <a:schemeClr val="bg1"/>
              </a:solidFill>
              <a:latin typeface="Arial" panose="020B0604020202020204" pitchFamily="34" charset="0"/>
              <a:cs typeface="Arial" panose="020B0604020202020204" pitchFamily="34" charset="0"/>
            </a:rPr>
            <a:t> </a:t>
          </a:r>
          <a:r>
            <a:rPr lang="en-US" sz="2000" kern="1200" dirty="0" err="1">
              <a:solidFill>
                <a:schemeClr val="bg1"/>
              </a:solidFill>
              <a:latin typeface="Arial" panose="020B0604020202020204" pitchFamily="34" charset="0"/>
              <a:cs typeface="Arial" panose="020B0604020202020204" pitchFamily="34" charset="0"/>
            </a:rPr>
            <a:t>phụ</a:t>
          </a:r>
          <a:r>
            <a:rPr lang="en-US" sz="2000" kern="1200" dirty="0">
              <a:solidFill>
                <a:schemeClr val="bg1"/>
              </a:solidFill>
              <a:latin typeface="Arial" panose="020B0604020202020204" pitchFamily="34" charset="0"/>
              <a:cs typeface="Arial" panose="020B0604020202020204" pitchFamily="34" charset="0"/>
            </a:rPr>
            <a:t> </a:t>
          </a:r>
          <a:r>
            <a:rPr lang="en-US" sz="2000" kern="1200" dirty="0" err="1">
              <a:solidFill>
                <a:schemeClr val="bg1"/>
              </a:solidFill>
              <a:latin typeface="Arial" panose="020B0604020202020204" pitchFamily="34" charset="0"/>
              <a:cs typeface="Arial" panose="020B0604020202020204" pitchFamily="34" charset="0"/>
            </a:rPr>
            <a:t>tải</a:t>
          </a:r>
          <a:r>
            <a:rPr lang="en-US" sz="2000" kern="1200" dirty="0">
              <a:solidFill>
                <a:schemeClr val="bg1"/>
              </a:solidFill>
              <a:latin typeface="Arial" panose="020B0604020202020204" pitchFamily="34" charset="0"/>
              <a:cs typeface="Arial" panose="020B0604020202020204" pitchFamily="34" charset="0"/>
            </a:rPr>
            <a:t> </a:t>
          </a:r>
          <a:r>
            <a:rPr lang="en-US" sz="2000" kern="1200" dirty="0" err="1">
              <a:solidFill>
                <a:schemeClr val="bg1"/>
              </a:solidFill>
              <a:latin typeface="Arial" panose="020B0604020202020204" pitchFamily="34" charset="0"/>
              <a:cs typeface="Arial" panose="020B0604020202020204" pitchFamily="34" charset="0"/>
            </a:rPr>
            <a:t>các</a:t>
          </a:r>
          <a:r>
            <a:rPr lang="en-US" sz="2000" kern="1200" dirty="0">
              <a:solidFill>
                <a:schemeClr val="bg1"/>
              </a:solidFill>
              <a:latin typeface="Arial" panose="020B0604020202020204" pitchFamily="34" charset="0"/>
              <a:cs typeface="Arial" panose="020B0604020202020204" pitchFamily="34" charset="0"/>
            </a:rPr>
            <a:t> </a:t>
          </a:r>
          <a:r>
            <a:rPr lang="en-US" sz="2000" kern="1200" dirty="0" err="1">
              <a:solidFill>
                <a:schemeClr val="bg1"/>
              </a:solidFill>
              <a:latin typeface="Arial" panose="020B0604020202020204" pitchFamily="34" charset="0"/>
              <a:cs typeface="Arial" panose="020B0604020202020204" pitchFamily="34" charset="0"/>
            </a:rPr>
            <a:t>pha</a:t>
          </a:r>
          <a:endParaRPr lang="en-US" sz="2000" kern="1200" dirty="0">
            <a:solidFill>
              <a:schemeClr val="bg1"/>
            </a:solidFill>
            <a:latin typeface="Arial" panose="020B0604020202020204" pitchFamily="34" charset="0"/>
            <a:cs typeface="Arial" panose="020B0604020202020204" pitchFamily="34" charset="0"/>
          </a:endParaRPr>
        </a:p>
      </dsp:txBody>
      <dsp:txXfrm>
        <a:off x="2881524" y="1882355"/>
        <a:ext cx="2994420" cy="2360968"/>
      </dsp:txXfrm>
    </dsp:sp>
    <dsp:sp modelId="{318AD33A-2FF1-4699-893C-95DB346BE79A}">
      <dsp:nvSpPr>
        <dsp:cNvPr id="0" name=""/>
        <dsp:cNvSpPr/>
      </dsp:nvSpPr>
      <dsp:spPr>
        <a:xfrm rot="12958941">
          <a:off x="902474" y="1867114"/>
          <a:ext cx="1592988" cy="80254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E52A11-BD9E-4259-A977-105D6688C681}">
      <dsp:nvSpPr>
        <dsp:cNvPr id="0" name=""/>
        <dsp:cNvSpPr/>
      </dsp:nvSpPr>
      <dsp:spPr>
        <a:xfrm>
          <a:off x="-822969" y="-98577"/>
          <a:ext cx="4560152" cy="2080211"/>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just" defTabSz="889000">
            <a:lnSpc>
              <a:spcPct val="90000"/>
            </a:lnSpc>
            <a:spcBef>
              <a:spcPct val="0"/>
            </a:spcBef>
            <a:spcAft>
              <a:spcPct val="35000"/>
            </a:spcAft>
            <a:buNone/>
          </a:pPr>
          <a:r>
            <a:rPr lang="en-US" sz="2000" kern="1200" dirty="0" err="1">
              <a:latin typeface="Arial" panose="020B0604020202020204" pitchFamily="34" charset="0"/>
              <a:cs typeface="Arial" panose="020B0604020202020204" pitchFamily="34" charset="0"/>
            </a:rPr>
            <a:t>Định</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kỳ</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đo</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dòng</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dây</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trung</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tính</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dòng</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pha</a:t>
          </a:r>
          <a:endParaRPr lang="en-US" sz="2000" kern="1200" dirty="0">
            <a:latin typeface="Arial" panose="020B0604020202020204" pitchFamily="34" charset="0"/>
            <a:cs typeface="Arial" panose="020B0604020202020204" pitchFamily="34" charset="0"/>
          </a:endParaRPr>
        </a:p>
      </dsp:txBody>
      <dsp:txXfrm>
        <a:off x="-762042" y="-37650"/>
        <a:ext cx="4438298" cy="1958357"/>
      </dsp:txXfrm>
    </dsp:sp>
    <dsp:sp modelId="{63EBC6F5-8A84-474C-B8C9-A770A8212481}">
      <dsp:nvSpPr>
        <dsp:cNvPr id="0" name=""/>
        <dsp:cNvSpPr/>
      </dsp:nvSpPr>
      <dsp:spPr>
        <a:xfrm rot="19561149">
          <a:off x="6323198" y="1980791"/>
          <a:ext cx="1741332" cy="80254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5B6B09F-0A4D-4782-8E13-C35EE31DE246}">
      <dsp:nvSpPr>
        <dsp:cNvPr id="0" name=""/>
        <dsp:cNvSpPr/>
      </dsp:nvSpPr>
      <dsp:spPr>
        <a:xfrm>
          <a:off x="5287618" y="-121919"/>
          <a:ext cx="4457106" cy="2140112"/>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just" defTabSz="889000">
            <a:lnSpc>
              <a:spcPct val="90000"/>
            </a:lnSpc>
            <a:spcBef>
              <a:spcPct val="0"/>
            </a:spcBef>
            <a:spcAft>
              <a:spcPct val="35000"/>
            </a:spcAft>
            <a:buNone/>
          </a:pPr>
          <a:r>
            <a:rPr lang="en-US" sz="2000" kern="1200" dirty="0" err="1">
              <a:latin typeface="Arial" panose="020B0604020202020204" pitchFamily="34" charset="0"/>
              <a:cs typeface="Arial" panose="020B0604020202020204" pitchFamily="34" charset="0"/>
            </a:rPr>
            <a:t>Đo</a:t>
          </a:r>
          <a:r>
            <a:rPr lang="en-US" sz="2000" kern="1200" dirty="0">
              <a:latin typeface="Arial" panose="020B0604020202020204" pitchFamily="34" charset="0"/>
              <a:cs typeface="Arial" panose="020B0604020202020204" pitchFamily="34" charset="0"/>
            </a:rPr>
            <a:t> ở </a:t>
          </a:r>
          <a:r>
            <a:rPr lang="en-US" sz="2000" kern="1200" dirty="0" err="1">
              <a:latin typeface="Arial" panose="020B0604020202020204" pitchFamily="34" charset="0"/>
              <a:cs typeface="Arial" panose="020B0604020202020204" pitchFamily="34" charset="0"/>
            </a:rPr>
            <a:t>những</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thời</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điểm</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khác</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nhau</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trong</a:t>
          </a:r>
          <a:r>
            <a:rPr lang="en-US" sz="2000" kern="1200" dirty="0">
              <a:latin typeface="Arial" panose="020B0604020202020204" pitchFamily="34" charset="0"/>
              <a:cs typeface="Arial" panose="020B0604020202020204" pitchFamily="34" charset="0"/>
            </a:rPr>
            <a:t> </a:t>
          </a:r>
          <a:r>
            <a:rPr lang="en-US" sz="2000" kern="1200" dirty="0" err="1">
              <a:latin typeface="Arial" panose="020B0604020202020204" pitchFamily="34" charset="0"/>
              <a:cs typeface="Arial" panose="020B0604020202020204" pitchFamily="34" charset="0"/>
            </a:rPr>
            <a:t>ngày</a:t>
          </a:r>
          <a:endParaRPr lang="en-US" sz="2000" kern="1200" dirty="0">
            <a:latin typeface="Arial" panose="020B0604020202020204" pitchFamily="34" charset="0"/>
            <a:cs typeface="Arial" panose="020B0604020202020204" pitchFamily="34" charset="0"/>
          </a:endParaRPr>
        </a:p>
      </dsp:txBody>
      <dsp:txXfrm>
        <a:off x="5350300" y="-59237"/>
        <a:ext cx="4331742" cy="201474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3338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54FB435A-9E58-51D7-C4DC-2F4EBA9FAD5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7F5BC5C2-2523-DA47-8944-0A08AC42D21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6A972AF-BA2F-2DB9-FADA-225D4CAF0711}"/>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1200FF31-7803-09FE-BD61-626A23537379}"/>
              </a:ext>
            </a:extLst>
          </p:cNvPr>
          <p:cNvSpPr>
            <a:spLocks noGrp="1"/>
          </p:cNvSpPr>
          <p:nvPr>
            <p:ph type="ftr" sz="quarter" idx="4"/>
          </p:nvPr>
        </p:nvSpPr>
        <p:spPr/>
        <p:txBody>
          <a:bodyPr/>
          <a:lstStyle/>
          <a:p>
            <a:pPr>
              <a:defRPr/>
            </a:pPr>
            <a:endParaRPr lang="en-US"/>
          </a:p>
        </p:txBody>
      </p:sp>
      <p:sp>
        <p:nvSpPr>
          <p:cNvPr id="44038" name="Slide Number Placeholder 5">
            <a:extLst>
              <a:ext uri="{FF2B5EF4-FFF2-40B4-BE49-F238E27FC236}">
                <a16:creationId xmlns:a16="http://schemas.microsoft.com/office/drawing/2014/main" id="{ED7DC87A-6C6D-60E6-3246-7A918C462D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4327BAA-FDC0-4C50-BFFC-A2232996FE8D}" type="slidenum">
              <a:rPr lang="en-US" altLang="en-US" smtClean="0"/>
              <a:pPr/>
              <a:t>11</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89C282BC-0D8A-DA71-3508-6AE6B96211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40AF5FB-2AE4-F679-9FD4-049A29BFC8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D9C83110-300A-E863-D701-7C0468CEA877}"/>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C8120D9A-9DF3-6E98-FEE5-10CB7B570DAA}"/>
              </a:ext>
            </a:extLst>
          </p:cNvPr>
          <p:cNvSpPr>
            <a:spLocks noGrp="1"/>
          </p:cNvSpPr>
          <p:nvPr>
            <p:ph type="ftr" sz="quarter" idx="4"/>
          </p:nvPr>
        </p:nvSpPr>
        <p:spPr/>
        <p:txBody>
          <a:bodyPr/>
          <a:lstStyle/>
          <a:p>
            <a:pPr>
              <a:defRPr/>
            </a:pPr>
            <a:endParaRPr lang="en-US"/>
          </a:p>
        </p:txBody>
      </p:sp>
      <p:sp>
        <p:nvSpPr>
          <p:cNvPr id="46086" name="Slide Number Placeholder 5">
            <a:extLst>
              <a:ext uri="{FF2B5EF4-FFF2-40B4-BE49-F238E27FC236}">
                <a16:creationId xmlns:a16="http://schemas.microsoft.com/office/drawing/2014/main" id="{853CD370-B4BF-34AF-22A1-450A22C626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E4A8CDF-5468-4EFE-9EC3-FDDAD68A56FF}" type="slidenum">
              <a:rPr lang="en-US" altLang="en-US" smtClean="0"/>
              <a:pPr/>
              <a:t>12</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F564FED2-6F1C-3F0A-5FF2-73993EF05A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A9AEDE81-103C-F699-72BC-9CEAF4AD7791}"/>
              </a:ext>
            </a:extLst>
          </p:cNvPr>
          <p:cNvSpPr>
            <a:spLocks noGrp="1" noChangeArrowheads="1"/>
          </p:cNvSpPr>
          <p:nvPr>
            <p:ph type="body" idx="1"/>
          </p:nvPr>
        </p:nvSpPr>
        <p:spPr bwMode="auto">
          <a:xfrm>
            <a:off x="701675" y="3508375"/>
            <a:ext cx="6049963" cy="4319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a:t>Giới thiệu bảng tra dung l</a:t>
            </a:r>
            <a:r>
              <a:rPr lang="vi-VN" altLang="en-US"/>
              <a:t>ượ</a:t>
            </a:r>
            <a:r>
              <a:rPr lang="en-US" altLang="en-US"/>
              <a:t>ng bù </a:t>
            </a:r>
            <a:r>
              <a:rPr lang="vi-VN" altLang="en-US"/>
              <a:t>đượ</a:t>
            </a:r>
            <a:r>
              <a:rPr lang="en-US" altLang="en-US"/>
              <a:t>c cung cấp trong tài liệu học viên/</a:t>
            </a:r>
            <a:r>
              <a:rPr lang="vi-VN" altLang="en-US" i="1"/>
              <a:t> Introducing the compensation capacity lookup table provided in the delegates materials</a:t>
            </a:r>
            <a:endParaRPr lang="en-US" altLang="en-US"/>
          </a:p>
          <a:p>
            <a:pPr eaLnBrk="1" hangingPunct="1">
              <a:lnSpc>
                <a:spcPct val="90000"/>
              </a:lnSpc>
              <a:spcBef>
                <a:spcPct val="0"/>
              </a:spcBef>
            </a:pPr>
            <a:r>
              <a:rPr lang="en-US" altLang="en-US"/>
              <a:t>Ví dụ: </a:t>
            </a:r>
            <a:r>
              <a:rPr lang="vi-VN" altLang="en-US"/>
              <a:t>xí nghiệp có P = 0,9 MW; Q = 0,8 MVAr (ứng với cos</a:t>
            </a:r>
            <a:r>
              <a:rPr lang="vi-VN" altLang="en-US">
                <a:sym typeface="Symbol" panose="05050102010706020507" pitchFamily="18" charset="2"/>
              </a:rPr>
              <a:t> = 0,75). Nếu đặt tụ nâng cos lên 0,95 thì sau bao lâu sẽ lấy được vốn? (biết Tmax = 4500 h). Giả sử là khi cos = (0,8-0,9) thì tiền điện là 700 đ/kWh, còn khi cos lớn hơn 0,9 thì giá tiền điện giảm 1% cho mỗi trị cos tăng 0,01 và ngược lại khi cos nhỏ hơn 0,9 thì giá tiền điện tăng 1% cho mỗi trị cos giảm 0,01</a:t>
            </a:r>
          </a:p>
          <a:p>
            <a:pPr eaLnBrk="1" hangingPunct="1">
              <a:lnSpc>
                <a:spcPct val="90000"/>
              </a:lnSpc>
              <a:spcBef>
                <a:spcPct val="0"/>
              </a:spcBef>
            </a:pPr>
            <a:r>
              <a:rPr lang="vi-VN" altLang="en-US" i="1"/>
              <a:t>For example: an enterprise has P = 0.9 MW; Q = 0.8 MVAr (corresponding to cos</a:t>
            </a:r>
            <a:r>
              <a:rPr lang="vi-VN" altLang="en-US" i="1">
                <a:sym typeface="Symbol" panose="05050102010706020507" pitchFamily="18" charset="2"/>
              </a:rPr>
              <a:t></a:t>
            </a:r>
            <a:r>
              <a:rPr lang="vi-VN" altLang="en-US" i="1"/>
              <a:t> = 0.75). If we set the capacitor to raise cos</a:t>
            </a:r>
            <a:r>
              <a:rPr lang="vi-VN" altLang="en-US" i="1">
                <a:sym typeface="Symbol" panose="05050102010706020507" pitchFamily="18" charset="2"/>
              </a:rPr>
              <a:t></a:t>
            </a:r>
            <a:r>
              <a:rPr lang="vi-VN" altLang="en-US" i="1"/>
              <a:t> to 0.95, how long will it take to get the capital back? (know Tmax = 4500 h). Suppose that when cos</a:t>
            </a:r>
            <a:r>
              <a:rPr lang="vi-VN" altLang="en-US" i="1">
                <a:sym typeface="Symbol" panose="05050102010706020507" pitchFamily="18" charset="2"/>
              </a:rPr>
              <a:t></a:t>
            </a:r>
            <a:r>
              <a:rPr lang="vi-VN" altLang="en-US" i="1"/>
              <a:t> = (0.8-0.9), the electricity bill is 700 VND/kWh, and when cos</a:t>
            </a:r>
            <a:r>
              <a:rPr lang="vi-VN" altLang="en-US" i="1">
                <a:sym typeface="Symbol" panose="05050102010706020507" pitchFamily="18" charset="2"/>
              </a:rPr>
              <a:t></a:t>
            </a:r>
            <a:r>
              <a:rPr lang="vi-VN" altLang="en-US" i="1"/>
              <a:t> is greater than 0.9, the electricity price decreases by 1% for each 0.01 increase in cos</a:t>
            </a:r>
            <a:r>
              <a:rPr lang="vi-VN" altLang="en-US" i="1">
                <a:sym typeface="Symbol" panose="05050102010706020507" pitchFamily="18" charset="2"/>
              </a:rPr>
              <a:t></a:t>
            </a:r>
            <a:r>
              <a:rPr lang="vi-VN" altLang="en-US" i="1"/>
              <a:t> And vice versa, when cos</a:t>
            </a:r>
            <a:r>
              <a:rPr lang="vi-VN" altLang="en-US" i="1">
                <a:sym typeface="Symbol" panose="05050102010706020507" pitchFamily="18" charset="2"/>
              </a:rPr>
              <a:t></a:t>
            </a:r>
            <a:r>
              <a:rPr lang="vi-VN" altLang="en-US" i="1"/>
              <a:t> is less than 0.9, the electricity price increases by 1% for each decrease in cos</a:t>
            </a:r>
            <a:r>
              <a:rPr lang="vi-VN" altLang="en-US" i="1">
                <a:sym typeface="Symbol" panose="05050102010706020507" pitchFamily="18" charset="2"/>
              </a:rPr>
              <a:t></a:t>
            </a:r>
            <a:r>
              <a:rPr lang="vi-VN" altLang="en-US" i="1"/>
              <a:t> of 0.01.</a:t>
            </a:r>
            <a:endParaRPr lang="en-US" altLang="en-US">
              <a:sym typeface="Symbol" panose="05050102010706020507" pitchFamily="18" charset="2"/>
            </a:endParaRPr>
          </a:p>
          <a:p>
            <a:pPr eaLnBrk="1" hangingPunct="1">
              <a:lnSpc>
                <a:spcPct val="90000"/>
              </a:lnSpc>
              <a:spcBef>
                <a:spcPct val="0"/>
              </a:spcBef>
            </a:pPr>
            <a:r>
              <a:rPr lang="en-US" altLang="en-US"/>
              <a:t>	</a:t>
            </a:r>
            <a:r>
              <a:rPr lang="vi-VN" altLang="en-US"/>
              <a:t>Dung lượng tụ cần đặt</a:t>
            </a:r>
            <a:r>
              <a:rPr lang="en-US" altLang="en-US"/>
              <a:t>/</a:t>
            </a:r>
            <a:r>
              <a:rPr lang="vi-VN" altLang="en-US" i="1"/>
              <a:t> Capacitor capacity required:</a:t>
            </a:r>
            <a:endParaRPr lang="en-US" altLang="en-US"/>
          </a:p>
          <a:p>
            <a:pPr eaLnBrk="1" hangingPunct="1">
              <a:lnSpc>
                <a:spcPct val="90000"/>
              </a:lnSpc>
              <a:spcBef>
                <a:spcPct val="0"/>
              </a:spcBef>
            </a:pPr>
            <a:r>
              <a:rPr lang="vi-VN" altLang="en-US" i="1"/>
              <a:t>          QC = P(tg</a:t>
            </a:r>
            <a:r>
              <a:rPr lang="vi-VN" altLang="en-US" i="1">
                <a:sym typeface="Symbol" panose="05050102010706020507" pitchFamily="18" charset="2"/>
              </a:rPr>
              <a:t>1 – tg2) với tg1, tg2 là tangen trước và sau khi bù</a:t>
            </a:r>
          </a:p>
          <a:p>
            <a:pPr eaLnBrk="1" hangingPunct="1">
              <a:lnSpc>
                <a:spcPct val="90000"/>
              </a:lnSpc>
              <a:spcBef>
                <a:spcPct val="0"/>
              </a:spcBef>
            </a:pPr>
            <a:r>
              <a:rPr lang="vi-VN" altLang="en-US" i="1"/>
              <a:t>QC = P(tg</a:t>
            </a:r>
            <a:r>
              <a:rPr lang="vi-VN" altLang="en-US" i="1">
                <a:sym typeface="Symbol" panose="05050102010706020507" pitchFamily="18" charset="2"/>
              </a:rPr>
              <a:t></a:t>
            </a:r>
            <a:r>
              <a:rPr lang="vi-VN" altLang="en-US" i="1"/>
              <a:t>1 – tg</a:t>
            </a:r>
            <a:r>
              <a:rPr lang="vi-VN" altLang="en-US" i="1">
                <a:sym typeface="Symbol" panose="05050102010706020507" pitchFamily="18" charset="2"/>
              </a:rPr>
              <a:t></a:t>
            </a:r>
            <a:r>
              <a:rPr lang="vi-VN" altLang="en-US" i="1"/>
              <a:t>2) with tg</a:t>
            </a:r>
            <a:r>
              <a:rPr lang="vi-VN" altLang="en-US" i="1">
                <a:sym typeface="Symbol" panose="05050102010706020507" pitchFamily="18" charset="2"/>
              </a:rPr>
              <a:t></a:t>
            </a:r>
            <a:r>
              <a:rPr lang="vi-VN" altLang="en-US" i="1"/>
              <a:t>1, tg</a:t>
            </a:r>
            <a:r>
              <a:rPr lang="vi-VN" altLang="en-US" i="1">
                <a:sym typeface="Symbol" panose="05050102010706020507" pitchFamily="18" charset="2"/>
              </a:rPr>
              <a:t></a:t>
            </a:r>
            <a:r>
              <a:rPr lang="vi-VN" altLang="en-US" i="1"/>
              <a:t>2 being the tangen before and after compensation</a:t>
            </a:r>
            <a:endParaRPr lang="vi-VN" altLang="en-US" i="1">
              <a:sym typeface="Symbol" panose="05050102010706020507" pitchFamily="18" charset="2"/>
            </a:endParaRPr>
          </a:p>
          <a:p>
            <a:pPr eaLnBrk="1" hangingPunct="1">
              <a:lnSpc>
                <a:spcPct val="90000"/>
              </a:lnSpc>
              <a:spcBef>
                <a:spcPct val="0"/>
              </a:spcBef>
            </a:pPr>
            <a:r>
              <a:rPr lang="en-US" altLang="en-US"/>
              <a:t>			</a:t>
            </a:r>
            <a:r>
              <a:rPr lang="en-US" altLang="en-US" i="1"/>
              <a:t>QC = P(0,89 – 0,33) = 0,5 MVAr</a:t>
            </a:r>
          </a:p>
          <a:p>
            <a:pPr eaLnBrk="1" hangingPunct="1">
              <a:lnSpc>
                <a:spcPct val="90000"/>
              </a:lnSpc>
              <a:spcBef>
                <a:spcPct val="0"/>
              </a:spcBef>
            </a:pPr>
            <a:r>
              <a:rPr lang="en-US" altLang="en-US"/>
              <a:t>	</a:t>
            </a:r>
            <a:r>
              <a:rPr lang="vi-VN" altLang="en-US"/>
              <a:t>Nếu lắp 2 bộ tụ 240 kVAr tổng số tiền đầu tư là</a:t>
            </a:r>
            <a:r>
              <a:rPr lang="en-US" altLang="en-US"/>
              <a:t>: 26.460.000*2 = 52.920.000 </a:t>
            </a:r>
            <a:r>
              <a:rPr lang="vi-VN" altLang="en-US"/>
              <a:t>đ</a:t>
            </a:r>
          </a:p>
          <a:p>
            <a:pPr eaLnBrk="1" hangingPunct="1">
              <a:lnSpc>
                <a:spcPct val="90000"/>
              </a:lnSpc>
              <a:spcBef>
                <a:spcPct val="0"/>
              </a:spcBef>
            </a:pPr>
            <a:r>
              <a:rPr lang="vi-VN" altLang="en-US" i="1"/>
              <a:t>If installing 2 sets of 240 kVAr capacitors, the total investment amount is: 26,460,000*2 = 52,920,000 VND</a:t>
            </a:r>
            <a:endParaRPr lang="en-US" altLang="en-US"/>
          </a:p>
          <a:p>
            <a:pPr eaLnBrk="1" hangingPunct="1">
              <a:lnSpc>
                <a:spcPct val="90000"/>
              </a:lnSpc>
              <a:spcBef>
                <a:spcPct val="0"/>
              </a:spcBef>
            </a:pPr>
            <a:r>
              <a:rPr lang="en-US" altLang="en-US"/>
              <a:t>	</a:t>
            </a:r>
            <a:r>
              <a:rPr lang="vi-VN" altLang="en-US"/>
              <a:t>Với hệ số cos</a:t>
            </a:r>
            <a:r>
              <a:rPr lang="vi-VN" altLang="en-US">
                <a:sym typeface="Symbol" panose="05050102010706020507" pitchFamily="18" charset="2"/>
              </a:rPr>
              <a:t> = 0,75, giá tiền điện hiện tại là: 700đ (1 + 5%) = 735 đ/kWh</a:t>
            </a:r>
          </a:p>
          <a:p>
            <a:pPr eaLnBrk="1" hangingPunct="1">
              <a:lnSpc>
                <a:spcPct val="90000"/>
              </a:lnSpc>
              <a:spcBef>
                <a:spcPct val="0"/>
              </a:spcBef>
            </a:pPr>
            <a:r>
              <a:rPr lang="vi-VN" altLang="en-US" i="1"/>
              <a:t>With the coefficient cos</a:t>
            </a:r>
            <a:r>
              <a:rPr lang="vi-VN" altLang="en-US" i="1">
                <a:sym typeface="Symbol" panose="05050102010706020507" pitchFamily="18" charset="2"/>
              </a:rPr>
              <a:t></a:t>
            </a:r>
            <a:r>
              <a:rPr lang="vi-VN" altLang="en-US" i="1"/>
              <a:t> = 0.75, the current electricity price is: 700 VND (1 + 5%) = 735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Nếu như nâng cos</a:t>
            </a:r>
            <a:r>
              <a:rPr lang="vi-VN" altLang="en-US">
                <a:sym typeface="Symbol" panose="05050102010706020507" pitchFamily="18" charset="2"/>
              </a:rPr>
              <a:t> lên 0,95, giá điện là: 665 đ/kWh</a:t>
            </a:r>
          </a:p>
          <a:p>
            <a:pPr eaLnBrk="1" hangingPunct="1">
              <a:lnSpc>
                <a:spcPct val="90000"/>
              </a:lnSpc>
              <a:spcBef>
                <a:spcPct val="0"/>
              </a:spcBef>
            </a:pPr>
            <a:r>
              <a:rPr lang="vi-VN" altLang="en-US" i="1"/>
              <a:t>If cos</a:t>
            </a:r>
            <a:r>
              <a:rPr lang="vi-VN" altLang="en-US" i="1">
                <a:sym typeface="Symbol" panose="05050102010706020507" pitchFamily="18" charset="2"/>
              </a:rPr>
              <a:t></a:t>
            </a:r>
            <a:r>
              <a:rPr lang="vi-VN" altLang="en-US" i="1"/>
              <a:t> is raised to 0.95, the electricity price is: 665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Với </a:t>
            </a:r>
            <a:r>
              <a:rPr lang="vi-VN" altLang="en-US" i="1"/>
              <a:t>Tmax = 4500 h, số tiền phải trả trước khi đặt tụ trong một năm là</a:t>
            </a:r>
          </a:p>
          <a:p>
            <a:pPr eaLnBrk="1" hangingPunct="1">
              <a:lnSpc>
                <a:spcPct val="90000"/>
              </a:lnSpc>
              <a:spcBef>
                <a:spcPct val="0"/>
              </a:spcBef>
            </a:pPr>
            <a:r>
              <a:rPr lang="vi-VN" altLang="en-US" i="1"/>
              <a:t>With Tmax = 4500 h, the amount to be paid before placing the capacitor for one year is</a:t>
            </a:r>
          </a:p>
          <a:p>
            <a:pPr eaLnBrk="1" hangingPunct="1">
              <a:lnSpc>
                <a:spcPct val="90000"/>
              </a:lnSpc>
              <a:spcBef>
                <a:spcPct val="0"/>
              </a:spcBef>
            </a:pPr>
            <a:r>
              <a:rPr lang="pl-PL" altLang="en-US"/>
              <a:t>		</a:t>
            </a:r>
            <a:r>
              <a:rPr lang="pl-PL" altLang="en-US" i="1"/>
              <a:t>Z1 = 4500 * 0,9 * 1000 * 735 = 2.976.750.000 đ</a:t>
            </a:r>
          </a:p>
          <a:p>
            <a:pPr eaLnBrk="1" hangingPunct="1">
              <a:lnSpc>
                <a:spcPct val="90000"/>
              </a:lnSpc>
              <a:spcBef>
                <a:spcPct val="0"/>
              </a:spcBef>
            </a:pPr>
            <a:r>
              <a:rPr lang="en-US" altLang="en-US"/>
              <a:t>	</a:t>
            </a:r>
            <a:r>
              <a:rPr lang="vi-VN" altLang="en-US"/>
              <a:t>Sau khi đặt tụ, số tiền điện phải trả trong năm là: (chưa tính giảm tổn thất)</a:t>
            </a:r>
          </a:p>
          <a:p>
            <a:pPr eaLnBrk="1" hangingPunct="1">
              <a:lnSpc>
                <a:spcPct val="90000"/>
              </a:lnSpc>
              <a:spcBef>
                <a:spcPct val="0"/>
              </a:spcBef>
            </a:pPr>
            <a:r>
              <a:rPr lang="vi-VN" altLang="en-US" i="1"/>
              <a:t>After placing the capacitor, the amount of electricity to be paid during the year is: (excluding loss reduction)</a:t>
            </a:r>
            <a:endParaRPr lang="vi-VN" altLang="en-US"/>
          </a:p>
          <a:p>
            <a:pPr eaLnBrk="1" hangingPunct="1">
              <a:lnSpc>
                <a:spcPct val="90000"/>
              </a:lnSpc>
              <a:spcBef>
                <a:spcPct val="0"/>
              </a:spcBef>
            </a:pPr>
            <a:r>
              <a:rPr lang="pl-PL" altLang="en-US"/>
              <a:t>		</a:t>
            </a:r>
            <a:r>
              <a:rPr lang="pl-PL" altLang="en-US" i="1"/>
              <a:t>Z2 = 4500*  0,9 * 1000*  665 = 2.693.250.000 đ</a:t>
            </a:r>
            <a:endParaRPr lang="en-US" altLang="en-US" i="1"/>
          </a:p>
          <a:p>
            <a:pPr eaLnBrk="1" hangingPunct="1">
              <a:lnSpc>
                <a:spcPct val="90000"/>
              </a:lnSpc>
              <a:spcBef>
                <a:spcPct val="0"/>
              </a:spcBef>
            </a:pPr>
            <a:r>
              <a:rPr lang="en-US" altLang="en-US" i="1"/>
              <a:t>	</a:t>
            </a:r>
            <a:r>
              <a:rPr lang="vi-VN" altLang="en-US"/>
              <a:t>Thời gian hoàn vốn là hơn 2 tháng/</a:t>
            </a:r>
            <a:r>
              <a:rPr lang="vi-VN" altLang="en-US" i="1"/>
              <a:t> Payback period is more than 2 months.</a:t>
            </a:r>
            <a:endParaRPr lang="vi-VN" altLang="en-US"/>
          </a:p>
          <a:p>
            <a:pPr eaLnBrk="1" hangingPunct="1">
              <a:lnSpc>
                <a:spcPct val="90000"/>
              </a:lnSpc>
              <a:spcBef>
                <a:spcPct val="0"/>
              </a:spcBef>
            </a:pPr>
            <a:endParaRPr lang="vi-VN" altLang="en-US" i="1"/>
          </a:p>
          <a:p>
            <a:pPr eaLnBrk="1" hangingPunct="1">
              <a:lnSpc>
                <a:spcPct val="90000"/>
              </a:lnSpc>
              <a:spcBef>
                <a:spcPct val="0"/>
              </a:spcBef>
            </a:pPr>
            <a:endParaRPr lang="vi-VN" altLang="en-US" i="1"/>
          </a:p>
        </p:txBody>
      </p:sp>
      <p:sp>
        <p:nvSpPr>
          <p:cNvPr id="48132" name="Slide Number Placeholder 3">
            <a:extLst>
              <a:ext uri="{FF2B5EF4-FFF2-40B4-BE49-F238E27FC236}">
                <a16:creationId xmlns:a16="http://schemas.microsoft.com/office/drawing/2014/main" id="{C4241A1E-5AD8-20F3-58B3-ABEAF9372E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B577950-602B-49D4-B0FC-CAD41BE245E5}" type="slidenum">
              <a:rPr lang="en-US" altLang="en-US" sz="1200" smtClean="0">
                <a:cs typeface="ヒラギノ角ゴ Pro W3"/>
              </a:rPr>
              <a:pPr>
                <a:spcBef>
                  <a:spcPct val="0"/>
                </a:spcBef>
              </a:pPr>
              <a:t>13</a:t>
            </a:fld>
            <a:endParaRPr lang="en-US" altLang="en-US" sz="1200">
              <a:cs typeface="ヒラギノ角ゴ Pro W3"/>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F564FED2-6F1C-3F0A-5FF2-73993EF05A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A9AEDE81-103C-F699-72BC-9CEAF4AD7791}"/>
              </a:ext>
            </a:extLst>
          </p:cNvPr>
          <p:cNvSpPr>
            <a:spLocks noGrp="1" noChangeArrowheads="1"/>
          </p:cNvSpPr>
          <p:nvPr>
            <p:ph type="body" idx="1"/>
          </p:nvPr>
        </p:nvSpPr>
        <p:spPr bwMode="auto">
          <a:xfrm>
            <a:off x="701675" y="3508375"/>
            <a:ext cx="6049963" cy="4319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a:t>Giới thiệu bảng tra dung l</a:t>
            </a:r>
            <a:r>
              <a:rPr lang="vi-VN" altLang="en-US"/>
              <a:t>ượ</a:t>
            </a:r>
            <a:r>
              <a:rPr lang="en-US" altLang="en-US"/>
              <a:t>ng bù </a:t>
            </a:r>
            <a:r>
              <a:rPr lang="vi-VN" altLang="en-US"/>
              <a:t>đượ</a:t>
            </a:r>
            <a:r>
              <a:rPr lang="en-US" altLang="en-US"/>
              <a:t>c cung cấp trong tài liệu học viên/</a:t>
            </a:r>
            <a:r>
              <a:rPr lang="vi-VN" altLang="en-US" i="1"/>
              <a:t> Introducing the compensation capacity lookup table provided in the delegates materials</a:t>
            </a:r>
            <a:endParaRPr lang="en-US" altLang="en-US"/>
          </a:p>
          <a:p>
            <a:pPr eaLnBrk="1" hangingPunct="1">
              <a:lnSpc>
                <a:spcPct val="90000"/>
              </a:lnSpc>
              <a:spcBef>
                <a:spcPct val="0"/>
              </a:spcBef>
            </a:pPr>
            <a:r>
              <a:rPr lang="en-US" altLang="en-US"/>
              <a:t>Ví dụ: </a:t>
            </a:r>
            <a:r>
              <a:rPr lang="vi-VN" altLang="en-US"/>
              <a:t>xí nghiệp có P = 0,9 MW; Q = 0,8 MVAr (ứng với cos</a:t>
            </a:r>
            <a:r>
              <a:rPr lang="vi-VN" altLang="en-US">
                <a:sym typeface="Symbol" panose="05050102010706020507" pitchFamily="18" charset="2"/>
              </a:rPr>
              <a:t> = 0,75). Nếu đặt tụ nâng cos lên 0,95 thì sau bao lâu sẽ lấy được vốn? (biết Tmax = 4500 h). Giả sử là khi cos = (0,8-0,9) thì tiền điện là 700 đ/kWh, còn khi cos lớn hơn 0,9 thì giá tiền điện giảm 1% cho mỗi trị cos tăng 0,01 và ngược lại khi cos nhỏ hơn 0,9 thì giá tiền điện tăng 1% cho mỗi trị cos giảm 0,01</a:t>
            </a:r>
          </a:p>
          <a:p>
            <a:pPr eaLnBrk="1" hangingPunct="1">
              <a:lnSpc>
                <a:spcPct val="90000"/>
              </a:lnSpc>
              <a:spcBef>
                <a:spcPct val="0"/>
              </a:spcBef>
            </a:pPr>
            <a:r>
              <a:rPr lang="vi-VN" altLang="en-US" i="1"/>
              <a:t>For example: an enterprise has P = 0.9 MW; Q = 0.8 MVAr (corresponding to cos</a:t>
            </a:r>
            <a:r>
              <a:rPr lang="vi-VN" altLang="en-US" i="1">
                <a:sym typeface="Symbol" panose="05050102010706020507" pitchFamily="18" charset="2"/>
              </a:rPr>
              <a:t></a:t>
            </a:r>
            <a:r>
              <a:rPr lang="vi-VN" altLang="en-US" i="1"/>
              <a:t> = 0.75). If we set the capacitor to raise cos</a:t>
            </a:r>
            <a:r>
              <a:rPr lang="vi-VN" altLang="en-US" i="1">
                <a:sym typeface="Symbol" panose="05050102010706020507" pitchFamily="18" charset="2"/>
              </a:rPr>
              <a:t></a:t>
            </a:r>
            <a:r>
              <a:rPr lang="vi-VN" altLang="en-US" i="1"/>
              <a:t> to 0.95, how long will it take to get the capital back? (know Tmax = 4500 h). Suppose that when cos</a:t>
            </a:r>
            <a:r>
              <a:rPr lang="vi-VN" altLang="en-US" i="1">
                <a:sym typeface="Symbol" panose="05050102010706020507" pitchFamily="18" charset="2"/>
              </a:rPr>
              <a:t></a:t>
            </a:r>
            <a:r>
              <a:rPr lang="vi-VN" altLang="en-US" i="1"/>
              <a:t> = (0.8-0.9), the electricity bill is 700 VND/kWh, and when cos</a:t>
            </a:r>
            <a:r>
              <a:rPr lang="vi-VN" altLang="en-US" i="1">
                <a:sym typeface="Symbol" panose="05050102010706020507" pitchFamily="18" charset="2"/>
              </a:rPr>
              <a:t></a:t>
            </a:r>
            <a:r>
              <a:rPr lang="vi-VN" altLang="en-US" i="1"/>
              <a:t> is greater than 0.9, the electricity price decreases by 1% for each 0.01 increase in cos</a:t>
            </a:r>
            <a:r>
              <a:rPr lang="vi-VN" altLang="en-US" i="1">
                <a:sym typeface="Symbol" panose="05050102010706020507" pitchFamily="18" charset="2"/>
              </a:rPr>
              <a:t></a:t>
            </a:r>
            <a:r>
              <a:rPr lang="vi-VN" altLang="en-US" i="1"/>
              <a:t> And vice versa, when cos</a:t>
            </a:r>
            <a:r>
              <a:rPr lang="vi-VN" altLang="en-US" i="1">
                <a:sym typeface="Symbol" panose="05050102010706020507" pitchFamily="18" charset="2"/>
              </a:rPr>
              <a:t></a:t>
            </a:r>
            <a:r>
              <a:rPr lang="vi-VN" altLang="en-US" i="1"/>
              <a:t> is less than 0.9, the electricity price increases by 1% for each decrease in cos</a:t>
            </a:r>
            <a:r>
              <a:rPr lang="vi-VN" altLang="en-US" i="1">
                <a:sym typeface="Symbol" panose="05050102010706020507" pitchFamily="18" charset="2"/>
              </a:rPr>
              <a:t></a:t>
            </a:r>
            <a:r>
              <a:rPr lang="vi-VN" altLang="en-US" i="1"/>
              <a:t> of 0.01.</a:t>
            </a:r>
            <a:endParaRPr lang="en-US" altLang="en-US">
              <a:sym typeface="Symbol" panose="05050102010706020507" pitchFamily="18" charset="2"/>
            </a:endParaRPr>
          </a:p>
          <a:p>
            <a:pPr eaLnBrk="1" hangingPunct="1">
              <a:lnSpc>
                <a:spcPct val="90000"/>
              </a:lnSpc>
              <a:spcBef>
                <a:spcPct val="0"/>
              </a:spcBef>
            </a:pPr>
            <a:r>
              <a:rPr lang="en-US" altLang="en-US"/>
              <a:t>	</a:t>
            </a:r>
            <a:r>
              <a:rPr lang="vi-VN" altLang="en-US"/>
              <a:t>Dung lượng tụ cần đặt</a:t>
            </a:r>
            <a:r>
              <a:rPr lang="en-US" altLang="en-US"/>
              <a:t>/</a:t>
            </a:r>
            <a:r>
              <a:rPr lang="vi-VN" altLang="en-US" i="1"/>
              <a:t> Capacitor capacity required:</a:t>
            </a:r>
            <a:endParaRPr lang="en-US" altLang="en-US"/>
          </a:p>
          <a:p>
            <a:pPr eaLnBrk="1" hangingPunct="1">
              <a:lnSpc>
                <a:spcPct val="90000"/>
              </a:lnSpc>
              <a:spcBef>
                <a:spcPct val="0"/>
              </a:spcBef>
            </a:pPr>
            <a:r>
              <a:rPr lang="vi-VN" altLang="en-US" i="1"/>
              <a:t>          QC = P(tg</a:t>
            </a:r>
            <a:r>
              <a:rPr lang="vi-VN" altLang="en-US" i="1">
                <a:sym typeface="Symbol" panose="05050102010706020507" pitchFamily="18" charset="2"/>
              </a:rPr>
              <a:t>1 – tg2) với tg1, tg2 là tangen trước và sau khi bù</a:t>
            </a:r>
          </a:p>
          <a:p>
            <a:pPr eaLnBrk="1" hangingPunct="1">
              <a:lnSpc>
                <a:spcPct val="90000"/>
              </a:lnSpc>
              <a:spcBef>
                <a:spcPct val="0"/>
              </a:spcBef>
            </a:pPr>
            <a:r>
              <a:rPr lang="vi-VN" altLang="en-US" i="1"/>
              <a:t>QC = P(tg</a:t>
            </a:r>
            <a:r>
              <a:rPr lang="vi-VN" altLang="en-US" i="1">
                <a:sym typeface="Symbol" panose="05050102010706020507" pitchFamily="18" charset="2"/>
              </a:rPr>
              <a:t></a:t>
            </a:r>
            <a:r>
              <a:rPr lang="vi-VN" altLang="en-US" i="1"/>
              <a:t>1 – tg</a:t>
            </a:r>
            <a:r>
              <a:rPr lang="vi-VN" altLang="en-US" i="1">
                <a:sym typeface="Symbol" panose="05050102010706020507" pitchFamily="18" charset="2"/>
              </a:rPr>
              <a:t></a:t>
            </a:r>
            <a:r>
              <a:rPr lang="vi-VN" altLang="en-US" i="1"/>
              <a:t>2) with tg</a:t>
            </a:r>
            <a:r>
              <a:rPr lang="vi-VN" altLang="en-US" i="1">
                <a:sym typeface="Symbol" panose="05050102010706020507" pitchFamily="18" charset="2"/>
              </a:rPr>
              <a:t></a:t>
            </a:r>
            <a:r>
              <a:rPr lang="vi-VN" altLang="en-US" i="1"/>
              <a:t>1, tg</a:t>
            </a:r>
            <a:r>
              <a:rPr lang="vi-VN" altLang="en-US" i="1">
                <a:sym typeface="Symbol" panose="05050102010706020507" pitchFamily="18" charset="2"/>
              </a:rPr>
              <a:t></a:t>
            </a:r>
            <a:r>
              <a:rPr lang="vi-VN" altLang="en-US" i="1"/>
              <a:t>2 being the tangen before and after compensation</a:t>
            </a:r>
            <a:endParaRPr lang="vi-VN" altLang="en-US" i="1">
              <a:sym typeface="Symbol" panose="05050102010706020507" pitchFamily="18" charset="2"/>
            </a:endParaRPr>
          </a:p>
          <a:p>
            <a:pPr eaLnBrk="1" hangingPunct="1">
              <a:lnSpc>
                <a:spcPct val="90000"/>
              </a:lnSpc>
              <a:spcBef>
                <a:spcPct val="0"/>
              </a:spcBef>
            </a:pPr>
            <a:r>
              <a:rPr lang="en-US" altLang="en-US"/>
              <a:t>			</a:t>
            </a:r>
            <a:r>
              <a:rPr lang="en-US" altLang="en-US" i="1"/>
              <a:t>QC = P(0,89 – 0,33) = 0,5 MVAr</a:t>
            </a:r>
          </a:p>
          <a:p>
            <a:pPr eaLnBrk="1" hangingPunct="1">
              <a:lnSpc>
                <a:spcPct val="90000"/>
              </a:lnSpc>
              <a:spcBef>
                <a:spcPct val="0"/>
              </a:spcBef>
            </a:pPr>
            <a:r>
              <a:rPr lang="en-US" altLang="en-US"/>
              <a:t>	</a:t>
            </a:r>
            <a:r>
              <a:rPr lang="vi-VN" altLang="en-US"/>
              <a:t>Nếu lắp 2 bộ tụ 240 kVAr tổng số tiền đầu tư là</a:t>
            </a:r>
            <a:r>
              <a:rPr lang="en-US" altLang="en-US"/>
              <a:t>: 26.460.000*2 = 52.920.000 </a:t>
            </a:r>
            <a:r>
              <a:rPr lang="vi-VN" altLang="en-US"/>
              <a:t>đ</a:t>
            </a:r>
          </a:p>
          <a:p>
            <a:pPr eaLnBrk="1" hangingPunct="1">
              <a:lnSpc>
                <a:spcPct val="90000"/>
              </a:lnSpc>
              <a:spcBef>
                <a:spcPct val="0"/>
              </a:spcBef>
            </a:pPr>
            <a:r>
              <a:rPr lang="vi-VN" altLang="en-US" i="1"/>
              <a:t>If installing 2 sets of 240 kVAr capacitors, the total investment amount is: 26,460,000*2 = 52,920,000 VND</a:t>
            </a:r>
            <a:endParaRPr lang="en-US" altLang="en-US"/>
          </a:p>
          <a:p>
            <a:pPr eaLnBrk="1" hangingPunct="1">
              <a:lnSpc>
                <a:spcPct val="90000"/>
              </a:lnSpc>
              <a:spcBef>
                <a:spcPct val="0"/>
              </a:spcBef>
            </a:pPr>
            <a:r>
              <a:rPr lang="en-US" altLang="en-US"/>
              <a:t>	</a:t>
            </a:r>
            <a:r>
              <a:rPr lang="vi-VN" altLang="en-US"/>
              <a:t>Với hệ số cos</a:t>
            </a:r>
            <a:r>
              <a:rPr lang="vi-VN" altLang="en-US">
                <a:sym typeface="Symbol" panose="05050102010706020507" pitchFamily="18" charset="2"/>
              </a:rPr>
              <a:t> = 0,75, giá tiền điện hiện tại là: 700đ (1 + 5%) = 735 đ/kWh</a:t>
            </a:r>
          </a:p>
          <a:p>
            <a:pPr eaLnBrk="1" hangingPunct="1">
              <a:lnSpc>
                <a:spcPct val="90000"/>
              </a:lnSpc>
              <a:spcBef>
                <a:spcPct val="0"/>
              </a:spcBef>
            </a:pPr>
            <a:r>
              <a:rPr lang="vi-VN" altLang="en-US" i="1"/>
              <a:t>With the coefficient cos</a:t>
            </a:r>
            <a:r>
              <a:rPr lang="vi-VN" altLang="en-US" i="1">
                <a:sym typeface="Symbol" panose="05050102010706020507" pitchFamily="18" charset="2"/>
              </a:rPr>
              <a:t></a:t>
            </a:r>
            <a:r>
              <a:rPr lang="vi-VN" altLang="en-US" i="1"/>
              <a:t> = 0.75, the current electricity price is: 700 VND (1 + 5%) = 735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Nếu như nâng cos</a:t>
            </a:r>
            <a:r>
              <a:rPr lang="vi-VN" altLang="en-US">
                <a:sym typeface="Symbol" panose="05050102010706020507" pitchFamily="18" charset="2"/>
              </a:rPr>
              <a:t> lên 0,95, giá điện là: 665 đ/kWh</a:t>
            </a:r>
          </a:p>
          <a:p>
            <a:pPr eaLnBrk="1" hangingPunct="1">
              <a:lnSpc>
                <a:spcPct val="90000"/>
              </a:lnSpc>
              <a:spcBef>
                <a:spcPct val="0"/>
              </a:spcBef>
            </a:pPr>
            <a:r>
              <a:rPr lang="vi-VN" altLang="en-US" i="1"/>
              <a:t>If cos</a:t>
            </a:r>
            <a:r>
              <a:rPr lang="vi-VN" altLang="en-US" i="1">
                <a:sym typeface="Symbol" panose="05050102010706020507" pitchFamily="18" charset="2"/>
              </a:rPr>
              <a:t></a:t>
            </a:r>
            <a:r>
              <a:rPr lang="vi-VN" altLang="en-US" i="1"/>
              <a:t> is raised to 0.95, the electricity price is: 665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Với </a:t>
            </a:r>
            <a:r>
              <a:rPr lang="vi-VN" altLang="en-US" i="1"/>
              <a:t>Tmax = 4500 h, số tiền phải trả trước khi đặt tụ trong một năm là</a:t>
            </a:r>
          </a:p>
          <a:p>
            <a:pPr eaLnBrk="1" hangingPunct="1">
              <a:lnSpc>
                <a:spcPct val="90000"/>
              </a:lnSpc>
              <a:spcBef>
                <a:spcPct val="0"/>
              </a:spcBef>
            </a:pPr>
            <a:r>
              <a:rPr lang="vi-VN" altLang="en-US" i="1"/>
              <a:t>With Tmax = 4500 h, the amount to be paid before placing the capacitor for one year is</a:t>
            </a:r>
          </a:p>
          <a:p>
            <a:pPr eaLnBrk="1" hangingPunct="1">
              <a:lnSpc>
                <a:spcPct val="90000"/>
              </a:lnSpc>
              <a:spcBef>
                <a:spcPct val="0"/>
              </a:spcBef>
            </a:pPr>
            <a:r>
              <a:rPr lang="pl-PL" altLang="en-US"/>
              <a:t>		</a:t>
            </a:r>
            <a:r>
              <a:rPr lang="pl-PL" altLang="en-US" i="1"/>
              <a:t>Z1 = 4500 * 0,9 * 1000 * 735 = 2.976.750.000 đ</a:t>
            </a:r>
          </a:p>
          <a:p>
            <a:pPr eaLnBrk="1" hangingPunct="1">
              <a:lnSpc>
                <a:spcPct val="90000"/>
              </a:lnSpc>
              <a:spcBef>
                <a:spcPct val="0"/>
              </a:spcBef>
            </a:pPr>
            <a:r>
              <a:rPr lang="en-US" altLang="en-US"/>
              <a:t>	</a:t>
            </a:r>
            <a:r>
              <a:rPr lang="vi-VN" altLang="en-US"/>
              <a:t>Sau khi đặt tụ, số tiền điện phải trả trong năm là: (chưa tính giảm tổn thất)</a:t>
            </a:r>
          </a:p>
          <a:p>
            <a:pPr eaLnBrk="1" hangingPunct="1">
              <a:lnSpc>
                <a:spcPct val="90000"/>
              </a:lnSpc>
              <a:spcBef>
                <a:spcPct val="0"/>
              </a:spcBef>
            </a:pPr>
            <a:r>
              <a:rPr lang="vi-VN" altLang="en-US" i="1"/>
              <a:t>After placing the capacitor, the amount of electricity to be paid during the year is: (excluding loss reduction)</a:t>
            </a:r>
            <a:endParaRPr lang="vi-VN" altLang="en-US"/>
          </a:p>
          <a:p>
            <a:pPr eaLnBrk="1" hangingPunct="1">
              <a:lnSpc>
                <a:spcPct val="90000"/>
              </a:lnSpc>
              <a:spcBef>
                <a:spcPct val="0"/>
              </a:spcBef>
            </a:pPr>
            <a:r>
              <a:rPr lang="pl-PL" altLang="en-US"/>
              <a:t>		</a:t>
            </a:r>
            <a:r>
              <a:rPr lang="pl-PL" altLang="en-US" i="1"/>
              <a:t>Z2 = 4500*  0,9 * 1000*  665 = 2.693.250.000 đ</a:t>
            </a:r>
            <a:endParaRPr lang="en-US" altLang="en-US" i="1"/>
          </a:p>
          <a:p>
            <a:pPr eaLnBrk="1" hangingPunct="1">
              <a:lnSpc>
                <a:spcPct val="90000"/>
              </a:lnSpc>
              <a:spcBef>
                <a:spcPct val="0"/>
              </a:spcBef>
            </a:pPr>
            <a:r>
              <a:rPr lang="en-US" altLang="en-US" i="1"/>
              <a:t>	</a:t>
            </a:r>
            <a:r>
              <a:rPr lang="vi-VN" altLang="en-US"/>
              <a:t>Thời gian hoàn vốn là hơn 2 tháng/</a:t>
            </a:r>
            <a:r>
              <a:rPr lang="vi-VN" altLang="en-US" i="1"/>
              <a:t> Payback period is more than 2 months.</a:t>
            </a:r>
            <a:endParaRPr lang="vi-VN" altLang="en-US"/>
          </a:p>
          <a:p>
            <a:pPr eaLnBrk="1" hangingPunct="1">
              <a:lnSpc>
                <a:spcPct val="90000"/>
              </a:lnSpc>
              <a:spcBef>
                <a:spcPct val="0"/>
              </a:spcBef>
            </a:pPr>
            <a:endParaRPr lang="vi-VN" altLang="en-US" i="1"/>
          </a:p>
          <a:p>
            <a:pPr eaLnBrk="1" hangingPunct="1">
              <a:lnSpc>
                <a:spcPct val="90000"/>
              </a:lnSpc>
              <a:spcBef>
                <a:spcPct val="0"/>
              </a:spcBef>
            </a:pPr>
            <a:endParaRPr lang="vi-VN" altLang="en-US" i="1"/>
          </a:p>
        </p:txBody>
      </p:sp>
      <p:sp>
        <p:nvSpPr>
          <p:cNvPr id="48132" name="Slide Number Placeholder 3">
            <a:extLst>
              <a:ext uri="{FF2B5EF4-FFF2-40B4-BE49-F238E27FC236}">
                <a16:creationId xmlns:a16="http://schemas.microsoft.com/office/drawing/2014/main" id="{C4241A1E-5AD8-20F3-58B3-ABEAF9372E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B577950-602B-49D4-B0FC-CAD41BE245E5}" type="slidenum">
              <a:rPr lang="en-US" altLang="en-US" sz="1200" smtClean="0">
                <a:cs typeface="ヒラギノ角ゴ Pro W3"/>
              </a:rPr>
              <a:pPr>
                <a:spcBef>
                  <a:spcPct val="0"/>
                </a:spcBef>
              </a:pPr>
              <a:t>14</a:t>
            </a:fld>
            <a:endParaRPr lang="en-US" altLang="en-US" sz="1200">
              <a:cs typeface="ヒラギノ角ゴ Pro W3"/>
            </a:endParaRPr>
          </a:p>
        </p:txBody>
      </p:sp>
    </p:spTree>
    <p:extLst>
      <p:ext uri="{BB962C8B-B14F-4D97-AF65-F5344CB8AC3E}">
        <p14:creationId xmlns:p14="http://schemas.microsoft.com/office/powerpoint/2010/main" val="2486675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A062D338-DD07-496E-5DE8-14EBD2359E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59F79F61-DAF5-9FC4-AC07-796CD7F1963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3A2BFB63-40DF-89D0-BA72-C65DCEFA9131}"/>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4F2E0B7D-F28E-08D9-9883-D41DB7F918A4}"/>
              </a:ext>
            </a:extLst>
          </p:cNvPr>
          <p:cNvSpPr>
            <a:spLocks noGrp="1"/>
          </p:cNvSpPr>
          <p:nvPr>
            <p:ph type="ftr" sz="quarter" idx="4"/>
          </p:nvPr>
        </p:nvSpPr>
        <p:spPr/>
        <p:txBody>
          <a:bodyPr/>
          <a:lstStyle/>
          <a:p>
            <a:pPr>
              <a:defRPr/>
            </a:pPr>
            <a:endParaRPr lang="en-US"/>
          </a:p>
        </p:txBody>
      </p:sp>
      <p:sp>
        <p:nvSpPr>
          <p:cNvPr id="50182" name="Slide Number Placeholder 5">
            <a:extLst>
              <a:ext uri="{FF2B5EF4-FFF2-40B4-BE49-F238E27FC236}">
                <a16:creationId xmlns:a16="http://schemas.microsoft.com/office/drawing/2014/main" id="{E44DB451-4115-32B7-CCDD-B56743046D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D82BFB3-71F5-436D-A6FD-BC1D7864CEB8}" type="slidenum">
              <a:rPr lang="en-US" altLang="en-US" smtClean="0"/>
              <a:pPr/>
              <a:t>15</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3AF5C409-5E3B-DD82-EBAC-E6707A2DAB5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780A6560-F3F1-637A-CA9D-51FE66237F8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F259A705-E104-2259-D29E-508FE8DCB05C}"/>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CF624970-25FD-0A42-80AD-0AF4C3D04F56}"/>
              </a:ext>
            </a:extLst>
          </p:cNvPr>
          <p:cNvSpPr>
            <a:spLocks noGrp="1"/>
          </p:cNvSpPr>
          <p:nvPr>
            <p:ph type="ftr" sz="quarter" idx="4"/>
          </p:nvPr>
        </p:nvSpPr>
        <p:spPr/>
        <p:txBody>
          <a:bodyPr/>
          <a:lstStyle/>
          <a:p>
            <a:pPr>
              <a:defRPr/>
            </a:pPr>
            <a:endParaRPr lang="en-US"/>
          </a:p>
        </p:txBody>
      </p:sp>
      <p:sp>
        <p:nvSpPr>
          <p:cNvPr id="52230" name="Slide Number Placeholder 5">
            <a:extLst>
              <a:ext uri="{FF2B5EF4-FFF2-40B4-BE49-F238E27FC236}">
                <a16:creationId xmlns:a16="http://schemas.microsoft.com/office/drawing/2014/main" id="{8EA850BD-501D-566E-645E-4FDE4A50ECE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9A111AD-3329-4F74-B486-BF0CE129C1A7}" type="slidenum">
              <a:rPr lang="en-US" altLang="en-US" smtClean="0"/>
              <a:pPr/>
              <a:t>16</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D4B16A36-7679-DDF6-F087-59CDF3D62E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B7CDA0B7-32FF-1F42-9A80-012824F15D8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B92DEF8E-D9F4-4B31-146F-D6B686CC343E}"/>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FB9EAD04-7E25-4FE4-E4EA-CE0A8A4A7A7E}"/>
              </a:ext>
            </a:extLst>
          </p:cNvPr>
          <p:cNvSpPr>
            <a:spLocks noGrp="1"/>
          </p:cNvSpPr>
          <p:nvPr>
            <p:ph type="ftr" sz="quarter" idx="4"/>
          </p:nvPr>
        </p:nvSpPr>
        <p:spPr/>
        <p:txBody>
          <a:bodyPr/>
          <a:lstStyle/>
          <a:p>
            <a:pPr>
              <a:defRPr/>
            </a:pPr>
            <a:endParaRPr lang="en-US"/>
          </a:p>
        </p:txBody>
      </p:sp>
      <p:sp>
        <p:nvSpPr>
          <p:cNvPr id="54278" name="Slide Number Placeholder 5">
            <a:extLst>
              <a:ext uri="{FF2B5EF4-FFF2-40B4-BE49-F238E27FC236}">
                <a16:creationId xmlns:a16="http://schemas.microsoft.com/office/drawing/2014/main" id="{FB994D5F-D7FC-9986-7E7D-162470C3F95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16C984-112B-45C3-A342-7305AEA88189}" type="slidenum">
              <a:rPr lang="en-US" altLang="en-US" smtClean="0"/>
              <a:pPr/>
              <a:t>17</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960341BB-07ED-B493-2689-324491BBB2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a:extLst>
              <a:ext uri="{FF2B5EF4-FFF2-40B4-BE49-F238E27FC236}">
                <a16:creationId xmlns:a16="http://schemas.microsoft.com/office/drawing/2014/main" id="{E44E4CDF-F75C-2883-B75A-C965C27778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DBEE2-65E9-BD4D-BC82-C6DF477FBE94}"/>
            </a:ext>
          </a:extLst>
        </p:cNvPr>
        <p:cNvGrpSpPr/>
        <p:nvPr/>
      </p:nvGrpSpPr>
      <p:grpSpPr>
        <a:xfrm>
          <a:off x="0" y="0"/>
          <a:ext cx="0" cy="0"/>
          <a:chOff x="0" y="0"/>
          <a:chExt cx="0" cy="0"/>
        </a:xfrm>
      </p:grpSpPr>
      <p:sp>
        <p:nvSpPr>
          <p:cNvPr id="56322" name="Rectangle 2">
            <a:extLst>
              <a:ext uri="{FF2B5EF4-FFF2-40B4-BE49-F238E27FC236}">
                <a16:creationId xmlns:a16="http://schemas.microsoft.com/office/drawing/2014/main" id="{3488B28B-F1EA-D534-C858-8EE70A031A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a:extLst>
              <a:ext uri="{FF2B5EF4-FFF2-40B4-BE49-F238E27FC236}">
                <a16:creationId xmlns:a16="http://schemas.microsoft.com/office/drawing/2014/main" id="{314AD5C8-1EDC-3B63-DDCF-790E617FEF2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a:cs typeface="Arial" panose="020B0604020202020204" pitchFamily="34" charset="0"/>
            </a:endParaRPr>
          </a:p>
        </p:txBody>
      </p:sp>
    </p:spTree>
    <p:extLst>
      <p:ext uri="{BB962C8B-B14F-4D97-AF65-F5344CB8AC3E}">
        <p14:creationId xmlns:p14="http://schemas.microsoft.com/office/powerpoint/2010/main" val="2838428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797D3E90-9875-4F10-6179-13300A990F6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1EEECB94-9CEE-0F05-4AF6-4694D070270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3BEBDBBB-DF5C-4649-7FC0-79AD8EAAC9B2}"/>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B21D6FB4-FA04-55C4-1652-5B66B701314F}"/>
              </a:ext>
            </a:extLst>
          </p:cNvPr>
          <p:cNvSpPr>
            <a:spLocks noGrp="1"/>
          </p:cNvSpPr>
          <p:nvPr>
            <p:ph type="ftr" sz="quarter" idx="4"/>
          </p:nvPr>
        </p:nvSpPr>
        <p:spPr/>
        <p:txBody>
          <a:bodyPr/>
          <a:lstStyle/>
          <a:p>
            <a:pPr>
              <a:defRPr/>
            </a:pPr>
            <a:endParaRPr lang="en-US"/>
          </a:p>
        </p:txBody>
      </p:sp>
      <p:sp>
        <p:nvSpPr>
          <p:cNvPr id="59398" name="Slide Number Placeholder 5">
            <a:extLst>
              <a:ext uri="{FF2B5EF4-FFF2-40B4-BE49-F238E27FC236}">
                <a16:creationId xmlns:a16="http://schemas.microsoft.com/office/drawing/2014/main" id="{EE1FAFAF-7EBE-1D55-AD15-2950894A50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C087621-8AEB-4E89-942B-8D2A01002645}" type="slidenum">
              <a:rPr lang="en-US" altLang="en-US" smtClean="0"/>
              <a:pPr/>
              <a:t>21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4A85446-8036-BF39-E4D5-5A3FB3C452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FFFE3409-7BB7-FB9A-16BE-ECD67001AE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B8E88E5-E2AE-69E7-71C5-CBBBCDF0B3C4}"/>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BAABC3E5-7807-273A-B06C-F81C4C9D4002}"/>
              </a:ext>
            </a:extLst>
          </p:cNvPr>
          <p:cNvSpPr>
            <a:spLocks noGrp="1"/>
          </p:cNvSpPr>
          <p:nvPr>
            <p:ph type="ftr" sz="quarter" idx="4"/>
          </p:nvPr>
        </p:nvSpPr>
        <p:spPr/>
        <p:txBody>
          <a:bodyPr/>
          <a:lstStyle/>
          <a:p>
            <a:pPr>
              <a:defRPr/>
            </a:pPr>
            <a:endParaRPr lang="en-US"/>
          </a:p>
        </p:txBody>
      </p:sp>
      <p:sp>
        <p:nvSpPr>
          <p:cNvPr id="27654" name="Slide Number Placeholder 5">
            <a:extLst>
              <a:ext uri="{FF2B5EF4-FFF2-40B4-BE49-F238E27FC236}">
                <a16:creationId xmlns:a16="http://schemas.microsoft.com/office/drawing/2014/main" id="{DF7E0041-B60D-B52D-E60B-C14896001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46D16A-CA6C-4FB6-B240-10BE83D65BEF}" type="slidenum">
              <a:rPr lang="en-US" altLang="en-US" smtClean="0"/>
              <a:pPr/>
              <a:t>3</a:t>
            </a:fld>
            <a:endParaRPr lang="en-US" altLang="en-US"/>
          </a:p>
        </p:txBody>
      </p:sp>
    </p:spTree>
    <p:extLst>
      <p:ext uri="{BB962C8B-B14F-4D97-AF65-F5344CB8AC3E}">
        <p14:creationId xmlns:p14="http://schemas.microsoft.com/office/powerpoint/2010/main" val="2811028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22</a:t>
            </a:fld>
            <a:endParaRPr lang="en-US" altLang="en-US"/>
          </a:p>
        </p:txBody>
      </p:sp>
    </p:spTree>
    <p:extLst>
      <p:ext uri="{BB962C8B-B14F-4D97-AF65-F5344CB8AC3E}">
        <p14:creationId xmlns:p14="http://schemas.microsoft.com/office/powerpoint/2010/main" val="15059656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23</a:t>
            </a:fld>
            <a:endParaRPr lang="en-US" altLang="en-US"/>
          </a:p>
        </p:txBody>
      </p:sp>
    </p:spTree>
    <p:extLst>
      <p:ext uri="{BB962C8B-B14F-4D97-AF65-F5344CB8AC3E}">
        <p14:creationId xmlns:p14="http://schemas.microsoft.com/office/powerpoint/2010/main" val="20773711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24</a:t>
            </a:fld>
            <a:endParaRPr lang="en-US" altLang="en-US"/>
          </a:p>
        </p:txBody>
      </p:sp>
    </p:spTree>
    <p:extLst>
      <p:ext uri="{BB962C8B-B14F-4D97-AF65-F5344CB8AC3E}">
        <p14:creationId xmlns:p14="http://schemas.microsoft.com/office/powerpoint/2010/main" val="24764367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25</a:t>
            </a:fld>
            <a:endParaRPr lang="en-US" altLang="en-US"/>
          </a:p>
        </p:txBody>
      </p:sp>
    </p:spTree>
    <p:extLst>
      <p:ext uri="{BB962C8B-B14F-4D97-AF65-F5344CB8AC3E}">
        <p14:creationId xmlns:p14="http://schemas.microsoft.com/office/powerpoint/2010/main" val="93745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26</a:t>
            </a:fld>
            <a:endParaRPr lang="en-US" altLang="en-US"/>
          </a:p>
        </p:txBody>
      </p:sp>
    </p:spTree>
    <p:extLst>
      <p:ext uri="{BB962C8B-B14F-4D97-AF65-F5344CB8AC3E}">
        <p14:creationId xmlns:p14="http://schemas.microsoft.com/office/powerpoint/2010/main" val="14152379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27</a:t>
            </a:fld>
            <a:endParaRPr lang="en-US" altLang="en-US"/>
          </a:p>
        </p:txBody>
      </p:sp>
    </p:spTree>
    <p:extLst>
      <p:ext uri="{BB962C8B-B14F-4D97-AF65-F5344CB8AC3E}">
        <p14:creationId xmlns:p14="http://schemas.microsoft.com/office/powerpoint/2010/main" val="21511052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28</a:t>
            </a:fld>
            <a:endParaRPr lang="en-US" altLang="en-US"/>
          </a:p>
        </p:txBody>
      </p:sp>
    </p:spTree>
    <p:extLst>
      <p:ext uri="{BB962C8B-B14F-4D97-AF65-F5344CB8AC3E}">
        <p14:creationId xmlns:p14="http://schemas.microsoft.com/office/powerpoint/2010/main" val="631991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29</a:t>
            </a:fld>
            <a:endParaRPr lang="en-US" altLang="en-US"/>
          </a:p>
        </p:txBody>
      </p:sp>
    </p:spTree>
    <p:extLst>
      <p:ext uri="{BB962C8B-B14F-4D97-AF65-F5344CB8AC3E}">
        <p14:creationId xmlns:p14="http://schemas.microsoft.com/office/powerpoint/2010/main" val="1391716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30</a:t>
            </a:fld>
            <a:endParaRPr lang="en-US" altLang="en-US"/>
          </a:p>
        </p:txBody>
      </p:sp>
    </p:spTree>
    <p:extLst>
      <p:ext uri="{BB962C8B-B14F-4D97-AF65-F5344CB8AC3E}">
        <p14:creationId xmlns:p14="http://schemas.microsoft.com/office/powerpoint/2010/main" val="2697767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31</a:t>
            </a:fld>
            <a:endParaRPr lang="en-US" altLang="en-US"/>
          </a:p>
        </p:txBody>
      </p:sp>
    </p:spTree>
    <p:extLst>
      <p:ext uri="{BB962C8B-B14F-4D97-AF65-F5344CB8AC3E}">
        <p14:creationId xmlns:p14="http://schemas.microsoft.com/office/powerpoint/2010/main" val="1536439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4A85446-8036-BF39-E4D5-5A3FB3C452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FFFE3409-7BB7-FB9A-16BE-ECD67001AE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B8E88E5-E2AE-69E7-71C5-CBBBCDF0B3C4}"/>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BAABC3E5-7807-273A-B06C-F81C4C9D4002}"/>
              </a:ext>
            </a:extLst>
          </p:cNvPr>
          <p:cNvSpPr>
            <a:spLocks noGrp="1"/>
          </p:cNvSpPr>
          <p:nvPr>
            <p:ph type="ftr" sz="quarter" idx="4"/>
          </p:nvPr>
        </p:nvSpPr>
        <p:spPr/>
        <p:txBody>
          <a:bodyPr/>
          <a:lstStyle/>
          <a:p>
            <a:pPr>
              <a:defRPr/>
            </a:pPr>
            <a:endParaRPr lang="en-US"/>
          </a:p>
        </p:txBody>
      </p:sp>
      <p:sp>
        <p:nvSpPr>
          <p:cNvPr id="27654" name="Slide Number Placeholder 5">
            <a:extLst>
              <a:ext uri="{FF2B5EF4-FFF2-40B4-BE49-F238E27FC236}">
                <a16:creationId xmlns:a16="http://schemas.microsoft.com/office/drawing/2014/main" id="{DF7E0041-B60D-B52D-E60B-C14896001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46D16A-CA6C-4FB6-B240-10BE83D65BEF}" type="slidenum">
              <a:rPr lang="en-US" altLang="en-US" smtClean="0"/>
              <a:pPr/>
              <a:t>4</a:t>
            </a:fld>
            <a:endParaRPr lang="en-US" altLang="en-US"/>
          </a:p>
        </p:txBody>
      </p:sp>
    </p:spTree>
    <p:extLst>
      <p:ext uri="{BB962C8B-B14F-4D97-AF65-F5344CB8AC3E}">
        <p14:creationId xmlns:p14="http://schemas.microsoft.com/office/powerpoint/2010/main" val="26792907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32</a:t>
            </a:fld>
            <a:endParaRPr lang="en-US" altLang="en-US"/>
          </a:p>
        </p:txBody>
      </p:sp>
    </p:spTree>
    <p:extLst>
      <p:ext uri="{BB962C8B-B14F-4D97-AF65-F5344CB8AC3E}">
        <p14:creationId xmlns:p14="http://schemas.microsoft.com/office/powerpoint/2010/main" val="735542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33</a:t>
            </a:fld>
            <a:endParaRPr lang="en-US" altLang="en-US"/>
          </a:p>
        </p:txBody>
      </p:sp>
    </p:spTree>
    <p:extLst>
      <p:ext uri="{BB962C8B-B14F-4D97-AF65-F5344CB8AC3E}">
        <p14:creationId xmlns:p14="http://schemas.microsoft.com/office/powerpoint/2010/main" val="11873605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7">
            <a:extLst>
              <a:ext uri="{FF2B5EF4-FFF2-40B4-BE49-F238E27FC236}">
                <a16:creationId xmlns:a16="http://schemas.microsoft.com/office/drawing/2014/main" id="{E900E11A-95B4-B904-87DD-F63AB7C3C7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ED8E8526-7C30-4817-BA74-0E36C1D5BBDF}" type="slidenum">
              <a:rPr lang="en-US" altLang="en-US" sz="1200" smtClean="0">
                <a:cs typeface="ヒラギノ角ゴ Pro W3"/>
              </a:rPr>
              <a:pPr>
                <a:spcBef>
                  <a:spcPct val="0"/>
                </a:spcBef>
              </a:pPr>
              <a:t>34</a:t>
            </a:fld>
            <a:endParaRPr lang="en-US" altLang="en-US" sz="1200">
              <a:cs typeface="ヒラギノ角ゴ Pro W3"/>
            </a:endParaRPr>
          </a:p>
        </p:txBody>
      </p:sp>
      <p:sp>
        <p:nvSpPr>
          <p:cNvPr id="62467" name="Slide Image Placeholder 1">
            <a:extLst>
              <a:ext uri="{FF2B5EF4-FFF2-40B4-BE49-F238E27FC236}">
                <a16:creationId xmlns:a16="http://schemas.microsoft.com/office/drawing/2014/main" id="{8749E037-474D-AA10-0A55-5C974DCD59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Notes Placeholder 2">
            <a:extLst>
              <a:ext uri="{FF2B5EF4-FFF2-40B4-BE49-F238E27FC236}">
                <a16:creationId xmlns:a16="http://schemas.microsoft.com/office/drawing/2014/main" id="{B831BF7D-E735-6366-6658-56DE5F9A8B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82550" indent="0">
              <a:buNone/>
            </a:pPr>
            <a:endParaRPr lang="en-US" altLang="en-US" i="1" dirty="0"/>
          </a:p>
        </p:txBody>
      </p:sp>
      <p:sp>
        <p:nvSpPr>
          <p:cNvPr id="62469" name="Slide Number Placeholder 3">
            <a:extLst>
              <a:ext uri="{FF2B5EF4-FFF2-40B4-BE49-F238E27FC236}">
                <a16:creationId xmlns:a16="http://schemas.microsoft.com/office/drawing/2014/main" id="{82A7C4DD-6CCB-D3DF-FA11-0657D2E2B3FA}"/>
              </a:ext>
            </a:extLst>
          </p:cNvPr>
          <p:cNvSpPr txBox="1">
            <a:spLocks noGrp="1" noChangeArrowheads="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942654C3-3D8A-40E4-8298-A88B0FD65A61}" type="slidenum">
              <a:rPr lang="en-US" altLang="en-US" sz="1200">
                <a:latin typeface="Calibri" panose="020F0502020204030204" pitchFamily="34" charset="0"/>
                <a:cs typeface="ヒラギノ角ゴ Pro W3"/>
              </a:rPr>
              <a:pPr algn="r" eaLnBrk="1" hangingPunct="1">
                <a:spcBef>
                  <a:spcPct val="0"/>
                </a:spcBef>
              </a:pPr>
              <a:t>34</a:t>
            </a:fld>
            <a:endParaRPr lang="en-US" altLang="en-US" sz="1200">
              <a:latin typeface="Calibri" panose="020F0502020204030204" pitchFamily="34" charset="0"/>
              <a:cs typeface="ヒラギノ角ゴ Pro W3"/>
            </a:endParaRPr>
          </a:p>
        </p:txBody>
      </p:sp>
    </p:spTree>
    <p:extLst>
      <p:ext uri="{BB962C8B-B14F-4D97-AF65-F5344CB8AC3E}">
        <p14:creationId xmlns:p14="http://schemas.microsoft.com/office/powerpoint/2010/main" val="8789654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71601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4A85446-8036-BF39-E4D5-5A3FB3C452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FFFE3409-7BB7-FB9A-16BE-ECD67001AE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B8E88E5-E2AE-69E7-71C5-CBBBCDF0B3C4}"/>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BAABC3E5-7807-273A-B06C-F81C4C9D4002}"/>
              </a:ext>
            </a:extLst>
          </p:cNvPr>
          <p:cNvSpPr>
            <a:spLocks noGrp="1"/>
          </p:cNvSpPr>
          <p:nvPr>
            <p:ph type="ftr" sz="quarter" idx="4"/>
          </p:nvPr>
        </p:nvSpPr>
        <p:spPr/>
        <p:txBody>
          <a:bodyPr/>
          <a:lstStyle/>
          <a:p>
            <a:pPr>
              <a:defRPr/>
            </a:pPr>
            <a:endParaRPr lang="en-US"/>
          </a:p>
        </p:txBody>
      </p:sp>
      <p:sp>
        <p:nvSpPr>
          <p:cNvPr id="27654" name="Slide Number Placeholder 5">
            <a:extLst>
              <a:ext uri="{FF2B5EF4-FFF2-40B4-BE49-F238E27FC236}">
                <a16:creationId xmlns:a16="http://schemas.microsoft.com/office/drawing/2014/main" id="{DF7E0041-B60D-B52D-E60B-C14896001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46D16A-CA6C-4FB6-B240-10BE83D65BEF}" type="slidenum">
              <a:rPr lang="en-US" altLang="en-US" smtClean="0"/>
              <a:pPr/>
              <a:t>5</a:t>
            </a:fld>
            <a:endParaRPr lang="en-US" altLang="en-US"/>
          </a:p>
        </p:txBody>
      </p:sp>
    </p:spTree>
    <p:extLst>
      <p:ext uri="{BB962C8B-B14F-4D97-AF65-F5344CB8AC3E}">
        <p14:creationId xmlns:p14="http://schemas.microsoft.com/office/powerpoint/2010/main" val="3703711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39CCE474-EA52-4C60-55BA-3AC86717E85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4DCAD9CA-7D2B-AFBB-708F-08098E17CC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4AB5957-88FC-4579-BDE6-4706AF76AD70}"/>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8C9A78B3-F9A0-97C3-DCE1-8DFE4AD028FA}"/>
              </a:ext>
            </a:extLst>
          </p:cNvPr>
          <p:cNvSpPr>
            <a:spLocks noGrp="1"/>
          </p:cNvSpPr>
          <p:nvPr>
            <p:ph type="ftr" sz="quarter" idx="4"/>
          </p:nvPr>
        </p:nvSpPr>
        <p:spPr/>
        <p:txBody>
          <a:bodyPr/>
          <a:lstStyle/>
          <a:p>
            <a:pPr>
              <a:defRPr/>
            </a:pPr>
            <a:endParaRPr lang="en-US"/>
          </a:p>
        </p:txBody>
      </p:sp>
      <p:sp>
        <p:nvSpPr>
          <p:cNvPr id="33798" name="Slide Number Placeholder 5">
            <a:extLst>
              <a:ext uri="{FF2B5EF4-FFF2-40B4-BE49-F238E27FC236}">
                <a16:creationId xmlns:a16="http://schemas.microsoft.com/office/drawing/2014/main" id="{45E82E78-15F8-F97C-B942-18C13F3A71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7E1C303-D887-4F49-81B0-B5D946FE5630}" type="slidenum">
              <a:rPr lang="en-US" altLang="en-US" smtClean="0"/>
              <a:pPr/>
              <a:t>6</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4C67B98F-1F3F-2D32-6D67-9E2D57B084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6D2E0078-451C-1CEC-2527-234D70B200D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FCE06F3-8D06-ED60-A60C-B8CAC39D9716}"/>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107787E9-9D68-64CC-48BF-07F7298BB365}"/>
              </a:ext>
            </a:extLst>
          </p:cNvPr>
          <p:cNvSpPr>
            <a:spLocks noGrp="1"/>
          </p:cNvSpPr>
          <p:nvPr>
            <p:ph type="ftr" sz="quarter" idx="4"/>
          </p:nvPr>
        </p:nvSpPr>
        <p:spPr/>
        <p:txBody>
          <a:bodyPr/>
          <a:lstStyle/>
          <a:p>
            <a:pPr>
              <a:defRPr/>
            </a:pPr>
            <a:endParaRPr lang="en-US"/>
          </a:p>
        </p:txBody>
      </p:sp>
      <p:sp>
        <p:nvSpPr>
          <p:cNvPr id="35846" name="Slide Number Placeholder 5">
            <a:extLst>
              <a:ext uri="{FF2B5EF4-FFF2-40B4-BE49-F238E27FC236}">
                <a16:creationId xmlns:a16="http://schemas.microsoft.com/office/drawing/2014/main" id="{C79513D7-91C1-61E4-3098-D1430B1C90B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9001C9F-E18B-4BD8-8A56-4D48F387071F}" type="slidenum">
              <a:rPr lang="en-US" altLang="en-US" smtClean="0"/>
              <a:pPr/>
              <a:t>7</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E6E3362D-244E-60C7-EEAE-6961926C4ED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64D92673-B7BC-3910-3F60-5A32B86576F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1CFBB86E-26C2-29EF-386B-E2B0B722AF24}"/>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815BA5DB-08A9-D311-C141-DE0AD950BCDB}"/>
              </a:ext>
            </a:extLst>
          </p:cNvPr>
          <p:cNvSpPr>
            <a:spLocks noGrp="1"/>
          </p:cNvSpPr>
          <p:nvPr>
            <p:ph type="ftr" sz="quarter" idx="4"/>
          </p:nvPr>
        </p:nvSpPr>
        <p:spPr/>
        <p:txBody>
          <a:bodyPr/>
          <a:lstStyle/>
          <a:p>
            <a:pPr>
              <a:defRPr/>
            </a:pPr>
            <a:endParaRPr lang="en-US"/>
          </a:p>
        </p:txBody>
      </p:sp>
      <p:sp>
        <p:nvSpPr>
          <p:cNvPr id="37894" name="Slide Number Placeholder 5">
            <a:extLst>
              <a:ext uri="{FF2B5EF4-FFF2-40B4-BE49-F238E27FC236}">
                <a16:creationId xmlns:a16="http://schemas.microsoft.com/office/drawing/2014/main" id="{AE29C897-5CA8-9C28-8D27-9055097ACE6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CACA2A-AD25-44E5-993E-F7880620EFC0}" type="slidenum">
              <a:rPr lang="en-US" altLang="en-US" smtClean="0"/>
              <a:pPr/>
              <a:t>8</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BF272CD2-2E45-4006-B87A-C7EB6F3746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AEECEB6F-4249-3C73-F63C-9DCD3BBE9DA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CE07B6F4-2A07-5990-D792-2CC00E714869}"/>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A034723E-5AAC-29CD-A9FB-6D9640123740}"/>
              </a:ext>
            </a:extLst>
          </p:cNvPr>
          <p:cNvSpPr>
            <a:spLocks noGrp="1"/>
          </p:cNvSpPr>
          <p:nvPr>
            <p:ph type="ftr" sz="quarter" idx="4"/>
          </p:nvPr>
        </p:nvSpPr>
        <p:spPr/>
        <p:txBody>
          <a:bodyPr/>
          <a:lstStyle/>
          <a:p>
            <a:pPr>
              <a:defRPr/>
            </a:pPr>
            <a:endParaRPr lang="en-US"/>
          </a:p>
        </p:txBody>
      </p:sp>
      <p:sp>
        <p:nvSpPr>
          <p:cNvPr id="39942" name="Slide Number Placeholder 5">
            <a:extLst>
              <a:ext uri="{FF2B5EF4-FFF2-40B4-BE49-F238E27FC236}">
                <a16:creationId xmlns:a16="http://schemas.microsoft.com/office/drawing/2014/main" id="{722F1A91-7236-CDD7-C4D8-145C834DBC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5A53201-833B-4902-90E3-C61535156F54}" type="slidenum">
              <a:rPr lang="en-US" altLang="en-US" smtClean="0"/>
              <a:pPr/>
              <a:t>9</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819EC583-532B-4A0D-9912-87D08C8E6FC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F17CA530-1A4E-B95C-8790-CC4B435849F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1F0051C-976F-B2AD-6BA7-6110B7606002}"/>
              </a:ext>
            </a:extLst>
          </p:cNvPr>
          <p:cNvSpPr>
            <a:spLocks noGrp="1"/>
          </p:cNvSpPr>
          <p:nvPr>
            <p:ph type="dt" sz="quarter" idx="1"/>
          </p:nvPr>
        </p:nvSpPr>
        <p:spPr/>
        <p:txBody>
          <a:bodyPr/>
          <a:lstStyle/>
          <a:p>
            <a:pPr>
              <a:defRPr/>
            </a:pPr>
            <a:fld id="{6540772D-A99C-A445-B1E5-4DEEA1ACD9EB}" type="datetime1">
              <a:rPr lang="en-GB"/>
              <a:pPr>
                <a:defRPr/>
              </a:pPr>
              <a:t>18/07/2025</a:t>
            </a:fld>
            <a:endParaRPr lang="en-US" dirty="0"/>
          </a:p>
        </p:txBody>
      </p:sp>
      <p:sp>
        <p:nvSpPr>
          <p:cNvPr id="5" name="Footer Placeholder 4">
            <a:extLst>
              <a:ext uri="{FF2B5EF4-FFF2-40B4-BE49-F238E27FC236}">
                <a16:creationId xmlns:a16="http://schemas.microsoft.com/office/drawing/2014/main" id="{7A14A9C4-75C3-BFB2-2E62-A02948275488}"/>
              </a:ext>
            </a:extLst>
          </p:cNvPr>
          <p:cNvSpPr>
            <a:spLocks noGrp="1"/>
          </p:cNvSpPr>
          <p:nvPr>
            <p:ph type="ftr" sz="quarter" idx="4"/>
          </p:nvPr>
        </p:nvSpPr>
        <p:spPr/>
        <p:txBody>
          <a:bodyPr/>
          <a:lstStyle/>
          <a:p>
            <a:pPr>
              <a:defRPr/>
            </a:pPr>
            <a:endParaRPr lang="en-US"/>
          </a:p>
        </p:txBody>
      </p:sp>
      <p:sp>
        <p:nvSpPr>
          <p:cNvPr id="41990" name="Slide Number Placeholder 5">
            <a:extLst>
              <a:ext uri="{FF2B5EF4-FFF2-40B4-BE49-F238E27FC236}">
                <a16:creationId xmlns:a16="http://schemas.microsoft.com/office/drawing/2014/main" id="{7655506E-798E-30C5-C643-38F5915F113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DC86D37-49D7-4FD0-83DD-95CA7CE14F70}" type="slidenum">
              <a:rPr lang="en-US" altLang="en-US" smtClean="0"/>
              <a:pPr/>
              <a:t>10</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Section header" userDrawn="1">
  <p:cSld name="Section header">
    <p:spTree>
      <p:nvGrpSpPr>
        <p:cNvPr id="1" name="Shape 11"/>
        <p:cNvGrpSpPr/>
        <p:nvPr/>
      </p:nvGrpSpPr>
      <p:grpSpPr>
        <a:xfrm>
          <a:off x="0" y="0"/>
          <a:ext cx="0" cy="0"/>
          <a:chOff x="0" y="0"/>
          <a:chExt cx="0" cy="0"/>
        </a:xfrm>
      </p:grpSpPr>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4" name="Picture 13">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86189652"/>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52634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Titre et contenu">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54559038"/>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wo Content">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8" name="Picture 1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9" name="Straight Connector 1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1" name="Picture 2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561990604"/>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4" name="Picture 13">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5" name="Straight Connector 14">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7" name="Picture 16">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33379052"/>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2" name="Picture 11">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77304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apositive de titr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4" name="Picture 13">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5" name="Straight Connector 14">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7" name="Picture 16">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330100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62812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8412138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cSld name="1_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lstStyle/>
          <a:p>
            <a:r>
              <a:rPr lang="en-US"/>
              <a:t>Click to edit Master title style</a:t>
            </a:r>
            <a:endParaRPr lang="fr-FR" dirty="0"/>
          </a:p>
        </p:txBody>
      </p:sp>
      <p:sp>
        <p:nvSpPr>
          <p:cNvPr id="3" name="Espace réservé du contenu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4" name="Picture 3">
            <a:extLst>
              <a:ext uri="{FF2B5EF4-FFF2-40B4-BE49-F238E27FC236}">
                <a16:creationId xmlns:a16="http://schemas.microsoft.com/office/drawing/2014/main" id="{69BE69F9-C21F-0FE8-CF29-6C4F57CCA08A}"/>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94187648"/>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body" userDrawn="1">
  <p:cSld name="Title and body">
    <p:spTree>
      <p:nvGrpSpPr>
        <p:cNvPr id="1" name="Shape 13"/>
        <p:cNvGrpSpPr/>
        <p:nvPr/>
      </p:nvGrpSpPr>
      <p:grpSpPr>
        <a:xfrm>
          <a:off x="0" y="0"/>
          <a:ext cx="0" cy="0"/>
          <a:chOff x="0" y="0"/>
          <a:chExt cx="0" cy="0"/>
        </a:xfrm>
      </p:grpSpPr>
      <p:pic>
        <p:nvPicPr>
          <p:cNvPr id="22" name="Picture 2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23" name="Picture 2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24" name="Straight Connector 23">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5" name="Picture 2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6" name="Picture 2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43043695"/>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two columns" userDrawn="1">
  <p:cSld name="Title and two columns">
    <p:spTree>
      <p:nvGrpSpPr>
        <p:cNvPr id="1" name="Shape 16"/>
        <p:cNvGrpSpPr/>
        <p:nvPr/>
      </p:nvGrpSpPr>
      <p:grpSpPr>
        <a:xfrm>
          <a:off x="0" y="0"/>
          <a:ext cx="0" cy="0"/>
          <a:chOff x="0" y="0"/>
          <a:chExt cx="0" cy="0"/>
        </a:xfrm>
      </p:grpSpPr>
      <p:pic>
        <p:nvPicPr>
          <p:cNvPr id="16" name="Picture 1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20" name="Picture 1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21" name="Straight Connector 2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2" name="Picture 2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3" name="Picture 2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11924244"/>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only" userDrawn="1">
  <p:cSld name="Title only">
    <p:spTree>
      <p:nvGrpSpPr>
        <p:cNvPr id="1" name="Shape 20"/>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07094491"/>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One column text" userDrawn="1">
  <p:cSld name="One column text">
    <p:spTree>
      <p:nvGrpSpPr>
        <p:cNvPr id="1" name="Shape 22"/>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37774678"/>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Main point" userDrawn="1">
  <p:cSld name="Main point">
    <p:spTree>
      <p:nvGrpSpPr>
        <p:cNvPr id="1" name="Shape 25"/>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52315061"/>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ection title and description" userDrawn="1">
  <p:cSld name="Section title and description">
    <p:spTree>
      <p:nvGrpSpPr>
        <p:cNvPr id="1" name="Shape 27"/>
        <p:cNvGrpSpPr/>
        <p:nvPr/>
      </p:nvGrpSpPr>
      <p:grpSpPr>
        <a:xfrm>
          <a:off x="0" y="0"/>
          <a:ext cx="0" cy="0"/>
          <a:chOff x="0" y="0"/>
          <a:chExt cx="0" cy="0"/>
        </a:xfrm>
      </p:grpSpPr>
      <p:pic>
        <p:nvPicPr>
          <p:cNvPr id="17" name="Picture 1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8" name="Picture 1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9" name="Straight Connector 1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21" name="Picture 2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78413216"/>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Caption" userDrawn="1">
  <p:cSld name="Caption">
    <p:spTree>
      <p:nvGrpSpPr>
        <p:cNvPr id="1" name="Shape 32"/>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97162264"/>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Big number" userDrawn="1">
  <p:cSld name="Big number">
    <p:spTree>
      <p:nvGrpSpPr>
        <p:cNvPr id="1" name="Shape 34"/>
        <p:cNvGrpSpPr/>
        <p:nvPr/>
      </p:nvGrpSpPr>
      <p:grpSpPr>
        <a:xfrm>
          <a:off x="0" y="0"/>
          <a:ext cx="0" cy="0"/>
          <a:chOff x="0" y="0"/>
          <a:chExt cx="0" cy="0"/>
        </a:xfrm>
      </p:grpSpPr>
      <p:pic>
        <p:nvPicPr>
          <p:cNvPr id="15" name="Picture 14">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16" name="Picture 15">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17" name="Straight Connector 1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9" name="Picture 18">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41491886"/>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4.jp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11" name="Picture 10">
            <a:extLst>
              <a:ext uri="{FF2B5EF4-FFF2-40B4-BE49-F238E27FC236}">
                <a16:creationId xmlns:a16="http://schemas.microsoft.com/office/drawing/2014/main" id="{0D9B89DC-798C-1A0E-E99A-B3853FD440FE}"/>
              </a:ext>
            </a:extLst>
          </p:cNvPr>
          <p:cNvPicPr>
            <a:picLocks noChangeAspect="1"/>
          </p:cNvPicPr>
          <p:nvPr userDrawn="1"/>
        </p:nvPicPr>
        <p:blipFill>
          <a:blip r:embed="rId20"/>
          <a:stretch>
            <a:fillRect/>
          </a:stretch>
        </p:blipFill>
        <p:spPr>
          <a:xfrm>
            <a:off x="7871254" y="235090"/>
            <a:ext cx="2430979" cy="501471"/>
          </a:xfrm>
          <a:prstGeom prst="rect">
            <a:avLst/>
          </a:prstGeom>
        </p:spPr>
      </p:pic>
      <p:pic>
        <p:nvPicPr>
          <p:cNvPr id="12" name="Picture 11">
            <a:extLst>
              <a:ext uri="{FF2B5EF4-FFF2-40B4-BE49-F238E27FC236}">
                <a16:creationId xmlns:a16="http://schemas.microsoft.com/office/drawing/2014/main" id="{FB9C3450-B9E5-F330-4610-D243EA6B0A12}"/>
              </a:ext>
            </a:extLst>
          </p:cNvPr>
          <p:cNvPicPr>
            <a:picLocks noChangeAspect="1"/>
          </p:cNvPicPr>
          <p:nvPr userDrawn="1"/>
        </p:nvPicPr>
        <p:blipFill>
          <a:blip r:embed="rId21"/>
          <a:stretch>
            <a:fillRect/>
          </a:stretch>
        </p:blipFill>
        <p:spPr>
          <a:xfrm>
            <a:off x="10610836" y="-202847"/>
            <a:ext cx="1377347" cy="1377347"/>
          </a:xfrm>
          <a:prstGeom prst="rect">
            <a:avLst/>
          </a:prstGeom>
        </p:spPr>
      </p:pic>
      <p:pic>
        <p:nvPicPr>
          <p:cNvPr id="13" name="Picture 12">
            <a:extLst>
              <a:ext uri="{FF2B5EF4-FFF2-40B4-BE49-F238E27FC236}">
                <a16:creationId xmlns:a16="http://schemas.microsoft.com/office/drawing/2014/main" id="{750AF2D6-4B1E-D965-05B8-F0CBDFADF67D}"/>
              </a:ext>
            </a:extLst>
          </p:cNvPr>
          <p:cNvPicPr>
            <a:picLocks noChangeAspect="1"/>
          </p:cNvPicPr>
          <p:nvPr userDrawn="1"/>
        </p:nvPicPr>
        <p:blipFill>
          <a:blip r:embed="rId22"/>
          <a:stretch>
            <a:fillRect/>
          </a:stretch>
        </p:blipFill>
        <p:spPr>
          <a:xfrm>
            <a:off x="315684" y="6238076"/>
            <a:ext cx="1263952" cy="414411"/>
          </a:xfrm>
          <a:prstGeom prst="rect">
            <a:avLst/>
          </a:prstGeom>
        </p:spPr>
      </p:pic>
      <p:pic>
        <p:nvPicPr>
          <p:cNvPr id="14" name="Picture 13">
            <a:extLst>
              <a:ext uri="{FF2B5EF4-FFF2-40B4-BE49-F238E27FC236}">
                <a16:creationId xmlns:a16="http://schemas.microsoft.com/office/drawing/2014/main" id="{D7C8CD79-F97D-56EF-09C2-BD6192F5A732}"/>
              </a:ext>
            </a:extLst>
          </p:cNvPr>
          <p:cNvPicPr>
            <a:picLocks noChangeAspect="1"/>
          </p:cNvPicPr>
          <p:nvPr userDrawn="1"/>
        </p:nvPicPr>
        <p:blipFill>
          <a:blip r:embed="rId2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260277569"/>
      </p:ext>
    </p:extLst>
  </p:cSld>
  <p:clrMap bg1="lt1" tx1="dk1" bg2="dk2" tx2="lt2" accent1="accent1" accent2="accent2" accent3="accent3" accent4="accent4" accent5="accent5" accent6="accent6" hlink="hlink" folHlink="folHlink"/>
  <p:sldLayoutIdLst>
    <p:sldLayoutId id="2147484958" r:id="rId1"/>
    <p:sldLayoutId id="2147484959" r:id="rId2"/>
    <p:sldLayoutId id="2147484960" r:id="rId3"/>
    <p:sldLayoutId id="2147484961" r:id="rId4"/>
    <p:sldLayoutId id="2147484962" r:id="rId5"/>
    <p:sldLayoutId id="2147484963" r:id="rId6"/>
    <p:sldLayoutId id="2147484964" r:id="rId7"/>
    <p:sldLayoutId id="2147484965" r:id="rId8"/>
    <p:sldLayoutId id="2147484966" r:id="rId9"/>
    <p:sldLayoutId id="2147484967" r:id="rId10"/>
    <p:sldLayoutId id="2147484968" r:id="rId11"/>
    <p:sldLayoutId id="2147484969" r:id="rId12"/>
    <p:sldLayoutId id="2147484970" r:id="rId13"/>
    <p:sldLayoutId id="2147484952" r:id="rId14"/>
    <p:sldLayoutId id="2147484971" r:id="rId15"/>
    <p:sldLayoutId id="2147484955" r:id="rId16"/>
    <p:sldLayoutId id="2147484972" r:id="rId17"/>
    <p:sldLayoutId id="2147484973" r:id="rId18"/>
  </p:sldLayoutIdLst>
  <p:hf hd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arget="../media/image17.jpeg" Type="http://schemas.openxmlformats.org/officeDocument/2006/relationships/image"/><Relationship Id="rId2" Target="../notesSlides/notesSlide13.xml" Type="http://schemas.openxmlformats.org/officeDocument/2006/relationships/notesSlide"/><Relationship Id="rId1" Target="../slideLayouts/slideLayout11.xml" Type="http://schemas.openxmlformats.org/officeDocument/2006/relationships/slideLayout"/><Relationship Id="rId5" Target="../media/image19.jpeg" Type="http://schemas.openxmlformats.org/officeDocument/2006/relationships/image"/><Relationship Id="rId4" Target="../media/image18.jpeg" Type="http://schemas.openxmlformats.org/officeDocument/2006/relationships/image"/></Relationships>
</file>

<file path=ppt/slides/_rels/slide15.xml.rels><?xml version="1.0" encoding="UTF-8" standalone="yes" ?><Relationships xmlns="http://schemas.openxmlformats.org/package/2006/relationships"><Relationship Id="rId3" Target="../media/image20.jpeg" Type="http://schemas.openxmlformats.org/officeDocument/2006/relationships/image"/><Relationship Id="rId2" Target="../notesSlides/notesSlide14.xml" Type="http://schemas.openxmlformats.org/officeDocument/2006/relationships/notesSlide"/><Relationship Id="rId1" Target="../slideLayouts/slideLayout11.xml" Type="http://schemas.openxmlformats.org/officeDocument/2006/relationships/slideLayout"/><Relationship Id="rId4" Target="../media/image21.jpeg" Type="http://schemas.openxmlformats.org/officeDocument/2006/relationships/image"/></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arget="../media/image24.jpeg" Type="http://schemas.openxmlformats.org/officeDocument/2006/relationships/image"/><Relationship Id="rId2" Target="../notesSlides/notesSlide21.xml" Type="http://schemas.openxmlformats.org/officeDocument/2006/relationships/notesSlide"/><Relationship Id="rId1" Target="../slideLayouts/slideLayout11.xml" Type="http://schemas.openxmlformats.org/officeDocument/2006/relationships/slideLayout"/><Relationship Id="rId4" Target="../media/image25.jpeg" Type="http://schemas.openxmlformats.org/officeDocument/2006/relationships/image"/></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arget="../media/image26.jpeg" Type="http://schemas.openxmlformats.org/officeDocument/2006/relationships/image"/><Relationship Id="rId2" Target="../notesSlides/notesSlide23.xml" Type="http://schemas.openxmlformats.org/officeDocument/2006/relationships/notesSlide"/><Relationship Id="rId1" Target="../slideLayouts/slideLayout11.xml" Type="http://schemas.openxmlformats.org/officeDocument/2006/relationships/slideLayout"/></Relationships>
</file>

<file path=ppt/slides/_rels/slide26.xml.rels><?xml version="1.0" encoding="UTF-8" standalone="yes" ?><Relationships xmlns="http://schemas.openxmlformats.org/package/2006/relationships"><Relationship Id="rId3" Target="../media/image27.jpeg" Type="http://schemas.openxmlformats.org/officeDocument/2006/relationships/image"/><Relationship Id="rId2" Target="../notesSlides/notesSlide24.xml" Type="http://schemas.openxmlformats.org/officeDocument/2006/relationships/notesSlide"/><Relationship Id="rId1" Target="../slideLayouts/slideLayout11.xml" Type="http://schemas.openxmlformats.org/officeDocument/2006/relationships/slideLayout"/><Relationship Id="rId4" Target="../media/image28.png" Type="http://schemas.openxmlformats.org/officeDocument/2006/relationships/image"/></Relationships>
</file>

<file path=ppt/slides/_rels/slide27.xml.rels><?xml version="1.0" encoding="UTF-8" standalone="yes" ?><Relationships xmlns="http://schemas.openxmlformats.org/package/2006/relationships"><Relationship Id="rId3" Target="../media/image29.jpeg" Type="http://schemas.openxmlformats.org/officeDocument/2006/relationships/image"/><Relationship Id="rId2" Target="../notesSlides/notesSlide25.xml" Type="http://schemas.openxmlformats.org/officeDocument/2006/relationships/notesSlide"/><Relationship Id="rId1" Target="../slideLayouts/slideLayout11.xml" Type="http://schemas.openxmlformats.org/officeDocument/2006/relationships/slideLayout"/></Relationships>
</file>

<file path=ppt/slides/_rels/slide28.xml.rels><?xml version="1.0" encoding="UTF-8" standalone="yes" ?><Relationships xmlns="http://schemas.openxmlformats.org/package/2006/relationships"><Relationship Id="rId3" Target="../media/image30.jpeg" Type="http://schemas.openxmlformats.org/officeDocument/2006/relationships/image"/><Relationship Id="rId2" Target="../notesSlides/notesSlide26.xml" Type="http://schemas.openxmlformats.org/officeDocument/2006/relationships/notesSlide"/><Relationship Id="rId1" Target="../slideLayouts/slideLayout11.xml" Type="http://schemas.openxmlformats.org/officeDocument/2006/relationships/slideLayout"/></Relationships>
</file>

<file path=ppt/slides/_rels/slide29.xml.rels><?xml version="1.0" encoding="UTF-8" standalone="yes" ?><Relationships xmlns="http://schemas.openxmlformats.org/package/2006/relationships"><Relationship Id="rId3" Target="../media/image31.jpeg" Type="http://schemas.openxmlformats.org/officeDocument/2006/relationships/image"/><Relationship Id="rId2" Target="../notesSlides/notesSlide27.xml" Type="http://schemas.openxmlformats.org/officeDocument/2006/relationships/notesSlide"/><Relationship Id="rId1" Target="../slideLayouts/slideLayout11.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arget="../media/image33.jpeg" Type="http://schemas.openxmlformats.org/officeDocument/2006/relationships/image"/><Relationship Id="rId2" Target="../notesSlides/notesSlide30.xml" Type="http://schemas.openxmlformats.org/officeDocument/2006/relationships/notesSlide"/><Relationship Id="rId1" Target="../slideLayouts/slideLayout11.xml" Type="http://schemas.openxmlformats.org/officeDocument/2006/relationships/slideLayout"/><Relationship Id="rId6" Target="../media/image36.jpeg" Type="http://schemas.openxmlformats.org/officeDocument/2006/relationships/image"/><Relationship Id="rId5" Target="../media/image35.jpeg" Type="http://schemas.openxmlformats.org/officeDocument/2006/relationships/image"/><Relationship Id="rId4" Target="../media/image34.jpeg" Type="http://schemas.openxmlformats.org/officeDocument/2006/relationships/image"/></Relationships>
</file>

<file path=ppt/slides/_rels/slide33.xml.rels><?xml version="1.0" encoding="UTF-8" standalone="yes" ?><Relationships xmlns="http://schemas.openxmlformats.org/package/2006/relationships"><Relationship Id="rId3" Target="../media/image37.jpeg" Type="http://schemas.openxmlformats.org/officeDocument/2006/relationships/image"/><Relationship Id="rId2" Target="../notesSlides/notesSlide31.xml" Type="http://schemas.openxmlformats.org/officeDocument/2006/relationships/notesSlide"/><Relationship Id="rId1" Target="../slideLayouts/slideLayout11.xml" Type="http://schemas.openxmlformats.org/officeDocument/2006/relationships/slideLayout"/><Relationship Id="rId4" Target="../media/image38.jpeg" Type="http://schemas.openxmlformats.org/officeDocument/2006/relationships/image"/></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arget="../media/image6.jpeg" Type="http://schemas.openxmlformats.org/officeDocument/2006/relationships/image"/><Relationship Id="rId2" Target="../notesSlides/notesSlide3.xml" Type="http://schemas.openxmlformats.org/officeDocument/2006/relationships/notesSlide"/><Relationship Id="rId1" Target="../slideLayouts/slideLayout11.xml" Type="http://schemas.openxmlformats.org/officeDocument/2006/relationships/slideLayout"/></Relationships>
</file>

<file path=ppt/slides/_rels/slide5.xml.rels><?xml version="1.0" encoding="UTF-8" standalone="yes" ?><Relationships xmlns="http://schemas.openxmlformats.org/package/2006/relationships"><Relationship Id="rId3" Target="../media/image7.jpeg" Type="http://schemas.openxmlformats.org/officeDocument/2006/relationships/image"/><Relationship Id="rId2" Target="../notesSlides/notesSlide4.xml" Type="http://schemas.openxmlformats.org/officeDocument/2006/relationships/notesSlide"/><Relationship Id="rId1" Target="../slideLayouts/slideLayout11.xml" Type="http://schemas.openxmlformats.org/officeDocument/2006/relationships/slideLayout"/><Relationship Id="rId5" Target="../media/image9.jpeg" Type="http://schemas.openxmlformats.org/officeDocument/2006/relationships/image"/><Relationship Id="rId4" Target="../media/image8.png" Type="http://schemas.openxmlformats.org/officeDocument/2006/relationships/image"/></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488975" cy="2323600"/>
          </a:xfrm>
        </p:spPr>
        <p:txBody>
          <a:bodyPr>
            <a:normAutofit/>
          </a:bodyPr>
          <a:lstStyle/>
          <a:p>
            <a:pPr>
              <a:buClr>
                <a:schemeClr val="accent1">
                  <a:lumMod val="50000"/>
                </a:schemeClr>
              </a:buClr>
            </a:pPr>
            <a:r>
              <a:rPr lang="en-VN" sz="2200" b="1" u="sng">
                <a:solidFill>
                  <a:schemeClr val="accent1">
                    <a:lumMod val="50000"/>
                  </a:schemeClr>
                </a:solidFill>
              </a:rPr>
              <a:t>Module </a:t>
            </a:r>
            <a:r>
              <a:rPr lang="en-US" sz="2200" b="1" u="sng">
                <a:solidFill>
                  <a:schemeClr val="accent1">
                    <a:lumMod val="50000"/>
                  </a:schemeClr>
                </a:solidFill>
              </a:rPr>
              <a:t>11</a:t>
            </a:r>
            <a:r>
              <a:rPr lang="en-VN" sz="2200" b="1" u="sng">
                <a:solidFill>
                  <a:schemeClr val="accent1">
                    <a:lumMod val="50000"/>
                  </a:schemeClr>
                </a:solidFill>
              </a:rPr>
              <a:t>:</a:t>
            </a:r>
            <a:r>
              <a:rPr lang="en-US" sz="2200">
                <a:solidFill>
                  <a:schemeClr val="accent1">
                    <a:lumMod val="50000"/>
                  </a:schemeClr>
                </a:solidFill>
              </a:rPr>
              <a:t> </a:t>
            </a:r>
          </a:p>
          <a:p>
            <a:pPr marL="39688" indent="-39688">
              <a:buClr>
                <a:schemeClr val="accent1">
                  <a:lumMod val="50000"/>
                </a:schemeClr>
              </a:buClr>
            </a:pPr>
            <a:r>
              <a:rPr lang="en-US" sz="2200">
                <a:solidFill>
                  <a:schemeClr val="accent1">
                    <a:lumMod val="50000"/>
                  </a:schemeClr>
                </a:solidFill>
              </a:rPr>
              <a:t>Sử dụng năng lượng TK&amp;HQ trong hệ thống điện và động cơ điện </a:t>
            </a:r>
          </a:p>
          <a:p>
            <a:pPr>
              <a:buClr>
                <a:schemeClr val="accent1">
                  <a:lumMod val="50000"/>
                </a:schemeClr>
              </a:buClr>
            </a:pPr>
            <a:endParaRPr lang="en-US" sz="2200" dirty="0">
              <a:solidFill>
                <a:schemeClr val="accent1">
                  <a:lumMod val="50000"/>
                </a:schemeClr>
              </a:solidFill>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err="1">
                <a:solidFill>
                  <a:srgbClr val="0070C0"/>
                </a:solidFill>
                <a:cs typeface="Arial" pitchFamily="34" charset="0"/>
              </a:rPr>
              <a:t>Đối</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tượng</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Quản</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lý</a:t>
            </a:r>
            <a:r>
              <a:rPr lang="en-US" altLang="ko-KR" sz="2000" b="1">
                <a:solidFill>
                  <a:srgbClr val="0070C0"/>
                </a:solidFill>
                <a:cs typeface="Arial" pitchFamily="34" charset="0"/>
              </a:rPr>
              <a:t> Doanh</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nghiệp</a:t>
            </a:r>
            <a:endParaRPr lang="ko-KR" altLang="en-US" sz="2000" b="1" dirty="0">
              <a:solidFill>
                <a:srgbClr val="0070C0"/>
              </a:solidFill>
              <a:cs typeface="Arial" pitchFamily="34" charset="0"/>
            </a:endParaRPr>
          </a:p>
        </p:txBody>
      </p:sp>
      <p:sp>
        <p:nvSpPr>
          <p:cNvPr id="364" name="Google Shape;46;p15"/>
          <p:cNvSpPr txBox="1">
            <a:spLocks noGrp="1"/>
          </p:cNvSpPr>
          <p:nvPr>
            <p:ph type="ctrTitle"/>
          </p:nvPr>
        </p:nvSpPr>
        <p:spPr>
          <a:xfrm>
            <a:off x="597346" y="927235"/>
            <a:ext cx="779648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CHO DOANH NGHIỆP </a:t>
            </a:r>
            <a:br>
              <a:rPr lang="en" sz="4400" b="1">
                <a:solidFill>
                  <a:schemeClr val="accent1">
                    <a:lumMod val="50000"/>
                  </a:schemeClr>
                </a:solidFill>
              </a:rPr>
            </a:br>
            <a:r>
              <a:rPr lang="en" sz="4400" b="1">
                <a:solidFill>
                  <a:schemeClr val="accent1">
                    <a:lumMod val="50000"/>
                  </a:schemeClr>
                </a:solidFill>
              </a:rPr>
              <a:t>CÔNG NGHIỆP</a:t>
            </a:r>
            <a:endParaRPr sz="4400" b="1" dirty="0">
              <a:solidFill>
                <a:schemeClr val="accent1">
                  <a:lumMod val="50000"/>
                </a:schemeClr>
              </a:solidFill>
            </a:endParaRPr>
          </a:p>
        </p:txBody>
      </p:sp>
      <p:grpSp>
        <p:nvGrpSpPr>
          <p:cNvPr id="365" name="Google Shape;48;p15"/>
          <p:cNvGrpSpPr/>
          <p:nvPr/>
        </p:nvGrpSpPr>
        <p:grpSpPr>
          <a:xfrm>
            <a:off x="6219122" y="1529188"/>
            <a:ext cx="5856514" cy="4773263"/>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Tree>
    <p:extLst>
      <p:ext uri="{BB962C8B-B14F-4D97-AF65-F5344CB8AC3E}">
        <p14:creationId xmlns:p14="http://schemas.microsoft.com/office/powerpoint/2010/main" val="572577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890C353B-D940-690A-F352-E69760F159E9}"/>
              </a:ext>
            </a:extLst>
          </p:cNvPr>
          <p:cNvSpPr txBox="1">
            <a:spLocks noChangeArrowheads="1"/>
          </p:cNvSpPr>
          <p:nvPr/>
        </p:nvSpPr>
        <p:spPr bwMode="auto">
          <a:xfrm>
            <a:off x="476397" y="1376599"/>
            <a:ext cx="5514970" cy="3779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50000"/>
              </a:lnSpc>
              <a:spcBef>
                <a:spcPts val="533"/>
              </a:spcBef>
            </a:pP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Hệ</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số</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thấp</a:t>
            </a:r>
            <a:r>
              <a:rPr lang="en-US" altLang="en-US" sz="2000" dirty="0">
                <a:solidFill>
                  <a:srgbClr val="000000"/>
                </a:solidFill>
                <a:latin typeface="Arial" panose="020B0604020202020204" pitchFamily="34" charset="0"/>
                <a:cs typeface="Arial" panose="020B0604020202020204" pitchFamily="34" charset="0"/>
              </a:rPr>
              <a:t> </a:t>
            </a:r>
            <a:r>
              <a:rPr lang="vi-VN" altLang="en-US" sz="2000" dirty="0">
                <a:solidFill>
                  <a:srgbClr val="000000"/>
                </a:solidFill>
                <a:latin typeface="Arial" panose="020B0604020202020204" pitchFamily="34" charset="0"/>
                <a:cs typeface="Arial" panose="020B0604020202020204" pitchFamily="34" charset="0"/>
              </a:rPr>
              <a:t>gây ra những ảnh hưởng xấu về kinh tế và kỹ thuật, gây ra sụt áp trên đường dây và tổn thất công suất trên đường truyền</a:t>
            </a:r>
            <a:r>
              <a:rPr lang="en-US" altLang="en-US" sz="2000" dirty="0">
                <a:solidFill>
                  <a:srgbClr val="000000"/>
                </a:solidFill>
                <a:latin typeface="Arial" panose="020B0604020202020204" pitchFamily="34" charset="0"/>
                <a:cs typeface="Arial" panose="020B0604020202020204" pitchFamily="34" charset="0"/>
              </a:rPr>
              <a:t>.</a:t>
            </a:r>
            <a:endParaRPr lang="en-US" altLang="en-US" sz="2000" i="1" dirty="0">
              <a:solidFill>
                <a:srgbClr val="00B0F0"/>
              </a:solidFill>
              <a:latin typeface="Arial" panose="020B0604020202020204" pitchFamily="34" charset="0"/>
              <a:cs typeface="Arial" panose="020B0604020202020204" pitchFamily="34" charset="0"/>
            </a:endParaRPr>
          </a:p>
          <a:p>
            <a:pPr algn="just" defTabSz="1219170" eaLnBrk="1" hangingPunct="1">
              <a:lnSpc>
                <a:spcPct val="150000"/>
              </a:lnSpc>
              <a:spcBef>
                <a:spcPts val="533"/>
              </a:spcBef>
            </a:pP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từ</a:t>
            </a:r>
            <a:r>
              <a:rPr lang="en-US" altLang="en-US" sz="2000" dirty="0">
                <a:solidFill>
                  <a:srgbClr val="000000"/>
                </a:solidFill>
                <a:latin typeface="Arial" panose="020B0604020202020204" pitchFamily="34" charset="0"/>
                <a:cs typeface="Arial" panose="020B0604020202020204" pitchFamily="34" charset="0"/>
              </a:rPr>
              <a:t> 40 kW </a:t>
            </a:r>
            <a:r>
              <a:rPr lang="en-US" altLang="en-US" sz="2000" dirty="0" err="1">
                <a:solidFill>
                  <a:srgbClr val="000000"/>
                </a:solidFill>
                <a:latin typeface="Arial" panose="020B0604020202020204" pitchFamily="34" charset="0"/>
                <a:cs typeface="Arial" panose="020B0604020202020204" pitchFamily="34" charset="0"/>
              </a:rPr>
              <a:t>trở</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lên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có</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hệ</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số</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suất</a:t>
            </a:r>
            <a:r>
              <a:rPr lang="en-US" altLang="en-US" sz="2000" dirty="0">
                <a:solidFill>
                  <a:srgbClr val="000000"/>
                </a:solidFill>
                <a:latin typeface="Arial" panose="020B0604020202020204" pitchFamily="34" charset="0"/>
                <a:cs typeface="Arial" panose="020B0604020202020204" pitchFamily="34" charset="0"/>
              </a:rPr>
              <a:t> cos</a:t>
            </a:r>
            <a:r>
              <a:rPr lang="el-GR" altLang="en-US" sz="2000" dirty="0">
                <a:solidFill>
                  <a:srgbClr val="000000"/>
                </a:solidFill>
                <a:latin typeface="Arial" panose="020B0604020202020204" pitchFamily="34" charset="0"/>
                <a:cs typeface="Arial" panose="020B0604020202020204" pitchFamily="34" charset="0"/>
              </a:rPr>
              <a:t>φ &lt; 0,9 </a:t>
            </a:r>
            <a:r>
              <a:rPr lang="en-US" altLang="en-US" sz="2000" dirty="0" err="1">
                <a:solidFill>
                  <a:srgbClr val="000000"/>
                </a:solidFill>
                <a:latin typeface="Arial" panose="020B0604020202020204" pitchFamily="34" charset="0"/>
                <a:cs typeface="Arial" panose="020B0604020202020204" pitchFamily="34" charset="0"/>
              </a:rPr>
              <a:t>phải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mua</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phản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kháng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theo</a:t>
            </a:r>
            <a:r>
              <a:rPr lang="en-US" altLang="en-US" sz="2000" dirty="0">
                <a:solidFill>
                  <a:srgbClr val="000000"/>
                </a:solidFill>
                <a:latin typeface="Arial" panose="020B0604020202020204" pitchFamily="34" charset="0"/>
                <a:cs typeface="Arial" panose="020B0604020202020204" pitchFamily="34" charset="0"/>
              </a:rPr>
              <a:t> </a:t>
            </a:r>
            <a:r>
              <a:rPr lang="vi-VN" altLang="en-US" sz="2000" dirty="0">
                <a:solidFill>
                  <a:srgbClr val="000000"/>
                </a:solidFill>
                <a:latin typeface="Arial" panose="020B0604020202020204" pitchFamily="34" charset="0"/>
                <a:cs typeface="Arial" panose="020B0604020202020204" pitchFamily="34" charset="0"/>
              </a:rPr>
              <a:t>Thông tư 15/2014/TT-BCT</a:t>
            </a:r>
            <a:r>
              <a:rPr lang="en-US" altLang="en-US" sz="2000" dirty="0">
                <a:solidFill>
                  <a:srgbClr val="000000"/>
                </a:solidFill>
                <a:latin typeface="Arial" panose="020B0604020202020204" pitchFamily="34" charset="0"/>
                <a:cs typeface="Arial" panose="020B0604020202020204" pitchFamily="34" charset="0"/>
              </a:rPr>
              <a:t>.</a:t>
            </a:r>
            <a:endParaRPr lang="en-US" altLang="en-US" sz="2000" dirty="0">
              <a:solidFill>
                <a:srgbClr val="00B0F0"/>
              </a:solidFill>
              <a:latin typeface="Arial" panose="020B0604020202020204" pitchFamily="34" charset="0"/>
              <a:cs typeface="Arial" panose="020B0604020202020204" pitchFamily="34" charset="0"/>
            </a:endParaRPr>
          </a:p>
        </p:txBody>
      </p:sp>
      <p:pic>
        <p:nvPicPr>
          <p:cNvPr id="40963" name="Picture 3" descr="Screen Clipping">
            <a:extLst>
              <a:ext uri="{FF2B5EF4-FFF2-40B4-BE49-F238E27FC236}">
                <a16:creationId xmlns:a16="http://schemas.microsoft.com/office/drawing/2014/main" id="{CBF32EBF-3016-82B8-6E13-4A0C2D883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2812" y="1376599"/>
            <a:ext cx="4925704" cy="501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extBox 1">
            <a:extLst>
              <a:ext uri="{FF2B5EF4-FFF2-40B4-BE49-F238E27FC236}">
                <a16:creationId xmlns:a16="http://schemas.microsoft.com/office/drawing/2014/main" id="{047B3448-1A30-ACB8-D203-3C4BC823822A}"/>
              </a:ext>
            </a:extLst>
          </p:cNvPr>
          <p:cNvSpPr txBox="1">
            <a:spLocks noChangeArrowheads="1"/>
          </p:cNvSpPr>
          <p:nvPr/>
        </p:nvSpPr>
        <p:spPr bwMode="auto">
          <a:xfrm>
            <a:off x="600501" y="561833"/>
            <a:ext cx="109580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ts val="600"/>
              </a:spcBef>
              <a:spcAft>
                <a:spcPts val="600"/>
              </a:spcAft>
            </a:pPr>
            <a:r>
              <a:rPr lang="en-US" altLang="en-US" sz="3200" b="1" dirty="0" err="1">
                <a:solidFill>
                  <a:schemeClr val="accent1">
                    <a:lumMod val="50000"/>
                  </a:schemeClr>
                </a:solidFill>
                <a:cs typeface="Arial" panose="020B0604020202020204" pitchFamily="34" charset="0"/>
              </a:rPr>
              <a:t>Bù</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công</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suất</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phản</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kháng</a:t>
            </a:r>
            <a:endParaRPr lang="en-US" altLang="en-US" sz="3200" b="1" dirty="0">
              <a:solidFill>
                <a:schemeClr val="accent1">
                  <a:lumMod val="50000"/>
                </a:schemeClr>
              </a:solidFill>
              <a:cs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33A913C4-A88D-1B7A-C8F0-47A036869308}"/>
              </a:ext>
            </a:extLst>
          </p:cNvPr>
          <p:cNvSpPr txBox="1">
            <a:spLocks noChangeArrowheads="1"/>
          </p:cNvSpPr>
          <p:nvPr/>
        </p:nvSpPr>
        <p:spPr bwMode="auto">
          <a:xfrm>
            <a:off x="600502" y="1163492"/>
            <a:ext cx="5609229" cy="1481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50000"/>
              </a:lnSpc>
              <a:spcBef>
                <a:spcPts val="600"/>
              </a:spcBef>
            </a:pPr>
            <a:r>
              <a:rPr lang="en-US" altLang="en-US" sz="2000" dirty="0" err="1">
                <a:solidFill>
                  <a:srgbClr val="000000"/>
                </a:solidFill>
                <a:latin typeface="Arial" panose="020B0604020202020204" pitchFamily="34" charset="0"/>
                <a:cs typeface="Arial" panose="020B0604020202020204" pitchFamily="34" charset="0"/>
              </a:rPr>
              <a:t>Bù</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công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phản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kháng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đảm</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bảo</a:t>
            </a:r>
            <a:endParaRPr lang="en-US" altLang="en-US" sz="2000" i="1" dirty="0">
              <a:solidFill>
                <a:srgbClr val="00B0F0"/>
              </a:solidFill>
              <a:latin typeface="Arial" panose="020B0604020202020204" pitchFamily="34" charset="0"/>
              <a:cs typeface="Arial" panose="020B0604020202020204" pitchFamily="34" charset="0"/>
            </a:endParaRPr>
          </a:p>
          <a:p>
            <a:pPr algn="just" defTabSz="1219170" eaLnBrk="1" hangingPunct="1">
              <a:lnSpc>
                <a:spcPct val="150000"/>
              </a:lnSpc>
              <a:spcBef>
                <a:spcPts val="600"/>
              </a:spcBef>
            </a:pPr>
            <a:r>
              <a:rPr lang="en-US" altLang="en-US" sz="2000" dirty="0">
                <a:solidFill>
                  <a:srgbClr val="000000"/>
                </a:solidFill>
                <a:latin typeface="Arial" panose="020B0604020202020204" pitchFamily="34" charset="0"/>
                <a:cs typeface="Arial" panose="020B0604020202020204" pitchFamily="34" charset="0"/>
              </a:rPr>
              <a:t>=&gt; </a:t>
            </a:r>
            <a:r>
              <a:rPr lang="en-US" altLang="en-US" sz="2000" dirty="0" err="1">
                <a:solidFill>
                  <a:srgbClr val="000000"/>
                </a:solidFill>
                <a:latin typeface="Arial" panose="020B0604020202020204" pitchFamily="34" charset="0"/>
                <a:cs typeface="Arial" panose="020B0604020202020204" pitchFamily="34" charset="0"/>
              </a:rPr>
              <a:t>Giảm</a:t>
            </a:r>
            <a:r>
              <a:rPr lang="en-US" altLang="en-US" sz="2000" dirty="0">
                <a:solidFill>
                  <a:srgbClr val="000000"/>
                </a:solidFill>
                <a:latin typeface="Arial" panose="020B0604020202020204" pitchFamily="34" charset="0"/>
                <a:cs typeface="Arial" panose="020B0604020202020204" pitchFamily="34" charset="0"/>
              </a:rPr>
              <a:t> chi </a:t>
            </a:r>
            <a:r>
              <a:rPr lang="en-US" altLang="en-US" sz="2000" dirty="0" err="1">
                <a:solidFill>
                  <a:srgbClr val="000000"/>
                </a:solidFill>
                <a:latin typeface="Arial" panose="020B0604020202020204" pitchFamily="34" charset="0"/>
                <a:cs typeface="Arial" panose="020B0604020202020204" pitchFamily="34" charset="0"/>
              </a:rPr>
              <a:t>phí</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hóa</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đơn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điện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đảm</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bảo</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yếu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tố</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kinh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tế</a:t>
            </a:r>
            <a:r>
              <a:rPr lang="en-US" altLang="en-US" sz="2000" dirty="0">
                <a:solidFill>
                  <a:srgbClr val="000000"/>
                </a:solidFill>
                <a:latin typeface="Arial" panose="020B0604020202020204" pitchFamily="34" charset="0"/>
                <a:cs typeface="Arial" panose="020B0604020202020204" pitchFamily="34" charset="0"/>
              </a:rPr>
              <a:t> - </a:t>
            </a:r>
            <a:r>
              <a:rPr lang="en-US" altLang="en-US" sz="2000" dirty="0" err="1">
                <a:solidFill>
                  <a:srgbClr val="000000"/>
                </a:solidFill>
                <a:latin typeface="Arial" panose="020B0604020202020204" pitchFamily="34" charset="0"/>
                <a:cs typeface="Arial" panose="020B0604020202020204" pitchFamily="34" charset="0"/>
              </a:rPr>
              <a:t>kỹ</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thuật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trong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hệ</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thống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truyền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tải</a:t>
            </a:r>
            <a:r>
              <a:rPr lang="en-US" altLang="en-US" sz="2000" dirty="0">
                <a:solidFill>
                  <a:srgbClr val="000000"/>
                </a:solidFill>
                <a:latin typeface="Arial" panose="020B0604020202020204" pitchFamily="34" charset="0"/>
                <a:cs typeface="Arial" panose="020B0604020202020204" pitchFamily="34" charset="0"/>
              </a:rPr>
              <a:t>.</a:t>
            </a:r>
            <a:endParaRPr lang="en-US" altLang="en-US" sz="2000" i="1" dirty="0">
              <a:solidFill>
                <a:srgbClr val="00B0F0"/>
              </a:solidFill>
              <a:latin typeface="Arial" panose="020B0604020202020204" pitchFamily="34" charset="0"/>
              <a:cs typeface="Arial" panose="020B0604020202020204" pitchFamily="34" charset="0"/>
            </a:endParaRPr>
          </a:p>
        </p:txBody>
      </p:sp>
      <p:sp>
        <p:nvSpPr>
          <p:cNvPr id="4" name="AutoShape 2" descr="SÁNG KIẾN KINH NGHIỆM | Trường TH&amp;THCS Trung Mỹ">
            <a:extLst>
              <a:ext uri="{FF2B5EF4-FFF2-40B4-BE49-F238E27FC236}">
                <a16:creationId xmlns:a16="http://schemas.microsoft.com/office/drawing/2014/main" id="{CA27E076-8272-B26A-8440-BD9281EE818B}"/>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0FBF5822-D160-A2C1-1F8A-52FA27DD9C53}"/>
              </a:ext>
            </a:extLst>
          </p:cNvPr>
          <p:cNvSpPr txBox="1">
            <a:spLocks/>
          </p:cNvSpPr>
          <p:nvPr/>
        </p:nvSpPr>
        <p:spPr>
          <a:xfrm>
            <a:off x="2351617" y="2313518"/>
            <a:ext cx="3716867" cy="3797300"/>
          </a:xfrm>
          <a:prstGeom prst="rect">
            <a:avLst/>
          </a:prstGeom>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nSpc>
                <a:spcPct val="130000"/>
              </a:lnSpc>
              <a:spcBef>
                <a:spcPts val="600"/>
              </a:spcBef>
              <a:defRPr/>
            </a:pPr>
            <a:r>
              <a:rPr lang="en-US" sz="2000" i="1" dirty="0" err="1">
                <a:solidFill>
                  <a:srgbClr val="000000"/>
                </a:solidFill>
                <a:latin typeface="Arial" panose="020B0604020202020204" pitchFamily="34" charset="0"/>
                <a:cs typeface="Arial" panose="020B0604020202020204" pitchFamily="34" charset="0"/>
              </a:rPr>
              <a:t>Phương</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pháp</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thực</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hiện</a:t>
            </a:r>
            <a:endParaRPr lang="en-US" sz="2000" i="1" dirty="0">
              <a:solidFill>
                <a:srgbClr val="000000"/>
              </a:solidFill>
              <a:latin typeface="Arial" panose="020B0604020202020204" pitchFamily="34" charset="0"/>
              <a:cs typeface="Arial" panose="020B0604020202020204" pitchFamily="34" charset="0"/>
            </a:endParaRPr>
          </a:p>
          <a:p>
            <a:pPr>
              <a:lnSpc>
                <a:spcPct val="130000"/>
              </a:lnSpc>
              <a:spcBef>
                <a:spcPts val="600"/>
              </a:spcBef>
              <a:defRPr/>
            </a:pPr>
            <a:r>
              <a:rPr lang="en-US" sz="2000" b="0" dirty="0" err="1">
                <a:solidFill>
                  <a:srgbClr val="000000"/>
                </a:solidFill>
                <a:latin typeface="Arial" panose="020B0604020202020204" pitchFamily="34" charset="0"/>
                <a:cs typeface="Arial" panose="020B0604020202020204" pitchFamily="34" charset="0"/>
              </a:rPr>
              <a:t>Công</a:t>
            </a:r>
            <a:r>
              <a:rPr lang="en-US" sz="2000" b="0" dirty="0">
                <a:solidFill>
                  <a:srgbClr val="000000"/>
                </a:solidFill>
                <a:latin typeface="Arial" panose="020B0604020202020204" pitchFamily="34" charset="0"/>
                <a:cs typeface="Arial" panose="020B0604020202020204" pitchFamily="34" charset="0"/>
              </a:rPr>
              <a:t> </a:t>
            </a:r>
            <a:r>
              <a:rPr lang="en-US" sz="2000" b="0" dirty="0" err="1">
                <a:solidFill>
                  <a:srgbClr val="000000"/>
                </a:solidFill>
                <a:latin typeface="Arial" panose="020B0604020202020204" pitchFamily="34" charset="0"/>
                <a:cs typeface="Arial" panose="020B0604020202020204" pitchFamily="34" charset="0"/>
              </a:rPr>
              <a:t>suất</a:t>
            </a:r>
            <a:r>
              <a:rPr lang="en-US" sz="2000" b="0" dirty="0">
                <a:solidFill>
                  <a:srgbClr val="000000"/>
                </a:solidFill>
                <a:latin typeface="Arial" panose="020B0604020202020204" pitchFamily="34" charset="0"/>
                <a:cs typeface="Arial" panose="020B0604020202020204" pitchFamily="34" charset="0"/>
              </a:rPr>
              <a:t> </a:t>
            </a:r>
            <a:r>
              <a:rPr lang="en-US" sz="2000" b="0" dirty="0" err="1">
                <a:solidFill>
                  <a:srgbClr val="000000"/>
                </a:solidFill>
                <a:latin typeface="Arial" panose="020B0604020202020204" pitchFamily="34" charset="0"/>
                <a:cs typeface="Arial" panose="020B0604020202020204" pitchFamily="34" charset="0"/>
              </a:rPr>
              <a:t>bù</a:t>
            </a:r>
            <a:endParaRPr lang="en-US" sz="2000" b="0" dirty="0">
              <a:solidFill>
                <a:srgbClr val="00B0F0"/>
              </a:solidFill>
              <a:latin typeface="Arial" panose="020B0604020202020204" pitchFamily="34" charset="0"/>
              <a:cs typeface="Arial" panose="020B0604020202020204" pitchFamily="34" charset="0"/>
            </a:endParaRPr>
          </a:p>
          <a:p>
            <a:pPr algn="ctr">
              <a:lnSpc>
                <a:spcPct val="130000"/>
              </a:lnSpc>
              <a:spcBef>
                <a:spcPts val="600"/>
              </a:spcBef>
              <a:defRPr/>
            </a:pPr>
            <a:r>
              <a:rPr lang="vi-VN" sz="2000" b="0" dirty="0">
                <a:solidFill>
                  <a:srgbClr val="000000"/>
                </a:solidFill>
                <a:latin typeface="Arial" panose="020B0604020202020204" pitchFamily="34" charset="0"/>
                <a:cs typeface="Arial" panose="020B0604020202020204" pitchFamily="34" charset="0"/>
              </a:rPr>
              <a:t>Q = P*k.</a:t>
            </a:r>
          </a:p>
          <a:p>
            <a:pPr algn="just">
              <a:lnSpc>
                <a:spcPct val="130000"/>
              </a:lnSpc>
              <a:spcBef>
                <a:spcPts val="600"/>
              </a:spcBef>
              <a:defRPr/>
            </a:pPr>
            <a:r>
              <a:rPr lang="vi-VN" sz="2000" b="0" dirty="0">
                <a:solidFill>
                  <a:srgbClr val="000000"/>
                </a:solidFill>
                <a:latin typeface="Arial" panose="020B0604020202020204" pitchFamily="34" charset="0"/>
                <a:cs typeface="Arial" panose="020B0604020202020204" pitchFamily="34" charset="0"/>
              </a:rPr>
              <a:t>Trong đó</a:t>
            </a:r>
            <a:endParaRPr lang="en-US" sz="2000" b="0" dirty="0">
              <a:solidFill>
                <a:srgbClr val="00B0F0"/>
              </a:solidFill>
              <a:latin typeface="Arial" panose="020B0604020202020204" pitchFamily="34" charset="0"/>
              <a:cs typeface="Arial" panose="020B0604020202020204" pitchFamily="34" charset="0"/>
            </a:endParaRPr>
          </a:p>
          <a:p>
            <a:pPr marL="186262" indent="-186262" algn="just">
              <a:lnSpc>
                <a:spcPct val="130000"/>
              </a:lnSpc>
              <a:spcBef>
                <a:spcPts val="600"/>
              </a:spcBef>
              <a:buFont typeface="Arial" panose="020B0604020202020204" pitchFamily="34" charset="0"/>
              <a:buChar char="•"/>
              <a:defRPr/>
            </a:pPr>
            <a:r>
              <a:rPr lang="vi-VN" sz="2000" b="0" dirty="0">
                <a:solidFill>
                  <a:srgbClr val="000000"/>
                </a:solidFill>
                <a:latin typeface="Arial" panose="020B0604020202020204" pitchFamily="34" charset="0"/>
                <a:cs typeface="Arial" panose="020B0604020202020204" pitchFamily="34" charset="0"/>
              </a:rPr>
              <a:t>P (kW): công suất của thiết bị</a:t>
            </a:r>
            <a:endParaRPr lang="en-US" sz="2000" b="0" dirty="0">
              <a:solidFill>
                <a:srgbClr val="00B0F0"/>
              </a:solidFill>
              <a:latin typeface="Arial" panose="020B0604020202020204" pitchFamily="34" charset="0"/>
              <a:cs typeface="Arial" panose="020B0604020202020204" pitchFamily="34" charset="0"/>
            </a:endParaRPr>
          </a:p>
          <a:p>
            <a:pPr marL="186262" indent="-186262" algn="just">
              <a:lnSpc>
                <a:spcPct val="130000"/>
              </a:lnSpc>
              <a:spcBef>
                <a:spcPts val="600"/>
              </a:spcBef>
              <a:buFont typeface="Arial" panose="020B0604020202020204" pitchFamily="34" charset="0"/>
              <a:buChar char="•"/>
              <a:defRPr/>
            </a:pPr>
            <a:r>
              <a:rPr lang="vi-VN" sz="2000" b="0" dirty="0">
                <a:solidFill>
                  <a:srgbClr val="000000"/>
                </a:solidFill>
                <a:latin typeface="Arial" panose="020B0604020202020204" pitchFamily="34" charset="0"/>
                <a:cs typeface="Arial" panose="020B0604020202020204" pitchFamily="34" charset="0"/>
              </a:rPr>
              <a:t>k: hệ số bù</a:t>
            </a:r>
            <a:endParaRPr lang="en-US" sz="2000" b="0" dirty="0">
              <a:solidFill>
                <a:srgbClr val="00B0F0"/>
              </a:solidFill>
              <a:latin typeface="Arial" panose="020B0604020202020204" pitchFamily="34" charset="0"/>
              <a:cs typeface="Arial" panose="020B0604020202020204" pitchFamily="34" charset="0"/>
            </a:endParaRPr>
          </a:p>
        </p:txBody>
      </p:sp>
      <p:pic>
        <p:nvPicPr>
          <p:cNvPr id="43013" name="Table 1">
            <a:extLst>
              <a:ext uri="{FF2B5EF4-FFF2-40B4-BE49-F238E27FC236}">
                <a16:creationId xmlns:a16="http://schemas.microsoft.com/office/drawing/2014/main" id="{D0D2DF97-D30A-0B94-BA2B-631E545AF9E7}"/>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9731" y="1665186"/>
            <a:ext cx="5446183" cy="413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5" name="Picture 6" descr="Reactive Power">
            <a:extLst>
              <a:ext uri="{FF2B5EF4-FFF2-40B4-BE49-F238E27FC236}">
                <a16:creationId xmlns:a16="http://schemas.microsoft.com/office/drawing/2014/main" id="{C20BF322-CBE5-2A7F-2483-5A5DA4B8D7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501" y="2816804"/>
            <a:ext cx="1703110" cy="312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
            <a:extLst>
              <a:ext uri="{FF2B5EF4-FFF2-40B4-BE49-F238E27FC236}">
                <a16:creationId xmlns:a16="http://schemas.microsoft.com/office/drawing/2014/main" id="{047B3448-1A30-ACB8-D203-3C4BC823822A}"/>
              </a:ext>
            </a:extLst>
          </p:cNvPr>
          <p:cNvSpPr txBox="1">
            <a:spLocks noChangeArrowheads="1"/>
          </p:cNvSpPr>
          <p:nvPr/>
        </p:nvSpPr>
        <p:spPr bwMode="auto">
          <a:xfrm>
            <a:off x="697899" y="578717"/>
            <a:ext cx="109580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ts val="600"/>
              </a:spcBef>
              <a:spcAft>
                <a:spcPts val="600"/>
              </a:spcAft>
            </a:pPr>
            <a:r>
              <a:rPr lang="en-US" altLang="en-US" sz="3200" b="1" dirty="0" err="1">
                <a:solidFill>
                  <a:schemeClr val="accent1">
                    <a:lumMod val="50000"/>
                  </a:schemeClr>
                </a:solidFill>
                <a:cs typeface="Arial" panose="020B0604020202020204" pitchFamily="34" charset="0"/>
              </a:rPr>
              <a:t>Bù</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công</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suất</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phản</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kháng</a:t>
            </a:r>
            <a:endParaRPr lang="en-US" altLang="en-US" sz="3200" b="1" dirty="0">
              <a:solidFill>
                <a:schemeClr val="accent1">
                  <a:lumMod val="50000"/>
                </a:schemeClr>
              </a:solidFill>
              <a:cs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5F71F1E3-EC90-7E4D-476C-66ABD9C1C4D6}"/>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BD7B1EE4-2331-3FE3-0FE5-C78B48950EE5}"/>
              </a:ext>
            </a:extLst>
          </p:cNvPr>
          <p:cNvSpPr txBox="1">
            <a:spLocks/>
          </p:cNvSpPr>
          <p:nvPr/>
        </p:nvSpPr>
        <p:spPr>
          <a:xfrm>
            <a:off x="1179456" y="1581342"/>
            <a:ext cx="9994900" cy="4587445"/>
          </a:xfrm>
          <a:prstGeom prst="rect">
            <a:avLst/>
          </a:prstGeom>
          <a:solidFill>
            <a:schemeClr val="accent5">
              <a:lumMod val="20000"/>
              <a:lumOff val="80000"/>
            </a:schemeClr>
          </a:solidFill>
          <a:ln>
            <a:solidFill>
              <a:srgbClr val="00B0F0"/>
            </a:solidFill>
          </a:ln>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just">
              <a:lnSpc>
                <a:spcPct val="114000"/>
              </a:lnSpc>
              <a:spcBef>
                <a:spcPts val="600"/>
              </a:spcBef>
              <a:spcAft>
                <a:spcPts val="600"/>
              </a:spcAft>
              <a:defRPr/>
            </a:pPr>
            <a:r>
              <a:rPr lang="en-US" sz="2000" i="1" dirty="0" err="1">
                <a:solidFill>
                  <a:srgbClr val="000000"/>
                </a:solidFill>
                <a:latin typeface="Arial" panose="020B0604020202020204" pitchFamily="34" charset="0"/>
                <a:cs typeface="Arial" panose="020B0604020202020204" pitchFamily="34" charset="0"/>
              </a:rPr>
              <a:t>Ví</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dụ</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tính</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toán</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hiệu</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quả</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kinh</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tế</a:t>
            </a:r>
            <a:endParaRPr lang="en-US" sz="2000" i="1" dirty="0">
              <a:solidFill>
                <a:srgbClr val="00B0F0"/>
              </a:solidFill>
              <a:latin typeface="Arial" panose="020B0604020202020204" pitchFamily="34" charset="0"/>
              <a:cs typeface="Arial" panose="020B0604020202020204" pitchFamily="34" charset="0"/>
            </a:endParaRPr>
          </a:p>
          <a:p>
            <a:pPr algn="just">
              <a:lnSpc>
                <a:spcPct val="90000"/>
              </a:lnSpc>
              <a:spcBef>
                <a:spcPts val="600"/>
              </a:spcBef>
              <a:spcAft>
                <a:spcPts val="0"/>
              </a:spcAft>
              <a:defRPr/>
            </a:pPr>
            <a:r>
              <a:rPr lang="en-US" sz="2000" b="0" dirty="0">
                <a:solidFill>
                  <a:srgbClr val="000000"/>
                </a:solidFill>
                <a:latin typeface="Arial" panose="020B0604020202020204" pitchFamily="34" charset="0"/>
                <a:cs typeface="Arial" panose="020B0604020202020204" pitchFamily="34" charset="0"/>
              </a:rPr>
              <a:t>- </a:t>
            </a:r>
            <a:r>
              <a:rPr lang="en-US" sz="2000" b="0" dirty="0">
                <a:solidFill>
                  <a:schemeClr val="tx1"/>
                </a:solidFill>
                <a:latin typeface="Arial" panose="020B0604020202020204" pitchFamily="34" charset="0"/>
                <a:cs typeface="Arial" panose="020B0604020202020204" pitchFamily="34" charset="0"/>
              </a:rPr>
              <a:t>C</a:t>
            </a:r>
            <a:r>
              <a:rPr lang="vi-VN" sz="2000" b="0" dirty="0">
                <a:solidFill>
                  <a:schemeClr val="tx1"/>
                </a:solidFill>
                <a:latin typeface="Arial" panose="020B0604020202020204" pitchFamily="34" charset="0"/>
                <a:cs typeface="Arial" panose="020B0604020202020204" pitchFamily="34" charset="0"/>
              </a:rPr>
              <a:t>ông suất</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phụ</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tải</a:t>
            </a:r>
            <a:r>
              <a:rPr lang="en-US" sz="2000" b="0" dirty="0">
                <a:solidFill>
                  <a:schemeClr val="tx1"/>
                </a:solidFill>
                <a:latin typeface="Arial" panose="020B0604020202020204" pitchFamily="34" charset="0"/>
                <a:cs typeface="Arial" panose="020B0604020202020204" pitchFamily="34" charset="0"/>
              </a:rPr>
              <a:t> 3</a:t>
            </a:r>
            <a:r>
              <a:rPr lang="vi-VN" sz="2000" b="0" dirty="0">
                <a:solidFill>
                  <a:schemeClr val="tx1"/>
                </a:solidFill>
                <a:latin typeface="Arial" panose="020B0604020202020204" pitchFamily="34" charset="0"/>
                <a:cs typeface="Arial" panose="020B0604020202020204" pitchFamily="34" charset="0"/>
              </a:rPr>
              <a:t>0 kW</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Hệ</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số</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công</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suất</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là</a:t>
            </a:r>
            <a:r>
              <a:rPr lang="en-US" sz="2000" b="0" dirty="0">
                <a:solidFill>
                  <a:schemeClr val="tx1"/>
                </a:solidFill>
                <a:latin typeface="Arial" panose="020B0604020202020204" pitchFamily="34" charset="0"/>
                <a:cs typeface="Arial" panose="020B0604020202020204" pitchFamily="34" charset="0"/>
              </a:rPr>
              <a:t> 0.7</a:t>
            </a:r>
            <a:r>
              <a:rPr lang="vi-VN" sz="2000" b="0" dirty="0">
                <a:solidFill>
                  <a:schemeClr val="tx1"/>
                </a:solidFill>
                <a:latin typeface="Arial" panose="020B0604020202020204" pitchFamily="34" charset="0"/>
                <a:cs typeface="Arial" panose="020B0604020202020204" pitchFamily="34" charset="0"/>
              </a:rPr>
              <a:t> </a:t>
            </a:r>
            <a:endParaRPr lang="en-US" sz="2000" b="0" dirty="0">
              <a:solidFill>
                <a:schemeClr val="tx1"/>
              </a:solidFill>
              <a:latin typeface="Arial" panose="020B0604020202020204" pitchFamily="34" charset="0"/>
              <a:cs typeface="Arial" panose="020B0604020202020204" pitchFamily="34" charset="0"/>
            </a:endParaRPr>
          </a:p>
          <a:p>
            <a:pPr algn="just">
              <a:lnSpc>
                <a:spcPct val="90000"/>
              </a:lnSpc>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Chi </a:t>
            </a:r>
            <a:r>
              <a:rPr lang="en-US" sz="2000" b="0" dirty="0" err="1">
                <a:solidFill>
                  <a:schemeClr val="tx1"/>
                </a:solidFill>
                <a:latin typeface="Arial" panose="020B0604020202020204" pitchFamily="34" charset="0"/>
                <a:cs typeface="Arial" panose="020B0604020202020204" pitchFamily="34" charset="0"/>
              </a:rPr>
              <a:t>phí</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hóa</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đơn</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năng</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lượng</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là</a:t>
            </a:r>
            <a:r>
              <a:rPr lang="en-US" sz="2000" b="0" dirty="0">
                <a:solidFill>
                  <a:schemeClr val="tx1"/>
                </a:solidFill>
                <a:latin typeface="Arial" panose="020B0604020202020204" pitchFamily="34" charset="0"/>
                <a:cs typeface="Arial" panose="020B0604020202020204" pitchFamily="34" charset="0"/>
              </a:rPr>
              <a:t> 252 </a:t>
            </a:r>
            <a:r>
              <a:rPr lang="en-US" sz="2000" b="0" dirty="0" err="1">
                <a:solidFill>
                  <a:schemeClr val="tx1"/>
                </a:solidFill>
                <a:latin typeface="Arial" panose="020B0604020202020204" pitchFamily="34" charset="0"/>
                <a:cs typeface="Arial" panose="020B0604020202020204" pitchFamily="34" charset="0"/>
              </a:rPr>
              <a:t>triệu</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đồng</a:t>
            </a:r>
            <a:r>
              <a:rPr lang="en-US" sz="2000" b="0" dirty="0">
                <a:solidFill>
                  <a:schemeClr val="tx1"/>
                </a:solidFill>
                <a:latin typeface="Arial" panose="020B0604020202020204" pitchFamily="34" charset="0"/>
                <a:cs typeface="Arial" panose="020B0604020202020204" pitchFamily="34" charset="0"/>
              </a:rPr>
              <a:t>/</a:t>
            </a:r>
            <a:r>
              <a:rPr lang="en-US" sz="2000" b="0" dirty="0" err="1">
                <a:solidFill>
                  <a:schemeClr val="tx1"/>
                </a:solidFill>
                <a:latin typeface="Arial" panose="020B0604020202020204" pitchFamily="34" charset="0"/>
                <a:cs typeface="Arial" panose="020B0604020202020204" pitchFamily="34" charset="0"/>
              </a:rPr>
              <a:t>năm</a:t>
            </a:r>
            <a:endParaRPr lang="en-US" sz="2000" b="0" dirty="0">
              <a:solidFill>
                <a:schemeClr val="tx1"/>
              </a:solidFill>
              <a:latin typeface="Arial" panose="020B0604020202020204" pitchFamily="34" charset="0"/>
              <a:cs typeface="Arial" panose="020B0604020202020204" pitchFamily="34" charset="0"/>
            </a:endParaRPr>
          </a:p>
          <a:p>
            <a:pPr algn="just">
              <a:lnSpc>
                <a:spcPct val="90000"/>
              </a:lnSpc>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Hệ</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số</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công</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suất</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sau</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khi</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bù</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là</a:t>
            </a:r>
            <a:r>
              <a:rPr lang="en-US" sz="2000" b="0" dirty="0">
                <a:solidFill>
                  <a:schemeClr val="tx1"/>
                </a:solidFill>
                <a:latin typeface="Arial" panose="020B0604020202020204" pitchFamily="34" charset="0"/>
                <a:cs typeface="Arial" panose="020B0604020202020204" pitchFamily="34" charset="0"/>
              </a:rPr>
              <a:t> 0,95</a:t>
            </a:r>
            <a:endParaRPr lang="en-US" sz="2000" b="0" i="1" dirty="0">
              <a:solidFill>
                <a:schemeClr val="tx1"/>
              </a:solidFill>
              <a:latin typeface="Arial" panose="020B0604020202020204" pitchFamily="34" charset="0"/>
              <a:cs typeface="Arial" panose="020B0604020202020204" pitchFamily="34" charset="0"/>
            </a:endParaRPr>
          </a:p>
          <a:p>
            <a:pPr algn="just">
              <a:lnSpc>
                <a:spcPct val="90000"/>
              </a:lnSpc>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a:t>
            </a:r>
            <a:r>
              <a:rPr lang="en-US" sz="2000" b="0" dirty="0" err="1">
                <a:solidFill>
                  <a:schemeClr val="tx1"/>
                </a:solidFill>
                <a:latin typeface="Arial" panose="020B0604020202020204" pitchFamily="34" charset="0"/>
                <a:cs typeface="Arial" panose="020B0604020202020204" pitchFamily="34" charset="0"/>
              </a:rPr>
              <a:t>Hệ</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số</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bù</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công</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suất</a:t>
            </a:r>
            <a:r>
              <a:rPr lang="en-US" sz="2000" b="0" dirty="0">
                <a:solidFill>
                  <a:schemeClr val="tx1"/>
                </a:solidFill>
                <a:latin typeface="Arial" panose="020B0604020202020204" pitchFamily="34" charset="0"/>
                <a:cs typeface="Arial" panose="020B0604020202020204" pitchFamily="34" charset="0"/>
              </a:rPr>
              <a:t>: k = 0,69</a:t>
            </a:r>
          </a:p>
          <a:p>
            <a:pPr algn="just">
              <a:lnSpc>
                <a:spcPct val="90000"/>
              </a:lnSpc>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a:t>
            </a:r>
            <a:r>
              <a:rPr lang="en-US" sz="2000" b="0" dirty="0" err="1">
                <a:solidFill>
                  <a:schemeClr val="tx1"/>
                </a:solidFill>
                <a:latin typeface="Arial" panose="020B0604020202020204" pitchFamily="34" charset="0"/>
                <a:cs typeface="Arial" panose="020B0604020202020204" pitchFamily="34" charset="0"/>
              </a:rPr>
              <a:t>Công</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suất</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bù</a:t>
            </a:r>
            <a:endParaRPr lang="vi-VN" sz="2000" b="0" dirty="0">
              <a:solidFill>
                <a:schemeClr val="tx1"/>
              </a:solidFill>
              <a:latin typeface="Arial" panose="020B0604020202020204" pitchFamily="34" charset="0"/>
              <a:cs typeface="Arial" panose="020B0604020202020204" pitchFamily="34" charset="0"/>
            </a:endParaRPr>
          </a:p>
          <a:p>
            <a:pPr algn="ctr">
              <a:lnSpc>
                <a:spcPct val="114000"/>
              </a:lnSpc>
              <a:spcBef>
                <a:spcPts val="600"/>
              </a:spcBef>
              <a:spcAft>
                <a:spcPts val="600"/>
              </a:spcAft>
              <a:defRPr/>
            </a:pPr>
            <a:r>
              <a:rPr lang="en-US" sz="2000" b="0" dirty="0">
                <a:solidFill>
                  <a:schemeClr val="tx1"/>
                </a:solidFill>
                <a:latin typeface="Arial" panose="020B0604020202020204" pitchFamily="34" charset="0"/>
                <a:cs typeface="Arial" panose="020B0604020202020204" pitchFamily="34" charset="0"/>
              </a:rPr>
              <a:t>Q</a:t>
            </a:r>
            <a:r>
              <a:rPr lang="vi-VN" sz="2000" b="0" dirty="0">
                <a:solidFill>
                  <a:schemeClr val="tx1"/>
                </a:solidFill>
                <a:latin typeface="Arial" panose="020B0604020202020204" pitchFamily="34" charset="0"/>
                <a:cs typeface="Arial" panose="020B0604020202020204" pitchFamily="34" charset="0"/>
              </a:rPr>
              <a:t> = 30 × 0,69 = 20,7 KVAr</a:t>
            </a:r>
            <a:r>
              <a:rPr lang="en-US" sz="2000" b="0" dirty="0">
                <a:solidFill>
                  <a:schemeClr val="tx1"/>
                </a:solidFill>
                <a:latin typeface="Arial" panose="020B0604020202020204" pitchFamily="34" charset="0"/>
                <a:cs typeface="Arial" panose="020B0604020202020204" pitchFamily="34" charset="0"/>
              </a:rPr>
              <a:t>.</a:t>
            </a:r>
          </a:p>
          <a:p>
            <a:pPr algn="just">
              <a:lnSpc>
                <a:spcPct val="90000"/>
              </a:lnSpc>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a:t>
            </a:r>
            <a:r>
              <a:rPr lang="en-US" sz="2000" b="0" dirty="0" err="1">
                <a:solidFill>
                  <a:schemeClr val="tx1"/>
                </a:solidFill>
                <a:latin typeface="Arial" panose="020B0604020202020204" pitchFamily="34" charset="0"/>
                <a:cs typeface="Arial" panose="020B0604020202020204" pitchFamily="34" charset="0"/>
              </a:rPr>
              <a:t>Hệ</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số</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bù</a:t>
            </a:r>
            <a:r>
              <a:rPr lang="en-US" sz="2000" b="0" dirty="0">
                <a:solidFill>
                  <a:schemeClr val="tx1"/>
                </a:solidFill>
                <a:latin typeface="Arial" panose="020B0604020202020204" pitchFamily="34" charset="0"/>
                <a:cs typeface="Arial" panose="020B0604020202020204" pitchFamily="34" charset="0"/>
              </a:rPr>
              <a:t> chi </a:t>
            </a:r>
            <a:r>
              <a:rPr lang="en-US" sz="2000" b="0" dirty="0" err="1">
                <a:solidFill>
                  <a:schemeClr val="tx1"/>
                </a:solidFill>
                <a:latin typeface="Arial" panose="020B0604020202020204" pitchFamily="34" charset="0"/>
                <a:cs typeface="Arial" panose="020B0604020202020204" pitchFamily="34" charset="0"/>
              </a:rPr>
              <a:t>phí</a:t>
            </a:r>
            <a:r>
              <a:rPr lang="en-US" sz="2000" b="0" dirty="0">
                <a:solidFill>
                  <a:schemeClr val="tx1"/>
                </a:solidFill>
                <a:latin typeface="Arial" panose="020B0604020202020204" pitchFamily="34" charset="0"/>
                <a:cs typeface="Arial" panose="020B0604020202020204" pitchFamily="34" charset="0"/>
              </a:rPr>
              <a:t>: k = </a:t>
            </a:r>
            <a:r>
              <a:rPr lang="vi-VN" sz="2000" b="0" dirty="0">
                <a:solidFill>
                  <a:schemeClr val="tx1"/>
                </a:solidFill>
                <a:latin typeface="Arial" panose="020B0604020202020204" pitchFamily="34" charset="0"/>
                <a:cs typeface="Arial" panose="020B0604020202020204" pitchFamily="34" charset="0"/>
              </a:rPr>
              <a:t>28,57%</a:t>
            </a:r>
            <a:r>
              <a:rPr lang="en-US" sz="2000" b="0" dirty="0">
                <a:solidFill>
                  <a:schemeClr val="tx1"/>
                </a:solidFill>
                <a:latin typeface="Arial" panose="020B0604020202020204" pitchFamily="34" charset="0"/>
                <a:cs typeface="Arial" panose="020B0604020202020204" pitchFamily="34" charset="0"/>
              </a:rPr>
              <a:t>.</a:t>
            </a:r>
          </a:p>
          <a:p>
            <a:pPr algn="just">
              <a:lnSpc>
                <a:spcPct val="90000"/>
              </a:lnSpc>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Chi </a:t>
            </a:r>
            <a:r>
              <a:rPr lang="en-US" sz="2000" b="0" dirty="0" err="1">
                <a:solidFill>
                  <a:schemeClr val="tx1"/>
                </a:solidFill>
                <a:latin typeface="Arial" panose="020B0604020202020204" pitchFamily="34" charset="0"/>
                <a:cs typeface="Arial" panose="020B0604020202020204" pitchFamily="34" charset="0"/>
              </a:rPr>
              <a:t>phí</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tiết</a:t>
            </a:r>
            <a:r>
              <a:rPr lang="en-US" sz="2000" b="0" dirty="0">
                <a:solidFill>
                  <a:schemeClr val="tx1"/>
                </a:solidFill>
                <a:latin typeface="Arial" panose="020B0604020202020204" pitchFamily="34" charset="0"/>
                <a:cs typeface="Arial" panose="020B0604020202020204" pitchFamily="34" charset="0"/>
              </a:rPr>
              <a:t> </a:t>
            </a:r>
            <a:r>
              <a:rPr lang="en-US" sz="2000" b="0" dirty="0" err="1">
                <a:solidFill>
                  <a:schemeClr val="tx1"/>
                </a:solidFill>
                <a:latin typeface="Arial" panose="020B0604020202020204" pitchFamily="34" charset="0"/>
                <a:cs typeface="Arial" panose="020B0604020202020204" pitchFamily="34" charset="0"/>
              </a:rPr>
              <a:t>kiệm</a:t>
            </a:r>
            <a:r>
              <a:rPr lang="en-US" sz="2000" b="0" dirty="0">
                <a:solidFill>
                  <a:schemeClr val="tx1"/>
                </a:solidFill>
                <a:latin typeface="Arial" panose="020B0604020202020204" pitchFamily="34" charset="0"/>
                <a:cs typeface="Arial" panose="020B0604020202020204" pitchFamily="34" charset="0"/>
              </a:rPr>
              <a:t>:</a:t>
            </a:r>
          </a:p>
          <a:p>
            <a:pPr algn="ctr">
              <a:lnSpc>
                <a:spcPct val="114000"/>
              </a:lnSpc>
              <a:spcBef>
                <a:spcPts val="600"/>
              </a:spcBef>
              <a:spcAft>
                <a:spcPts val="600"/>
              </a:spcAft>
              <a:defRPr/>
            </a:pPr>
            <a:r>
              <a:rPr lang="en-US" sz="2000" b="0" dirty="0">
                <a:solidFill>
                  <a:schemeClr val="tx1"/>
                </a:solidFill>
                <a:latin typeface="Arial" panose="020B0604020202020204" pitchFamily="34" charset="0"/>
                <a:cs typeface="Arial" panose="020B0604020202020204" pitchFamily="34" charset="0"/>
              </a:rPr>
              <a:t>C = </a:t>
            </a:r>
            <a:r>
              <a:rPr lang="vi-VN" sz="2000" b="0" dirty="0">
                <a:solidFill>
                  <a:schemeClr val="tx1"/>
                </a:solidFill>
                <a:latin typeface="Arial" panose="020B0604020202020204" pitchFamily="34" charset="0"/>
                <a:cs typeface="Arial" panose="020B0604020202020204" pitchFamily="34" charset="0"/>
              </a:rPr>
              <a:t>252 x 28,57% = 72 triệu đồng/năm</a:t>
            </a:r>
            <a:r>
              <a:rPr lang="en-US" sz="2000" b="0" dirty="0">
                <a:solidFill>
                  <a:schemeClr val="tx1"/>
                </a:solidFill>
                <a:latin typeface="Arial" panose="020B0604020202020204" pitchFamily="34" charset="0"/>
                <a:cs typeface="Arial" panose="020B0604020202020204" pitchFamily="34" charset="0"/>
              </a:rPr>
              <a:t>.</a:t>
            </a:r>
            <a:endParaRPr lang="vi-VN" sz="2000" b="0" i="1" dirty="0">
              <a:solidFill>
                <a:schemeClr val="tx1"/>
              </a:solidFill>
              <a:latin typeface="Arial" panose="020B0604020202020204" pitchFamily="34" charset="0"/>
              <a:cs typeface="Arial" panose="020B0604020202020204" pitchFamily="34" charset="0"/>
            </a:endParaRPr>
          </a:p>
        </p:txBody>
      </p:sp>
      <p:sp>
        <p:nvSpPr>
          <p:cNvPr id="45061" name="Title 1">
            <a:extLst>
              <a:ext uri="{FF2B5EF4-FFF2-40B4-BE49-F238E27FC236}">
                <a16:creationId xmlns:a16="http://schemas.microsoft.com/office/drawing/2014/main" id="{C079446D-D91B-3523-4140-FFC6888E4C0A}"/>
              </a:ext>
            </a:extLst>
          </p:cNvPr>
          <p:cNvSpPr txBox="1">
            <a:spLocks noChangeArrowheads="1"/>
          </p:cNvSpPr>
          <p:nvPr/>
        </p:nvSpPr>
        <p:spPr bwMode="auto">
          <a:xfrm>
            <a:off x="651933" y="5704417"/>
            <a:ext cx="11349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ctr" defTabSz="1219170" eaLnBrk="1" hangingPunct="1"/>
            <a:r>
              <a:rPr lang="en-US" altLang="en-US" sz="1800" dirty="0">
                <a:solidFill>
                  <a:srgbClr val="000000"/>
                </a:solidFill>
                <a:latin typeface="Arial" panose="020B0604020202020204" pitchFamily="34" charset="0"/>
                <a:cs typeface="Arial" panose="020B0604020202020204" pitchFamily="34" charset="0"/>
              </a:rPr>
              <a:t>Thông </a:t>
            </a:r>
            <a:r>
              <a:rPr lang="en-US" altLang="en-US" sz="1800" dirty="0" err="1">
                <a:solidFill>
                  <a:srgbClr val="000000"/>
                </a:solidFill>
                <a:latin typeface="Arial" panose="020B0604020202020204" pitchFamily="34" charset="0"/>
                <a:cs typeface="Arial" panose="020B0604020202020204" pitchFamily="34" charset="0"/>
              </a:rPr>
              <a:t>tư</a:t>
            </a:r>
            <a:r>
              <a:rPr lang="en-US" altLang="en-US" sz="1800" dirty="0">
                <a:solidFill>
                  <a:srgbClr val="000000"/>
                </a:solidFill>
                <a:latin typeface="Arial" panose="020B0604020202020204" pitchFamily="34" charset="0"/>
                <a:cs typeface="Arial" panose="020B0604020202020204" pitchFamily="34" charset="0"/>
              </a:rPr>
              <a:t> 15/0214/TT-</a:t>
            </a:r>
            <a:r>
              <a:rPr lang="en-US" altLang="en-US" sz="1800" dirty="0" err="1">
                <a:solidFill>
                  <a:srgbClr val="000000"/>
                </a:solidFill>
                <a:latin typeface="Arial" panose="020B0604020202020204" pitchFamily="34" charset="0"/>
                <a:cs typeface="Arial" panose="020B0604020202020204" pitchFamily="34" charset="0"/>
              </a:rPr>
              <a:t>BCT</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ngày</a:t>
            </a:r>
            <a:r>
              <a:rPr lang="en-US" altLang="en-US" sz="1800" dirty="0">
                <a:solidFill>
                  <a:srgbClr val="000000"/>
                </a:solidFill>
                <a:latin typeface="Arial" panose="020B0604020202020204" pitchFamily="34" charset="0"/>
                <a:cs typeface="Arial" panose="020B0604020202020204" pitchFamily="34" charset="0"/>
              </a:rPr>
              <a:t> 28/5/2014 </a:t>
            </a:r>
            <a:r>
              <a:rPr lang="en-US" altLang="en-US" sz="1800" dirty="0" err="1">
                <a:solidFill>
                  <a:srgbClr val="000000"/>
                </a:solidFill>
                <a:latin typeface="Arial" panose="020B0604020202020204" pitchFamily="34" charset="0"/>
                <a:cs typeface="Arial" panose="020B0604020202020204" pitchFamily="34" charset="0"/>
              </a:rPr>
              <a:t>của</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Bộ</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Công</a:t>
            </a:r>
            <a:r>
              <a:rPr lang="en-US" altLang="en-US" sz="1800" dirty="0">
                <a:solidFill>
                  <a:srgbClr val="000000"/>
                </a:solidFill>
                <a:latin typeface="Arial" panose="020B0604020202020204" pitchFamily="34" charset="0"/>
                <a:cs typeface="Arial" panose="020B0604020202020204" pitchFamily="34" charset="0"/>
              </a:rPr>
              <a:t> </a:t>
            </a:r>
            <a:r>
              <a:rPr lang="en-US" altLang="en-US" sz="1800" dirty="0" err="1">
                <a:solidFill>
                  <a:srgbClr val="000000"/>
                </a:solidFill>
                <a:latin typeface="Arial" panose="020B0604020202020204" pitchFamily="34" charset="0"/>
                <a:cs typeface="Arial" panose="020B0604020202020204" pitchFamily="34" charset="0"/>
              </a:rPr>
              <a:t>thương</a:t>
            </a:r>
            <a:endParaRPr lang="en-US" altLang="en-US" sz="1800" dirty="0">
              <a:solidFill>
                <a:srgbClr val="000000"/>
              </a:solidFill>
              <a:latin typeface="Arial" panose="020B0604020202020204" pitchFamily="34" charset="0"/>
              <a:cs typeface="Arial" panose="020B0604020202020204" pitchFamily="34" charset="0"/>
            </a:endParaRPr>
          </a:p>
        </p:txBody>
      </p:sp>
      <p:sp>
        <p:nvSpPr>
          <p:cNvPr id="6" name="TextBox 1">
            <a:extLst>
              <a:ext uri="{FF2B5EF4-FFF2-40B4-BE49-F238E27FC236}">
                <a16:creationId xmlns:a16="http://schemas.microsoft.com/office/drawing/2014/main" id="{047B3448-1A30-ACB8-D203-3C4BC823822A}"/>
              </a:ext>
            </a:extLst>
          </p:cNvPr>
          <p:cNvSpPr txBox="1">
            <a:spLocks noChangeArrowheads="1"/>
          </p:cNvSpPr>
          <p:nvPr/>
        </p:nvSpPr>
        <p:spPr bwMode="auto">
          <a:xfrm>
            <a:off x="697899" y="578717"/>
            <a:ext cx="109580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ts val="600"/>
              </a:spcBef>
              <a:spcAft>
                <a:spcPts val="600"/>
              </a:spcAft>
            </a:pPr>
            <a:r>
              <a:rPr lang="en-US" altLang="en-US" sz="3200" b="1" dirty="0" err="1">
                <a:solidFill>
                  <a:schemeClr val="accent1">
                    <a:lumMod val="50000"/>
                  </a:schemeClr>
                </a:solidFill>
                <a:cs typeface="Arial" panose="020B0604020202020204" pitchFamily="34" charset="0"/>
              </a:rPr>
              <a:t>Bù</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công</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suất</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phản</a:t>
            </a:r>
            <a:r>
              <a:rPr lang="en-US" altLang="en-US" sz="3200" b="1" dirty="0">
                <a:solidFill>
                  <a:schemeClr val="accent1">
                    <a:lumMod val="50000"/>
                  </a:schemeClr>
                </a:solidFill>
                <a:cs typeface="Arial" panose="020B0604020202020204" pitchFamily="34" charset="0"/>
              </a:rPr>
              <a:t> </a:t>
            </a:r>
            <a:r>
              <a:rPr lang="en-US" altLang="en-US" sz="3200" b="1" dirty="0" err="1">
                <a:solidFill>
                  <a:schemeClr val="accent1">
                    <a:lumMod val="50000"/>
                  </a:schemeClr>
                </a:solidFill>
                <a:cs typeface="Arial" panose="020B0604020202020204" pitchFamily="34" charset="0"/>
              </a:rPr>
              <a:t>kháng</a:t>
            </a:r>
            <a:endParaRPr lang="en-US" altLang="en-US" sz="3200" b="1" dirty="0">
              <a:solidFill>
                <a:schemeClr val="accent1">
                  <a:lumMod val="50000"/>
                </a:schemeClr>
              </a:solidFill>
              <a:cs typeface="Arial" panose="020B0604020202020204" pitchFamily="34"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5">
            <a:extLst>
              <a:ext uri="{FF2B5EF4-FFF2-40B4-BE49-F238E27FC236}">
                <a16:creationId xmlns:a16="http://schemas.microsoft.com/office/drawing/2014/main" id="{0907810D-23E2-ECC7-FF2D-0F028BFCDA62}"/>
              </a:ext>
            </a:extLst>
          </p:cNvPr>
          <p:cNvSpPr>
            <a:spLocks noGrp="1"/>
          </p:cNvSpPr>
          <p:nvPr>
            <p:ph type="title" idx="4294967295"/>
          </p:nvPr>
        </p:nvSpPr>
        <p:spPr>
          <a:xfrm>
            <a:off x="614149" y="478173"/>
            <a:ext cx="11027391" cy="654050"/>
          </a:xfrm>
          <a:prstGeom prst="rect">
            <a:avLst/>
          </a:prstGeom>
        </p:spPr>
        <p:txBody>
          <a:bodyPr>
            <a:noAutofit/>
          </a:bodyPr>
          <a:lstStyle/>
          <a:p>
            <a:pPr algn="ctr" eaLnBrk="1" hangingPunct="1"/>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Nâng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cao</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hê</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sô</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công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suất</a:t>
            </a:r>
            <a:endParaRPr lang="en-US" altLang="en-US" sz="3200" b="1" i="1"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47107" name="Rectangle 1">
            <a:extLst>
              <a:ext uri="{FF2B5EF4-FFF2-40B4-BE49-F238E27FC236}">
                <a16:creationId xmlns:a16="http://schemas.microsoft.com/office/drawing/2014/main" id="{959C89B0-6E82-5BAC-2FEB-035D66A702A2}"/>
              </a:ext>
            </a:extLst>
          </p:cNvPr>
          <p:cNvSpPr>
            <a:spLocks noChangeArrowheads="1"/>
          </p:cNvSpPr>
          <p:nvPr/>
        </p:nvSpPr>
        <p:spPr bwMode="auto">
          <a:xfrm>
            <a:off x="7370616" y="2384663"/>
            <a:ext cx="3012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spcAft>
                <a:spcPts val="3200"/>
              </a:spcAft>
              <a:buClrTx/>
              <a:buNone/>
            </a:pPr>
            <a:r>
              <a:rPr lang="vi-VN" altLang="en-US" sz="2400" b="1" i="1" dirty="0">
                <a:solidFill>
                  <a:srgbClr val="000000"/>
                </a:solidFill>
                <a:latin typeface="Arial" panose="020B0604020202020204" pitchFamily="34" charset="0"/>
                <a:cs typeface="Arial" panose="020B0604020202020204" pitchFamily="34" charset="0"/>
              </a:rPr>
              <a:t>Q</a:t>
            </a:r>
            <a:r>
              <a:rPr lang="en-US" altLang="en-US" sz="2400" b="1" i="1" baseline="-25000" dirty="0">
                <a:solidFill>
                  <a:srgbClr val="000000"/>
                </a:solidFill>
                <a:latin typeface="Arial" panose="020B0604020202020204" pitchFamily="34" charset="0"/>
                <a:cs typeface="Arial" panose="020B0604020202020204" pitchFamily="34" charset="0"/>
              </a:rPr>
              <a:t>b</a:t>
            </a:r>
            <a:r>
              <a:rPr lang="vi-VN" altLang="en-US" sz="2400" b="1" i="1" dirty="0">
                <a:solidFill>
                  <a:srgbClr val="000000"/>
                </a:solidFill>
                <a:latin typeface="Arial" panose="020B0604020202020204" pitchFamily="34" charset="0"/>
                <a:cs typeface="Arial" panose="020B0604020202020204" pitchFamily="34" charset="0"/>
              </a:rPr>
              <a:t> = P</a:t>
            </a:r>
            <a:r>
              <a:rPr lang="en-US" altLang="en-US" sz="2400" b="1" i="1" dirty="0">
                <a:solidFill>
                  <a:srgbClr val="000000"/>
                </a:solidFill>
                <a:latin typeface="Arial" panose="020B0604020202020204" pitchFamily="34" charset="0"/>
                <a:cs typeface="Arial" panose="020B0604020202020204" pitchFamily="34" charset="0"/>
              </a:rPr>
              <a:t>.</a:t>
            </a:r>
            <a:r>
              <a:rPr lang="vi-VN" altLang="en-US" sz="2400" b="1" i="1" dirty="0">
                <a:solidFill>
                  <a:srgbClr val="000000"/>
                </a:solidFill>
                <a:latin typeface="Arial" panose="020B0604020202020204" pitchFamily="34" charset="0"/>
                <a:cs typeface="Arial" panose="020B0604020202020204" pitchFamily="34" charset="0"/>
              </a:rPr>
              <a:t>(tg</a:t>
            </a:r>
            <a:r>
              <a:rPr lang="vi-VN" altLang="en-US" sz="2400" b="1" i="1" dirty="0">
                <a:solidFill>
                  <a:srgbClr val="000000"/>
                </a:solidFill>
                <a:latin typeface="Arial" panose="020B0604020202020204" pitchFamily="34" charset="0"/>
                <a:cs typeface="Arial" panose="020B0604020202020204" pitchFamily="34" charset="0"/>
                <a:sym typeface="Symbol" panose="05050102010706020507" pitchFamily="18" charset="2"/>
              </a:rPr>
              <a:t></a:t>
            </a:r>
            <a:r>
              <a:rPr lang="vi-VN" altLang="en-US" sz="2400" b="1"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1</a:t>
            </a:r>
            <a:r>
              <a:rPr lang="vi-VN" altLang="en-US" sz="2400" b="1" i="1" dirty="0">
                <a:solidFill>
                  <a:srgbClr val="000000"/>
                </a:solidFill>
                <a:latin typeface="Arial" panose="020B0604020202020204" pitchFamily="34" charset="0"/>
                <a:cs typeface="Arial" panose="020B0604020202020204" pitchFamily="34" charset="0"/>
                <a:sym typeface="Symbol" panose="05050102010706020507" pitchFamily="18" charset="2"/>
              </a:rPr>
              <a:t> – tg</a:t>
            </a:r>
            <a:r>
              <a:rPr lang="vi-VN" altLang="en-US" sz="2400" b="1"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2</a:t>
            </a:r>
            <a:r>
              <a:rPr lang="vi-VN" altLang="en-US" sz="2400" b="1" i="1" dirty="0">
                <a:solidFill>
                  <a:srgbClr val="000000"/>
                </a:solidFill>
                <a:latin typeface="Arial" panose="020B0604020202020204" pitchFamily="34" charset="0"/>
                <a:cs typeface="Arial" panose="020B0604020202020204" pitchFamily="34" charset="0"/>
                <a:sym typeface="Symbol" panose="05050102010706020507" pitchFamily="18" charset="2"/>
              </a:rPr>
              <a:t>) </a:t>
            </a:r>
            <a:endParaRPr lang="en-US" altLang="en-US" sz="2400" b="1" i="1" dirty="0">
              <a:solidFill>
                <a:srgbClr val="000000"/>
              </a:solidFill>
              <a:latin typeface="Arial" panose="020B0604020202020204" pitchFamily="34" charset="0"/>
              <a:cs typeface="Arial" panose="020B0604020202020204" pitchFamily="34" charset="0"/>
              <a:sym typeface="Symbol" panose="05050102010706020507" pitchFamily="18" charset="2"/>
            </a:endParaRPr>
          </a:p>
        </p:txBody>
      </p:sp>
      <p:pic>
        <p:nvPicPr>
          <p:cNvPr id="47108" name="Picture 51">
            <a:extLst>
              <a:ext uri="{FF2B5EF4-FFF2-40B4-BE49-F238E27FC236}">
                <a16:creationId xmlns:a16="http://schemas.microsoft.com/office/drawing/2014/main" id="{F16A59AC-8E06-5910-1569-A7331620E8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448" y="1642532"/>
            <a:ext cx="5283200" cy="379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Rectangle 2">
            <a:extLst>
              <a:ext uri="{FF2B5EF4-FFF2-40B4-BE49-F238E27FC236}">
                <a16:creationId xmlns:a16="http://schemas.microsoft.com/office/drawing/2014/main" id="{18EB9FC7-E8A8-C6B1-F277-8CF51864C33A}"/>
              </a:ext>
            </a:extLst>
          </p:cNvPr>
          <p:cNvSpPr>
            <a:spLocks noChangeArrowheads="1"/>
          </p:cNvSpPr>
          <p:nvPr/>
        </p:nvSpPr>
        <p:spPr bwMode="auto">
          <a:xfrm>
            <a:off x="7370616" y="3124626"/>
            <a:ext cx="378947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vi-VN"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tg</a:t>
            </a:r>
            <a:r>
              <a:rPr lang="vi-VN" altLang="en-US" sz="2400"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1</a:t>
            </a:r>
            <a:r>
              <a:rPr lang="vi-VN"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vi-VN"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trước</a:t>
            </a:r>
            <a:r>
              <a:rPr lang="en-US"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vi-VN"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khi bù</a:t>
            </a:r>
            <a:endParaRPr lang="en-US" altLang="en-US" sz="2400" i="1" dirty="0">
              <a:solidFill>
                <a:srgbClr val="00B0F0"/>
              </a:solidFill>
              <a:latin typeface="Arial" panose="020B0604020202020204" pitchFamily="34" charset="0"/>
              <a:cs typeface="Arial" panose="020B0604020202020204" pitchFamily="34" charset="0"/>
              <a:sym typeface="Symbol" panose="05050102010706020507" pitchFamily="18" charset="2"/>
            </a:endParaRPr>
          </a:p>
          <a:p>
            <a:pPr eaLnBrk="1" hangingPunct="1">
              <a:spcBef>
                <a:spcPct val="0"/>
              </a:spcBef>
              <a:buClrTx/>
              <a:buFont typeface="Arial" panose="020B0604020202020204" pitchFamily="34" charset="0"/>
              <a:buNone/>
            </a:pPr>
            <a:r>
              <a:rPr lang="vi-VN"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tg</a:t>
            </a:r>
            <a:r>
              <a:rPr lang="en-US" altLang="en-US" sz="2400"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2</a:t>
            </a:r>
            <a:r>
              <a:rPr lang="en-US"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 : </a:t>
            </a:r>
            <a:r>
              <a:rPr lang="vi-VN" altLang="en-US" sz="2400" i="1" dirty="0">
                <a:solidFill>
                  <a:srgbClr val="000000"/>
                </a:solidFill>
                <a:latin typeface="Arial" panose="020B0604020202020204" pitchFamily="34" charset="0"/>
                <a:cs typeface="Arial" panose="020B0604020202020204" pitchFamily="34" charset="0"/>
                <a:sym typeface="Symbol" panose="05050102010706020507" pitchFamily="18" charset="2"/>
              </a:rPr>
              <a:t>sau khi bù</a:t>
            </a:r>
            <a:endParaRPr lang="en-US" altLang="en-US" sz="2400" dirty="0">
              <a:solidFill>
                <a:srgbClr val="00B0F0"/>
              </a:solidFill>
              <a:latin typeface="Arial" panose="020B0604020202020204" pitchFamily="34" charset="0"/>
              <a:cs typeface="Arial" panose="020B0604020202020204"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5">
            <a:extLst>
              <a:ext uri="{FF2B5EF4-FFF2-40B4-BE49-F238E27FC236}">
                <a16:creationId xmlns:a16="http://schemas.microsoft.com/office/drawing/2014/main" id="{0907810D-23E2-ECC7-FF2D-0F028BFCDA62}"/>
              </a:ext>
            </a:extLst>
          </p:cNvPr>
          <p:cNvSpPr>
            <a:spLocks noGrp="1"/>
          </p:cNvSpPr>
          <p:nvPr>
            <p:ph type="title" idx="4294967295"/>
          </p:nvPr>
        </p:nvSpPr>
        <p:spPr>
          <a:xfrm>
            <a:off x="844987" y="534030"/>
            <a:ext cx="10524067" cy="654050"/>
          </a:xfrm>
          <a:prstGeom prst="rect">
            <a:avLst/>
          </a:prstGeom>
        </p:spPr>
        <p:txBody>
          <a:bodyPr>
            <a:noAutofit/>
          </a:bodyPr>
          <a:lstStyle/>
          <a:p>
            <a:pPr algn="ctr" eaLnBrk="1" hangingPunct="1"/>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Vị</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trí</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lắp</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đặt</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tụ</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bù</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p>
        </p:txBody>
      </p:sp>
      <p:sp>
        <p:nvSpPr>
          <p:cNvPr id="47109" name="Rectangle 2">
            <a:extLst>
              <a:ext uri="{FF2B5EF4-FFF2-40B4-BE49-F238E27FC236}">
                <a16:creationId xmlns:a16="http://schemas.microsoft.com/office/drawing/2014/main" id="{18EB9FC7-E8A8-C6B1-F277-8CF51864C33A}"/>
              </a:ext>
            </a:extLst>
          </p:cNvPr>
          <p:cNvSpPr>
            <a:spLocks noChangeArrowheads="1"/>
          </p:cNvSpPr>
          <p:nvPr/>
        </p:nvSpPr>
        <p:spPr bwMode="auto">
          <a:xfrm>
            <a:off x="498122" y="1461877"/>
            <a:ext cx="42273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 typeface="Arial" panose="020B0604020202020204" pitchFamily="34" charset="0"/>
              <a:buNone/>
            </a:pP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Bù</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tập</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trung</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Lắp</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đặt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tại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trạm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biến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áp</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chỉ</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bù</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cos</a:t>
            </a:r>
            <a:r>
              <a:rPr lang="vi-VN"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cho</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máy</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biến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áp</a:t>
            </a:r>
            <a:endPar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Ưu</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Đơn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giản</a:t>
            </a:r>
            <a:endPar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Nhược</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Chỉ</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giảm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chi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phí</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điện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Không</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giảm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tổn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thất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truyền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tải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cho</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nhà</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máy</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endParaRPr lang="en-US" altLang="en-US" sz="2000" dirty="0">
              <a:solidFill>
                <a:srgbClr val="000000"/>
              </a:solidFill>
              <a:latin typeface="Arial" panose="020B0604020202020204" pitchFamily="34" charset="0"/>
              <a:cs typeface="Arial" panose="020B0604020202020204" pitchFamily="34" charset="0"/>
            </a:endParaRPr>
          </a:p>
        </p:txBody>
      </p:sp>
      <p:sp>
        <p:nvSpPr>
          <p:cNvPr id="2" name="Rectangle 2">
            <a:extLst>
              <a:ext uri="{FF2B5EF4-FFF2-40B4-BE49-F238E27FC236}">
                <a16:creationId xmlns:a16="http://schemas.microsoft.com/office/drawing/2014/main" id="{954F69DA-5F60-6CD0-27AC-114863805983}"/>
              </a:ext>
            </a:extLst>
          </p:cNvPr>
          <p:cNvSpPr>
            <a:spLocks noChangeArrowheads="1"/>
          </p:cNvSpPr>
          <p:nvPr/>
        </p:nvSpPr>
        <p:spPr bwMode="auto">
          <a:xfrm>
            <a:off x="7082247" y="1461877"/>
            <a:ext cx="4519453"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 typeface="Arial" panose="020B0604020202020204" pitchFamily="34" charset="0"/>
              <a:buNone/>
            </a:pP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Bù</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nhóm</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Lắp</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đặt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tại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tủ</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phân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phối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trong</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các</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phân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xưởng</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của</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nhà</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máy</a:t>
            </a:r>
            <a:endPar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Ưu</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Giảm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tổn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thất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trạm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biến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áp</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dây</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dẫn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đến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phân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xưởng</a:t>
            </a:r>
            <a:endPar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Nhược</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Không</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giảm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tổn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thất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truyền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tải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cho</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thiết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bị</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khó</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bảo</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quản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kiểm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soát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p>
          <a:p>
            <a:pPr marL="457200" indent="-457200" algn="just" eaLnBrk="1" hangingPunct="1">
              <a:spcBef>
                <a:spcPct val="0"/>
              </a:spcBef>
              <a:buClrTx/>
              <a:buFont typeface="Wingdings" panose="05000000000000000000" pitchFamily="2" charset="2"/>
              <a:buChar char="v"/>
            </a:pPr>
            <a:endParaRPr lang="en-US" altLang="en-US" sz="2000" dirty="0">
              <a:solidFill>
                <a:srgbClr val="000000"/>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10A9F5EF-345D-D6F2-A3D9-E2DACAD38AA4}"/>
              </a:ext>
            </a:extLst>
          </p:cNvPr>
          <p:cNvSpPr>
            <a:spLocks noChangeArrowheads="1"/>
          </p:cNvSpPr>
          <p:nvPr/>
        </p:nvSpPr>
        <p:spPr bwMode="auto">
          <a:xfrm>
            <a:off x="502848" y="4100224"/>
            <a:ext cx="4821859"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 typeface="Arial" panose="020B0604020202020204" pitchFamily="34" charset="0"/>
              <a:buNone/>
            </a:pP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Bù</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riêng</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b="1" dirty="0" err="1">
                <a:solidFill>
                  <a:srgbClr val="000000"/>
                </a:solidFill>
                <a:latin typeface="Arial" panose="020B0604020202020204" pitchFamily="34" charset="0"/>
                <a:cs typeface="Arial" panose="020B0604020202020204" pitchFamily="34" charset="0"/>
                <a:sym typeface="Symbol" panose="05050102010706020507" pitchFamily="18" charset="2"/>
              </a:rPr>
              <a:t>rẽ</a:t>
            </a:r>
            <a:r>
              <a:rPr lang="en-US" altLang="en-US" sz="2000" b="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Lắp</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đặt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tại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động</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cơ</a:t>
            </a:r>
            <a:endPar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Ưu</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Giảm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tổn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thất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truyền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tải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trên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lưới</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cung</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cấp</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điện</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cho</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nhà</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máy</a:t>
            </a:r>
            <a:endPar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Nhược</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điểm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Khó</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bảo</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trì</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kiểm</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dirty="0" err="1">
                <a:solidFill>
                  <a:srgbClr val="000000"/>
                </a:solidFill>
                <a:latin typeface="Arial" panose="020B0604020202020204" pitchFamily="34" charset="0"/>
                <a:cs typeface="Arial" panose="020B0604020202020204" pitchFamily="34" charset="0"/>
                <a:sym typeface="Symbol" panose="05050102010706020507" pitchFamily="18" charset="2"/>
              </a:rPr>
              <a:t>soát</a:t>
            </a:r>
            <a:r>
              <a:rPr lang="en-US" altLang="en-US" sz="2000" dirty="0">
                <a:solidFill>
                  <a:srgbClr val="000000"/>
                </a:solidFill>
                <a:latin typeface="Arial" panose="020B0604020202020204" pitchFamily="34" charset="0"/>
                <a:cs typeface="Arial" panose="020B0604020202020204" pitchFamily="34" charset="0"/>
                <a:sym typeface="Symbol" panose="05050102010706020507" pitchFamily="18" charset="2"/>
              </a:rPr>
              <a:t>. </a:t>
            </a:r>
          </a:p>
          <a:p>
            <a:pPr marL="457200" indent="-457200" algn="just" eaLnBrk="1" hangingPunct="1">
              <a:spcBef>
                <a:spcPct val="0"/>
              </a:spcBef>
              <a:buClrTx/>
              <a:buFont typeface="Wingdings" panose="05000000000000000000" pitchFamily="2" charset="2"/>
              <a:buChar char="v"/>
            </a:pPr>
            <a:endParaRPr lang="en-US" altLang="en-US" sz="2000" dirty="0">
              <a:solidFill>
                <a:srgbClr val="00000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D0B55B05-EB95-E8D4-58EC-B2A58094C67C}"/>
              </a:ext>
            </a:extLst>
          </p:cNvPr>
          <p:cNvPicPr>
            <a:picLocks noChangeAspect="1"/>
          </p:cNvPicPr>
          <p:nvPr/>
        </p:nvPicPr>
        <p:blipFill>
          <a:blip r:embed="rId3"/>
          <a:stretch>
            <a:fillRect/>
          </a:stretch>
        </p:blipFill>
        <p:spPr>
          <a:xfrm>
            <a:off x="4841891" y="1519000"/>
            <a:ext cx="2015171" cy="1824746"/>
          </a:xfrm>
          <a:prstGeom prst="rect">
            <a:avLst/>
          </a:prstGeom>
        </p:spPr>
      </p:pic>
      <p:pic>
        <p:nvPicPr>
          <p:cNvPr id="7" name="Picture 6">
            <a:extLst>
              <a:ext uri="{FF2B5EF4-FFF2-40B4-BE49-F238E27FC236}">
                <a16:creationId xmlns:a16="http://schemas.microsoft.com/office/drawing/2014/main" id="{A2D1FC61-2E41-BA3A-0D28-80C931EACEB1}"/>
              </a:ext>
            </a:extLst>
          </p:cNvPr>
          <p:cNvPicPr>
            <a:picLocks noChangeAspect="1"/>
          </p:cNvPicPr>
          <p:nvPr/>
        </p:nvPicPr>
        <p:blipFill>
          <a:blip r:embed="rId4"/>
          <a:stretch>
            <a:fillRect/>
          </a:stretch>
        </p:blipFill>
        <p:spPr>
          <a:xfrm>
            <a:off x="5849477" y="4053664"/>
            <a:ext cx="2202901" cy="2021691"/>
          </a:xfrm>
          <a:prstGeom prst="rect">
            <a:avLst/>
          </a:prstGeom>
        </p:spPr>
      </p:pic>
      <p:pic>
        <p:nvPicPr>
          <p:cNvPr id="9" name="Picture 8">
            <a:extLst>
              <a:ext uri="{FF2B5EF4-FFF2-40B4-BE49-F238E27FC236}">
                <a16:creationId xmlns:a16="http://schemas.microsoft.com/office/drawing/2014/main" id="{3CE6DD43-9A00-58FD-D302-95C3E70210D0}"/>
              </a:ext>
            </a:extLst>
          </p:cNvPr>
          <p:cNvPicPr>
            <a:picLocks noChangeAspect="1"/>
          </p:cNvPicPr>
          <p:nvPr/>
        </p:nvPicPr>
        <p:blipFill>
          <a:blip r:embed="rId5"/>
          <a:stretch>
            <a:fillRect/>
          </a:stretch>
        </p:blipFill>
        <p:spPr>
          <a:xfrm>
            <a:off x="9476332" y="3719068"/>
            <a:ext cx="2003522" cy="2393529"/>
          </a:xfrm>
          <a:prstGeom prst="rect">
            <a:avLst/>
          </a:prstGeom>
        </p:spPr>
      </p:pic>
    </p:spTree>
    <p:extLst>
      <p:ext uri="{BB962C8B-B14F-4D97-AF65-F5344CB8AC3E}">
        <p14:creationId xmlns:p14="http://schemas.microsoft.com/office/powerpoint/2010/main" val="92147543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a16="http://schemas.microsoft.com/office/drawing/2014/main" id="{9C062540-7246-2C0E-35D0-D9BC66E0F98D}"/>
              </a:ext>
            </a:extLst>
          </p:cNvPr>
          <p:cNvSpPr>
            <a:spLocks noChangeArrowheads="1"/>
          </p:cNvSpPr>
          <p:nvPr/>
        </p:nvSpPr>
        <p:spPr bwMode="auto">
          <a:xfrm>
            <a:off x="648268" y="604321"/>
            <a:ext cx="10931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altLang="en-US" sz="3200" b="1" dirty="0" err="1">
                <a:solidFill>
                  <a:schemeClr val="accent1">
                    <a:lumMod val="50000"/>
                  </a:schemeClr>
                </a:solidFill>
                <a:latin typeface="Arial" panose="020B0604020202020204" pitchFamily="34" charset="0"/>
                <a:cs typeface="Arial" panose="020B0604020202020204" pitchFamily="34" charset="0"/>
              </a:rPr>
              <a:t>Giảm</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thiểu</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sóng</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hài</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49155" name="Title 1">
            <a:extLst>
              <a:ext uri="{FF2B5EF4-FFF2-40B4-BE49-F238E27FC236}">
                <a16:creationId xmlns:a16="http://schemas.microsoft.com/office/drawing/2014/main" id="{8BA91F4E-DBCC-48A0-A32E-8169CCDA7756}"/>
              </a:ext>
            </a:extLst>
          </p:cNvPr>
          <p:cNvSpPr txBox="1">
            <a:spLocks noChangeArrowheads="1"/>
          </p:cNvSpPr>
          <p:nvPr/>
        </p:nvSpPr>
        <p:spPr bwMode="auto">
          <a:xfrm>
            <a:off x="573206" y="1220775"/>
            <a:ext cx="11081982"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marL="285750" indent="-28575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50000"/>
              </a:lnSpc>
              <a:spcBef>
                <a:spcPts val="600"/>
              </a:spcBef>
              <a:buFont typeface="Arial" panose="020B0604020202020204" pitchFamily="34" charset="0"/>
              <a:buChar char="•"/>
            </a:pPr>
            <a:r>
              <a:rPr lang="vi-VN" altLang="en-US" sz="2000" dirty="0">
                <a:solidFill>
                  <a:srgbClr val="000000"/>
                </a:solidFill>
                <a:latin typeface="Arial" panose="020B0604020202020204" pitchFamily="34" charset="0"/>
                <a:cs typeface="Arial" panose="020B0604020202020204" pitchFamily="34" charset="0"/>
              </a:rPr>
              <a:t>Sóng hài làm quá tải đường dây và biến áp</a:t>
            </a:r>
            <a:r>
              <a:rPr lang="en-US" altLang="en-US" sz="2000" dirty="0">
                <a:solidFill>
                  <a:srgbClr val="000000"/>
                </a:solidFill>
                <a:latin typeface="Arial" panose="020B0604020202020204" pitchFamily="34" charset="0"/>
                <a:cs typeface="Arial" panose="020B0604020202020204" pitchFamily="34" charset="0"/>
              </a:rPr>
              <a:t>;</a:t>
            </a:r>
            <a:r>
              <a:rPr lang="vi-VN" altLang="en-US" sz="2000" dirty="0">
                <a:solidFill>
                  <a:srgbClr val="000000"/>
                </a:solidFill>
                <a:latin typeface="Arial" panose="020B0604020202020204" pitchFamily="34" charset="0"/>
                <a:cs typeface="Arial" panose="020B0604020202020204" pitchFamily="34" charset="0"/>
              </a:rPr>
              <a:t> </a:t>
            </a:r>
            <a:r>
              <a:rPr lang="en-US" altLang="en-US" sz="2000" dirty="0">
                <a:solidFill>
                  <a:srgbClr val="000000"/>
                </a:solidFill>
                <a:latin typeface="Arial" panose="020B0604020202020204" pitchFamily="34" charset="0"/>
                <a:cs typeface="Arial" panose="020B0604020202020204" pitchFamily="34" charset="0"/>
              </a:rPr>
              <a:t>L</a:t>
            </a:r>
            <a:r>
              <a:rPr lang="vi-VN" altLang="en-US" sz="2000" dirty="0">
                <a:solidFill>
                  <a:srgbClr val="000000"/>
                </a:solidFill>
                <a:latin typeface="Arial" panose="020B0604020202020204" pitchFamily="34" charset="0"/>
                <a:cs typeface="Arial" panose="020B0604020202020204" pitchFamily="34" charset="0"/>
              </a:rPr>
              <a:t>àm tăng nhiệt độ hệ thống và gây nhiễu lên lưới điện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Làm</a:t>
            </a:r>
            <a:r>
              <a:rPr lang="vi-VN" altLang="en-US" sz="2000" dirty="0">
                <a:solidFill>
                  <a:srgbClr val="000000"/>
                </a:solidFill>
                <a:latin typeface="Arial" panose="020B0604020202020204" pitchFamily="34" charset="0"/>
                <a:cs typeface="Arial" panose="020B0604020202020204" pitchFamily="34" charset="0"/>
              </a:rPr>
              <a:t> quá tải hệ thống điện.</a:t>
            </a:r>
            <a:endParaRPr lang="en-US" altLang="en-US" sz="2000" i="1" dirty="0">
              <a:solidFill>
                <a:srgbClr val="00B0F0"/>
              </a:solidFill>
              <a:latin typeface="Arial" panose="020B0604020202020204" pitchFamily="34" charset="0"/>
              <a:cs typeface="Arial" panose="020B0604020202020204" pitchFamily="34" charset="0"/>
            </a:endParaRPr>
          </a:p>
          <a:p>
            <a:pPr algn="just" defTabSz="1219170" eaLnBrk="1" hangingPunct="1">
              <a:lnSpc>
                <a:spcPct val="150000"/>
              </a:lnSpc>
              <a:spcBef>
                <a:spcPts val="600"/>
              </a:spcBef>
              <a:buFont typeface="Arial" panose="020B0604020202020204" pitchFamily="34" charset="0"/>
              <a:buChar char="•"/>
            </a:pPr>
            <a:r>
              <a:rPr lang="vi-VN" altLang="en-US" sz="2000" dirty="0">
                <a:solidFill>
                  <a:srgbClr val="000000"/>
                </a:solidFill>
                <a:latin typeface="Arial" panose="020B0604020202020204" pitchFamily="34" charset="0"/>
                <a:cs typeface="Arial" panose="020B0604020202020204" pitchFamily="34" charset="0"/>
              </a:rPr>
              <a:t>Khi tổng các dòng điện hài cao hơn giới hạn cho phép sẽ gây hư hỏng bất ngờ của máy móc</a:t>
            </a:r>
            <a:r>
              <a:rPr lang="en-US" altLang="en-US" sz="2000" dirty="0">
                <a:solidFill>
                  <a:srgbClr val="000000"/>
                </a:solidFill>
                <a:latin typeface="Arial" panose="020B0604020202020204" pitchFamily="34" charset="0"/>
                <a:cs typeface="Arial" panose="020B0604020202020204" pitchFamily="34" charset="0"/>
              </a:rPr>
              <a:t>,</a:t>
            </a:r>
            <a:r>
              <a:rPr lang="vi-VN" altLang="en-US" sz="2000" dirty="0">
                <a:solidFill>
                  <a:srgbClr val="000000"/>
                </a:solidFill>
                <a:latin typeface="Arial" panose="020B0604020202020204" pitchFamily="34" charset="0"/>
                <a:cs typeface="Arial" panose="020B0604020202020204" pitchFamily="34" charset="0"/>
              </a:rPr>
              <a:t> khiến vận hành trì trệ đồng thời gây nguy cơ cháy nổ và tổn thất điện năng</a:t>
            </a:r>
            <a:r>
              <a:rPr lang="en-US" altLang="en-US" sz="2000" dirty="0">
                <a:solidFill>
                  <a:srgbClr val="000000"/>
                </a:solidFill>
                <a:latin typeface="Arial" panose="020B0604020202020204" pitchFamily="34" charset="0"/>
                <a:cs typeface="Arial" panose="020B0604020202020204" pitchFamily="34" charset="0"/>
              </a:rPr>
              <a:t>.</a:t>
            </a:r>
            <a:endParaRPr lang="en-US" altLang="en-US" sz="2000" dirty="0">
              <a:solidFill>
                <a:srgbClr val="00B0F0"/>
              </a:solidFill>
              <a:latin typeface="Arial" panose="020B0604020202020204" pitchFamily="34" charset="0"/>
              <a:cs typeface="Arial" panose="020B0604020202020204" pitchFamily="34" charset="0"/>
            </a:endParaRPr>
          </a:p>
        </p:txBody>
      </p:sp>
      <p:pic>
        <p:nvPicPr>
          <p:cNvPr id="49156" name="Picture 6">
            <a:extLst>
              <a:ext uri="{FF2B5EF4-FFF2-40B4-BE49-F238E27FC236}">
                <a16:creationId xmlns:a16="http://schemas.microsoft.com/office/drawing/2014/main" id="{A5D0725B-F060-1F60-09DA-63641C80A7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3197" y="3582975"/>
            <a:ext cx="3617794" cy="243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4">
            <a:extLst>
              <a:ext uri="{FF2B5EF4-FFF2-40B4-BE49-F238E27FC236}">
                <a16:creationId xmlns:a16="http://schemas.microsoft.com/office/drawing/2014/main" id="{70A35DDC-9137-C3FC-1270-3D1C5BABF6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8992" y="3716313"/>
            <a:ext cx="4002489" cy="257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1EC87A70-1622-AF3E-CB6B-17A2DF2EB728}"/>
              </a:ext>
            </a:extLst>
          </p:cNvPr>
          <p:cNvSpPr txBox="1">
            <a:spLocks noChangeArrowheads="1"/>
          </p:cNvSpPr>
          <p:nvPr/>
        </p:nvSpPr>
        <p:spPr bwMode="auto">
          <a:xfrm>
            <a:off x="2953984" y="1829214"/>
            <a:ext cx="9031817"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defTabSz="1219170" eaLnBrk="1" hangingPunct="1">
              <a:lnSpc>
                <a:spcPct val="150000"/>
              </a:lnSpc>
            </a:pPr>
            <a:r>
              <a:rPr lang="en-US" altLang="en-US" sz="2000" dirty="0" err="1">
                <a:solidFill>
                  <a:srgbClr val="000000"/>
                </a:solidFill>
                <a:latin typeface="Arial" panose="020B0604020202020204" pitchFamily="34" charset="0"/>
                <a:cs typeface="Arial" panose="020B0604020202020204" pitchFamily="34" charset="0"/>
              </a:rPr>
              <a:t>Cần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áp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dụng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biện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pháp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giảm</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thiểu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sóng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hài</a:t>
            </a:r>
            <a:endParaRPr lang="en-US" altLang="en-US" sz="2000" dirty="0">
              <a:solidFill>
                <a:srgbClr val="00B0F0"/>
              </a:solidFill>
              <a:latin typeface="Arial" panose="020B0604020202020204" pitchFamily="34" charset="0"/>
              <a:cs typeface="Arial" panose="020B0604020202020204" pitchFamily="34" charset="0"/>
            </a:endParaRPr>
          </a:p>
        </p:txBody>
      </p:sp>
      <p:pic>
        <p:nvPicPr>
          <p:cNvPr id="51204" name="Picture 3">
            <a:extLst>
              <a:ext uri="{FF2B5EF4-FFF2-40B4-BE49-F238E27FC236}">
                <a16:creationId xmlns:a16="http://schemas.microsoft.com/office/drawing/2014/main" id="{7E336FA4-2EE1-E475-E107-D0643B81F9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2495" y="1423285"/>
            <a:ext cx="1145116" cy="1238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0" name="Title 1">
            <a:extLst>
              <a:ext uri="{FF2B5EF4-FFF2-40B4-BE49-F238E27FC236}">
                <a16:creationId xmlns:a16="http://schemas.microsoft.com/office/drawing/2014/main" id="{6AAF9B9F-DBD3-547F-FDE7-6F73567C4501}"/>
              </a:ext>
            </a:extLst>
          </p:cNvPr>
          <p:cNvSpPr txBox="1">
            <a:spLocks noChangeArrowheads="1"/>
          </p:cNvSpPr>
          <p:nvPr/>
        </p:nvSpPr>
        <p:spPr bwMode="auto">
          <a:xfrm>
            <a:off x="648268" y="2524836"/>
            <a:ext cx="10931857" cy="3754831"/>
          </a:xfrm>
          <a:prstGeom prst="rect">
            <a:avLst/>
          </a:prstGeom>
          <a:noFill/>
          <a:ln>
            <a:noFill/>
          </a:ln>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30000"/>
              </a:lnSpc>
              <a:spcBef>
                <a:spcPts val="600"/>
              </a:spcBef>
              <a:spcAft>
                <a:spcPts val="600"/>
              </a:spcAft>
              <a:defRPr/>
            </a:pPr>
            <a:r>
              <a:rPr lang="en-US" altLang="en-VN" sz="2000" b="1" i="1" dirty="0" err="1">
                <a:solidFill>
                  <a:srgbClr val="000000"/>
                </a:solidFill>
                <a:latin typeface="Arial" panose="020B0604020202020204" pitchFamily="34" charset="0"/>
                <a:cs typeface="Arial" panose="020B0604020202020204" pitchFamily="34" charset="0"/>
              </a:rPr>
              <a:t>Phương</a:t>
            </a:r>
            <a:r>
              <a:rPr lang="en-US" altLang="en-VN" sz="2000" b="1" i="1" dirty="0">
                <a:solidFill>
                  <a:srgbClr val="000000"/>
                </a:solidFill>
                <a:latin typeface="Arial" panose="020B0604020202020204" pitchFamily="34" charset="0"/>
                <a:cs typeface="Arial" panose="020B0604020202020204" pitchFamily="34" charset="0"/>
              </a:rPr>
              <a:t> </a:t>
            </a:r>
            <a:r>
              <a:rPr lang="en-US" altLang="en-VN" sz="2000" b="1" i="1" dirty="0" err="1">
                <a:solidFill>
                  <a:srgbClr val="000000"/>
                </a:solidFill>
                <a:latin typeface="Arial" panose="020B0604020202020204" pitchFamily="34" charset="0"/>
                <a:cs typeface="Arial" panose="020B0604020202020204" pitchFamily="34" charset="0"/>
              </a:rPr>
              <a:t>pháp</a:t>
            </a:r>
            <a:r>
              <a:rPr lang="en-US" altLang="en-VN" sz="2000" b="1" i="1" dirty="0">
                <a:solidFill>
                  <a:srgbClr val="000000"/>
                </a:solidFill>
                <a:latin typeface="Arial" panose="020B0604020202020204" pitchFamily="34" charset="0"/>
                <a:cs typeface="Arial" panose="020B0604020202020204" pitchFamily="34" charset="0"/>
              </a:rPr>
              <a:t> </a:t>
            </a:r>
            <a:r>
              <a:rPr lang="en-US" altLang="en-VN" sz="2000" b="1" i="1" dirty="0" err="1">
                <a:solidFill>
                  <a:srgbClr val="000000"/>
                </a:solidFill>
                <a:latin typeface="Arial" panose="020B0604020202020204" pitchFamily="34" charset="0"/>
                <a:cs typeface="Arial" panose="020B0604020202020204" pitchFamily="34" charset="0"/>
              </a:rPr>
              <a:t>thực</a:t>
            </a:r>
            <a:r>
              <a:rPr lang="en-US" altLang="en-VN" sz="2000" b="1" i="1" dirty="0">
                <a:solidFill>
                  <a:srgbClr val="000000"/>
                </a:solidFill>
                <a:latin typeface="Arial" panose="020B0604020202020204" pitchFamily="34" charset="0"/>
                <a:cs typeface="Arial" panose="020B0604020202020204" pitchFamily="34" charset="0"/>
              </a:rPr>
              <a:t> </a:t>
            </a:r>
            <a:r>
              <a:rPr lang="en-US" altLang="en-VN" sz="2000" b="1" i="1" dirty="0" err="1">
                <a:solidFill>
                  <a:srgbClr val="000000"/>
                </a:solidFill>
                <a:latin typeface="Arial" panose="020B0604020202020204" pitchFamily="34" charset="0"/>
                <a:cs typeface="Arial" panose="020B0604020202020204" pitchFamily="34" charset="0"/>
              </a:rPr>
              <a:t>hiện</a:t>
            </a:r>
            <a:endParaRPr lang="en-US" altLang="en-VN" sz="2000" b="1" i="1" dirty="0">
              <a:solidFill>
                <a:srgbClr val="00B0F0"/>
              </a:solidFill>
              <a:latin typeface="Arial" panose="020B0604020202020204" pitchFamily="34" charset="0"/>
              <a:cs typeface="Arial" panose="020B0604020202020204" pitchFamily="34" charset="0"/>
            </a:endParaRPr>
          </a:p>
          <a:p>
            <a:pPr marL="457189" indent="-457189" algn="just" defTabSz="1219170" eaLnBrk="1" hangingPunct="1">
              <a:lnSpc>
                <a:spcPct val="130000"/>
              </a:lnSpc>
              <a:spcBef>
                <a:spcPts val="533"/>
              </a:spcBef>
              <a:spcAft>
                <a:spcPts val="0"/>
              </a:spcAft>
              <a:buFont typeface="Arial" panose="020B0604020202020204" pitchFamily="34" charset="0"/>
              <a:buChar char="•"/>
              <a:defRPr/>
            </a:pPr>
            <a:r>
              <a:rPr lang="vi-VN" altLang="en-VN" sz="2000" dirty="0">
                <a:solidFill>
                  <a:srgbClr val="000000"/>
                </a:solidFill>
                <a:latin typeface="Arial" panose="020B0604020202020204" pitchFamily="34" charset="0"/>
                <a:cs typeface="Arial" panose="020B0604020202020204" pitchFamily="34" charset="0"/>
              </a:rPr>
              <a:t>Dùng cuộn kháng lọc sóng hài: Đây là phương pháp được nhiều người tin dùng và sử dụng nhất</a:t>
            </a:r>
            <a:endParaRPr lang="vi-VN" altLang="en-VN" sz="2000" dirty="0">
              <a:solidFill>
                <a:srgbClr val="00B0F0"/>
              </a:solidFill>
              <a:latin typeface="Arial" panose="020B0604020202020204" pitchFamily="34" charset="0"/>
              <a:cs typeface="Arial" panose="020B0604020202020204" pitchFamily="34" charset="0"/>
            </a:endParaRPr>
          </a:p>
          <a:p>
            <a:pPr marL="457189" indent="-457189" algn="just" defTabSz="1219170" eaLnBrk="1" hangingPunct="1">
              <a:lnSpc>
                <a:spcPct val="130000"/>
              </a:lnSpc>
              <a:spcBef>
                <a:spcPts val="533"/>
              </a:spcBef>
              <a:spcAft>
                <a:spcPts val="0"/>
              </a:spcAft>
              <a:buFont typeface="Arial" panose="020B0604020202020204" pitchFamily="34" charset="0"/>
              <a:buChar char="•"/>
              <a:defRPr/>
            </a:pPr>
            <a:r>
              <a:rPr lang="vi-VN" altLang="en-VN" sz="2000" dirty="0">
                <a:solidFill>
                  <a:srgbClr val="000000"/>
                </a:solidFill>
                <a:latin typeface="Arial" panose="020B0604020202020204" pitchFamily="34" charset="0"/>
                <a:cs typeface="Arial" panose="020B0604020202020204" pitchFamily="34" charset="0"/>
              </a:rPr>
              <a:t>Dùng bộ lọc thụ động: Gồm hai loại là bộ lọc có thứ tự 0 và bộ lọc tích cực. Với bộ lọc có thứ tự 0 chúng là giảm hoặc triệt tiêu sóng hài tương thích với máy biến áp quấn vòng dây. Trong khi đó bộ lọc tích cực sẽ làm giảm thiểu sóng hài bằng việc tạo ra các sóng hài đối nghịch</a:t>
            </a:r>
            <a:endParaRPr lang="vi-VN" altLang="en-VN" sz="2000" dirty="0">
              <a:solidFill>
                <a:srgbClr val="00B0F0"/>
              </a:solidFill>
              <a:latin typeface="Arial" panose="020B0604020202020204" pitchFamily="34" charset="0"/>
              <a:cs typeface="Arial" panose="020B0604020202020204" pitchFamily="34" charset="0"/>
            </a:endParaRPr>
          </a:p>
          <a:p>
            <a:pPr marL="457189" indent="-457189" algn="just" defTabSz="1219170" eaLnBrk="1" hangingPunct="1">
              <a:lnSpc>
                <a:spcPct val="130000"/>
              </a:lnSpc>
              <a:spcBef>
                <a:spcPts val="533"/>
              </a:spcBef>
              <a:spcAft>
                <a:spcPts val="0"/>
              </a:spcAft>
              <a:buFont typeface="Arial" panose="020B0604020202020204" pitchFamily="34" charset="0"/>
              <a:buChar char="•"/>
              <a:defRPr/>
            </a:pPr>
            <a:r>
              <a:rPr lang="vi-VN" altLang="en-VN" sz="2000" dirty="0">
                <a:solidFill>
                  <a:srgbClr val="000000"/>
                </a:solidFill>
                <a:latin typeface="Arial" panose="020B0604020202020204" pitchFamily="34" charset="0"/>
                <a:cs typeface="Arial" panose="020B0604020202020204" pitchFamily="34" charset="0"/>
              </a:rPr>
              <a:t>Sử dụng biến tần có sóng hài thấp</a:t>
            </a:r>
            <a:r>
              <a:rPr lang="en-US" altLang="en-VN" sz="2000" dirty="0">
                <a:solidFill>
                  <a:srgbClr val="000000"/>
                </a:solidFill>
                <a:latin typeface="Arial" panose="020B0604020202020204" pitchFamily="34" charset="0"/>
                <a:cs typeface="Arial" panose="020B0604020202020204" pitchFamily="34" charset="0"/>
              </a:rPr>
              <a:t>: </a:t>
            </a:r>
            <a:r>
              <a:rPr lang="vi-VN" sz="2000" dirty="0">
                <a:solidFill>
                  <a:srgbClr val="000000"/>
                </a:solidFill>
                <a:latin typeface="Arial" panose="020B0604020202020204" pitchFamily="34" charset="0"/>
                <a:cs typeface="Arial" panose="020B0604020202020204" pitchFamily="34" charset="0"/>
              </a:rPr>
              <a:t>Dùng chỉnh lưu IGBT (Insulated Gate Bipolar Transistor) để thay thế cho các diode trong bộ chỉnh lưu truyền thống của biến tần</a:t>
            </a:r>
            <a:r>
              <a:rPr lang="en-US" sz="2000" dirty="0">
                <a:solidFill>
                  <a:srgbClr val="000000"/>
                </a:solidFill>
                <a:latin typeface="Arial" panose="020B0604020202020204" pitchFamily="34" charset="0"/>
                <a:cs typeface="Arial" panose="020B0604020202020204" pitchFamily="34" charset="0"/>
              </a:rPr>
              <a:t>.</a:t>
            </a:r>
            <a:endParaRPr lang="vi-VN" altLang="en-VN" sz="2000" dirty="0">
              <a:solidFill>
                <a:srgbClr val="000000"/>
              </a:solidFill>
              <a:latin typeface="Arial" panose="020B0604020202020204" pitchFamily="34" charset="0"/>
              <a:cs typeface="Arial" panose="020B0604020202020204" pitchFamily="34" charset="0"/>
            </a:endParaRPr>
          </a:p>
        </p:txBody>
      </p:sp>
      <p:sp>
        <p:nvSpPr>
          <p:cNvPr id="6" name="Rectangle 1">
            <a:extLst>
              <a:ext uri="{FF2B5EF4-FFF2-40B4-BE49-F238E27FC236}">
                <a16:creationId xmlns:a16="http://schemas.microsoft.com/office/drawing/2014/main" id="{9C062540-7246-2C0E-35D0-D9BC66E0F98D}"/>
              </a:ext>
            </a:extLst>
          </p:cNvPr>
          <p:cNvSpPr>
            <a:spLocks noChangeArrowheads="1"/>
          </p:cNvSpPr>
          <p:nvPr/>
        </p:nvSpPr>
        <p:spPr bwMode="auto">
          <a:xfrm>
            <a:off x="648268" y="604321"/>
            <a:ext cx="10931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altLang="en-US" sz="3200" b="1" dirty="0" err="1">
                <a:solidFill>
                  <a:schemeClr val="accent1">
                    <a:lumMod val="50000"/>
                  </a:schemeClr>
                </a:solidFill>
                <a:latin typeface="Arial" panose="020B0604020202020204" pitchFamily="34" charset="0"/>
                <a:cs typeface="Arial" panose="020B0604020202020204" pitchFamily="34" charset="0"/>
              </a:rPr>
              <a:t>Giảm</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thiểu</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sóng</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hài</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10089130-CA0B-5BD5-AF2B-3B45D62A817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20101F4D-805B-72C7-382A-FF3AD3FB6D1F}"/>
              </a:ext>
            </a:extLst>
          </p:cNvPr>
          <p:cNvSpPr txBox="1">
            <a:spLocks/>
          </p:cNvSpPr>
          <p:nvPr/>
        </p:nvSpPr>
        <p:spPr>
          <a:xfrm>
            <a:off x="962991" y="1632550"/>
            <a:ext cx="10296414" cy="3580895"/>
          </a:xfrm>
          <a:prstGeom prst="rect">
            <a:avLst/>
          </a:prstGeom>
          <a:solidFill>
            <a:schemeClr val="accent5">
              <a:lumMod val="20000"/>
              <a:lumOff val="80000"/>
            </a:schemeClr>
          </a:solid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just">
              <a:lnSpc>
                <a:spcPct val="130000"/>
              </a:lnSpc>
              <a:spcBef>
                <a:spcPts val="600"/>
              </a:spcBef>
              <a:spcAft>
                <a:spcPts val="0"/>
              </a:spcAft>
              <a:defRPr/>
            </a:pPr>
            <a:r>
              <a:rPr lang="en-US" sz="2000" i="1" dirty="0" err="1">
                <a:solidFill>
                  <a:srgbClr val="000000"/>
                </a:solidFill>
                <a:latin typeface="Arial" panose="020B0604020202020204" pitchFamily="34" charset="0"/>
                <a:cs typeface="Arial" panose="020B0604020202020204" pitchFamily="34" charset="0"/>
              </a:rPr>
              <a:t>Hiệu</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quả</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kinh</a:t>
            </a:r>
            <a:r>
              <a:rPr lang="en-US" sz="2000" i="1" dirty="0">
                <a:solidFill>
                  <a:srgbClr val="000000"/>
                </a:solidFill>
                <a:latin typeface="Arial" panose="020B0604020202020204" pitchFamily="34" charset="0"/>
                <a:cs typeface="Arial" panose="020B0604020202020204" pitchFamily="34" charset="0"/>
              </a:rPr>
              <a:t> </a:t>
            </a:r>
            <a:r>
              <a:rPr lang="en-US" sz="2000" i="1" dirty="0" err="1">
                <a:solidFill>
                  <a:srgbClr val="000000"/>
                </a:solidFill>
                <a:latin typeface="Arial" panose="020B0604020202020204" pitchFamily="34" charset="0"/>
                <a:cs typeface="Arial" panose="020B0604020202020204" pitchFamily="34" charset="0"/>
              </a:rPr>
              <a:t>tế</a:t>
            </a:r>
            <a:endParaRPr lang="en-US" sz="2000" i="1" dirty="0">
              <a:solidFill>
                <a:srgbClr val="000000"/>
              </a:solidFill>
              <a:latin typeface="Arial" panose="020B0604020202020204" pitchFamily="34" charset="0"/>
              <a:cs typeface="Arial" panose="020B0604020202020204" pitchFamily="34" charset="0"/>
            </a:endParaRPr>
          </a:p>
          <a:p>
            <a:pPr marL="342900" indent="-342900" algn="just">
              <a:lnSpc>
                <a:spcPct val="130000"/>
              </a:lnSpc>
              <a:spcBef>
                <a:spcPts val="600"/>
              </a:spcBef>
              <a:spcAft>
                <a:spcPts val="0"/>
              </a:spcAft>
              <a:buFont typeface="Wingdings" pitchFamily="2" charset="2"/>
              <a:buChar char="v"/>
              <a:defRPr/>
            </a:pPr>
            <a:r>
              <a:rPr lang="vi-VN" sz="2000" b="0" dirty="0">
                <a:solidFill>
                  <a:srgbClr val="000000"/>
                </a:solidFill>
                <a:latin typeface="Arial" panose="020B0604020202020204" pitchFamily="34" charset="0"/>
                <a:cs typeface="Arial" panose="020B0604020202020204" pitchFamily="34" charset="0"/>
              </a:rPr>
              <a:t>Giảm chi phí năng lượng: Các giải pháp cải thiện chất lượng điện năng có thể giảm nhiệt, độ rung và tiếng ồn trong động cơ không đồng bộ. Kết quả là giảm chi phí năng lượng, cải thiện hiệu suất các thiết bị tiêu thụ năng lượng</a:t>
            </a:r>
            <a:endParaRPr lang="vi-VN" sz="2000" b="0" i="1" dirty="0">
              <a:solidFill>
                <a:srgbClr val="00B0F0"/>
              </a:solidFill>
              <a:latin typeface="Arial" panose="020B0604020202020204" pitchFamily="34" charset="0"/>
              <a:cs typeface="Arial" panose="020B0604020202020204" pitchFamily="34" charset="0"/>
            </a:endParaRPr>
          </a:p>
          <a:p>
            <a:pPr marL="342900" indent="-342900" algn="just">
              <a:lnSpc>
                <a:spcPct val="130000"/>
              </a:lnSpc>
              <a:spcBef>
                <a:spcPts val="600"/>
              </a:spcBef>
              <a:spcAft>
                <a:spcPts val="0"/>
              </a:spcAft>
              <a:buFont typeface="Wingdings" pitchFamily="2" charset="2"/>
              <a:buChar char="v"/>
              <a:defRPr/>
            </a:pPr>
            <a:r>
              <a:rPr lang="vi-VN" sz="2000" b="0" dirty="0">
                <a:solidFill>
                  <a:srgbClr val="000000"/>
                </a:solidFill>
                <a:latin typeface="Arial" panose="020B0604020202020204" pitchFamily="34" charset="0"/>
                <a:cs typeface="Arial" panose="020B0604020202020204" pitchFamily="34" charset="0"/>
              </a:rPr>
              <a:t>Nâng cao tuổi thọ thiết bị: Tuổi thọ của thiết bị cũng bị ảnh hưởng bởi chất lượng điện năng kém, nghĩa là sẽ có nhiều chi phí liên quan đến bảo trì và thay thế tài sản khấu hao</a:t>
            </a:r>
            <a:endParaRPr lang="vi-VN" sz="2000" b="0" dirty="0">
              <a:solidFill>
                <a:srgbClr val="00B0F0"/>
              </a:solidFill>
              <a:latin typeface="Arial" panose="020B0604020202020204" pitchFamily="34" charset="0"/>
              <a:cs typeface="Arial" panose="020B0604020202020204" pitchFamily="34" charset="0"/>
            </a:endParaRPr>
          </a:p>
        </p:txBody>
      </p:sp>
      <p:sp>
        <p:nvSpPr>
          <p:cNvPr id="5" name="Rectangle 1">
            <a:extLst>
              <a:ext uri="{FF2B5EF4-FFF2-40B4-BE49-F238E27FC236}">
                <a16:creationId xmlns:a16="http://schemas.microsoft.com/office/drawing/2014/main" id="{9C062540-7246-2C0E-35D0-D9BC66E0F98D}"/>
              </a:ext>
            </a:extLst>
          </p:cNvPr>
          <p:cNvSpPr>
            <a:spLocks noChangeArrowheads="1"/>
          </p:cNvSpPr>
          <p:nvPr/>
        </p:nvSpPr>
        <p:spPr bwMode="auto">
          <a:xfrm>
            <a:off x="648268" y="604321"/>
            <a:ext cx="10931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altLang="en-US" sz="3200" b="1" dirty="0" err="1">
                <a:solidFill>
                  <a:schemeClr val="accent1">
                    <a:lumMod val="50000"/>
                  </a:schemeClr>
                </a:solidFill>
                <a:latin typeface="Arial" panose="020B0604020202020204" pitchFamily="34" charset="0"/>
                <a:cs typeface="Arial" panose="020B0604020202020204" pitchFamily="34" charset="0"/>
              </a:rPr>
              <a:t>Giảm</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thiểu</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sóng</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hài</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BE710D91-0E26-EE04-1C1A-BE85049B42E3}"/>
              </a:ext>
            </a:extLst>
          </p:cNvPr>
          <p:cNvSpPr>
            <a:spLocks noGrp="1"/>
          </p:cNvSpPr>
          <p:nvPr>
            <p:ph type="title" idx="4294967295"/>
          </p:nvPr>
        </p:nvSpPr>
        <p:spPr>
          <a:xfrm>
            <a:off x="637524" y="552979"/>
            <a:ext cx="10867538" cy="563033"/>
          </a:xfrm>
          <a:prstGeom prst="rect">
            <a:avLst/>
          </a:prstGeom>
        </p:spPr>
        <p:txBody>
          <a:bodyPr>
            <a:noAutofit/>
          </a:bodyPr>
          <a:lstStyle/>
          <a:p>
            <a:pPr algn="ctr" eaLnBrk="1" hangingPunct="1"/>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Loại</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trừ</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dòng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trên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dây</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trung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tính</a:t>
            </a:r>
            <a:endPar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graphicFrame>
        <p:nvGraphicFramePr>
          <p:cNvPr id="6" name="Diagram 5">
            <a:extLst>
              <a:ext uri="{FF2B5EF4-FFF2-40B4-BE49-F238E27FC236}">
                <a16:creationId xmlns:a16="http://schemas.microsoft.com/office/drawing/2014/main" id="{69EAA13C-442A-0456-21DA-EE4DBFEF3190}"/>
              </a:ext>
            </a:extLst>
          </p:cNvPr>
          <p:cNvGraphicFramePr/>
          <p:nvPr>
            <p:extLst>
              <p:ext uri="{D42A27DB-BD31-4B8C-83A1-F6EECF244321}">
                <p14:modId xmlns:p14="http://schemas.microsoft.com/office/powerpoint/2010/main" val="3215385330"/>
              </p:ext>
            </p:extLst>
          </p:nvPr>
        </p:nvGraphicFramePr>
        <p:xfrm>
          <a:off x="1496389" y="1920056"/>
          <a:ext cx="8921784" cy="4603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55ABC-3BD5-9986-CFDC-973F631FD664}"/>
            </a:ext>
          </a:extLst>
        </p:cNvPr>
        <p:cNvGrpSpPr/>
        <p:nvPr/>
      </p:nvGrpSpPr>
      <p:grpSpPr>
        <a:xfrm>
          <a:off x="0" y="0"/>
          <a:ext cx="0" cy="0"/>
          <a:chOff x="0" y="0"/>
          <a:chExt cx="0" cy="0"/>
        </a:xfrm>
      </p:grpSpPr>
      <p:sp>
        <p:nvSpPr>
          <p:cNvPr id="55298" name="Title 1">
            <a:extLst>
              <a:ext uri="{FF2B5EF4-FFF2-40B4-BE49-F238E27FC236}">
                <a16:creationId xmlns:a16="http://schemas.microsoft.com/office/drawing/2014/main" id="{F08410C3-8513-D9AD-B1DC-306DCBD8B80B}"/>
              </a:ext>
            </a:extLst>
          </p:cNvPr>
          <p:cNvSpPr>
            <a:spLocks noGrp="1"/>
          </p:cNvSpPr>
          <p:nvPr>
            <p:ph type="title" idx="4294967295"/>
          </p:nvPr>
        </p:nvSpPr>
        <p:spPr>
          <a:xfrm>
            <a:off x="369393" y="552979"/>
            <a:ext cx="11135669" cy="563033"/>
          </a:xfrm>
          <a:prstGeom prst="rect">
            <a:avLst/>
          </a:prstGeom>
        </p:spPr>
        <p:txBody>
          <a:bodyPr>
            <a:noAutofit/>
          </a:bodyPr>
          <a:lstStyle/>
          <a:p>
            <a:pPr algn="ct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Các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giải</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pháp</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quản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lý</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lưới</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điện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thông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minh</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(Smart </a:t>
            </a:r>
            <a:r>
              <a:rPr lang="en-US" sz="3200" b="1" dirty="0">
                <a:solidFill>
                  <a:schemeClr val="accent1">
                    <a:lumMod val="50000"/>
                  </a:schemeClr>
                </a:solidFill>
                <a:latin typeface="Arial" panose="020B0604020202020204" pitchFamily="34" charset="0"/>
                <a:cs typeface="Arial" panose="020B0604020202020204" pitchFamily="34" charset="0"/>
              </a:rPr>
              <a:t>Grid)</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39A5FE46-A05E-048B-5C56-2674A1FAEDAF}"/>
              </a:ext>
            </a:extLst>
          </p:cNvPr>
          <p:cNvSpPr txBox="1">
            <a:spLocks noChangeArrowheads="1"/>
          </p:cNvSpPr>
          <p:nvPr/>
        </p:nvSpPr>
        <p:spPr bwMode="auto">
          <a:xfrm>
            <a:off x="737265" y="2482808"/>
            <a:ext cx="10717469" cy="2834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50000"/>
              </a:lnSpc>
              <a:spcBef>
                <a:spcPts val="600"/>
              </a:spcBef>
            </a:pPr>
            <a:r>
              <a:rPr lang="en-US" altLang="en-US" sz="2000" dirty="0" err="1">
                <a:solidFill>
                  <a:srgbClr val="000000"/>
                </a:solidFill>
                <a:latin typeface="Arial" panose="020B0604020202020204" pitchFamily="34" charset="0"/>
                <a:cs typeface="Arial" panose="020B0604020202020204" pitchFamily="34" charset="0"/>
              </a:rPr>
              <a:t>Trên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thế</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giới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đã</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áp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dụng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giải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pháp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quản</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lý</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nhằm</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nâng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cao</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hiệu</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suất</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độ</a:t>
            </a:r>
            <a:r>
              <a:rPr lang="en-US" altLang="en-US" sz="2000" dirty="0">
                <a:solidFill>
                  <a:srgbClr val="000000"/>
                </a:solidFill>
                <a:latin typeface="Arial" panose="020B0604020202020204" pitchFamily="34" charset="0"/>
                <a:cs typeface="Arial" panose="020B0604020202020204" pitchFamily="34" charset="0"/>
              </a:rPr>
              <a:t> tin </a:t>
            </a:r>
            <a:r>
              <a:rPr lang="en-US" altLang="en-US" sz="2000" dirty="0" err="1">
                <a:solidFill>
                  <a:srgbClr val="000000"/>
                </a:solidFill>
                <a:latin typeface="Arial" panose="020B0604020202020204" pitchFamily="34" charset="0"/>
                <a:cs typeface="Arial" panose="020B0604020202020204" pitchFamily="34" charset="0"/>
              </a:rPr>
              <a:t>cậy</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và</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tích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hợp</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năng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lượng</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tái</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tạo</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như</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sau</a:t>
            </a:r>
            <a:r>
              <a:rPr lang="en-US" altLang="en-US" sz="2000" dirty="0">
                <a:solidFill>
                  <a:srgbClr val="000000"/>
                </a:solidFill>
                <a:latin typeface="Arial" panose="020B0604020202020204" pitchFamily="34" charset="0"/>
                <a:cs typeface="Arial" panose="020B0604020202020204" pitchFamily="34" charset="0"/>
              </a:rPr>
              <a:t>:</a:t>
            </a:r>
            <a:endParaRPr lang="en-US" altLang="en-US" sz="2000" dirty="0">
              <a:solidFill>
                <a:srgbClr val="00B0F0"/>
              </a:solidFill>
              <a:latin typeface="Arial" panose="020B0604020202020204" pitchFamily="34" charset="0"/>
              <a:cs typeface="Arial" panose="020B0604020202020204" pitchFamily="34" charset="0"/>
            </a:endParaRPr>
          </a:p>
          <a:p>
            <a:pPr marL="342900" indent="-342900" algn="just" defTabSz="1219170" eaLnBrk="1" hangingPunct="1">
              <a:lnSpc>
                <a:spcPct val="150000"/>
              </a:lnSpc>
              <a:spcBef>
                <a:spcPts val="600"/>
              </a:spcBef>
              <a:buFont typeface="Wingdings" panose="05000000000000000000" pitchFamily="2" charset="2"/>
              <a:buChar char="v"/>
            </a:pPr>
            <a:r>
              <a:rPr lang="vi-VN" sz="2000" dirty="0"/>
              <a:t>Hệ thống quản lý năng lượng tiên tiến (Advanced Energy Management Systems - EMS)</a:t>
            </a:r>
            <a:r>
              <a:rPr lang="en-US" sz="2000" dirty="0"/>
              <a:t> =&gt; </a:t>
            </a:r>
            <a:r>
              <a:rPr lang="vi-VN" sz="2000" dirty="0"/>
              <a:t>Tối ưu hóa điều độ điện, giám sát thời gian thực và dự báo nhu cầu</a:t>
            </a:r>
            <a:r>
              <a:rPr lang="en-US" altLang="en-US" sz="2000" dirty="0">
                <a:solidFill>
                  <a:srgbClr val="000000"/>
                </a:solidFill>
                <a:latin typeface="Arial" panose="020B0604020202020204" pitchFamily="34" charset="0"/>
                <a:cs typeface="Arial" panose="020B0604020202020204" pitchFamily="34" charset="0"/>
              </a:rPr>
              <a:t>.</a:t>
            </a:r>
          </a:p>
          <a:p>
            <a:pPr marL="342900" indent="-342900" algn="just" defTabSz="1219170" eaLnBrk="1" hangingPunct="1">
              <a:lnSpc>
                <a:spcPct val="150000"/>
              </a:lnSpc>
              <a:spcBef>
                <a:spcPts val="600"/>
              </a:spcBef>
              <a:buFont typeface="Wingdings" panose="05000000000000000000" pitchFamily="2" charset="2"/>
              <a:buChar char="v"/>
            </a:pPr>
            <a:r>
              <a:rPr lang="en-US" sz="2000" dirty="0" err="1"/>
              <a:t>Hệ</a:t>
            </a:r>
            <a:r>
              <a:rPr lang="en-US" sz="2000" dirty="0"/>
              <a:t> </a:t>
            </a:r>
            <a:r>
              <a:rPr lang="en-US" sz="2000" dirty="0" err="1"/>
              <a:t>thống</a:t>
            </a:r>
            <a:r>
              <a:rPr lang="en-US" sz="2000" dirty="0"/>
              <a:t> </a:t>
            </a:r>
            <a:r>
              <a:rPr lang="en-US" sz="2000" dirty="0" err="1"/>
              <a:t>quản</a:t>
            </a:r>
            <a:r>
              <a:rPr lang="en-US" sz="2000" dirty="0"/>
              <a:t> </a:t>
            </a:r>
            <a:r>
              <a:rPr lang="en-US" sz="2000" dirty="0" err="1"/>
              <a:t>lý</a:t>
            </a:r>
            <a:r>
              <a:rPr lang="en-US" sz="2000" dirty="0"/>
              <a:t> </a:t>
            </a:r>
            <a:r>
              <a:rPr lang="en-US" sz="2000" dirty="0" err="1"/>
              <a:t>phân</a:t>
            </a:r>
            <a:r>
              <a:rPr lang="en-US" sz="2000" dirty="0"/>
              <a:t> </a:t>
            </a:r>
            <a:r>
              <a:rPr lang="en-US" sz="2000" dirty="0" err="1"/>
              <a:t>phối</a:t>
            </a:r>
            <a:r>
              <a:rPr lang="en-US" sz="2000" dirty="0"/>
              <a:t> </a:t>
            </a:r>
            <a:r>
              <a:rPr lang="en-US" sz="2000" dirty="0" err="1"/>
              <a:t>điện</a:t>
            </a:r>
            <a:r>
              <a:rPr lang="en-US" sz="2000" dirty="0"/>
              <a:t> (Distribution Management System - DMS) =&gt; </a:t>
            </a:r>
            <a:r>
              <a:rPr lang="vi-VN" sz="2000" dirty="0"/>
              <a:t>Giám sát lưới phân phối trung – hạ thế, phát hiện sự cố, định vị và cô lập vùng lỗi.</a:t>
            </a:r>
            <a:endParaRPr lang="en-US" sz="2000" dirty="0"/>
          </a:p>
          <a:p>
            <a:pPr marL="342900" indent="-342900" algn="just" defTabSz="1219170" eaLnBrk="1" hangingPunct="1">
              <a:lnSpc>
                <a:spcPct val="150000"/>
              </a:lnSpc>
              <a:spcBef>
                <a:spcPts val="600"/>
              </a:spcBef>
              <a:buFont typeface="Wingdings" panose="05000000000000000000" pitchFamily="2" charset="2"/>
              <a:buChar char="v"/>
            </a:pPr>
            <a:r>
              <a:rPr lang="vi-VN" sz="2000" dirty="0"/>
              <a:t>Triển khai công tơ thông minh (Smart Metering &amp; AMI – Advanced Metering Infrastructure)</a:t>
            </a:r>
            <a:r>
              <a:rPr lang="en-US" sz="2000" dirty="0"/>
              <a:t> =&gt; o </a:t>
            </a:r>
            <a:r>
              <a:rPr lang="en-US" sz="2000" dirty="0" err="1"/>
              <a:t>đếm</a:t>
            </a:r>
            <a:r>
              <a:rPr lang="en-US" sz="2000" dirty="0"/>
              <a:t> </a:t>
            </a:r>
            <a:r>
              <a:rPr lang="en-US" sz="2000" dirty="0" err="1"/>
              <a:t>điện</a:t>
            </a:r>
            <a:r>
              <a:rPr lang="en-US" sz="2000" dirty="0"/>
              <a:t> </a:t>
            </a:r>
            <a:r>
              <a:rPr lang="en-US" sz="2000" dirty="0" err="1"/>
              <a:t>năng</a:t>
            </a:r>
            <a:r>
              <a:rPr lang="en-US" sz="2000" dirty="0"/>
              <a:t> </a:t>
            </a:r>
            <a:r>
              <a:rPr lang="en-US" sz="2000" dirty="0" err="1"/>
              <a:t>theo</a:t>
            </a:r>
            <a:r>
              <a:rPr lang="en-US" sz="2000" dirty="0"/>
              <a:t> </a:t>
            </a:r>
            <a:r>
              <a:rPr lang="en-US" sz="2000" dirty="0" err="1"/>
              <a:t>thời</a:t>
            </a:r>
            <a:r>
              <a:rPr lang="en-US" sz="2000" dirty="0"/>
              <a:t> </a:t>
            </a:r>
            <a:r>
              <a:rPr lang="en-US" sz="2000" dirty="0" err="1"/>
              <a:t>gian</a:t>
            </a:r>
            <a:r>
              <a:rPr lang="en-US" sz="2000" dirty="0"/>
              <a:t> </a:t>
            </a:r>
            <a:r>
              <a:rPr lang="en-US" sz="2000" dirty="0" err="1"/>
              <a:t>thực</a:t>
            </a:r>
            <a:r>
              <a:rPr lang="en-US" sz="2000" dirty="0"/>
              <a:t>, </a:t>
            </a:r>
            <a:r>
              <a:rPr lang="en-US" sz="2000" dirty="0" err="1"/>
              <a:t>giao</a:t>
            </a:r>
            <a:r>
              <a:rPr lang="en-US" sz="2000" dirty="0"/>
              <a:t> </a:t>
            </a:r>
            <a:r>
              <a:rPr lang="en-US" sz="2000" dirty="0" err="1"/>
              <a:t>tiếp</a:t>
            </a:r>
            <a:r>
              <a:rPr lang="en-US" sz="2000" dirty="0"/>
              <a:t> 2 </a:t>
            </a:r>
            <a:r>
              <a:rPr lang="en-US" sz="2000" dirty="0" err="1"/>
              <a:t>chiều</a:t>
            </a:r>
            <a:r>
              <a:rPr lang="en-US" sz="2000" dirty="0"/>
              <a:t> </a:t>
            </a:r>
            <a:r>
              <a:rPr lang="en-US" sz="2000" dirty="0" err="1"/>
              <a:t>giữa</a:t>
            </a:r>
            <a:r>
              <a:rPr lang="en-US" sz="2000" dirty="0"/>
              <a:t> </a:t>
            </a:r>
            <a:r>
              <a:rPr lang="en-US" sz="2000" dirty="0" err="1"/>
              <a:t>khách</a:t>
            </a:r>
            <a:r>
              <a:rPr lang="en-US" sz="2000" dirty="0"/>
              <a:t> </a:t>
            </a:r>
            <a:r>
              <a:rPr lang="en-US" sz="2000" dirty="0" err="1"/>
              <a:t>hàng</a:t>
            </a:r>
            <a:r>
              <a:rPr lang="en-US" sz="2000" dirty="0"/>
              <a:t> </a:t>
            </a:r>
            <a:r>
              <a:rPr lang="en-US" sz="2000" dirty="0" err="1"/>
              <a:t>và</a:t>
            </a:r>
            <a:r>
              <a:rPr lang="en-US" sz="2000" dirty="0"/>
              <a:t> </a:t>
            </a:r>
            <a:r>
              <a:rPr lang="en-US" sz="2000" dirty="0" err="1"/>
              <a:t>nhà</a:t>
            </a:r>
            <a:r>
              <a:rPr lang="en-US" sz="2000" dirty="0"/>
              <a:t> </a:t>
            </a:r>
            <a:r>
              <a:rPr lang="en-US" sz="2000" dirty="0" err="1"/>
              <a:t>cung</a:t>
            </a:r>
            <a:r>
              <a:rPr lang="en-US" sz="2000" dirty="0"/>
              <a:t> </a:t>
            </a:r>
            <a:r>
              <a:rPr lang="en-US" sz="2000" dirty="0" err="1"/>
              <a:t>cấp</a:t>
            </a:r>
            <a:r>
              <a:rPr lang="en-US" sz="2000" dirty="0"/>
              <a:t> </a:t>
            </a:r>
            <a:r>
              <a:rPr lang="en-US" sz="2000" dirty="0" err="1"/>
              <a:t>điện</a:t>
            </a:r>
            <a:r>
              <a:rPr lang="en-US" sz="2000" dirty="0"/>
              <a:t>.</a:t>
            </a:r>
          </a:p>
          <a:p>
            <a:pPr marL="342900" indent="-342900" algn="just" defTabSz="1219170" eaLnBrk="1" hangingPunct="1">
              <a:lnSpc>
                <a:spcPct val="150000"/>
              </a:lnSpc>
              <a:spcBef>
                <a:spcPts val="600"/>
              </a:spcBef>
              <a:buFont typeface="Wingdings" panose="05000000000000000000" pitchFamily="2" charset="2"/>
              <a:buChar char="v"/>
            </a:pPr>
            <a:r>
              <a:rPr lang="en-US" sz="2000" dirty="0" err="1"/>
              <a:t>Ứng</a:t>
            </a:r>
            <a:r>
              <a:rPr lang="en-US" sz="2000" dirty="0"/>
              <a:t> </a:t>
            </a:r>
            <a:r>
              <a:rPr lang="en-US" sz="2000" dirty="0" err="1"/>
              <a:t>dụng</a:t>
            </a:r>
            <a:r>
              <a:rPr lang="en-US" sz="2000" dirty="0"/>
              <a:t> AI &amp; Big Data </a:t>
            </a:r>
            <a:r>
              <a:rPr lang="en-US" sz="2000" dirty="0" err="1"/>
              <a:t>trong</a:t>
            </a:r>
            <a:r>
              <a:rPr lang="en-US" sz="2000" dirty="0"/>
              <a:t> </a:t>
            </a:r>
            <a:r>
              <a:rPr lang="en-US" sz="2000" dirty="0" err="1"/>
              <a:t>dự</a:t>
            </a:r>
            <a:r>
              <a:rPr lang="en-US" sz="2000" dirty="0"/>
              <a:t> </a:t>
            </a:r>
            <a:r>
              <a:rPr lang="en-US" sz="2000" dirty="0" err="1"/>
              <a:t>báo</a:t>
            </a:r>
            <a:r>
              <a:rPr lang="en-US" sz="2000" dirty="0"/>
              <a:t> </a:t>
            </a:r>
            <a:r>
              <a:rPr lang="en-US" sz="2000" dirty="0" err="1"/>
              <a:t>và</a:t>
            </a:r>
            <a:r>
              <a:rPr lang="en-US" sz="2000" dirty="0"/>
              <a:t> </a:t>
            </a:r>
            <a:r>
              <a:rPr lang="en-US" sz="2000" dirty="0" err="1"/>
              <a:t>vận</a:t>
            </a:r>
            <a:r>
              <a:rPr lang="en-US" sz="2000" dirty="0"/>
              <a:t> </a:t>
            </a:r>
            <a:r>
              <a:rPr lang="en-US" sz="2000" dirty="0" err="1"/>
              <a:t>hành</a:t>
            </a:r>
            <a:r>
              <a:rPr lang="en-US" sz="2000" dirty="0"/>
              <a:t> =&gt; </a:t>
            </a:r>
            <a:r>
              <a:rPr lang="vi-VN" sz="2000" dirty="0"/>
              <a:t>Dự báo phụ tải, dự đoán sự cố, tối ưu hóa vận hành hệ thống điện</a:t>
            </a:r>
            <a:r>
              <a:rPr lang="en-US" sz="2000" dirty="0"/>
              <a:t>.</a:t>
            </a:r>
            <a:endParaRPr lang="en-US" altLang="en-US" sz="2000" i="1" dirty="0">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60853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b="1" dirty="0" err="1">
                <a:solidFill>
                  <a:schemeClr val="accent1">
                    <a:lumMod val="50000"/>
                  </a:schemeClr>
                </a:solidFill>
              </a:rPr>
              <a:t>MỤC</a:t>
            </a:r>
            <a:r>
              <a:rPr lang="en-US" sz="3200" b="1" dirty="0">
                <a:solidFill>
                  <a:schemeClr val="accent1">
                    <a:lumMod val="50000"/>
                  </a:schemeClr>
                </a:solidFill>
              </a:rPr>
              <a:t> </a:t>
            </a:r>
            <a:r>
              <a:rPr lang="en-US" sz="3200" b="1" dirty="0" err="1">
                <a:solidFill>
                  <a:schemeClr val="accent1">
                    <a:lumMod val="50000"/>
                  </a:schemeClr>
                </a:solidFill>
              </a:rPr>
              <a:t>TIÊU</a:t>
            </a:r>
            <a:r>
              <a:rPr lang="en-US" sz="3200" b="1" dirty="0">
                <a:solidFill>
                  <a:schemeClr val="accent1">
                    <a:lumMod val="50000"/>
                  </a:schemeClr>
                </a:solidFill>
              </a:rPr>
              <a:t> </a:t>
            </a:r>
            <a:r>
              <a:rPr lang="en-US" sz="3200" b="1" dirty="0" err="1">
                <a:solidFill>
                  <a:schemeClr val="accent1">
                    <a:lumMod val="50000"/>
                  </a:schemeClr>
                </a:solidFill>
              </a:rPr>
              <a:t>CỦA</a:t>
            </a:r>
            <a:r>
              <a:rPr lang="en-US" sz="3200" b="1" dirty="0">
                <a:solidFill>
                  <a:schemeClr val="accent1">
                    <a:lumMod val="50000"/>
                  </a:schemeClr>
                </a:solidFill>
              </a:rPr>
              <a:t> </a:t>
            </a:r>
            <a:r>
              <a:rPr lang="en-US" sz="3200" b="1" dirty="0" err="1">
                <a:solidFill>
                  <a:schemeClr val="accent1">
                    <a:lumMod val="50000"/>
                  </a:schemeClr>
                </a:solidFill>
              </a:rPr>
              <a:t>HỢP</a:t>
            </a:r>
            <a:r>
              <a:rPr lang="en-US" sz="3200" b="1" dirty="0">
                <a:solidFill>
                  <a:schemeClr val="accent1">
                    <a:lumMod val="50000"/>
                  </a:schemeClr>
                </a:solidFill>
              </a:rPr>
              <a:t> </a:t>
            </a:r>
            <a:r>
              <a:rPr lang="en-US" sz="3200" b="1" dirty="0" err="1">
                <a:solidFill>
                  <a:schemeClr val="accent1">
                    <a:lumMod val="50000"/>
                  </a:schemeClr>
                </a:solidFill>
              </a:rPr>
              <a:t>PHẦN</a:t>
            </a:r>
            <a:endParaRPr lang="en-VN" sz="3200" b="1"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89868"/>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các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giải</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pháp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trong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hệ</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thống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cung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cấp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điện</a:t>
              </a:r>
              <a:endParaRPr lang="en-US" sz="2000" dirty="0">
                <a:solidFill>
                  <a:srgbClr val="0070C0"/>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7" name="Picture 6" descr="A factory with smoke stacks&#10;&#10;AI-generated content may be incorrect.">
            <a:extLst>
              <a:ext uri="{FF2B5EF4-FFF2-40B4-BE49-F238E27FC236}">
                <a16:creationId xmlns:a16="http://schemas.microsoft.com/office/drawing/2014/main" id="{34A0B143-DF1B-2D38-4353-4CAD1D88DBC5}"/>
              </a:ext>
            </a:extLst>
          </p:cNvPr>
          <p:cNvPicPr>
            <a:picLocks noChangeAspect="1"/>
          </p:cNvPicPr>
          <p:nvPr/>
        </p:nvPicPr>
        <p:blipFill>
          <a:blip r:embed="rId2"/>
          <a:stretch>
            <a:fillRect/>
          </a:stretch>
        </p:blipFill>
        <p:spPr>
          <a:xfrm>
            <a:off x="7739095" y="1965227"/>
            <a:ext cx="3500153" cy="3209483"/>
          </a:xfrm>
          <a:prstGeom prst="rect">
            <a:avLst/>
          </a:prstGeom>
        </p:spPr>
      </p:pic>
      <p:grpSp>
        <p:nvGrpSpPr>
          <p:cNvPr id="18" name="Group 17">
            <a:extLst>
              <a:ext uri="{FF2B5EF4-FFF2-40B4-BE49-F238E27FC236}">
                <a16:creationId xmlns:a16="http://schemas.microsoft.com/office/drawing/2014/main" id="{B81FC240-8219-8985-E4C0-925EFB2AEEEF}"/>
              </a:ext>
            </a:extLst>
          </p:cNvPr>
          <p:cNvGrpSpPr/>
          <p:nvPr/>
        </p:nvGrpSpPr>
        <p:grpSpPr>
          <a:xfrm>
            <a:off x="634078" y="3671448"/>
            <a:ext cx="5692980" cy="957393"/>
            <a:chOff x="810619" y="3205573"/>
            <a:chExt cx="5692980" cy="862787"/>
          </a:xfrm>
        </p:grpSpPr>
        <p:sp>
          <p:nvSpPr>
            <p:cNvPr id="19" name="Title 20">
              <a:extLst>
                <a:ext uri="{FF2B5EF4-FFF2-40B4-BE49-F238E27FC236}">
                  <a16:creationId xmlns:a16="http://schemas.microsoft.com/office/drawing/2014/main" id="{9D0FAD04-E658-186E-66A9-F014619104BC}"/>
                </a:ext>
              </a:extLst>
            </p:cNvPr>
            <p:cNvSpPr txBox="1">
              <a:spLocks/>
            </p:cNvSpPr>
            <p:nvPr/>
          </p:nvSpPr>
          <p:spPr>
            <a:xfrm>
              <a:off x="1742153" y="3205573"/>
              <a:ext cx="4761446" cy="794563"/>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các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giải</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pháp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cho</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động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cơ</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điện</a:t>
              </a:r>
              <a:endParaRPr lang="en-US" sz="2000" dirty="0">
                <a:solidFill>
                  <a:srgbClr val="0070C0"/>
                </a:solidFill>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89317DA9-02F8-1AF0-C41C-6F5BE64E68C6}"/>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1" name="Group 20">
              <a:extLst>
                <a:ext uri="{FF2B5EF4-FFF2-40B4-BE49-F238E27FC236}">
                  <a16:creationId xmlns:a16="http://schemas.microsoft.com/office/drawing/2014/main" id="{C304440A-D862-06BF-E792-62517A58DBC0}"/>
                </a:ext>
              </a:extLst>
            </p:cNvPr>
            <p:cNvGrpSpPr/>
            <p:nvPr/>
          </p:nvGrpSpPr>
          <p:grpSpPr>
            <a:xfrm>
              <a:off x="1057577" y="3461550"/>
              <a:ext cx="317604" cy="462663"/>
              <a:chOff x="3299397" y="1943557"/>
              <a:chExt cx="274604" cy="400024"/>
            </a:xfrm>
            <a:solidFill>
              <a:schemeClr val="accent2"/>
            </a:solidFill>
          </p:grpSpPr>
          <p:sp>
            <p:nvSpPr>
              <p:cNvPr id="22" name="Freeform 114">
                <a:extLst>
                  <a:ext uri="{FF2B5EF4-FFF2-40B4-BE49-F238E27FC236}">
                    <a16:creationId xmlns:a16="http://schemas.microsoft.com/office/drawing/2014/main" id="{792C50C5-1D40-F09B-50C3-7156C985D628}"/>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15">
                <a:extLst>
                  <a:ext uri="{FF2B5EF4-FFF2-40B4-BE49-F238E27FC236}">
                    <a16:creationId xmlns:a16="http://schemas.microsoft.com/office/drawing/2014/main" id="{3110D18A-6C72-ADC8-D20C-24C5CBA9CA53}"/>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FF402FC7-FFF4-9EFC-FFF9-BF412619F4E0}"/>
              </a:ext>
            </a:extLst>
          </p:cNvPr>
          <p:cNvSpPr>
            <a:spLocks noGrp="1"/>
          </p:cNvSpPr>
          <p:nvPr>
            <p:ph type="title" idx="4294967295"/>
          </p:nvPr>
        </p:nvSpPr>
        <p:spPr>
          <a:xfrm>
            <a:off x="620923" y="1439820"/>
            <a:ext cx="10950154" cy="1873979"/>
          </a:xfrm>
          <a:prstGeom prst="rect">
            <a:avLst/>
          </a:prstGeom>
        </p:spPr>
        <p:txBody>
          <a:bodyPr>
            <a:normAutofit/>
          </a:bodyPr>
          <a:lstStyle/>
          <a:p>
            <a:pPr algn="just">
              <a:spcBef>
                <a:spcPts val="600"/>
              </a:spcBef>
            </a:pPr>
            <a:r>
              <a:rPr lang="en-US" altLang="en-US" sz="2400" b="0" dirty="0" err="1">
                <a:solidFill>
                  <a:srgbClr val="000000"/>
                </a:solidFill>
                <a:latin typeface="Arial" panose="020B0604020202020204" pitchFamily="34" charset="0"/>
                <a:ea typeface="ヒラギノ角ゴ Pro W3"/>
                <a:cs typeface="Arial" panose="020B0604020202020204" pitchFamily="34" charset="0"/>
              </a:rPr>
              <a:t>Thực</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trạng</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quản</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lý</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phụ</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tải</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của</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đơn</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vị</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anh</a:t>
            </a:r>
            <a:r>
              <a:rPr lang="en-US" altLang="en-US" sz="2400" b="0" dirty="0">
                <a:solidFill>
                  <a:srgbClr val="000000"/>
                </a:solidFill>
                <a:latin typeface="Arial" panose="020B0604020202020204" pitchFamily="34" charset="0"/>
                <a:ea typeface="ヒラギノ角ゴ Pro W3"/>
                <a:cs typeface="Arial" panose="020B0604020202020204" pitchFamily="34" charset="0"/>
              </a:rPr>
              <a:t>/</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chị</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nhằm</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giảm</a:t>
            </a:r>
            <a:r>
              <a:rPr lang="en-US" altLang="en-US" sz="2400" b="0" dirty="0">
                <a:solidFill>
                  <a:srgbClr val="000000"/>
                </a:solidFill>
                <a:latin typeface="Arial" panose="020B0604020202020204" pitchFamily="34" charset="0"/>
                <a:ea typeface="ヒラギノ角ゴ Pro W3"/>
                <a:cs typeface="Arial" panose="020B0604020202020204" pitchFamily="34" charset="0"/>
              </a:rPr>
              <a:t> chi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phí</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năng</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lượng</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trong</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giờ</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cao</a:t>
            </a:r>
            <a:r>
              <a:rPr lang="en-US" altLang="en-US" sz="2400" b="0" dirty="0">
                <a:solidFill>
                  <a:srgbClr val="000000"/>
                </a:solidFill>
                <a:latin typeface="Arial" panose="020B0604020202020204" pitchFamily="34" charset="0"/>
                <a:ea typeface="ヒラギノ角ゴ Pro W3"/>
                <a:cs typeface="Arial" panose="020B0604020202020204" pitchFamily="34" charset="0"/>
              </a:rPr>
              <a:t> </a:t>
            </a:r>
            <a:r>
              <a:rPr lang="en-US" altLang="en-US" sz="2400" b="0" dirty="0" err="1">
                <a:solidFill>
                  <a:srgbClr val="000000"/>
                </a:solidFill>
                <a:latin typeface="Arial" panose="020B0604020202020204" pitchFamily="34" charset="0"/>
                <a:ea typeface="ヒラギノ角ゴ Pro W3"/>
                <a:cs typeface="Arial" panose="020B0604020202020204" pitchFamily="34" charset="0"/>
              </a:rPr>
              <a:t>điểm</a:t>
            </a:r>
            <a:r>
              <a:rPr lang="en-US" altLang="en-US" sz="2400" b="0" dirty="0">
                <a:solidFill>
                  <a:srgbClr val="000000"/>
                </a:solidFill>
                <a:latin typeface="Arial" panose="020B0604020202020204" pitchFamily="34" charset="0"/>
                <a:ea typeface="ヒラギノ角ゴ Pro W3"/>
                <a:cs typeface="Arial" panose="020B0604020202020204" pitchFamily="34" charset="0"/>
              </a:rPr>
              <a:t>?</a:t>
            </a:r>
          </a:p>
        </p:txBody>
      </p:sp>
      <p:sp>
        <p:nvSpPr>
          <p:cNvPr id="4" name="TextBox 3">
            <a:extLst>
              <a:ext uri="{FF2B5EF4-FFF2-40B4-BE49-F238E27FC236}">
                <a16:creationId xmlns:a16="http://schemas.microsoft.com/office/drawing/2014/main" id="{0155160F-375A-11BE-29AE-60EE8DB3A062}"/>
              </a:ext>
            </a:extLst>
          </p:cNvPr>
          <p:cNvSpPr txBox="1"/>
          <p:nvPr/>
        </p:nvSpPr>
        <p:spPr>
          <a:xfrm>
            <a:off x="3044328" y="531744"/>
            <a:ext cx="6103344"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Arial" panose="020B0604020202020204" pitchFamily="34" charset="0"/>
                <a:cs typeface="Arial" panose="020B0604020202020204" pitchFamily="34" charset="0"/>
              </a:rPr>
              <a:t>THẢO LUẬN</a:t>
            </a:r>
          </a:p>
        </p:txBody>
      </p:sp>
    </p:spTree>
  </p:cSld>
  <p:clrMapOvr>
    <a:masterClrMapping/>
  </p:clrMapOvr>
  <p:transition/>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descr="SÁNG KIẾN KINH NGHIỆM | Trường TH&amp;THCS Trung Mỹ" id="4" name="AutoShape 2">
            <a:extLst>
              <a:ext uri="{FF2B5EF4-FFF2-40B4-BE49-F238E27FC236}">
                <a16:creationId xmlns:a16="http://schemas.microsoft.com/office/drawing/2014/main" id="{125B49FB-DBA3-5A77-A603-801FC72980D0}"/>
              </a:ext>
            </a:extLst>
          </p:cNvPr>
          <p:cNvSpPr>
            <a:spLocks noChangeArrowheads="1" noChangeAspect="1"/>
          </p:cNvSpPr>
          <p:nvPr/>
        </p:nvSpPr>
        <p:spPr bwMode="auto">
          <a:xfrm>
            <a:off x="1678517" y="-143933"/>
            <a:ext cx="304800" cy="304800"/>
          </a:xfrm>
          <a:prstGeom prst="rect">
            <a:avLst/>
          </a:prstGeom>
          <a:noFill/>
        </p:spPr>
        <p:txBody>
          <a:bodyPr bIns="45720" lIns="91440" rIns="91440" tIns="45720"/>
          <a:lstStyle/>
          <a:p>
            <a:pPr>
              <a:defRPr/>
            </a:pPr>
            <a:endParaRPr lang="en-US" sz="1400">
              <a:latin charset="0" panose="020B0502040504020204" pitchFamily="34" typeface="Noto Sans"/>
            </a:endParaRPr>
          </a:p>
        </p:txBody>
      </p:sp>
      <p:sp>
        <p:nvSpPr>
          <p:cNvPr id="58371" name="Title 1">
            <a:extLst>
              <a:ext uri="{FF2B5EF4-FFF2-40B4-BE49-F238E27FC236}">
                <a16:creationId xmlns:a16="http://schemas.microsoft.com/office/drawing/2014/main" id="{003658E1-3C97-ABDE-E296-40C6D63B5984}"/>
              </a:ext>
            </a:extLst>
          </p:cNvPr>
          <p:cNvSpPr txBox="1">
            <a:spLocks noChangeArrowheads="1"/>
          </p:cNvSpPr>
          <p:nvPr/>
        </p:nvSpPr>
        <p:spPr bwMode="auto">
          <a:xfrm>
            <a:off x="518585" y="1186612"/>
            <a:ext cx="11366500" cy="64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bIns="45720" lIns="91440" rIns="91440" tIns="45720"/>
          <a:lstStyle>
            <a:lvl1pPr>
              <a:defRPr sz="1400">
                <a:solidFill>
                  <a:schemeClr val="tx1"/>
                </a:solidFill>
                <a:latin charset="0" panose="020B0604030504040204" pitchFamily="34" typeface="Tahoma"/>
                <a:ea typeface="ヒラギノ角ゴ Pro W3"/>
                <a:cs typeface="ヒラギノ角ゴ Pro W3"/>
              </a:defRPr>
            </a:lvl1pPr>
            <a:lvl2pPr>
              <a:defRPr sz="1400">
                <a:solidFill>
                  <a:schemeClr val="tx1"/>
                </a:solidFill>
                <a:latin charset="0" panose="020B0604030504040204" pitchFamily="34" typeface="Tahoma"/>
                <a:ea typeface="ヒラギノ角ゴ Pro W3"/>
                <a:cs typeface="ヒラギノ角ゴ Pro W3"/>
              </a:defRPr>
            </a:lvl2pPr>
            <a:lvl3pPr>
              <a:defRPr sz="1400">
                <a:solidFill>
                  <a:schemeClr val="tx1"/>
                </a:solidFill>
                <a:latin charset="0" panose="020B0604030504040204" pitchFamily="34" typeface="Tahoma"/>
                <a:ea typeface="ヒラギノ角ゴ Pro W3"/>
                <a:cs typeface="ヒラギノ角ゴ Pro W3"/>
              </a:defRPr>
            </a:lvl3pPr>
            <a:lvl4pPr>
              <a:defRPr sz="1400">
                <a:solidFill>
                  <a:schemeClr val="tx1"/>
                </a:solidFill>
                <a:latin charset="0" panose="020B0604030504040204" pitchFamily="34" typeface="Tahoma"/>
                <a:ea typeface="ヒラギノ角ゴ Pro W3"/>
                <a:cs typeface="ヒラギノ角ゴ Pro W3"/>
              </a:defRPr>
            </a:lvl4pPr>
            <a:lvl5pPr>
              <a:defRPr sz="1400">
                <a:solidFill>
                  <a:schemeClr val="tx1"/>
                </a:solidFill>
                <a:latin charset="0" panose="020B0604030504040204" pitchFamily="34" typeface="Tahoma"/>
                <a:ea typeface="ヒラギノ角ゴ Pro W3"/>
                <a:cs typeface="ヒラギノ角ゴ Pro W3"/>
              </a:defRPr>
            </a:lvl5pPr>
            <a:lvl6pPr eaLnBrk="0" fontAlgn="base" hangingPunct="0" indent="457200" marL="1828800">
              <a:spcBef>
                <a:spcPct val="0"/>
              </a:spcBef>
              <a:spcAft>
                <a:spcPct val="0"/>
              </a:spcAft>
              <a:defRPr sz="1400">
                <a:solidFill>
                  <a:schemeClr val="tx1"/>
                </a:solidFill>
                <a:latin charset="0" panose="020B0604030504040204" pitchFamily="34" typeface="Tahoma"/>
                <a:ea typeface="ヒラギノ角ゴ Pro W3"/>
                <a:cs typeface="ヒラギノ角ゴ Pro W3"/>
              </a:defRPr>
            </a:lvl6pPr>
            <a:lvl7pPr eaLnBrk="0" fontAlgn="base" hangingPunct="0" indent="457200" marL="2286000">
              <a:spcBef>
                <a:spcPct val="0"/>
              </a:spcBef>
              <a:spcAft>
                <a:spcPct val="0"/>
              </a:spcAft>
              <a:defRPr sz="1400">
                <a:solidFill>
                  <a:schemeClr val="tx1"/>
                </a:solidFill>
                <a:latin charset="0" panose="020B0604030504040204" pitchFamily="34" typeface="Tahoma"/>
                <a:ea typeface="ヒラギノ角ゴ Pro W3"/>
                <a:cs typeface="ヒラギノ角ゴ Pro W3"/>
              </a:defRPr>
            </a:lvl7pPr>
            <a:lvl8pPr eaLnBrk="0" fontAlgn="base" hangingPunct="0" indent="457200" marL="2743200">
              <a:spcBef>
                <a:spcPct val="0"/>
              </a:spcBef>
              <a:spcAft>
                <a:spcPct val="0"/>
              </a:spcAft>
              <a:defRPr sz="1400">
                <a:solidFill>
                  <a:schemeClr val="tx1"/>
                </a:solidFill>
                <a:latin charset="0" panose="020B0604030504040204" pitchFamily="34" typeface="Tahoma"/>
                <a:ea typeface="ヒラギノ角ゴ Pro W3"/>
                <a:cs typeface="ヒラギノ角ゴ Pro W3"/>
              </a:defRPr>
            </a:lvl8pPr>
            <a:lvl9pPr eaLnBrk="0" fontAlgn="base" hangingPunct="0" indent="457200" marL="3200400">
              <a:spcBef>
                <a:spcPct val="0"/>
              </a:spcBef>
              <a:spcAft>
                <a:spcPct val="0"/>
              </a:spcAft>
              <a:defRPr sz="1400">
                <a:solidFill>
                  <a:schemeClr val="tx1"/>
                </a:solidFill>
                <a:latin charset="0" panose="020B0604030504040204" pitchFamily="34" typeface="Tahoma"/>
                <a:ea typeface="ヒラギノ角ゴ Pro W3"/>
                <a:cs typeface="ヒラギノ角ゴ Pro W3"/>
              </a:defRPr>
            </a:lvl9pPr>
          </a:lstStyle>
          <a:p>
            <a:pPr algn="just" defTabSz="1219170" eaLnBrk="1" hangingPunct="1">
              <a:spcBef>
                <a:spcPts val="600"/>
              </a:spcBef>
            </a:pPr>
            <a:r>
              <a:rPr altLang="en-US" dirty="0" err="1" lang="en-US" sz="2400">
                <a:solidFill>
                  <a:srgbClr val="000000"/>
                </a:solidFill>
                <a:latin charset="0" panose="020B0604020202020204" pitchFamily="34" typeface="Arial"/>
                <a:cs charset="0" panose="020B0604020202020204" pitchFamily="34" typeface="Arial"/>
              </a:rPr>
              <a:t>Nhận</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xét</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của</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anh</a:t>
            </a:r>
            <a:r>
              <a:rPr altLang="en-US" dirty="0" lang="en-US" sz="2400">
                <a:solidFill>
                  <a:srgbClr val="000000"/>
                </a:solidFill>
                <a:latin charset="0" panose="020B0604020202020204" pitchFamily="34" typeface="Arial"/>
                <a:cs charset="0" panose="020B0604020202020204" pitchFamily="34" typeface="Arial"/>
              </a:rPr>
              <a:t>/</a:t>
            </a:r>
            <a:r>
              <a:rPr altLang="en-US" dirty="0" err="1" lang="en-US" sz="2400">
                <a:solidFill>
                  <a:srgbClr val="000000"/>
                </a:solidFill>
                <a:latin charset="0" panose="020B0604020202020204" pitchFamily="34" typeface="Arial"/>
                <a:cs charset="0" panose="020B0604020202020204" pitchFamily="34" typeface="Arial"/>
              </a:rPr>
              <a:t>chị</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về</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hóa</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đơn</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điện</a:t>
            </a:r>
            <a:r>
              <a:rPr altLang="en-US" dirty="0" lang="en-US" sz="2400">
                <a:solidFill>
                  <a:srgbClr val="000000"/>
                </a:solidFill>
                <a:latin charset="0" panose="020B0604020202020204" pitchFamily="34" typeface="Arial"/>
                <a:cs charset="0" panose="020B0604020202020204" pitchFamily="34" typeface="Arial"/>
              </a:rPr>
              <a:t> </a:t>
            </a:r>
            <a:r>
              <a:rPr altLang="en-US" dirty="0" err="1" lang="en-US" sz="2400">
                <a:solidFill>
                  <a:srgbClr val="000000"/>
                </a:solidFill>
                <a:latin charset="0" panose="020B0604020202020204" pitchFamily="34" typeface="Arial"/>
                <a:cs charset="0" panose="020B0604020202020204" pitchFamily="34" typeface="Arial"/>
              </a:rPr>
              <a:t>sau</a:t>
            </a:r>
            <a:endParaRPr altLang="en-US" dirty="0" lang="vi-VN" sz="2400">
              <a:solidFill>
                <a:srgbClr val="00B0F0"/>
              </a:solidFill>
              <a:latin charset="0" panose="020B0604020202020204" pitchFamily="34" typeface="Arial"/>
              <a:cs charset="0" panose="020B0604020202020204" pitchFamily="34" typeface="Arial"/>
            </a:endParaRPr>
          </a:p>
        </p:txBody>
      </p:sp>
      <p:pic>
        <p:nvPicPr>
          <p:cNvPr descr="C:\Users\sangd\OneDrive\Máy tính\hoa-don-cspk.png" id="58372" name="Picture 2">
            <a:extLst>
              <a:ext uri="{FF2B5EF4-FFF2-40B4-BE49-F238E27FC236}">
                <a16:creationId xmlns:a16="http://schemas.microsoft.com/office/drawing/2014/main" id="{E439C04D-CF37-FF7E-1A0C-0B0D123DC2A6}"/>
              </a:ext>
            </a:extLst>
          </p:cNvPr>
          <p:cNvPicPr>
            <a:picLocks noChangeArrowheads="1" noChangeAspect="1"/>
          </p:cNvPicPr>
          <p:nvPr/>
        </p:nvPicPr>
        <p:blipFill>
          <a:blip r:embed="rId3">
            <a:extLst>
              <a:ext uri="{28A0092B-C50C-407E-A947-70E740481C1C}">
                <a14:useLocalDpi xmlns:a14="http://schemas.microsoft.com/office/drawing/2010/main" val="0"/>
              </a:ext>
            </a:extLst>
          </a:blip>
          <a:srcRect t="92"/>
          <a:stretch>
            <a:fillRect/>
          </a:stretch>
        </p:blipFill>
        <p:spPr bwMode="auto">
          <a:xfrm>
            <a:off x="5984678" y="1832196"/>
            <a:ext cx="5564266" cy="4369039"/>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pic>
      <p:pic>
        <p:nvPicPr>
          <p:cNvPr descr="C:\Users\sangd\OneDrive\Máy tính\bu-cong-suat-vo-cong-cong-suat-phan-khang-cos-phi-11.jpg" id="58373" name="Picture 3">
            <a:extLst>
              <a:ext uri="{FF2B5EF4-FFF2-40B4-BE49-F238E27FC236}">
                <a16:creationId xmlns:a16="http://schemas.microsoft.com/office/drawing/2014/main" id="{17F4FC64-1BB1-4479-3066-F0B9F1453DCC}"/>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8585" y="1832196"/>
            <a:ext cx="5362370" cy="4369039"/>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6E799E7-5564-5B0B-CD79-3F90A2FDA54F}"/>
              </a:ext>
            </a:extLst>
          </p:cNvPr>
          <p:cNvSpPr txBox="1"/>
          <p:nvPr/>
        </p:nvSpPr>
        <p:spPr>
          <a:xfrm>
            <a:off x="3150163" y="508484"/>
            <a:ext cx="6103344" cy="584775"/>
          </a:xfrm>
          <a:prstGeom prst="rect">
            <a:avLst/>
          </a:prstGeom>
          <a:noFill/>
        </p:spPr>
        <p:txBody>
          <a:bodyPr wrap="square">
            <a:spAutoFit/>
          </a:bodyPr>
          <a:lstStyle/>
          <a:p>
            <a:pPr algn="ctr">
              <a:spcBef>
                <a:spcPts val="600"/>
              </a:spcBef>
              <a:defRPr/>
            </a:pPr>
            <a:r>
              <a:rPr b="1" dirty="0" lang="en-US" sz="3200">
                <a:solidFill>
                  <a:schemeClr val="accent1">
                    <a:lumMod val="50000"/>
                  </a:schemeClr>
                </a:solidFill>
                <a:latin charset="0" panose="020B0604020202020204" pitchFamily="34" typeface="Arial"/>
                <a:cs charset="0" panose="020B0604020202020204" pitchFamily="34" typeface="Arial"/>
              </a:rPr>
              <a:t>THẢO LUẬN</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idx="4294967295"/>
          </p:nvPr>
        </p:nvSpPr>
        <p:spPr>
          <a:xfrm>
            <a:off x="491468" y="548107"/>
            <a:ext cx="11218311" cy="667408"/>
          </a:xfrm>
          <a:prstGeom prst="rect">
            <a:avLst/>
          </a:prstGeom>
        </p:spPr>
        <p:txBody>
          <a:bodyPr>
            <a:normAutofit/>
          </a:bodyPr>
          <a:lstStyle/>
          <a:p>
            <a:pPr algn="ctr" eaLnBrk="1" hangingPunct="1">
              <a:lnSpc>
                <a:spcPct val="85000"/>
              </a:lnSpc>
            </a:pP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Các</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hội</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tiết</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kiệm</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điện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trong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hệ</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thống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điện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491468" y="1328653"/>
            <a:ext cx="11081833" cy="530831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a:t>
            </a:r>
            <a:r>
              <a:rPr lang="en-US" sz="2000" dirty="0" err="1">
                <a:solidFill>
                  <a:schemeClr val="tx1"/>
                </a:solidFill>
              </a:rPr>
              <a:t>Lắp</a:t>
            </a:r>
            <a:r>
              <a:rPr lang="en-US" sz="2000" dirty="0">
                <a:solidFill>
                  <a:schemeClr val="tx1"/>
                </a:solidFill>
              </a:rPr>
              <a:t> </a:t>
            </a:r>
            <a:r>
              <a:rPr lang="en-US" sz="2000" dirty="0" err="1">
                <a:solidFill>
                  <a:schemeClr val="tx1"/>
                </a:solidFill>
              </a:rPr>
              <a:t>đặt</a:t>
            </a:r>
            <a:r>
              <a:rPr lang="en-US" sz="2000" dirty="0">
                <a:solidFill>
                  <a:schemeClr val="tx1"/>
                </a:solidFill>
              </a:rPr>
              <a:t> </a:t>
            </a:r>
            <a:r>
              <a:rPr lang="en-US" sz="2000" dirty="0" err="1">
                <a:solidFill>
                  <a:schemeClr val="tx1"/>
                </a:solidFill>
              </a:rPr>
              <a:t>máy</a:t>
            </a:r>
            <a:r>
              <a:rPr lang="en-US" sz="2000" dirty="0">
                <a:solidFill>
                  <a:schemeClr val="tx1"/>
                </a:solidFill>
              </a:rPr>
              <a:t> </a:t>
            </a:r>
            <a:r>
              <a:rPr lang="en-US" sz="2000" dirty="0" err="1">
                <a:solidFill>
                  <a:schemeClr val="tx1"/>
                </a:solidFill>
              </a:rPr>
              <a:t>biến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gần</a:t>
            </a:r>
            <a:r>
              <a:rPr lang="en-US" sz="2000" dirty="0">
                <a:solidFill>
                  <a:schemeClr val="tx1"/>
                </a:solidFill>
              </a:rPr>
              <a:t> </a:t>
            </a:r>
            <a:r>
              <a:rPr lang="en-US" sz="2000" dirty="0" err="1">
                <a:solidFill>
                  <a:schemeClr val="tx1"/>
                </a:solidFill>
              </a:rPr>
              <a:t>tâm</a:t>
            </a:r>
            <a:r>
              <a:rPr lang="en-US" sz="2000" dirty="0">
                <a:solidFill>
                  <a:schemeClr val="tx1"/>
                </a:solidFill>
              </a:rPr>
              <a:t> </a:t>
            </a:r>
            <a:r>
              <a:rPr lang="en-US" sz="2000" dirty="0" err="1">
                <a:solidFill>
                  <a:schemeClr val="tx1"/>
                </a:solidFill>
              </a:rPr>
              <a:t>phụ</a:t>
            </a:r>
            <a:r>
              <a:rPr lang="en-US" sz="2000" dirty="0">
                <a:solidFill>
                  <a:schemeClr val="tx1"/>
                </a:solidFill>
              </a:rPr>
              <a:t> </a:t>
            </a:r>
            <a:r>
              <a:rPr lang="en-US" sz="2000" dirty="0" err="1">
                <a:solidFill>
                  <a:schemeClr val="tx1"/>
                </a:solidFill>
              </a:rPr>
              <a:t>tải</a:t>
            </a:r>
            <a:r>
              <a:rPr lang="en-US" sz="2000" dirty="0">
                <a:solidFill>
                  <a:schemeClr val="tx1"/>
                </a:solidFill>
              </a:rPr>
              <a:t> </a:t>
            </a:r>
            <a:r>
              <a:rPr lang="en-US" sz="2000" dirty="0" err="1">
                <a:solidFill>
                  <a:schemeClr val="tx1"/>
                </a:solidFill>
              </a:rPr>
              <a:t>tránh</a:t>
            </a:r>
            <a:r>
              <a:rPr lang="en-US" sz="2000" dirty="0">
                <a:solidFill>
                  <a:schemeClr val="tx1"/>
                </a:solidFill>
              </a:rPr>
              <a:t> </a:t>
            </a:r>
            <a:r>
              <a:rPr lang="en-US" sz="2000" dirty="0" err="1">
                <a:solidFill>
                  <a:schemeClr val="tx1"/>
                </a:solidFill>
              </a:rPr>
              <a:t>tổn</a:t>
            </a:r>
            <a:r>
              <a:rPr lang="en-US" sz="2000" dirty="0">
                <a:solidFill>
                  <a:schemeClr val="tx1"/>
                </a:solidFill>
              </a:rPr>
              <a:t> </a:t>
            </a:r>
            <a:r>
              <a:rPr lang="en-US" sz="2000" dirty="0" err="1">
                <a:solidFill>
                  <a:schemeClr val="tx1"/>
                </a:solidFill>
              </a:rPr>
              <a:t>thất</a:t>
            </a:r>
            <a:r>
              <a:rPr lang="en-US" sz="2000" dirty="0">
                <a:solidFill>
                  <a:schemeClr val="tx1"/>
                </a:solidFill>
              </a:rPr>
              <a:t> </a:t>
            </a:r>
            <a:r>
              <a:rPr lang="en-US" sz="2000" dirty="0" err="1">
                <a:solidFill>
                  <a:schemeClr val="tx1"/>
                </a:solidFill>
              </a:rPr>
              <a:t>truyền</a:t>
            </a:r>
            <a:r>
              <a:rPr lang="en-US" sz="2000" dirty="0">
                <a:solidFill>
                  <a:schemeClr val="tx1"/>
                </a:solidFill>
              </a:rPr>
              <a:t> </a:t>
            </a:r>
            <a:r>
              <a:rPr lang="en-US" sz="2000" dirty="0" err="1">
                <a:solidFill>
                  <a:schemeClr val="tx1"/>
                </a:solidFill>
              </a:rPr>
              <a:t>tải</a:t>
            </a:r>
            <a:r>
              <a:rPr lang="en-US" sz="2000" dirty="0">
                <a:solidFill>
                  <a:schemeClr val="tx1"/>
                </a:solidFill>
              </a:rPr>
              <a:t>: </a:t>
            </a:r>
            <a:r>
              <a:rPr lang="en-US" sz="2000" dirty="0" err="1">
                <a:solidFill>
                  <a:schemeClr val="tx1"/>
                </a:solidFill>
              </a:rPr>
              <a:t>Sụt</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đường</a:t>
            </a:r>
            <a:r>
              <a:rPr lang="en-US" sz="2000" dirty="0">
                <a:solidFill>
                  <a:schemeClr val="tx1"/>
                </a:solidFill>
              </a:rPr>
              <a:t> </a:t>
            </a:r>
            <a:r>
              <a:rPr lang="en-US" sz="2000" dirty="0" err="1">
                <a:solidFill>
                  <a:schemeClr val="tx1"/>
                </a:solidFill>
              </a:rPr>
              <a:t>dây</a:t>
            </a:r>
            <a:r>
              <a:rPr lang="en-US" sz="2000" dirty="0">
                <a:solidFill>
                  <a:schemeClr val="tx1"/>
                </a:solidFill>
              </a:rPr>
              <a:t> </a:t>
            </a:r>
            <a:r>
              <a:rPr lang="en-US" sz="2000" dirty="0" err="1">
                <a:solidFill>
                  <a:schemeClr val="tx1"/>
                </a:solidFill>
              </a:rPr>
              <a:t>từ</a:t>
            </a:r>
            <a:r>
              <a:rPr lang="en-US" sz="2000" dirty="0">
                <a:solidFill>
                  <a:schemeClr val="tx1"/>
                </a:solidFill>
              </a:rPr>
              <a:t> MBA </a:t>
            </a:r>
            <a:r>
              <a:rPr lang="en-US" sz="2000" dirty="0" err="1">
                <a:solidFill>
                  <a:schemeClr val="tx1"/>
                </a:solidFill>
              </a:rPr>
              <a:t>về</a:t>
            </a:r>
            <a:r>
              <a:rPr lang="en-US" sz="2000" dirty="0">
                <a:solidFill>
                  <a:schemeClr val="tx1"/>
                </a:solidFill>
              </a:rPr>
              <a:t> </a:t>
            </a:r>
            <a:r>
              <a:rPr lang="en-US" sz="2000" dirty="0" err="1">
                <a:solidFill>
                  <a:schemeClr val="tx1"/>
                </a:solidFill>
              </a:rPr>
              <a:t>đến</a:t>
            </a:r>
            <a:r>
              <a:rPr lang="en-US" sz="2000" dirty="0">
                <a:solidFill>
                  <a:schemeClr val="tx1"/>
                </a:solidFill>
              </a:rPr>
              <a:t> </a:t>
            </a:r>
            <a:r>
              <a:rPr lang="en-US" sz="2000" dirty="0" err="1">
                <a:solidFill>
                  <a:schemeClr val="tx1"/>
                </a:solidFill>
              </a:rPr>
              <a:t>phụ</a:t>
            </a:r>
            <a:r>
              <a:rPr lang="en-US" sz="2000" dirty="0">
                <a:solidFill>
                  <a:schemeClr val="tx1"/>
                </a:solidFill>
              </a:rPr>
              <a:t> </a:t>
            </a:r>
            <a:r>
              <a:rPr lang="en-US" sz="2000" dirty="0" err="1">
                <a:solidFill>
                  <a:schemeClr val="tx1"/>
                </a:solidFill>
              </a:rPr>
              <a:t>tải</a:t>
            </a:r>
            <a:r>
              <a:rPr lang="en-US" sz="2000" dirty="0">
                <a:solidFill>
                  <a:schemeClr val="tx1"/>
                </a:solidFill>
              </a:rPr>
              <a:t> </a:t>
            </a:r>
            <a:r>
              <a:rPr lang="en-US" sz="2000">
                <a:solidFill>
                  <a:schemeClr val="tx1"/>
                </a:solidFill>
              </a:rPr>
              <a:t>max=2.5%</a:t>
            </a:r>
          </a:p>
          <a:p>
            <a:pPr algn="just">
              <a:buClrTx/>
              <a:buFont typeface="Wingdings" pitchFamily="2" charset="2"/>
              <a:buChar char="v"/>
            </a:pPr>
            <a:r>
              <a:rPr lang="en-US" sz="2000">
                <a:solidFill>
                  <a:schemeClr val="tx1"/>
                </a:solidFill>
              </a:rPr>
              <a:t> </a:t>
            </a:r>
            <a:r>
              <a:rPr lang="en-US" sz="2000" dirty="0" err="1">
                <a:solidFill>
                  <a:schemeClr val="tx1"/>
                </a:solidFill>
              </a:rPr>
              <a:t>Xác</a:t>
            </a: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máy</a:t>
            </a:r>
            <a:r>
              <a:rPr lang="en-US" sz="2000" dirty="0">
                <a:solidFill>
                  <a:schemeClr val="tx1"/>
                </a:solidFill>
              </a:rPr>
              <a:t> </a:t>
            </a:r>
            <a:r>
              <a:rPr lang="en-US" sz="2000" dirty="0" err="1">
                <a:solidFill>
                  <a:schemeClr val="tx1"/>
                </a:solidFill>
              </a:rPr>
              <a:t>biến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hoạt</a:t>
            </a:r>
            <a:r>
              <a:rPr lang="en-US" sz="2000" dirty="0">
                <a:solidFill>
                  <a:schemeClr val="tx1"/>
                </a:solidFill>
              </a:rPr>
              <a:t> </a:t>
            </a:r>
            <a:r>
              <a:rPr lang="en-US" sz="2000" dirty="0" err="1">
                <a:solidFill>
                  <a:schemeClr val="tx1"/>
                </a:solidFill>
              </a:rPr>
              <a:t>động</a:t>
            </a:r>
            <a:r>
              <a:rPr lang="en-US" sz="2000" dirty="0">
                <a:solidFill>
                  <a:schemeClr val="tx1"/>
                </a:solidFill>
              </a:rPr>
              <a:t> non </a:t>
            </a:r>
            <a:r>
              <a:rPr lang="en-US" sz="2000" dirty="0" err="1">
                <a:solidFill>
                  <a:schemeClr val="tx1"/>
                </a:solidFill>
              </a:rPr>
              <a:t>tải</a:t>
            </a:r>
            <a:r>
              <a:rPr lang="en-US" sz="2000" dirty="0">
                <a:solidFill>
                  <a:schemeClr val="tx1"/>
                </a:solidFill>
              </a:rPr>
              <a:t> </a:t>
            </a:r>
            <a:r>
              <a:rPr lang="en-US" sz="2000" dirty="0" err="1">
                <a:solidFill>
                  <a:schemeClr val="tx1"/>
                </a:solidFill>
              </a:rPr>
              <a:t>và</a:t>
            </a:r>
            <a:r>
              <a:rPr lang="en-US" sz="2000" dirty="0">
                <a:solidFill>
                  <a:schemeClr val="tx1"/>
                </a:solidFill>
              </a:rPr>
              <a:t> </a:t>
            </a:r>
            <a:r>
              <a:rPr lang="en-US" sz="2000" dirty="0" err="1">
                <a:solidFill>
                  <a:schemeClr val="tx1"/>
                </a:solidFill>
              </a:rPr>
              <a:t>phân</a:t>
            </a:r>
            <a:r>
              <a:rPr lang="en-US" sz="2000" dirty="0">
                <a:solidFill>
                  <a:schemeClr val="tx1"/>
                </a:solidFill>
              </a:rPr>
              <a:t> </a:t>
            </a:r>
            <a:r>
              <a:rPr lang="en-US" sz="2000" dirty="0" err="1">
                <a:solidFill>
                  <a:schemeClr val="tx1"/>
                </a:solidFill>
              </a:rPr>
              <a:t>bố</a:t>
            </a:r>
            <a:r>
              <a:rPr lang="en-US" sz="2000" dirty="0">
                <a:solidFill>
                  <a:schemeClr val="tx1"/>
                </a:solidFill>
              </a:rPr>
              <a:t> </a:t>
            </a:r>
            <a:r>
              <a:rPr lang="en-US" sz="2000" dirty="0" err="1">
                <a:solidFill>
                  <a:schemeClr val="tx1"/>
                </a:solidFill>
              </a:rPr>
              <a:t>lại</a:t>
            </a:r>
            <a:r>
              <a:rPr lang="en-US" sz="2000" dirty="0">
                <a:solidFill>
                  <a:schemeClr val="tx1"/>
                </a:solidFill>
              </a:rPr>
              <a:t> </a:t>
            </a:r>
            <a:r>
              <a:rPr lang="en-US" sz="2000" dirty="0" err="1">
                <a:solidFill>
                  <a:schemeClr val="tx1"/>
                </a:solidFill>
              </a:rPr>
              <a:t>phụ</a:t>
            </a:r>
            <a:r>
              <a:rPr lang="en-US" sz="2000" dirty="0">
                <a:solidFill>
                  <a:schemeClr val="tx1"/>
                </a:solidFill>
              </a:rPr>
              <a:t> </a:t>
            </a:r>
            <a:r>
              <a:rPr lang="en-US" sz="2000" dirty="0" err="1">
                <a:solidFill>
                  <a:schemeClr val="tx1"/>
                </a:solidFill>
              </a:rPr>
              <a:t>tải</a:t>
            </a: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máy</a:t>
            </a:r>
            <a:r>
              <a:rPr lang="en-US" sz="2000" dirty="0">
                <a:solidFill>
                  <a:schemeClr val="tx1"/>
                </a:solidFill>
              </a:rPr>
              <a:t> </a:t>
            </a:r>
            <a:r>
              <a:rPr lang="en-US" sz="2000" dirty="0" err="1">
                <a:solidFill>
                  <a:schemeClr val="tx1"/>
                </a:solidFill>
              </a:rPr>
              <a:t>biến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cao</a:t>
            </a:r>
            <a:r>
              <a:rPr lang="en-US" sz="2000" dirty="0">
                <a:solidFill>
                  <a:schemeClr val="tx1"/>
                </a:solidFill>
              </a:rPr>
              <a:t> </a:t>
            </a:r>
            <a:r>
              <a:rPr lang="en-US" sz="2000" dirty="0" err="1">
                <a:solidFill>
                  <a:schemeClr val="tx1"/>
                </a:solidFill>
              </a:rPr>
              <a:t>nhất</a:t>
            </a:r>
            <a:r>
              <a:rPr lang="en-US" sz="2000" dirty="0">
                <a:solidFill>
                  <a:schemeClr val="tx1"/>
                </a:solidFill>
              </a:rPr>
              <a:t> </a:t>
            </a:r>
            <a:r>
              <a:rPr lang="en-US" sz="2000" dirty="0" err="1">
                <a:solidFill>
                  <a:schemeClr val="tx1"/>
                </a:solidFill>
              </a:rPr>
              <a:t>khi</a:t>
            </a:r>
            <a:r>
              <a:rPr lang="en-US" sz="2000" dirty="0">
                <a:solidFill>
                  <a:schemeClr val="tx1"/>
                </a:solidFill>
              </a:rPr>
              <a:t> </a:t>
            </a:r>
            <a:r>
              <a:rPr lang="en-US" sz="2000" dirty="0" err="1">
                <a:solidFill>
                  <a:schemeClr val="tx1"/>
                </a:solidFill>
              </a:rPr>
              <a:t>phụ</a:t>
            </a:r>
            <a:r>
              <a:rPr lang="en-US" sz="2000" dirty="0">
                <a:solidFill>
                  <a:schemeClr val="tx1"/>
                </a:solidFill>
              </a:rPr>
              <a:t> </a:t>
            </a:r>
            <a:r>
              <a:rPr lang="en-US" sz="2000" dirty="0" err="1">
                <a:solidFill>
                  <a:schemeClr val="tx1"/>
                </a:solidFill>
              </a:rPr>
              <a:t>tải</a:t>
            </a:r>
            <a:r>
              <a:rPr lang="en-US" sz="2000" dirty="0">
                <a:solidFill>
                  <a:schemeClr val="tx1"/>
                </a:solidFill>
              </a:rPr>
              <a:t> 40-50% </a:t>
            </a:r>
          </a:p>
          <a:p>
            <a:pPr algn="just">
              <a:buClrTx/>
              <a:buFont typeface="Wingdings" pitchFamily="2" charset="2"/>
              <a:buChar char="v"/>
            </a:pPr>
            <a:r>
              <a:rPr lang="en-US" sz="2000" dirty="0">
                <a:solidFill>
                  <a:schemeClr val="tx1"/>
                </a:solidFill>
              </a:rPr>
              <a:t> </a:t>
            </a:r>
            <a:r>
              <a:rPr lang="en-US" sz="2000" dirty="0" err="1">
                <a:solidFill>
                  <a:schemeClr val="tx1"/>
                </a:solidFill>
              </a:rPr>
              <a:t>Tránh</a:t>
            </a:r>
            <a:r>
              <a:rPr lang="en-US" sz="2000" dirty="0">
                <a:solidFill>
                  <a:schemeClr val="tx1"/>
                </a:solidFill>
              </a:rPr>
              <a:t> </a:t>
            </a:r>
            <a:r>
              <a:rPr lang="en-US" sz="2000" dirty="0" err="1">
                <a:solidFill>
                  <a:schemeClr val="tx1"/>
                </a:solidFill>
              </a:rPr>
              <a:t>hiện</a:t>
            </a:r>
            <a:r>
              <a:rPr lang="en-US" sz="2000" dirty="0">
                <a:solidFill>
                  <a:schemeClr val="tx1"/>
                </a:solidFill>
              </a:rPr>
              <a:t> </a:t>
            </a:r>
            <a:r>
              <a:rPr lang="en-US" sz="2000" dirty="0" err="1">
                <a:solidFill>
                  <a:schemeClr val="tx1"/>
                </a:solidFill>
              </a:rPr>
              <a:t>tượng</a:t>
            </a:r>
            <a:r>
              <a:rPr lang="en-US" sz="2000" dirty="0">
                <a:solidFill>
                  <a:schemeClr val="tx1"/>
                </a:solidFill>
              </a:rPr>
              <a:t> </a:t>
            </a:r>
            <a:r>
              <a:rPr lang="en-US" sz="2000" dirty="0" err="1">
                <a:solidFill>
                  <a:schemeClr val="tx1"/>
                </a:solidFill>
              </a:rPr>
              <a:t>lệch</a:t>
            </a:r>
            <a:r>
              <a:rPr lang="en-US" sz="2000" dirty="0">
                <a:solidFill>
                  <a:schemeClr val="tx1"/>
                </a:solidFill>
              </a:rPr>
              <a:t> </a:t>
            </a:r>
            <a:r>
              <a:rPr lang="en-US" sz="2000" dirty="0" err="1">
                <a:solidFill>
                  <a:schemeClr val="tx1"/>
                </a:solidFill>
              </a:rPr>
              <a:t>pha</a:t>
            </a:r>
            <a:r>
              <a:rPr lang="en-US" sz="2000" dirty="0">
                <a:solidFill>
                  <a:schemeClr val="tx1"/>
                </a:solidFill>
              </a:rPr>
              <a:t>: </a:t>
            </a:r>
            <a:r>
              <a:rPr lang="en-US" sz="2000" dirty="0" err="1">
                <a:solidFill>
                  <a:schemeClr val="tx1"/>
                </a:solidFill>
              </a:rPr>
              <a:t>Lệch</a:t>
            </a:r>
            <a:r>
              <a:rPr lang="en-US" sz="2000" dirty="0">
                <a:solidFill>
                  <a:schemeClr val="tx1"/>
                </a:solidFill>
              </a:rPr>
              <a:t> </a:t>
            </a:r>
            <a:r>
              <a:rPr lang="en-US" sz="2000" dirty="0" err="1">
                <a:solidFill>
                  <a:schemeClr val="tx1"/>
                </a:solidFill>
              </a:rPr>
              <a:t>pha</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dây</a:t>
            </a:r>
            <a:r>
              <a:rPr lang="en-US" sz="2000" dirty="0">
                <a:solidFill>
                  <a:schemeClr val="tx1"/>
                </a:solidFill>
              </a:rPr>
              <a:t> &lt;=1%, </a:t>
            </a:r>
            <a:r>
              <a:rPr lang="en-US" sz="2000" dirty="0" err="1">
                <a:solidFill>
                  <a:schemeClr val="tx1"/>
                </a:solidFill>
              </a:rPr>
              <a:t>dòng</a:t>
            </a:r>
            <a:r>
              <a:rPr lang="en-US" sz="2000" dirty="0">
                <a:solidFill>
                  <a:schemeClr val="tx1"/>
                </a:solidFill>
              </a:rPr>
              <a:t> </a:t>
            </a:r>
            <a:r>
              <a:rPr lang="en-US" sz="2000" dirty="0" err="1">
                <a:solidFill>
                  <a:schemeClr val="tx1"/>
                </a:solidFill>
              </a:rPr>
              <a:t>điện</a:t>
            </a:r>
            <a:r>
              <a:rPr lang="en-US" sz="2000" dirty="0">
                <a:solidFill>
                  <a:schemeClr val="tx1"/>
                </a:solidFill>
              </a:rPr>
              <a:t> &lt;=10%</a:t>
            </a:r>
          </a:p>
          <a:p>
            <a:pPr algn="just">
              <a:buClrTx/>
              <a:buFont typeface="Wingdings" pitchFamily="2" charset="2"/>
              <a:buChar char="v"/>
            </a:pPr>
            <a:r>
              <a:rPr lang="en-US" sz="2000" dirty="0">
                <a:solidFill>
                  <a:schemeClr val="tx1"/>
                </a:solidFill>
              </a:rPr>
              <a:t> </a:t>
            </a:r>
            <a:r>
              <a:rPr lang="en-US" sz="2000" dirty="0" err="1">
                <a:solidFill>
                  <a:schemeClr val="tx1"/>
                </a:solidFill>
              </a:rPr>
              <a:t>Sử</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dây</a:t>
            </a:r>
            <a:r>
              <a:rPr lang="en-US" sz="2000" dirty="0">
                <a:solidFill>
                  <a:schemeClr val="tx1"/>
                </a:solidFill>
              </a:rPr>
              <a:t> </a:t>
            </a:r>
            <a:r>
              <a:rPr lang="en-US" sz="2000" dirty="0" err="1">
                <a:solidFill>
                  <a:schemeClr val="tx1"/>
                </a:solidFill>
              </a:rPr>
              <a:t>truyền</a:t>
            </a:r>
            <a:r>
              <a:rPr lang="en-US" sz="2000" dirty="0">
                <a:solidFill>
                  <a:schemeClr val="tx1"/>
                </a:solidFill>
              </a:rPr>
              <a:t> </a:t>
            </a:r>
            <a:r>
              <a:rPr lang="en-US" sz="2000" dirty="0" err="1">
                <a:solidFill>
                  <a:schemeClr val="tx1"/>
                </a:solidFill>
              </a:rPr>
              <a:t>tải</a:t>
            </a:r>
            <a:r>
              <a:rPr lang="en-US" sz="2000" dirty="0">
                <a:solidFill>
                  <a:schemeClr val="tx1"/>
                </a:solidFill>
              </a:rPr>
              <a:t> </a:t>
            </a:r>
            <a:r>
              <a:rPr lang="en-US" sz="2000" dirty="0" err="1">
                <a:solidFill>
                  <a:schemeClr val="tx1"/>
                </a:solidFill>
              </a:rPr>
              <a:t>có</a:t>
            </a:r>
            <a:r>
              <a:rPr lang="en-US" sz="2000" dirty="0">
                <a:solidFill>
                  <a:schemeClr val="tx1"/>
                </a:solidFill>
              </a:rPr>
              <a:t> </a:t>
            </a:r>
            <a:r>
              <a:rPr lang="en-US" sz="2000" dirty="0" err="1">
                <a:solidFill>
                  <a:schemeClr val="tx1"/>
                </a:solidFill>
              </a:rPr>
              <a:t>tiết</a:t>
            </a:r>
            <a:r>
              <a:rPr lang="en-US" sz="2000" dirty="0">
                <a:solidFill>
                  <a:schemeClr val="tx1"/>
                </a:solidFill>
              </a:rPr>
              <a:t> </a:t>
            </a:r>
            <a:r>
              <a:rPr lang="en-US" sz="2000" dirty="0" err="1">
                <a:solidFill>
                  <a:schemeClr val="tx1"/>
                </a:solidFill>
              </a:rPr>
              <a:t>diện</a:t>
            </a:r>
            <a:r>
              <a:rPr lang="en-US" sz="2000" dirty="0">
                <a:solidFill>
                  <a:schemeClr val="tx1"/>
                </a:solidFill>
              </a:rPr>
              <a:t> </a:t>
            </a:r>
            <a:r>
              <a:rPr lang="en-US" sz="2000" dirty="0" err="1">
                <a:solidFill>
                  <a:schemeClr val="tx1"/>
                </a:solidFill>
              </a:rPr>
              <a:t>phù</a:t>
            </a:r>
            <a:r>
              <a:rPr lang="en-US" sz="2000" dirty="0">
                <a:solidFill>
                  <a:schemeClr val="tx1"/>
                </a:solidFill>
              </a:rPr>
              <a:t> </a:t>
            </a:r>
            <a:r>
              <a:rPr lang="en-US" sz="2000" dirty="0" err="1">
                <a:solidFill>
                  <a:schemeClr val="tx1"/>
                </a:solidFill>
              </a:rPr>
              <a:t>hợp</a:t>
            </a:r>
            <a:endParaRPr lang="en-US" sz="2000" dirty="0">
              <a:solidFill>
                <a:schemeClr val="tx1"/>
              </a:solidFill>
            </a:endParaRPr>
          </a:p>
          <a:p>
            <a:pPr algn="just">
              <a:buClrTx/>
              <a:buFont typeface="Wingdings" pitchFamily="2" charset="2"/>
              <a:buChar char="v"/>
            </a:pPr>
            <a:r>
              <a:rPr lang="en-US" sz="2000" dirty="0">
                <a:solidFill>
                  <a:schemeClr val="tx1"/>
                </a:solidFill>
              </a:rPr>
              <a:t>  </a:t>
            </a:r>
            <a:r>
              <a:rPr lang="en-US" sz="2000" dirty="0" err="1">
                <a:solidFill>
                  <a:schemeClr val="tx1"/>
                </a:solidFill>
              </a:rPr>
              <a:t>Sử</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cấp</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phù</a:t>
            </a:r>
            <a:r>
              <a:rPr lang="en-US" sz="2000" dirty="0">
                <a:solidFill>
                  <a:schemeClr val="tx1"/>
                </a:solidFill>
              </a:rPr>
              <a:t> </a:t>
            </a:r>
            <a:r>
              <a:rPr lang="en-US" sz="2000" dirty="0" err="1">
                <a:solidFill>
                  <a:schemeClr val="tx1"/>
                </a:solidFill>
              </a:rPr>
              <a:t>hợp</a:t>
            </a:r>
            <a:r>
              <a:rPr lang="en-US" sz="2000" dirty="0">
                <a:solidFill>
                  <a:schemeClr val="tx1"/>
                </a:solidFill>
              </a:rPr>
              <a:t>, </a:t>
            </a:r>
            <a:r>
              <a:rPr lang="en-US" sz="2000" dirty="0" err="1">
                <a:solidFill>
                  <a:schemeClr val="tx1"/>
                </a:solidFill>
              </a:rPr>
              <a:t>tránh</a:t>
            </a:r>
            <a:r>
              <a:rPr lang="en-US" sz="2000" dirty="0">
                <a:solidFill>
                  <a:schemeClr val="tx1"/>
                </a:solidFill>
              </a:rPr>
              <a:t> </a:t>
            </a:r>
            <a:r>
              <a:rPr lang="en-US" sz="2000" dirty="0" err="1">
                <a:solidFill>
                  <a:schemeClr val="tx1"/>
                </a:solidFill>
              </a:rPr>
              <a:t>cao</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hoặc</a:t>
            </a:r>
            <a:r>
              <a:rPr lang="en-US" sz="2000" dirty="0">
                <a:solidFill>
                  <a:schemeClr val="tx1"/>
                </a:solidFill>
              </a:rPr>
              <a:t> </a:t>
            </a:r>
            <a:r>
              <a:rPr lang="en-US" sz="2000" dirty="0" err="1">
                <a:solidFill>
                  <a:schemeClr val="tx1"/>
                </a:solidFill>
              </a:rPr>
              <a:t>thấp</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dây</a:t>
            </a:r>
            <a:r>
              <a:rPr lang="en-US" sz="2000" dirty="0">
                <a:solidFill>
                  <a:schemeClr val="tx1"/>
                </a:solidFill>
              </a:rPr>
              <a:t> </a:t>
            </a:r>
            <a:r>
              <a:rPr lang="en-US" sz="2000" dirty="0" err="1">
                <a:solidFill>
                  <a:schemeClr val="tx1"/>
                </a:solidFill>
              </a:rPr>
              <a:t>tốt</a:t>
            </a:r>
            <a:r>
              <a:rPr lang="en-US" sz="2000" dirty="0">
                <a:solidFill>
                  <a:schemeClr val="tx1"/>
                </a:solidFill>
              </a:rPr>
              <a:t> </a:t>
            </a:r>
            <a:r>
              <a:rPr lang="en-US" sz="2000" dirty="0" err="1">
                <a:solidFill>
                  <a:schemeClr val="tx1"/>
                </a:solidFill>
              </a:rPr>
              <a:t>nhất</a:t>
            </a:r>
            <a:r>
              <a:rPr lang="en-US" sz="2000" dirty="0">
                <a:solidFill>
                  <a:schemeClr val="tx1"/>
                </a:solidFill>
              </a:rPr>
              <a:t> </a:t>
            </a:r>
            <a:r>
              <a:rPr lang="en-US" sz="2000" dirty="0" err="1">
                <a:solidFill>
                  <a:schemeClr val="tx1"/>
                </a:solidFill>
              </a:rPr>
              <a:t>tại</a:t>
            </a:r>
            <a:r>
              <a:rPr lang="en-US" sz="2000" dirty="0">
                <a:solidFill>
                  <a:schemeClr val="tx1"/>
                </a:solidFill>
              </a:rPr>
              <a:t> </a:t>
            </a:r>
            <a:r>
              <a:rPr lang="en-US" sz="2000" dirty="0" err="1">
                <a:solidFill>
                  <a:schemeClr val="tx1"/>
                </a:solidFill>
              </a:rPr>
              <a:t>phụ</a:t>
            </a:r>
            <a:r>
              <a:rPr lang="en-US" sz="2000" dirty="0">
                <a:solidFill>
                  <a:schemeClr val="tx1"/>
                </a:solidFill>
              </a:rPr>
              <a:t> </a:t>
            </a:r>
            <a:r>
              <a:rPr lang="en-US" sz="2000" dirty="0" err="1">
                <a:solidFill>
                  <a:schemeClr val="tx1"/>
                </a:solidFill>
              </a:rPr>
              <a:t>tải</a:t>
            </a:r>
            <a:r>
              <a:rPr lang="en-US" sz="2000" dirty="0">
                <a:solidFill>
                  <a:schemeClr val="tx1"/>
                </a:solidFill>
              </a:rPr>
              <a:t> </a:t>
            </a:r>
            <a:r>
              <a:rPr lang="en-US" sz="2000" dirty="0" err="1">
                <a:solidFill>
                  <a:schemeClr val="tx1"/>
                </a:solidFill>
              </a:rPr>
              <a:t>từ</a:t>
            </a:r>
            <a:r>
              <a:rPr lang="en-US" sz="2000" dirty="0">
                <a:solidFill>
                  <a:schemeClr val="tx1"/>
                </a:solidFill>
              </a:rPr>
              <a:t> 370-</a:t>
            </a:r>
            <a:r>
              <a:rPr lang="en-US" sz="2000" dirty="0" err="1">
                <a:solidFill>
                  <a:schemeClr val="tx1"/>
                </a:solidFill>
              </a:rPr>
              <a:t>390V</a:t>
            </a:r>
            <a:endParaRPr lang="en-US" sz="2000" dirty="0">
              <a:solidFill>
                <a:schemeClr val="tx1"/>
              </a:solidFill>
            </a:endParaRPr>
          </a:p>
          <a:p>
            <a:pPr algn="just">
              <a:buClrTx/>
              <a:buFont typeface="Wingdings" pitchFamily="2" charset="2"/>
              <a:buChar char="v"/>
            </a:pPr>
            <a:r>
              <a:rPr lang="en-US" sz="2000" dirty="0">
                <a:solidFill>
                  <a:schemeClr val="tx1"/>
                </a:solidFill>
              </a:rPr>
              <a:t> </a:t>
            </a:r>
            <a:r>
              <a:rPr lang="en-US" sz="2000" dirty="0" err="1">
                <a:solidFill>
                  <a:schemeClr val="tx1"/>
                </a:solidFill>
              </a:rPr>
              <a:t>Thường</a:t>
            </a:r>
            <a:r>
              <a:rPr lang="en-US" sz="2000" dirty="0">
                <a:solidFill>
                  <a:schemeClr val="tx1"/>
                </a:solidFill>
              </a:rPr>
              <a:t> </a:t>
            </a:r>
            <a:r>
              <a:rPr lang="en-US" sz="2000" dirty="0" err="1">
                <a:solidFill>
                  <a:schemeClr val="tx1"/>
                </a:solidFill>
              </a:rPr>
              <a:t>xuyên</a:t>
            </a:r>
            <a:r>
              <a:rPr lang="en-US" sz="2000" dirty="0">
                <a:solidFill>
                  <a:schemeClr val="tx1"/>
                </a:solidFill>
              </a:rPr>
              <a:t> </a:t>
            </a:r>
            <a:r>
              <a:rPr lang="en-US" sz="2000" dirty="0" err="1">
                <a:solidFill>
                  <a:schemeClr val="tx1"/>
                </a:solidFill>
              </a:rPr>
              <a:t>bảo</a:t>
            </a:r>
            <a:r>
              <a:rPr lang="en-US" sz="2000" dirty="0">
                <a:solidFill>
                  <a:schemeClr val="tx1"/>
                </a:solidFill>
              </a:rPr>
              <a:t> </a:t>
            </a:r>
            <a:r>
              <a:rPr lang="en-US" sz="2000" dirty="0" err="1">
                <a:solidFill>
                  <a:schemeClr val="tx1"/>
                </a:solidFill>
              </a:rPr>
              <a:t>trì</a:t>
            </a:r>
            <a:r>
              <a:rPr lang="en-US" sz="2000" dirty="0">
                <a:solidFill>
                  <a:schemeClr val="tx1"/>
                </a:solidFill>
              </a:rPr>
              <a:t> </a:t>
            </a:r>
            <a:r>
              <a:rPr lang="en-US" sz="2000" dirty="0" err="1">
                <a:solidFill>
                  <a:schemeClr val="tx1"/>
                </a:solidFill>
              </a:rPr>
              <a:t>bảo</a:t>
            </a:r>
            <a:r>
              <a:rPr lang="en-US" sz="2000" dirty="0">
                <a:solidFill>
                  <a:schemeClr val="tx1"/>
                </a:solidFill>
              </a:rPr>
              <a:t> </a:t>
            </a:r>
            <a:r>
              <a:rPr lang="en-US" sz="2000" dirty="0" err="1">
                <a:solidFill>
                  <a:schemeClr val="tx1"/>
                </a:solidFill>
              </a:rPr>
              <a:t>dưỡng</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vị</a:t>
            </a:r>
            <a:r>
              <a:rPr lang="en-US" sz="2000" dirty="0">
                <a:solidFill>
                  <a:schemeClr val="tx1"/>
                </a:solidFill>
              </a:rPr>
              <a:t> </a:t>
            </a:r>
            <a:r>
              <a:rPr lang="en-US" sz="2000" dirty="0" err="1">
                <a:solidFill>
                  <a:schemeClr val="tx1"/>
                </a:solidFill>
              </a:rPr>
              <a:t>trí</a:t>
            </a:r>
            <a:r>
              <a:rPr lang="en-US" sz="2000" dirty="0">
                <a:solidFill>
                  <a:schemeClr val="tx1"/>
                </a:solidFill>
              </a:rPr>
              <a:t> </a:t>
            </a:r>
            <a:r>
              <a:rPr lang="en-US" sz="2000" dirty="0" err="1">
                <a:solidFill>
                  <a:schemeClr val="tx1"/>
                </a:solidFill>
              </a:rPr>
              <a:t>tiếp</a:t>
            </a:r>
            <a:r>
              <a:rPr lang="en-US" sz="2000" dirty="0">
                <a:solidFill>
                  <a:schemeClr val="tx1"/>
                </a:solidFill>
              </a:rPr>
              <a:t> </a:t>
            </a:r>
            <a:r>
              <a:rPr lang="en-US" sz="2000" dirty="0" err="1">
                <a:solidFill>
                  <a:schemeClr val="tx1"/>
                </a:solidFill>
              </a:rPr>
              <a:t>xúc</a:t>
            </a:r>
            <a:r>
              <a:rPr lang="en-US" sz="2000" dirty="0">
                <a:solidFill>
                  <a:schemeClr val="tx1"/>
                </a:solidFill>
              </a:rPr>
              <a:t>, </a:t>
            </a:r>
            <a:r>
              <a:rPr lang="en-US" sz="2000" dirty="0" err="1">
                <a:solidFill>
                  <a:schemeClr val="tx1"/>
                </a:solidFill>
              </a:rPr>
              <a:t>tránh</a:t>
            </a:r>
            <a:r>
              <a:rPr lang="en-US" sz="2000" dirty="0">
                <a:solidFill>
                  <a:schemeClr val="tx1"/>
                </a:solidFill>
              </a:rPr>
              <a:t> </a:t>
            </a:r>
            <a:r>
              <a:rPr lang="en-US" sz="2000" dirty="0" err="1">
                <a:solidFill>
                  <a:schemeClr val="tx1"/>
                </a:solidFill>
              </a:rPr>
              <a:t>mất</a:t>
            </a:r>
            <a:r>
              <a:rPr lang="en-US" sz="2000" dirty="0">
                <a:solidFill>
                  <a:schemeClr val="tx1"/>
                </a:solidFill>
              </a:rPr>
              <a:t> </a:t>
            </a:r>
            <a:r>
              <a:rPr lang="en-US" sz="2000" dirty="0" err="1">
                <a:solidFill>
                  <a:schemeClr val="tx1"/>
                </a:solidFill>
              </a:rPr>
              <a:t>pha</a:t>
            </a:r>
            <a:r>
              <a:rPr lang="en-US" sz="2000" dirty="0">
                <a:solidFill>
                  <a:schemeClr val="tx1"/>
                </a:solidFill>
              </a:rPr>
              <a:t>…</a:t>
            </a:r>
          </a:p>
          <a:p>
            <a:pPr algn="just">
              <a:buClrTx/>
              <a:buFont typeface="Wingdings" pitchFamily="2" charset="2"/>
              <a:buChar char="v"/>
            </a:pPr>
            <a:r>
              <a:rPr lang="en-US" sz="2000" dirty="0">
                <a:solidFill>
                  <a:schemeClr val="tx1"/>
                </a:solidFill>
              </a:rPr>
              <a:t> </a:t>
            </a:r>
            <a:r>
              <a:rPr lang="en-US" sz="2000" dirty="0" err="1">
                <a:solidFill>
                  <a:schemeClr val="tx1"/>
                </a:solidFill>
              </a:rPr>
              <a:t>Lắp</a:t>
            </a:r>
            <a:r>
              <a:rPr lang="en-US" sz="2000" dirty="0">
                <a:solidFill>
                  <a:schemeClr val="tx1"/>
                </a:solidFill>
              </a:rPr>
              <a:t> </a:t>
            </a:r>
            <a:r>
              <a:rPr lang="en-US" sz="2000" dirty="0" err="1">
                <a:solidFill>
                  <a:schemeClr val="tx1"/>
                </a:solidFill>
              </a:rPr>
              <a:t>hệ</a:t>
            </a:r>
            <a:r>
              <a:rPr lang="en-US" sz="2000" dirty="0">
                <a:solidFill>
                  <a:schemeClr val="tx1"/>
                </a:solidFill>
              </a:rPr>
              <a:t> </a:t>
            </a:r>
            <a:r>
              <a:rPr lang="en-US" sz="2000" dirty="0" err="1">
                <a:solidFill>
                  <a:schemeClr val="tx1"/>
                </a:solidFill>
              </a:rPr>
              <a:t>thống</a:t>
            </a:r>
            <a:r>
              <a:rPr lang="en-US" sz="2000" dirty="0">
                <a:solidFill>
                  <a:schemeClr val="tx1"/>
                </a:solidFill>
              </a:rPr>
              <a:t> </a:t>
            </a:r>
            <a:r>
              <a:rPr lang="en-US" sz="2000" dirty="0" err="1">
                <a:solidFill>
                  <a:schemeClr val="tx1"/>
                </a:solidFill>
              </a:rPr>
              <a:t>tụ</a:t>
            </a:r>
            <a:r>
              <a:rPr lang="en-US" sz="2000" dirty="0">
                <a:solidFill>
                  <a:schemeClr val="tx1"/>
                </a:solidFill>
              </a:rPr>
              <a:t> </a:t>
            </a:r>
            <a:r>
              <a:rPr lang="en-US" sz="2000" dirty="0" err="1">
                <a:solidFill>
                  <a:schemeClr val="tx1"/>
                </a:solidFill>
              </a:rPr>
              <a:t>bù</a:t>
            </a:r>
            <a:r>
              <a:rPr lang="en-US" sz="2000" dirty="0">
                <a:solidFill>
                  <a:schemeClr val="tx1"/>
                </a:solidFill>
              </a:rPr>
              <a:t> </a:t>
            </a:r>
            <a:r>
              <a:rPr lang="en-US" sz="2000" dirty="0" err="1">
                <a:solidFill>
                  <a:schemeClr val="tx1"/>
                </a:solidFill>
              </a:rPr>
              <a:t>phù</a:t>
            </a:r>
            <a:r>
              <a:rPr lang="en-US" sz="2000" dirty="0">
                <a:solidFill>
                  <a:schemeClr val="tx1"/>
                </a:solidFill>
              </a:rPr>
              <a:t> </a:t>
            </a:r>
            <a:r>
              <a:rPr lang="en-US" sz="2000" dirty="0" err="1">
                <a:solidFill>
                  <a:schemeClr val="tx1"/>
                </a:solidFill>
              </a:rPr>
              <a:t>hợp</a:t>
            </a:r>
            <a:r>
              <a:rPr lang="en-US" sz="2000" dirty="0">
                <a:solidFill>
                  <a:schemeClr val="tx1"/>
                </a:solidFill>
              </a:rPr>
              <a:t>: </a:t>
            </a:r>
            <a:r>
              <a:rPr lang="en-US" sz="2000" dirty="0" err="1">
                <a:solidFill>
                  <a:schemeClr val="tx1"/>
                </a:solidFill>
              </a:rPr>
              <a:t>Hệ</a:t>
            </a:r>
            <a:r>
              <a:rPr lang="en-US" sz="2000" dirty="0">
                <a:solidFill>
                  <a:schemeClr val="tx1"/>
                </a:solidFill>
              </a:rPr>
              <a:t> </a:t>
            </a:r>
            <a:r>
              <a:rPr lang="en-US" sz="2000" dirty="0" err="1">
                <a:solidFill>
                  <a:schemeClr val="tx1"/>
                </a:solidFill>
              </a:rPr>
              <a:t>số</a:t>
            </a:r>
            <a:r>
              <a:rPr lang="en-US" sz="2000" dirty="0">
                <a:solidFill>
                  <a:schemeClr val="tx1"/>
                </a:solidFill>
              </a:rPr>
              <a:t> </a:t>
            </a:r>
            <a:r>
              <a:rPr lang="en-US" sz="2000" dirty="0" err="1">
                <a:solidFill>
                  <a:schemeClr val="tx1"/>
                </a:solidFill>
              </a:rPr>
              <a:t>công</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tốt</a:t>
            </a:r>
            <a:r>
              <a:rPr lang="en-US" sz="2000" dirty="0">
                <a:solidFill>
                  <a:schemeClr val="tx1"/>
                </a:solidFill>
              </a:rPr>
              <a:t> </a:t>
            </a:r>
            <a:r>
              <a:rPr lang="en-US" sz="2000" dirty="0" err="1">
                <a:solidFill>
                  <a:schemeClr val="tx1"/>
                </a:solidFill>
              </a:rPr>
              <a:t>nhất</a:t>
            </a:r>
            <a:r>
              <a:rPr lang="en-US" sz="2000" dirty="0">
                <a:solidFill>
                  <a:schemeClr val="tx1"/>
                </a:solidFill>
              </a:rPr>
              <a:t> </a:t>
            </a:r>
            <a:r>
              <a:rPr lang="en-US" sz="2000" dirty="0" err="1">
                <a:solidFill>
                  <a:schemeClr val="tx1"/>
                </a:solidFill>
              </a:rPr>
              <a:t>tại</a:t>
            </a:r>
            <a:r>
              <a:rPr lang="en-US" sz="2000" dirty="0">
                <a:solidFill>
                  <a:schemeClr val="tx1"/>
                </a:solidFill>
              </a:rPr>
              <a:t> </a:t>
            </a:r>
            <a:r>
              <a:rPr lang="en-US" sz="2000" dirty="0" err="1">
                <a:solidFill>
                  <a:schemeClr val="tx1"/>
                </a:solidFill>
              </a:rPr>
              <a:t>phụ</a:t>
            </a:r>
            <a:r>
              <a:rPr lang="en-US" sz="2000" dirty="0">
                <a:solidFill>
                  <a:schemeClr val="tx1"/>
                </a:solidFill>
              </a:rPr>
              <a:t> </a:t>
            </a:r>
            <a:r>
              <a:rPr lang="en-US" sz="2000" dirty="0" err="1">
                <a:solidFill>
                  <a:schemeClr val="tx1"/>
                </a:solidFill>
              </a:rPr>
              <a:t>tải</a:t>
            </a:r>
            <a:r>
              <a:rPr lang="en-US" sz="2000" dirty="0">
                <a:solidFill>
                  <a:schemeClr val="tx1"/>
                </a:solidFill>
              </a:rPr>
              <a:t> 0.95</a:t>
            </a:r>
          </a:p>
        </p:txBody>
      </p:sp>
    </p:spTree>
    <p:extLst>
      <p:ext uri="{BB962C8B-B14F-4D97-AF65-F5344CB8AC3E}">
        <p14:creationId xmlns:p14="http://schemas.microsoft.com/office/powerpoint/2010/main" val="361124348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idx="4294967295"/>
          </p:nvPr>
        </p:nvSpPr>
        <p:spPr>
          <a:xfrm>
            <a:off x="0" y="582289"/>
            <a:ext cx="12192000" cy="667408"/>
          </a:xfrm>
          <a:prstGeom prst="rect">
            <a:avLst/>
          </a:prstGeom>
        </p:spPr>
        <p:txBody>
          <a:bodyPr>
            <a:normAutofit/>
          </a:bodyPr>
          <a:lstStyle/>
          <a:p>
            <a:pPr algn="ctr" eaLnBrk="1" hangingPunct="1">
              <a:lnSpc>
                <a:spcPct val="85000"/>
              </a:lnSpc>
            </a:pP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Các</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loại</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động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được</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sử</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dụng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phổ</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biến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425539" y="1341571"/>
            <a:ext cx="11766461"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rotor </a:t>
            </a:r>
            <a:r>
              <a:rPr lang="en-US" sz="2000" dirty="0" err="1">
                <a:solidFill>
                  <a:schemeClr val="tx1"/>
                </a:solidFill>
              </a:rPr>
              <a:t>lòng</a:t>
            </a:r>
            <a:r>
              <a:rPr lang="en-US" sz="2000" dirty="0">
                <a:solidFill>
                  <a:schemeClr val="tx1"/>
                </a:solidFill>
              </a:rPr>
              <a:t> </a:t>
            </a:r>
            <a:r>
              <a:rPr lang="en-US" sz="2000" dirty="0" err="1">
                <a:solidFill>
                  <a:schemeClr val="tx1"/>
                </a:solidFill>
              </a:rPr>
              <a:t>sóc</a:t>
            </a:r>
            <a:r>
              <a:rPr lang="en-US" sz="2000" dirty="0">
                <a:solidFill>
                  <a:schemeClr val="tx1"/>
                </a:solidFill>
              </a:rPr>
              <a:t>: Bao </a:t>
            </a:r>
            <a:r>
              <a:rPr lang="en-US" sz="2000" dirty="0" err="1">
                <a:solidFill>
                  <a:schemeClr val="tx1"/>
                </a:solidFill>
              </a:rPr>
              <a:t>gồm</a:t>
            </a:r>
            <a:r>
              <a:rPr lang="en-US" sz="2000" dirty="0">
                <a:solidFill>
                  <a:schemeClr val="tx1"/>
                </a:solidFill>
              </a:rPr>
              <a:t> </a:t>
            </a:r>
            <a:r>
              <a:rPr lang="en-US" sz="2000" dirty="0" err="1">
                <a:solidFill>
                  <a:schemeClr val="tx1"/>
                </a:solidFill>
              </a:rPr>
              <a:t>nhiều</a:t>
            </a:r>
            <a:r>
              <a:rPr lang="en-US" sz="2000" dirty="0">
                <a:solidFill>
                  <a:schemeClr val="tx1"/>
                </a:solidFill>
              </a:rPr>
              <a:t> </a:t>
            </a:r>
            <a:r>
              <a:rPr lang="en-US" sz="2000" dirty="0" err="1">
                <a:solidFill>
                  <a:schemeClr val="tx1"/>
                </a:solidFill>
              </a:rPr>
              <a:t>lớp</a:t>
            </a:r>
            <a:r>
              <a:rPr lang="en-US" sz="2000" dirty="0">
                <a:solidFill>
                  <a:schemeClr val="tx1"/>
                </a:solidFill>
              </a:rPr>
              <a:t> </a:t>
            </a:r>
            <a:r>
              <a:rPr lang="en-US" sz="2000" dirty="0" err="1">
                <a:solidFill>
                  <a:schemeClr val="tx1"/>
                </a:solidFill>
              </a:rPr>
              <a:t>thép</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xếp</a:t>
            </a:r>
            <a:r>
              <a:rPr lang="en-US" sz="2000" dirty="0">
                <a:solidFill>
                  <a:schemeClr val="tx1"/>
                </a:solidFill>
              </a:rPr>
              <a:t> ở </a:t>
            </a:r>
            <a:r>
              <a:rPr lang="en-US" sz="2000" dirty="0" err="1">
                <a:solidFill>
                  <a:schemeClr val="tx1"/>
                </a:solidFill>
              </a:rPr>
              <a:t>trong</a:t>
            </a:r>
            <a:r>
              <a:rPr lang="en-US" sz="2000" dirty="0">
                <a:solidFill>
                  <a:schemeClr val="tx1"/>
                </a:solidFill>
              </a:rPr>
              <a:t> </a:t>
            </a:r>
            <a:r>
              <a:rPr lang="en-US" sz="2000" dirty="0" err="1">
                <a:solidFill>
                  <a:schemeClr val="tx1"/>
                </a:solidFill>
              </a:rPr>
              <a:t>lõi</a:t>
            </a:r>
            <a:r>
              <a:rPr lang="en-US" sz="2000" dirty="0">
                <a:solidFill>
                  <a:schemeClr val="tx1"/>
                </a:solidFill>
              </a:rPr>
              <a:t> </a:t>
            </a:r>
            <a:r>
              <a:rPr lang="en-US" sz="2000" dirty="0" err="1">
                <a:solidFill>
                  <a:schemeClr val="tx1"/>
                </a:solidFill>
              </a:rPr>
              <a:t>cùng</a:t>
            </a:r>
            <a:r>
              <a:rPr lang="en-US" sz="2000" dirty="0">
                <a:solidFill>
                  <a:schemeClr val="tx1"/>
                </a:solidFill>
              </a:rPr>
              <a:t> </a:t>
            </a:r>
            <a:r>
              <a:rPr lang="en-US" sz="2000" dirty="0" err="1">
                <a:solidFill>
                  <a:schemeClr val="tx1"/>
                </a:solidFill>
              </a:rPr>
              <a:t>với</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thanh</a:t>
            </a:r>
            <a:r>
              <a:rPr lang="en-US" sz="2000" dirty="0">
                <a:solidFill>
                  <a:schemeClr val="tx1"/>
                </a:solidFill>
              </a:rPr>
              <a:t> </a:t>
            </a:r>
            <a:r>
              <a:rPr lang="en-US" sz="2000" dirty="0" err="1">
                <a:solidFill>
                  <a:schemeClr val="tx1"/>
                </a:solidFill>
              </a:rPr>
              <a:t>đồng</a:t>
            </a:r>
            <a:r>
              <a:rPr lang="en-US" sz="2000" dirty="0">
                <a:solidFill>
                  <a:schemeClr val="tx1"/>
                </a:solidFill>
              </a:rPr>
              <a:t> </a:t>
            </a:r>
            <a:r>
              <a:rPr lang="en-US" sz="2000" dirty="0" err="1">
                <a:solidFill>
                  <a:schemeClr val="tx1"/>
                </a:solidFill>
              </a:rPr>
              <a:t>hoặc</a:t>
            </a:r>
            <a:r>
              <a:rPr lang="en-US" sz="2000" dirty="0">
                <a:solidFill>
                  <a:schemeClr val="tx1"/>
                </a:solidFill>
              </a:rPr>
              <a:t> </a:t>
            </a:r>
            <a:r>
              <a:rPr lang="en-US" sz="2000" dirty="0" err="1">
                <a:solidFill>
                  <a:schemeClr val="tx1"/>
                </a:solidFill>
              </a:rPr>
              <a:t>nhôm</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đặt</a:t>
            </a:r>
            <a:r>
              <a:rPr lang="en-US" sz="2000" dirty="0">
                <a:solidFill>
                  <a:schemeClr val="tx1"/>
                </a:solidFill>
              </a:rPr>
              <a:t> </a:t>
            </a:r>
            <a:r>
              <a:rPr lang="en-US" sz="2000" dirty="0" err="1">
                <a:solidFill>
                  <a:schemeClr val="tx1"/>
                </a:solidFill>
              </a:rPr>
              <a:t>cách</a:t>
            </a:r>
            <a:r>
              <a:rPr lang="en-US" sz="2000" dirty="0">
                <a:solidFill>
                  <a:schemeClr val="tx1"/>
                </a:solidFill>
              </a:rPr>
              <a:t> </a:t>
            </a:r>
            <a:r>
              <a:rPr lang="en-US" sz="2000" dirty="0" err="1">
                <a:solidFill>
                  <a:schemeClr val="tx1"/>
                </a:solidFill>
              </a:rPr>
              <a:t>đều</a:t>
            </a:r>
            <a:r>
              <a:rPr lang="en-US" sz="2000" dirty="0">
                <a:solidFill>
                  <a:schemeClr val="tx1"/>
                </a:solidFill>
              </a:rPr>
              <a:t> </a:t>
            </a:r>
            <a:r>
              <a:rPr lang="en-US" sz="2000" dirty="0" err="1">
                <a:solidFill>
                  <a:schemeClr val="tx1"/>
                </a:solidFill>
              </a:rPr>
              <a:t>nhau</a:t>
            </a:r>
            <a:r>
              <a:rPr lang="en-US" sz="2000" dirty="0">
                <a:solidFill>
                  <a:schemeClr val="tx1"/>
                </a:solidFill>
              </a:rPr>
              <a:t> </a:t>
            </a:r>
          </a:p>
        </p:txBody>
      </p:sp>
      <p:pic>
        <p:nvPicPr>
          <p:cNvPr id="4" name="Picture 3">
            <a:extLst>
              <a:ext uri="{FF2B5EF4-FFF2-40B4-BE49-F238E27FC236}">
                <a16:creationId xmlns:a16="http://schemas.microsoft.com/office/drawing/2014/main" id="{B6D7B74F-354C-1FF3-D59F-FB867596AF02}"/>
              </a:ext>
            </a:extLst>
          </p:cNvPr>
          <p:cNvPicPr>
            <a:picLocks noChangeAspect="1"/>
          </p:cNvPicPr>
          <p:nvPr/>
        </p:nvPicPr>
        <p:blipFill>
          <a:blip r:embed="rId3"/>
          <a:stretch>
            <a:fillRect/>
          </a:stretch>
        </p:blipFill>
        <p:spPr>
          <a:xfrm>
            <a:off x="4394579" y="2008979"/>
            <a:ext cx="3366654" cy="1743213"/>
          </a:xfrm>
          <a:prstGeom prst="rect">
            <a:avLst/>
          </a:prstGeom>
        </p:spPr>
      </p:pic>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425538" y="3911735"/>
            <a:ext cx="11766461"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rotor </a:t>
            </a:r>
            <a:r>
              <a:rPr lang="en-US" sz="2000" dirty="0" err="1">
                <a:solidFill>
                  <a:schemeClr val="tx1"/>
                </a:solidFill>
              </a:rPr>
              <a:t>dây</a:t>
            </a:r>
            <a:r>
              <a:rPr lang="en-US" sz="2000" dirty="0">
                <a:solidFill>
                  <a:schemeClr val="tx1"/>
                </a:solidFill>
              </a:rPr>
              <a:t> </a:t>
            </a:r>
            <a:r>
              <a:rPr lang="en-US" sz="2000" dirty="0" err="1">
                <a:solidFill>
                  <a:schemeClr val="tx1"/>
                </a:solidFill>
              </a:rPr>
              <a:t>quấn</a:t>
            </a:r>
            <a:r>
              <a:rPr lang="en-US" sz="2000" dirty="0">
                <a:solidFill>
                  <a:schemeClr val="tx1"/>
                </a:solidFill>
              </a:rPr>
              <a:t>: </a:t>
            </a:r>
            <a:r>
              <a:rPr lang="en-US" sz="2000" dirty="0" err="1">
                <a:solidFill>
                  <a:schemeClr val="tx1"/>
                </a:solidFill>
              </a:rPr>
              <a:t>Lõi</a:t>
            </a:r>
            <a:r>
              <a:rPr lang="en-US" sz="2000" dirty="0">
                <a:solidFill>
                  <a:schemeClr val="tx1"/>
                </a:solidFill>
              </a:rPr>
              <a:t> </a:t>
            </a:r>
            <a:r>
              <a:rPr lang="en-US" sz="2000" dirty="0" err="1">
                <a:solidFill>
                  <a:schemeClr val="tx1"/>
                </a:solidFill>
              </a:rPr>
              <a:t>thép</a:t>
            </a:r>
            <a:r>
              <a:rPr lang="en-US" sz="2000" dirty="0">
                <a:solidFill>
                  <a:schemeClr val="tx1"/>
                </a:solidFill>
              </a:rPr>
              <a:t> </a:t>
            </a:r>
            <a:r>
              <a:rPr lang="en-US" sz="2000" dirty="0" err="1">
                <a:solidFill>
                  <a:schemeClr val="tx1"/>
                </a:solidFill>
              </a:rPr>
              <a:t>gồm</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lá</a:t>
            </a:r>
            <a:r>
              <a:rPr lang="en-US" sz="2000" dirty="0">
                <a:solidFill>
                  <a:schemeClr val="tx1"/>
                </a:solidFill>
              </a:rPr>
              <a:t> </a:t>
            </a:r>
            <a:r>
              <a:rPr lang="en-US" sz="2000" dirty="0" err="1">
                <a:solidFill>
                  <a:schemeClr val="tx1"/>
                </a:solidFill>
              </a:rPr>
              <a:t>thép</a:t>
            </a:r>
            <a:r>
              <a:rPr lang="en-US" sz="2000" dirty="0">
                <a:solidFill>
                  <a:schemeClr val="tx1"/>
                </a:solidFill>
              </a:rPr>
              <a:t> </a:t>
            </a:r>
            <a:r>
              <a:rPr lang="en-US" sz="2000" dirty="0" err="1">
                <a:solidFill>
                  <a:schemeClr val="tx1"/>
                </a:solidFill>
              </a:rPr>
              <a:t>kỹ</a:t>
            </a:r>
            <a:r>
              <a:rPr lang="en-US" sz="2000" dirty="0">
                <a:solidFill>
                  <a:schemeClr val="tx1"/>
                </a:solidFill>
              </a:rPr>
              <a:t> </a:t>
            </a:r>
            <a:r>
              <a:rPr lang="en-US" sz="2000" dirty="0" err="1">
                <a:solidFill>
                  <a:schemeClr val="tx1"/>
                </a:solidFill>
              </a:rPr>
              <a:t>thuật</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giống</a:t>
            </a:r>
            <a:r>
              <a:rPr lang="en-US" sz="2000" dirty="0">
                <a:solidFill>
                  <a:schemeClr val="tx1"/>
                </a:solidFill>
              </a:rPr>
              <a:t> Stator. </a:t>
            </a:r>
            <a:r>
              <a:rPr lang="en-US" sz="2000" dirty="0" err="1">
                <a:solidFill>
                  <a:schemeClr val="tx1"/>
                </a:solidFill>
              </a:rPr>
              <a:t>Dây</a:t>
            </a:r>
            <a:r>
              <a:rPr lang="en-US" sz="2000" dirty="0">
                <a:solidFill>
                  <a:schemeClr val="tx1"/>
                </a:solidFill>
              </a:rPr>
              <a:t> </a:t>
            </a:r>
            <a:r>
              <a:rPr lang="en-US" sz="2000" dirty="0" err="1">
                <a:solidFill>
                  <a:schemeClr val="tx1"/>
                </a:solidFill>
              </a:rPr>
              <a:t>quấn</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đặt</a:t>
            </a:r>
            <a:r>
              <a:rPr lang="en-US" sz="2000" dirty="0">
                <a:solidFill>
                  <a:schemeClr val="tx1"/>
                </a:solidFill>
              </a:rPr>
              <a:t> </a:t>
            </a:r>
            <a:r>
              <a:rPr lang="en-US" sz="2000" dirty="0" err="1">
                <a:solidFill>
                  <a:schemeClr val="tx1"/>
                </a:solidFill>
              </a:rPr>
              <a:t>trong</a:t>
            </a:r>
            <a:r>
              <a:rPr lang="en-US" sz="2000" dirty="0">
                <a:solidFill>
                  <a:schemeClr val="tx1"/>
                </a:solidFill>
              </a:rPr>
              <a:t> </a:t>
            </a:r>
            <a:r>
              <a:rPr lang="en-US" sz="2000" dirty="0" err="1">
                <a:solidFill>
                  <a:schemeClr val="tx1"/>
                </a:solidFill>
              </a:rPr>
              <a:t>lõi</a:t>
            </a:r>
            <a:r>
              <a:rPr lang="en-US" sz="2000" dirty="0">
                <a:solidFill>
                  <a:schemeClr val="tx1"/>
                </a:solidFill>
              </a:rPr>
              <a:t> </a:t>
            </a:r>
            <a:r>
              <a:rPr lang="en-US" sz="2000" dirty="0" err="1">
                <a:solidFill>
                  <a:schemeClr val="tx1"/>
                </a:solidFill>
              </a:rPr>
              <a:t>thép</a:t>
            </a:r>
            <a:r>
              <a:rPr lang="en-US" sz="2000" dirty="0">
                <a:solidFill>
                  <a:schemeClr val="tx1"/>
                </a:solidFill>
              </a:rPr>
              <a:t> Rotor</a:t>
            </a:r>
          </a:p>
        </p:txBody>
      </p:sp>
      <p:pic>
        <p:nvPicPr>
          <p:cNvPr id="7" name="Picture 6">
            <a:extLst>
              <a:ext uri="{FF2B5EF4-FFF2-40B4-BE49-F238E27FC236}">
                <a16:creationId xmlns:a16="http://schemas.microsoft.com/office/drawing/2014/main" id="{5C5B7BB2-96FE-2620-6FF8-473BEE02956A}"/>
              </a:ext>
            </a:extLst>
          </p:cNvPr>
          <p:cNvPicPr>
            <a:picLocks noChangeAspect="1"/>
          </p:cNvPicPr>
          <p:nvPr/>
        </p:nvPicPr>
        <p:blipFill>
          <a:blip r:embed="rId4"/>
          <a:stretch>
            <a:fillRect/>
          </a:stretch>
        </p:blipFill>
        <p:spPr>
          <a:xfrm>
            <a:off x="4293476" y="4740961"/>
            <a:ext cx="3605048" cy="1827973"/>
          </a:xfrm>
          <a:prstGeom prst="rect">
            <a:avLst/>
          </a:prstGeom>
        </p:spPr>
      </p:pic>
    </p:spTree>
    <p:extLst>
      <p:ext uri="{BB962C8B-B14F-4D97-AF65-F5344CB8AC3E}">
        <p14:creationId xmlns:p14="http://schemas.microsoft.com/office/powerpoint/2010/main" val="421628264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idx="4294967295"/>
          </p:nvPr>
        </p:nvSpPr>
        <p:spPr>
          <a:xfrm>
            <a:off x="0" y="526916"/>
            <a:ext cx="12192000" cy="667408"/>
          </a:xfrm>
          <a:prstGeom prst="rect">
            <a:avLst/>
          </a:prstGeom>
        </p:spPr>
        <p:txBody>
          <a:bodyPr>
            <a:normAutofit/>
          </a:bodyPr>
          <a:lstStyle/>
          <a:p>
            <a:pPr algn="ctr" eaLnBrk="1" hangingPunct="1">
              <a:lnSpc>
                <a:spcPct val="85000"/>
              </a:lnSpc>
            </a:pP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Chi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phí</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vòng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đời</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của</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động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464024" y="5053876"/>
            <a:ext cx="11122925"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Chi </a:t>
            </a:r>
            <a:r>
              <a:rPr lang="en-US" sz="2000" dirty="0" err="1">
                <a:solidFill>
                  <a:schemeClr val="tx1"/>
                </a:solidFill>
              </a:rPr>
              <a:t>phí</a:t>
            </a:r>
            <a:r>
              <a:rPr lang="en-US" sz="2000" dirty="0">
                <a:solidFill>
                  <a:schemeClr val="tx1"/>
                </a:solidFill>
              </a:rPr>
              <a:t> </a:t>
            </a:r>
            <a:r>
              <a:rPr lang="en-US" sz="2000" dirty="0" err="1">
                <a:solidFill>
                  <a:schemeClr val="tx1"/>
                </a:solidFill>
              </a:rPr>
              <a:t>năng</a:t>
            </a:r>
            <a:r>
              <a:rPr lang="en-US" sz="2000" dirty="0">
                <a:solidFill>
                  <a:schemeClr val="tx1"/>
                </a:solidFill>
              </a:rPr>
              <a:t> </a:t>
            </a:r>
            <a:r>
              <a:rPr lang="en-US" sz="2000" dirty="0" err="1">
                <a:solidFill>
                  <a:schemeClr val="tx1"/>
                </a:solidFill>
              </a:rPr>
              <a:t>lượng</a:t>
            </a:r>
            <a:r>
              <a:rPr lang="en-US" sz="2000" dirty="0">
                <a:solidFill>
                  <a:schemeClr val="tx1"/>
                </a:solidFill>
              </a:rPr>
              <a:t> </a:t>
            </a:r>
            <a:r>
              <a:rPr lang="en-US" sz="2000" dirty="0" err="1">
                <a:solidFill>
                  <a:schemeClr val="tx1"/>
                </a:solidFill>
              </a:rPr>
              <a:t>chiếm</a:t>
            </a:r>
            <a:r>
              <a:rPr lang="en-US" sz="2000" dirty="0">
                <a:solidFill>
                  <a:schemeClr val="tx1"/>
                </a:solidFill>
              </a:rPr>
              <a:t> </a:t>
            </a:r>
            <a:r>
              <a:rPr lang="en-US" sz="2000" dirty="0" err="1">
                <a:solidFill>
                  <a:schemeClr val="tx1"/>
                </a:solidFill>
              </a:rPr>
              <a:t>hơn</a:t>
            </a:r>
            <a:r>
              <a:rPr lang="en-US" sz="2000" dirty="0">
                <a:solidFill>
                  <a:schemeClr val="tx1"/>
                </a:solidFill>
              </a:rPr>
              <a:t> 80% </a:t>
            </a:r>
            <a:r>
              <a:rPr lang="en-US" sz="2000" dirty="0" err="1">
                <a:solidFill>
                  <a:schemeClr val="tx1"/>
                </a:solidFill>
              </a:rPr>
              <a:t>tổng</a:t>
            </a:r>
            <a:r>
              <a:rPr lang="en-US" sz="2000" dirty="0">
                <a:solidFill>
                  <a:schemeClr val="tx1"/>
                </a:solidFill>
              </a:rPr>
              <a:t> chi </a:t>
            </a:r>
            <a:r>
              <a:rPr lang="en-US" sz="2000" dirty="0" err="1">
                <a:solidFill>
                  <a:schemeClr val="tx1"/>
                </a:solidFill>
              </a:rPr>
              <a:t>phí</a:t>
            </a:r>
            <a:r>
              <a:rPr lang="en-US" sz="2000" dirty="0">
                <a:solidFill>
                  <a:schemeClr val="tx1"/>
                </a:solidFill>
              </a:rPr>
              <a:t> </a:t>
            </a:r>
            <a:r>
              <a:rPr lang="en-US" sz="2000" dirty="0" err="1">
                <a:solidFill>
                  <a:schemeClr val="tx1"/>
                </a:solidFill>
              </a:rPr>
              <a:t>toàn</a:t>
            </a:r>
            <a:r>
              <a:rPr lang="en-US" sz="2000" dirty="0">
                <a:solidFill>
                  <a:schemeClr val="tx1"/>
                </a:solidFill>
              </a:rPr>
              <a:t> </a:t>
            </a:r>
            <a:r>
              <a:rPr lang="en-US" sz="2000" dirty="0" err="1">
                <a:solidFill>
                  <a:schemeClr val="tx1"/>
                </a:solidFill>
              </a:rPr>
              <a:t>vòng</a:t>
            </a:r>
            <a:r>
              <a:rPr lang="en-US" sz="2000" dirty="0">
                <a:solidFill>
                  <a:schemeClr val="tx1"/>
                </a:solidFill>
              </a:rPr>
              <a:t> </a:t>
            </a:r>
            <a:r>
              <a:rPr lang="en-US" sz="2000" dirty="0" err="1">
                <a:solidFill>
                  <a:schemeClr val="tx1"/>
                </a:solidFill>
              </a:rPr>
              <a:t>đời</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Vì</a:t>
            </a:r>
            <a:r>
              <a:rPr lang="en-US" sz="2000" dirty="0">
                <a:solidFill>
                  <a:schemeClr val="tx1"/>
                </a:solidFill>
              </a:rPr>
              <a:t> </a:t>
            </a:r>
            <a:r>
              <a:rPr lang="en-US" sz="2000" dirty="0" err="1">
                <a:solidFill>
                  <a:schemeClr val="tx1"/>
                </a:solidFill>
              </a:rPr>
              <a:t>vậy</a:t>
            </a:r>
            <a:r>
              <a:rPr lang="en-US" sz="2000" dirty="0">
                <a:solidFill>
                  <a:schemeClr val="tx1"/>
                </a:solidFill>
              </a:rPr>
              <a:t>, </a:t>
            </a:r>
            <a:r>
              <a:rPr lang="en-US" sz="2000" dirty="0" err="1">
                <a:solidFill>
                  <a:schemeClr val="tx1"/>
                </a:solidFill>
              </a:rPr>
              <a:t>tối</a:t>
            </a:r>
            <a:r>
              <a:rPr lang="en-US" sz="2000" dirty="0">
                <a:solidFill>
                  <a:schemeClr val="tx1"/>
                </a:solidFill>
              </a:rPr>
              <a:t> </a:t>
            </a:r>
            <a:r>
              <a:rPr lang="en-US" sz="2000" dirty="0" err="1">
                <a:solidFill>
                  <a:schemeClr val="tx1"/>
                </a:solidFill>
              </a:rPr>
              <a:t>ưu</a:t>
            </a:r>
            <a:r>
              <a:rPr lang="en-US" sz="2000" dirty="0">
                <a:solidFill>
                  <a:schemeClr val="tx1"/>
                </a:solidFill>
              </a:rPr>
              <a:t> </a:t>
            </a:r>
            <a:r>
              <a:rPr lang="en-US" sz="2000" dirty="0" err="1">
                <a:solidFill>
                  <a:schemeClr val="tx1"/>
                </a:solidFill>
              </a:rPr>
              <a:t>hóa</a:t>
            </a:r>
            <a:r>
              <a:rPr lang="en-US" sz="2000" dirty="0">
                <a:solidFill>
                  <a:schemeClr val="tx1"/>
                </a:solidFill>
              </a:rPr>
              <a:t> </a:t>
            </a:r>
            <a:r>
              <a:rPr lang="en-US" sz="2000" dirty="0" err="1">
                <a:solidFill>
                  <a:schemeClr val="tx1"/>
                </a:solidFill>
              </a:rPr>
              <a:t>việc</a:t>
            </a:r>
            <a:r>
              <a:rPr lang="en-US" sz="2000" dirty="0">
                <a:solidFill>
                  <a:schemeClr val="tx1"/>
                </a:solidFill>
              </a:rPr>
              <a:t> </a:t>
            </a:r>
            <a:r>
              <a:rPr lang="en-US" sz="2000" dirty="0" err="1">
                <a:solidFill>
                  <a:schemeClr val="tx1"/>
                </a:solidFill>
              </a:rPr>
              <a:t>sử</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sẽ</a:t>
            </a:r>
            <a:r>
              <a:rPr lang="en-US" sz="2000" dirty="0">
                <a:solidFill>
                  <a:schemeClr val="tx1"/>
                </a:solidFill>
              </a:rPr>
              <a:t> </a:t>
            </a:r>
            <a:r>
              <a:rPr lang="en-US" sz="2000" dirty="0" err="1">
                <a:solidFill>
                  <a:schemeClr val="tx1"/>
                </a:solidFill>
              </a:rPr>
              <a:t>giúp</a:t>
            </a:r>
            <a:r>
              <a:rPr lang="en-US" sz="2000" dirty="0">
                <a:solidFill>
                  <a:schemeClr val="tx1"/>
                </a:solidFill>
              </a:rPr>
              <a:t> </a:t>
            </a:r>
            <a:r>
              <a:rPr lang="en-US" sz="2000" dirty="0" err="1">
                <a:solidFill>
                  <a:schemeClr val="tx1"/>
                </a:solidFill>
              </a:rPr>
              <a:t>giảm</a:t>
            </a:r>
            <a:r>
              <a:rPr lang="en-US" sz="2000" dirty="0">
                <a:solidFill>
                  <a:schemeClr val="tx1"/>
                </a:solidFill>
              </a:rPr>
              <a:t> </a:t>
            </a:r>
            <a:r>
              <a:rPr lang="en-US" sz="2000" dirty="0" err="1">
                <a:solidFill>
                  <a:schemeClr val="tx1"/>
                </a:solidFill>
              </a:rPr>
              <a:t>đáng</a:t>
            </a:r>
            <a:r>
              <a:rPr lang="en-US" sz="2000" dirty="0">
                <a:solidFill>
                  <a:schemeClr val="tx1"/>
                </a:solidFill>
              </a:rPr>
              <a:t> </a:t>
            </a:r>
            <a:r>
              <a:rPr lang="en-US" sz="2000" dirty="0" err="1">
                <a:solidFill>
                  <a:schemeClr val="tx1"/>
                </a:solidFill>
              </a:rPr>
              <a:t>kể</a:t>
            </a:r>
            <a:r>
              <a:rPr lang="en-US" sz="2000" dirty="0">
                <a:solidFill>
                  <a:schemeClr val="tx1"/>
                </a:solidFill>
              </a:rPr>
              <a:t> chi </a:t>
            </a:r>
            <a:r>
              <a:rPr lang="en-US" sz="2000" dirty="0" err="1">
                <a:solidFill>
                  <a:schemeClr val="tx1"/>
                </a:solidFill>
              </a:rPr>
              <a:t>phí</a:t>
            </a:r>
            <a:r>
              <a:rPr lang="en-US" sz="2000" dirty="0">
                <a:solidFill>
                  <a:schemeClr val="tx1"/>
                </a:solidFill>
              </a:rPr>
              <a:t> </a:t>
            </a:r>
            <a:r>
              <a:rPr lang="en-US" sz="2000" dirty="0" err="1">
                <a:solidFill>
                  <a:schemeClr val="tx1"/>
                </a:solidFill>
              </a:rPr>
              <a:t>vận</a:t>
            </a:r>
            <a:r>
              <a:rPr lang="en-US" sz="2000" dirty="0">
                <a:solidFill>
                  <a:schemeClr val="tx1"/>
                </a:solidFill>
              </a:rPr>
              <a:t> </a:t>
            </a:r>
            <a:r>
              <a:rPr lang="en-US" sz="2000" dirty="0" err="1">
                <a:solidFill>
                  <a:schemeClr val="tx1"/>
                </a:solidFill>
              </a:rPr>
              <a:t>hành</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a:t>
            </a:r>
          </a:p>
        </p:txBody>
      </p:sp>
      <p:graphicFrame>
        <p:nvGraphicFramePr>
          <p:cNvPr id="2" name="Chart 1">
            <a:extLst>
              <a:ext uri="{FF2B5EF4-FFF2-40B4-BE49-F238E27FC236}">
                <a16:creationId xmlns:a16="http://schemas.microsoft.com/office/drawing/2014/main" id="{15300D39-DEB3-6730-FFEF-CB8573FED06C}"/>
              </a:ext>
            </a:extLst>
          </p:cNvPr>
          <p:cNvGraphicFramePr>
            <a:graphicFrameLocks/>
          </p:cNvGraphicFramePr>
          <p:nvPr>
            <p:extLst>
              <p:ext uri="{D42A27DB-BD31-4B8C-83A1-F6EECF244321}">
                <p14:modId xmlns:p14="http://schemas.microsoft.com/office/powerpoint/2010/main" val="335911648"/>
              </p:ext>
            </p:extLst>
          </p:nvPr>
        </p:nvGraphicFramePr>
        <p:xfrm>
          <a:off x="3534770" y="1651379"/>
          <a:ext cx="4851868" cy="29454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3215645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idx="4294967295"/>
          </p:nvPr>
        </p:nvSpPr>
        <p:spPr>
          <a:xfrm>
            <a:off x="0" y="561755"/>
            <a:ext cx="12192000" cy="667408"/>
          </a:xfrm>
          <a:prstGeom prst="rect">
            <a:avLst/>
          </a:prstGeom>
        </p:spPr>
        <p:txBody>
          <a:bodyPr>
            <a:normAutofit/>
          </a:bodyPr>
          <a:lstStyle/>
          <a:p>
            <a:pPr algn="ctr" eaLnBrk="1" hangingPunct="1">
              <a:lnSpc>
                <a:spcPct val="85000"/>
              </a:lnSpc>
            </a:pP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Các</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thông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số</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bản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của</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động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546553" y="1656878"/>
            <a:ext cx="6058963" cy="447375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a:t>
            </a:r>
            <a:r>
              <a:rPr lang="en-US" sz="2000" dirty="0" err="1">
                <a:solidFill>
                  <a:schemeClr val="tx1"/>
                </a:solidFill>
              </a:rPr>
              <a:t>Tốc</a:t>
            </a:r>
            <a:r>
              <a:rPr lang="en-US" sz="2000" dirty="0">
                <a:solidFill>
                  <a:schemeClr val="tx1"/>
                </a:solidFill>
              </a:rPr>
              <a:t> </a:t>
            </a:r>
            <a:r>
              <a:rPr lang="en-US" sz="2000" dirty="0" err="1">
                <a:solidFill>
                  <a:schemeClr val="tx1"/>
                </a:solidFill>
              </a:rPr>
              <a:t>độ</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vòng</a:t>
            </a:r>
            <a:r>
              <a:rPr lang="en-US" sz="2000" dirty="0">
                <a:solidFill>
                  <a:schemeClr val="tx1"/>
                </a:solidFill>
              </a:rPr>
              <a:t>/</a:t>
            </a:r>
            <a:r>
              <a:rPr lang="en-US" sz="2000" dirty="0" err="1">
                <a:solidFill>
                  <a:schemeClr val="tx1"/>
                </a:solidFill>
              </a:rPr>
              <a:t>phút</a:t>
            </a:r>
            <a:r>
              <a:rPr lang="en-US" sz="2000" dirty="0">
                <a:solidFill>
                  <a:schemeClr val="tx1"/>
                </a:solidFill>
              </a:rPr>
              <a:t>): </a:t>
            </a:r>
            <a:r>
              <a:rPr lang="en-US" sz="2000" dirty="0" err="1">
                <a:solidFill>
                  <a:schemeClr val="tx1"/>
                </a:solidFill>
              </a:rPr>
              <a:t>Là</a:t>
            </a:r>
            <a:r>
              <a:rPr lang="en-US" sz="2000" dirty="0">
                <a:solidFill>
                  <a:schemeClr val="tx1"/>
                </a:solidFill>
              </a:rPr>
              <a:t> </a:t>
            </a:r>
            <a:r>
              <a:rPr lang="en-US" sz="2000" dirty="0" err="1">
                <a:solidFill>
                  <a:schemeClr val="tx1"/>
                </a:solidFill>
              </a:rPr>
              <a:t>tốc</a:t>
            </a:r>
            <a:r>
              <a:rPr lang="en-US" sz="2000" dirty="0">
                <a:solidFill>
                  <a:schemeClr val="tx1"/>
                </a:solidFill>
              </a:rPr>
              <a:t> </a:t>
            </a:r>
            <a:r>
              <a:rPr lang="en-US" sz="2000" dirty="0" err="1">
                <a:solidFill>
                  <a:schemeClr val="tx1"/>
                </a:solidFill>
              </a:rPr>
              <a:t>độ</a:t>
            </a: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mức</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endParaRPr lang="en-US" sz="2000" dirty="0">
              <a:solidFill>
                <a:schemeClr val="tx1"/>
              </a:solidFill>
            </a:endParaRPr>
          </a:p>
          <a:p>
            <a:pPr algn="just">
              <a:buClrTx/>
              <a:buFont typeface="Wingdings" pitchFamily="2" charset="2"/>
              <a:buChar char="v"/>
            </a:pPr>
            <a:r>
              <a:rPr lang="en-US" sz="2000" dirty="0">
                <a:solidFill>
                  <a:schemeClr val="tx1"/>
                </a:solidFill>
              </a:rPr>
              <a:t> </a:t>
            </a:r>
            <a:r>
              <a:rPr lang="en-US" sz="2000" dirty="0" err="1">
                <a:solidFill>
                  <a:schemeClr val="tx1"/>
                </a:solidFill>
              </a:rPr>
              <a:t>Tần</a:t>
            </a:r>
            <a:r>
              <a:rPr lang="en-US" sz="2000" dirty="0">
                <a:solidFill>
                  <a:schemeClr val="tx1"/>
                </a:solidFill>
              </a:rPr>
              <a:t> </a:t>
            </a:r>
            <a:r>
              <a:rPr lang="en-US" sz="2000" dirty="0" err="1">
                <a:solidFill>
                  <a:schemeClr val="tx1"/>
                </a:solidFill>
              </a:rPr>
              <a:t>số</a:t>
            </a:r>
            <a:r>
              <a:rPr lang="en-US" sz="2000" dirty="0">
                <a:solidFill>
                  <a:schemeClr val="tx1"/>
                </a:solidFill>
              </a:rPr>
              <a:t> (Hz): </a:t>
            </a:r>
            <a:r>
              <a:rPr lang="en-US" sz="2000" dirty="0" err="1">
                <a:solidFill>
                  <a:schemeClr val="tx1"/>
                </a:solidFill>
              </a:rPr>
              <a:t>Tại</a:t>
            </a:r>
            <a:r>
              <a:rPr lang="en-US" sz="2000" dirty="0">
                <a:solidFill>
                  <a:schemeClr val="tx1"/>
                </a:solidFill>
              </a:rPr>
              <a:t> </a:t>
            </a:r>
            <a:r>
              <a:rPr lang="en-US" sz="2000" dirty="0" err="1">
                <a:solidFill>
                  <a:schemeClr val="tx1"/>
                </a:solidFill>
              </a:rPr>
              <a:t>Việt</a:t>
            </a:r>
            <a:r>
              <a:rPr lang="en-US" sz="2000" dirty="0">
                <a:solidFill>
                  <a:schemeClr val="tx1"/>
                </a:solidFill>
              </a:rPr>
              <a:t> Nam </a:t>
            </a:r>
            <a:r>
              <a:rPr lang="en-US" sz="2000" dirty="0" err="1">
                <a:solidFill>
                  <a:schemeClr val="tx1"/>
                </a:solidFill>
              </a:rPr>
              <a:t>50Hz</a:t>
            </a:r>
            <a:endParaRPr lang="en-US" sz="2000" dirty="0">
              <a:solidFill>
                <a:schemeClr val="tx1"/>
              </a:solidFill>
            </a:endParaRPr>
          </a:p>
          <a:p>
            <a:pPr algn="just">
              <a:buClrTx/>
              <a:buFont typeface="Wingdings" pitchFamily="2" charset="2"/>
              <a:buChar char="v"/>
            </a:pPr>
            <a:r>
              <a:rPr lang="en-US" sz="2000" dirty="0">
                <a:solidFill>
                  <a:schemeClr val="tx1"/>
                </a:solidFill>
              </a:rPr>
              <a:t> </a:t>
            </a:r>
            <a:r>
              <a:rPr lang="en-US" sz="2000" dirty="0" err="1">
                <a:solidFill>
                  <a:schemeClr val="tx1"/>
                </a:solidFill>
              </a:rPr>
              <a:t>Số</a:t>
            </a:r>
            <a:r>
              <a:rPr lang="en-US" sz="2000" dirty="0">
                <a:solidFill>
                  <a:schemeClr val="tx1"/>
                </a:solidFill>
              </a:rPr>
              <a:t> </a:t>
            </a:r>
            <a:r>
              <a:rPr lang="en-US" sz="2000" dirty="0" err="1">
                <a:solidFill>
                  <a:schemeClr val="tx1"/>
                </a:solidFill>
              </a:rPr>
              <a:t>cực</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Thực</a:t>
            </a:r>
            <a:r>
              <a:rPr lang="en-US" sz="2000" dirty="0">
                <a:solidFill>
                  <a:schemeClr val="tx1"/>
                </a:solidFill>
              </a:rPr>
              <a:t> </a:t>
            </a:r>
            <a:r>
              <a:rPr lang="en-US" sz="2000" dirty="0" err="1">
                <a:solidFill>
                  <a:schemeClr val="tx1"/>
                </a:solidFill>
              </a:rPr>
              <a:t>chất</a:t>
            </a:r>
            <a:r>
              <a:rPr lang="en-US" sz="2000" dirty="0">
                <a:solidFill>
                  <a:schemeClr val="tx1"/>
                </a:solidFill>
              </a:rPr>
              <a:t> </a:t>
            </a:r>
            <a:r>
              <a:rPr lang="en-US" sz="2000" dirty="0" err="1">
                <a:solidFill>
                  <a:schemeClr val="tx1"/>
                </a:solidFill>
              </a:rPr>
              <a:t>là</a:t>
            </a:r>
            <a:r>
              <a:rPr lang="en-US" sz="2000" dirty="0">
                <a:solidFill>
                  <a:schemeClr val="tx1"/>
                </a:solidFill>
              </a:rPr>
              <a:t> </a:t>
            </a:r>
            <a:r>
              <a:rPr lang="en-US" sz="2000" dirty="0" err="1">
                <a:solidFill>
                  <a:schemeClr val="tx1"/>
                </a:solidFill>
              </a:rPr>
              <a:t>số</a:t>
            </a:r>
            <a:r>
              <a:rPr lang="en-US" sz="2000" dirty="0">
                <a:solidFill>
                  <a:schemeClr val="tx1"/>
                </a:solidFill>
              </a:rPr>
              <a:t> </a:t>
            </a:r>
            <a:r>
              <a:rPr lang="en-US" sz="2000" dirty="0" err="1">
                <a:solidFill>
                  <a:schemeClr val="tx1"/>
                </a:solidFill>
              </a:rPr>
              <a:t>cuộn</a:t>
            </a:r>
            <a:r>
              <a:rPr lang="en-US" sz="2000" dirty="0">
                <a:solidFill>
                  <a:schemeClr val="tx1"/>
                </a:solidFill>
              </a:rPr>
              <a:t> </a:t>
            </a:r>
            <a:r>
              <a:rPr lang="en-US" sz="2000" dirty="0" err="1">
                <a:solidFill>
                  <a:schemeClr val="tx1"/>
                </a:solidFill>
              </a:rPr>
              <a:t>dây</a:t>
            </a:r>
            <a:r>
              <a:rPr lang="en-US" sz="2000" dirty="0">
                <a:solidFill>
                  <a:schemeClr val="tx1"/>
                </a:solidFill>
              </a:rPr>
              <a:t> </a:t>
            </a:r>
            <a:r>
              <a:rPr lang="en-US" sz="2000" dirty="0" err="1">
                <a:solidFill>
                  <a:schemeClr val="tx1"/>
                </a:solidFill>
              </a:rPr>
              <a:t>quấn</a:t>
            </a:r>
            <a:r>
              <a:rPr lang="en-US" sz="2000" dirty="0">
                <a:solidFill>
                  <a:schemeClr val="tx1"/>
                </a:solidFill>
              </a:rPr>
              <a:t> </a:t>
            </a:r>
            <a:r>
              <a:rPr lang="en-US" sz="2000" dirty="0" err="1">
                <a:solidFill>
                  <a:schemeClr val="tx1"/>
                </a:solidFill>
              </a:rPr>
              <a:t>trên</a:t>
            </a:r>
            <a:r>
              <a:rPr lang="en-US" sz="2000" dirty="0">
                <a:solidFill>
                  <a:schemeClr val="tx1"/>
                </a:solidFill>
              </a:rPr>
              <a:t> rotor, </a:t>
            </a:r>
            <a:r>
              <a:rPr lang="en-US" sz="2000" dirty="0" err="1">
                <a:solidFill>
                  <a:schemeClr val="tx1"/>
                </a:solidFill>
              </a:rPr>
              <a:t>số</a:t>
            </a:r>
            <a:r>
              <a:rPr lang="en-US" sz="2000" dirty="0">
                <a:solidFill>
                  <a:schemeClr val="tx1"/>
                </a:solidFill>
              </a:rPr>
              <a:t> </a:t>
            </a:r>
            <a:r>
              <a:rPr lang="en-US" sz="2000" dirty="0" err="1">
                <a:solidFill>
                  <a:schemeClr val="tx1"/>
                </a:solidFill>
              </a:rPr>
              <a:t>cặp</a:t>
            </a:r>
            <a:r>
              <a:rPr lang="en-US" sz="2000" dirty="0">
                <a:solidFill>
                  <a:schemeClr val="tx1"/>
                </a:solidFill>
              </a:rPr>
              <a:t> </a:t>
            </a:r>
            <a:r>
              <a:rPr lang="en-US" sz="2000" dirty="0" err="1">
                <a:solidFill>
                  <a:schemeClr val="tx1"/>
                </a:solidFill>
              </a:rPr>
              <a:t>cực</a:t>
            </a:r>
            <a:r>
              <a:rPr lang="en-US" sz="2000" dirty="0">
                <a:solidFill>
                  <a:schemeClr val="tx1"/>
                </a:solidFill>
              </a:rPr>
              <a:t> </a:t>
            </a:r>
            <a:r>
              <a:rPr lang="en-US" sz="2000" dirty="0" err="1">
                <a:solidFill>
                  <a:schemeClr val="tx1"/>
                </a:solidFill>
              </a:rPr>
              <a:t>thường</a:t>
            </a:r>
            <a:r>
              <a:rPr lang="en-US" sz="2000" dirty="0">
                <a:solidFill>
                  <a:schemeClr val="tx1"/>
                </a:solidFill>
              </a:rPr>
              <a:t> </a:t>
            </a:r>
            <a:r>
              <a:rPr lang="en-US" sz="2000" dirty="0" err="1">
                <a:solidFill>
                  <a:schemeClr val="tx1"/>
                </a:solidFill>
              </a:rPr>
              <a:t>bằng</a:t>
            </a:r>
            <a:r>
              <a:rPr lang="en-US" sz="2000" dirty="0">
                <a:solidFill>
                  <a:schemeClr val="tx1"/>
                </a:solidFill>
              </a:rPr>
              <a:t> 2, 4, 6, 8</a:t>
            </a:r>
          </a:p>
          <a:p>
            <a:pPr algn="just">
              <a:buClrTx/>
              <a:buFont typeface="Wingdings" pitchFamily="2" charset="2"/>
              <a:buChar char="v"/>
            </a:pPr>
            <a:r>
              <a:rPr lang="en-US" sz="2000" dirty="0">
                <a:solidFill>
                  <a:schemeClr val="tx1"/>
                </a:solidFill>
              </a:rPr>
              <a:t> </a:t>
            </a:r>
            <a:r>
              <a:rPr lang="en-US" sz="2000" dirty="0" err="1">
                <a:solidFill>
                  <a:schemeClr val="tx1"/>
                </a:solidFill>
              </a:rPr>
              <a:t>Công</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(P) </a:t>
            </a:r>
            <a:r>
              <a:rPr lang="en-US" sz="2000" dirty="0" err="1">
                <a:solidFill>
                  <a:schemeClr val="tx1"/>
                </a:solidFill>
              </a:rPr>
              <a:t>là</a:t>
            </a:r>
            <a:r>
              <a:rPr lang="en-US" sz="2000" dirty="0">
                <a:solidFill>
                  <a:schemeClr val="tx1"/>
                </a:solidFill>
              </a:rPr>
              <a:t> </a:t>
            </a:r>
            <a:r>
              <a:rPr lang="en-US" sz="2000" dirty="0" err="1">
                <a:solidFill>
                  <a:schemeClr val="tx1"/>
                </a:solidFill>
              </a:rPr>
              <a:t>công</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mức</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có</a:t>
            </a:r>
            <a:r>
              <a:rPr lang="en-US" sz="2000" dirty="0">
                <a:solidFill>
                  <a:schemeClr val="tx1"/>
                </a:solidFill>
              </a:rPr>
              <a:t> </a:t>
            </a:r>
            <a:r>
              <a:rPr lang="en-US" sz="2000" dirty="0" err="1">
                <a:solidFill>
                  <a:schemeClr val="tx1"/>
                </a:solidFill>
              </a:rPr>
              <a:t>đơn</a:t>
            </a:r>
            <a:r>
              <a:rPr lang="en-US" sz="2000" dirty="0">
                <a:solidFill>
                  <a:schemeClr val="tx1"/>
                </a:solidFill>
              </a:rPr>
              <a:t> </a:t>
            </a:r>
            <a:r>
              <a:rPr lang="en-US" sz="2000" dirty="0" err="1">
                <a:solidFill>
                  <a:schemeClr val="tx1"/>
                </a:solidFill>
              </a:rPr>
              <a:t>vị</a:t>
            </a:r>
            <a:r>
              <a:rPr lang="en-US" sz="2000" dirty="0">
                <a:solidFill>
                  <a:schemeClr val="tx1"/>
                </a:solidFill>
              </a:rPr>
              <a:t> kW </a:t>
            </a:r>
            <a:r>
              <a:rPr lang="en-US" sz="2000" dirty="0" err="1">
                <a:solidFill>
                  <a:schemeClr val="tx1"/>
                </a:solidFill>
              </a:rPr>
              <a:t>hoặc</a:t>
            </a:r>
            <a:r>
              <a:rPr lang="en-US" sz="2000" dirty="0">
                <a:solidFill>
                  <a:schemeClr val="tx1"/>
                </a:solidFill>
              </a:rPr>
              <a:t> HP</a:t>
            </a:r>
          </a:p>
          <a:p>
            <a:pPr algn="just">
              <a:buClrTx/>
              <a:buFont typeface="Wingdings" pitchFamily="2" charset="2"/>
              <a:buChar char="v"/>
            </a:pP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áp</a:t>
            </a:r>
            <a:r>
              <a:rPr lang="en-US" sz="2000" dirty="0">
                <a:solidFill>
                  <a:schemeClr val="tx1"/>
                </a:solidFill>
              </a:rPr>
              <a:t> U (V), </a:t>
            </a:r>
            <a:r>
              <a:rPr lang="en-US" sz="2000" dirty="0" err="1">
                <a:solidFill>
                  <a:schemeClr val="tx1"/>
                </a:solidFill>
              </a:rPr>
              <a:t>Dòng</a:t>
            </a:r>
            <a:r>
              <a:rPr lang="en-US" sz="2000" dirty="0">
                <a:solidFill>
                  <a:schemeClr val="tx1"/>
                </a:solidFill>
              </a:rPr>
              <a:t> </a:t>
            </a:r>
            <a:r>
              <a:rPr lang="en-US" sz="2000" dirty="0" err="1">
                <a:solidFill>
                  <a:schemeClr val="tx1"/>
                </a:solidFill>
              </a:rPr>
              <a:t>điện</a:t>
            </a:r>
            <a:r>
              <a:rPr lang="en-US" sz="2000" dirty="0">
                <a:solidFill>
                  <a:schemeClr val="tx1"/>
                </a:solidFill>
              </a:rPr>
              <a:t> I (A)</a:t>
            </a:r>
          </a:p>
        </p:txBody>
      </p:sp>
      <p:pic>
        <p:nvPicPr>
          <p:cNvPr id="4" name="Picture 3">
            <a:extLst>
              <a:ext uri="{FF2B5EF4-FFF2-40B4-BE49-F238E27FC236}">
                <a16:creationId xmlns:a16="http://schemas.microsoft.com/office/drawing/2014/main" id="{CCAC66E7-2B74-025B-9A42-04EBDF0CC91B}"/>
              </a:ext>
            </a:extLst>
          </p:cNvPr>
          <p:cNvPicPr>
            <a:picLocks noChangeAspect="1"/>
          </p:cNvPicPr>
          <p:nvPr/>
        </p:nvPicPr>
        <p:blipFill>
          <a:blip r:embed="rId3"/>
          <a:stretch>
            <a:fillRect/>
          </a:stretch>
        </p:blipFill>
        <p:spPr>
          <a:xfrm>
            <a:off x="6831253" y="1656878"/>
            <a:ext cx="4757665" cy="3311416"/>
          </a:xfrm>
          <a:prstGeom prst="rect">
            <a:avLst/>
          </a:prstGeom>
        </p:spPr>
      </p:pic>
    </p:spTree>
    <p:extLst>
      <p:ext uri="{BB962C8B-B14F-4D97-AF65-F5344CB8AC3E}">
        <p14:creationId xmlns:p14="http://schemas.microsoft.com/office/powerpoint/2010/main" val="1706761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idx="4294967295"/>
          </p:nvPr>
        </p:nvSpPr>
        <p:spPr>
          <a:xfrm>
            <a:off x="0" y="602698"/>
            <a:ext cx="12192000" cy="667408"/>
          </a:xfrm>
          <a:prstGeom prst="rect">
            <a:avLst/>
          </a:prstGeom>
        </p:spPr>
        <p:txBody>
          <a:bodyPr>
            <a:normAutofit/>
          </a:bodyPr>
          <a:lstStyle/>
          <a:p>
            <a:pPr algn="ctr" eaLnBrk="1" hangingPunct="1">
              <a:lnSpc>
                <a:spcPct val="85000"/>
              </a:lnSpc>
            </a:pP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Các</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thông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số</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bản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của</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động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491468" y="1376963"/>
            <a:ext cx="11095482"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a:t>
            </a:r>
            <a:r>
              <a:rPr lang="en-US" sz="2000" dirty="0" err="1">
                <a:solidFill>
                  <a:schemeClr val="tx1"/>
                </a:solidFill>
              </a:rPr>
              <a:t>Hệ</a:t>
            </a:r>
            <a:r>
              <a:rPr lang="en-US" sz="2000" dirty="0">
                <a:solidFill>
                  <a:schemeClr val="tx1"/>
                </a:solidFill>
              </a:rPr>
              <a:t> </a:t>
            </a:r>
            <a:r>
              <a:rPr lang="en-US" sz="2000" dirty="0" err="1">
                <a:solidFill>
                  <a:schemeClr val="tx1"/>
                </a:solidFill>
              </a:rPr>
              <a:t>số</a:t>
            </a:r>
            <a:r>
              <a:rPr lang="en-US" sz="2000" dirty="0">
                <a:solidFill>
                  <a:schemeClr val="tx1"/>
                </a:solidFill>
              </a:rPr>
              <a:t> </a:t>
            </a:r>
            <a:r>
              <a:rPr lang="en-US" sz="2000" dirty="0" err="1">
                <a:solidFill>
                  <a:schemeClr val="tx1"/>
                </a:solidFill>
              </a:rPr>
              <a:t>công</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AU" altLang="en-US" sz="2000" dirty="0" err="1">
                <a:solidFill>
                  <a:schemeClr val="tx1"/>
                </a:solidFill>
              </a:rPr>
              <a:t>Cosφ</a:t>
            </a:r>
            <a:r>
              <a:rPr lang="en-AU" altLang="en-US" sz="2000" dirty="0">
                <a:solidFill>
                  <a:schemeClr val="tx1"/>
                </a:solidFill>
              </a:rPr>
              <a:t>: Thông qua </a:t>
            </a:r>
            <a:r>
              <a:rPr lang="en-AU" altLang="en-US" sz="2000" dirty="0" err="1">
                <a:solidFill>
                  <a:schemeClr val="tx1"/>
                </a:solidFill>
              </a:rPr>
              <a:t>hệ</a:t>
            </a:r>
            <a:r>
              <a:rPr lang="en-AU" altLang="en-US" sz="2000" dirty="0">
                <a:solidFill>
                  <a:schemeClr val="tx1"/>
                </a:solidFill>
              </a:rPr>
              <a:t> </a:t>
            </a:r>
            <a:r>
              <a:rPr lang="en-AU" altLang="en-US" sz="2000" dirty="0" err="1">
                <a:solidFill>
                  <a:schemeClr val="tx1"/>
                </a:solidFill>
              </a:rPr>
              <a:t>số</a:t>
            </a:r>
            <a:r>
              <a:rPr lang="en-AU" altLang="en-US" sz="2000" dirty="0">
                <a:solidFill>
                  <a:schemeClr val="tx1"/>
                </a:solidFill>
              </a:rPr>
              <a:t> </a:t>
            </a:r>
            <a:r>
              <a:rPr lang="en-AU" altLang="en-US" sz="2000" dirty="0" err="1">
                <a:solidFill>
                  <a:schemeClr val="tx1"/>
                </a:solidFill>
              </a:rPr>
              <a:t>công</a:t>
            </a:r>
            <a:r>
              <a:rPr lang="en-AU" altLang="en-US" sz="2000" dirty="0">
                <a:solidFill>
                  <a:schemeClr val="tx1"/>
                </a:solidFill>
              </a:rPr>
              <a:t> </a:t>
            </a:r>
            <a:r>
              <a:rPr lang="en-AU" altLang="en-US" sz="2000" dirty="0" err="1">
                <a:solidFill>
                  <a:schemeClr val="tx1"/>
                </a:solidFill>
              </a:rPr>
              <a:t>suất</a:t>
            </a:r>
            <a:r>
              <a:rPr lang="en-AU" altLang="en-US" sz="2000" dirty="0">
                <a:solidFill>
                  <a:schemeClr val="tx1"/>
                </a:solidFill>
              </a:rPr>
              <a:t> </a:t>
            </a:r>
            <a:r>
              <a:rPr lang="en-AU" altLang="en-US" sz="2000" dirty="0" err="1">
                <a:solidFill>
                  <a:schemeClr val="tx1"/>
                </a:solidFill>
              </a:rPr>
              <a:t>của</a:t>
            </a:r>
            <a:r>
              <a:rPr lang="en-AU" altLang="en-US" sz="2000" dirty="0">
                <a:solidFill>
                  <a:schemeClr val="tx1"/>
                </a:solidFill>
              </a:rPr>
              <a:t> </a:t>
            </a:r>
            <a:r>
              <a:rPr lang="en-AU" altLang="en-US" sz="2000" dirty="0" err="1">
                <a:solidFill>
                  <a:schemeClr val="tx1"/>
                </a:solidFill>
              </a:rPr>
              <a:t>động</a:t>
            </a:r>
            <a:r>
              <a:rPr lang="en-AU" altLang="en-US" sz="2000" dirty="0">
                <a:solidFill>
                  <a:schemeClr val="tx1"/>
                </a:solidFill>
              </a:rPr>
              <a:t> </a:t>
            </a:r>
            <a:r>
              <a:rPr lang="en-AU" altLang="en-US" sz="2000" dirty="0" err="1">
                <a:solidFill>
                  <a:schemeClr val="tx1"/>
                </a:solidFill>
              </a:rPr>
              <a:t>cơ</a:t>
            </a:r>
            <a:r>
              <a:rPr lang="en-AU" altLang="en-US" sz="2000" dirty="0">
                <a:solidFill>
                  <a:schemeClr val="tx1"/>
                </a:solidFill>
              </a:rPr>
              <a:t> </a:t>
            </a:r>
            <a:r>
              <a:rPr lang="en-AU" altLang="en-US" sz="2000" dirty="0" err="1">
                <a:solidFill>
                  <a:schemeClr val="tx1"/>
                </a:solidFill>
              </a:rPr>
              <a:t>có</a:t>
            </a:r>
            <a:r>
              <a:rPr lang="en-AU" altLang="en-US" sz="2000" dirty="0">
                <a:solidFill>
                  <a:schemeClr val="tx1"/>
                </a:solidFill>
              </a:rPr>
              <a:t> </a:t>
            </a:r>
            <a:r>
              <a:rPr lang="en-AU" altLang="en-US" sz="2000" dirty="0" err="1">
                <a:solidFill>
                  <a:schemeClr val="tx1"/>
                </a:solidFill>
              </a:rPr>
              <a:t>thể</a:t>
            </a:r>
            <a:r>
              <a:rPr lang="en-AU" altLang="en-US" sz="2000" dirty="0">
                <a:solidFill>
                  <a:schemeClr val="tx1"/>
                </a:solidFill>
              </a:rPr>
              <a:t> </a:t>
            </a:r>
            <a:r>
              <a:rPr lang="en-AU" altLang="en-US" sz="2000" dirty="0" err="1">
                <a:solidFill>
                  <a:schemeClr val="tx1"/>
                </a:solidFill>
              </a:rPr>
              <a:t>cho</a:t>
            </a:r>
            <a:r>
              <a:rPr lang="en-AU" altLang="en-US" sz="2000" dirty="0">
                <a:solidFill>
                  <a:schemeClr val="tx1"/>
                </a:solidFill>
              </a:rPr>
              <a:t> </a:t>
            </a:r>
            <a:r>
              <a:rPr lang="en-AU" altLang="en-US" sz="2000" dirty="0" err="1">
                <a:solidFill>
                  <a:schemeClr val="tx1"/>
                </a:solidFill>
              </a:rPr>
              <a:t>thấy</a:t>
            </a:r>
            <a:r>
              <a:rPr lang="en-AU" altLang="en-US" sz="2000" dirty="0">
                <a:solidFill>
                  <a:schemeClr val="tx1"/>
                </a:solidFill>
              </a:rPr>
              <a:t> </a:t>
            </a:r>
            <a:r>
              <a:rPr lang="en-AU" altLang="en-US" sz="2000" dirty="0" err="1">
                <a:solidFill>
                  <a:schemeClr val="tx1"/>
                </a:solidFill>
              </a:rPr>
              <a:t>động</a:t>
            </a:r>
            <a:r>
              <a:rPr lang="en-AU" altLang="en-US" sz="2000" dirty="0">
                <a:solidFill>
                  <a:schemeClr val="tx1"/>
                </a:solidFill>
              </a:rPr>
              <a:t> </a:t>
            </a:r>
            <a:r>
              <a:rPr lang="en-AU" altLang="en-US" sz="2000" dirty="0" err="1">
                <a:solidFill>
                  <a:schemeClr val="tx1"/>
                </a:solidFill>
              </a:rPr>
              <a:t>cơ</a:t>
            </a:r>
            <a:r>
              <a:rPr lang="en-AU" altLang="en-US" sz="2000" dirty="0">
                <a:solidFill>
                  <a:schemeClr val="tx1"/>
                </a:solidFill>
              </a:rPr>
              <a:t> </a:t>
            </a:r>
            <a:r>
              <a:rPr lang="en-AU" altLang="en-US" sz="2000" dirty="0" err="1">
                <a:solidFill>
                  <a:schemeClr val="tx1"/>
                </a:solidFill>
              </a:rPr>
              <a:t>đang</a:t>
            </a:r>
            <a:r>
              <a:rPr lang="en-AU" altLang="en-US" sz="2000" dirty="0">
                <a:solidFill>
                  <a:schemeClr val="tx1"/>
                </a:solidFill>
              </a:rPr>
              <a:t> </a:t>
            </a:r>
            <a:r>
              <a:rPr lang="en-AU" altLang="en-US" sz="2000" dirty="0" err="1">
                <a:solidFill>
                  <a:schemeClr val="tx1"/>
                </a:solidFill>
              </a:rPr>
              <a:t>hoạt</a:t>
            </a:r>
            <a:r>
              <a:rPr lang="en-AU" altLang="en-US" sz="2000" dirty="0">
                <a:solidFill>
                  <a:schemeClr val="tx1"/>
                </a:solidFill>
              </a:rPr>
              <a:t> </a:t>
            </a:r>
            <a:r>
              <a:rPr lang="en-AU" altLang="en-US" sz="2000" dirty="0" err="1">
                <a:solidFill>
                  <a:schemeClr val="tx1"/>
                </a:solidFill>
              </a:rPr>
              <a:t>động</a:t>
            </a:r>
            <a:r>
              <a:rPr lang="en-AU" altLang="en-US" sz="2000" dirty="0">
                <a:solidFill>
                  <a:schemeClr val="tx1"/>
                </a:solidFill>
              </a:rPr>
              <a:t> non </a:t>
            </a:r>
            <a:r>
              <a:rPr lang="en-AU" altLang="en-US" sz="2000" dirty="0" err="1">
                <a:solidFill>
                  <a:schemeClr val="tx1"/>
                </a:solidFill>
              </a:rPr>
              <a:t>tải</a:t>
            </a:r>
            <a:r>
              <a:rPr lang="en-AU" altLang="en-US" sz="2000" dirty="0">
                <a:solidFill>
                  <a:schemeClr val="tx1"/>
                </a:solidFill>
              </a:rPr>
              <a:t> hay </a:t>
            </a:r>
            <a:r>
              <a:rPr lang="en-AU" altLang="en-US" sz="2000" dirty="0" err="1">
                <a:solidFill>
                  <a:schemeClr val="tx1"/>
                </a:solidFill>
              </a:rPr>
              <a:t>đầy</a:t>
            </a:r>
            <a:r>
              <a:rPr lang="en-AU" altLang="en-US" sz="2000" dirty="0">
                <a:solidFill>
                  <a:schemeClr val="tx1"/>
                </a:solidFill>
              </a:rPr>
              <a:t> </a:t>
            </a:r>
            <a:r>
              <a:rPr lang="en-AU" altLang="en-US" sz="2000" dirty="0" err="1">
                <a:solidFill>
                  <a:schemeClr val="tx1"/>
                </a:solidFill>
              </a:rPr>
              <a:t>tải</a:t>
            </a:r>
            <a:r>
              <a:rPr lang="en-US" sz="2000" dirty="0">
                <a:solidFill>
                  <a:schemeClr val="tx1"/>
                </a:solidFill>
              </a:rPr>
              <a:t> </a:t>
            </a:r>
          </a:p>
        </p:txBody>
      </p:sp>
      <p:pic>
        <p:nvPicPr>
          <p:cNvPr id="3" name="Picture 2">
            <a:extLst>
              <a:ext uri="{FF2B5EF4-FFF2-40B4-BE49-F238E27FC236}">
                <a16:creationId xmlns:a16="http://schemas.microsoft.com/office/drawing/2014/main" id="{7C734C08-6021-4F34-4E44-9D6D6692BC78}"/>
              </a:ext>
            </a:extLst>
          </p:cNvPr>
          <p:cNvPicPr>
            <a:picLocks noChangeAspect="1"/>
          </p:cNvPicPr>
          <p:nvPr/>
        </p:nvPicPr>
        <p:blipFill>
          <a:blip r:embed="rId3"/>
          <a:stretch>
            <a:fillRect/>
          </a:stretch>
        </p:blipFill>
        <p:spPr>
          <a:xfrm>
            <a:off x="6161965" y="2149403"/>
            <a:ext cx="5424985" cy="3429000"/>
          </a:xfrm>
          <a:prstGeom prst="rect">
            <a:avLst/>
          </a:prstGeom>
        </p:spPr>
      </p:pic>
      <p:pic>
        <p:nvPicPr>
          <p:cNvPr id="7" name="Picture 6">
            <a:extLst>
              <a:ext uri="{FF2B5EF4-FFF2-40B4-BE49-F238E27FC236}">
                <a16:creationId xmlns:a16="http://schemas.microsoft.com/office/drawing/2014/main" id="{68F0E312-2515-FDF2-CCBA-8A2476F9A785}"/>
              </a:ext>
            </a:extLst>
          </p:cNvPr>
          <p:cNvPicPr>
            <a:picLocks noChangeAspect="1"/>
          </p:cNvPicPr>
          <p:nvPr/>
        </p:nvPicPr>
        <p:blipFill>
          <a:blip r:embed="rId4"/>
          <a:stretch>
            <a:fillRect/>
          </a:stretch>
        </p:blipFill>
        <p:spPr>
          <a:xfrm>
            <a:off x="1269242" y="2515825"/>
            <a:ext cx="3003391" cy="2696155"/>
          </a:xfrm>
          <a:prstGeom prst="rect">
            <a:avLst/>
          </a:prstGeom>
        </p:spPr>
      </p:pic>
    </p:spTree>
    <p:extLst>
      <p:ext uri="{BB962C8B-B14F-4D97-AF65-F5344CB8AC3E}">
        <p14:creationId xmlns:p14="http://schemas.microsoft.com/office/powerpoint/2010/main" val="419250635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491468" y="1401138"/>
            <a:ext cx="11095481" cy="106614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(h)</a:t>
            </a:r>
            <a:r>
              <a:rPr lang="en-AU" altLang="en-US" sz="2000" dirty="0">
                <a:solidFill>
                  <a:schemeClr val="tx1"/>
                </a:solidFill>
              </a:rPr>
              <a:t>: </a:t>
            </a:r>
            <a:r>
              <a:rPr lang="en-US" altLang="en-US" sz="2000" dirty="0">
                <a:solidFill>
                  <a:schemeClr val="tx1"/>
                </a:solidFill>
              </a:rPr>
              <a:t>L</a:t>
            </a:r>
            <a:r>
              <a:rPr lang="vi-VN" sz="2000" dirty="0">
                <a:solidFill>
                  <a:schemeClr val="tx1"/>
                </a:solidFill>
              </a:rPr>
              <a:t>à thước đo khả năng biến đổi năng lượng điện thành cơ năng của động cơ điện. Hay nói cách khác là tỷ lệ của công cơ học đầu ra </a:t>
            </a:r>
            <a:r>
              <a:rPr lang="en-US" sz="2000" dirty="0">
                <a:solidFill>
                  <a:schemeClr val="tx1"/>
                </a:solidFill>
              </a:rPr>
              <a:t>(Pout) </a:t>
            </a:r>
            <a:r>
              <a:rPr lang="vi-VN" sz="2000" dirty="0">
                <a:solidFill>
                  <a:schemeClr val="tx1"/>
                </a:solidFill>
              </a:rPr>
              <a:t>và công suất điện tiêu thụ đầu vào</a:t>
            </a:r>
            <a:r>
              <a:rPr lang="en-US" sz="2000" dirty="0">
                <a:solidFill>
                  <a:schemeClr val="tx1"/>
                </a:solidFill>
              </a:rPr>
              <a:t> (Pin)</a:t>
            </a:r>
            <a:r>
              <a:rPr lang="vi-VN" sz="2000" dirty="0">
                <a:solidFill>
                  <a:schemeClr val="tx1"/>
                </a:solidFill>
              </a:rPr>
              <a:t>.</a:t>
            </a:r>
            <a:r>
              <a:rPr lang="en-US" sz="2000" dirty="0">
                <a:solidFill>
                  <a:schemeClr val="tx1"/>
                </a:solidFill>
              </a:rPr>
              <a:t> Pout </a:t>
            </a:r>
            <a:r>
              <a:rPr lang="en-US" sz="2000" dirty="0" err="1">
                <a:solidFill>
                  <a:schemeClr val="tx1"/>
                </a:solidFill>
              </a:rPr>
              <a:t>thường</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ghi</a:t>
            </a:r>
            <a:r>
              <a:rPr lang="en-US" sz="2000" dirty="0">
                <a:solidFill>
                  <a:schemeClr val="tx1"/>
                </a:solidFill>
              </a:rPr>
              <a:t> </a:t>
            </a:r>
            <a:r>
              <a:rPr lang="en-US" sz="2000" dirty="0" err="1">
                <a:solidFill>
                  <a:schemeClr val="tx1"/>
                </a:solidFill>
              </a:rPr>
              <a:t>trên</a:t>
            </a:r>
            <a:r>
              <a:rPr lang="en-US" sz="2000" dirty="0">
                <a:solidFill>
                  <a:schemeClr val="tx1"/>
                </a:solidFill>
              </a:rPr>
              <a:t> </a:t>
            </a:r>
            <a:r>
              <a:rPr lang="en-US" sz="2000" dirty="0" err="1">
                <a:solidFill>
                  <a:schemeClr val="tx1"/>
                </a:solidFill>
              </a:rPr>
              <a:t>nhãn</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endParaRPr lang="en-US" sz="2000" dirty="0">
              <a:solidFill>
                <a:schemeClr val="tx1"/>
              </a:solidFill>
            </a:endParaRPr>
          </a:p>
        </p:txBody>
      </p:sp>
      <p:pic>
        <p:nvPicPr>
          <p:cNvPr id="8" name="Picture 7">
            <a:extLst>
              <a:ext uri="{FF2B5EF4-FFF2-40B4-BE49-F238E27FC236}">
                <a16:creationId xmlns:a16="http://schemas.microsoft.com/office/drawing/2014/main" id="{B57F49BB-04CC-907C-6621-AA6335AECDF9}"/>
              </a:ext>
            </a:extLst>
          </p:cNvPr>
          <p:cNvPicPr>
            <a:picLocks noChangeAspect="1"/>
          </p:cNvPicPr>
          <p:nvPr/>
        </p:nvPicPr>
        <p:blipFill>
          <a:blip r:embed="rId3"/>
          <a:stretch>
            <a:fillRect/>
          </a:stretch>
        </p:blipFill>
        <p:spPr>
          <a:xfrm>
            <a:off x="7018956" y="2542929"/>
            <a:ext cx="3587249" cy="1935715"/>
          </a:xfrm>
          <a:prstGeom prst="rect">
            <a:avLst/>
          </a:prstGeom>
        </p:spPr>
      </p:pic>
      <p:sp>
        <p:nvSpPr>
          <p:cNvPr id="9" name="AutoShape 54">
            <a:extLst>
              <a:ext uri="{FF2B5EF4-FFF2-40B4-BE49-F238E27FC236}">
                <a16:creationId xmlns:a16="http://schemas.microsoft.com/office/drawing/2014/main" id="{693F7020-233E-C3F5-1B7A-927C6E4AC67D}"/>
              </a:ext>
            </a:extLst>
          </p:cNvPr>
          <p:cNvSpPr>
            <a:spLocks noChangeArrowheads="1"/>
          </p:cNvSpPr>
          <p:nvPr/>
        </p:nvSpPr>
        <p:spPr bwMode="auto">
          <a:xfrm>
            <a:off x="709832" y="2695401"/>
            <a:ext cx="5035826" cy="1053275"/>
          </a:xfrm>
          <a:prstGeom prst="roundRect">
            <a:avLst>
              <a:gd name="adj" fmla="val 50000"/>
            </a:avLst>
          </a:prstGeom>
          <a:solidFill>
            <a:srgbClr val="00B05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buClrTx/>
            </a:pP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0" name="Title 1">
            <a:extLst>
              <a:ext uri="{FF2B5EF4-FFF2-40B4-BE49-F238E27FC236}">
                <a16:creationId xmlns:a16="http://schemas.microsoft.com/office/drawing/2014/main" id="{7DCF5343-84FD-8720-FD97-31987FE90444}"/>
              </a:ext>
            </a:extLst>
          </p:cNvPr>
          <p:cNvSpPr txBox="1">
            <a:spLocks/>
          </p:cNvSpPr>
          <p:nvPr/>
        </p:nvSpPr>
        <p:spPr>
          <a:xfrm>
            <a:off x="1637746" y="2904329"/>
            <a:ext cx="3179997" cy="541833"/>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pPr algn="ctr">
              <a:buClrTx/>
            </a:pPr>
            <a:r>
              <a:rPr lang="en-US" altLang="ko-KR" dirty="0"/>
              <a:t>h = Pout/Pin</a:t>
            </a:r>
          </a:p>
        </p:txBody>
      </p:sp>
      <p:sp>
        <p:nvSpPr>
          <p:cNvPr id="11" name="Content Placeholder 2">
            <a:extLst>
              <a:ext uri="{FF2B5EF4-FFF2-40B4-BE49-F238E27FC236}">
                <a16:creationId xmlns:a16="http://schemas.microsoft.com/office/drawing/2014/main" id="{1896674B-4266-E45C-24CC-57F0DD76E007}"/>
              </a:ext>
            </a:extLst>
          </p:cNvPr>
          <p:cNvSpPr txBox="1">
            <a:spLocks/>
          </p:cNvSpPr>
          <p:nvPr/>
        </p:nvSpPr>
        <p:spPr>
          <a:xfrm>
            <a:off x="491468" y="3879708"/>
            <a:ext cx="5801535" cy="246932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Nguyên</a:t>
            </a:r>
            <a:r>
              <a:rPr lang="en-US" sz="2000" dirty="0">
                <a:solidFill>
                  <a:schemeClr val="tx1"/>
                </a:solidFill>
              </a:rPr>
              <a:t> </a:t>
            </a:r>
            <a:r>
              <a:rPr lang="en-US" sz="2000" dirty="0" err="1">
                <a:solidFill>
                  <a:schemeClr val="tx1"/>
                </a:solidFill>
              </a:rPr>
              <a:t>nhân</a:t>
            </a:r>
            <a:r>
              <a:rPr lang="en-US" sz="2000" dirty="0">
                <a:solidFill>
                  <a:schemeClr val="tx1"/>
                </a:solidFill>
              </a:rPr>
              <a:t> </a:t>
            </a:r>
            <a:r>
              <a:rPr lang="en-US" sz="2000" dirty="0" err="1">
                <a:solidFill>
                  <a:schemeClr val="tx1"/>
                </a:solidFill>
              </a:rPr>
              <a:t>làm</a:t>
            </a:r>
            <a:r>
              <a:rPr lang="en-US" sz="2000" dirty="0">
                <a:solidFill>
                  <a:schemeClr val="tx1"/>
                </a:solidFill>
              </a:rPr>
              <a:t> </a:t>
            </a:r>
            <a:r>
              <a:rPr lang="en-US" sz="2000" dirty="0" err="1">
                <a:solidFill>
                  <a:schemeClr val="tx1"/>
                </a:solidFill>
              </a:rPr>
              <a:t>giảm</a:t>
            </a: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a:t>
            </a: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quấn</a:t>
            </a:r>
            <a:r>
              <a:rPr lang="en-US" sz="2000" dirty="0">
                <a:solidFill>
                  <a:schemeClr val="tx1"/>
                </a:solidFill>
              </a:rPr>
              <a:t> </a:t>
            </a:r>
            <a:r>
              <a:rPr lang="en-US" sz="2000" dirty="0" err="1">
                <a:solidFill>
                  <a:schemeClr val="tx1"/>
                </a:solidFill>
              </a:rPr>
              <a:t>lại</a:t>
            </a:r>
            <a:r>
              <a:rPr lang="en-US" sz="2000" dirty="0">
                <a:solidFill>
                  <a:schemeClr val="tx1"/>
                </a:solidFill>
              </a:rPr>
              <a:t> </a:t>
            </a:r>
            <a:r>
              <a:rPr lang="en-US" sz="2000" dirty="0" err="1">
                <a:solidFill>
                  <a:schemeClr val="tx1"/>
                </a:solidFill>
              </a:rPr>
              <a:t>nhiều</a:t>
            </a:r>
            <a:r>
              <a:rPr lang="en-US" sz="2000" dirty="0">
                <a:solidFill>
                  <a:schemeClr val="tx1"/>
                </a:solidFill>
              </a:rPr>
              <a:t> </a:t>
            </a:r>
            <a:r>
              <a:rPr lang="en-US" sz="2000" dirty="0" err="1">
                <a:solidFill>
                  <a:schemeClr val="tx1"/>
                </a:solidFill>
              </a:rPr>
              <a:t>lần</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chạy</a:t>
            </a:r>
            <a:r>
              <a:rPr lang="en-US" sz="2000" dirty="0">
                <a:solidFill>
                  <a:schemeClr val="tx1"/>
                </a:solidFill>
              </a:rPr>
              <a:t> non </a:t>
            </a:r>
            <a:r>
              <a:rPr lang="en-US" sz="2000" dirty="0" err="1">
                <a:solidFill>
                  <a:schemeClr val="tx1"/>
                </a:solidFill>
              </a:rPr>
              <a:t>tải</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Chế</a:t>
            </a:r>
            <a:r>
              <a:rPr lang="en-US" sz="2000" dirty="0">
                <a:solidFill>
                  <a:schemeClr val="tx1"/>
                </a:solidFill>
              </a:rPr>
              <a:t> </a:t>
            </a:r>
            <a:r>
              <a:rPr lang="en-US" sz="2000" dirty="0" err="1">
                <a:solidFill>
                  <a:schemeClr val="tx1"/>
                </a:solidFill>
              </a:rPr>
              <a:t>độ</a:t>
            </a:r>
            <a:r>
              <a:rPr lang="en-US" sz="2000" dirty="0">
                <a:solidFill>
                  <a:schemeClr val="tx1"/>
                </a:solidFill>
              </a:rPr>
              <a:t> </a:t>
            </a:r>
            <a:r>
              <a:rPr lang="en-US" sz="2000" dirty="0" err="1">
                <a:solidFill>
                  <a:schemeClr val="tx1"/>
                </a:solidFill>
              </a:rPr>
              <a:t>bảo</a:t>
            </a:r>
            <a:r>
              <a:rPr lang="en-US" sz="2000" dirty="0">
                <a:solidFill>
                  <a:schemeClr val="tx1"/>
                </a:solidFill>
              </a:rPr>
              <a:t> </a:t>
            </a:r>
            <a:r>
              <a:rPr lang="en-US" sz="2000" dirty="0" err="1">
                <a:solidFill>
                  <a:schemeClr val="tx1"/>
                </a:solidFill>
              </a:rPr>
              <a:t>trì</a:t>
            </a:r>
            <a:r>
              <a:rPr lang="en-US" sz="2000" dirty="0">
                <a:solidFill>
                  <a:schemeClr val="tx1"/>
                </a:solidFill>
              </a:rPr>
              <a:t> </a:t>
            </a:r>
            <a:r>
              <a:rPr lang="en-US" sz="2000" dirty="0" err="1">
                <a:solidFill>
                  <a:schemeClr val="tx1"/>
                </a:solidFill>
              </a:rPr>
              <a:t>không</a:t>
            </a:r>
            <a:r>
              <a:rPr lang="en-US" sz="2000" dirty="0">
                <a:solidFill>
                  <a:schemeClr val="tx1"/>
                </a:solidFill>
              </a:rPr>
              <a:t> </a:t>
            </a:r>
            <a:r>
              <a:rPr lang="en-US" sz="2000" dirty="0" err="1">
                <a:solidFill>
                  <a:schemeClr val="tx1"/>
                </a:solidFill>
              </a:rPr>
              <a:t>tốt</a:t>
            </a:r>
            <a:r>
              <a:rPr lang="en-US" sz="2000" dirty="0">
                <a:solidFill>
                  <a:schemeClr val="tx1"/>
                </a:solidFill>
              </a:rPr>
              <a:t> </a:t>
            </a:r>
          </a:p>
        </p:txBody>
      </p:sp>
      <p:sp>
        <p:nvSpPr>
          <p:cNvPr id="12" name="Content Placeholder 2">
            <a:extLst>
              <a:ext uri="{FF2B5EF4-FFF2-40B4-BE49-F238E27FC236}">
                <a16:creationId xmlns:a16="http://schemas.microsoft.com/office/drawing/2014/main" id="{E323C8CA-1491-928A-5CCB-15E3E6EE75E3}"/>
              </a:ext>
            </a:extLst>
          </p:cNvPr>
          <p:cNvSpPr txBox="1">
            <a:spLocks/>
          </p:cNvSpPr>
          <p:nvPr/>
        </p:nvSpPr>
        <p:spPr>
          <a:xfrm>
            <a:off x="6279930" y="4554292"/>
            <a:ext cx="5307019" cy="16771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Giải</a:t>
            </a:r>
            <a:r>
              <a:rPr lang="en-US" sz="2000" dirty="0">
                <a:solidFill>
                  <a:schemeClr val="tx1"/>
                </a:solidFill>
              </a:rPr>
              <a:t> </a:t>
            </a:r>
            <a:r>
              <a:rPr lang="en-US" sz="2000" dirty="0" err="1">
                <a:solidFill>
                  <a:schemeClr val="tx1"/>
                </a:solidFill>
              </a:rPr>
              <a:t>pháp</a:t>
            </a:r>
            <a:r>
              <a:rPr lang="en-US" sz="2000" dirty="0">
                <a:solidFill>
                  <a:schemeClr val="tx1"/>
                </a:solidFill>
              </a:rPr>
              <a:t> </a:t>
            </a:r>
            <a:r>
              <a:rPr lang="en-US" sz="2000" dirty="0" err="1">
                <a:solidFill>
                  <a:schemeClr val="tx1"/>
                </a:solidFill>
              </a:rPr>
              <a:t>khắc</a:t>
            </a:r>
            <a:r>
              <a:rPr lang="en-US" sz="2000" dirty="0">
                <a:solidFill>
                  <a:schemeClr val="tx1"/>
                </a:solidFill>
              </a:rPr>
              <a:t> </a:t>
            </a:r>
            <a:r>
              <a:rPr lang="en-US" sz="2000" dirty="0" err="1">
                <a:solidFill>
                  <a:schemeClr val="tx1"/>
                </a:solidFill>
              </a:rPr>
              <a:t>phục</a:t>
            </a:r>
            <a:r>
              <a:rPr lang="en-US" sz="2000" dirty="0">
                <a:solidFill>
                  <a:schemeClr val="tx1"/>
                </a:solidFill>
              </a:rPr>
              <a:t> </a:t>
            </a:r>
            <a:r>
              <a:rPr lang="en-US" sz="2000" dirty="0" err="1">
                <a:solidFill>
                  <a:schemeClr val="tx1"/>
                </a:solidFill>
              </a:rPr>
              <a:t>tổn</a:t>
            </a:r>
            <a:r>
              <a:rPr lang="en-US" sz="2000" dirty="0">
                <a:solidFill>
                  <a:schemeClr val="tx1"/>
                </a:solidFill>
              </a:rPr>
              <a:t> </a:t>
            </a:r>
            <a:r>
              <a:rPr lang="en-US" sz="2000" dirty="0" err="1">
                <a:solidFill>
                  <a:schemeClr val="tx1"/>
                </a:solidFill>
              </a:rPr>
              <a:t>thất</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a:t>
            </a: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Lựa</a:t>
            </a:r>
            <a:r>
              <a:rPr lang="en-US" sz="2000" dirty="0">
                <a:solidFill>
                  <a:schemeClr val="tx1"/>
                </a:solidFill>
              </a:rPr>
              <a:t> </a:t>
            </a:r>
            <a:r>
              <a:rPr lang="en-US" sz="2000" dirty="0" err="1">
                <a:solidFill>
                  <a:schemeClr val="tx1"/>
                </a:solidFill>
              </a:rPr>
              <a:t>chọn</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cao</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Lựa</a:t>
            </a:r>
            <a:r>
              <a:rPr lang="en-US" sz="2000" dirty="0">
                <a:solidFill>
                  <a:schemeClr val="tx1"/>
                </a:solidFill>
              </a:rPr>
              <a:t> </a:t>
            </a:r>
            <a:r>
              <a:rPr lang="en-US" sz="2000" dirty="0" err="1">
                <a:solidFill>
                  <a:schemeClr val="tx1"/>
                </a:solidFill>
              </a:rPr>
              <a:t>chộn</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mới</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Không</a:t>
            </a:r>
            <a:r>
              <a:rPr lang="en-US" sz="2000" dirty="0">
                <a:solidFill>
                  <a:schemeClr val="tx1"/>
                </a:solidFill>
              </a:rPr>
              <a:t> </a:t>
            </a:r>
            <a:r>
              <a:rPr lang="en-US" sz="2000" dirty="0" err="1">
                <a:solidFill>
                  <a:schemeClr val="tx1"/>
                </a:solidFill>
              </a:rPr>
              <a:t>quấn</a:t>
            </a:r>
            <a:r>
              <a:rPr lang="en-US" sz="2000" dirty="0">
                <a:solidFill>
                  <a:schemeClr val="tx1"/>
                </a:solidFill>
              </a:rPr>
              <a:t> </a:t>
            </a:r>
            <a:r>
              <a:rPr lang="en-US" sz="2000" dirty="0" err="1">
                <a:solidFill>
                  <a:schemeClr val="tx1"/>
                </a:solidFill>
              </a:rPr>
              <a:t>lại</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cũ</a:t>
            </a:r>
            <a:r>
              <a:rPr lang="en-US" sz="2000" dirty="0">
                <a:solidFill>
                  <a:schemeClr val="tx1"/>
                </a:solidFill>
              </a:rPr>
              <a:t> </a:t>
            </a:r>
            <a:r>
              <a:rPr lang="en-US" sz="2000" dirty="0" err="1">
                <a:solidFill>
                  <a:schemeClr val="tx1"/>
                </a:solidFill>
              </a:rPr>
              <a:t>nhiều</a:t>
            </a:r>
            <a:r>
              <a:rPr lang="en-US" sz="2000" dirty="0">
                <a:solidFill>
                  <a:schemeClr val="tx1"/>
                </a:solidFill>
              </a:rPr>
              <a:t> </a:t>
            </a:r>
            <a:r>
              <a:rPr lang="en-US" sz="2000" dirty="0" err="1">
                <a:solidFill>
                  <a:schemeClr val="tx1"/>
                </a:solidFill>
              </a:rPr>
              <a:t>lần</a:t>
            </a:r>
            <a:endParaRPr lang="en-US" sz="2000" dirty="0">
              <a:solidFill>
                <a:schemeClr val="tx1"/>
              </a:solidFill>
            </a:endParaRPr>
          </a:p>
        </p:txBody>
      </p:sp>
      <p:sp>
        <p:nvSpPr>
          <p:cNvPr id="13" name="Title 1">
            <a:extLst>
              <a:ext uri="{FF2B5EF4-FFF2-40B4-BE49-F238E27FC236}">
                <a16:creationId xmlns:a16="http://schemas.microsoft.com/office/drawing/2014/main" id="{EF8A6FEF-B4CE-4C1D-764F-3B147F06191B}"/>
              </a:ext>
            </a:extLst>
          </p:cNvPr>
          <p:cNvSpPr txBox="1">
            <a:spLocks/>
          </p:cNvSpPr>
          <p:nvPr/>
        </p:nvSpPr>
        <p:spPr>
          <a:xfrm>
            <a:off x="0" y="602698"/>
            <a:ext cx="12192000" cy="667408"/>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lnSpc>
                <a:spcPct val="85000"/>
              </a:lnSpc>
            </a:pPr>
            <a:r>
              <a:rPr lang="en-US" altLang="en-US" sz="3200" b="1">
                <a:solidFill>
                  <a:schemeClr val="accent1">
                    <a:lumMod val="50000"/>
                  </a:schemeClr>
                </a:solidFill>
                <a:latin typeface="Arial" panose="020B0604020202020204" pitchFamily="34" charset="0"/>
                <a:ea typeface="ヒラギノ角ゴ Pro W3"/>
                <a:cs typeface="Arial" panose="020B0604020202020204" pitchFamily="34" charset="0"/>
              </a:rPr>
              <a:t>Các thông số cơ bản của động cơ</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Tree>
    <p:extLst>
      <p:ext uri="{BB962C8B-B14F-4D97-AF65-F5344CB8AC3E}">
        <p14:creationId xmlns:p14="http://schemas.microsoft.com/office/powerpoint/2010/main" val="16301828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idx="4294967295"/>
          </p:nvPr>
        </p:nvSpPr>
        <p:spPr>
          <a:xfrm>
            <a:off x="416386" y="625918"/>
            <a:ext cx="11356208" cy="667408"/>
          </a:xfrm>
          <a:prstGeom prst="rect">
            <a:avLst/>
          </a:prstGeom>
        </p:spPr>
        <p:txBody>
          <a:bodyPr>
            <a:normAutofit/>
          </a:bodyPr>
          <a:lstStyle/>
          <a:p>
            <a:pPr algn="ctr" eaLnBrk="1" hangingPunct="1">
              <a:lnSpc>
                <a:spcPct val="85000"/>
              </a:lnSpc>
            </a:pP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Các</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hội</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tiết</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kiệm</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điện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cho</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động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điện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491468" y="1416066"/>
            <a:ext cx="11766461" cy="82565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Lựa</a:t>
            </a:r>
            <a:r>
              <a:rPr lang="en-US" sz="2000" dirty="0">
                <a:solidFill>
                  <a:schemeClr val="tx1"/>
                </a:solidFill>
              </a:rPr>
              <a:t> </a:t>
            </a:r>
            <a:r>
              <a:rPr lang="en-US" sz="2000" dirty="0" err="1">
                <a:solidFill>
                  <a:schemeClr val="tx1"/>
                </a:solidFill>
              </a:rPr>
              <a:t>chọn</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phù</a:t>
            </a:r>
            <a:r>
              <a:rPr lang="en-US" sz="2000" dirty="0">
                <a:solidFill>
                  <a:schemeClr val="tx1"/>
                </a:solidFill>
              </a:rPr>
              <a:t> </a:t>
            </a:r>
            <a:r>
              <a:rPr lang="en-US" sz="2000" dirty="0" err="1">
                <a:solidFill>
                  <a:schemeClr val="tx1"/>
                </a:solidFill>
              </a:rPr>
              <a:t>hợp</a:t>
            </a:r>
            <a:r>
              <a:rPr lang="en-US" sz="2000" dirty="0">
                <a:solidFill>
                  <a:schemeClr val="tx1"/>
                </a:solidFill>
              </a:rPr>
              <a:t>: </a:t>
            </a:r>
            <a:r>
              <a:rPr lang="en-US" sz="2000" dirty="0" err="1">
                <a:solidFill>
                  <a:schemeClr val="tx1"/>
                </a:solidFill>
              </a:rPr>
              <a:t>Lựa</a:t>
            </a:r>
            <a:r>
              <a:rPr lang="en-US" sz="2000" dirty="0">
                <a:solidFill>
                  <a:schemeClr val="tx1"/>
                </a:solidFill>
              </a:rPr>
              <a:t> </a:t>
            </a:r>
            <a:r>
              <a:rPr lang="en-US" sz="2000" dirty="0" err="1">
                <a:solidFill>
                  <a:schemeClr val="tx1"/>
                </a:solidFill>
              </a:rPr>
              <a:t>chọn</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có</a:t>
            </a:r>
            <a:r>
              <a:rPr lang="en-US" sz="2000" dirty="0">
                <a:solidFill>
                  <a:schemeClr val="tx1"/>
                </a:solidFill>
              </a:rPr>
              <a:t> </a:t>
            </a:r>
            <a:r>
              <a:rPr lang="en-US" sz="2000" dirty="0" err="1">
                <a:solidFill>
                  <a:schemeClr val="tx1"/>
                </a:solidFill>
              </a:rPr>
              <a:t>công</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lớn</a:t>
            </a:r>
            <a:r>
              <a:rPr lang="en-US" sz="2000" dirty="0">
                <a:solidFill>
                  <a:schemeClr val="tx1"/>
                </a:solidFill>
              </a:rPr>
              <a:t> </a:t>
            </a:r>
            <a:r>
              <a:rPr lang="en-US" sz="2000" dirty="0" err="1">
                <a:solidFill>
                  <a:schemeClr val="tx1"/>
                </a:solidFill>
              </a:rPr>
              <a:t>hơn</a:t>
            </a:r>
            <a:r>
              <a:rPr lang="en-US" sz="2000" dirty="0">
                <a:solidFill>
                  <a:schemeClr val="tx1"/>
                </a:solidFill>
              </a:rPr>
              <a:t> </a:t>
            </a:r>
            <a:r>
              <a:rPr lang="en-US" sz="2000" dirty="0" err="1">
                <a:solidFill>
                  <a:schemeClr val="tx1"/>
                </a:solidFill>
              </a:rPr>
              <a:t>nhu</a:t>
            </a:r>
            <a:r>
              <a:rPr lang="en-US" sz="2000" dirty="0">
                <a:solidFill>
                  <a:schemeClr val="tx1"/>
                </a:solidFill>
              </a:rPr>
              <a:t> </a:t>
            </a:r>
            <a:r>
              <a:rPr lang="en-US" sz="2000" dirty="0" err="1">
                <a:solidFill>
                  <a:schemeClr val="tx1"/>
                </a:solidFill>
              </a:rPr>
              <a:t>cầu</a:t>
            </a:r>
            <a:r>
              <a:rPr lang="en-US" sz="2000" dirty="0">
                <a:solidFill>
                  <a:schemeClr val="tx1"/>
                </a:solidFill>
              </a:rPr>
              <a:t> </a:t>
            </a:r>
            <a:r>
              <a:rPr lang="en-US" sz="2000" dirty="0" err="1">
                <a:solidFill>
                  <a:schemeClr val="tx1"/>
                </a:solidFill>
              </a:rPr>
              <a:t>sẽ</a:t>
            </a:r>
            <a:r>
              <a:rPr lang="en-US" sz="2000" dirty="0">
                <a:solidFill>
                  <a:schemeClr val="tx1"/>
                </a:solidFill>
              </a:rPr>
              <a:t> </a:t>
            </a:r>
            <a:r>
              <a:rPr lang="en-US" sz="2000" dirty="0" err="1">
                <a:solidFill>
                  <a:schemeClr val="tx1"/>
                </a:solidFill>
              </a:rPr>
              <a:t>làm</a:t>
            </a:r>
            <a:r>
              <a:rPr lang="en-US" sz="2000" dirty="0">
                <a:solidFill>
                  <a:schemeClr val="tx1"/>
                </a:solidFill>
              </a:rPr>
              <a:t> </a:t>
            </a:r>
            <a:r>
              <a:rPr lang="en-US" sz="2000" dirty="0" err="1">
                <a:solidFill>
                  <a:schemeClr val="tx1"/>
                </a:solidFill>
              </a:rPr>
              <a:t>giảm</a:t>
            </a: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hoạt</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endParaRPr lang="en-US" sz="2000" dirty="0">
              <a:solidFill>
                <a:schemeClr val="tx1"/>
              </a:solidFill>
            </a:endParaRPr>
          </a:p>
        </p:txBody>
      </p:sp>
      <p:pic>
        <p:nvPicPr>
          <p:cNvPr id="4" name="Picture 3">
            <a:extLst>
              <a:ext uri="{FF2B5EF4-FFF2-40B4-BE49-F238E27FC236}">
                <a16:creationId xmlns:a16="http://schemas.microsoft.com/office/drawing/2014/main" id="{403AB36E-2E6B-40F2-B750-7B93E6361601}"/>
              </a:ext>
            </a:extLst>
          </p:cNvPr>
          <p:cNvPicPr>
            <a:picLocks noChangeAspect="1"/>
          </p:cNvPicPr>
          <p:nvPr/>
        </p:nvPicPr>
        <p:blipFill>
          <a:blip r:embed="rId3"/>
          <a:stretch>
            <a:fillRect/>
          </a:stretch>
        </p:blipFill>
        <p:spPr>
          <a:xfrm>
            <a:off x="3289110" y="2094338"/>
            <a:ext cx="5610760" cy="3384449"/>
          </a:xfrm>
          <a:prstGeom prst="rect">
            <a:avLst/>
          </a:prstGeom>
        </p:spPr>
      </p:pic>
      <p:sp>
        <p:nvSpPr>
          <p:cNvPr id="5" name="Content Placeholder 2">
            <a:extLst>
              <a:ext uri="{FF2B5EF4-FFF2-40B4-BE49-F238E27FC236}">
                <a16:creationId xmlns:a16="http://schemas.microsoft.com/office/drawing/2014/main" id="{5B1AE2A5-0394-7C1F-AB86-CCF0C6C87909}"/>
              </a:ext>
            </a:extLst>
          </p:cNvPr>
          <p:cNvSpPr txBox="1">
            <a:spLocks/>
          </p:cNvSpPr>
          <p:nvPr/>
        </p:nvSpPr>
        <p:spPr>
          <a:xfrm>
            <a:off x="491468" y="5478788"/>
            <a:ext cx="11013595" cy="82565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giảm</a:t>
            </a:r>
            <a:r>
              <a:rPr lang="en-US" sz="2000" dirty="0">
                <a:solidFill>
                  <a:schemeClr val="tx1"/>
                </a:solidFill>
              </a:rPr>
              <a:t> </a:t>
            </a:r>
            <a:r>
              <a:rPr lang="en-US" sz="2000" dirty="0" err="1">
                <a:solidFill>
                  <a:schemeClr val="tx1"/>
                </a:solidFill>
              </a:rPr>
              <a:t>đáng</a:t>
            </a:r>
            <a:r>
              <a:rPr lang="en-US" sz="2000" dirty="0">
                <a:solidFill>
                  <a:schemeClr val="tx1"/>
                </a:solidFill>
              </a:rPr>
              <a:t> </a:t>
            </a:r>
            <a:r>
              <a:rPr lang="en-US" sz="2000" dirty="0" err="1">
                <a:solidFill>
                  <a:schemeClr val="tx1"/>
                </a:solidFill>
              </a:rPr>
              <a:t>kể</a:t>
            </a:r>
            <a:r>
              <a:rPr lang="en-US" sz="2000" dirty="0">
                <a:solidFill>
                  <a:schemeClr val="tx1"/>
                </a:solidFill>
              </a:rPr>
              <a:t> </a:t>
            </a:r>
            <a:r>
              <a:rPr lang="en-US" sz="2000" dirty="0" err="1">
                <a:solidFill>
                  <a:schemeClr val="tx1"/>
                </a:solidFill>
              </a:rPr>
              <a:t>khi</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vận</a:t>
            </a:r>
            <a:r>
              <a:rPr lang="en-US" sz="2000" dirty="0">
                <a:solidFill>
                  <a:schemeClr val="tx1"/>
                </a:solidFill>
              </a:rPr>
              <a:t> </a:t>
            </a:r>
            <a:r>
              <a:rPr lang="en-US" sz="2000" dirty="0" err="1">
                <a:solidFill>
                  <a:schemeClr val="tx1"/>
                </a:solidFill>
              </a:rPr>
              <a:t>hành</a:t>
            </a:r>
            <a:r>
              <a:rPr lang="en-US" sz="2000" dirty="0">
                <a:solidFill>
                  <a:schemeClr val="tx1"/>
                </a:solidFill>
              </a:rPr>
              <a:t> ở 30-40% </a:t>
            </a:r>
            <a:r>
              <a:rPr lang="en-US" sz="2000" dirty="0" err="1">
                <a:solidFill>
                  <a:schemeClr val="tx1"/>
                </a:solidFill>
              </a:rPr>
              <a:t>tải</a:t>
            </a: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mức</a:t>
            </a:r>
            <a:r>
              <a:rPr lang="en-US" sz="2000" dirty="0">
                <a:solidFill>
                  <a:schemeClr val="tx1"/>
                </a:solidFill>
              </a:rPr>
              <a:t> (non </a:t>
            </a:r>
            <a:r>
              <a:rPr lang="en-US" sz="2000" dirty="0" err="1">
                <a:solidFill>
                  <a:schemeClr val="tx1"/>
                </a:solidFill>
              </a:rPr>
              <a:t>tải</a:t>
            </a:r>
            <a:r>
              <a:rPr lang="en-US" sz="2000" dirty="0">
                <a:solidFill>
                  <a:schemeClr val="tx1"/>
                </a:solidFill>
              </a:rPr>
              <a:t>)</a:t>
            </a:r>
          </a:p>
        </p:txBody>
      </p:sp>
    </p:spTree>
    <p:extLst>
      <p:ext uri="{BB962C8B-B14F-4D97-AF65-F5344CB8AC3E}">
        <p14:creationId xmlns:p14="http://schemas.microsoft.com/office/powerpoint/2010/main" val="146467259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26667" y="1440175"/>
            <a:ext cx="11766461" cy="53195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Giảm</a:t>
            </a:r>
            <a:r>
              <a:rPr lang="en-US" sz="2000" dirty="0">
                <a:solidFill>
                  <a:schemeClr val="tx1"/>
                </a:solidFill>
              </a:rPr>
              <a:t> </a:t>
            </a:r>
            <a:r>
              <a:rPr lang="en-US" sz="2000" dirty="0" err="1">
                <a:solidFill>
                  <a:schemeClr val="tx1"/>
                </a:solidFill>
              </a:rPr>
              <a:t>thời</a:t>
            </a:r>
            <a:r>
              <a:rPr lang="en-US" sz="2000" dirty="0">
                <a:solidFill>
                  <a:schemeClr val="tx1"/>
                </a:solidFill>
              </a:rPr>
              <a:t> </a:t>
            </a:r>
            <a:r>
              <a:rPr lang="en-US" sz="2000" dirty="0" err="1">
                <a:solidFill>
                  <a:schemeClr val="tx1"/>
                </a:solidFill>
              </a:rPr>
              <a:t>gian</a:t>
            </a:r>
            <a:r>
              <a:rPr lang="en-US" sz="2000" dirty="0">
                <a:solidFill>
                  <a:schemeClr val="tx1"/>
                </a:solidFill>
              </a:rPr>
              <a:t> </a:t>
            </a:r>
            <a:r>
              <a:rPr lang="en-US" sz="2000" dirty="0" err="1">
                <a:solidFill>
                  <a:schemeClr val="tx1"/>
                </a:solidFill>
              </a:rPr>
              <a:t>hoạt</a:t>
            </a:r>
            <a:r>
              <a:rPr lang="en-US" sz="2000" dirty="0">
                <a:solidFill>
                  <a:schemeClr val="tx1"/>
                </a:solidFill>
              </a:rPr>
              <a:t> </a:t>
            </a:r>
            <a:r>
              <a:rPr lang="en-US" sz="2000" dirty="0" err="1">
                <a:solidFill>
                  <a:schemeClr val="tx1"/>
                </a:solidFill>
              </a:rPr>
              <a:t>động</a:t>
            </a:r>
            <a:r>
              <a:rPr lang="en-US" sz="2000" dirty="0">
                <a:solidFill>
                  <a:schemeClr val="tx1"/>
                </a:solidFill>
              </a:rPr>
              <a:t> non </a:t>
            </a:r>
            <a:r>
              <a:rPr lang="en-US" sz="2000" dirty="0" err="1">
                <a:solidFill>
                  <a:schemeClr val="tx1"/>
                </a:solidFill>
              </a:rPr>
              <a:t>tải</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endParaRPr lang="en-US" sz="2000" dirty="0">
              <a:solidFill>
                <a:schemeClr val="tx1"/>
              </a:solidFill>
            </a:endParaRPr>
          </a:p>
        </p:txBody>
      </p:sp>
      <p:sp>
        <p:nvSpPr>
          <p:cNvPr id="5" name="Content Placeholder 2">
            <a:extLst>
              <a:ext uri="{FF2B5EF4-FFF2-40B4-BE49-F238E27FC236}">
                <a16:creationId xmlns:a16="http://schemas.microsoft.com/office/drawing/2014/main" id="{5B1AE2A5-0394-7C1F-AB86-CCF0C6C87909}"/>
              </a:ext>
            </a:extLst>
          </p:cNvPr>
          <p:cNvSpPr txBox="1">
            <a:spLocks/>
          </p:cNvSpPr>
          <p:nvPr/>
        </p:nvSpPr>
        <p:spPr>
          <a:xfrm>
            <a:off x="526667" y="5437844"/>
            <a:ext cx="11562844" cy="82565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Xem</a:t>
            </a:r>
            <a:r>
              <a:rPr lang="en-US" sz="2000" dirty="0">
                <a:solidFill>
                  <a:schemeClr val="tx1"/>
                </a:solidFill>
              </a:rPr>
              <a:t> </a:t>
            </a:r>
            <a:r>
              <a:rPr lang="en-US" sz="2000" dirty="0" err="1">
                <a:solidFill>
                  <a:schemeClr val="tx1"/>
                </a:solidFill>
              </a:rPr>
              <a:t>xét</a:t>
            </a:r>
            <a:r>
              <a:rPr lang="en-US" sz="2000" dirty="0">
                <a:solidFill>
                  <a:schemeClr val="tx1"/>
                </a:solidFill>
              </a:rPr>
              <a:t> </a:t>
            </a:r>
            <a:r>
              <a:rPr lang="en-US" sz="2000" dirty="0" err="1">
                <a:solidFill>
                  <a:schemeClr val="tx1"/>
                </a:solidFill>
              </a:rPr>
              <a:t>thay</a:t>
            </a:r>
            <a:r>
              <a:rPr lang="en-US" sz="2000" dirty="0">
                <a:solidFill>
                  <a:schemeClr val="tx1"/>
                </a:solidFill>
              </a:rPr>
              <a:t> </a:t>
            </a:r>
            <a:r>
              <a:rPr lang="en-US" sz="2000" dirty="0" err="1">
                <a:solidFill>
                  <a:schemeClr val="tx1"/>
                </a:solidFill>
              </a:rPr>
              <a:t>thế</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khi</a:t>
            </a:r>
            <a:r>
              <a:rPr lang="en-US" sz="2000" dirty="0">
                <a:solidFill>
                  <a:schemeClr val="tx1"/>
                </a:solidFill>
              </a:rPr>
              <a:t> </a:t>
            </a:r>
            <a:r>
              <a:rPr lang="en-US" sz="2000" dirty="0" err="1">
                <a:solidFill>
                  <a:schemeClr val="tx1"/>
                </a:solidFill>
              </a:rPr>
              <a:t>tải</a:t>
            </a:r>
            <a:r>
              <a:rPr lang="en-US" sz="2000" dirty="0">
                <a:solidFill>
                  <a:schemeClr val="tx1"/>
                </a:solidFill>
              </a:rPr>
              <a:t> &lt;40% </a:t>
            </a:r>
            <a:r>
              <a:rPr lang="en-US" sz="2000" dirty="0" err="1">
                <a:solidFill>
                  <a:schemeClr val="tx1"/>
                </a:solidFill>
              </a:rPr>
              <a:t>công</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mức</a:t>
            </a:r>
            <a:endParaRPr lang="en-US" sz="2000" dirty="0">
              <a:solidFill>
                <a:schemeClr val="tx1"/>
              </a:solidFill>
            </a:endParaRPr>
          </a:p>
        </p:txBody>
      </p:sp>
      <p:pic>
        <p:nvPicPr>
          <p:cNvPr id="6" name="Picture 5">
            <a:extLst>
              <a:ext uri="{FF2B5EF4-FFF2-40B4-BE49-F238E27FC236}">
                <a16:creationId xmlns:a16="http://schemas.microsoft.com/office/drawing/2014/main" id="{FBE83E97-FFAD-ED30-09B7-B822E4914F55}"/>
              </a:ext>
            </a:extLst>
          </p:cNvPr>
          <p:cNvPicPr>
            <a:picLocks noChangeAspect="1"/>
          </p:cNvPicPr>
          <p:nvPr/>
        </p:nvPicPr>
        <p:blipFill>
          <a:blip r:embed="rId3"/>
          <a:stretch>
            <a:fillRect/>
          </a:stretch>
        </p:blipFill>
        <p:spPr>
          <a:xfrm>
            <a:off x="3317816" y="2118979"/>
            <a:ext cx="5132187" cy="2950372"/>
          </a:xfrm>
          <a:prstGeom prst="rect">
            <a:avLst/>
          </a:prstGeom>
        </p:spPr>
      </p:pic>
      <p:sp>
        <p:nvSpPr>
          <p:cNvPr id="7" name="Title 1">
            <a:extLst>
              <a:ext uri="{FF2B5EF4-FFF2-40B4-BE49-F238E27FC236}">
                <a16:creationId xmlns:a16="http://schemas.microsoft.com/office/drawing/2014/main" id="{EF8A6FEF-B4CE-4C1D-764F-3B147F06191B}"/>
              </a:ext>
            </a:extLst>
          </p:cNvPr>
          <p:cNvSpPr txBox="1">
            <a:spLocks/>
          </p:cNvSpPr>
          <p:nvPr/>
        </p:nvSpPr>
        <p:spPr>
          <a:xfrm>
            <a:off x="416386" y="625918"/>
            <a:ext cx="11356208" cy="667408"/>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lnSpc>
                <a:spcPct val="85000"/>
              </a:lnSpc>
            </a:pPr>
            <a:r>
              <a:rPr lang="en-US" altLang="en-US" sz="3200" b="1">
                <a:solidFill>
                  <a:schemeClr val="accent1">
                    <a:lumMod val="50000"/>
                  </a:schemeClr>
                </a:solidFill>
                <a:latin typeface="Arial" panose="020B0604020202020204" pitchFamily="34" charset="0"/>
                <a:ea typeface="ヒラギノ角ゴ Pro W3"/>
                <a:cs typeface="Arial" panose="020B0604020202020204" pitchFamily="34" charset="0"/>
              </a:rPr>
              <a:t>Các cơ hội tiết kiệm điện cho động cơ điện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Tree>
    <p:extLst>
      <p:ext uri="{BB962C8B-B14F-4D97-AF65-F5344CB8AC3E}">
        <p14:creationId xmlns:p14="http://schemas.microsoft.com/office/powerpoint/2010/main" val="344822125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a:extLst>
              <a:ext uri="{FF2B5EF4-FFF2-40B4-BE49-F238E27FC236}">
                <a16:creationId xmlns:a16="http://schemas.microsoft.com/office/drawing/2014/main" id="{700D0EB1-6916-845D-C93D-E1514A7AE797}"/>
              </a:ext>
            </a:extLst>
          </p:cNvPr>
          <p:cNvSpPr>
            <a:spLocks noGrp="1"/>
          </p:cNvSpPr>
          <p:nvPr>
            <p:ph idx="4294967295"/>
          </p:nvPr>
        </p:nvSpPr>
        <p:spPr>
          <a:xfrm>
            <a:off x="539819" y="511766"/>
            <a:ext cx="11019835" cy="631568"/>
          </a:xfrm>
          <a:prstGeom prst="rect">
            <a:avLst/>
          </a:prstGeom>
        </p:spPr>
        <p:txBody>
          <a:bodyPr>
            <a:noAutofit/>
          </a:bodyPr>
          <a:lstStyle/>
          <a:p>
            <a:pPr algn="ctr"/>
            <a:r>
              <a:rPr lang="vi-VN" altLang="en-US" sz="3200" b="1">
                <a:solidFill>
                  <a:schemeClr val="accent1">
                    <a:lumMod val="50000"/>
                  </a:schemeClr>
                </a:solidFill>
                <a:latin typeface="Arial" panose="020B0604020202020204" pitchFamily="34" charset="0"/>
                <a:ea typeface="ヒラギノ角ゴ Pro W3"/>
                <a:cs typeface="Arial" panose="020B0604020202020204" pitchFamily="34" charset="0"/>
              </a:rPr>
              <a:t>Nghiên cứu trường hợp &amp; thảo luận</a:t>
            </a:r>
            <a:endParaRPr lang="vi-VN"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6" name="Content Placeholder 2">
            <a:extLst>
              <a:ext uri="{FF2B5EF4-FFF2-40B4-BE49-F238E27FC236}">
                <a16:creationId xmlns:a16="http://schemas.microsoft.com/office/drawing/2014/main" id="{10890E8F-6B4F-A9C7-8091-DEC3DC7CCF04}"/>
              </a:ext>
            </a:extLst>
          </p:cNvPr>
          <p:cNvSpPr txBox="1">
            <a:spLocks/>
          </p:cNvSpPr>
          <p:nvPr/>
        </p:nvSpPr>
        <p:spPr>
          <a:xfrm>
            <a:off x="539819" y="1536633"/>
            <a:ext cx="11019835" cy="1892367"/>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gn="just">
              <a:buFont typeface="Arial" panose="020B0604020202020204" pitchFamily="34" charset="0"/>
              <a:buChar char="•"/>
            </a:pPr>
            <a:r>
              <a:rPr lang="vi-VN" sz="2400">
                <a:latin typeface="+mn-lt"/>
              </a:rPr>
              <a:t>Bạn có nghĩ hệ thống điện và động cơ điện trong công ty của bạn có hiệu quả không?</a:t>
            </a:r>
          </a:p>
          <a:p>
            <a:pPr marL="342900" indent="-342900" algn="just">
              <a:buFont typeface="Arial" panose="020B0604020202020204" pitchFamily="34" charset="0"/>
              <a:buChar char="•"/>
            </a:pPr>
            <a:r>
              <a:rPr lang="vi-VN" sz="2400">
                <a:latin typeface="+mn-lt"/>
              </a:rPr>
              <a:t>Vui lòng chia sẻ một câu chuyện thành công: Xem xét các trường hợp trong ngành mà các biện pháp tiết kiệm năng lượng đã dẫn đến tiết kiệm chi phí.</a:t>
            </a:r>
          </a:p>
          <a:p>
            <a:pPr marL="342900" indent="-342900" algn="just">
              <a:buFont typeface="Arial" panose="020B0604020202020204" pitchFamily="34" charset="0"/>
              <a:buChar char="•"/>
            </a:pPr>
            <a:r>
              <a:rPr lang="vi-VN" sz="2400">
                <a:latin typeface="+mn-lt"/>
              </a:rPr>
              <a:t>Xem xét thất bại: Thảo luận các trường hợp mà tình trạng kém hiệu quả vẫn tiếp diễn mặc dù đã có các biện pháp can thiệp.</a:t>
            </a:r>
            <a:endParaRPr lang="en-US" sz="2400" dirty="0">
              <a:latin typeface="+mn-lt"/>
            </a:endParaRPr>
          </a:p>
        </p:txBody>
      </p:sp>
    </p:spTree>
    <p:extLst>
      <p:ext uri="{BB962C8B-B14F-4D97-AF65-F5344CB8AC3E}">
        <p14:creationId xmlns:p14="http://schemas.microsoft.com/office/powerpoint/2010/main" val="428252789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475053" y="1573656"/>
            <a:ext cx="6124969" cy="370897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Lựa</a:t>
            </a:r>
            <a:r>
              <a:rPr lang="en-US" sz="2000" dirty="0">
                <a:solidFill>
                  <a:schemeClr val="tx1"/>
                </a:solidFill>
              </a:rPr>
              <a:t> </a:t>
            </a:r>
            <a:r>
              <a:rPr lang="en-US" sz="2000" dirty="0" err="1">
                <a:solidFill>
                  <a:schemeClr val="tx1"/>
                </a:solidFill>
              </a:rPr>
              <a:t>chọn</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cao</a:t>
            </a:r>
            <a:r>
              <a:rPr lang="en-US" sz="2000" dirty="0">
                <a:solidFill>
                  <a:schemeClr val="tx1"/>
                </a:solidFill>
              </a:rPr>
              <a:t>: </a:t>
            </a:r>
            <a:r>
              <a:rPr lang="en-US" sz="2000" dirty="0" err="1">
                <a:solidFill>
                  <a:schemeClr val="tx1"/>
                </a:solidFill>
              </a:rPr>
              <a:t>Nên</a:t>
            </a:r>
            <a:r>
              <a:rPr lang="en-US" sz="2000" dirty="0">
                <a:solidFill>
                  <a:schemeClr val="tx1"/>
                </a:solidFill>
              </a:rPr>
              <a:t> </a:t>
            </a:r>
            <a:r>
              <a:rPr lang="en-US" sz="2000" dirty="0" err="1">
                <a:solidFill>
                  <a:schemeClr val="tx1"/>
                </a:solidFill>
              </a:rPr>
              <a:t>sử</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cao</a:t>
            </a:r>
            <a:r>
              <a:rPr lang="en-US" sz="2000" dirty="0">
                <a:solidFill>
                  <a:schemeClr val="tx1"/>
                </a:solidFill>
              </a:rPr>
              <a:t> </a:t>
            </a:r>
            <a:r>
              <a:rPr lang="en-US" sz="2000" dirty="0" err="1">
                <a:solidFill>
                  <a:schemeClr val="tx1"/>
                </a:solidFill>
              </a:rPr>
              <a:t>trong</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trường</a:t>
            </a:r>
            <a:r>
              <a:rPr lang="en-US" sz="2000" dirty="0">
                <a:solidFill>
                  <a:schemeClr val="tx1"/>
                </a:solidFill>
              </a:rPr>
              <a:t> </a:t>
            </a:r>
            <a:r>
              <a:rPr lang="en-US" sz="2000" dirty="0" err="1">
                <a:solidFill>
                  <a:schemeClr val="tx1"/>
                </a:solidFill>
              </a:rPr>
              <a:t>hợp</a:t>
            </a:r>
            <a:r>
              <a:rPr lang="en-US" sz="2000" dirty="0">
                <a:solidFill>
                  <a:schemeClr val="tx1"/>
                </a:solidFill>
              </a:rPr>
              <a:t> </a:t>
            </a:r>
            <a:r>
              <a:rPr lang="en-US" sz="2000" dirty="0" err="1">
                <a:solidFill>
                  <a:schemeClr val="tx1"/>
                </a:solidFill>
              </a:rPr>
              <a:t>sau</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Lắp</a:t>
            </a:r>
            <a:r>
              <a:rPr lang="en-US" sz="2000" dirty="0">
                <a:solidFill>
                  <a:schemeClr val="tx1"/>
                </a:solidFill>
              </a:rPr>
              <a:t> </a:t>
            </a:r>
            <a:r>
              <a:rPr lang="en-US" sz="2000" dirty="0" err="1">
                <a:solidFill>
                  <a:schemeClr val="tx1"/>
                </a:solidFill>
              </a:rPr>
              <a:t>đặt</a:t>
            </a:r>
            <a:r>
              <a:rPr lang="en-US" sz="2000" dirty="0">
                <a:solidFill>
                  <a:schemeClr val="tx1"/>
                </a:solidFill>
              </a:rPr>
              <a:t> </a:t>
            </a:r>
            <a:r>
              <a:rPr lang="en-US" sz="2000" dirty="0" err="1">
                <a:solidFill>
                  <a:schemeClr val="tx1"/>
                </a:solidFill>
              </a:rPr>
              <a:t>thiết</a:t>
            </a:r>
            <a:r>
              <a:rPr lang="en-US" sz="2000" dirty="0">
                <a:solidFill>
                  <a:schemeClr val="tx1"/>
                </a:solidFill>
              </a:rPr>
              <a:t> </a:t>
            </a:r>
            <a:r>
              <a:rPr lang="en-US" sz="2000" dirty="0" err="1">
                <a:solidFill>
                  <a:schemeClr val="tx1"/>
                </a:solidFill>
              </a:rPr>
              <a:t>bị</a:t>
            </a:r>
            <a:r>
              <a:rPr lang="en-US" sz="2000" dirty="0">
                <a:solidFill>
                  <a:schemeClr val="tx1"/>
                </a:solidFill>
              </a:rPr>
              <a:t> </a:t>
            </a:r>
            <a:r>
              <a:rPr lang="en-US" sz="2000" dirty="0" err="1">
                <a:solidFill>
                  <a:schemeClr val="tx1"/>
                </a:solidFill>
              </a:rPr>
              <a:t>mới</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Có</a:t>
            </a:r>
            <a:r>
              <a:rPr lang="en-US" sz="2000" dirty="0">
                <a:solidFill>
                  <a:schemeClr val="tx1"/>
                </a:solidFill>
              </a:rPr>
              <a:t> </a:t>
            </a:r>
            <a:r>
              <a:rPr lang="en-US" sz="2000" dirty="0" err="1">
                <a:solidFill>
                  <a:schemeClr val="tx1"/>
                </a:solidFill>
              </a:rPr>
              <a:t>điều</a:t>
            </a:r>
            <a:r>
              <a:rPr lang="en-US" sz="2000" dirty="0">
                <a:solidFill>
                  <a:schemeClr val="tx1"/>
                </a:solidFill>
              </a:rPr>
              <a:t> </a:t>
            </a:r>
            <a:r>
              <a:rPr lang="en-US" sz="2000" dirty="0" err="1">
                <a:solidFill>
                  <a:schemeClr val="tx1"/>
                </a:solidFill>
              </a:rPr>
              <a:t>chỉnh</a:t>
            </a:r>
            <a:r>
              <a:rPr lang="en-US" sz="2000" dirty="0">
                <a:solidFill>
                  <a:schemeClr val="tx1"/>
                </a:solidFill>
              </a:rPr>
              <a:t> </a:t>
            </a:r>
            <a:r>
              <a:rPr lang="en-US" sz="2000" dirty="0" err="1">
                <a:solidFill>
                  <a:schemeClr val="tx1"/>
                </a:solidFill>
              </a:rPr>
              <a:t>lớn</a:t>
            </a:r>
            <a:r>
              <a:rPr lang="en-US" sz="2000" dirty="0">
                <a:solidFill>
                  <a:schemeClr val="tx1"/>
                </a:solidFill>
              </a:rPr>
              <a:t> </a:t>
            </a:r>
            <a:r>
              <a:rPr lang="en-US" sz="2000" dirty="0" err="1">
                <a:solidFill>
                  <a:schemeClr val="tx1"/>
                </a:solidFill>
              </a:rPr>
              <a:t>về</a:t>
            </a:r>
            <a:r>
              <a:rPr lang="en-US" sz="2000" dirty="0">
                <a:solidFill>
                  <a:schemeClr val="tx1"/>
                </a:solidFill>
              </a:rPr>
              <a:t> </a:t>
            </a:r>
            <a:r>
              <a:rPr lang="en-US" sz="2000" dirty="0" err="1">
                <a:solidFill>
                  <a:schemeClr val="tx1"/>
                </a:solidFill>
              </a:rPr>
              <a:t>dây</a:t>
            </a:r>
            <a:r>
              <a:rPr lang="en-US" sz="2000" dirty="0">
                <a:solidFill>
                  <a:schemeClr val="tx1"/>
                </a:solidFill>
              </a:rPr>
              <a:t> </a:t>
            </a:r>
            <a:r>
              <a:rPr lang="en-US" sz="2000" dirty="0" err="1">
                <a:solidFill>
                  <a:schemeClr val="tx1"/>
                </a:solidFill>
              </a:rPr>
              <a:t>chuyền</a:t>
            </a:r>
            <a:r>
              <a:rPr lang="en-US" sz="2000" dirty="0">
                <a:solidFill>
                  <a:schemeClr val="tx1"/>
                </a:solidFill>
              </a:rPr>
              <a:t> </a:t>
            </a:r>
            <a:r>
              <a:rPr lang="en-US" sz="2000" dirty="0" err="1">
                <a:solidFill>
                  <a:schemeClr val="tx1"/>
                </a:solidFill>
              </a:rPr>
              <a:t>sản</a:t>
            </a:r>
            <a:r>
              <a:rPr lang="en-US" sz="2000" dirty="0">
                <a:solidFill>
                  <a:schemeClr val="tx1"/>
                </a:solidFill>
              </a:rPr>
              <a:t> </a:t>
            </a:r>
            <a:r>
              <a:rPr lang="en-US" sz="2000" dirty="0" err="1">
                <a:solidFill>
                  <a:schemeClr val="tx1"/>
                </a:solidFill>
              </a:rPr>
              <a:t>xuất</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Đầu</a:t>
            </a:r>
            <a:r>
              <a:rPr lang="en-US" sz="2000" dirty="0">
                <a:solidFill>
                  <a:schemeClr val="tx1"/>
                </a:solidFill>
              </a:rPr>
              <a:t> </a:t>
            </a:r>
            <a:r>
              <a:rPr lang="en-US" sz="2000" dirty="0" err="1">
                <a:solidFill>
                  <a:schemeClr val="tx1"/>
                </a:solidFill>
              </a:rPr>
              <a:t>tư</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dự</a:t>
            </a:r>
            <a:r>
              <a:rPr lang="en-US" sz="2000" dirty="0">
                <a:solidFill>
                  <a:schemeClr val="tx1"/>
                </a:solidFill>
              </a:rPr>
              <a:t> </a:t>
            </a:r>
            <a:r>
              <a:rPr lang="en-US" sz="2000" dirty="0" err="1">
                <a:solidFill>
                  <a:schemeClr val="tx1"/>
                </a:solidFill>
              </a:rPr>
              <a:t>phòng</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Thay</a:t>
            </a:r>
            <a:r>
              <a:rPr lang="en-US" sz="2000" dirty="0">
                <a:solidFill>
                  <a:schemeClr val="tx1"/>
                </a:solidFill>
              </a:rPr>
              <a:t> </a:t>
            </a:r>
            <a:r>
              <a:rPr lang="en-US" sz="2000" dirty="0" err="1">
                <a:solidFill>
                  <a:schemeClr val="tx1"/>
                </a:solidFill>
              </a:rPr>
              <a:t>vì</a:t>
            </a:r>
            <a:r>
              <a:rPr lang="en-US" sz="2000" dirty="0">
                <a:solidFill>
                  <a:schemeClr val="tx1"/>
                </a:solidFill>
              </a:rPr>
              <a:t> </a:t>
            </a:r>
            <a:r>
              <a:rPr lang="en-US" sz="2000" dirty="0" err="1">
                <a:solidFill>
                  <a:schemeClr val="tx1"/>
                </a:solidFill>
              </a:rPr>
              <a:t>quấn</a:t>
            </a:r>
            <a:r>
              <a:rPr lang="en-US" sz="2000" dirty="0">
                <a:solidFill>
                  <a:schemeClr val="tx1"/>
                </a:solidFill>
              </a:rPr>
              <a:t> </a:t>
            </a:r>
            <a:r>
              <a:rPr lang="en-US" sz="2000" dirty="0" err="1">
                <a:solidFill>
                  <a:schemeClr val="tx1"/>
                </a:solidFill>
              </a:rPr>
              <a:t>lại</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cũ</a:t>
            </a:r>
            <a:r>
              <a:rPr lang="en-US" sz="2000" dirty="0">
                <a:solidFill>
                  <a:schemeClr val="tx1"/>
                </a:solidFill>
              </a:rPr>
              <a:t> </a:t>
            </a:r>
            <a:r>
              <a:rPr lang="en-US" sz="2000" dirty="0" err="1">
                <a:solidFill>
                  <a:schemeClr val="tx1"/>
                </a:solidFill>
              </a:rPr>
              <a:t>bị</a:t>
            </a:r>
            <a:r>
              <a:rPr lang="en-US" sz="2000" dirty="0">
                <a:solidFill>
                  <a:schemeClr val="tx1"/>
                </a:solidFill>
              </a:rPr>
              <a:t> </a:t>
            </a:r>
            <a:r>
              <a:rPr lang="en-US" sz="2000" dirty="0" err="1">
                <a:solidFill>
                  <a:schemeClr val="tx1"/>
                </a:solidFill>
              </a:rPr>
              <a:t>hư</a:t>
            </a:r>
            <a:r>
              <a:rPr lang="en-US" sz="2000" dirty="0">
                <a:solidFill>
                  <a:schemeClr val="tx1"/>
                </a:solidFill>
              </a:rPr>
              <a:t>, </a:t>
            </a:r>
            <a:r>
              <a:rPr lang="en-US" sz="2000" dirty="0" err="1">
                <a:solidFill>
                  <a:schemeClr val="tx1"/>
                </a:solidFill>
              </a:rPr>
              <a:t>xem</a:t>
            </a:r>
            <a:r>
              <a:rPr lang="en-US" sz="2000" dirty="0">
                <a:solidFill>
                  <a:schemeClr val="tx1"/>
                </a:solidFill>
              </a:rPr>
              <a:t> </a:t>
            </a:r>
            <a:r>
              <a:rPr lang="en-US" sz="2000" dirty="0" err="1">
                <a:solidFill>
                  <a:schemeClr val="tx1"/>
                </a:solidFill>
              </a:rPr>
              <a:t>xét</a:t>
            </a:r>
            <a:r>
              <a:rPr lang="en-US" sz="2000" dirty="0">
                <a:solidFill>
                  <a:schemeClr val="tx1"/>
                </a:solidFill>
              </a:rPr>
              <a:t> </a:t>
            </a:r>
            <a:r>
              <a:rPr lang="en-US" sz="2000" dirty="0" err="1">
                <a:solidFill>
                  <a:schemeClr val="tx1"/>
                </a:solidFill>
              </a:rPr>
              <a:t>đầu</a:t>
            </a:r>
            <a:r>
              <a:rPr lang="en-US" sz="2000" dirty="0">
                <a:solidFill>
                  <a:schemeClr val="tx1"/>
                </a:solidFill>
              </a:rPr>
              <a:t> </a:t>
            </a:r>
            <a:r>
              <a:rPr lang="en-US" sz="2000" dirty="0" err="1">
                <a:solidFill>
                  <a:schemeClr val="tx1"/>
                </a:solidFill>
              </a:rPr>
              <a:t>tư</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hiệu</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cao</a:t>
            </a:r>
            <a:endParaRPr lang="en-US" sz="2000" dirty="0">
              <a:solidFill>
                <a:schemeClr val="tx1"/>
              </a:solidFill>
            </a:endParaRPr>
          </a:p>
        </p:txBody>
      </p:sp>
      <p:pic>
        <p:nvPicPr>
          <p:cNvPr id="4" name="Picture 3">
            <a:extLst>
              <a:ext uri="{FF2B5EF4-FFF2-40B4-BE49-F238E27FC236}">
                <a16:creationId xmlns:a16="http://schemas.microsoft.com/office/drawing/2014/main" id="{528520CF-3350-0047-5231-32865D4DD445}"/>
              </a:ext>
            </a:extLst>
          </p:cNvPr>
          <p:cNvPicPr>
            <a:picLocks noChangeAspect="1"/>
          </p:cNvPicPr>
          <p:nvPr/>
        </p:nvPicPr>
        <p:blipFill>
          <a:blip r:embed="rId3"/>
          <a:stretch>
            <a:fillRect/>
          </a:stretch>
        </p:blipFill>
        <p:spPr>
          <a:xfrm>
            <a:off x="6600022" y="1575368"/>
            <a:ext cx="5072044" cy="4140583"/>
          </a:xfrm>
          <a:prstGeom prst="rect">
            <a:avLst/>
          </a:prstGeom>
        </p:spPr>
      </p:pic>
      <p:sp>
        <p:nvSpPr>
          <p:cNvPr id="5" name="Title 1">
            <a:extLst>
              <a:ext uri="{FF2B5EF4-FFF2-40B4-BE49-F238E27FC236}">
                <a16:creationId xmlns:a16="http://schemas.microsoft.com/office/drawing/2014/main" id="{EF8A6FEF-B4CE-4C1D-764F-3B147F06191B}"/>
              </a:ext>
            </a:extLst>
          </p:cNvPr>
          <p:cNvSpPr txBox="1">
            <a:spLocks/>
          </p:cNvSpPr>
          <p:nvPr/>
        </p:nvSpPr>
        <p:spPr>
          <a:xfrm>
            <a:off x="416386" y="625918"/>
            <a:ext cx="11356208" cy="667408"/>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lnSpc>
                <a:spcPct val="85000"/>
              </a:lnSpc>
            </a:pPr>
            <a:r>
              <a:rPr lang="en-US" altLang="en-US" sz="3200" b="1">
                <a:solidFill>
                  <a:schemeClr val="accent1">
                    <a:lumMod val="50000"/>
                  </a:schemeClr>
                </a:solidFill>
                <a:latin typeface="Arial" panose="020B0604020202020204" pitchFamily="34" charset="0"/>
                <a:ea typeface="ヒラギノ角ゴ Pro W3"/>
                <a:cs typeface="Arial" panose="020B0604020202020204" pitchFamily="34" charset="0"/>
              </a:rPr>
              <a:t>Các cơ hội tiết kiệm điện cho động cơ điện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Tree>
    <p:extLst>
      <p:ext uri="{BB962C8B-B14F-4D97-AF65-F5344CB8AC3E}">
        <p14:creationId xmlns:p14="http://schemas.microsoft.com/office/powerpoint/2010/main" val="143373827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491468" y="1380928"/>
            <a:ext cx="11081834" cy="490425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ClrTx/>
            </a:pPr>
            <a:r>
              <a:rPr lang="en-US" sz="2000" dirty="0">
                <a:solidFill>
                  <a:schemeClr val="tx1"/>
                </a:solidFill>
              </a:rPr>
              <a:t> </a:t>
            </a:r>
            <a:r>
              <a:rPr lang="en-US" sz="2000" dirty="0" err="1">
                <a:solidFill>
                  <a:schemeClr val="tx1"/>
                </a:solidFill>
              </a:rPr>
              <a:t>Sử</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biến</a:t>
            </a:r>
            <a:r>
              <a:rPr lang="en-US" sz="2000" dirty="0">
                <a:solidFill>
                  <a:schemeClr val="tx1"/>
                </a:solidFill>
              </a:rPr>
              <a:t> </a:t>
            </a:r>
            <a:r>
              <a:rPr lang="en-US" sz="2000" dirty="0" err="1">
                <a:solidFill>
                  <a:schemeClr val="tx1"/>
                </a:solidFill>
              </a:rPr>
              <a:t>tần</a:t>
            </a:r>
            <a:r>
              <a:rPr lang="en-US" sz="2000" dirty="0">
                <a:solidFill>
                  <a:schemeClr val="tx1"/>
                </a:solidFill>
              </a:rPr>
              <a:t> </a:t>
            </a:r>
            <a:r>
              <a:rPr lang="en-US" sz="2000" dirty="0" err="1">
                <a:solidFill>
                  <a:schemeClr val="tx1"/>
                </a:solidFill>
              </a:rPr>
              <a:t>điều</a:t>
            </a:r>
            <a:r>
              <a:rPr lang="en-US" sz="2000" dirty="0">
                <a:solidFill>
                  <a:schemeClr val="tx1"/>
                </a:solidFill>
              </a:rPr>
              <a:t> </a:t>
            </a:r>
            <a:r>
              <a:rPr lang="en-US" sz="2000" dirty="0" err="1">
                <a:solidFill>
                  <a:schemeClr val="tx1"/>
                </a:solidFill>
              </a:rPr>
              <a:t>khiển</a:t>
            </a:r>
            <a:r>
              <a:rPr lang="en-US" sz="2000" dirty="0">
                <a:solidFill>
                  <a:schemeClr val="tx1"/>
                </a:solidFill>
              </a:rPr>
              <a:t> </a:t>
            </a:r>
            <a:r>
              <a:rPr lang="en-US" sz="2000" dirty="0" err="1">
                <a:solidFill>
                  <a:schemeClr val="tx1"/>
                </a:solidFill>
              </a:rPr>
              <a:t>tốc</a:t>
            </a:r>
            <a:r>
              <a:rPr lang="en-US" sz="2000" dirty="0">
                <a:solidFill>
                  <a:schemeClr val="tx1"/>
                </a:solidFill>
              </a:rPr>
              <a:t> </a:t>
            </a:r>
            <a:r>
              <a:rPr lang="en-US" sz="2000" dirty="0" err="1">
                <a:solidFill>
                  <a:schemeClr val="tx1"/>
                </a:solidFill>
              </a:rPr>
              <a:t>độ</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Bộ</a:t>
            </a:r>
            <a:r>
              <a:rPr lang="en-US" sz="2000" dirty="0">
                <a:solidFill>
                  <a:schemeClr val="tx1"/>
                </a:solidFill>
              </a:rPr>
              <a:t> </a:t>
            </a:r>
            <a:r>
              <a:rPr lang="en-US" sz="2000" dirty="0" err="1">
                <a:solidFill>
                  <a:schemeClr val="tx1"/>
                </a:solidFill>
              </a:rPr>
              <a:t>biến</a:t>
            </a:r>
            <a:r>
              <a:rPr lang="en-US" sz="2000" dirty="0">
                <a:solidFill>
                  <a:schemeClr val="tx1"/>
                </a:solidFill>
              </a:rPr>
              <a:t> </a:t>
            </a:r>
            <a:r>
              <a:rPr lang="en-US" sz="2000" dirty="0" err="1">
                <a:solidFill>
                  <a:schemeClr val="tx1"/>
                </a:solidFill>
              </a:rPr>
              <a:t>tần</a:t>
            </a:r>
            <a:r>
              <a:rPr lang="en-US" sz="2000" dirty="0">
                <a:solidFill>
                  <a:schemeClr val="tx1"/>
                </a:solidFill>
              </a:rPr>
              <a:t> </a:t>
            </a:r>
            <a:r>
              <a:rPr lang="en-US" sz="2000" dirty="0" err="1">
                <a:solidFill>
                  <a:schemeClr val="tx1"/>
                </a:solidFill>
              </a:rPr>
              <a:t>có</a:t>
            </a:r>
            <a:r>
              <a:rPr lang="en-US" sz="2000" dirty="0">
                <a:solidFill>
                  <a:schemeClr val="tx1"/>
                </a:solidFill>
              </a:rPr>
              <a:t> </a:t>
            </a:r>
            <a:r>
              <a:rPr lang="en-US" sz="2000" dirty="0" err="1">
                <a:solidFill>
                  <a:schemeClr val="tx1"/>
                </a:solidFill>
              </a:rPr>
              <a:t>tác</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điều</a:t>
            </a:r>
            <a:r>
              <a:rPr lang="en-US" sz="2000" dirty="0">
                <a:solidFill>
                  <a:schemeClr val="tx1"/>
                </a:solidFill>
              </a:rPr>
              <a:t> </a:t>
            </a:r>
            <a:r>
              <a:rPr lang="en-US" sz="2000" dirty="0" err="1">
                <a:solidFill>
                  <a:schemeClr val="tx1"/>
                </a:solidFill>
              </a:rPr>
              <a:t>chỉnh</a:t>
            </a:r>
            <a:r>
              <a:rPr lang="en-US" sz="2000" dirty="0">
                <a:solidFill>
                  <a:schemeClr val="tx1"/>
                </a:solidFill>
              </a:rPr>
              <a:t> </a:t>
            </a:r>
            <a:r>
              <a:rPr lang="en-US" sz="2000" dirty="0" err="1">
                <a:solidFill>
                  <a:schemeClr val="tx1"/>
                </a:solidFill>
              </a:rPr>
              <a:t>tốc</a:t>
            </a:r>
            <a:r>
              <a:rPr lang="en-US" sz="2000" dirty="0">
                <a:solidFill>
                  <a:schemeClr val="tx1"/>
                </a:solidFill>
              </a:rPr>
              <a:t> </a:t>
            </a:r>
            <a:r>
              <a:rPr lang="en-US" sz="2000" dirty="0" err="1">
                <a:solidFill>
                  <a:schemeClr val="tx1"/>
                </a:solidFill>
              </a:rPr>
              <a:t>độ</a:t>
            </a:r>
            <a:r>
              <a:rPr lang="en-US" sz="2000" dirty="0">
                <a:solidFill>
                  <a:schemeClr val="tx1"/>
                </a:solidFill>
              </a:rPr>
              <a:t> quay </a:t>
            </a:r>
            <a:r>
              <a:rPr lang="en-US" sz="2000" dirty="0" err="1">
                <a:solidFill>
                  <a:schemeClr val="tx1"/>
                </a:solidFill>
              </a:rPr>
              <a:t>của</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với</a:t>
            </a:r>
            <a:r>
              <a:rPr lang="en-US" sz="2000" dirty="0">
                <a:solidFill>
                  <a:schemeClr val="tx1"/>
                </a:solidFill>
              </a:rPr>
              <a:t> </a:t>
            </a:r>
            <a:r>
              <a:rPr lang="en-US" sz="2000" dirty="0" err="1">
                <a:solidFill>
                  <a:schemeClr val="tx1"/>
                </a:solidFill>
              </a:rPr>
              <a:t>sự</a:t>
            </a:r>
            <a:r>
              <a:rPr lang="en-US" sz="2000" dirty="0">
                <a:solidFill>
                  <a:schemeClr val="tx1"/>
                </a:solidFill>
              </a:rPr>
              <a:t> </a:t>
            </a:r>
            <a:r>
              <a:rPr lang="en-US" sz="2000" dirty="0" err="1">
                <a:solidFill>
                  <a:schemeClr val="tx1"/>
                </a:solidFill>
              </a:rPr>
              <a:t>biến</a:t>
            </a:r>
            <a:r>
              <a:rPr lang="en-US" sz="2000" dirty="0">
                <a:solidFill>
                  <a:schemeClr val="tx1"/>
                </a:solidFill>
              </a:rPr>
              <a:t> </a:t>
            </a:r>
            <a:r>
              <a:rPr lang="en-US" sz="2000" dirty="0" err="1">
                <a:solidFill>
                  <a:schemeClr val="tx1"/>
                </a:solidFill>
              </a:rPr>
              <a:t>đổi</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phụ</a:t>
            </a:r>
            <a:r>
              <a:rPr lang="en-US" sz="2000" dirty="0">
                <a:solidFill>
                  <a:schemeClr val="tx1"/>
                </a:solidFill>
              </a:rPr>
              <a:t> </a:t>
            </a:r>
            <a:r>
              <a:rPr lang="en-US" sz="2000" dirty="0" err="1">
                <a:solidFill>
                  <a:schemeClr val="tx1"/>
                </a:solidFill>
              </a:rPr>
              <a:t>tải</a:t>
            </a:r>
            <a:endParaRPr lang="en-US" sz="2000" dirty="0">
              <a:solidFill>
                <a:schemeClr val="tx1"/>
              </a:solidFill>
            </a:endParaRPr>
          </a:p>
          <a:p>
            <a:pPr algn="just">
              <a:lnSpc>
                <a:spcPct val="150000"/>
              </a:lnSpc>
              <a:buClrTx/>
            </a:pPr>
            <a:r>
              <a:rPr lang="en-US" sz="2000" dirty="0">
                <a:solidFill>
                  <a:schemeClr val="tx1"/>
                </a:solidFill>
              </a:rPr>
              <a:t> </a:t>
            </a:r>
            <a:r>
              <a:rPr lang="en-US" sz="2000" dirty="0" err="1">
                <a:solidFill>
                  <a:schemeClr val="tx1"/>
                </a:solidFill>
              </a:rPr>
              <a:t>Biến</a:t>
            </a:r>
            <a:r>
              <a:rPr lang="en-US" sz="2000" dirty="0">
                <a:solidFill>
                  <a:schemeClr val="tx1"/>
                </a:solidFill>
              </a:rPr>
              <a:t> </a:t>
            </a:r>
            <a:r>
              <a:rPr lang="en-US" sz="2000" dirty="0" err="1">
                <a:solidFill>
                  <a:schemeClr val="tx1"/>
                </a:solidFill>
              </a:rPr>
              <a:t>tần</a:t>
            </a:r>
            <a:r>
              <a:rPr lang="en-US" sz="2000" dirty="0">
                <a:solidFill>
                  <a:schemeClr val="tx1"/>
                </a:solidFill>
              </a:rPr>
              <a:t> </a:t>
            </a:r>
            <a:r>
              <a:rPr lang="en-US" sz="2000" dirty="0" err="1">
                <a:solidFill>
                  <a:schemeClr val="tx1"/>
                </a:solidFill>
              </a:rPr>
              <a:t>được</a:t>
            </a:r>
            <a:r>
              <a:rPr lang="en-US" sz="2000" dirty="0">
                <a:solidFill>
                  <a:schemeClr val="tx1"/>
                </a:solidFill>
              </a:rPr>
              <a:t> </a:t>
            </a:r>
            <a:r>
              <a:rPr lang="en-US" sz="2000" dirty="0" err="1">
                <a:solidFill>
                  <a:schemeClr val="tx1"/>
                </a:solidFill>
              </a:rPr>
              <a:t>ứng</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tốt</a:t>
            </a:r>
            <a:r>
              <a:rPr lang="en-US" sz="2000" dirty="0">
                <a:solidFill>
                  <a:schemeClr val="tx1"/>
                </a:solidFill>
              </a:rPr>
              <a:t> </a:t>
            </a:r>
            <a:r>
              <a:rPr lang="en-US" sz="2000" dirty="0" err="1">
                <a:solidFill>
                  <a:schemeClr val="tx1"/>
                </a:solidFill>
              </a:rPr>
              <a:t>nhất</a:t>
            </a:r>
            <a:r>
              <a:rPr lang="en-US" sz="2000" dirty="0">
                <a:solidFill>
                  <a:schemeClr val="tx1"/>
                </a:solidFill>
              </a:rPr>
              <a:t> </a:t>
            </a:r>
            <a:r>
              <a:rPr lang="en-US" sz="2000" dirty="0" err="1">
                <a:solidFill>
                  <a:schemeClr val="tx1"/>
                </a:solidFill>
              </a:rPr>
              <a:t>trong</a:t>
            </a: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trường</a:t>
            </a:r>
            <a:r>
              <a:rPr lang="en-US" sz="2000" dirty="0">
                <a:solidFill>
                  <a:schemeClr val="tx1"/>
                </a:solidFill>
              </a:rPr>
              <a:t> </a:t>
            </a:r>
            <a:r>
              <a:rPr lang="en-US" sz="2000" dirty="0" err="1">
                <a:solidFill>
                  <a:schemeClr val="tx1"/>
                </a:solidFill>
              </a:rPr>
              <a:t>hợp</a:t>
            </a:r>
            <a:r>
              <a:rPr lang="en-US" sz="2000" dirty="0">
                <a:solidFill>
                  <a:schemeClr val="tx1"/>
                </a:solidFill>
              </a:rPr>
              <a:t> </a:t>
            </a:r>
            <a:r>
              <a:rPr lang="en-US" sz="2000" dirty="0" err="1">
                <a:solidFill>
                  <a:schemeClr val="tx1"/>
                </a:solidFill>
              </a:rPr>
              <a:t>sau</a:t>
            </a:r>
            <a:r>
              <a:rPr lang="en-US" sz="2000" dirty="0">
                <a:solidFill>
                  <a:schemeClr val="tx1"/>
                </a:solidFill>
              </a:rPr>
              <a:t>:</a:t>
            </a:r>
          </a:p>
          <a:p>
            <a:pPr algn="just">
              <a:lnSpc>
                <a:spcPct val="150000"/>
              </a:lnSpc>
              <a:buClrTx/>
              <a:buFont typeface="Wingdings" panose="05000000000000000000" pitchFamily="2" charset="2"/>
              <a:buChar char="v"/>
            </a:pPr>
            <a:r>
              <a:rPr lang="en-US" sz="2000" dirty="0">
                <a:solidFill>
                  <a:schemeClr val="tx1"/>
                </a:solidFill>
              </a:rPr>
              <a:t> Khi </a:t>
            </a:r>
            <a:r>
              <a:rPr lang="en-US" sz="2000" dirty="0" err="1">
                <a:solidFill>
                  <a:schemeClr val="tx1"/>
                </a:solidFill>
              </a:rPr>
              <a:t>có</a:t>
            </a:r>
            <a:r>
              <a:rPr lang="en-US" sz="2000" dirty="0">
                <a:solidFill>
                  <a:schemeClr val="tx1"/>
                </a:solidFill>
              </a:rPr>
              <a:t> </a:t>
            </a:r>
            <a:r>
              <a:rPr lang="en-US" sz="2000" dirty="0" err="1">
                <a:solidFill>
                  <a:schemeClr val="tx1"/>
                </a:solidFill>
              </a:rPr>
              <a:t>yêu</a:t>
            </a:r>
            <a:r>
              <a:rPr lang="en-US" sz="2000" dirty="0">
                <a:solidFill>
                  <a:schemeClr val="tx1"/>
                </a:solidFill>
              </a:rPr>
              <a:t> </a:t>
            </a:r>
            <a:r>
              <a:rPr lang="en-US" sz="2000" dirty="0" err="1">
                <a:solidFill>
                  <a:schemeClr val="tx1"/>
                </a:solidFill>
              </a:rPr>
              <a:t>cầu</a:t>
            </a:r>
            <a:r>
              <a:rPr lang="en-US" sz="2000" dirty="0">
                <a:solidFill>
                  <a:schemeClr val="tx1"/>
                </a:solidFill>
              </a:rPr>
              <a:t> </a:t>
            </a:r>
            <a:r>
              <a:rPr lang="en-US" sz="2000" dirty="0" err="1">
                <a:solidFill>
                  <a:schemeClr val="tx1"/>
                </a:solidFill>
              </a:rPr>
              <a:t>về</a:t>
            </a:r>
            <a:r>
              <a:rPr lang="en-US" sz="2000" dirty="0">
                <a:solidFill>
                  <a:schemeClr val="tx1"/>
                </a:solidFill>
              </a:rPr>
              <a:t> </a:t>
            </a:r>
            <a:r>
              <a:rPr lang="en-US" sz="2000" dirty="0" err="1">
                <a:solidFill>
                  <a:schemeClr val="tx1"/>
                </a:solidFill>
              </a:rPr>
              <a:t>thay</a:t>
            </a:r>
            <a:r>
              <a:rPr lang="en-US" sz="2000" dirty="0">
                <a:solidFill>
                  <a:schemeClr val="tx1"/>
                </a:solidFill>
              </a:rPr>
              <a:t> </a:t>
            </a:r>
            <a:r>
              <a:rPr lang="en-US" sz="2000" dirty="0" err="1">
                <a:solidFill>
                  <a:schemeClr val="tx1"/>
                </a:solidFill>
              </a:rPr>
              <a:t>đổi</a:t>
            </a:r>
            <a:r>
              <a:rPr lang="en-US" sz="2000" dirty="0">
                <a:solidFill>
                  <a:schemeClr val="tx1"/>
                </a:solidFill>
              </a:rPr>
              <a:t> </a:t>
            </a:r>
            <a:r>
              <a:rPr lang="en-US" sz="2000" dirty="0" err="1">
                <a:solidFill>
                  <a:schemeClr val="tx1"/>
                </a:solidFill>
              </a:rPr>
              <a:t>tốc</a:t>
            </a:r>
            <a:r>
              <a:rPr lang="en-US" sz="2000" dirty="0">
                <a:solidFill>
                  <a:schemeClr val="tx1"/>
                </a:solidFill>
              </a:rPr>
              <a:t> </a:t>
            </a:r>
            <a:r>
              <a:rPr lang="en-US" sz="2000" dirty="0" err="1">
                <a:solidFill>
                  <a:schemeClr val="tx1"/>
                </a:solidFill>
              </a:rPr>
              <a:t>độ</a:t>
            </a:r>
            <a:r>
              <a:rPr lang="en-US" sz="2000" dirty="0">
                <a:solidFill>
                  <a:schemeClr val="tx1"/>
                </a:solidFill>
              </a:rPr>
              <a:t>/</a:t>
            </a:r>
            <a:r>
              <a:rPr lang="en-US" sz="2000" dirty="0" err="1">
                <a:solidFill>
                  <a:schemeClr val="tx1"/>
                </a:solidFill>
              </a:rPr>
              <a:t>lưu</a:t>
            </a:r>
            <a:r>
              <a:rPr lang="en-US" sz="2000" dirty="0">
                <a:solidFill>
                  <a:schemeClr val="tx1"/>
                </a:solidFill>
              </a:rPr>
              <a:t> </a:t>
            </a:r>
            <a:r>
              <a:rPr lang="en-US" sz="2000" dirty="0" err="1">
                <a:solidFill>
                  <a:schemeClr val="tx1"/>
                </a:solidFill>
              </a:rPr>
              <a:t>lượng</a:t>
            </a:r>
            <a:r>
              <a:rPr lang="en-US" sz="2000" dirty="0">
                <a:solidFill>
                  <a:schemeClr val="tx1"/>
                </a:solidFill>
              </a:rPr>
              <a:t> </a:t>
            </a:r>
            <a:r>
              <a:rPr lang="en-US" sz="2000" dirty="0" err="1">
                <a:solidFill>
                  <a:schemeClr val="tx1"/>
                </a:solidFill>
              </a:rPr>
              <a:t>lưu</a:t>
            </a:r>
            <a:r>
              <a:rPr lang="en-US" sz="2000" dirty="0">
                <a:solidFill>
                  <a:schemeClr val="tx1"/>
                </a:solidFill>
              </a:rPr>
              <a:t> </a:t>
            </a:r>
            <a:r>
              <a:rPr lang="en-US" sz="2000" dirty="0" err="1">
                <a:solidFill>
                  <a:schemeClr val="tx1"/>
                </a:solidFill>
              </a:rPr>
              <a:t>chất</a:t>
            </a:r>
            <a:r>
              <a:rPr lang="en-US" sz="2000" dirty="0">
                <a:solidFill>
                  <a:schemeClr val="tx1"/>
                </a:solidFill>
              </a:rPr>
              <a:t>: </a:t>
            </a:r>
            <a:r>
              <a:rPr lang="en-US" sz="2000" dirty="0" err="1">
                <a:solidFill>
                  <a:schemeClr val="tx1"/>
                </a:solidFill>
              </a:rPr>
              <a:t>hệ</a:t>
            </a:r>
            <a:r>
              <a:rPr lang="en-US" sz="2000" dirty="0">
                <a:solidFill>
                  <a:schemeClr val="tx1"/>
                </a:solidFill>
              </a:rPr>
              <a:t> </a:t>
            </a:r>
            <a:r>
              <a:rPr lang="en-US" sz="2000" dirty="0" err="1">
                <a:solidFill>
                  <a:schemeClr val="tx1"/>
                </a:solidFill>
              </a:rPr>
              <a:t>thống</a:t>
            </a:r>
            <a:r>
              <a:rPr lang="en-US" sz="2000" dirty="0">
                <a:solidFill>
                  <a:schemeClr val="tx1"/>
                </a:solidFill>
              </a:rPr>
              <a:t> </a:t>
            </a:r>
            <a:r>
              <a:rPr lang="en-US" sz="2000" dirty="0" err="1">
                <a:solidFill>
                  <a:schemeClr val="tx1"/>
                </a:solidFill>
              </a:rPr>
              <a:t>có</a:t>
            </a:r>
            <a:r>
              <a:rPr lang="en-US" sz="2000" dirty="0">
                <a:solidFill>
                  <a:schemeClr val="tx1"/>
                </a:solidFill>
              </a:rPr>
              <a:t> van </a:t>
            </a:r>
            <a:r>
              <a:rPr lang="en-US" sz="2000" dirty="0" err="1">
                <a:solidFill>
                  <a:schemeClr val="tx1"/>
                </a:solidFill>
              </a:rPr>
              <a:t>tiết</a:t>
            </a:r>
            <a:r>
              <a:rPr lang="en-US" sz="2000" dirty="0">
                <a:solidFill>
                  <a:schemeClr val="tx1"/>
                </a:solidFill>
              </a:rPr>
              <a:t> </a:t>
            </a:r>
            <a:r>
              <a:rPr lang="en-US" sz="2000" dirty="0" err="1">
                <a:solidFill>
                  <a:schemeClr val="tx1"/>
                </a:solidFill>
              </a:rPr>
              <a:t>lưu</a:t>
            </a:r>
            <a:r>
              <a:rPr lang="en-US" sz="2000" dirty="0">
                <a:solidFill>
                  <a:schemeClr val="tx1"/>
                </a:solidFill>
              </a:rPr>
              <a:t>, van bypass</a:t>
            </a:r>
          </a:p>
          <a:p>
            <a:pPr algn="just">
              <a:lnSpc>
                <a:spcPct val="150000"/>
              </a:lnSpc>
              <a:buClrTx/>
              <a:buFont typeface="Wingdings" panose="05000000000000000000" pitchFamily="2" charset="2"/>
              <a:buChar char="v"/>
            </a:pPr>
            <a:r>
              <a:rPr lang="en-US" sz="2000" dirty="0">
                <a:solidFill>
                  <a:schemeClr val="tx1"/>
                </a:solidFill>
              </a:rPr>
              <a:t> Khi </a:t>
            </a:r>
            <a:r>
              <a:rPr lang="en-US" sz="2000" dirty="0" err="1">
                <a:solidFill>
                  <a:schemeClr val="tx1"/>
                </a:solidFill>
              </a:rPr>
              <a:t>công</a:t>
            </a:r>
            <a:r>
              <a:rPr lang="en-US" sz="2000" dirty="0">
                <a:solidFill>
                  <a:schemeClr val="tx1"/>
                </a:solidFill>
              </a:rPr>
              <a:t> </a:t>
            </a:r>
            <a:r>
              <a:rPr lang="en-US" sz="2000" dirty="0" err="1">
                <a:solidFill>
                  <a:schemeClr val="tx1"/>
                </a:solidFill>
              </a:rPr>
              <a:t>suất</a:t>
            </a:r>
            <a:r>
              <a:rPr lang="en-US" sz="2000" dirty="0">
                <a:solidFill>
                  <a:schemeClr val="tx1"/>
                </a:solidFill>
              </a:rPr>
              <a:t> </a:t>
            </a:r>
            <a:r>
              <a:rPr lang="en-US" sz="2000" dirty="0" err="1">
                <a:solidFill>
                  <a:schemeClr val="tx1"/>
                </a:solidFill>
              </a:rPr>
              <a:t>thiết</a:t>
            </a:r>
            <a:r>
              <a:rPr lang="en-US" sz="2000" dirty="0">
                <a:solidFill>
                  <a:schemeClr val="tx1"/>
                </a:solidFill>
              </a:rPr>
              <a:t> </a:t>
            </a:r>
            <a:r>
              <a:rPr lang="en-US" sz="2000" dirty="0" err="1">
                <a:solidFill>
                  <a:schemeClr val="tx1"/>
                </a:solidFill>
              </a:rPr>
              <a:t>bị</a:t>
            </a:r>
            <a:r>
              <a:rPr lang="en-US" sz="2000" dirty="0">
                <a:solidFill>
                  <a:schemeClr val="tx1"/>
                </a:solidFill>
              </a:rPr>
              <a:t> </a:t>
            </a:r>
            <a:r>
              <a:rPr lang="en-US" sz="2000" dirty="0" err="1">
                <a:solidFill>
                  <a:schemeClr val="tx1"/>
                </a:solidFill>
              </a:rPr>
              <a:t>lớn</a:t>
            </a:r>
            <a:r>
              <a:rPr lang="en-US" sz="2000" dirty="0">
                <a:solidFill>
                  <a:schemeClr val="tx1"/>
                </a:solidFill>
              </a:rPr>
              <a:t> </a:t>
            </a:r>
            <a:r>
              <a:rPr lang="en-US" sz="2000" dirty="0" err="1">
                <a:solidFill>
                  <a:schemeClr val="tx1"/>
                </a:solidFill>
              </a:rPr>
              <a:t>hơn</a:t>
            </a:r>
            <a:r>
              <a:rPr lang="en-US" sz="2000" dirty="0">
                <a:solidFill>
                  <a:schemeClr val="tx1"/>
                </a:solidFill>
              </a:rPr>
              <a:t> </a:t>
            </a:r>
            <a:r>
              <a:rPr lang="en-US" sz="2000" dirty="0" err="1">
                <a:solidFill>
                  <a:schemeClr val="tx1"/>
                </a:solidFill>
              </a:rPr>
              <a:t>nhiều</a:t>
            </a:r>
            <a:r>
              <a:rPr lang="en-US" sz="2000" dirty="0">
                <a:solidFill>
                  <a:schemeClr val="tx1"/>
                </a:solidFill>
              </a:rPr>
              <a:t> so </a:t>
            </a:r>
            <a:r>
              <a:rPr lang="en-US" sz="2000" dirty="0" err="1">
                <a:solidFill>
                  <a:schemeClr val="tx1"/>
                </a:solidFill>
              </a:rPr>
              <a:t>với</a:t>
            </a:r>
            <a:r>
              <a:rPr lang="en-US" sz="2000" dirty="0">
                <a:solidFill>
                  <a:schemeClr val="tx1"/>
                </a:solidFill>
              </a:rPr>
              <a:t> </a:t>
            </a:r>
            <a:r>
              <a:rPr lang="en-US" sz="2000" dirty="0" err="1">
                <a:solidFill>
                  <a:schemeClr val="tx1"/>
                </a:solidFill>
              </a:rPr>
              <a:t>dòng</a:t>
            </a:r>
            <a:r>
              <a:rPr lang="en-US" sz="2000" dirty="0">
                <a:solidFill>
                  <a:schemeClr val="tx1"/>
                </a:solidFill>
              </a:rPr>
              <a:t> </a:t>
            </a:r>
            <a:r>
              <a:rPr lang="en-US" sz="2000" dirty="0" err="1">
                <a:solidFill>
                  <a:schemeClr val="tx1"/>
                </a:solidFill>
              </a:rPr>
              <a:t>tải</a:t>
            </a:r>
            <a:r>
              <a:rPr lang="en-US" sz="2000" dirty="0">
                <a:solidFill>
                  <a:schemeClr val="tx1"/>
                </a:solidFill>
              </a:rPr>
              <a:t> </a:t>
            </a:r>
            <a:r>
              <a:rPr lang="en-US" sz="2000" dirty="0" err="1">
                <a:solidFill>
                  <a:schemeClr val="tx1"/>
                </a:solidFill>
              </a:rPr>
              <a:t>cần</a:t>
            </a:r>
            <a:r>
              <a:rPr lang="en-US" sz="2000" dirty="0">
                <a:solidFill>
                  <a:schemeClr val="tx1"/>
                </a:solidFill>
              </a:rPr>
              <a:t> </a:t>
            </a:r>
            <a:r>
              <a:rPr lang="en-US" sz="2000" dirty="0" err="1">
                <a:solidFill>
                  <a:schemeClr val="tx1"/>
                </a:solidFill>
              </a:rPr>
              <a:t>thiết</a:t>
            </a:r>
            <a:endParaRPr lang="en-US" sz="2000" dirty="0">
              <a:solidFill>
                <a:schemeClr val="tx1"/>
              </a:solidFill>
            </a:endParaRPr>
          </a:p>
          <a:p>
            <a:pPr algn="just">
              <a:lnSpc>
                <a:spcPct val="150000"/>
              </a:lnSpc>
              <a:buClrTx/>
              <a:buFont typeface="Wingdings" panose="05000000000000000000" pitchFamily="2" charset="2"/>
              <a:buChar char="v"/>
            </a:pPr>
            <a:r>
              <a:rPr lang="en-US" sz="2000" dirty="0">
                <a:solidFill>
                  <a:schemeClr val="tx1"/>
                </a:solidFill>
              </a:rPr>
              <a:t> </a:t>
            </a:r>
            <a:r>
              <a:rPr lang="en-US" sz="2000" dirty="0" err="1">
                <a:solidFill>
                  <a:schemeClr val="tx1"/>
                </a:solidFill>
              </a:rPr>
              <a:t>Hệ</a:t>
            </a:r>
            <a:r>
              <a:rPr lang="en-US" sz="2000" dirty="0">
                <a:solidFill>
                  <a:schemeClr val="tx1"/>
                </a:solidFill>
              </a:rPr>
              <a:t> </a:t>
            </a:r>
            <a:r>
              <a:rPr lang="en-US" sz="2000" dirty="0" err="1">
                <a:solidFill>
                  <a:schemeClr val="tx1"/>
                </a:solidFill>
              </a:rPr>
              <a:t>thống</a:t>
            </a:r>
            <a:r>
              <a:rPr lang="en-US" sz="2000" dirty="0">
                <a:solidFill>
                  <a:schemeClr val="tx1"/>
                </a:solidFill>
              </a:rPr>
              <a:t> </a:t>
            </a:r>
            <a:r>
              <a:rPr lang="en-US" sz="2000" dirty="0" err="1">
                <a:solidFill>
                  <a:schemeClr val="tx1"/>
                </a:solidFill>
              </a:rPr>
              <a:t>có</a:t>
            </a:r>
            <a:r>
              <a:rPr lang="en-US" sz="2000" dirty="0">
                <a:solidFill>
                  <a:schemeClr val="tx1"/>
                </a:solidFill>
              </a:rPr>
              <a:t> </a:t>
            </a:r>
            <a:r>
              <a:rPr lang="en-US" sz="2000" dirty="0" err="1">
                <a:solidFill>
                  <a:schemeClr val="tx1"/>
                </a:solidFill>
              </a:rPr>
              <a:t>dòng</a:t>
            </a:r>
            <a:r>
              <a:rPr lang="en-US" sz="2000" dirty="0">
                <a:solidFill>
                  <a:schemeClr val="tx1"/>
                </a:solidFill>
              </a:rPr>
              <a:t> </a:t>
            </a:r>
            <a:r>
              <a:rPr lang="en-US" sz="2000" dirty="0" err="1">
                <a:solidFill>
                  <a:schemeClr val="tx1"/>
                </a:solidFill>
              </a:rPr>
              <a:t>chảy</a:t>
            </a:r>
            <a:r>
              <a:rPr lang="en-US" sz="2000" dirty="0">
                <a:solidFill>
                  <a:schemeClr val="tx1"/>
                </a:solidFill>
              </a:rPr>
              <a:t> </a:t>
            </a:r>
            <a:r>
              <a:rPr lang="en-US" sz="2000" dirty="0" err="1">
                <a:solidFill>
                  <a:schemeClr val="tx1"/>
                </a:solidFill>
              </a:rPr>
              <a:t>điều</a:t>
            </a:r>
            <a:r>
              <a:rPr lang="en-US" sz="2000" dirty="0">
                <a:solidFill>
                  <a:schemeClr val="tx1"/>
                </a:solidFill>
              </a:rPr>
              <a:t> </a:t>
            </a:r>
            <a:r>
              <a:rPr lang="en-US" sz="2000" dirty="0" err="1">
                <a:solidFill>
                  <a:schemeClr val="tx1"/>
                </a:solidFill>
              </a:rPr>
              <a:t>khiển</a:t>
            </a:r>
            <a:r>
              <a:rPr lang="en-US" sz="2000" dirty="0">
                <a:solidFill>
                  <a:schemeClr val="tx1"/>
                </a:solidFill>
              </a:rPr>
              <a:t> </a:t>
            </a:r>
            <a:r>
              <a:rPr lang="en-US" sz="2000" dirty="0" err="1">
                <a:solidFill>
                  <a:schemeClr val="tx1"/>
                </a:solidFill>
              </a:rPr>
              <a:t>bật</a:t>
            </a:r>
            <a:r>
              <a:rPr lang="en-US" sz="2000" dirty="0">
                <a:solidFill>
                  <a:schemeClr val="tx1"/>
                </a:solidFill>
              </a:rPr>
              <a:t>, </a:t>
            </a:r>
            <a:r>
              <a:rPr lang="en-US" sz="2000" dirty="0" err="1">
                <a:solidFill>
                  <a:schemeClr val="tx1"/>
                </a:solidFill>
              </a:rPr>
              <a:t>tắt</a:t>
            </a:r>
            <a:r>
              <a:rPr lang="en-US" sz="2000" dirty="0">
                <a:solidFill>
                  <a:schemeClr val="tx1"/>
                </a:solidFill>
              </a:rPr>
              <a:t> </a:t>
            </a:r>
            <a:r>
              <a:rPr lang="en-US" sz="2000" dirty="0" err="1">
                <a:solidFill>
                  <a:schemeClr val="tx1"/>
                </a:solidFill>
              </a:rPr>
              <a:t>theo</a:t>
            </a:r>
            <a:r>
              <a:rPr lang="en-US" sz="2000" dirty="0">
                <a:solidFill>
                  <a:schemeClr val="tx1"/>
                </a:solidFill>
              </a:rPr>
              <a:t> chu </a:t>
            </a:r>
            <a:r>
              <a:rPr lang="en-US" sz="2000" dirty="0" err="1">
                <a:solidFill>
                  <a:schemeClr val="tx1"/>
                </a:solidFill>
              </a:rPr>
              <a:t>kỳ</a:t>
            </a:r>
            <a:endParaRPr lang="en-US" sz="2000" dirty="0">
              <a:solidFill>
                <a:schemeClr val="tx1"/>
              </a:solidFill>
            </a:endParaRPr>
          </a:p>
        </p:txBody>
      </p:sp>
      <p:sp>
        <p:nvSpPr>
          <p:cNvPr id="4" name="Title 1">
            <a:extLst>
              <a:ext uri="{FF2B5EF4-FFF2-40B4-BE49-F238E27FC236}">
                <a16:creationId xmlns:a16="http://schemas.microsoft.com/office/drawing/2014/main" id="{EF8A6FEF-B4CE-4C1D-764F-3B147F06191B}"/>
              </a:ext>
            </a:extLst>
          </p:cNvPr>
          <p:cNvSpPr txBox="1">
            <a:spLocks/>
          </p:cNvSpPr>
          <p:nvPr/>
        </p:nvSpPr>
        <p:spPr>
          <a:xfrm>
            <a:off x="416386" y="625918"/>
            <a:ext cx="11356208" cy="667408"/>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lnSpc>
                <a:spcPct val="85000"/>
              </a:lnSpc>
            </a:pPr>
            <a:r>
              <a:rPr lang="en-US" altLang="en-US" sz="3200" b="1">
                <a:solidFill>
                  <a:schemeClr val="accent1">
                    <a:lumMod val="50000"/>
                  </a:schemeClr>
                </a:solidFill>
                <a:latin typeface="Arial" panose="020B0604020202020204" pitchFamily="34" charset="0"/>
                <a:ea typeface="ヒラギノ角ゴ Pro W3"/>
                <a:cs typeface="Arial" panose="020B0604020202020204" pitchFamily="34" charset="0"/>
              </a:rPr>
              <a:t>Các cơ hội tiết kiệm điện cho động cơ điện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Tree>
    <p:extLst>
      <p:ext uri="{BB962C8B-B14F-4D97-AF65-F5344CB8AC3E}">
        <p14:creationId xmlns:p14="http://schemas.microsoft.com/office/powerpoint/2010/main" val="255715050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491468" y="1350637"/>
            <a:ext cx="11679686" cy="47940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Sử</a:t>
            </a:r>
            <a:r>
              <a:rPr lang="en-US" sz="2000" dirty="0">
                <a:solidFill>
                  <a:schemeClr val="tx1"/>
                </a:solidFill>
              </a:rPr>
              <a:t> </a:t>
            </a:r>
            <a:r>
              <a:rPr lang="en-US" sz="2000" dirty="0" err="1">
                <a:solidFill>
                  <a:schemeClr val="tx1"/>
                </a:solidFill>
              </a:rPr>
              <a:t>dụng</a:t>
            </a:r>
            <a:r>
              <a:rPr lang="en-US" sz="2000" dirty="0">
                <a:solidFill>
                  <a:schemeClr val="tx1"/>
                </a:solidFill>
              </a:rPr>
              <a:t> </a:t>
            </a:r>
            <a:r>
              <a:rPr lang="en-US" sz="2000" dirty="0" err="1">
                <a:solidFill>
                  <a:schemeClr val="tx1"/>
                </a:solidFill>
              </a:rPr>
              <a:t>truyền</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trực</a:t>
            </a:r>
            <a:r>
              <a:rPr lang="en-US" sz="2000" dirty="0">
                <a:solidFill>
                  <a:schemeClr val="tx1"/>
                </a:solidFill>
              </a:rPr>
              <a:t> </a:t>
            </a:r>
            <a:r>
              <a:rPr lang="en-US" sz="2000" dirty="0" err="1">
                <a:solidFill>
                  <a:schemeClr val="tx1"/>
                </a:solidFill>
              </a:rPr>
              <a:t>tiếp</a:t>
            </a:r>
            <a:endParaRPr lang="en-US" sz="2000" dirty="0">
              <a:solidFill>
                <a:schemeClr val="tx1"/>
              </a:solidFill>
            </a:endParaRPr>
          </a:p>
        </p:txBody>
      </p:sp>
      <p:pic>
        <p:nvPicPr>
          <p:cNvPr id="4" name="Picture 3">
            <a:extLst>
              <a:ext uri="{FF2B5EF4-FFF2-40B4-BE49-F238E27FC236}">
                <a16:creationId xmlns:a16="http://schemas.microsoft.com/office/drawing/2014/main" id="{C99303EF-12C5-B41B-8577-F60ACE2CE265}"/>
              </a:ext>
            </a:extLst>
          </p:cNvPr>
          <p:cNvPicPr>
            <a:picLocks noChangeAspect="1"/>
          </p:cNvPicPr>
          <p:nvPr/>
        </p:nvPicPr>
        <p:blipFill>
          <a:blip r:embed="rId3"/>
          <a:stretch>
            <a:fillRect/>
          </a:stretch>
        </p:blipFill>
        <p:spPr>
          <a:xfrm>
            <a:off x="2156346" y="1830040"/>
            <a:ext cx="1680662" cy="2028216"/>
          </a:xfrm>
          <a:prstGeom prst="rect">
            <a:avLst/>
          </a:prstGeom>
        </p:spPr>
      </p:pic>
      <p:pic>
        <p:nvPicPr>
          <p:cNvPr id="6" name="Picture 5">
            <a:extLst>
              <a:ext uri="{FF2B5EF4-FFF2-40B4-BE49-F238E27FC236}">
                <a16:creationId xmlns:a16="http://schemas.microsoft.com/office/drawing/2014/main" id="{5F35229B-D4B8-C161-5E89-1C094515031F}"/>
              </a:ext>
            </a:extLst>
          </p:cNvPr>
          <p:cNvPicPr>
            <a:picLocks noChangeAspect="1"/>
          </p:cNvPicPr>
          <p:nvPr/>
        </p:nvPicPr>
        <p:blipFill>
          <a:blip r:embed="rId4"/>
          <a:stretch>
            <a:fillRect/>
          </a:stretch>
        </p:blipFill>
        <p:spPr>
          <a:xfrm>
            <a:off x="2156346" y="4238259"/>
            <a:ext cx="1680662" cy="2078457"/>
          </a:xfrm>
          <a:prstGeom prst="rect">
            <a:avLst/>
          </a:prstGeom>
        </p:spPr>
      </p:pic>
      <p:pic>
        <p:nvPicPr>
          <p:cNvPr id="8" name="Picture 7">
            <a:extLst>
              <a:ext uri="{FF2B5EF4-FFF2-40B4-BE49-F238E27FC236}">
                <a16:creationId xmlns:a16="http://schemas.microsoft.com/office/drawing/2014/main" id="{BC7317A2-5FC8-8EBF-DD30-94585DC1E87A}"/>
              </a:ext>
            </a:extLst>
          </p:cNvPr>
          <p:cNvPicPr>
            <a:picLocks noChangeAspect="1"/>
          </p:cNvPicPr>
          <p:nvPr/>
        </p:nvPicPr>
        <p:blipFill>
          <a:blip r:embed="rId5"/>
          <a:stretch>
            <a:fillRect/>
          </a:stretch>
        </p:blipFill>
        <p:spPr>
          <a:xfrm>
            <a:off x="7966569" y="1554048"/>
            <a:ext cx="2948371" cy="2304208"/>
          </a:xfrm>
          <a:prstGeom prst="rect">
            <a:avLst/>
          </a:prstGeom>
        </p:spPr>
      </p:pic>
      <p:pic>
        <p:nvPicPr>
          <p:cNvPr id="10" name="Picture 9">
            <a:extLst>
              <a:ext uri="{FF2B5EF4-FFF2-40B4-BE49-F238E27FC236}">
                <a16:creationId xmlns:a16="http://schemas.microsoft.com/office/drawing/2014/main" id="{71BC5442-6EED-9254-31CB-2DEA0377585B}"/>
              </a:ext>
            </a:extLst>
          </p:cNvPr>
          <p:cNvPicPr>
            <a:picLocks noChangeAspect="1"/>
          </p:cNvPicPr>
          <p:nvPr/>
        </p:nvPicPr>
        <p:blipFill>
          <a:blip r:embed="rId6"/>
          <a:stretch>
            <a:fillRect/>
          </a:stretch>
        </p:blipFill>
        <p:spPr>
          <a:xfrm>
            <a:off x="7966568" y="4163145"/>
            <a:ext cx="2948371" cy="2605293"/>
          </a:xfrm>
          <a:prstGeom prst="rect">
            <a:avLst/>
          </a:prstGeom>
        </p:spPr>
      </p:pic>
      <p:sp>
        <p:nvSpPr>
          <p:cNvPr id="11" name="Content Placeholder 2">
            <a:extLst>
              <a:ext uri="{FF2B5EF4-FFF2-40B4-BE49-F238E27FC236}">
                <a16:creationId xmlns:a16="http://schemas.microsoft.com/office/drawing/2014/main" id="{BD78253B-D75E-DA16-7CCD-EC650CD3DF3D}"/>
              </a:ext>
            </a:extLst>
          </p:cNvPr>
          <p:cNvSpPr txBox="1">
            <a:spLocks/>
          </p:cNvSpPr>
          <p:nvPr/>
        </p:nvSpPr>
        <p:spPr>
          <a:xfrm>
            <a:off x="4088228" y="4238259"/>
            <a:ext cx="3710574" cy="85439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ClrTx/>
              <a:buNone/>
            </a:pPr>
            <a:r>
              <a:rPr lang="en-US" sz="2000" dirty="0" err="1">
                <a:solidFill>
                  <a:schemeClr val="tx1"/>
                </a:solidFill>
              </a:rPr>
              <a:t>Tiết</a:t>
            </a:r>
            <a:r>
              <a:rPr lang="en-US" sz="2000" dirty="0">
                <a:solidFill>
                  <a:schemeClr val="tx1"/>
                </a:solidFill>
              </a:rPr>
              <a:t> </a:t>
            </a:r>
            <a:r>
              <a:rPr lang="en-US" sz="2000" dirty="0" err="1">
                <a:solidFill>
                  <a:schemeClr val="tx1"/>
                </a:solidFill>
              </a:rPr>
              <a:t>kiệm</a:t>
            </a:r>
            <a:r>
              <a:rPr lang="en-US" sz="2000" dirty="0">
                <a:solidFill>
                  <a:schemeClr val="tx1"/>
                </a:solidFill>
              </a:rPr>
              <a:t>: 5-15% </a:t>
            </a:r>
            <a:r>
              <a:rPr lang="en-US" sz="2000" dirty="0" err="1">
                <a:solidFill>
                  <a:schemeClr val="tx1"/>
                </a:solidFill>
              </a:rPr>
              <a:t>điện</a:t>
            </a:r>
            <a:r>
              <a:rPr lang="en-US" sz="2000" dirty="0">
                <a:solidFill>
                  <a:schemeClr val="tx1"/>
                </a:solidFill>
              </a:rPr>
              <a:t> </a:t>
            </a:r>
            <a:r>
              <a:rPr lang="en-US" sz="2000" dirty="0" err="1">
                <a:solidFill>
                  <a:schemeClr val="tx1"/>
                </a:solidFill>
              </a:rPr>
              <a:t>năng</a:t>
            </a:r>
            <a:endParaRPr lang="en-US" sz="2000" dirty="0">
              <a:solidFill>
                <a:schemeClr val="tx1"/>
              </a:solidFill>
            </a:endParaRPr>
          </a:p>
        </p:txBody>
      </p:sp>
      <p:sp>
        <p:nvSpPr>
          <p:cNvPr id="12" name="Arrow: Right 11">
            <a:extLst>
              <a:ext uri="{FF2B5EF4-FFF2-40B4-BE49-F238E27FC236}">
                <a16:creationId xmlns:a16="http://schemas.microsoft.com/office/drawing/2014/main" id="{A351A886-773D-AA65-5C8D-B0A36C6C3511}"/>
              </a:ext>
            </a:extLst>
          </p:cNvPr>
          <p:cNvSpPr/>
          <p:nvPr/>
        </p:nvSpPr>
        <p:spPr bwMode="auto">
          <a:xfrm>
            <a:off x="4692986" y="3642884"/>
            <a:ext cx="1638325" cy="520262"/>
          </a:xfrm>
          <a:prstGeom prst="rightArrow">
            <a:avLst/>
          </a:prstGeom>
          <a:solidFill>
            <a:srgbClr val="FF000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2000" b="0" i="0" u="none" strike="noStrike" cap="none" normalizeH="0" baseline="0">
              <a:ln>
                <a:solidFill>
                  <a:srgbClr val="FF0000"/>
                </a:solidFill>
              </a:ln>
              <a:solidFill>
                <a:srgbClr val="FF0000"/>
              </a:solidFill>
              <a:effectLst/>
              <a:latin typeface="Arial" pitchFamily="-111" charset="0"/>
            </a:endParaRPr>
          </a:p>
        </p:txBody>
      </p:sp>
      <p:sp>
        <p:nvSpPr>
          <p:cNvPr id="13" name="Title 1">
            <a:extLst>
              <a:ext uri="{FF2B5EF4-FFF2-40B4-BE49-F238E27FC236}">
                <a16:creationId xmlns:a16="http://schemas.microsoft.com/office/drawing/2014/main" id="{EF8A6FEF-B4CE-4C1D-764F-3B147F06191B}"/>
              </a:ext>
            </a:extLst>
          </p:cNvPr>
          <p:cNvSpPr txBox="1">
            <a:spLocks/>
          </p:cNvSpPr>
          <p:nvPr/>
        </p:nvSpPr>
        <p:spPr>
          <a:xfrm>
            <a:off x="416386" y="625918"/>
            <a:ext cx="11356208" cy="667408"/>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lnSpc>
                <a:spcPct val="85000"/>
              </a:lnSpc>
            </a:pPr>
            <a:r>
              <a:rPr lang="en-US" altLang="en-US" sz="3200" b="1">
                <a:solidFill>
                  <a:schemeClr val="accent1">
                    <a:lumMod val="50000"/>
                  </a:schemeClr>
                </a:solidFill>
                <a:latin typeface="Arial" panose="020B0604020202020204" pitchFamily="34" charset="0"/>
                <a:ea typeface="ヒラギノ角ゴ Pro W3"/>
                <a:cs typeface="Arial" panose="020B0604020202020204" pitchFamily="34" charset="0"/>
              </a:rPr>
              <a:t>Các cơ hội tiết kiệm điện cho động cơ điện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Tree>
    <p:extLst>
      <p:ext uri="{BB962C8B-B14F-4D97-AF65-F5344CB8AC3E}">
        <p14:creationId xmlns:p14="http://schemas.microsoft.com/office/powerpoint/2010/main" val="258204716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45910" y="1452912"/>
            <a:ext cx="6946709" cy="475116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Bảo</a:t>
            </a:r>
            <a:r>
              <a:rPr lang="en-US" sz="2000" dirty="0">
                <a:solidFill>
                  <a:schemeClr val="tx1"/>
                </a:solidFill>
              </a:rPr>
              <a:t> </a:t>
            </a:r>
            <a:r>
              <a:rPr lang="en-US" sz="2000" dirty="0" err="1">
                <a:solidFill>
                  <a:schemeClr val="tx1"/>
                </a:solidFill>
              </a:rPr>
              <a:t>trì</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theo</a:t>
            </a:r>
            <a:r>
              <a:rPr lang="en-US" sz="2000" dirty="0">
                <a:solidFill>
                  <a:schemeClr val="tx1"/>
                </a:solidFill>
              </a:rPr>
              <a:t> chu </a:t>
            </a:r>
            <a:r>
              <a:rPr lang="en-US" sz="2000" dirty="0" err="1">
                <a:solidFill>
                  <a:schemeClr val="tx1"/>
                </a:solidFill>
              </a:rPr>
              <a:t>kỳ</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Theo </a:t>
            </a:r>
            <a:r>
              <a:rPr lang="en-US" sz="2000" dirty="0" err="1">
                <a:solidFill>
                  <a:schemeClr val="tx1"/>
                </a:solidFill>
              </a:rPr>
              <a:t>dõi</a:t>
            </a:r>
            <a:r>
              <a:rPr lang="en-US" sz="2000" dirty="0">
                <a:solidFill>
                  <a:schemeClr val="tx1"/>
                </a:solidFill>
              </a:rPr>
              <a:t> </a:t>
            </a:r>
            <a:r>
              <a:rPr lang="en-US" sz="2000" dirty="0" err="1">
                <a:solidFill>
                  <a:schemeClr val="tx1"/>
                </a:solidFill>
              </a:rPr>
              <a:t>tiếng</a:t>
            </a:r>
            <a:r>
              <a:rPr lang="en-US" sz="2000" dirty="0">
                <a:solidFill>
                  <a:schemeClr val="tx1"/>
                </a:solidFill>
              </a:rPr>
              <a:t> </a:t>
            </a:r>
            <a:r>
              <a:rPr lang="en-US" sz="2000" dirty="0" err="1">
                <a:solidFill>
                  <a:schemeClr val="tx1"/>
                </a:solidFill>
              </a:rPr>
              <a:t>máy</a:t>
            </a:r>
            <a:r>
              <a:rPr lang="en-US" sz="2000" dirty="0">
                <a:solidFill>
                  <a:schemeClr val="tx1"/>
                </a:solidFill>
              </a:rPr>
              <a:t> </a:t>
            </a:r>
            <a:r>
              <a:rPr lang="en-US" sz="2000" dirty="0" err="1">
                <a:solidFill>
                  <a:schemeClr val="tx1"/>
                </a:solidFill>
              </a:rPr>
              <a:t>chạy</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Kiểm</a:t>
            </a:r>
            <a:r>
              <a:rPr lang="en-US" sz="2000" dirty="0">
                <a:solidFill>
                  <a:schemeClr val="tx1"/>
                </a:solidFill>
              </a:rPr>
              <a:t> </a:t>
            </a:r>
            <a:r>
              <a:rPr lang="en-US" sz="2000" dirty="0" err="1">
                <a:solidFill>
                  <a:schemeClr val="tx1"/>
                </a:solidFill>
              </a:rPr>
              <a:t>tra</a:t>
            </a:r>
            <a:r>
              <a:rPr lang="en-US" sz="2000" dirty="0">
                <a:solidFill>
                  <a:schemeClr val="tx1"/>
                </a:solidFill>
              </a:rPr>
              <a:t> </a:t>
            </a:r>
            <a:r>
              <a:rPr lang="en-US" sz="2000" dirty="0" err="1">
                <a:solidFill>
                  <a:schemeClr val="tx1"/>
                </a:solidFill>
              </a:rPr>
              <a:t>nhiệt</a:t>
            </a:r>
            <a:r>
              <a:rPr lang="en-US" sz="2000" dirty="0">
                <a:solidFill>
                  <a:schemeClr val="tx1"/>
                </a:solidFill>
              </a:rPr>
              <a:t> </a:t>
            </a:r>
            <a:r>
              <a:rPr lang="en-US" sz="2000" dirty="0" err="1">
                <a:solidFill>
                  <a:schemeClr val="tx1"/>
                </a:solidFill>
              </a:rPr>
              <a:t>độ</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Lau </a:t>
            </a:r>
            <a:r>
              <a:rPr lang="en-US" sz="2000" dirty="0" err="1">
                <a:solidFill>
                  <a:schemeClr val="tx1"/>
                </a:solidFill>
              </a:rPr>
              <a:t>chùi</a:t>
            </a:r>
            <a:r>
              <a:rPr lang="en-US" sz="2000" dirty="0">
                <a:solidFill>
                  <a:schemeClr val="tx1"/>
                </a:solidFill>
              </a:rPr>
              <a:t> </a:t>
            </a:r>
            <a:r>
              <a:rPr lang="en-US" sz="2000" dirty="0" err="1">
                <a:solidFill>
                  <a:schemeClr val="tx1"/>
                </a:solidFill>
              </a:rPr>
              <a:t>vệ</a:t>
            </a:r>
            <a:r>
              <a:rPr lang="en-US" sz="2000" dirty="0">
                <a:solidFill>
                  <a:schemeClr val="tx1"/>
                </a:solidFill>
              </a:rPr>
              <a:t> </a:t>
            </a:r>
            <a:r>
              <a:rPr lang="en-US" sz="2000" dirty="0" err="1">
                <a:solidFill>
                  <a:schemeClr val="tx1"/>
                </a:solidFill>
              </a:rPr>
              <a:t>sinh</a:t>
            </a:r>
            <a:r>
              <a:rPr lang="en-US" sz="2000" dirty="0">
                <a:solidFill>
                  <a:schemeClr val="tx1"/>
                </a:solidFill>
              </a:rPr>
              <a:t> </a:t>
            </a:r>
            <a:r>
              <a:rPr lang="en-US" sz="2000" dirty="0" err="1">
                <a:solidFill>
                  <a:schemeClr val="tx1"/>
                </a:solidFill>
              </a:rPr>
              <a:t>bên</a:t>
            </a:r>
            <a:r>
              <a:rPr lang="en-US" sz="2000" dirty="0">
                <a:solidFill>
                  <a:schemeClr val="tx1"/>
                </a:solidFill>
              </a:rPr>
              <a:t> </a:t>
            </a:r>
            <a:r>
              <a:rPr lang="en-US" sz="2000" dirty="0" err="1">
                <a:solidFill>
                  <a:schemeClr val="tx1"/>
                </a:solidFill>
              </a:rPr>
              <a:t>ngoài</a:t>
            </a:r>
            <a:r>
              <a:rPr lang="en-US" sz="2000" dirty="0">
                <a:solidFill>
                  <a:schemeClr val="tx1"/>
                </a:solidFill>
              </a:rPr>
              <a:t> </a:t>
            </a:r>
            <a:r>
              <a:rPr lang="en-US" sz="2000" dirty="0" err="1">
                <a:solidFill>
                  <a:schemeClr val="tx1"/>
                </a:solidFill>
              </a:rPr>
              <a:t>động</a:t>
            </a:r>
            <a:r>
              <a:rPr lang="en-US" sz="2000" dirty="0">
                <a:solidFill>
                  <a:schemeClr val="tx1"/>
                </a:solidFill>
              </a:rPr>
              <a:t> </a:t>
            </a:r>
            <a:r>
              <a:rPr lang="en-US" sz="2000" dirty="0" err="1">
                <a:solidFill>
                  <a:schemeClr val="tx1"/>
                </a:solidFill>
              </a:rPr>
              <a:t>cơ</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Tra</a:t>
            </a:r>
            <a:r>
              <a:rPr lang="en-US" sz="2000" dirty="0">
                <a:solidFill>
                  <a:schemeClr val="tx1"/>
                </a:solidFill>
              </a:rPr>
              <a:t> </a:t>
            </a:r>
            <a:r>
              <a:rPr lang="en-US" sz="2000" dirty="0" err="1">
                <a:solidFill>
                  <a:schemeClr val="tx1"/>
                </a:solidFill>
              </a:rPr>
              <a:t>dầu</a:t>
            </a:r>
            <a:r>
              <a:rPr lang="en-US" sz="2000" dirty="0">
                <a:solidFill>
                  <a:schemeClr val="tx1"/>
                </a:solidFill>
              </a:rPr>
              <a:t> </a:t>
            </a:r>
            <a:r>
              <a:rPr lang="en-US" sz="2000" dirty="0" err="1">
                <a:solidFill>
                  <a:schemeClr val="tx1"/>
                </a:solidFill>
              </a:rPr>
              <a:t>nhớt</a:t>
            </a:r>
            <a:r>
              <a:rPr lang="en-US" sz="2000" dirty="0">
                <a:solidFill>
                  <a:schemeClr val="tx1"/>
                </a:solidFill>
              </a:rPr>
              <a:t> </a:t>
            </a:r>
            <a:r>
              <a:rPr lang="en-US" sz="2000" dirty="0" err="1">
                <a:solidFill>
                  <a:schemeClr val="tx1"/>
                </a:solidFill>
              </a:rPr>
              <a:t>bạc</a:t>
            </a:r>
            <a:r>
              <a:rPr lang="en-US" sz="2000" dirty="0">
                <a:solidFill>
                  <a:schemeClr val="tx1"/>
                </a:solidFill>
              </a:rPr>
              <a:t> </a:t>
            </a:r>
            <a:r>
              <a:rPr lang="en-US" sz="2000" dirty="0" err="1">
                <a:solidFill>
                  <a:schemeClr val="tx1"/>
                </a:solidFill>
              </a:rPr>
              <a:t>đạn</a:t>
            </a:r>
            <a:r>
              <a:rPr lang="en-US" sz="2000" dirty="0">
                <a:solidFill>
                  <a:schemeClr val="tx1"/>
                </a:solidFill>
              </a:rPr>
              <a:t>/ổ </a:t>
            </a:r>
            <a:r>
              <a:rPr lang="en-US" sz="2000" dirty="0" err="1">
                <a:solidFill>
                  <a:schemeClr val="tx1"/>
                </a:solidFill>
              </a:rPr>
              <a:t>trục</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Đo</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năng</a:t>
            </a:r>
            <a:r>
              <a:rPr lang="en-US" sz="2000" dirty="0">
                <a:solidFill>
                  <a:schemeClr val="tx1"/>
                </a:solidFill>
              </a:rPr>
              <a:t> </a:t>
            </a:r>
            <a:r>
              <a:rPr lang="en-US" sz="2000" dirty="0" err="1">
                <a:solidFill>
                  <a:schemeClr val="tx1"/>
                </a:solidFill>
              </a:rPr>
              <a:t>tiêu</a:t>
            </a:r>
            <a:r>
              <a:rPr lang="en-US" sz="2000" dirty="0">
                <a:solidFill>
                  <a:schemeClr val="tx1"/>
                </a:solidFill>
              </a:rPr>
              <a:t> </a:t>
            </a:r>
            <a:r>
              <a:rPr lang="en-US" sz="2000" dirty="0" err="1">
                <a:solidFill>
                  <a:schemeClr val="tx1"/>
                </a:solidFill>
              </a:rPr>
              <a:t>thụ</a:t>
            </a:r>
            <a:r>
              <a:rPr lang="en-US" sz="2000" dirty="0">
                <a:solidFill>
                  <a:schemeClr val="tx1"/>
                </a:solidFill>
              </a:rPr>
              <a:t> </a:t>
            </a: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kỳ</a:t>
            </a:r>
            <a:r>
              <a:rPr lang="en-US" sz="2000" dirty="0">
                <a:solidFill>
                  <a:schemeClr val="tx1"/>
                </a:solidFill>
              </a:rPr>
              <a:t> </a:t>
            </a:r>
            <a:r>
              <a:rPr lang="en-US" sz="2000" dirty="0" err="1">
                <a:solidFill>
                  <a:schemeClr val="tx1"/>
                </a:solidFill>
              </a:rPr>
              <a:t>bảo</a:t>
            </a:r>
            <a:r>
              <a:rPr lang="en-US" sz="2000" dirty="0">
                <a:solidFill>
                  <a:schemeClr val="tx1"/>
                </a:solidFill>
              </a:rPr>
              <a:t> </a:t>
            </a:r>
            <a:r>
              <a:rPr lang="en-US" sz="2000" dirty="0" err="1">
                <a:solidFill>
                  <a:schemeClr val="tx1"/>
                </a:solidFill>
              </a:rPr>
              <a:t>trì</a:t>
            </a:r>
            <a:r>
              <a:rPr lang="en-US" sz="2000" dirty="0">
                <a:solidFill>
                  <a:schemeClr val="tx1"/>
                </a:solidFill>
              </a:rPr>
              <a:t> </a:t>
            </a:r>
            <a:r>
              <a:rPr lang="en-US" sz="2000" dirty="0" err="1">
                <a:solidFill>
                  <a:schemeClr val="tx1"/>
                </a:solidFill>
              </a:rPr>
              <a:t>theo</a:t>
            </a:r>
            <a:r>
              <a:rPr lang="en-US" sz="2000" dirty="0">
                <a:solidFill>
                  <a:schemeClr val="tx1"/>
                </a:solidFill>
              </a:rPr>
              <a:t> </a:t>
            </a:r>
            <a:r>
              <a:rPr lang="en-US" sz="2000" dirty="0" err="1">
                <a:solidFill>
                  <a:schemeClr val="tx1"/>
                </a:solidFill>
              </a:rPr>
              <a:t>lịch</a:t>
            </a:r>
            <a:r>
              <a:rPr lang="en-US" sz="2000" dirty="0">
                <a:solidFill>
                  <a:schemeClr val="tx1"/>
                </a:solidFill>
              </a:rPr>
              <a:t> </a:t>
            </a:r>
            <a:r>
              <a:rPr lang="en-US" sz="2000" dirty="0" err="1">
                <a:solidFill>
                  <a:schemeClr val="tx1"/>
                </a:solidFill>
              </a:rPr>
              <a:t>trình</a:t>
            </a:r>
            <a:r>
              <a:rPr lang="en-US" sz="2000" dirty="0">
                <a:solidFill>
                  <a:schemeClr val="tx1"/>
                </a:solidFill>
              </a:rPr>
              <a:t> </a:t>
            </a:r>
            <a:r>
              <a:rPr lang="en-US" sz="2000" dirty="0" err="1">
                <a:solidFill>
                  <a:schemeClr val="tx1"/>
                </a:solidFill>
              </a:rPr>
              <a:t>quy</a:t>
            </a:r>
            <a:r>
              <a:rPr lang="en-US" sz="2000" dirty="0">
                <a:solidFill>
                  <a:schemeClr val="tx1"/>
                </a:solidFill>
              </a:rPr>
              <a:t> </a:t>
            </a:r>
            <a:r>
              <a:rPr lang="en-US" sz="2000" dirty="0" err="1">
                <a:solidFill>
                  <a:schemeClr val="tx1"/>
                </a:solidFill>
              </a:rPr>
              <a:t>định</a:t>
            </a:r>
            <a:endParaRPr lang="en-US" sz="2000" dirty="0">
              <a:solidFill>
                <a:schemeClr val="tx1"/>
              </a:solidFill>
            </a:endParaRPr>
          </a:p>
        </p:txBody>
      </p:sp>
      <p:pic>
        <p:nvPicPr>
          <p:cNvPr id="5" name="Picture 4">
            <a:extLst>
              <a:ext uri="{FF2B5EF4-FFF2-40B4-BE49-F238E27FC236}">
                <a16:creationId xmlns:a16="http://schemas.microsoft.com/office/drawing/2014/main" id="{0BD4CDC6-BB3A-DA2B-9D57-6AD5A9863156}"/>
              </a:ext>
            </a:extLst>
          </p:cNvPr>
          <p:cNvPicPr>
            <a:picLocks noChangeAspect="1"/>
          </p:cNvPicPr>
          <p:nvPr/>
        </p:nvPicPr>
        <p:blipFill>
          <a:blip r:embed="rId3"/>
          <a:stretch>
            <a:fillRect/>
          </a:stretch>
        </p:blipFill>
        <p:spPr>
          <a:xfrm>
            <a:off x="8147713" y="1452912"/>
            <a:ext cx="2747737" cy="2044962"/>
          </a:xfrm>
          <a:prstGeom prst="rect">
            <a:avLst/>
          </a:prstGeom>
        </p:spPr>
      </p:pic>
      <p:pic>
        <p:nvPicPr>
          <p:cNvPr id="9" name="Picture 8">
            <a:extLst>
              <a:ext uri="{FF2B5EF4-FFF2-40B4-BE49-F238E27FC236}">
                <a16:creationId xmlns:a16="http://schemas.microsoft.com/office/drawing/2014/main" id="{AC0610BC-CBEC-CCFC-EF44-29F3F03ADFF6}"/>
              </a:ext>
            </a:extLst>
          </p:cNvPr>
          <p:cNvPicPr>
            <a:picLocks noChangeAspect="1"/>
          </p:cNvPicPr>
          <p:nvPr/>
        </p:nvPicPr>
        <p:blipFill>
          <a:blip r:embed="rId4"/>
          <a:stretch>
            <a:fillRect/>
          </a:stretch>
        </p:blipFill>
        <p:spPr>
          <a:xfrm>
            <a:off x="8147713" y="3979254"/>
            <a:ext cx="2787362" cy="2253379"/>
          </a:xfrm>
          <a:prstGeom prst="rect">
            <a:avLst/>
          </a:prstGeom>
        </p:spPr>
      </p:pic>
      <p:sp>
        <p:nvSpPr>
          <p:cNvPr id="6" name="Title 1">
            <a:extLst>
              <a:ext uri="{FF2B5EF4-FFF2-40B4-BE49-F238E27FC236}">
                <a16:creationId xmlns:a16="http://schemas.microsoft.com/office/drawing/2014/main" id="{EF8A6FEF-B4CE-4C1D-764F-3B147F06191B}"/>
              </a:ext>
            </a:extLst>
          </p:cNvPr>
          <p:cNvSpPr txBox="1">
            <a:spLocks/>
          </p:cNvSpPr>
          <p:nvPr/>
        </p:nvSpPr>
        <p:spPr>
          <a:xfrm>
            <a:off x="416386" y="625918"/>
            <a:ext cx="11356208" cy="667408"/>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lnSpc>
                <a:spcPct val="85000"/>
              </a:lnSpc>
            </a:pPr>
            <a:r>
              <a:rPr lang="en-US" altLang="en-US" sz="3200" b="1">
                <a:solidFill>
                  <a:schemeClr val="accent1">
                    <a:lumMod val="50000"/>
                  </a:schemeClr>
                </a:solidFill>
                <a:latin typeface="Arial" panose="020B0604020202020204" pitchFamily="34" charset="0"/>
                <a:ea typeface="ヒラギノ角ゴ Pro W3"/>
                <a:cs typeface="Arial" panose="020B0604020202020204" pitchFamily="34" charset="0"/>
              </a:rPr>
              <a:t>Các cơ hội tiết kiệm điện cho động cơ điện</a:t>
            </a:r>
            <a:endParaRPr lang="vi-VN" altLang="en-US" sz="3200" b="1" i="1" dirty="0">
              <a:solidFill>
                <a:schemeClr val="accent1">
                  <a:lumMod val="50000"/>
                </a:schemeClr>
              </a:solidFill>
              <a:latin typeface="Tahoma" panose="020B0604030504040204" pitchFamily="34" charset="0"/>
              <a:ea typeface="ヒラギノ角ゴ Pro W3"/>
              <a:cs typeface="Tahoma" panose="020B0604030504040204" pitchFamily="34" charset="0"/>
            </a:endParaRPr>
          </a:p>
        </p:txBody>
      </p:sp>
    </p:spTree>
    <p:extLst>
      <p:ext uri="{BB962C8B-B14F-4D97-AF65-F5344CB8AC3E}">
        <p14:creationId xmlns:p14="http://schemas.microsoft.com/office/powerpoint/2010/main" val="82313632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2007F929-1100-A0B9-6790-C09F1376AF96}"/>
              </a:ext>
            </a:extLst>
          </p:cNvPr>
          <p:cNvSpPr/>
          <p:nvPr/>
        </p:nvSpPr>
        <p:spPr>
          <a:xfrm>
            <a:off x="691685" y="1473440"/>
            <a:ext cx="3689853" cy="1231900"/>
          </a:xfrm>
          <a:custGeom>
            <a:avLst/>
            <a:gdLst>
              <a:gd name="connsiteX0" fmla="*/ 0 w 3085333"/>
              <a:gd name="connsiteY0" fmla="*/ 0 h 1234133"/>
              <a:gd name="connsiteX1" fmla="*/ 2468267 w 3085333"/>
              <a:gd name="connsiteY1" fmla="*/ 0 h 1234133"/>
              <a:gd name="connsiteX2" fmla="*/ 3085333 w 3085333"/>
              <a:gd name="connsiteY2" fmla="*/ 617067 h 1234133"/>
              <a:gd name="connsiteX3" fmla="*/ 2468267 w 3085333"/>
              <a:gd name="connsiteY3" fmla="*/ 1234133 h 1234133"/>
              <a:gd name="connsiteX4" fmla="*/ 0 w 3085333"/>
              <a:gd name="connsiteY4" fmla="*/ 1234133 h 1234133"/>
              <a:gd name="connsiteX5" fmla="*/ 617067 w 3085333"/>
              <a:gd name="connsiteY5" fmla="*/ 617067 h 1234133"/>
              <a:gd name="connsiteX6" fmla="*/ 0 w 3085333"/>
              <a:gd name="connsiteY6" fmla="*/ 0 h 123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333" h="1234133">
                <a:moveTo>
                  <a:pt x="0" y="0"/>
                </a:moveTo>
                <a:lnTo>
                  <a:pt x="2468267" y="0"/>
                </a:lnTo>
                <a:lnTo>
                  <a:pt x="3085333" y="617067"/>
                </a:lnTo>
                <a:lnTo>
                  <a:pt x="2468267" y="1234133"/>
                </a:lnTo>
                <a:lnTo>
                  <a:pt x="0" y="1234133"/>
                </a:lnTo>
                <a:lnTo>
                  <a:pt x="617067" y="617067"/>
                </a:lnTo>
                <a:lnTo>
                  <a:pt x="0" y="0"/>
                </a:lnTo>
                <a:close/>
              </a:path>
            </a:pathLst>
          </a:custGeom>
          <a:solidFill>
            <a:srgbClr val="00B05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918768" tIns="32004" rIns="854759" bIns="32004" spcCol="1270" anchor="ctr"/>
          <a:lstStyle/>
          <a:p>
            <a:pPr algn="ctr" defTabSz="1066747" eaLnBrk="1" hangingPunct="1">
              <a:lnSpc>
                <a:spcPct val="110000"/>
              </a:lnSpc>
              <a:spcAft>
                <a:spcPts val="0"/>
              </a:spcAft>
              <a:defRPr/>
            </a:pP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cơ</a:t>
            </a:r>
            <a:r>
              <a:rPr lang="en-US" sz="2000" dirty="0">
                <a:solidFill>
                  <a:schemeClr val="bg1"/>
                </a:solidFill>
                <a:latin typeface="Arial" panose="020B0604020202020204" pitchFamily="34" charset="0"/>
                <a:cs typeface="Arial" panose="020B0604020202020204" pitchFamily="34" charset="0"/>
              </a:rPr>
              <a:t> 55 kW, </a:t>
            </a:r>
            <a:r>
              <a:rPr lang="en-US" sz="2000" dirty="0" err="1">
                <a:solidFill>
                  <a:schemeClr val="bg1"/>
                </a:solidFill>
                <a:latin typeface="Arial" panose="020B0604020202020204" pitchFamily="34" charset="0"/>
                <a:cs typeface="Arial" panose="020B0604020202020204" pitchFamily="34" charset="0"/>
              </a:rPr>
              <a:t>hoạt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20-40% </a:t>
            </a:r>
            <a:r>
              <a:rPr lang="en-US" sz="2000" dirty="0" err="1">
                <a:solidFill>
                  <a:schemeClr val="bg1"/>
                </a:solidFill>
                <a:latin typeface="Arial" panose="020B0604020202020204" pitchFamily="34" charset="0"/>
                <a:cs typeface="Arial" panose="020B0604020202020204" pitchFamily="34" charset="0"/>
              </a:rPr>
              <a:t>công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suất</a:t>
            </a:r>
            <a:endParaRPr lang="en-US" sz="2000" dirty="0">
              <a:solidFill>
                <a:schemeClr val="bg1"/>
              </a:solidFill>
              <a:latin typeface="Arial" panose="020B0604020202020204" pitchFamily="34" charset="0"/>
              <a:cs typeface="Arial" panose="020B0604020202020204" pitchFamily="34" charset="0"/>
            </a:endParaRPr>
          </a:p>
        </p:txBody>
      </p:sp>
      <p:sp>
        <p:nvSpPr>
          <p:cNvPr id="9" name="Freeform 8">
            <a:extLst>
              <a:ext uri="{FF2B5EF4-FFF2-40B4-BE49-F238E27FC236}">
                <a16:creationId xmlns:a16="http://schemas.microsoft.com/office/drawing/2014/main" id="{FC94DA53-91E1-DE48-90A6-C1DB916D54C8}"/>
              </a:ext>
            </a:extLst>
          </p:cNvPr>
          <p:cNvSpPr/>
          <p:nvPr/>
        </p:nvSpPr>
        <p:spPr>
          <a:xfrm>
            <a:off x="4381538" y="1473440"/>
            <a:ext cx="3689853" cy="1231900"/>
          </a:xfrm>
          <a:custGeom>
            <a:avLst/>
            <a:gdLst>
              <a:gd name="connsiteX0" fmla="*/ 0 w 3085333"/>
              <a:gd name="connsiteY0" fmla="*/ 0 h 1234133"/>
              <a:gd name="connsiteX1" fmla="*/ 2468267 w 3085333"/>
              <a:gd name="connsiteY1" fmla="*/ 0 h 1234133"/>
              <a:gd name="connsiteX2" fmla="*/ 3085333 w 3085333"/>
              <a:gd name="connsiteY2" fmla="*/ 617067 h 1234133"/>
              <a:gd name="connsiteX3" fmla="*/ 2468267 w 3085333"/>
              <a:gd name="connsiteY3" fmla="*/ 1234133 h 1234133"/>
              <a:gd name="connsiteX4" fmla="*/ 0 w 3085333"/>
              <a:gd name="connsiteY4" fmla="*/ 1234133 h 1234133"/>
              <a:gd name="connsiteX5" fmla="*/ 617067 w 3085333"/>
              <a:gd name="connsiteY5" fmla="*/ 617067 h 1234133"/>
              <a:gd name="connsiteX6" fmla="*/ 0 w 3085333"/>
              <a:gd name="connsiteY6" fmla="*/ 0 h 123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333" h="1234133">
                <a:moveTo>
                  <a:pt x="0" y="0"/>
                </a:moveTo>
                <a:lnTo>
                  <a:pt x="2468267" y="0"/>
                </a:lnTo>
                <a:lnTo>
                  <a:pt x="3085333" y="617067"/>
                </a:lnTo>
                <a:lnTo>
                  <a:pt x="2468267" y="1234133"/>
                </a:lnTo>
                <a:lnTo>
                  <a:pt x="0" y="1234133"/>
                </a:lnTo>
                <a:lnTo>
                  <a:pt x="617067" y="617067"/>
                </a:lnTo>
                <a:lnTo>
                  <a:pt x="0" y="0"/>
                </a:lnTo>
                <a:close/>
              </a:path>
            </a:pathLst>
          </a:custGeom>
          <a:solidFill>
            <a:srgbClr val="00B0F0"/>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918768" tIns="32004" rIns="854759" bIns="32004" spcCol="1270" anchor="ctr"/>
          <a:lstStyle/>
          <a:p>
            <a:pPr algn="ctr" defTabSz="1066747" eaLnBrk="1" hangingPunct="1">
              <a:lnSpc>
                <a:spcPct val="110000"/>
              </a:lnSpc>
              <a:spcAft>
                <a:spcPts val="0"/>
              </a:spcAft>
              <a:defRPr/>
            </a:pP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cơ</a:t>
            </a:r>
            <a:r>
              <a:rPr lang="en-US" sz="2000" dirty="0">
                <a:solidFill>
                  <a:schemeClr val="bg1"/>
                </a:solidFill>
                <a:latin typeface="Arial" panose="020B0604020202020204" pitchFamily="34" charset="0"/>
                <a:cs typeface="Arial" panose="020B0604020202020204" pitchFamily="34" charset="0"/>
              </a:rPr>
              <a:t> 37kW, </a:t>
            </a:r>
            <a:r>
              <a:rPr lang="en-US" sz="2000" dirty="0" err="1">
                <a:solidFill>
                  <a:schemeClr val="bg1"/>
                </a:solidFill>
                <a:latin typeface="Arial" panose="020B0604020202020204" pitchFamily="34" charset="0"/>
                <a:cs typeface="Arial" panose="020B0604020202020204" pitchFamily="34" charset="0"/>
              </a:rPr>
              <a:t>kết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hợp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sử</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dụng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tần</a:t>
            </a:r>
            <a:endParaRPr lang="en-US" sz="2000" dirty="0">
              <a:solidFill>
                <a:schemeClr val="bg1"/>
              </a:solidFill>
              <a:latin typeface="Arial" panose="020B0604020202020204" pitchFamily="34" charset="0"/>
              <a:cs typeface="Arial" panose="020B0604020202020204" pitchFamily="34" charset="0"/>
            </a:endParaRPr>
          </a:p>
        </p:txBody>
      </p:sp>
      <p:sp>
        <p:nvSpPr>
          <p:cNvPr id="10" name="Freeform 9">
            <a:extLst>
              <a:ext uri="{FF2B5EF4-FFF2-40B4-BE49-F238E27FC236}">
                <a16:creationId xmlns:a16="http://schemas.microsoft.com/office/drawing/2014/main" id="{ACC59540-CC11-7D5D-FFCD-EA46C94225F7}"/>
              </a:ext>
            </a:extLst>
          </p:cNvPr>
          <p:cNvSpPr/>
          <p:nvPr/>
        </p:nvSpPr>
        <p:spPr>
          <a:xfrm>
            <a:off x="8071391" y="1473440"/>
            <a:ext cx="3345809" cy="1231900"/>
          </a:xfrm>
          <a:custGeom>
            <a:avLst/>
            <a:gdLst>
              <a:gd name="connsiteX0" fmla="*/ 0 w 3085333"/>
              <a:gd name="connsiteY0" fmla="*/ 0 h 1234133"/>
              <a:gd name="connsiteX1" fmla="*/ 2468267 w 3085333"/>
              <a:gd name="connsiteY1" fmla="*/ 0 h 1234133"/>
              <a:gd name="connsiteX2" fmla="*/ 3085333 w 3085333"/>
              <a:gd name="connsiteY2" fmla="*/ 617067 h 1234133"/>
              <a:gd name="connsiteX3" fmla="*/ 2468267 w 3085333"/>
              <a:gd name="connsiteY3" fmla="*/ 1234133 h 1234133"/>
              <a:gd name="connsiteX4" fmla="*/ 0 w 3085333"/>
              <a:gd name="connsiteY4" fmla="*/ 1234133 h 1234133"/>
              <a:gd name="connsiteX5" fmla="*/ 617067 w 3085333"/>
              <a:gd name="connsiteY5" fmla="*/ 617067 h 1234133"/>
              <a:gd name="connsiteX6" fmla="*/ 0 w 3085333"/>
              <a:gd name="connsiteY6" fmla="*/ 0 h 123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333" h="1234133">
                <a:moveTo>
                  <a:pt x="0" y="0"/>
                </a:moveTo>
                <a:lnTo>
                  <a:pt x="2468267" y="0"/>
                </a:lnTo>
                <a:lnTo>
                  <a:pt x="3085333" y="617067"/>
                </a:lnTo>
                <a:lnTo>
                  <a:pt x="2468267" y="1234133"/>
                </a:lnTo>
                <a:lnTo>
                  <a:pt x="0" y="1234133"/>
                </a:lnTo>
                <a:lnTo>
                  <a:pt x="617067" y="617067"/>
                </a:lnTo>
                <a:lnTo>
                  <a:pt x="0" y="0"/>
                </a:lnTo>
                <a:close/>
              </a:path>
            </a:pathLst>
          </a:custGeom>
          <a:solidFill>
            <a:srgbClr val="FF0000"/>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918768" tIns="32004" rIns="854759" bIns="32004" spcCol="1270" anchor="ctr"/>
          <a:lstStyle/>
          <a:p>
            <a:pPr algn="ctr" defTabSz="1066747" eaLnBrk="1" hangingPunct="1">
              <a:lnSpc>
                <a:spcPct val="110000"/>
              </a:lnSpc>
              <a:spcAft>
                <a:spcPts val="0"/>
              </a:spcAft>
              <a:defRPr/>
            </a:pPr>
            <a:r>
              <a:rPr lang="en-US" sz="2000" dirty="0" err="1">
                <a:solidFill>
                  <a:schemeClr val="bg1"/>
                </a:solidFill>
                <a:latin typeface="Arial" panose="020B0604020202020204" pitchFamily="34" charset="0"/>
                <a:cs typeface="Arial" panose="020B0604020202020204" pitchFamily="34" charset="0"/>
              </a:rPr>
              <a:t>Giảm</a:t>
            </a:r>
            <a:r>
              <a:rPr lang="en-US" sz="2000" dirty="0">
                <a:solidFill>
                  <a:schemeClr val="bg1"/>
                </a:solidFill>
                <a:latin typeface="Arial" panose="020B0604020202020204" pitchFamily="34" charset="0"/>
                <a:cs typeface="Arial" panose="020B0604020202020204" pitchFamily="34" charset="0"/>
              </a:rPr>
              <a:t> </a:t>
            </a:r>
            <a:r>
              <a:rPr lang="en-US" sz="2000" b="1" dirty="0">
                <a:solidFill>
                  <a:schemeClr val="bg1"/>
                </a:solidFill>
                <a:latin typeface="Arial" panose="020B0604020202020204" pitchFamily="34" charset="0"/>
                <a:cs typeface="Arial" panose="020B0604020202020204" pitchFamily="34" charset="0"/>
              </a:rPr>
              <a:t>63%</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điện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năng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tiêu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thụ</a:t>
            </a:r>
            <a:endParaRPr lang="en-US" sz="2000" dirty="0">
              <a:solidFill>
                <a:schemeClr val="bg1"/>
              </a:solidFill>
              <a:latin typeface="Arial" panose="020B0604020202020204" pitchFamily="34" charset="0"/>
              <a:cs typeface="Arial" panose="020B0604020202020204" pitchFamily="34" charset="0"/>
            </a:endParaRPr>
          </a:p>
        </p:txBody>
      </p:sp>
      <p:pic>
        <p:nvPicPr>
          <p:cNvPr id="2" name="Picture 2">
            <a:extLst>
              <a:ext uri="{FF2B5EF4-FFF2-40B4-BE49-F238E27FC236}">
                <a16:creationId xmlns:a16="http://schemas.microsoft.com/office/drawing/2014/main" id="{3CB5BC8D-5894-3DBF-F3C6-0C617631A1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595" y="3275603"/>
            <a:ext cx="7759700" cy="2065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a:extLst>
              <a:ext uri="{FF2B5EF4-FFF2-40B4-BE49-F238E27FC236}">
                <a16:creationId xmlns:a16="http://schemas.microsoft.com/office/drawing/2014/main" id="{F3A4B260-7F87-3864-63F6-FFDE8C9EB9DC}"/>
              </a:ext>
            </a:extLst>
          </p:cNvPr>
          <p:cNvSpPr>
            <a:spLocks noChangeArrowheads="1"/>
          </p:cNvSpPr>
          <p:nvPr/>
        </p:nvSpPr>
        <p:spPr bwMode="auto">
          <a:xfrm>
            <a:off x="0" y="577624"/>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altLang="en-US" sz="3200" b="1" dirty="0" err="1">
                <a:solidFill>
                  <a:schemeClr val="accent1">
                    <a:lumMod val="50000"/>
                  </a:schemeClr>
                </a:solidFill>
                <a:latin typeface="Arial" panose="020B0604020202020204" pitchFamily="34" charset="0"/>
                <a:cs typeface="Arial" panose="020B0604020202020204" pitchFamily="34" charset="0"/>
              </a:rPr>
              <a:t>Ví</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dụ</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điển</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hình</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09142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1A11C795-BA8F-BF04-8358-E98D6CE0A43E}"/>
              </a:ext>
            </a:extLst>
          </p:cNvPr>
          <p:cNvSpPr>
            <a:spLocks noGrp="1"/>
          </p:cNvSpPr>
          <p:nvPr>
            <p:ph type="title" idx="4294967295"/>
          </p:nvPr>
        </p:nvSpPr>
        <p:spPr>
          <a:xfrm>
            <a:off x="532262" y="1473959"/>
            <a:ext cx="11041039" cy="4311268"/>
          </a:xfrm>
          <a:prstGeom prst="rect">
            <a:avLst/>
          </a:prstGeom>
        </p:spPr>
        <p:txBody>
          <a:bodyPr>
            <a:normAutofit/>
          </a:bodyPr>
          <a:lstStyle/>
          <a:p>
            <a:pPr algn="just">
              <a:lnSpc>
                <a:spcPct val="150000"/>
              </a:lnSpc>
            </a:pPr>
            <a:r>
              <a:rPr lang="en-AU" altLang="en-US" sz="2000" b="0" dirty="0" err="1">
                <a:solidFill>
                  <a:srgbClr val="000000"/>
                </a:solidFill>
                <a:latin typeface="Arial" panose="020B0604020202020204" pitchFamily="34" charset="0"/>
                <a:cs typeface="Arial" panose="020B0604020202020204" pitchFamily="34" charset="0"/>
              </a:rPr>
              <a:t>Nhà</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máy</a:t>
            </a:r>
            <a:r>
              <a:rPr lang="en-AU" altLang="en-US" sz="2000" b="0" dirty="0">
                <a:solidFill>
                  <a:srgbClr val="000000"/>
                </a:solidFill>
                <a:latin typeface="Arial" panose="020B0604020202020204" pitchFamily="34" charset="0"/>
                <a:cs typeface="Arial" panose="020B0604020202020204" pitchFamily="34" charset="0"/>
              </a:rPr>
              <a:t> A </a:t>
            </a:r>
            <a:r>
              <a:rPr lang="en-AU" altLang="en-US" sz="2000" b="0" dirty="0" err="1">
                <a:solidFill>
                  <a:srgbClr val="000000"/>
                </a:solidFill>
                <a:latin typeface="Arial" panose="020B0604020202020204" pitchFamily="34" charset="0"/>
                <a:cs typeface="Arial" panose="020B0604020202020204" pitchFamily="34" charset="0"/>
              </a:rPr>
              <a:t>đang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sử</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dụng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trạm</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biến</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áp</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có</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công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suất</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định</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mức</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3.000kVA</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Công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suất</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sử</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dụng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hiện</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tại</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của</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trạm</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2.500kVA</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Hệ</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số</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công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suất</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hiện</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tại</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tại</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trạm</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biến</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áp</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Cosφ</a:t>
            </a:r>
            <a:r>
              <a:rPr lang="en-AU" altLang="en-US" sz="2000" b="0" dirty="0">
                <a:solidFill>
                  <a:srgbClr val="000000"/>
                </a:solidFill>
                <a:latin typeface="Arial" panose="020B0604020202020204" pitchFamily="34" charset="0"/>
                <a:cs typeface="Arial" panose="020B0604020202020204" pitchFamily="34" charset="0"/>
              </a:rPr>
              <a:t> = 0,80. </a:t>
            </a:r>
            <a:r>
              <a:rPr lang="en-AU" altLang="en-US" sz="2000" b="0" dirty="0" err="1">
                <a:solidFill>
                  <a:srgbClr val="000000"/>
                </a:solidFill>
                <a:latin typeface="Arial" panose="020B0604020202020204" pitchFamily="34" charset="0"/>
                <a:cs typeface="Arial" panose="020B0604020202020204" pitchFamily="34" charset="0"/>
              </a:rPr>
              <a:t>Tổng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tổn</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thất</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mang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tải</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định</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mức</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của</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trạm</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3,5kW</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công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suất</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lắp</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đặt</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của</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toàn</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nhà</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máy</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Pđm</a:t>
            </a:r>
            <a:r>
              <a:rPr lang="en-AU" altLang="en-US" sz="2000" b="0" dirty="0">
                <a:solidFill>
                  <a:srgbClr val="000000"/>
                </a:solidFill>
                <a:latin typeface="Arial" panose="020B0604020202020204" pitchFamily="34" charset="0"/>
                <a:cs typeface="Arial" panose="020B0604020202020204" pitchFamily="34" charset="0"/>
              </a:rPr>
              <a:t> = </a:t>
            </a:r>
            <a:r>
              <a:rPr lang="en-AU" altLang="en-US" sz="2000" b="0" dirty="0" err="1">
                <a:solidFill>
                  <a:srgbClr val="000000"/>
                </a:solidFill>
                <a:latin typeface="Arial" panose="020B0604020202020204" pitchFamily="34" charset="0"/>
                <a:cs typeface="Arial" panose="020B0604020202020204" pitchFamily="34" charset="0"/>
              </a:rPr>
              <a:t>4.000kW</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Nhà</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máy</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có</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kế</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hoạch</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lắp</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thêm</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tụ</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bù</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để</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tăng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hệ</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số</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công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suất</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từ</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Cosφ</a:t>
            </a:r>
            <a:r>
              <a:rPr lang="en-AU" altLang="en-US" sz="2000" b="0" baseline="-25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1</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 0,80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lên</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Cosφ</a:t>
            </a:r>
            <a:r>
              <a:rPr lang="en-AU" altLang="en-US" sz="2000" b="0" baseline="-25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2</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 0,98.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Tính</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dung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lượng</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cần</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bù</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và</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tính</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lượng</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CO2e</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giảm</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hằng</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năm</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biết</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trạm</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hoạt</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động</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24h</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ngày</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và</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350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ngày</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năm</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giá</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điện</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3.000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đồng</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/kWh,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giá</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đầu</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tư</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ước</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tính</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tụ</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bù</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200.000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đồng</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đơn</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vị</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tụ</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ea typeface="Times New Roman" panose="02020603050405020304" pitchFamily="18" charset="0"/>
                <a:cs typeface="Arial" panose="020B0604020202020204" pitchFamily="34" charset="0"/>
              </a:rPr>
              <a:t>bù</a:t>
            </a:r>
            <a:r>
              <a:rPr lang="en-AU" altLang="en-US" sz="2000" b="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Hệ</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số</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đồng</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thời</a:t>
            </a:r>
            <a:r>
              <a:rPr lang="en-AU" altLang="en-US" sz="2000" b="0" dirty="0">
                <a:solidFill>
                  <a:srgbClr val="000000"/>
                </a:solidFill>
                <a:latin typeface="Arial" panose="020B0604020202020204" pitchFamily="34" charset="0"/>
                <a:cs typeface="Arial" panose="020B0604020202020204" pitchFamily="34" charset="0"/>
              </a:rPr>
              <a:t> 80%. </a:t>
            </a:r>
            <a:r>
              <a:rPr lang="en-AU" altLang="en-US" sz="2000" b="0" dirty="0" err="1">
                <a:solidFill>
                  <a:srgbClr val="000000"/>
                </a:solidFill>
                <a:latin typeface="Arial" panose="020B0604020202020204" pitchFamily="34" charset="0"/>
                <a:cs typeface="Arial" panose="020B0604020202020204" pitchFamily="34" charset="0"/>
              </a:rPr>
              <a:t>Hệ</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số</a:t>
            </a:r>
            <a:r>
              <a:rPr lang="en-AU" altLang="en-US" sz="2000" b="0" dirty="0">
                <a:solidFill>
                  <a:srgbClr val="000000"/>
                </a:solidFill>
                <a:latin typeface="Arial" panose="020B0604020202020204" pitchFamily="34" charset="0"/>
                <a:cs typeface="Arial" panose="020B0604020202020204" pitchFamily="34" charset="0"/>
              </a:rPr>
              <a:t> </a:t>
            </a:r>
            <a:r>
              <a:rPr lang="en-AU" altLang="en-US" sz="2000" b="0" dirty="0" err="1">
                <a:solidFill>
                  <a:srgbClr val="000000"/>
                </a:solidFill>
                <a:latin typeface="Arial" panose="020B0604020202020204" pitchFamily="34" charset="0"/>
                <a:cs typeface="Arial" panose="020B0604020202020204" pitchFamily="34" charset="0"/>
              </a:rPr>
              <a:t>tải</a:t>
            </a:r>
            <a:r>
              <a:rPr lang="en-AU" altLang="en-US" sz="2000" b="0" dirty="0">
                <a:solidFill>
                  <a:srgbClr val="000000"/>
                </a:solidFill>
                <a:latin typeface="Arial" panose="020B0604020202020204" pitchFamily="34" charset="0"/>
                <a:cs typeface="Arial" panose="020B0604020202020204" pitchFamily="34" charset="0"/>
              </a:rPr>
              <a:t> 50%.</a:t>
            </a:r>
            <a:endParaRPr lang="en-US" altLang="en-US" sz="2000" b="0" dirty="0">
              <a:solidFill>
                <a:srgbClr val="000000"/>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228E7B22-E4D6-7472-52CD-B0AD944B75B9}"/>
              </a:ext>
            </a:extLst>
          </p:cNvPr>
          <p:cNvSpPr txBox="1">
            <a:spLocks/>
          </p:cNvSpPr>
          <p:nvPr/>
        </p:nvSpPr>
        <p:spPr>
          <a:xfrm>
            <a:off x="1937981" y="536718"/>
            <a:ext cx="8229600" cy="645583"/>
          </a:xfrm>
          <a:prstGeom prst="rect">
            <a:avLst/>
          </a:prstGeom>
          <a:noFill/>
          <a:ln>
            <a:noFill/>
          </a:ln>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err="1">
                <a:solidFill>
                  <a:schemeClr val="accent1">
                    <a:lumMod val="50000"/>
                  </a:schemeClr>
                </a:solidFill>
                <a:latin typeface="Arial" panose="020B0604020202020204" pitchFamily="34" charset="0"/>
                <a:cs typeface="Arial" panose="020B0604020202020204" pitchFamily="34" charset="0"/>
              </a:rPr>
              <a:t>THẢO</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LUẬN</a:t>
            </a:r>
            <a:endParaRPr lang="en-US" sz="32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585209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3897076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a:extLst>
              <a:ext uri="{FF2B5EF4-FFF2-40B4-BE49-F238E27FC236}">
                <a16:creationId xmlns:a16="http://schemas.microsoft.com/office/drawing/2014/main" id="{700D0EB1-6916-845D-C93D-E1514A7AE797}"/>
              </a:ext>
            </a:extLst>
          </p:cNvPr>
          <p:cNvSpPr>
            <a:spLocks noGrp="1"/>
          </p:cNvSpPr>
          <p:nvPr>
            <p:ph idx="4294967295"/>
          </p:nvPr>
        </p:nvSpPr>
        <p:spPr>
          <a:xfrm>
            <a:off x="539819" y="511766"/>
            <a:ext cx="11019835" cy="631568"/>
          </a:xfrm>
          <a:prstGeom prst="rect">
            <a:avLst/>
          </a:prstGeom>
        </p:spPr>
        <p:txBody>
          <a:bodyPr>
            <a:noAutofit/>
          </a:bodyPr>
          <a:lstStyle/>
          <a:p>
            <a:pPr algn="ctr" eaLnBrk="1" hangingPunct="1">
              <a:buFont typeface="Arial" panose="020B0604020202020204" pitchFamily="34" charset="0"/>
              <a:buNone/>
            </a:pP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Đánh</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giá</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chất</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lượng</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điện</a:t>
            </a:r>
            <a:r>
              <a:rPr lang="en-US"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dirty="0" err="1">
                <a:solidFill>
                  <a:schemeClr val="accent1">
                    <a:lumMod val="50000"/>
                  </a:schemeClr>
                </a:solidFill>
                <a:latin typeface="Arial" panose="020B0604020202020204" pitchFamily="34" charset="0"/>
                <a:ea typeface="ヒラギノ角ゴ Pro W3"/>
                <a:cs typeface="Arial" panose="020B0604020202020204" pitchFamily="34" charset="0"/>
              </a:rPr>
              <a:t>năng</a:t>
            </a:r>
            <a:endParaRPr lang="vi-VN" altLang="en-US" sz="3200" b="1"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2" name="Content Placeholder 2">
            <a:extLst>
              <a:ext uri="{FF2B5EF4-FFF2-40B4-BE49-F238E27FC236}">
                <a16:creationId xmlns:a16="http://schemas.microsoft.com/office/drawing/2014/main" id="{EDE01432-5E5F-35A2-6683-AD639163453D}"/>
              </a:ext>
            </a:extLst>
          </p:cNvPr>
          <p:cNvSpPr txBox="1">
            <a:spLocks/>
          </p:cNvSpPr>
          <p:nvPr/>
        </p:nvSpPr>
        <p:spPr>
          <a:xfrm>
            <a:off x="539820" y="1623807"/>
            <a:ext cx="6978999" cy="433516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dirty="0" err="1">
                <a:solidFill>
                  <a:schemeClr val="tx1"/>
                </a:solidFill>
              </a:rPr>
              <a:t>Chất</a:t>
            </a:r>
            <a:r>
              <a:rPr lang="en-US" sz="2000" dirty="0">
                <a:solidFill>
                  <a:schemeClr val="tx1"/>
                </a:solidFill>
              </a:rPr>
              <a:t> </a:t>
            </a:r>
            <a:r>
              <a:rPr lang="en-US" sz="2000" dirty="0" err="1">
                <a:solidFill>
                  <a:schemeClr val="tx1"/>
                </a:solidFill>
              </a:rPr>
              <a:t>lượng</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năng</a:t>
            </a:r>
            <a:r>
              <a:rPr lang="en-US" sz="2000" dirty="0">
                <a:solidFill>
                  <a:schemeClr val="tx1"/>
                </a:solidFill>
              </a:rPr>
              <a:t>:</a:t>
            </a: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Thuật</a:t>
            </a:r>
            <a:r>
              <a:rPr lang="en-US" sz="2000" dirty="0">
                <a:solidFill>
                  <a:schemeClr val="tx1"/>
                </a:solidFill>
              </a:rPr>
              <a:t> </a:t>
            </a:r>
            <a:r>
              <a:rPr lang="en-US" sz="2000" dirty="0" err="1">
                <a:solidFill>
                  <a:schemeClr val="tx1"/>
                </a:solidFill>
              </a:rPr>
              <a:t>ngữ</a:t>
            </a:r>
            <a:r>
              <a:rPr lang="en-US" sz="2000" dirty="0">
                <a:solidFill>
                  <a:schemeClr val="tx1"/>
                </a:solidFill>
              </a:rPr>
              <a:t> </a:t>
            </a:r>
            <a:r>
              <a:rPr lang="en-US" sz="2000" dirty="0" err="1">
                <a:solidFill>
                  <a:schemeClr val="tx1"/>
                </a:solidFill>
              </a:rPr>
              <a:t>dùng</a:t>
            </a:r>
            <a:r>
              <a:rPr lang="en-US" sz="2000" dirty="0">
                <a:solidFill>
                  <a:schemeClr val="tx1"/>
                </a:solidFill>
              </a:rPr>
              <a:t> </a:t>
            </a:r>
            <a:r>
              <a:rPr lang="en-US" sz="2000" dirty="0" err="1">
                <a:solidFill>
                  <a:schemeClr val="tx1"/>
                </a:solidFill>
              </a:rPr>
              <a:t>để</a:t>
            </a:r>
            <a:r>
              <a:rPr lang="en-US" sz="2000" dirty="0">
                <a:solidFill>
                  <a:schemeClr val="tx1"/>
                </a:solidFill>
              </a:rPr>
              <a:t> </a:t>
            </a:r>
            <a:r>
              <a:rPr lang="en-US" sz="2000" dirty="0" err="1">
                <a:solidFill>
                  <a:schemeClr val="tx1"/>
                </a:solidFill>
              </a:rPr>
              <a:t>chỉ</a:t>
            </a:r>
            <a:r>
              <a:rPr lang="en-US" sz="2000" dirty="0">
                <a:solidFill>
                  <a:schemeClr val="tx1"/>
                </a:solidFill>
              </a:rPr>
              <a:t> </a:t>
            </a:r>
            <a:r>
              <a:rPr lang="en-US" sz="2000" dirty="0" err="1">
                <a:solidFill>
                  <a:schemeClr val="tx1"/>
                </a:solidFill>
              </a:rPr>
              <a:t>độ</a:t>
            </a:r>
            <a:r>
              <a:rPr lang="en-US" sz="2000" dirty="0">
                <a:solidFill>
                  <a:schemeClr val="tx1"/>
                </a:solidFill>
              </a:rPr>
              <a:t> </a:t>
            </a:r>
            <a:r>
              <a:rPr lang="en-US" sz="2000" dirty="0" err="1">
                <a:solidFill>
                  <a:schemeClr val="tx1"/>
                </a:solidFill>
              </a:rPr>
              <a:t>ổn</a:t>
            </a:r>
            <a:r>
              <a:rPr lang="en-US" sz="2000" dirty="0">
                <a:solidFill>
                  <a:schemeClr val="tx1"/>
                </a:solidFill>
              </a:rPr>
              <a:t> </a:t>
            </a:r>
            <a:r>
              <a:rPr lang="en-US" sz="2000" dirty="0" err="1">
                <a:solidFill>
                  <a:schemeClr val="tx1"/>
                </a:solidFill>
              </a:rPr>
              <a:t>định</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áp</a:t>
            </a:r>
            <a:r>
              <a:rPr lang="en-US" sz="2000" dirty="0">
                <a:solidFill>
                  <a:schemeClr val="tx1"/>
                </a:solidFill>
              </a:rPr>
              <a:t> </a:t>
            </a:r>
            <a:r>
              <a:rPr lang="en-US" sz="2000" dirty="0" err="1">
                <a:solidFill>
                  <a:schemeClr val="tx1"/>
                </a:solidFill>
              </a:rPr>
              <a:t>và</a:t>
            </a:r>
            <a:r>
              <a:rPr lang="en-US" sz="2000" dirty="0">
                <a:solidFill>
                  <a:schemeClr val="tx1"/>
                </a:solidFill>
              </a:rPr>
              <a:t> </a:t>
            </a:r>
            <a:r>
              <a:rPr lang="en-US" sz="2000" dirty="0" err="1">
                <a:solidFill>
                  <a:schemeClr val="tx1"/>
                </a:solidFill>
              </a:rPr>
              <a:t>tần</a:t>
            </a:r>
            <a:r>
              <a:rPr lang="en-US" sz="2000" dirty="0">
                <a:solidFill>
                  <a:schemeClr val="tx1"/>
                </a:solidFill>
              </a:rPr>
              <a:t> </a:t>
            </a:r>
            <a:r>
              <a:rPr lang="en-US" sz="2000" dirty="0" err="1">
                <a:solidFill>
                  <a:schemeClr val="tx1"/>
                </a:solidFill>
              </a:rPr>
              <a:t>số</a:t>
            </a:r>
            <a:r>
              <a:rPr lang="en-US" sz="2000" dirty="0">
                <a:solidFill>
                  <a:schemeClr val="tx1"/>
                </a:solidFill>
              </a:rPr>
              <a:t> </a:t>
            </a:r>
          </a:p>
          <a:p>
            <a:pPr algn="just">
              <a:buClrTx/>
              <a:buFont typeface="Wingdings" panose="05000000000000000000" pitchFamily="2" charset="2"/>
              <a:buChar char="v"/>
            </a:pPr>
            <a:r>
              <a:rPr lang="en-US" altLang="en-US" sz="2000" dirty="0">
                <a:solidFill>
                  <a:schemeClr val="tx1"/>
                </a:solidFill>
              </a:rPr>
              <a:t> </a:t>
            </a:r>
            <a:r>
              <a:rPr lang="en-US" altLang="en-US" sz="2000" dirty="0" err="1">
                <a:solidFill>
                  <a:schemeClr val="tx1"/>
                </a:solidFill>
              </a:rPr>
              <a:t>Chất</a:t>
            </a:r>
            <a:r>
              <a:rPr lang="en-US" altLang="en-US" sz="2000" dirty="0">
                <a:solidFill>
                  <a:schemeClr val="tx1"/>
                </a:solidFill>
              </a:rPr>
              <a:t> </a:t>
            </a:r>
            <a:r>
              <a:rPr lang="en-US" altLang="en-US" sz="2000" dirty="0" err="1">
                <a:solidFill>
                  <a:schemeClr val="tx1"/>
                </a:solidFill>
              </a:rPr>
              <a:t>lượng</a:t>
            </a:r>
            <a:r>
              <a:rPr lang="en-US" altLang="en-US" sz="2000" dirty="0">
                <a:solidFill>
                  <a:schemeClr val="tx1"/>
                </a:solidFill>
              </a:rPr>
              <a:t> </a:t>
            </a:r>
            <a:r>
              <a:rPr lang="en-US" altLang="en-US" sz="2000" dirty="0" err="1">
                <a:solidFill>
                  <a:schemeClr val="tx1"/>
                </a:solidFill>
              </a:rPr>
              <a:t>điện</a:t>
            </a:r>
            <a:r>
              <a:rPr lang="en-US" altLang="en-US" sz="2000" dirty="0">
                <a:solidFill>
                  <a:schemeClr val="tx1"/>
                </a:solidFill>
              </a:rPr>
              <a:t> </a:t>
            </a:r>
            <a:r>
              <a:rPr lang="en-US" altLang="en-US" sz="2000" dirty="0" err="1">
                <a:solidFill>
                  <a:schemeClr val="tx1"/>
                </a:solidFill>
              </a:rPr>
              <a:t>năng</a:t>
            </a:r>
            <a:r>
              <a:rPr lang="en-US" altLang="en-US" sz="2000" dirty="0">
                <a:solidFill>
                  <a:schemeClr val="tx1"/>
                </a:solidFill>
              </a:rPr>
              <a:t>: </a:t>
            </a:r>
            <a:r>
              <a:rPr lang="en-US" altLang="en-US" sz="2000" dirty="0" err="1">
                <a:solidFill>
                  <a:schemeClr val="tx1"/>
                </a:solidFill>
              </a:rPr>
              <a:t>tập</a:t>
            </a:r>
            <a:r>
              <a:rPr lang="en-US" altLang="en-US" sz="2000" dirty="0">
                <a:solidFill>
                  <a:schemeClr val="tx1"/>
                </a:solidFill>
              </a:rPr>
              <a:t> </a:t>
            </a:r>
            <a:r>
              <a:rPr lang="en-US" altLang="en-US" sz="2000" dirty="0" err="1">
                <a:solidFill>
                  <a:schemeClr val="tx1"/>
                </a:solidFill>
              </a:rPr>
              <a:t>hợp</a:t>
            </a:r>
            <a:r>
              <a:rPr lang="en-US" altLang="en-US" sz="2000" dirty="0">
                <a:solidFill>
                  <a:schemeClr val="tx1"/>
                </a:solidFill>
              </a:rPr>
              <a:t> </a:t>
            </a:r>
            <a:r>
              <a:rPr lang="en-US" altLang="en-US" sz="2000" dirty="0" err="1">
                <a:solidFill>
                  <a:schemeClr val="tx1"/>
                </a:solidFill>
              </a:rPr>
              <a:t>các</a:t>
            </a:r>
            <a:r>
              <a:rPr lang="en-US" altLang="en-US" sz="2000" dirty="0">
                <a:solidFill>
                  <a:schemeClr val="tx1"/>
                </a:solidFill>
              </a:rPr>
              <a:t> </a:t>
            </a:r>
            <a:r>
              <a:rPr lang="en-US" altLang="en-US" sz="2000" dirty="0" err="1">
                <a:solidFill>
                  <a:schemeClr val="tx1"/>
                </a:solidFill>
              </a:rPr>
              <a:t>giới</a:t>
            </a:r>
            <a:r>
              <a:rPr lang="en-US" altLang="en-US" sz="2000" dirty="0">
                <a:solidFill>
                  <a:schemeClr val="tx1"/>
                </a:solidFill>
              </a:rPr>
              <a:t> </a:t>
            </a:r>
            <a:r>
              <a:rPr lang="en-US" altLang="en-US" sz="2000" dirty="0" err="1">
                <a:solidFill>
                  <a:schemeClr val="tx1"/>
                </a:solidFill>
              </a:rPr>
              <a:t>hạn</a:t>
            </a:r>
            <a:r>
              <a:rPr lang="en-US" altLang="en-US" sz="2000" dirty="0">
                <a:solidFill>
                  <a:schemeClr val="tx1"/>
                </a:solidFill>
              </a:rPr>
              <a:t> </a:t>
            </a:r>
            <a:r>
              <a:rPr lang="en-US" altLang="en-US" sz="2000" dirty="0" err="1">
                <a:solidFill>
                  <a:schemeClr val="tx1"/>
                </a:solidFill>
              </a:rPr>
              <a:t>của</a:t>
            </a:r>
            <a:r>
              <a:rPr lang="en-US" altLang="en-US" sz="2000" dirty="0">
                <a:solidFill>
                  <a:schemeClr val="tx1"/>
                </a:solidFill>
              </a:rPr>
              <a:t> </a:t>
            </a:r>
            <a:r>
              <a:rPr lang="en-US" altLang="en-US" sz="2000" dirty="0" err="1">
                <a:solidFill>
                  <a:schemeClr val="tx1"/>
                </a:solidFill>
              </a:rPr>
              <a:t>các</a:t>
            </a:r>
            <a:r>
              <a:rPr lang="en-US" altLang="en-US" sz="2000" dirty="0">
                <a:solidFill>
                  <a:schemeClr val="tx1"/>
                </a:solidFill>
              </a:rPr>
              <a:t> </a:t>
            </a:r>
            <a:r>
              <a:rPr lang="en-US" altLang="en-US" sz="2000" dirty="0" err="1">
                <a:solidFill>
                  <a:schemeClr val="tx1"/>
                </a:solidFill>
              </a:rPr>
              <a:t>thông</a:t>
            </a:r>
            <a:r>
              <a:rPr lang="en-US" altLang="en-US" sz="2000" dirty="0">
                <a:solidFill>
                  <a:schemeClr val="tx1"/>
                </a:solidFill>
              </a:rPr>
              <a:t> </a:t>
            </a:r>
            <a:r>
              <a:rPr lang="en-US" altLang="en-US" sz="2000" dirty="0" err="1">
                <a:solidFill>
                  <a:schemeClr val="tx1"/>
                </a:solidFill>
              </a:rPr>
              <a:t>số</a:t>
            </a:r>
            <a:r>
              <a:rPr lang="en-US" altLang="en-US" sz="2000" dirty="0">
                <a:solidFill>
                  <a:schemeClr val="tx1"/>
                </a:solidFill>
              </a:rPr>
              <a:t> </a:t>
            </a:r>
            <a:r>
              <a:rPr lang="en-US" altLang="en-US" sz="2000" dirty="0" err="1">
                <a:solidFill>
                  <a:schemeClr val="tx1"/>
                </a:solidFill>
              </a:rPr>
              <a:t>điện</a:t>
            </a:r>
            <a:r>
              <a:rPr lang="en-US" altLang="en-US" sz="2000" dirty="0">
                <a:solidFill>
                  <a:schemeClr val="tx1"/>
                </a:solidFill>
              </a:rPr>
              <a:t> </a:t>
            </a:r>
            <a:r>
              <a:rPr lang="en-US" altLang="en-US" sz="2000" dirty="0" err="1">
                <a:solidFill>
                  <a:schemeClr val="tx1"/>
                </a:solidFill>
              </a:rPr>
              <a:t>cho</a:t>
            </a:r>
            <a:r>
              <a:rPr lang="en-US" altLang="en-US" sz="2000" dirty="0">
                <a:solidFill>
                  <a:schemeClr val="tx1"/>
                </a:solidFill>
              </a:rPr>
              <a:t> </a:t>
            </a:r>
            <a:r>
              <a:rPr lang="en-US" altLang="en-US" sz="2000" dirty="0" err="1">
                <a:solidFill>
                  <a:schemeClr val="tx1"/>
                </a:solidFill>
              </a:rPr>
              <a:t>phép</a:t>
            </a:r>
            <a:r>
              <a:rPr lang="en-US" altLang="en-US" sz="2000" dirty="0">
                <a:solidFill>
                  <a:schemeClr val="tx1"/>
                </a:solidFill>
              </a:rPr>
              <a:t> </a:t>
            </a:r>
            <a:r>
              <a:rPr lang="en-US" altLang="en-US" sz="2000" dirty="0" err="1">
                <a:solidFill>
                  <a:schemeClr val="tx1"/>
                </a:solidFill>
              </a:rPr>
              <a:t>hệ</a:t>
            </a:r>
            <a:r>
              <a:rPr lang="en-US" altLang="en-US" sz="2000" dirty="0">
                <a:solidFill>
                  <a:schemeClr val="tx1"/>
                </a:solidFill>
              </a:rPr>
              <a:t> </a:t>
            </a:r>
            <a:r>
              <a:rPr lang="en-US" altLang="en-US" sz="2000" dirty="0" err="1">
                <a:solidFill>
                  <a:schemeClr val="tx1"/>
                </a:solidFill>
              </a:rPr>
              <a:t>thống</a:t>
            </a:r>
            <a:r>
              <a:rPr lang="en-US" altLang="en-US" sz="2000" dirty="0">
                <a:solidFill>
                  <a:schemeClr val="tx1"/>
                </a:solidFill>
              </a:rPr>
              <a:t> </a:t>
            </a:r>
            <a:r>
              <a:rPr lang="en-US" altLang="en-US" sz="2000" dirty="0" err="1">
                <a:solidFill>
                  <a:schemeClr val="tx1"/>
                </a:solidFill>
              </a:rPr>
              <a:t>điện</a:t>
            </a:r>
            <a:r>
              <a:rPr lang="en-US" altLang="en-US" sz="2000" dirty="0">
                <a:solidFill>
                  <a:schemeClr val="tx1"/>
                </a:solidFill>
              </a:rPr>
              <a:t> </a:t>
            </a:r>
            <a:r>
              <a:rPr lang="en-US" altLang="en-US" sz="2000" dirty="0" err="1">
                <a:solidFill>
                  <a:schemeClr val="tx1"/>
                </a:solidFill>
              </a:rPr>
              <a:t>hoạt</a:t>
            </a:r>
            <a:r>
              <a:rPr lang="en-US" altLang="en-US" sz="2000" dirty="0">
                <a:solidFill>
                  <a:schemeClr val="tx1"/>
                </a:solidFill>
              </a:rPr>
              <a:t> </a:t>
            </a:r>
            <a:r>
              <a:rPr lang="en-US" altLang="en-US" sz="2000" dirty="0" err="1">
                <a:solidFill>
                  <a:schemeClr val="tx1"/>
                </a:solidFill>
              </a:rPr>
              <a:t>động</a:t>
            </a:r>
            <a:r>
              <a:rPr lang="en-US" altLang="en-US" sz="2000" dirty="0">
                <a:solidFill>
                  <a:schemeClr val="tx1"/>
                </a:solidFill>
              </a:rPr>
              <a:t> </a:t>
            </a:r>
            <a:r>
              <a:rPr lang="en-US" altLang="en-US" sz="2000" dirty="0" err="1">
                <a:solidFill>
                  <a:schemeClr val="tx1"/>
                </a:solidFill>
              </a:rPr>
              <a:t>hiệu</a:t>
            </a:r>
            <a:r>
              <a:rPr lang="en-US" altLang="en-US" sz="2000" dirty="0">
                <a:solidFill>
                  <a:schemeClr val="tx1"/>
                </a:solidFill>
              </a:rPr>
              <a:t> </a:t>
            </a:r>
            <a:r>
              <a:rPr lang="en-US" altLang="en-US" sz="2000" dirty="0" err="1">
                <a:solidFill>
                  <a:schemeClr val="tx1"/>
                </a:solidFill>
              </a:rPr>
              <a:t>quả</a:t>
            </a:r>
            <a:r>
              <a:rPr lang="en-US" altLang="en-US" sz="2000" dirty="0">
                <a:solidFill>
                  <a:schemeClr val="tx1"/>
                </a:solidFill>
              </a:rPr>
              <a:t> </a:t>
            </a:r>
            <a:r>
              <a:rPr lang="en-US" altLang="en-US" sz="2000" dirty="0" err="1">
                <a:solidFill>
                  <a:schemeClr val="tx1"/>
                </a:solidFill>
              </a:rPr>
              <a:t>nhất</a:t>
            </a:r>
            <a:r>
              <a:rPr lang="en-US" altLang="en-US" sz="2000" dirty="0">
                <a:solidFill>
                  <a:schemeClr val="tx1"/>
                </a:solidFill>
              </a:rPr>
              <a:t> </a:t>
            </a:r>
            <a:r>
              <a:rPr lang="en-US" altLang="en-US" sz="2000" dirty="0" err="1">
                <a:solidFill>
                  <a:schemeClr val="tx1"/>
                </a:solidFill>
              </a:rPr>
              <a:t>và</a:t>
            </a:r>
            <a:r>
              <a:rPr lang="en-US" altLang="en-US" sz="2000" dirty="0">
                <a:solidFill>
                  <a:schemeClr val="tx1"/>
                </a:solidFill>
              </a:rPr>
              <a:t> </a:t>
            </a:r>
            <a:r>
              <a:rPr lang="en-US" altLang="en-US" sz="2000" dirty="0" err="1">
                <a:solidFill>
                  <a:schemeClr val="tx1"/>
                </a:solidFill>
              </a:rPr>
              <a:t>tuổi</a:t>
            </a:r>
            <a:r>
              <a:rPr lang="en-US" altLang="en-US" sz="2000" dirty="0">
                <a:solidFill>
                  <a:schemeClr val="tx1"/>
                </a:solidFill>
              </a:rPr>
              <a:t> </a:t>
            </a:r>
            <a:r>
              <a:rPr lang="en-US" altLang="en-US" sz="2000" dirty="0" err="1">
                <a:solidFill>
                  <a:schemeClr val="tx1"/>
                </a:solidFill>
              </a:rPr>
              <a:t>thọ</a:t>
            </a:r>
            <a:r>
              <a:rPr lang="en-US" altLang="en-US" sz="2000" dirty="0">
                <a:solidFill>
                  <a:schemeClr val="tx1"/>
                </a:solidFill>
              </a:rPr>
              <a:t> </a:t>
            </a:r>
            <a:r>
              <a:rPr lang="en-US" altLang="en-US" sz="2000" dirty="0" err="1">
                <a:solidFill>
                  <a:schemeClr val="tx1"/>
                </a:solidFill>
              </a:rPr>
              <a:t>của</a:t>
            </a:r>
            <a:r>
              <a:rPr lang="en-US" altLang="en-US" sz="2000" dirty="0">
                <a:solidFill>
                  <a:schemeClr val="tx1"/>
                </a:solidFill>
              </a:rPr>
              <a:t> </a:t>
            </a:r>
            <a:r>
              <a:rPr lang="en-US" altLang="en-US" sz="2000" dirty="0" err="1">
                <a:solidFill>
                  <a:schemeClr val="tx1"/>
                </a:solidFill>
              </a:rPr>
              <a:t>các</a:t>
            </a:r>
            <a:r>
              <a:rPr lang="en-US" altLang="en-US" sz="2000" dirty="0">
                <a:solidFill>
                  <a:schemeClr val="tx1"/>
                </a:solidFill>
              </a:rPr>
              <a:t> </a:t>
            </a:r>
            <a:r>
              <a:rPr lang="en-US" altLang="en-US" sz="2000" dirty="0" err="1">
                <a:solidFill>
                  <a:schemeClr val="tx1"/>
                </a:solidFill>
              </a:rPr>
              <a:t>thiết</a:t>
            </a:r>
            <a:r>
              <a:rPr lang="en-US" altLang="en-US" sz="2000" dirty="0">
                <a:solidFill>
                  <a:schemeClr val="tx1"/>
                </a:solidFill>
              </a:rPr>
              <a:t> </a:t>
            </a:r>
            <a:r>
              <a:rPr lang="en-US" altLang="en-US" sz="2000" dirty="0" err="1">
                <a:solidFill>
                  <a:schemeClr val="tx1"/>
                </a:solidFill>
              </a:rPr>
              <a:t>bị</a:t>
            </a:r>
            <a:r>
              <a:rPr lang="en-US" altLang="en-US" sz="2000" dirty="0">
                <a:solidFill>
                  <a:schemeClr val="tx1"/>
                </a:solidFill>
              </a:rPr>
              <a:t> </a:t>
            </a:r>
            <a:r>
              <a:rPr lang="en-US" altLang="en-US" sz="2000" dirty="0" err="1">
                <a:solidFill>
                  <a:schemeClr val="tx1"/>
                </a:solidFill>
              </a:rPr>
              <a:t>dài</a:t>
            </a:r>
            <a:r>
              <a:rPr lang="en-US" altLang="en-US" sz="2000" dirty="0">
                <a:solidFill>
                  <a:schemeClr val="tx1"/>
                </a:solidFill>
              </a:rPr>
              <a:t> </a:t>
            </a:r>
            <a:r>
              <a:rPr lang="en-US" altLang="en-US" sz="2000" dirty="0" err="1">
                <a:solidFill>
                  <a:schemeClr val="tx1"/>
                </a:solidFill>
              </a:rPr>
              <a:t>nhất</a:t>
            </a:r>
            <a:endParaRPr lang="en-US" altLang="en-US" sz="2000" dirty="0">
              <a:solidFill>
                <a:schemeClr val="tx1"/>
              </a:solidFill>
            </a:endParaRPr>
          </a:p>
          <a:p>
            <a:pPr algn="just">
              <a:buClrTx/>
            </a:pPr>
            <a:r>
              <a:rPr lang="en-US" sz="2000" dirty="0">
                <a:solidFill>
                  <a:schemeClr val="tx1"/>
                </a:solidFill>
              </a:rPr>
              <a:t> </a:t>
            </a:r>
            <a:r>
              <a:rPr lang="en-US" sz="2000" dirty="0" err="1">
                <a:solidFill>
                  <a:schemeClr val="tx1"/>
                </a:solidFill>
              </a:rPr>
              <a:t>Các</a:t>
            </a:r>
            <a:r>
              <a:rPr lang="en-US" sz="2000" dirty="0">
                <a:solidFill>
                  <a:schemeClr val="tx1"/>
                </a:solidFill>
              </a:rPr>
              <a:t> </a:t>
            </a:r>
            <a:r>
              <a:rPr lang="en-US" sz="2000" dirty="0" err="1">
                <a:solidFill>
                  <a:schemeClr val="tx1"/>
                </a:solidFill>
              </a:rPr>
              <a:t>chỉ</a:t>
            </a:r>
            <a:r>
              <a:rPr lang="en-US" sz="2000" dirty="0">
                <a:solidFill>
                  <a:schemeClr val="tx1"/>
                </a:solidFill>
              </a:rPr>
              <a:t> </a:t>
            </a:r>
            <a:r>
              <a:rPr lang="en-US" sz="2000" dirty="0" err="1">
                <a:solidFill>
                  <a:schemeClr val="tx1"/>
                </a:solidFill>
              </a:rPr>
              <a:t>tiêu</a:t>
            </a:r>
            <a:r>
              <a:rPr lang="en-US" sz="2000" dirty="0">
                <a:solidFill>
                  <a:schemeClr val="tx1"/>
                </a:solidFill>
              </a:rPr>
              <a:t> </a:t>
            </a:r>
            <a:r>
              <a:rPr lang="en-US" sz="2000" dirty="0" err="1">
                <a:solidFill>
                  <a:schemeClr val="tx1"/>
                </a:solidFill>
              </a:rPr>
              <a:t>của</a:t>
            </a:r>
            <a:r>
              <a:rPr lang="en-US" sz="2000" dirty="0">
                <a:solidFill>
                  <a:schemeClr val="tx1"/>
                </a:solidFill>
              </a:rPr>
              <a:t> </a:t>
            </a:r>
            <a:r>
              <a:rPr lang="en-US" sz="2000" dirty="0" err="1">
                <a:solidFill>
                  <a:schemeClr val="tx1"/>
                </a:solidFill>
              </a:rPr>
              <a:t>chất</a:t>
            </a:r>
            <a:r>
              <a:rPr lang="en-US" sz="2000" dirty="0">
                <a:solidFill>
                  <a:schemeClr val="tx1"/>
                </a:solidFill>
              </a:rPr>
              <a:t> </a:t>
            </a:r>
            <a:r>
              <a:rPr lang="en-US" sz="2000" dirty="0" err="1">
                <a:solidFill>
                  <a:schemeClr val="tx1"/>
                </a:solidFill>
              </a:rPr>
              <a:t>lượng</a:t>
            </a: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năng</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dirty="0" err="1">
                <a:solidFill>
                  <a:schemeClr val="tx1"/>
                </a:solidFill>
              </a:rPr>
              <a:t>Điện</a:t>
            </a:r>
            <a:r>
              <a:rPr lang="en-US" sz="2000" dirty="0">
                <a:solidFill>
                  <a:schemeClr val="tx1"/>
                </a:solidFill>
              </a:rPr>
              <a:t> </a:t>
            </a:r>
            <a:r>
              <a:rPr lang="en-US" sz="2000" dirty="0" err="1">
                <a:solidFill>
                  <a:schemeClr val="tx1"/>
                </a:solidFill>
              </a:rPr>
              <a:t>áp</a:t>
            </a:r>
            <a:endParaRPr lang="en-US" sz="2000" dirty="0">
              <a:solidFill>
                <a:schemeClr val="tx1"/>
              </a:solidFill>
            </a:endParaRPr>
          </a:p>
          <a:p>
            <a:pPr algn="just">
              <a:buClrTx/>
              <a:buFont typeface="Wingdings" panose="05000000000000000000" pitchFamily="2" charset="2"/>
              <a:buChar char="v"/>
            </a:pPr>
            <a:r>
              <a:rPr lang="en-US" sz="2000" dirty="0">
                <a:solidFill>
                  <a:schemeClr val="tx1"/>
                </a:solidFill>
              </a:rPr>
              <a:t> </a:t>
            </a:r>
            <a:r>
              <a:rPr lang="en-US" sz="2000" err="1">
                <a:solidFill>
                  <a:schemeClr val="tx1"/>
                </a:solidFill>
              </a:rPr>
              <a:t>Tần</a:t>
            </a:r>
            <a:r>
              <a:rPr lang="en-US" sz="2000">
                <a:solidFill>
                  <a:schemeClr val="tx1"/>
                </a:solidFill>
              </a:rPr>
              <a:t> số</a:t>
            </a:r>
          </a:p>
        </p:txBody>
      </p:sp>
      <p:pic>
        <p:nvPicPr>
          <p:cNvPr id="5" name="Picture 5">
            <a:extLst>
              <a:ext uri="{FF2B5EF4-FFF2-40B4-BE49-F238E27FC236}">
                <a16:creationId xmlns:a16="http://schemas.microsoft.com/office/drawing/2014/main" id="{88E00374-7F50-A6FF-BF94-078196F01D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5462" y="1623807"/>
            <a:ext cx="3396645" cy="455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8248710"/>
      </p:ext>
    </p:extLst>
  </p:cSld>
  <p:clrMapOvr>
    <a:masterClrMapping/>
  </p:clrMapOvr>
  <p:transition/>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6626" name="Content Placeholder 2">
            <a:extLst>
              <a:ext uri="{FF2B5EF4-FFF2-40B4-BE49-F238E27FC236}">
                <a16:creationId xmlns:a16="http://schemas.microsoft.com/office/drawing/2014/main" id="{700D0EB1-6916-845D-C93D-E1514A7AE797}"/>
              </a:ext>
            </a:extLst>
          </p:cNvPr>
          <p:cNvSpPr>
            <a:spLocks noGrp="1"/>
          </p:cNvSpPr>
          <p:nvPr>
            <p:ph idx="4294967295"/>
          </p:nvPr>
        </p:nvSpPr>
        <p:spPr>
          <a:xfrm>
            <a:off x="600500" y="522577"/>
            <a:ext cx="10959178" cy="631568"/>
          </a:xfrm>
          <a:prstGeom prst="rect">
            <a:avLst/>
          </a:prstGeom>
        </p:spPr>
        <p:txBody>
          <a:bodyPr>
            <a:noAutofit/>
          </a:bodyPr>
          <a:lstStyle/>
          <a:p>
            <a:pPr algn="ctr" eaLnBrk="1" hangingPunct="1">
              <a:buFont charset="0" panose="020B0604020202020204" pitchFamily="34" typeface="Arial"/>
              <a:buNone/>
            </a:pPr>
            <a:r>
              <a:rPr altLang="en-US" b="1" dirty="0" err="1" lang="en-US" sz="3200">
                <a:solidFill>
                  <a:schemeClr val="accent1">
                    <a:lumMod val="50000"/>
                  </a:schemeClr>
                </a:solidFill>
                <a:latin charset="0" panose="020B0604020202020204" pitchFamily="34" typeface="Arial"/>
                <a:ea typeface="ヒラギノ角ゴ Pro W3"/>
                <a:cs charset="0" panose="020B0604020202020204" pitchFamily="34" typeface="Arial"/>
              </a:rPr>
              <a:t>Các</a:t>
            </a:r>
            <a:r>
              <a:rPr altLang="en-US" b="1" dirty="0" lang="en-US" sz="3200">
                <a:solidFill>
                  <a:schemeClr val="accent1">
                    <a:lumMod val="50000"/>
                  </a:schemeClr>
                </a:solidFill>
                <a:latin charset="0" panose="020B0604020202020204" pitchFamily="34" typeface="Arial"/>
                <a:ea typeface="ヒラギノ角ゴ Pro W3"/>
                <a:cs charset="0" panose="020B0604020202020204" pitchFamily="34" typeface="Arial"/>
              </a:rPr>
              <a:t> </a:t>
            </a:r>
            <a:r>
              <a:rPr altLang="en-US" b="1" dirty="0" err="1" lang="en-US" sz="3200">
                <a:solidFill>
                  <a:schemeClr val="accent1">
                    <a:lumMod val="50000"/>
                  </a:schemeClr>
                </a:solidFill>
                <a:latin charset="0" panose="020B0604020202020204" pitchFamily="34" typeface="Arial"/>
                <a:ea typeface="ヒラギノ角ゴ Pro W3"/>
                <a:cs charset="0" panose="020B0604020202020204" pitchFamily="34" typeface="Arial"/>
              </a:rPr>
              <a:t>thông</a:t>
            </a:r>
            <a:r>
              <a:rPr altLang="en-US" b="1" dirty="0" lang="en-US" sz="3200">
                <a:solidFill>
                  <a:schemeClr val="accent1">
                    <a:lumMod val="50000"/>
                  </a:schemeClr>
                </a:solidFill>
                <a:latin charset="0" panose="020B0604020202020204" pitchFamily="34" typeface="Arial"/>
                <a:ea typeface="ヒラギノ角ゴ Pro W3"/>
                <a:cs charset="0" panose="020B0604020202020204" pitchFamily="34" typeface="Arial"/>
              </a:rPr>
              <a:t> </a:t>
            </a:r>
            <a:r>
              <a:rPr altLang="en-US" b="1" dirty="0" err="1" lang="en-US" sz="3200">
                <a:solidFill>
                  <a:schemeClr val="accent1">
                    <a:lumMod val="50000"/>
                  </a:schemeClr>
                </a:solidFill>
                <a:latin charset="0" panose="020B0604020202020204" pitchFamily="34" typeface="Arial"/>
                <a:ea typeface="ヒラギノ角ゴ Pro W3"/>
                <a:cs charset="0" panose="020B0604020202020204" pitchFamily="34" typeface="Arial"/>
              </a:rPr>
              <a:t>số</a:t>
            </a:r>
            <a:r>
              <a:rPr altLang="en-US" b="1" dirty="0" lang="en-US" sz="3200">
                <a:solidFill>
                  <a:schemeClr val="accent1">
                    <a:lumMod val="50000"/>
                  </a:schemeClr>
                </a:solidFill>
                <a:latin charset="0" panose="020B0604020202020204" pitchFamily="34" typeface="Arial"/>
                <a:ea typeface="ヒラギノ角ゴ Pro W3"/>
                <a:cs charset="0" panose="020B0604020202020204" pitchFamily="34" typeface="Arial"/>
              </a:rPr>
              <a:t> </a:t>
            </a:r>
            <a:r>
              <a:rPr altLang="en-US" b="1" dirty="0" err="1" lang="en-US" sz="3200">
                <a:solidFill>
                  <a:schemeClr val="accent1">
                    <a:lumMod val="50000"/>
                  </a:schemeClr>
                </a:solidFill>
                <a:latin charset="0" panose="020B0604020202020204" pitchFamily="34" typeface="Arial"/>
                <a:ea typeface="ヒラギノ角ゴ Pro W3"/>
                <a:cs charset="0" panose="020B0604020202020204" pitchFamily="34" typeface="Arial"/>
              </a:rPr>
              <a:t>cần</a:t>
            </a:r>
            <a:r>
              <a:rPr altLang="en-US" b="1" dirty="0" lang="en-US" sz="3200">
                <a:solidFill>
                  <a:schemeClr val="accent1">
                    <a:lumMod val="50000"/>
                  </a:schemeClr>
                </a:solidFill>
                <a:latin charset="0" panose="020B0604020202020204" pitchFamily="34" typeface="Arial"/>
                <a:ea typeface="ヒラギノ角ゴ Pro W3"/>
                <a:cs charset="0" panose="020B0604020202020204" pitchFamily="34" typeface="Arial"/>
              </a:rPr>
              <a:t> </a:t>
            </a:r>
            <a:r>
              <a:rPr altLang="en-US" b="1" dirty="0" err="1" lang="en-US" sz="3200">
                <a:solidFill>
                  <a:schemeClr val="accent1">
                    <a:lumMod val="50000"/>
                  </a:schemeClr>
                </a:solidFill>
                <a:latin charset="0" panose="020B0604020202020204" pitchFamily="34" typeface="Arial"/>
                <a:ea typeface="ヒラギノ角ゴ Pro W3"/>
                <a:cs charset="0" panose="020B0604020202020204" pitchFamily="34" typeface="Arial"/>
              </a:rPr>
              <a:t>thu</a:t>
            </a:r>
            <a:r>
              <a:rPr altLang="en-US" b="1" dirty="0" lang="en-US" sz="3200">
                <a:solidFill>
                  <a:schemeClr val="accent1">
                    <a:lumMod val="50000"/>
                  </a:schemeClr>
                </a:solidFill>
                <a:latin charset="0" panose="020B0604020202020204" pitchFamily="34" typeface="Arial"/>
                <a:ea typeface="ヒラギノ角ゴ Pro W3"/>
                <a:cs charset="0" panose="020B0604020202020204" pitchFamily="34" typeface="Arial"/>
              </a:rPr>
              <a:t> </a:t>
            </a:r>
            <a:r>
              <a:rPr altLang="en-US" b="1" dirty="0" err="1" lang="en-US" sz="3200">
                <a:solidFill>
                  <a:schemeClr val="accent1">
                    <a:lumMod val="50000"/>
                  </a:schemeClr>
                </a:solidFill>
                <a:latin charset="0" panose="020B0604020202020204" pitchFamily="34" typeface="Arial"/>
                <a:ea typeface="ヒラギノ角ゴ Pro W3"/>
                <a:cs charset="0" panose="020B0604020202020204" pitchFamily="34" typeface="Arial"/>
              </a:rPr>
              <a:t>thập</a:t>
            </a:r>
            <a:endParaRPr altLang="en-US" b="1" dirty="0" lang="vi-VN" sz="3200">
              <a:solidFill>
                <a:schemeClr val="accent1">
                  <a:lumMod val="50000"/>
                </a:schemeClr>
              </a:solidFill>
              <a:latin charset="0" panose="020B0604020202020204" pitchFamily="34" typeface="Arial"/>
              <a:ea typeface="ヒラギノ角ゴ Pro W3"/>
              <a:cs charset="0" panose="020B0604020202020204" pitchFamily="34" typeface="Arial"/>
            </a:endParaRPr>
          </a:p>
        </p:txBody>
      </p:sp>
      <p:sp>
        <p:nvSpPr>
          <p:cNvPr id="2" name="Content Placeholder 2">
            <a:extLst>
              <a:ext uri="{FF2B5EF4-FFF2-40B4-BE49-F238E27FC236}">
                <a16:creationId xmlns:a16="http://schemas.microsoft.com/office/drawing/2014/main" id="{EDE01432-5E5F-35A2-6683-AD639163453D}"/>
              </a:ext>
            </a:extLst>
          </p:cNvPr>
          <p:cNvSpPr txBox="1">
            <a:spLocks/>
          </p:cNvSpPr>
          <p:nvPr/>
        </p:nvSpPr>
        <p:spPr>
          <a:xfrm>
            <a:off x="390524" y="1406153"/>
            <a:ext cx="6010276" cy="5339551"/>
          </a:xfrm>
          <a:prstGeom prst="rect">
            <a:avLst/>
          </a:prstGeom>
        </p:spPr>
        <p:txBody>
          <a:bodyPr bIns="45720" lIns="91440" rIns="91440" rtlCol="0" tIns="45720" vert="horz">
            <a:noAutofit/>
          </a:bodyPr>
          <a:lstStyle>
            <a:lvl1pPr algn="l" defTabSz="914400" eaLnBrk="1" fontAlgn="auto" hangingPunct="1" indent="-228600" latinLnBrk="0" marL="228600" marR="0" rtl="0">
              <a:lnSpc>
                <a:spcPct val="100000"/>
              </a:lnSpc>
              <a:spcBef>
                <a:spcPts val="1200"/>
              </a:spcBef>
              <a:spcAft>
                <a:spcPts val="1200"/>
              </a:spcAft>
              <a:buClr>
                <a:srgbClr val="FF0000"/>
              </a:buClr>
              <a:buSzPct val="100000"/>
              <a:buFont charset="2" panose="05000000000000000000" pitchFamily="2" typeface="Wingdings"/>
              <a:buChar char="q"/>
              <a:tabLst/>
              <a:defRPr baseline="0" kern="1200" sz="2400">
                <a:solidFill>
                  <a:srgbClr val="0070C0"/>
                </a:solidFill>
                <a:latin charset="0" panose="020B0604020202020204" pitchFamily="34" typeface="Arial"/>
                <a:ea typeface="+mn-ea"/>
                <a:cs charset="0" panose="020B0604020202020204" pitchFamily="34" typeface="Arial"/>
              </a:defRPr>
            </a:lvl1pPr>
            <a:lvl2pPr algn="l" defTabSz="914400" eaLnBrk="1" hangingPunct="1" indent="0" latinLnBrk="0" marL="457200" rtl="0">
              <a:lnSpc>
                <a:spcPct val="90000"/>
              </a:lnSpc>
              <a:spcBef>
                <a:spcPts val="600"/>
              </a:spcBef>
              <a:spcAft>
                <a:spcPts val="600"/>
              </a:spcAft>
              <a:buFont charset="2" panose="05000000000000000000" pitchFamily="2" typeface="Wingdings"/>
              <a:buNone/>
              <a:defRPr kern="1200" sz="2200">
                <a:solidFill>
                  <a:schemeClr val="tx1"/>
                </a:solidFill>
                <a:latin charset="0" panose="020B0604020202020204" pitchFamily="34" typeface="Arial"/>
                <a:ea typeface="+mn-ea"/>
                <a:cs charset="0" panose="020B0604020202020204" pitchFamily="34" typeface="Arial"/>
              </a:defRPr>
            </a:lvl2pPr>
            <a:lvl3pPr algn="l" defTabSz="914400" eaLnBrk="1" hangingPunct="1" indent="-228600" latinLnBrk="0" marL="1143000" rtl="0">
              <a:lnSpc>
                <a:spcPct val="90000"/>
              </a:lnSpc>
              <a:spcBef>
                <a:spcPts val="600"/>
              </a:spcBef>
              <a:spcAft>
                <a:spcPts val="600"/>
              </a:spcAft>
              <a:buFont charset="2" panose="05000000000000000000" pitchFamily="2" typeface="Wingdings"/>
              <a:buChar char="ü"/>
              <a:defRPr kern="1200" sz="2000">
                <a:solidFill>
                  <a:schemeClr val="tx1"/>
                </a:solidFill>
                <a:latin charset="0" panose="020B0604020202020204" pitchFamily="34" typeface="Arial"/>
                <a:ea typeface="+mn-ea"/>
                <a:cs charset="0" panose="020B0604020202020204" pitchFamily="34" typeface="Arial"/>
              </a:defRPr>
            </a:lvl3pPr>
            <a:lvl4pPr algn="l" defTabSz="914400" eaLnBrk="1" hangingPunct="1" indent="-228600" latinLnBrk="0" marL="1600200" rtl="0">
              <a:lnSpc>
                <a:spcPct val="90000"/>
              </a:lnSpc>
              <a:spcBef>
                <a:spcPts val="600"/>
              </a:spcBef>
              <a:spcAft>
                <a:spcPts val="600"/>
              </a:spcAft>
              <a:buFont charset="0" panose="020B0604020202020204" pitchFamily="34" typeface="Arial"/>
              <a:buChar char="•"/>
              <a:defRPr kern="1200" sz="1800">
                <a:solidFill>
                  <a:schemeClr val="tx1"/>
                </a:solidFill>
                <a:latin charset="0" panose="020B0604020202020204" pitchFamily="34" typeface="Arial"/>
                <a:ea typeface="+mn-ea"/>
                <a:cs charset="0" panose="020B0604020202020204" pitchFamily="34" typeface="Arial"/>
              </a:defRPr>
            </a:lvl4pPr>
            <a:lvl5pPr algn="l" defTabSz="914400" eaLnBrk="1" hangingPunct="1" indent="-228600" latinLnBrk="0" marL="2057400" rtl="0">
              <a:lnSpc>
                <a:spcPct val="90000"/>
              </a:lnSpc>
              <a:spcBef>
                <a:spcPts val="600"/>
              </a:spcBef>
              <a:spcAft>
                <a:spcPts val="600"/>
              </a:spcAft>
              <a:buFont charset="0" panose="020B0604020202020204" pitchFamily="34" typeface="Arial"/>
              <a:buChar char="•"/>
              <a:defRPr kern="1200" sz="1800">
                <a:solidFill>
                  <a:schemeClr val="tx1"/>
                </a:solidFill>
                <a:latin charset="0" panose="020B0604020202020204" pitchFamily="34" typeface="Arial"/>
                <a:ea typeface="+mn-ea"/>
                <a:cs charset="0" panose="020B0604020202020204" pitchFamily="34" typeface="Arial"/>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lgn="just">
              <a:lnSpc>
                <a:spcPct val="130000"/>
              </a:lnSpc>
              <a:buClrTx/>
              <a:buFont charset="2" pitchFamily="2" typeface="Wingdings"/>
              <a:buChar char="v"/>
            </a:pPr>
            <a:r>
              <a:rPr dirty="0" lang="en-US" sz="2000">
                <a:solidFill>
                  <a:schemeClr val="tx1"/>
                </a:solidFill>
              </a:rPr>
              <a:t> </a:t>
            </a:r>
            <a:r>
              <a:rPr dirty="0" err="1" lang="en-US" sz="2000">
                <a:solidFill>
                  <a:schemeClr val="tx1"/>
                </a:solidFill>
              </a:rPr>
              <a:t>Công</a:t>
            </a:r>
            <a:r>
              <a:rPr dirty="0" lang="en-US" sz="2000">
                <a:solidFill>
                  <a:schemeClr val="tx1"/>
                </a:solidFill>
              </a:rPr>
              <a:t> </a:t>
            </a:r>
            <a:r>
              <a:rPr dirty="0" err="1" lang="en-US" sz="2000">
                <a:solidFill>
                  <a:schemeClr val="tx1"/>
                </a:solidFill>
              </a:rPr>
              <a:t>suất</a:t>
            </a:r>
            <a:r>
              <a:rPr dirty="0" lang="en-US" sz="2000">
                <a:solidFill>
                  <a:schemeClr val="tx1"/>
                </a:solidFill>
              </a:rPr>
              <a:t> </a:t>
            </a:r>
            <a:r>
              <a:rPr dirty="0" err="1" lang="en-US" sz="2000">
                <a:solidFill>
                  <a:schemeClr val="tx1"/>
                </a:solidFill>
              </a:rPr>
              <a:t>hoạt</a:t>
            </a:r>
            <a:r>
              <a:rPr dirty="0" lang="en-US" sz="2000">
                <a:solidFill>
                  <a:schemeClr val="tx1"/>
                </a:solidFill>
              </a:rPr>
              <a:t> </a:t>
            </a:r>
            <a:r>
              <a:rPr dirty="0" err="1" lang="en-US" sz="2000">
                <a:solidFill>
                  <a:schemeClr val="tx1"/>
                </a:solidFill>
              </a:rPr>
              <a:t>động</a:t>
            </a:r>
            <a:r>
              <a:rPr dirty="0" lang="en-US" sz="2000">
                <a:solidFill>
                  <a:schemeClr val="tx1"/>
                </a:solidFill>
              </a:rPr>
              <a:t> max, min, </a:t>
            </a:r>
            <a:r>
              <a:rPr dirty="0" err="1" lang="en-US" sz="2000">
                <a:solidFill>
                  <a:schemeClr val="tx1"/>
                </a:solidFill>
              </a:rPr>
              <a:t>trung</a:t>
            </a:r>
            <a:r>
              <a:rPr dirty="0" lang="en-US" sz="2000">
                <a:solidFill>
                  <a:schemeClr val="tx1"/>
                </a:solidFill>
              </a:rPr>
              <a:t> </a:t>
            </a:r>
            <a:r>
              <a:rPr dirty="0" err="1" lang="en-US" sz="2000">
                <a:solidFill>
                  <a:schemeClr val="tx1"/>
                </a:solidFill>
              </a:rPr>
              <a:t>bình</a:t>
            </a:r>
            <a:endParaRPr dirty="0" lang="en-US" sz="2000">
              <a:solidFill>
                <a:schemeClr val="tx1"/>
              </a:solidFill>
            </a:endParaRPr>
          </a:p>
          <a:p>
            <a:pPr algn="just">
              <a:lnSpc>
                <a:spcPct val="130000"/>
              </a:lnSpc>
              <a:buClrTx/>
              <a:buFont charset="2" pitchFamily="2" typeface="Wingdings"/>
              <a:buChar char="v"/>
            </a:pPr>
            <a:r>
              <a:rPr dirty="0" lang="en-US" sz="2000">
                <a:solidFill>
                  <a:schemeClr val="tx1"/>
                </a:solidFill>
              </a:rPr>
              <a:t> </a:t>
            </a:r>
            <a:r>
              <a:rPr dirty="0" err="1" lang="en-US" sz="2000">
                <a:solidFill>
                  <a:schemeClr val="tx1"/>
                </a:solidFill>
              </a:rPr>
              <a:t>Hệ</a:t>
            </a:r>
            <a:r>
              <a:rPr dirty="0" lang="en-US" sz="2000">
                <a:solidFill>
                  <a:schemeClr val="tx1"/>
                </a:solidFill>
              </a:rPr>
              <a:t> </a:t>
            </a:r>
            <a:r>
              <a:rPr dirty="0" err="1" lang="en-US" sz="2000">
                <a:solidFill>
                  <a:schemeClr val="tx1"/>
                </a:solidFill>
              </a:rPr>
              <a:t>số</a:t>
            </a:r>
            <a:r>
              <a:rPr dirty="0" lang="en-US" sz="2000">
                <a:solidFill>
                  <a:schemeClr val="tx1"/>
                </a:solidFill>
              </a:rPr>
              <a:t> </a:t>
            </a:r>
            <a:r>
              <a:rPr dirty="0" err="1" lang="en-US" sz="2000">
                <a:solidFill>
                  <a:schemeClr val="tx1"/>
                </a:solidFill>
              </a:rPr>
              <a:t>công</a:t>
            </a:r>
            <a:r>
              <a:rPr dirty="0" lang="en-US" sz="2000">
                <a:solidFill>
                  <a:schemeClr val="tx1"/>
                </a:solidFill>
              </a:rPr>
              <a:t> </a:t>
            </a:r>
            <a:r>
              <a:rPr dirty="0" err="1" lang="en-US" sz="2000">
                <a:solidFill>
                  <a:schemeClr val="tx1"/>
                </a:solidFill>
              </a:rPr>
              <a:t>suất</a:t>
            </a:r>
            <a:r>
              <a:rPr dirty="0" lang="en-US" sz="2000">
                <a:solidFill>
                  <a:schemeClr val="tx1"/>
                </a:solidFill>
              </a:rPr>
              <a:t> </a:t>
            </a:r>
            <a:r>
              <a:rPr altLang="en-US" dirty="0" lang="en-US" sz="2000">
                <a:solidFill>
                  <a:schemeClr val="tx1"/>
                </a:solidFill>
              </a:rPr>
              <a:t>cos</a:t>
            </a:r>
            <a:r>
              <a:rPr altLang="en-US" dirty="0" lang="el-GR" sz="2000">
                <a:solidFill>
                  <a:schemeClr val="tx1"/>
                </a:solidFill>
              </a:rPr>
              <a:t>φ</a:t>
            </a:r>
            <a:endParaRPr altLang="en-US" dirty="0" lang="en-US" sz="2000">
              <a:solidFill>
                <a:schemeClr val="tx1"/>
              </a:solidFill>
            </a:endParaRPr>
          </a:p>
          <a:p>
            <a:pPr algn="just">
              <a:lnSpc>
                <a:spcPct val="130000"/>
              </a:lnSpc>
              <a:buClrTx/>
              <a:buFont charset="2" pitchFamily="2" typeface="Wingdings"/>
              <a:buChar char="v"/>
            </a:pPr>
            <a:r>
              <a:rPr dirty="0" lang="en-US" sz="2000">
                <a:solidFill>
                  <a:schemeClr val="tx1"/>
                </a:solidFill>
              </a:rPr>
              <a:t> </a:t>
            </a:r>
            <a:r>
              <a:rPr dirty="0" err="1" lang="en-US" sz="2000">
                <a:solidFill>
                  <a:schemeClr val="tx1"/>
                </a:solidFill>
              </a:rPr>
              <a:t>Sự</a:t>
            </a:r>
            <a:r>
              <a:rPr dirty="0" lang="en-US" sz="2000">
                <a:solidFill>
                  <a:schemeClr val="tx1"/>
                </a:solidFill>
              </a:rPr>
              <a:t> </a:t>
            </a:r>
            <a:r>
              <a:rPr dirty="0" err="1" lang="en-US" sz="2000">
                <a:solidFill>
                  <a:schemeClr val="tx1"/>
                </a:solidFill>
              </a:rPr>
              <a:t>cân</a:t>
            </a:r>
            <a:r>
              <a:rPr dirty="0" lang="en-US" sz="2000">
                <a:solidFill>
                  <a:schemeClr val="tx1"/>
                </a:solidFill>
              </a:rPr>
              <a:t> </a:t>
            </a:r>
            <a:r>
              <a:rPr dirty="0" err="1" lang="en-US" sz="2000">
                <a:solidFill>
                  <a:schemeClr val="tx1"/>
                </a:solidFill>
              </a:rPr>
              <a:t>bằng</a:t>
            </a:r>
            <a:r>
              <a:rPr dirty="0" lang="en-US" sz="2000">
                <a:solidFill>
                  <a:schemeClr val="tx1"/>
                </a:solidFill>
              </a:rPr>
              <a:t> </a:t>
            </a:r>
            <a:r>
              <a:rPr dirty="0" err="1" lang="en-US" sz="2000">
                <a:solidFill>
                  <a:schemeClr val="tx1"/>
                </a:solidFill>
              </a:rPr>
              <a:t>giữa</a:t>
            </a:r>
            <a:r>
              <a:rPr dirty="0" lang="en-US" sz="2000">
                <a:solidFill>
                  <a:schemeClr val="tx1"/>
                </a:solidFill>
              </a:rPr>
              <a:t> </a:t>
            </a:r>
            <a:r>
              <a:rPr dirty="0" err="1" lang="en-US" sz="2000">
                <a:solidFill>
                  <a:schemeClr val="tx1"/>
                </a:solidFill>
              </a:rPr>
              <a:t>các</a:t>
            </a:r>
            <a:r>
              <a:rPr dirty="0" lang="en-US" sz="2000">
                <a:solidFill>
                  <a:schemeClr val="tx1"/>
                </a:solidFill>
              </a:rPr>
              <a:t> </a:t>
            </a:r>
            <a:r>
              <a:rPr dirty="0" err="1" lang="en-US" sz="2000">
                <a:solidFill>
                  <a:schemeClr val="tx1"/>
                </a:solidFill>
              </a:rPr>
              <a:t>pha</a:t>
            </a:r>
            <a:endParaRPr dirty="0" lang="en-US" sz="2000">
              <a:solidFill>
                <a:schemeClr val="tx1"/>
              </a:solidFill>
            </a:endParaRPr>
          </a:p>
          <a:p>
            <a:pPr algn="just">
              <a:lnSpc>
                <a:spcPct val="130000"/>
              </a:lnSpc>
              <a:buClrTx/>
              <a:buFont charset="2" pitchFamily="2" typeface="Wingdings"/>
              <a:buChar char="v"/>
            </a:pPr>
            <a:r>
              <a:rPr dirty="0" lang="en-US" sz="2000">
                <a:solidFill>
                  <a:schemeClr val="tx1"/>
                </a:solidFill>
              </a:rPr>
              <a:t> </a:t>
            </a:r>
            <a:r>
              <a:rPr dirty="0" err="1" lang="en-US" sz="2000">
                <a:solidFill>
                  <a:schemeClr val="tx1"/>
                </a:solidFill>
              </a:rPr>
              <a:t>Độ</a:t>
            </a:r>
            <a:r>
              <a:rPr dirty="0" lang="en-US" sz="2000">
                <a:solidFill>
                  <a:schemeClr val="tx1"/>
                </a:solidFill>
              </a:rPr>
              <a:t> </a:t>
            </a:r>
            <a:r>
              <a:rPr dirty="0" err="1" lang="en-US" sz="2000">
                <a:solidFill>
                  <a:schemeClr val="tx1"/>
                </a:solidFill>
              </a:rPr>
              <a:t>méo</a:t>
            </a:r>
            <a:r>
              <a:rPr dirty="0" lang="en-US" sz="2000">
                <a:solidFill>
                  <a:schemeClr val="tx1"/>
                </a:solidFill>
              </a:rPr>
              <a:t> </a:t>
            </a:r>
            <a:r>
              <a:rPr dirty="0" err="1" lang="en-US" sz="2000">
                <a:solidFill>
                  <a:schemeClr val="tx1"/>
                </a:solidFill>
              </a:rPr>
              <a:t>sóng</a:t>
            </a:r>
            <a:r>
              <a:rPr dirty="0" lang="en-US" sz="2000">
                <a:solidFill>
                  <a:schemeClr val="tx1"/>
                </a:solidFill>
              </a:rPr>
              <a:t> </a:t>
            </a:r>
            <a:r>
              <a:rPr dirty="0" err="1" lang="en-US" sz="2000">
                <a:solidFill>
                  <a:schemeClr val="tx1"/>
                </a:solidFill>
              </a:rPr>
              <a:t>hài</a:t>
            </a:r>
            <a:endParaRPr dirty="0" lang="en-US" sz="2000">
              <a:solidFill>
                <a:schemeClr val="tx1"/>
              </a:solidFill>
            </a:endParaRPr>
          </a:p>
          <a:p>
            <a:pPr algn="just">
              <a:lnSpc>
                <a:spcPct val="130000"/>
              </a:lnSpc>
              <a:buClrTx/>
              <a:buFont charset="2" pitchFamily="2" typeface="Wingdings"/>
              <a:buChar char="v"/>
            </a:pPr>
            <a:r>
              <a:rPr dirty="0" lang="en-US" sz="2000">
                <a:solidFill>
                  <a:schemeClr val="tx1"/>
                </a:solidFill>
              </a:rPr>
              <a:t> </a:t>
            </a:r>
            <a:r>
              <a:rPr dirty="0" err="1" lang="en-US" sz="2000">
                <a:solidFill>
                  <a:schemeClr val="tx1"/>
                </a:solidFill>
              </a:rPr>
              <a:t>Điện</a:t>
            </a:r>
            <a:r>
              <a:rPr dirty="0" lang="en-US" sz="2000">
                <a:solidFill>
                  <a:schemeClr val="tx1"/>
                </a:solidFill>
              </a:rPr>
              <a:t> </a:t>
            </a:r>
            <a:r>
              <a:rPr dirty="0" err="1" lang="en-US" sz="2000">
                <a:solidFill>
                  <a:schemeClr val="tx1"/>
                </a:solidFill>
              </a:rPr>
              <a:t>năng</a:t>
            </a:r>
            <a:r>
              <a:rPr dirty="0" lang="en-US" sz="2000">
                <a:solidFill>
                  <a:schemeClr val="tx1"/>
                </a:solidFill>
              </a:rPr>
              <a:t> </a:t>
            </a:r>
            <a:r>
              <a:rPr dirty="0" err="1" lang="en-US" sz="2000">
                <a:solidFill>
                  <a:schemeClr val="tx1"/>
                </a:solidFill>
              </a:rPr>
              <a:t>tiêu</a:t>
            </a:r>
            <a:r>
              <a:rPr dirty="0" lang="en-US" sz="2000">
                <a:solidFill>
                  <a:schemeClr val="tx1"/>
                </a:solidFill>
              </a:rPr>
              <a:t> </a:t>
            </a:r>
            <a:r>
              <a:rPr dirty="0" err="1" lang="en-US" sz="2000">
                <a:solidFill>
                  <a:schemeClr val="tx1"/>
                </a:solidFill>
              </a:rPr>
              <a:t>thụ</a:t>
            </a:r>
            <a:r>
              <a:rPr dirty="0" lang="en-US" sz="2000">
                <a:solidFill>
                  <a:schemeClr val="tx1"/>
                </a:solidFill>
              </a:rPr>
              <a:t> </a:t>
            </a:r>
            <a:r>
              <a:rPr dirty="0" err="1" lang="en-US" sz="2000">
                <a:solidFill>
                  <a:schemeClr val="tx1"/>
                </a:solidFill>
              </a:rPr>
              <a:t>từng</a:t>
            </a:r>
            <a:r>
              <a:rPr dirty="0" lang="en-US" sz="2000">
                <a:solidFill>
                  <a:schemeClr val="tx1"/>
                </a:solidFill>
              </a:rPr>
              <a:t> </a:t>
            </a:r>
            <a:r>
              <a:rPr dirty="0" err="1" lang="en-US" sz="2000">
                <a:solidFill>
                  <a:schemeClr val="tx1"/>
                </a:solidFill>
              </a:rPr>
              <a:t>hệ</a:t>
            </a:r>
            <a:r>
              <a:rPr dirty="0" lang="en-US" sz="2000">
                <a:solidFill>
                  <a:schemeClr val="tx1"/>
                </a:solidFill>
              </a:rPr>
              <a:t> </a:t>
            </a:r>
            <a:r>
              <a:rPr dirty="0" err="1" lang="en-US" sz="2000">
                <a:solidFill>
                  <a:schemeClr val="tx1"/>
                </a:solidFill>
              </a:rPr>
              <a:t>thống</a:t>
            </a:r>
            <a:r>
              <a:rPr dirty="0" lang="en-US" sz="2000">
                <a:solidFill>
                  <a:schemeClr val="tx1"/>
                </a:solidFill>
              </a:rPr>
              <a:t>, </a:t>
            </a:r>
            <a:r>
              <a:rPr dirty="0" err="1" lang="en-US" sz="2000">
                <a:solidFill>
                  <a:schemeClr val="tx1"/>
                </a:solidFill>
              </a:rPr>
              <a:t>khu</a:t>
            </a:r>
            <a:r>
              <a:rPr dirty="0" lang="en-US" sz="2000">
                <a:solidFill>
                  <a:schemeClr val="tx1"/>
                </a:solidFill>
              </a:rPr>
              <a:t> </a:t>
            </a:r>
            <a:r>
              <a:rPr dirty="0" err="1" lang="en-US" sz="2000">
                <a:solidFill>
                  <a:schemeClr val="tx1"/>
                </a:solidFill>
              </a:rPr>
              <a:t>vực</a:t>
            </a:r>
            <a:endParaRPr dirty="0" lang="en-US" sz="2000">
              <a:solidFill>
                <a:schemeClr val="tx1"/>
              </a:solidFill>
            </a:endParaRPr>
          </a:p>
          <a:p>
            <a:pPr algn="just" indent="0" marL="0">
              <a:lnSpc>
                <a:spcPct val="130000"/>
              </a:lnSpc>
              <a:buClrTx/>
              <a:buNone/>
            </a:pPr>
            <a:r>
              <a:rPr dirty="0" err="1" lang="en-US" sz="2000">
                <a:solidFill>
                  <a:schemeClr val="tx1"/>
                </a:solidFill>
              </a:rPr>
              <a:t>Cần</a:t>
            </a:r>
            <a:r>
              <a:rPr dirty="0" lang="en-US" sz="2000">
                <a:solidFill>
                  <a:schemeClr val="tx1"/>
                </a:solidFill>
              </a:rPr>
              <a:t> </a:t>
            </a:r>
            <a:r>
              <a:rPr dirty="0" err="1" lang="en-US" sz="2000">
                <a:solidFill>
                  <a:schemeClr val="tx1"/>
                </a:solidFill>
              </a:rPr>
              <a:t>phải</a:t>
            </a:r>
            <a:r>
              <a:rPr dirty="0" lang="en-US" sz="2000">
                <a:solidFill>
                  <a:schemeClr val="tx1"/>
                </a:solidFill>
              </a:rPr>
              <a:t> </a:t>
            </a:r>
            <a:r>
              <a:rPr dirty="0" err="1" lang="en-US" sz="2000">
                <a:solidFill>
                  <a:schemeClr val="tx1"/>
                </a:solidFill>
              </a:rPr>
              <a:t>lắp</a:t>
            </a:r>
            <a:r>
              <a:rPr dirty="0" lang="en-US" sz="2000">
                <a:solidFill>
                  <a:schemeClr val="tx1"/>
                </a:solidFill>
              </a:rPr>
              <a:t> </a:t>
            </a:r>
            <a:r>
              <a:rPr dirty="0" err="1" lang="en-US" sz="2000">
                <a:solidFill>
                  <a:schemeClr val="tx1"/>
                </a:solidFill>
              </a:rPr>
              <a:t>đặt</a:t>
            </a:r>
            <a:r>
              <a:rPr dirty="0" lang="en-US" sz="2000">
                <a:solidFill>
                  <a:schemeClr val="tx1"/>
                </a:solidFill>
              </a:rPr>
              <a:t> </a:t>
            </a:r>
            <a:r>
              <a:rPr dirty="0" err="1" lang="en-US" sz="2000">
                <a:solidFill>
                  <a:schemeClr val="tx1"/>
                </a:solidFill>
              </a:rPr>
              <a:t>các</a:t>
            </a:r>
            <a:r>
              <a:rPr dirty="0" lang="en-US" sz="2000">
                <a:solidFill>
                  <a:schemeClr val="tx1"/>
                </a:solidFill>
              </a:rPr>
              <a:t> </a:t>
            </a:r>
            <a:r>
              <a:rPr dirty="0" err="1" lang="en-US" sz="2000">
                <a:solidFill>
                  <a:schemeClr val="tx1"/>
                </a:solidFill>
              </a:rPr>
              <a:t>đồng</a:t>
            </a:r>
            <a:r>
              <a:rPr dirty="0" lang="en-US" sz="2000">
                <a:solidFill>
                  <a:schemeClr val="tx1"/>
                </a:solidFill>
              </a:rPr>
              <a:t> </a:t>
            </a:r>
            <a:r>
              <a:rPr dirty="0" err="1" lang="en-US" sz="2000">
                <a:solidFill>
                  <a:schemeClr val="tx1"/>
                </a:solidFill>
              </a:rPr>
              <a:t>hồ</a:t>
            </a:r>
            <a:r>
              <a:rPr dirty="0" lang="en-US" sz="2000">
                <a:solidFill>
                  <a:schemeClr val="tx1"/>
                </a:solidFill>
              </a:rPr>
              <a:t> </a:t>
            </a:r>
            <a:r>
              <a:rPr dirty="0" err="1" lang="en-US" sz="2000">
                <a:solidFill>
                  <a:schemeClr val="tx1"/>
                </a:solidFill>
              </a:rPr>
              <a:t>đo</a:t>
            </a:r>
            <a:r>
              <a:rPr dirty="0" lang="en-US" sz="2000">
                <a:solidFill>
                  <a:schemeClr val="tx1"/>
                </a:solidFill>
              </a:rPr>
              <a:t> </a:t>
            </a:r>
            <a:r>
              <a:rPr dirty="0" err="1" lang="en-US" sz="2000">
                <a:solidFill>
                  <a:schemeClr val="tx1"/>
                </a:solidFill>
              </a:rPr>
              <a:t>đạc</a:t>
            </a:r>
            <a:r>
              <a:rPr dirty="0" lang="en-US" sz="2000">
                <a:solidFill>
                  <a:schemeClr val="tx1"/>
                </a:solidFill>
              </a:rPr>
              <a:t> </a:t>
            </a:r>
            <a:r>
              <a:rPr dirty="0" err="1" lang="en-US" sz="2000">
                <a:solidFill>
                  <a:schemeClr val="tx1"/>
                </a:solidFill>
              </a:rPr>
              <a:t>tại</a:t>
            </a:r>
            <a:r>
              <a:rPr dirty="0" lang="en-US" sz="2000">
                <a:solidFill>
                  <a:schemeClr val="tx1"/>
                </a:solidFill>
              </a:rPr>
              <a:t> </a:t>
            </a:r>
            <a:r>
              <a:rPr dirty="0" err="1" lang="en-US" sz="2000">
                <a:solidFill>
                  <a:schemeClr val="tx1"/>
                </a:solidFill>
              </a:rPr>
              <a:t>tủ</a:t>
            </a:r>
            <a:r>
              <a:rPr dirty="0" lang="en-US" sz="2000">
                <a:solidFill>
                  <a:schemeClr val="tx1"/>
                </a:solidFill>
              </a:rPr>
              <a:t> </a:t>
            </a:r>
            <a:r>
              <a:rPr dirty="0" err="1" lang="en-US" sz="2000">
                <a:solidFill>
                  <a:schemeClr val="tx1"/>
                </a:solidFill>
              </a:rPr>
              <a:t>phân</a:t>
            </a:r>
            <a:r>
              <a:rPr dirty="0" lang="en-US" sz="2000">
                <a:solidFill>
                  <a:schemeClr val="tx1"/>
                </a:solidFill>
              </a:rPr>
              <a:t> </a:t>
            </a:r>
            <a:r>
              <a:rPr dirty="0" err="1" lang="en-US" sz="2000">
                <a:solidFill>
                  <a:schemeClr val="tx1"/>
                </a:solidFill>
              </a:rPr>
              <a:t>phối</a:t>
            </a:r>
            <a:r>
              <a:rPr dirty="0" lang="en-US" sz="2000">
                <a:solidFill>
                  <a:schemeClr val="tx1"/>
                </a:solidFill>
              </a:rPr>
              <a:t> </a:t>
            </a:r>
            <a:r>
              <a:rPr dirty="0" err="1" lang="en-US" sz="2000">
                <a:solidFill>
                  <a:schemeClr val="tx1"/>
                </a:solidFill>
              </a:rPr>
              <a:t>chính</a:t>
            </a:r>
            <a:r>
              <a:rPr dirty="0" lang="en-US" sz="2000">
                <a:solidFill>
                  <a:schemeClr val="tx1"/>
                </a:solidFill>
              </a:rPr>
              <a:t>, </a:t>
            </a:r>
            <a:r>
              <a:rPr dirty="0" err="1" lang="en-US" sz="2000">
                <a:solidFill>
                  <a:schemeClr val="tx1"/>
                </a:solidFill>
              </a:rPr>
              <a:t>các</a:t>
            </a:r>
            <a:r>
              <a:rPr dirty="0" lang="en-US" sz="2000">
                <a:solidFill>
                  <a:schemeClr val="tx1"/>
                </a:solidFill>
              </a:rPr>
              <a:t> </a:t>
            </a:r>
            <a:r>
              <a:rPr dirty="0" err="1" lang="en-US" sz="2000">
                <a:solidFill>
                  <a:schemeClr val="tx1"/>
                </a:solidFill>
              </a:rPr>
              <a:t>tuyến</a:t>
            </a:r>
            <a:r>
              <a:rPr dirty="0" lang="en-US" sz="2000">
                <a:solidFill>
                  <a:schemeClr val="tx1"/>
                </a:solidFill>
              </a:rPr>
              <a:t> </a:t>
            </a:r>
            <a:r>
              <a:rPr dirty="0" err="1" lang="en-US" sz="2000">
                <a:solidFill>
                  <a:schemeClr val="tx1"/>
                </a:solidFill>
              </a:rPr>
              <a:t>tải</a:t>
            </a:r>
            <a:r>
              <a:rPr dirty="0" lang="en-US" sz="2000">
                <a:solidFill>
                  <a:schemeClr val="tx1"/>
                </a:solidFill>
              </a:rPr>
              <a:t> </a:t>
            </a:r>
            <a:r>
              <a:rPr dirty="0" err="1" lang="en-US" sz="2000">
                <a:solidFill>
                  <a:schemeClr val="tx1"/>
                </a:solidFill>
              </a:rPr>
              <a:t>chính</a:t>
            </a:r>
            <a:r>
              <a:rPr dirty="0" lang="en-US" sz="2000">
                <a:solidFill>
                  <a:schemeClr val="tx1"/>
                </a:solidFill>
              </a:rPr>
              <a:t> </a:t>
            </a:r>
            <a:r>
              <a:rPr dirty="0" err="1" lang="en-US" sz="2000">
                <a:solidFill>
                  <a:schemeClr val="tx1"/>
                </a:solidFill>
              </a:rPr>
              <a:t>và</a:t>
            </a:r>
            <a:r>
              <a:rPr dirty="0" lang="en-US" sz="2000">
                <a:solidFill>
                  <a:schemeClr val="tx1"/>
                </a:solidFill>
              </a:rPr>
              <a:t> </a:t>
            </a:r>
            <a:r>
              <a:rPr dirty="0" err="1" lang="en-US" sz="2000">
                <a:solidFill>
                  <a:schemeClr val="tx1"/>
                </a:solidFill>
              </a:rPr>
              <a:t>các</a:t>
            </a:r>
            <a:r>
              <a:rPr dirty="0" lang="en-US" sz="2000">
                <a:solidFill>
                  <a:schemeClr val="tx1"/>
                </a:solidFill>
              </a:rPr>
              <a:t> </a:t>
            </a:r>
            <a:r>
              <a:rPr dirty="0" err="1" lang="en-US" sz="2000">
                <a:solidFill>
                  <a:schemeClr val="tx1"/>
                </a:solidFill>
              </a:rPr>
              <a:t>phụ</a:t>
            </a:r>
            <a:r>
              <a:rPr dirty="0" lang="en-US" sz="2000">
                <a:solidFill>
                  <a:schemeClr val="tx1"/>
                </a:solidFill>
              </a:rPr>
              <a:t> </a:t>
            </a:r>
            <a:r>
              <a:rPr dirty="0" err="1" lang="en-US" sz="2000">
                <a:solidFill>
                  <a:schemeClr val="tx1"/>
                </a:solidFill>
              </a:rPr>
              <a:t>tải</a:t>
            </a:r>
            <a:r>
              <a:rPr dirty="0" lang="en-US" sz="2000">
                <a:solidFill>
                  <a:schemeClr val="tx1"/>
                </a:solidFill>
              </a:rPr>
              <a:t> </a:t>
            </a:r>
            <a:r>
              <a:rPr dirty="0" err="1" lang="en-US" sz="2000">
                <a:solidFill>
                  <a:schemeClr val="tx1"/>
                </a:solidFill>
              </a:rPr>
              <a:t>tiêu</a:t>
            </a:r>
            <a:r>
              <a:rPr dirty="0" lang="en-US" sz="2000">
                <a:solidFill>
                  <a:schemeClr val="tx1"/>
                </a:solidFill>
              </a:rPr>
              <a:t> </a:t>
            </a:r>
            <a:r>
              <a:rPr dirty="0" err="1" lang="en-US" sz="2000">
                <a:solidFill>
                  <a:schemeClr val="tx1"/>
                </a:solidFill>
              </a:rPr>
              <a:t>thụ</a:t>
            </a:r>
            <a:r>
              <a:rPr dirty="0" lang="en-US" sz="2000">
                <a:solidFill>
                  <a:schemeClr val="tx1"/>
                </a:solidFill>
              </a:rPr>
              <a:t> </a:t>
            </a:r>
            <a:r>
              <a:rPr dirty="0" err="1" lang="en-US" sz="2000">
                <a:solidFill>
                  <a:schemeClr val="tx1"/>
                </a:solidFill>
              </a:rPr>
              <a:t>điện</a:t>
            </a:r>
            <a:r>
              <a:rPr dirty="0" lang="en-US" sz="2000">
                <a:solidFill>
                  <a:schemeClr val="tx1"/>
                </a:solidFill>
              </a:rPr>
              <a:t> </a:t>
            </a:r>
            <a:r>
              <a:rPr dirty="0" err="1" lang="en-US" sz="2000">
                <a:solidFill>
                  <a:schemeClr val="tx1"/>
                </a:solidFill>
              </a:rPr>
              <a:t>lớn</a:t>
            </a:r>
            <a:r>
              <a:rPr dirty="0" lang="en-US" sz="2000">
                <a:solidFill>
                  <a:schemeClr val="tx1"/>
                </a:solidFill>
              </a:rPr>
              <a:t>…  </a:t>
            </a:r>
          </a:p>
        </p:txBody>
      </p:sp>
      <p:pic>
        <p:nvPicPr>
          <p:cNvPr descr="E:\LIEN\QLNL\Cuoc thi 2010\KHANH HOI\Giai phap 1 nam 2009-1.JPG" id="3" name="Picture 2">
            <a:extLst>
              <a:ext uri="{FF2B5EF4-FFF2-40B4-BE49-F238E27FC236}">
                <a16:creationId xmlns:a16="http://schemas.microsoft.com/office/drawing/2014/main" id="{30D8BADE-1721-5993-D978-A57A2DF85D77}"/>
              </a:ext>
            </a:extLst>
          </p:cNvPr>
          <p:cNvPicPr>
            <a:picLocks noChangeArrowheads="1" noChangeAspect="1"/>
          </p:cNvPicPr>
          <p:nvPr/>
        </p:nvPicPr>
        <p:blipFill rotWithShape="1">
          <a:blip r:embed="rId3">
            <a:extLst>
              <a:ext uri="{28A0092B-C50C-407E-A947-70E740481C1C}">
                <a14:useLocalDpi xmlns:a14="http://schemas.microsoft.com/office/drawing/2010/main" val="0"/>
              </a:ext>
            </a:extLst>
          </a:blip>
          <a:srcRect b="104" t="198"/>
          <a:stretch/>
        </p:blipFill>
        <p:spPr bwMode="gray">
          <a:xfrm>
            <a:off x="8905817" y="1604119"/>
            <a:ext cx="2653861" cy="1854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24798DB5-E8FA-447D-0E02-48A6EC7BD284}"/>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gray">
          <a:xfrm>
            <a:off x="6400800" y="3584607"/>
            <a:ext cx="5158878" cy="299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1C42CCB2-737A-E6C9-20B5-F426CA2698D3}"/>
              </a:ext>
            </a:extLst>
          </p:cNvPr>
          <p:cNvPicPr>
            <a:picLocks noChangeAspect="1"/>
          </p:cNvPicPr>
          <p:nvPr/>
        </p:nvPicPr>
        <p:blipFill>
          <a:blip r:embed="rId5"/>
          <a:stretch>
            <a:fillRect/>
          </a:stretch>
        </p:blipFill>
        <p:spPr>
          <a:xfrm>
            <a:off x="6093123" y="1468196"/>
            <a:ext cx="2653861" cy="1864403"/>
          </a:xfrm>
          <a:prstGeom prst="rect">
            <a:avLst/>
          </a:prstGeom>
        </p:spPr>
      </p:pic>
    </p:spTree>
    <p:extLst>
      <p:ext uri="{BB962C8B-B14F-4D97-AF65-F5344CB8AC3E}">
        <p14:creationId xmlns:p14="http://schemas.microsoft.com/office/powerpoint/2010/main" val="4395579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011EC733-8E94-3D85-F3D4-D6087D5B34E2}"/>
              </a:ext>
            </a:extLst>
          </p:cNvPr>
          <p:cNvSpPr txBox="1">
            <a:spLocks noChangeArrowheads="1"/>
          </p:cNvSpPr>
          <p:nvPr/>
        </p:nvSpPr>
        <p:spPr bwMode="auto">
          <a:xfrm>
            <a:off x="323406" y="539829"/>
            <a:ext cx="11326283" cy="53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ctr" defTabSz="1219170" eaLnBrk="1" hangingPunct="1"/>
            <a:r>
              <a:rPr lang="en-US" altLang="en-US" sz="3200" b="1" dirty="0" err="1">
                <a:solidFill>
                  <a:schemeClr val="accent1">
                    <a:lumMod val="50000"/>
                  </a:schemeClr>
                </a:solidFill>
                <a:latin typeface="Arial" panose="020B0604020202020204" pitchFamily="34" charset="0"/>
                <a:cs typeface="Arial" panose="020B0604020202020204" pitchFamily="34" charset="0"/>
              </a:rPr>
              <a:t>Quản</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lý</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phụ</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tải</a:t>
            </a:r>
            <a:endParaRPr lang="en-US" altLang="en-US" sz="3200" i="1" dirty="0">
              <a:solidFill>
                <a:schemeClr val="accent1">
                  <a:lumMod val="50000"/>
                </a:schemeClr>
              </a:solidFill>
              <a:latin typeface="Arial" panose="020B0604020202020204" pitchFamily="34" charset="0"/>
              <a:cs typeface="Arial" panose="020B0604020202020204" pitchFamily="34" charset="0"/>
            </a:endParaRPr>
          </a:p>
        </p:txBody>
      </p:sp>
      <p:pic>
        <p:nvPicPr>
          <p:cNvPr id="32771" name="Picture 2">
            <a:extLst>
              <a:ext uri="{FF2B5EF4-FFF2-40B4-BE49-F238E27FC236}">
                <a16:creationId xmlns:a16="http://schemas.microsoft.com/office/drawing/2014/main" id="{4BFC861C-4CE9-AA66-AF11-998B7929E2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9322"/>
          <a:stretch>
            <a:fillRect/>
          </a:stretch>
        </p:blipFill>
        <p:spPr bwMode="auto">
          <a:xfrm>
            <a:off x="2427375" y="2208773"/>
            <a:ext cx="7118349"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Rectangle 2">
            <a:extLst>
              <a:ext uri="{FF2B5EF4-FFF2-40B4-BE49-F238E27FC236}">
                <a16:creationId xmlns:a16="http://schemas.microsoft.com/office/drawing/2014/main" id="{CBD066D0-7885-309E-EFDF-D4C7BA66E1C4}"/>
              </a:ext>
            </a:extLst>
          </p:cNvPr>
          <p:cNvSpPr>
            <a:spLocks noChangeArrowheads="1"/>
          </p:cNvSpPr>
          <p:nvPr/>
        </p:nvSpPr>
        <p:spPr bwMode="auto">
          <a:xfrm>
            <a:off x="1768032" y="6056873"/>
            <a:ext cx="8437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000" i="1" dirty="0" err="1">
                <a:solidFill>
                  <a:srgbClr val="000000"/>
                </a:solidFill>
                <a:cs typeface="Arial" panose="020B0604020202020204" pitchFamily="34" charset="0"/>
              </a:rPr>
              <a:t>Đơn</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giá</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bán</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lẻ</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điện</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cho</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các</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ngành</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sản</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xuất</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kể</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từ</a:t>
            </a:r>
            <a:r>
              <a:rPr lang="en-US" altLang="en-US" sz="2000" i="1" dirty="0">
                <a:solidFill>
                  <a:srgbClr val="000000"/>
                </a:solidFill>
                <a:cs typeface="Arial" panose="020B0604020202020204" pitchFamily="34" charset="0"/>
              </a:rPr>
              <a:t> </a:t>
            </a:r>
            <a:r>
              <a:rPr lang="en-US" altLang="en-US" sz="2000" i="1" dirty="0" err="1">
                <a:solidFill>
                  <a:srgbClr val="000000"/>
                </a:solidFill>
                <a:cs typeface="Arial" panose="020B0604020202020204" pitchFamily="34" charset="0"/>
              </a:rPr>
              <a:t>ngày</a:t>
            </a:r>
            <a:r>
              <a:rPr lang="en-US" altLang="en-US" sz="2000" i="1" dirty="0">
                <a:solidFill>
                  <a:srgbClr val="000000"/>
                </a:solidFill>
                <a:cs typeface="Arial" panose="020B0604020202020204" pitchFamily="34" charset="0"/>
              </a:rPr>
              <a:t> 04/5/2023</a:t>
            </a:r>
          </a:p>
        </p:txBody>
      </p:sp>
      <p:sp>
        <p:nvSpPr>
          <p:cNvPr id="32773" name="Title 1">
            <a:extLst>
              <a:ext uri="{FF2B5EF4-FFF2-40B4-BE49-F238E27FC236}">
                <a16:creationId xmlns:a16="http://schemas.microsoft.com/office/drawing/2014/main" id="{BDCBC755-48E9-A5C9-C653-E2D6CD0BAA11}"/>
              </a:ext>
            </a:extLst>
          </p:cNvPr>
          <p:cNvSpPr txBox="1">
            <a:spLocks noChangeArrowheads="1"/>
          </p:cNvSpPr>
          <p:nvPr/>
        </p:nvSpPr>
        <p:spPr bwMode="auto">
          <a:xfrm>
            <a:off x="432858" y="1213940"/>
            <a:ext cx="11326283" cy="994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r>
              <a:rPr lang="en-US" altLang="en-US" sz="2000" dirty="0" err="1">
                <a:solidFill>
                  <a:srgbClr val="000000"/>
                </a:solidFill>
                <a:latin typeface="Arial" panose="020B0604020202020204" pitchFamily="34" charset="0"/>
                <a:cs typeface="Arial" panose="020B0604020202020204" pitchFamily="34" charset="0"/>
              </a:rPr>
              <a:t>Các</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doanh</a:t>
            </a:r>
            <a:r>
              <a:rPr lang="en-US" altLang="en-US" sz="2000" dirty="0">
                <a:solidFill>
                  <a:srgbClr val="000000"/>
                </a:solidFill>
                <a:latin typeface="Arial" panose="020B0604020202020204" pitchFamily="34" charset="0"/>
                <a:cs typeface="Arial" panose="020B0604020202020204" pitchFamily="34" charset="0"/>
              </a:rPr>
              <a:t> </a:t>
            </a:r>
            <a:r>
              <a:rPr lang="en-US" altLang="en-US" sz="2000" dirty="0" err="1">
                <a:solidFill>
                  <a:srgbClr val="000000"/>
                </a:solidFill>
                <a:latin typeface="Arial" panose="020B0604020202020204" pitchFamily="34" charset="0"/>
                <a:cs typeface="Arial" panose="020B0604020202020204" pitchFamily="34" charset="0"/>
              </a:rPr>
              <a:t>nghiệp</a:t>
            </a:r>
            <a:r>
              <a:rPr lang="en-US" altLang="en-US" sz="2000" dirty="0">
                <a:solidFill>
                  <a:srgbClr val="000000"/>
                </a:solidFill>
                <a:latin typeface="Arial" panose="020B0604020202020204" pitchFamily="34" charset="0"/>
                <a:cs typeface="Arial" panose="020B0604020202020204" pitchFamily="34" charset="0"/>
              </a:rPr>
              <a:t> </a:t>
            </a:r>
            <a:r>
              <a:rPr lang="vi-VN" altLang="en-US" sz="2000" dirty="0">
                <a:solidFill>
                  <a:srgbClr val="000000"/>
                </a:solidFill>
                <a:latin typeface="Arial" panose="020B0604020202020204" pitchFamily="34" charset="0"/>
                <a:cs typeface="Arial" panose="020B0604020202020204" pitchFamily="34" charset="0"/>
              </a:rPr>
              <a:t>mua điện theo đơn giá 3 giá theo quy định, gồm: giờ cao điểm, giờ bình thường và giờ thấp điểm</a:t>
            </a:r>
            <a:endParaRPr lang="en-US" altLang="en-US" sz="2000" i="1" dirty="0">
              <a:solidFill>
                <a:srgbClr val="00B0F0"/>
              </a:solidFill>
              <a:latin typeface="Arial" panose="020B0604020202020204" pitchFamily="34" charset="0"/>
              <a:cs typeface="Arial" panose="020B0604020202020204"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FA91A592-E80E-C88D-F6AD-3478EFF55E4B}"/>
              </a:ext>
            </a:extLst>
          </p:cNvPr>
          <p:cNvSpPr txBox="1">
            <a:spLocks noChangeArrowheads="1"/>
          </p:cNvSpPr>
          <p:nvPr/>
        </p:nvSpPr>
        <p:spPr bwMode="auto">
          <a:xfrm>
            <a:off x="3560765" y="1569507"/>
            <a:ext cx="85280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defTabSz="1219170" eaLnBrk="1" hangingPunct="1"/>
            <a:r>
              <a:rPr lang="en-US" altLang="en-US" sz="2000" dirty="0" err="1">
                <a:solidFill>
                  <a:srgbClr val="000000"/>
                </a:solidFill>
                <a:latin typeface="+mn-lt"/>
                <a:cs typeface="Arial" panose="020B0604020202020204" pitchFamily="34" charset="0"/>
              </a:rPr>
              <a:t>Quản</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lý</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vận</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hành</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phụ</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tải</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tránh</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giờ</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cao</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điểm</a:t>
            </a:r>
            <a:r>
              <a:rPr lang="en-US" altLang="en-US" sz="2000" dirty="0">
                <a:solidFill>
                  <a:srgbClr val="000000"/>
                </a:solidFill>
                <a:latin typeface="+mn-lt"/>
                <a:cs typeface="Arial" panose="020B0604020202020204" pitchFamily="34" charset="0"/>
              </a:rPr>
              <a:t> </a:t>
            </a:r>
          </a:p>
          <a:p>
            <a:pPr defTabSz="1219170" eaLnBrk="1" hangingPunct="1"/>
            <a:r>
              <a:rPr lang="en-US" altLang="en-US" sz="2000" dirty="0">
                <a:solidFill>
                  <a:srgbClr val="000000"/>
                </a:solidFill>
                <a:latin typeface="+mn-lt"/>
                <a:cs typeface="Arial" panose="020B0604020202020204" pitchFamily="34" charset="0"/>
              </a:rPr>
              <a:t>=&gt; </a:t>
            </a:r>
            <a:r>
              <a:rPr lang="en-US" altLang="en-US" sz="2000" dirty="0" err="1">
                <a:solidFill>
                  <a:srgbClr val="000000"/>
                </a:solidFill>
                <a:latin typeface="+mn-lt"/>
                <a:cs typeface="Arial" panose="020B0604020202020204" pitchFamily="34" charset="0"/>
              </a:rPr>
              <a:t>Giảm</a:t>
            </a:r>
            <a:r>
              <a:rPr lang="en-US" altLang="en-US" sz="2000" dirty="0">
                <a:solidFill>
                  <a:srgbClr val="000000"/>
                </a:solidFill>
                <a:latin typeface="+mn-lt"/>
                <a:cs typeface="Arial" panose="020B0604020202020204" pitchFamily="34" charset="0"/>
              </a:rPr>
              <a:t> chi </a:t>
            </a:r>
            <a:r>
              <a:rPr lang="en-US" altLang="en-US" sz="2000" dirty="0" err="1">
                <a:solidFill>
                  <a:srgbClr val="000000"/>
                </a:solidFill>
                <a:latin typeface="+mn-lt"/>
                <a:cs typeface="Arial" panose="020B0604020202020204" pitchFamily="34" charset="0"/>
              </a:rPr>
              <a:t>phí</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năng</a:t>
            </a:r>
            <a:r>
              <a:rPr lang="en-US" altLang="en-US" sz="2000" dirty="0">
                <a:solidFill>
                  <a:srgbClr val="000000"/>
                </a:solidFill>
                <a:latin typeface="+mn-lt"/>
                <a:cs typeface="Arial" panose="020B0604020202020204" pitchFamily="34" charset="0"/>
              </a:rPr>
              <a:t> </a:t>
            </a:r>
            <a:r>
              <a:rPr lang="en-US" altLang="en-US" sz="2000" dirty="0" err="1">
                <a:solidFill>
                  <a:srgbClr val="000000"/>
                </a:solidFill>
                <a:latin typeface="+mn-lt"/>
                <a:cs typeface="Arial" panose="020B0604020202020204" pitchFamily="34" charset="0"/>
              </a:rPr>
              <a:t>lượng</a:t>
            </a:r>
            <a:r>
              <a:rPr lang="en-US" altLang="en-US" sz="2000" dirty="0">
                <a:solidFill>
                  <a:srgbClr val="000000"/>
                </a:solidFill>
                <a:latin typeface="+mn-lt"/>
                <a:cs typeface="Arial" panose="020B0604020202020204" pitchFamily="34" charset="0"/>
              </a:rPr>
              <a:t>.</a:t>
            </a:r>
          </a:p>
        </p:txBody>
      </p:sp>
      <p:sp>
        <p:nvSpPr>
          <p:cNvPr id="4" name="AutoShape 2" descr="SÁNG KIẾN KINH NGHIỆM | Trường TH&amp;THCS Trung Mỹ">
            <a:extLst>
              <a:ext uri="{FF2B5EF4-FFF2-40B4-BE49-F238E27FC236}">
                <a16:creationId xmlns:a16="http://schemas.microsoft.com/office/drawing/2014/main" id="{ACF963CC-CECB-2C0D-837B-0C6DD7B2C181}"/>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2000">
              <a:latin typeface="+mn-lt"/>
            </a:endParaRPr>
          </a:p>
        </p:txBody>
      </p:sp>
      <p:pic>
        <p:nvPicPr>
          <p:cNvPr id="34820" name="Picture 3">
            <a:extLst>
              <a:ext uri="{FF2B5EF4-FFF2-40B4-BE49-F238E27FC236}">
                <a16:creationId xmlns:a16="http://schemas.microsoft.com/office/drawing/2014/main" id="{3CC4BC53-C423-683E-390B-3CA47A7BC9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0759" y="1569507"/>
            <a:ext cx="1145116" cy="1238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Title 1">
            <a:extLst>
              <a:ext uri="{FF2B5EF4-FFF2-40B4-BE49-F238E27FC236}">
                <a16:creationId xmlns:a16="http://schemas.microsoft.com/office/drawing/2014/main" id="{2CF0F8E8-16A1-DE1F-05B8-E2688176EF5A}"/>
              </a:ext>
            </a:extLst>
          </p:cNvPr>
          <p:cNvSpPr txBox="1">
            <a:spLocks noChangeArrowheads="1"/>
          </p:cNvSpPr>
          <p:nvPr/>
        </p:nvSpPr>
        <p:spPr bwMode="auto">
          <a:xfrm>
            <a:off x="438151" y="2807758"/>
            <a:ext cx="11315700" cy="3484033"/>
          </a:xfrm>
          <a:prstGeom prst="rect">
            <a:avLst/>
          </a:prstGeom>
          <a:noFill/>
          <a:ln>
            <a:noFill/>
          </a:ln>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spcBef>
                <a:spcPts val="600"/>
              </a:spcBef>
              <a:defRPr/>
            </a:pPr>
            <a:r>
              <a:rPr lang="en-US" altLang="en-VN" sz="2000" b="1" i="1" dirty="0" err="1">
                <a:solidFill>
                  <a:srgbClr val="000000"/>
                </a:solidFill>
                <a:latin typeface="+mn-lt"/>
                <a:cs typeface="Arial" panose="020B0604020202020204" pitchFamily="34" charset="0"/>
              </a:rPr>
              <a:t>Phương</a:t>
            </a:r>
            <a:r>
              <a:rPr lang="en-US" altLang="en-VN" sz="2000" b="1" i="1" dirty="0">
                <a:solidFill>
                  <a:srgbClr val="000000"/>
                </a:solidFill>
                <a:latin typeface="+mn-lt"/>
                <a:cs typeface="Arial" panose="020B0604020202020204" pitchFamily="34" charset="0"/>
              </a:rPr>
              <a:t> </a:t>
            </a:r>
            <a:r>
              <a:rPr lang="en-US" altLang="en-VN" sz="2000" b="1" i="1" dirty="0" err="1">
                <a:solidFill>
                  <a:srgbClr val="000000"/>
                </a:solidFill>
                <a:latin typeface="+mn-lt"/>
                <a:cs typeface="Arial" panose="020B0604020202020204" pitchFamily="34" charset="0"/>
              </a:rPr>
              <a:t>pháp</a:t>
            </a:r>
            <a:r>
              <a:rPr lang="en-US" altLang="en-VN" sz="2000" b="1" i="1" dirty="0">
                <a:solidFill>
                  <a:srgbClr val="000000"/>
                </a:solidFill>
                <a:latin typeface="+mn-lt"/>
                <a:cs typeface="Arial" panose="020B0604020202020204" pitchFamily="34" charset="0"/>
              </a:rPr>
              <a:t> </a:t>
            </a:r>
            <a:r>
              <a:rPr lang="en-US" altLang="en-VN" sz="2000" b="1" i="1" dirty="0" err="1">
                <a:solidFill>
                  <a:srgbClr val="000000"/>
                </a:solidFill>
                <a:latin typeface="+mn-lt"/>
                <a:cs typeface="Arial" panose="020B0604020202020204" pitchFamily="34" charset="0"/>
              </a:rPr>
              <a:t>thực</a:t>
            </a:r>
            <a:r>
              <a:rPr lang="en-US" altLang="en-VN" sz="2000" b="1" i="1" dirty="0">
                <a:solidFill>
                  <a:srgbClr val="000000"/>
                </a:solidFill>
                <a:latin typeface="+mn-lt"/>
                <a:cs typeface="Arial" panose="020B0604020202020204" pitchFamily="34" charset="0"/>
              </a:rPr>
              <a:t> </a:t>
            </a:r>
            <a:r>
              <a:rPr lang="en-US" altLang="en-VN" sz="2000" b="1" i="1" dirty="0" err="1">
                <a:solidFill>
                  <a:srgbClr val="000000"/>
                </a:solidFill>
                <a:latin typeface="+mn-lt"/>
                <a:cs typeface="Arial" panose="020B0604020202020204" pitchFamily="34" charset="0"/>
              </a:rPr>
              <a:t>hiện</a:t>
            </a:r>
            <a:endParaRPr lang="en-US" altLang="en-VN" sz="2000" b="1" i="1" dirty="0">
              <a:solidFill>
                <a:srgbClr val="000000"/>
              </a:solidFill>
              <a:latin typeface="+mn-lt"/>
              <a:cs typeface="Arial" panose="020B0604020202020204" pitchFamily="34" charset="0"/>
            </a:endParaRPr>
          </a:p>
          <a:p>
            <a:pPr marL="380990" indent="-380990" algn="just" defTabSz="1219170" eaLnBrk="1" hangingPunct="1">
              <a:spcBef>
                <a:spcPts val="600"/>
              </a:spcBef>
              <a:buFont typeface="Arial" panose="020B0604020202020204" pitchFamily="34" charset="0"/>
              <a:buChar char="•"/>
              <a:defRPr/>
            </a:pPr>
            <a:r>
              <a:rPr lang="vi-VN" altLang="en-VN" sz="2000" dirty="0">
                <a:solidFill>
                  <a:srgbClr val="000000"/>
                </a:solidFill>
                <a:latin typeface="+mn-lt"/>
                <a:cs typeface="Arial" panose="020B0604020202020204" pitchFamily="34" charset="0"/>
              </a:rPr>
              <a:t>L</a:t>
            </a:r>
            <a:r>
              <a:rPr lang="en-US" altLang="en-VN" sz="2000" dirty="0" err="1">
                <a:solidFill>
                  <a:srgbClr val="000000"/>
                </a:solidFill>
                <a:latin typeface="+mn-lt"/>
                <a:cs typeface="Arial" panose="020B0604020202020204" pitchFamily="34" charset="0"/>
              </a:rPr>
              <a:t>ập</a:t>
            </a:r>
            <a:r>
              <a:rPr lang="vi-VN" altLang="en-VN" sz="2000" dirty="0">
                <a:solidFill>
                  <a:srgbClr val="000000"/>
                </a:solidFill>
                <a:latin typeface="+mn-lt"/>
                <a:cs typeface="Arial" panose="020B0604020202020204" pitchFamily="34" charset="0"/>
              </a:rPr>
              <a:t> lịch trı̀nh vận hành </a:t>
            </a:r>
            <a:r>
              <a:rPr lang="en-US" altLang="en-VN" sz="2000" dirty="0" err="1">
                <a:solidFill>
                  <a:srgbClr val="000000"/>
                </a:solidFill>
                <a:latin typeface="+mn-lt"/>
                <a:cs typeface="Arial" panose="020B0604020202020204" pitchFamily="34" charset="0"/>
              </a:rPr>
              <a:t>thiết</a:t>
            </a:r>
            <a:r>
              <a:rPr lang="en-US" altLang="en-VN" sz="2000" dirty="0">
                <a:solidFill>
                  <a:srgbClr val="000000"/>
                </a:solidFill>
                <a:latin typeface="+mn-lt"/>
                <a:cs typeface="Arial" panose="020B0604020202020204" pitchFamily="34" charset="0"/>
              </a:rPr>
              <a:t> </a:t>
            </a:r>
            <a:r>
              <a:rPr lang="en-US" altLang="en-VN" sz="2000" dirty="0" err="1">
                <a:solidFill>
                  <a:srgbClr val="000000"/>
                </a:solidFill>
                <a:latin typeface="+mn-lt"/>
                <a:cs typeface="Arial" panose="020B0604020202020204" pitchFamily="34" charset="0"/>
              </a:rPr>
              <a:t>bị</a:t>
            </a:r>
            <a:r>
              <a:rPr lang="vi-VN" altLang="en-VN" sz="2000" dirty="0">
                <a:solidFill>
                  <a:srgbClr val="000000"/>
                </a:solidFill>
                <a:latin typeface="+mn-lt"/>
                <a:cs typeface="Arial" panose="020B0604020202020204" pitchFamily="34" charset="0"/>
              </a:rPr>
              <a:t> công suất lớn để tránh việc hoạt động trong giờ cao điểm có giá điện cao</a:t>
            </a:r>
            <a:endParaRPr lang="en-US" altLang="en-VN" sz="2000" dirty="0">
              <a:solidFill>
                <a:srgbClr val="000000"/>
              </a:solidFill>
              <a:latin typeface="+mn-lt"/>
              <a:cs typeface="Arial" panose="020B0604020202020204" pitchFamily="34" charset="0"/>
            </a:endParaRPr>
          </a:p>
          <a:p>
            <a:pPr marL="380990" indent="-380990" algn="just" defTabSz="1219170" eaLnBrk="1" hangingPunct="1">
              <a:spcBef>
                <a:spcPts val="600"/>
              </a:spcBef>
              <a:buFont typeface="Arial" panose="020B0604020202020204" pitchFamily="34" charset="0"/>
              <a:buChar char="•"/>
              <a:defRPr/>
            </a:pPr>
            <a:r>
              <a:rPr lang="vi-VN" altLang="en-VN" sz="2000" dirty="0">
                <a:solidFill>
                  <a:srgbClr val="000000"/>
                </a:solidFill>
                <a:latin typeface="+mn-lt"/>
                <a:cs typeface="Arial" panose="020B0604020202020204" pitchFamily="34" charset="0"/>
              </a:rPr>
              <a:t>Phân tích và tiếp cận các bản vẽ sơ đồ vận hành và quy trı̀nh để cải thiện hệ số tải, từ đó giảm được nhu cầu tối đa</a:t>
            </a:r>
            <a:endParaRPr lang="vi-VN" altLang="en-VN" sz="2000" dirty="0">
              <a:solidFill>
                <a:srgbClr val="00B0F0"/>
              </a:solidFill>
              <a:latin typeface="+mn-lt"/>
              <a:cs typeface="Arial" panose="020B0604020202020204" pitchFamily="34" charset="0"/>
            </a:endParaRPr>
          </a:p>
          <a:p>
            <a:pPr marL="380990" indent="-380990" algn="just" defTabSz="1219170" eaLnBrk="1" hangingPunct="1">
              <a:spcBef>
                <a:spcPts val="600"/>
              </a:spcBef>
              <a:buFont typeface="Arial" panose="020B0604020202020204" pitchFamily="34" charset="0"/>
              <a:buChar char="•"/>
              <a:defRPr/>
            </a:pPr>
            <a:r>
              <a:rPr lang="vi-VN" altLang="en-VN" sz="2000" dirty="0">
                <a:solidFill>
                  <a:srgbClr val="000000"/>
                </a:solidFill>
                <a:latin typeface="+mn-lt"/>
                <a:cs typeface="Arial" panose="020B0604020202020204" pitchFamily="34" charset="0"/>
              </a:rPr>
              <a:t>Tạm thời dừng các tải không cần thiết khi nhu cầu tối đa có xu hướng đạt mức giới hạn đã được thiết </a:t>
            </a:r>
            <a:r>
              <a:rPr lang="en-US" altLang="en-VN" sz="2000" dirty="0" err="1">
                <a:solidFill>
                  <a:srgbClr val="000000"/>
                </a:solidFill>
                <a:latin typeface="+mn-lt"/>
                <a:cs typeface="Arial" panose="020B0604020202020204" pitchFamily="34" charset="0"/>
              </a:rPr>
              <a:t>lập</a:t>
            </a:r>
            <a:r>
              <a:rPr lang="en-US" altLang="en-VN" sz="2000" dirty="0">
                <a:solidFill>
                  <a:srgbClr val="000000"/>
                </a:solidFill>
                <a:latin typeface="+mn-lt"/>
                <a:cs typeface="Arial" panose="020B0604020202020204" pitchFamily="34" charset="0"/>
              </a:rPr>
              <a:t>.</a:t>
            </a:r>
            <a:endParaRPr lang="vi-VN" altLang="en-VN" sz="2000" i="1" dirty="0">
              <a:solidFill>
                <a:srgbClr val="00B0F0"/>
              </a:solidFill>
              <a:latin typeface="+mn-lt"/>
              <a:cs typeface="Arial" panose="020B0604020202020204" pitchFamily="34" charset="0"/>
            </a:endParaRPr>
          </a:p>
        </p:txBody>
      </p:sp>
      <p:sp>
        <p:nvSpPr>
          <p:cNvPr id="7" name="Title 1">
            <a:extLst>
              <a:ext uri="{FF2B5EF4-FFF2-40B4-BE49-F238E27FC236}">
                <a16:creationId xmlns:a16="http://schemas.microsoft.com/office/drawing/2014/main" id="{011EC733-8E94-3D85-F3D4-D6087D5B34E2}"/>
              </a:ext>
            </a:extLst>
          </p:cNvPr>
          <p:cNvSpPr txBox="1">
            <a:spLocks noChangeArrowheads="1"/>
          </p:cNvSpPr>
          <p:nvPr/>
        </p:nvSpPr>
        <p:spPr bwMode="auto">
          <a:xfrm>
            <a:off x="323406" y="539829"/>
            <a:ext cx="11326283" cy="53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ctr" defTabSz="1219170" eaLnBrk="1" hangingPunct="1"/>
            <a:r>
              <a:rPr lang="en-US" altLang="en-US" sz="3200" b="1" dirty="0" err="1">
                <a:solidFill>
                  <a:schemeClr val="accent1">
                    <a:lumMod val="50000"/>
                  </a:schemeClr>
                </a:solidFill>
                <a:latin typeface="Arial" panose="020B0604020202020204" pitchFamily="34" charset="0"/>
                <a:cs typeface="Arial" panose="020B0604020202020204" pitchFamily="34" charset="0"/>
              </a:rPr>
              <a:t>Quản</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lý</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phụ</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tải</a:t>
            </a:r>
            <a:endParaRPr lang="en-US" altLang="en-US" sz="3200" i="1"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9D18382D-59A4-892A-F6EB-0351D5D6F22D}"/>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pic>
        <p:nvPicPr>
          <p:cNvPr id="36868" name="Picture 2">
            <a:extLst>
              <a:ext uri="{FF2B5EF4-FFF2-40B4-BE49-F238E27FC236}">
                <a16:creationId xmlns:a16="http://schemas.microsoft.com/office/drawing/2014/main" id="{B81D575A-4B08-6390-0F45-EE95769BC0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666"/>
          <a:stretch>
            <a:fillRect/>
          </a:stretch>
        </p:blipFill>
        <p:spPr bwMode="auto">
          <a:xfrm>
            <a:off x="1983317" y="2023352"/>
            <a:ext cx="8203442" cy="418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Content Placeholder 2">
            <a:extLst>
              <a:ext uri="{FF2B5EF4-FFF2-40B4-BE49-F238E27FC236}">
                <a16:creationId xmlns:a16="http://schemas.microsoft.com/office/drawing/2014/main" id="{0FEC826B-218E-E60F-F45E-6103FD0203D8}"/>
              </a:ext>
            </a:extLst>
          </p:cNvPr>
          <p:cNvSpPr>
            <a:spLocks noGrp="1"/>
          </p:cNvSpPr>
          <p:nvPr>
            <p:ph idx="4294967295"/>
          </p:nvPr>
        </p:nvSpPr>
        <p:spPr>
          <a:xfrm>
            <a:off x="615256" y="1456424"/>
            <a:ext cx="9455149" cy="436033"/>
          </a:xfrm>
          <a:prstGeom prst="rect">
            <a:avLst/>
          </a:prstGeom>
        </p:spPr>
        <p:txBody>
          <a:bodyPr vert="horz" wrap="square" lIns="91440" tIns="45720" rIns="91440" bIns="45720" numCol="1" anchor="t" anchorCtr="0" compatLnSpc="1">
            <a:prstTxWarp prst="textNoShape">
              <a:avLst/>
            </a:prstTxWarp>
            <a:normAutofit/>
          </a:bodyPr>
          <a:lstStyle/>
          <a:p>
            <a:pPr eaLnBrk="1" hangingPunct="1">
              <a:buFontTx/>
              <a:buNone/>
            </a:pPr>
            <a:r>
              <a:rPr lang="en-US" altLang="en-US" sz="2000" dirty="0">
                <a:solidFill>
                  <a:srgbClr val="000000"/>
                </a:solidFill>
                <a:latin typeface="Arial" panose="020B0604020202020204" pitchFamily="34" charset="0"/>
                <a:ea typeface="Noto Sans" panose="020B0502040504020204" pitchFamily="34" charset="0"/>
                <a:cs typeface="Arial" panose="020B0604020202020204" pitchFamily="34" charset="0"/>
              </a:rPr>
              <a:t>Theo </a:t>
            </a:r>
            <a:r>
              <a:rPr lang="en-US" altLang="en-US" sz="2000" dirty="0" err="1">
                <a:solidFill>
                  <a:srgbClr val="000000"/>
                </a:solidFill>
                <a:latin typeface="Arial" panose="020B0604020202020204" pitchFamily="34" charset="0"/>
                <a:ea typeface="Noto Sans" panose="020B0502040504020204" pitchFamily="34" charset="0"/>
                <a:cs typeface="Arial" panose="020B0604020202020204" pitchFamily="34" charset="0"/>
              </a:rPr>
              <a:t>dõi</a:t>
            </a:r>
            <a:r>
              <a:rPr lang="en-US" altLang="en-US" sz="2000" dirty="0">
                <a:solidFill>
                  <a:srgbClr val="000000"/>
                </a:solidFill>
                <a:latin typeface="Arial" panose="020B0604020202020204" pitchFamily="34" charset="0"/>
                <a:ea typeface="Noto Sans" panose="020B0502040504020204" pitchFamily="34" charset="0"/>
                <a:cs typeface="Arial" panose="020B0604020202020204" pitchFamily="34" charset="0"/>
              </a:rPr>
              <a:t> </a:t>
            </a:r>
            <a:r>
              <a:rPr lang="en-US" altLang="en-US" sz="2000" dirty="0" err="1">
                <a:solidFill>
                  <a:srgbClr val="000000"/>
                </a:solidFill>
                <a:latin typeface="Arial" panose="020B0604020202020204" pitchFamily="34" charset="0"/>
                <a:ea typeface="Noto Sans" panose="020B0502040504020204" pitchFamily="34" charset="0"/>
                <a:cs typeface="Arial" panose="020B0604020202020204" pitchFamily="34" charset="0"/>
              </a:rPr>
              <a:t>một</a:t>
            </a:r>
            <a:r>
              <a:rPr lang="en-US" altLang="en-US" sz="2000" dirty="0">
                <a:solidFill>
                  <a:srgbClr val="000000"/>
                </a:solidFill>
                <a:latin typeface="Arial" panose="020B0604020202020204" pitchFamily="34" charset="0"/>
                <a:ea typeface="Noto Sans" panose="020B0502040504020204" pitchFamily="34" charset="0"/>
                <a:cs typeface="Arial" panose="020B0604020202020204" pitchFamily="34" charset="0"/>
              </a:rPr>
              <a:t> </a:t>
            </a:r>
            <a:r>
              <a:rPr lang="en-US" altLang="en-US" sz="2000" dirty="0" err="1">
                <a:solidFill>
                  <a:srgbClr val="000000"/>
                </a:solidFill>
                <a:latin typeface="Arial" panose="020B0604020202020204" pitchFamily="34" charset="0"/>
                <a:ea typeface="Noto Sans" panose="020B0502040504020204" pitchFamily="34" charset="0"/>
                <a:cs typeface="Arial" panose="020B0604020202020204" pitchFamily="34" charset="0"/>
              </a:rPr>
              <a:t>phụ</a:t>
            </a:r>
            <a:r>
              <a:rPr lang="en-US" altLang="en-US" sz="2000" dirty="0">
                <a:solidFill>
                  <a:srgbClr val="000000"/>
                </a:solidFill>
                <a:latin typeface="Arial" panose="020B0604020202020204" pitchFamily="34" charset="0"/>
                <a:ea typeface="Noto Sans" panose="020B0502040504020204" pitchFamily="34" charset="0"/>
                <a:cs typeface="Arial" panose="020B0604020202020204" pitchFamily="34" charset="0"/>
              </a:rPr>
              <a:t> </a:t>
            </a:r>
            <a:r>
              <a:rPr lang="en-US" altLang="en-US" sz="2000" dirty="0" err="1">
                <a:solidFill>
                  <a:srgbClr val="000000"/>
                </a:solidFill>
                <a:latin typeface="Arial" panose="020B0604020202020204" pitchFamily="34" charset="0"/>
                <a:ea typeface="Noto Sans" panose="020B0502040504020204" pitchFamily="34" charset="0"/>
                <a:cs typeface="Arial" panose="020B0604020202020204" pitchFamily="34" charset="0"/>
              </a:rPr>
              <a:t>tải</a:t>
            </a:r>
            <a:r>
              <a:rPr lang="en-US" altLang="en-US" sz="2000" dirty="0">
                <a:solidFill>
                  <a:srgbClr val="000000"/>
                </a:solidFill>
                <a:latin typeface="Arial" panose="020B0604020202020204" pitchFamily="34" charset="0"/>
                <a:ea typeface="Noto Sans" panose="020B0502040504020204" pitchFamily="34" charset="0"/>
                <a:cs typeface="Arial" panose="020B0604020202020204" pitchFamily="34" charset="0"/>
              </a:rPr>
              <a:t> </a:t>
            </a:r>
            <a:r>
              <a:rPr lang="en-US" altLang="en-US" sz="2000" dirty="0" err="1">
                <a:solidFill>
                  <a:srgbClr val="000000"/>
                </a:solidFill>
                <a:latin typeface="Arial" panose="020B0604020202020204" pitchFamily="34" charset="0"/>
                <a:ea typeface="Noto Sans" panose="020B0502040504020204" pitchFamily="34" charset="0"/>
                <a:cs typeface="Arial" panose="020B0604020202020204" pitchFamily="34" charset="0"/>
              </a:rPr>
              <a:t>điển</a:t>
            </a:r>
            <a:r>
              <a:rPr lang="en-US" altLang="en-US" sz="2000" dirty="0">
                <a:solidFill>
                  <a:srgbClr val="000000"/>
                </a:solidFill>
                <a:latin typeface="Arial" panose="020B0604020202020204" pitchFamily="34" charset="0"/>
                <a:ea typeface="Noto Sans" panose="020B0502040504020204" pitchFamily="34" charset="0"/>
                <a:cs typeface="Arial" panose="020B0604020202020204" pitchFamily="34" charset="0"/>
              </a:rPr>
              <a:t> </a:t>
            </a:r>
            <a:r>
              <a:rPr lang="en-US" altLang="en-US" sz="2000" dirty="0" err="1">
                <a:solidFill>
                  <a:srgbClr val="000000"/>
                </a:solidFill>
                <a:latin typeface="Arial" panose="020B0604020202020204" pitchFamily="34" charset="0"/>
                <a:ea typeface="Noto Sans" panose="020B0502040504020204" pitchFamily="34" charset="0"/>
                <a:cs typeface="Arial" panose="020B0604020202020204" pitchFamily="34" charset="0"/>
              </a:rPr>
              <a:t>hình</a:t>
            </a:r>
            <a:endParaRPr lang="vi-VN" altLang="en-US" sz="2000" i="1" dirty="0">
              <a:solidFill>
                <a:srgbClr val="00B0F0"/>
              </a:solidFill>
              <a:latin typeface="Arial" panose="020B0604020202020204" pitchFamily="34" charset="0"/>
              <a:ea typeface="Noto Sans" panose="020B0502040504020204" pitchFamily="34" charset="0"/>
              <a:cs typeface="Arial" panose="020B0604020202020204" pitchFamily="34" charset="0"/>
            </a:endParaRPr>
          </a:p>
        </p:txBody>
      </p:sp>
      <p:sp>
        <p:nvSpPr>
          <p:cNvPr id="6" name="Title 1">
            <a:extLst>
              <a:ext uri="{FF2B5EF4-FFF2-40B4-BE49-F238E27FC236}">
                <a16:creationId xmlns:a16="http://schemas.microsoft.com/office/drawing/2014/main" id="{011EC733-8E94-3D85-F3D4-D6087D5B34E2}"/>
              </a:ext>
            </a:extLst>
          </p:cNvPr>
          <p:cNvSpPr txBox="1">
            <a:spLocks noChangeArrowheads="1"/>
          </p:cNvSpPr>
          <p:nvPr/>
        </p:nvSpPr>
        <p:spPr bwMode="auto">
          <a:xfrm>
            <a:off x="323406" y="539829"/>
            <a:ext cx="11326283" cy="53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ctr" defTabSz="1219170" eaLnBrk="1" hangingPunct="1"/>
            <a:r>
              <a:rPr lang="en-US" altLang="en-US" sz="3200" b="1" dirty="0" err="1">
                <a:solidFill>
                  <a:schemeClr val="accent1">
                    <a:lumMod val="50000"/>
                  </a:schemeClr>
                </a:solidFill>
                <a:latin typeface="Arial" panose="020B0604020202020204" pitchFamily="34" charset="0"/>
                <a:cs typeface="Arial" panose="020B0604020202020204" pitchFamily="34" charset="0"/>
              </a:rPr>
              <a:t>Quản</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lý</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phụ</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tải</a:t>
            </a:r>
            <a:endParaRPr lang="en-US" altLang="en-US" sz="3200" i="1"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E2A92B51-2C82-F6FF-6BED-1E1E0D743EE9}"/>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A0C9C7A8-FFE4-06F2-E3D1-78196CDAA665}"/>
              </a:ext>
            </a:extLst>
          </p:cNvPr>
          <p:cNvSpPr txBox="1">
            <a:spLocks/>
          </p:cNvSpPr>
          <p:nvPr/>
        </p:nvSpPr>
        <p:spPr>
          <a:xfrm>
            <a:off x="779535" y="1435007"/>
            <a:ext cx="10625667" cy="4169833"/>
          </a:xfrm>
          <a:prstGeom prst="rect">
            <a:avLst/>
          </a:prstGeom>
          <a:solidFill>
            <a:schemeClr val="accent5">
              <a:lumMod val="20000"/>
              <a:lumOff val="80000"/>
            </a:schemeClr>
          </a:solidFill>
          <a:ln>
            <a:solidFill>
              <a:srgbClr val="00B0F0"/>
            </a:solidFill>
          </a:ln>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just">
              <a:lnSpc>
                <a:spcPct val="150000"/>
              </a:lnSpc>
              <a:spcBef>
                <a:spcPts val="0"/>
              </a:spcBef>
              <a:spcAft>
                <a:spcPts val="0"/>
              </a:spcAft>
              <a:defRPr/>
            </a:pPr>
            <a:r>
              <a:rPr lang="en-US" sz="2400" i="1" dirty="0" err="1">
                <a:solidFill>
                  <a:srgbClr val="000000"/>
                </a:solidFill>
                <a:latin typeface="Arial" panose="020B0604020202020204" pitchFamily="34" charset="0"/>
                <a:cs typeface="Arial" panose="020B0604020202020204" pitchFamily="34" charset="0"/>
              </a:rPr>
              <a:t>Ví</a:t>
            </a:r>
            <a:r>
              <a:rPr lang="en-US" sz="2400" i="1" dirty="0">
                <a:solidFill>
                  <a:srgbClr val="000000"/>
                </a:solidFill>
                <a:latin typeface="Arial" panose="020B0604020202020204" pitchFamily="34" charset="0"/>
                <a:cs typeface="Arial" panose="020B0604020202020204" pitchFamily="34" charset="0"/>
              </a:rPr>
              <a:t> </a:t>
            </a:r>
            <a:r>
              <a:rPr lang="en-US" sz="2400" i="1" dirty="0" err="1">
                <a:solidFill>
                  <a:srgbClr val="000000"/>
                </a:solidFill>
                <a:latin typeface="Arial" panose="020B0604020202020204" pitchFamily="34" charset="0"/>
                <a:cs typeface="Arial" panose="020B0604020202020204" pitchFamily="34" charset="0"/>
              </a:rPr>
              <a:t>dụ</a:t>
            </a:r>
            <a:r>
              <a:rPr lang="en-US" sz="2400" i="1" dirty="0">
                <a:solidFill>
                  <a:srgbClr val="000000"/>
                </a:solidFill>
                <a:latin typeface="Arial" panose="020B0604020202020204" pitchFamily="34" charset="0"/>
                <a:cs typeface="Arial" panose="020B0604020202020204" pitchFamily="34" charset="0"/>
              </a:rPr>
              <a:t> </a:t>
            </a:r>
            <a:r>
              <a:rPr lang="en-US" sz="2400" i="1" dirty="0" err="1">
                <a:solidFill>
                  <a:srgbClr val="000000"/>
                </a:solidFill>
                <a:latin typeface="Arial" panose="020B0604020202020204" pitchFamily="34" charset="0"/>
                <a:cs typeface="Arial" panose="020B0604020202020204" pitchFamily="34" charset="0"/>
              </a:rPr>
              <a:t>tính</a:t>
            </a:r>
            <a:r>
              <a:rPr lang="en-US" sz="2400" i="1" dirty="0">
                <a:solidFill>
                  <a:srgbClr val="000000"/>
                </a:solidFill>
                <a:latin typeface="Arial" panose="020B0604020202020204" pitchFamily="34" charset="0"/>
                <a:cs typeface="Arial" panose="020B0604020202020204" pitchFamily="34" charset="0"/>
              </a:rPr>
              <a:t> </a:t>
            </a:r>
            <a:r>
              <a:rPr lang="en-US" sz="2400" i="1" dirty="0" err="1">
                <a:solidFill>
                  <a:srgbClr val="000000"/>
                </a:solidFill>
                <a:latin typeface="Arial" panose="020B0604020202020204" pitchFamily="34" charset="0"/>
                <a:cs typeface="Arial" panose="020B0604020202020204" pitchFamily="34" charset="0"/>
              </a:rPr>
              <a:t>toán</a:t>
            </a:r>
            <a:r>
              <a:rPr lang="en-US" sz="2400" i="1" dirty="0">
                <a:solidFill>
                  <a:srgbClr val="000000"/>
                </a:solidFill>
                <a:latin typeface="Arial" panose="020B0604020202020204" pitchFamily="34" charset="0"/>
                <a:cs typeface="Arial" panose="020B0604020202020204" pitchFamily="34" charset="0"/>
              </a:rPr>
              <a:t> </a:t>
            </a:r>
            <a:r>
              <a:rPr lang="en-US" sz="2400" i="1" dirty="0" err="1">
                <a:solidFill>
                  <a:srgbClr val="000000"/>
                </a:solidFill>
                <a:latin typeface="Arial" panose="020B0604020202020204" pitchFamily="34" charset="0"/>
                <a:cs typeface="Arial" panose="020B0604020202020204" pitchFamily="34" charset="0"/>
              </a:rPr>
              <a:t>hiệu</a:t>
            </a:r>
            <a:r>
              <a:rPr lang="en-US" sz="2400" i="1" dirty="0">
                <a:solidFill>
                  <a:srgbClr val="000000"/>
                </a:solidFill>
                <a:latin typeface="Arial" panose="020B0604020202020204" pitchFamily="34" charset="0"/>
                <a:cs typeface="Arial" panose="020B0604020202020204" pitchFamily="34" charset="0"/>
              </a:rPr>
              <a:t> </a:t>
            </a:r>
            <a:r>
              <a:rPr lang="en-US" sz="2400" i="1" dirty="0" err="1">
                <a:solidFill>
                  <a:srgbClr val="000000"/>
                </a:solidFill>
                <a:latin typeface="Arial" panose="020B0604020202020204" pitchFamily="34" charset="0"/>
                <a:cs typeface="Arial" panose="020B0604020202020204" pitchFamily="34" charset="0"/>
              </a:rPr>
              <a:t>quả</a:t>
            </a:r>
            <a:r>
              <a:rPr lang="en-US" sz="2400" i="1" dirty="0">
                <a:solidFill>
                  <a:srgbClr val="000000"/>
                </a:solidFill>
                <a:latin typeface="Arial" panose="020B0604020202020204" pitchFamily="34" charset="0"/>
                <a:cs typeface="Arial" panose="020B0604020202020204" pitchFamily="34" charset="0"/>
              </a:rPr>
              <a:t> </a:t>
            </a:r>
            <a:r>
              <a:rPr lang="en-US" sz="2400" i="1" dirty="0" err="1">
                <a:solidFill>
                  <a:srgbClr val="000000"/>
                </a:solidFill>
                <a:latin typeface="Arial" panose="020B0604020202020204" pitchFamily="34" charset="0"/>
                <a:cs typeface="Arial" panose="020B0604020202020204" pitchFamily="34" charset="0"/>
              </a:rPr>
              <a:t>kinh</a:t>
            </a:r>
            <a:r>
              <a:rPr lang="en-US" sz="2400" i="1" dirty="0">
                <a:solidFill>
                  <a:srgbClr val="000000"/>
                </a:solidFill>
                <a:latin typeface="Arial" panose="020B0604020202020204" pitchFamily="34" charset="0"/>
                <a:cs typeface="Arial" panose="020B0604020202020204" pitchFamily="34" charset="0"/>
              </a:rPr>
              <a:t> </a:t>
            </a:r>
            <a:r>
              <a:rPr lang="en-US" sz="2400" i="1" dirty="0" err="1">
                <a:solidFill>
                  <a:srgbClr val="000000"/>
                </a:solidFill>
                <a:latin typeface="Arial" panose="020B0604020202020204" pitchFamily="34" charset="0"/>
                <a:cs typeface="Arial" panose="020B0604020202020204" pitchFamily="34" charset="0"/>
              </a:rPr>
              <a:t>tế</a:t>
            </a:r>
            <a:endParaRPr lang="en-US" sz="2400" i="1" dirty="0">
              <a:solidFill>
                <a:srgbClr val="000000"/>
              </a:solidFill>
              <a:latin typeface="Arial" panose="020B0604020202020204" pitchFamily="34" charset="0"/>
              <a:cs typeface="Arial" panose="020B0604020202020204" pitchFamily="34" charset="0"/>
            </a:endParaRPr>
          </a:p>
          <a:p>
            <a:pPr marL="457189" indent="-457189" algn="just">
              <a:lnSpc>
                <a:spcPct val="150000"/>
              </a:lnSpc>
              <a:spcBef>
                <a:spcPts val="0"/>
              </a:spcBef>
              <a:spcAft>
                <a:spcPts val="0"/>
              </a:spcAft>
              <a:buFont typeface="Arial" panose="020B0604020202020204" pitchFamily="34" charset="0"/>
              <a:buChar char="•"/>
              <a:defRPr/>
            </a:pPr>
            <a:r>
              <a:rPr lang="en-US" sz="2400" b="0" dirty="0">
                <a:solidFill>
                  <a:srgbClr val="000000"/>
                </a:solidFill>
                <a:latin typeface="Arial" panose="020B0604020202020204" pitchFamily="34" charset="0"/>
                <a:cs typeface="Arial" panose="020B0604020202020204" pitchFamily="34" charset="0"/>
              </a:rPr>
              <a:t>C</a:t>
            </a:r>
            <a:r>
              <a:rPr lang="vi-VN" sz="2400" b="0" dirty="0">
                <a:solidFill>
                  <a:srgbClr val="000000"/>
                </a:solidFill>
                <a:latin typeface="Arial" panose="020B0604020202020204" pitchFamily="34" charset="0"/>
                <a:cs typeface="Arial" panose="020B0604020202020204" pitchFamily="34" charset="0"/>
              </a:rPr>
              <a:t>ông suất</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phụ</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tải</a:t>
            </a:r>
            <a:r>
              <a:rPr lang="vi-VN" sz="2400" b="0" dirty="0">
                <a:solidFill>
                  <a:srgbClr val="000000"/>
                </a:solidFill>
                <a:latin typeface="Arial" panose="020B0604020202020204" pitchFamily="34" charset="0"/>
                <a:cs typeface="Arial" panose="020B0604020202020204" pitchFamily="34" charset="0"/>
              </a:rPr>
              <a:t> 100 kW ở cấp điện áp 0,4kV</a:t>
            </a:r>
            <a:endParaRPr lang="en-US" sz="2400" b="0" dirty="0">
              <a:solidFill>
                <a:srgbClr val="00B0F0"/>
              </a:solidFill>
              <a:latin typeface="Arial" panose="020B0604020202020204" pitchFamily="34" charset="0"/>
              <a:cs typeface="Arial" panose="020B0604020202020204" pitchFamily="34" charset="0"/>
            </a:endParaRPr>
          </a:p>
          <a:p>
            <a:pPr marL="380990" indent="-380990" algn="just">
              <a:lnSpc>
                <a:spcPct val="150000"/>
              </a:lnSpc>
              <a:spcBef>
                <a:spcPts val="0"/>
              </a:spcBef>
              <a:spcAft>
                <a:spcPts val="0"/>
              </a:spcAft>
              <a:buFont typeface="Arial" panose="020B0604020202020204" pitchFamily="34" charset="0"/>
              <a:buChar char="•"/>
              <a:defRPr/>
            </a:pPr>
            <a:r>
              <a:rPr lang="en-US" sz="2400" b="0" dirty="0" err="1">
                <a:solidFill>
                  <a:srgbClr val="000000"/>
                </a:solidFill>
                <a:latin typeface="Arial" panose="020B0604020202020204" pitchFamily="34" charset="0"/>
                <a:cs typeface="Arial" panose="020B0604020202020204" pitchFamily="34" charset="0"/>
              </a:rPr>
              <a:t>Công</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suất</a:t>
            </a:r>
            <a:r>
              <a:rPr lang="vi-VN" sz="2400" b="0" dirty="0">
                <a:solidFill>
                  <a:srgbClr val="000000"/>
                </a:solidFill>
                <a:latin typeface="Arial" panose="020B0604020202020204" pitchFamily="34" charset="0"/>
                <a:cs typeface="Arial" panose="020B0604020202020204" pitchFamily="34" charset="0"/>
              </a:rPr>
              <a:t> cắt giảm được</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là</a:t>
            </a:r>
            <a:r>
              <a:rPr lang="vi-VN" sz="2400" b="0" dirty="0">
                <a:solidFill>
                  <a:srgbClr val="000000"/>
                </a:solidFill>
                <a:latin typeface="Arial" panose="020B0604020202020204" pitchFamily="34" charset="0"/>
                <a:cs typeface="Arial" panose="020B0604020202020204" pitchFamily="34" charset="0"/>
              </a:rPr>
              <a:t> 30kW</a:t>
            </a:r>
            <a:endParaRPr lang="en-US" sz="2400" b="0" i="1" dirty="0">
              <a:solidFill>
                <a:srgbClr val="00B0F0"/>
              </a:solidFill>
              <a:latin typeface="Arial" panose="020B0604020202020204" pitchFamily="34" charset="0"/>
              <a:cs typeface="Arial" panose="020B0604020202020204" pitchFamily="34" charset="0"/>
            </a:endParaRPr>
          </a:p>
          <a:p>
            <a:pPr marL="380990" indent="-380990" algn="just">
              <a:lnSpc>
                <a:spcPct val="150000"/>
              </a:lnSpc>
              <a:spcBef>
                <a:spcPts val="0"/>
              </a:spcBef>
              <a:spcAft>
                <a:spcPts val="0"/>
              </a:spcAft>
              <a:buFont typeface="Arial" panose="020B0604020202020204" pitchFamily="34" charset="0"/>
              <a:buChar char="•"/>
              <a:defRPr/>
            </a:pPr>
            <a:r>
              <a:rPr lang="en-US" sz="2400" b="0" dirty="0" err="1">
                <a:solidFill>
                  <a:srgbClr val="000000"/>
                </a:solidFill>
                <a:latin typeface="Arial" panose="020B0604020202020204" pitchFamily="34" charset="0"/>
                <a:cs typeface="Arial" panose="020B0604020202020204" pitchFamily="34" charset="0"/>
              </a:rPr>
              <a:t>Thời</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gian</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cắt</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giảm</a:t>
            </a:r>
            <a:r>
              <a:rPr lang="en-US" sz="2400" b="0" dirty="0">
                <a:solidFill>
                  <a:srgbClr val="000000"/>
                </a:solidFill>
                <a:latin typeface="Arial" panose="020B0604020202020204" pitchFamily="34" charset="0"/>
                <a:cs typeface="Arial" panose="020B0604020202020204" pitchFamily="34" charset="0"/>
              </a:rPr>
              <a:t> </a:t>
            </a:r>
            <a:r>
              <a:rPr lang="en-US" sz="2400" b="0" dirty="0" err="1">
                <a:solidFill>
                  <a:srgbClr val="000000"/>
                </a:solidFill>
                <a:latin typeface="Arial" panose="020B0604020202020204" pitchFamily="34" charset="0"/>
                <a:cs typeface="Arial" panose="020B0604020202020204" pitchFamily="34" charset="0"/>
              </a:rPr>
              <a:t>được</a:t>
            </a:r>
            <a:r>
              <a:rPr lang="en-US" sz="2400" b="0" dirty="0">
                <a:solidFill>
                  <a:srgbClr val="000000"/>
                </a:solidFill>
                <a:latin typeface="Arial" panose="020B0604020202020204" pitchFamily="34" charset="0"/>
                <a:cs typeface="Arial" panose="020B0604020202020204" pitchFamily="34" charset="0"/>
              </a:rPr>
              <a:t>:</a:t>
            </a:r>
            <a:r>
              <a:rPr lang="vi-VN" sz="2400" b="0" dirty="0">
                <a:solidFill>
                  <a:srgbClr val="000000"/>
                </a:solidFill>
                <a:latin typeface="Arial" panose="020B0604020202020204" pitchFamily="34" charset="0"/>
                <a:cs typeface="Arial" panose="020B0604020202020204" pitchFamily="34" charset="0"/>
              </a:rPr>
              <a:t> 04 giờ/ngày tại khung giờ cao điểm để chuyển sang vận hành vào giờ bình thường</a:t>
            </a:r>
            <a:endParaRPr lang="en-US" sz="2400" b="0" dirty="0">
              <a:solidFill>
                <a:srgbClr val="00B0F0"/>
              </a:solidFill>
              <a:latin typeface="Arial" panose="020B0604020202020204" pitchFamily="34" charset="0"/>
              <a:cs typeface="Arial" panose="020B0604020202020204" pitchFamily="34" charset="0"/>
            </a:endParaRPr>
          </a:p>
          <a:p>
            <a:pPr algn="just">
              <a:lnSpc>
                <a:spcPct val="150000"/>
              </a:lnSpc>
              <a:spcBef>
                <a:spcPts val="0"/>
              </a:spcBef>
              <a:spcAft>
                <a:spcPts val="0"/>
              </a:spcAft>
              <a:defRPr/>
            </a:pPr>
            <a:r>
              <a:rPr lang="en-US" sz="2400" b="0" dirty="0">
                <a:solidFill>
                  <a:srgbClr val="000000"/>
                </a:solidFill>
                <a:latin typeface="Arial" panose="020B0604020202020204" pitchFamily="34" charset="0"/>
                <a:cs typeface="Arial" panose="020B0604020202020204" pitchFamily="34" charset="0"/>
              </a:rPr>
              <a:t>   =&gt; C</a:t>
            </a:r>
            <a:r>
              <a:rPr lang="vi-VN" sz="2400" b="0" dirty="0">
                <a:solidFill>
                  <a:srgbClr val="000000"/>
                </a:solidFill>
                <a:latin typeface="Arial" panose="020B0604020202020204" pitchFamily="34" charset="0"/>
                <a:cs typeface="Arial" panose="020B0604020202020204" pitchFamily="34" charset="0"/>
              </a:rPr>
              <a:t>hi phí tiết kiệm được hàng ngày của nhà máy sẽ là</a:t>
            </a:r>
            <a:endParaRPr lang="vi-VN" sz="2400" b="0" i="1" dirty="0">
              <a:solidFill>
                <a:srgbClr val="00B0F0"/>
              </a:solidFill>
              <a:latin typeface="Arial" panose="020B0604020202020204" pitchFamily="34" charset="0"/>
              <a:cs typeface="Arial" panose="020B0604020202020204" pitchFamily="34" charset="0"/>
            </a:endParaRPr>
          </a:p>
          <a:p>
            <a:pPr algn="ctr">
              <a:lnSpc>
                <a:spcPct val="150000"/>
              </a:lnSpc>
              <a:spcBef>
                <a:spcPts val="600"/>
              </a:spcBef>
              <a:spcAft>
                <a:spcPts val="600"/>
              </a:spcAft>
              <a:defRPr/>
            </a:pPr>
            <a:r>
              <a:rPr lang="vi-VN" sz="2400" b="0" dirty="0">
                <a:solidFill>
                  <a:srgbClr val="000000"/>
                </a:solidFill>
                <a:latin typeface="Arial" panose="020B0604020202020204" pitchFamily="34" charset="0"/>
                <a:cs typeface="Arial" panose="020B0604020202020204" pitchFamily="34" charset="0"/>
              </a:rPr>
              <a:t>C = 30 × 4 × (3.</a:t>
            </a:r>
            <a:r>
              <a:rPr lang="en-US" sz="2400" b="0" dirty="0">
                <a:solidFill>
                  <a:srgbClr val="000000"/>
                </a:solidFill>
                <a:latin typeface="Arial" panose="020B0604020202020204" pitchFamily="34" charset="0"/>
                <a:cs typeface="Arial" panose="020B0604020202020204" pitchFamily="34" charset="0"/>
              </a:rPr>
              <a:t>055</a:t>
            </a:r>
            <a:r>
              <a:rPr lang="vi-VN" sz="2400" b="0" dirty="0">
                <a:solidFill>
                  <a:srgbClr val="000000"/>
                </a:solidFill>
                <a:latin typeface="Arial" panose="020B0604020202020204" pitchFamily="34" charset="0"/>
                <a:cs typeface="Arial" panose="020B0604020202020204" pitchFamily="34" charset="0"/>
              </a:rPr>
              <a:t> - 1.</a:t>
            </a:r>
            <a:r>
              <a:rPr lang="en-US" sz="2400" b="0" dirty="0">
                <a:solidFill>
                  <a:srgbClr val="000000"/>
                </a:solidFill>
                <a:latin typeface="Arial" panose="020B0604020202020204" pitchFamily="34" charset="0"/>
                <a:cs typeface="Arial" panose="020B0604020202020204" pitchFamily="34" charset="0"/>
              </a:rPr>
              <a:t>661</a:t>
            </a:r>
            <a:r>
              <a:rPr lang="vi-VN" sz="2400" b="0" dirty="0">
                <a:solidFill>
                  <a:srgbClr val="000000"/>
                </a:solidFill>
                <a:latin typeface="Arial" panose="020B0604020202020204" pitchFamily="34" charset="0"/>
                <a:cs typeface="Arial" panose="020B0604020202020204" pitchFamily="34" charset="0"/>
              </a:rPr>
              <a:t>) = 1</a:t>
            </a:r>
            <a:r>
              <a:rPr lang="en-US" sz="2400" b="0" dirty="0">
                <a:solidFill>
                  <a:srgbClr val="000000"/>
                </a:solidFill>
                <a:latin typeface="Arial" panose="020B0604020202020204" pitchFamily="34" charset="0"/>
                <a:cs typeface="Arial" panose="020B0604020202020204" pitchFamily="34" charset="0"/>
              </a:rPr>
              <a:t>67.280</a:t>
            </a:r>
            <a:r>
              <a:rPr lang="vi-VN" sz="2400" b="0" dirty="0">
                <a:solidFill>
                  <a:srgbClr val="000000"/>
                </a:solidFill>
                <a:latin typeface="Arial" panose="020B0604020202020204" pitchFamily="34" charset="0"/>
                <a:cs typeface="Arial" panose="020B0604020202020204" pitchFamily="34" charset="0"/>
              </a:rPr>
              <a:t> đồng/ngày</a:t>
            </a:r>
            <a:endParaRPr lang="vi-VN" sz="2400" b="0" dirty="0">
              <a:solidFill>
                <a:srgbClr val="00B0F0"/>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011EC733-8E94-3D85-F3D4-D6087D5B34E2}"/>
              </a:ext>
            </a:extLst>
          </p:cNvPr>
          <p:cNvSpPr txBox="1">
            <a:spLocks noChangeArrowheads="1"/>
          </p:cNvSpPr>
          <p:nvPr/>
        </p:nvSpPr>
        <p:spPr bwMode="auto">
          <a:xfrm>
            <a:off x="323406" y="539829"/>
            <a:ext cx="11326283" cy="53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ctr" defTabSz="1219170" eaLnBrk="1" hangingPunct="1"/>
            <a:r>
              <a:rPr lang="en-US" altLang="en-US" sz="3200" b="1" dirty="0" err="1">
                <a:solidFill>
                  <a:schemeClr val="accent1">
                    <a:lumMod val="50000"/>
                  </a:schemeClr>
                </a:solidFill>
                <a:latin typeface="Arial" panose="020B0604020202020204" pitchFamily="34" charset="0"/>
                <a:cs typeface="Arial" panose="020B0604020202020204" pitchFamily="34" charset="0"/>
              </a:rPr>
              <a:t>Quản</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lý</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phụ</a:t>
            </a:r>
            <a:r>
              <a:rPr lang="en-US" altLang="en-US" sz="3200" b="1" dirty="0">
                <a:solidFill>
                  <a:schemeClr val="accent1">
                    <a:lumMod val="50000"/>
                  </a:schemeClr>
                </a:solidFill>
                <a:latin typeface="Arial" panose="020B0604020202020204" pitchFamily="34" charset="0"/>
                <a:cs typeface="Arial" panose="020B0604020202020204" pitchFamily="34" charset="0"/>
              </a:rPr>
              <a:t> </a:t>
            </a:r>
            <a:r>
              <a:rPr lang="en-US" altLang="en-US" sz="3200" b="1" dirty="0" err="1">
                <a:solidFill>
                  <a:schemeClr val="accent1">
                    <a:lumMod val="50000"/>
                  </a:schemeClr>
                </a:solidFill>
                <a:latin typeface="Arial" panose="020B0604020202020204" pitchFamily="34" charset="0"/>
                <a:cs typeface="Arial" panose="020B0604020202020204" pitchFamily="34" charset="0"/>
              </a:rPr>
              <a:t>tải</a:t>
            </a:r>
            <a:endParaRPr lang="en-US" altLang="en-US" sz="3200" i="1"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Hop phan 2.Chinh sach NL-CB quan ly.35 phut</Template>
  <TotalTime>10372</TotalTime>
  <Words>3951</Words>
  <Application>Microsoft Office PowerPoint</Application>
  <PresentationFormat>Widescreen</PresentationFormat>
  <Paragraphs>276</Paragraphs>
  <Slides>36</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Tahoma</vt:lpstr>
      <vt:lpstr>Calibri</vt:lpstr>
      <vt:lpstr>Noto Sans</vt:lpstr>
      <vt:lpstr>Wingdings</vt:lpstr>
      <vt:lpstr>Symbol</vt:lpstr>
      <vt:lpstr>Arial</vt:lpstr>
      <vt:lpstr>ヒラギノ角ゴ Pro W3</vt:lpstr>
      <vt:lpstr>Energy Saving Infographics by Slidesgo</vt:lpstr>
      <vt:lpstr>CHƯƠNG TRÌNH TẬP HUẤN CHO DOANH NGHIỆP  CÔNG NGHIỆP</vt:lpstr>
      <vt:lpstr>MỤC TIÊU CỦA HỢP PHẦN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Nâng cao hệ số công suất</vt:lpstr>
      <vt:lpstr>Vị trí lắp đặt tụ bù </vt:lpstr>
      <vt:lpstr>PowerPoint Presentation</vt:lpstr>
      <vt:lpstr>PowerPoint Presentation</vt:lpstr>
      <vt:lpstr>PowerPoint Presentation</vt:lpstr>
      <vt:lpstr>Loại trừ dòng trên dây trung tính</vt:lpstr>
      <vt:lpstr>Các giải pháp quản lý lưới điện thông minh (Smart Grid)</vt:lpstr>
      <vt:lpstr>Thực trạng quản lý phụ tải của đơn vị anh/chị nhằm giảm chi phí năng lượng trong giờ cao điểm?</vt:lpstr>
      <vt:lpstr>PowerPoint Presentation</vt:lpstr>
      <vt:lpstr>Các cơ hội tiết kiệm điện trong hệ thống điện</vt:lpstr>
      <vt:lpstr>Các loại động cơ được sử dụng phổ biến</vt:lpstr>
      <vt:lpstr>Chi phí vòng đời của động cơ</vt:lpstr>
      <vt:lpstr>Các thông số cơ bản của động cơ</vt:lpstr>
      <vt:lpstr>Các thông số cơ bản của động cơ</vt:lpstr>
      <vt:lpstr>PowerPoint Presentation</vt:lpstr>
      <vt:lpstr>Các cơ hội tiết kiệm điện cho động cơ điện</vt:lpstr>
      <vt:lpstr>PowerPoint Presentation</vt:lpstr>
      <vt:lpstr>PowerPoint Presentation</vt:lpstr>
      <vt:lpstr>PowerPoint Presentation</vt:lpstr>
      <vt:lpstr>PowerPoint Presentation</vt:lpstr>
      <vt:lpstr>PowerPoint Presentation</vt:lpstr>
      <vt:lpstr>PowerPoint Presentation</vt:lpstr>
      <vt:lpstr>Nhà máy A đang sử dụng trạm biến áp có công suất định mức 3.000kVA. Công suất sử dụng hiện tại của trạm 2.500kVA. Hệ số công suất hiện tại tại trạm biến áp Cosφ = 0,80. Tổng tổn thất mang tải định mức của trạm 3,5kW, công suất lắp đặt của toàn nhà máy Pđm = 4.000kW. Nhà máy có kế hoạch lắp thêm tụ bù để tăng hệ số công suất từ Cosφ1 = 0,80 lên Cosφ2 = 0,98. Tính dung lượng cần bù và tính lượng CO2e giảm hằng năm biết trạm hoạt động 24h/ngày và 350 ngày/năm, giá điện 3.000 đồng/kWh, giá đầu tư ước tính tụ bù 200.000 đồng/đơn vị tụ bù. Hệ số đồng thời 80%. Hệ số tải 50%.</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Tuan Nguyen Manh</cp:lastModifiedBy>
  <cp:revision>581</cp:revision>
  <cp:lastPrinted>2021-09-18T14:13:18Z</cp:lastPrinted>
  <dcterms:created xsi:type="dcterms:W3CDTF">2010-03-01T03:06:52Z</dcterms:created>
  <dcterms:modified xsi:type="dcterms:W3CDTF">2025-07-18T13:21:19Z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1427025</vt:lpwstr>
  </property>
  <property fmtid="{D5CDD505-2E9C-101B-9397-08002B2CF9AE}" name="NXPowerLiteSettings" pid="3">
    <vt:lpwstr>F7000400038000</vt:lpwstr>
  </property>
  <property fmtid="{D5CDD505-2E9C-101B-9397-08002B2CF9AE}" name="NXPowerLiteVersion" pid="4">
    <vt:lpwstr>S11.0.1</vt:lpwstr>
  </property>
</Properties>
</file>